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759" r:id="rId4"/>
  </p:sldMasterIdLst>
  <p:notesMasterIdLst>
    <p:notesMasterId r:id="rId7"/>
  </p:notesMasterIdLst>
  <p:handoutMasterIdLst>
    <p:handoutMasterId r:id="rId8"/>
  </p:handoutMasterIdLst>
  <p:sldIdLst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57" autoAdjust="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2C5104-B160-49CA-BBEA-F89DC47F2E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77B3F-59DC-4CD3-9EDD-457BB0F4ED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AD89C-BB88-48A3-A1C9-D13CF625B286}" type="datetimeFigureOut">
              <a:rPr lang="en-US" smtClean="0"/>
              <a:t>6/13/2019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14D80-1829-4047-8B70-CA13F85B2A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C54F4-FD5F-49B3-9277-2EBC1373BA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205A-E1E8-4792-BFE4-BDA0088545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82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09F21-8F1F-4129-8AEA-7EF5D9ADF331}" type="datetimeFigureOut">
              <a:rPr lang="en-US" smtClean="0"/>
              <a:t>6/13/2019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C31BA-67D8-413F-A5DD-028125073D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8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126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50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4929172-4BF7-429F-BA25-7E9D1A4215EE}" type="datetimeFigureOut">
              <a:rPr lang="en-US" noProof="0" smtClean="0"/>
              <a:t>6/13/2019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1645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6/13/2019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604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6/13/2019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230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6/13/2019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2376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6/13/2019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593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6/13/2019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3343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6/13/2019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9956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6/13/2019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6541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6/13/2019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86230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6/13/2019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207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6/13/2019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478846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6/13/2019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57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6/13/2019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687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6/13/2019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30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6/13/2019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54566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6/13/2019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60013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6/13/2019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1006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929172-4BF7-429F-BA25-7E9D1A4215EE}" type="datetimeFigureOut">
              <a:rPr lang="en-US" noProof="0" smtClean="0"/>
              <a:t>6/13/2019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2518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60" r:id="rId1"/>
    <p:sldLayoutId id="2147484761" r:id="rId2"/>
    <p:sldLayoutId id="2147484762" r:id="rId3"/>
    <p:sldLayoutId id="2147484763" r:id="rId4"/>
    <p:sldLayoutId id="2147484764" r:id="rId5"/>
    <p:sldLayoutId id="2147484765" r:id="rId6"/>
    <p:sldLayoutId id="2147484766" r:id="rId7"/>
    <p:sldLayoutId id="2147484767" r:id="rId8"/>
    <p:sldLayoutId id="2147484768" r:id="rId9"/>
    <p:sldLayoutId id="2147484769" r:id="rId10"/>
    <p:sldLayoutId id="2147484770" r:id="rId11"/>
    <p:sldLayoutId id="2147484771" r:id="rId12"/>
    <p:sldLayoutId id="2147484772" r:id="rId13"/>
    <p:sldLayoutId id="2147484773" r:id="rId14"/>
    <p:sldLayoutId id="2147484774" r:id="rId15"/>
    <p:sldLayoutId id="2147484775" r:id="rId16"/>
    <p:sldLayoutId id="214748477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 descr="Close to ground shadow">
            <a:extLst>
              <a:ext uri="{FF2B5EF4-FFF2-40B4-BE49-F238E27FC236}">
                <a16:creationId xmlns:a16="http://schemas.microsoft.com/office/drawing/2014/main" id="{04E5C79A-5F03-432C-A7DD-F56A019FB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593" y="4644474"/>
            <a:ext cx="3314700" cy="952499"/>
          </a:xfrm>
          <a:prstGeom prst="rect">
            <a:avLst/>
          </a:prstGeom>
        </p:spPr>
      </p:pic>
      <p:pic>
        <p:nvPicPr>
          <p:cNvPr id="16" name="Picture 15" descr="Close to ground shadow">
            <a:extLst>
              <a:ext uri="{FF2B5EF4-FFF2-40B4-BE49-F238E27FC236}">
                <a16:creationId xmlns:a16="http://schemas.microsoft.com/office/drawing/2014/main" id="{0A57B658-F220-4FEC-8A15-072CE739D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553" y="4679985"/>
            <a:ext cx="3314700" cy="952499"/>
          </a:xfrm>
          <a:prstGeom prst="rect">
            <a:avLst/>
          </a:prstGeom>
        </p:spPr>
      </p:pic>
      <p:sp>
        <p:nvSpPr>
          <p:cNvPr id="4" name="Title 3" descr="decorative element"/>
          <p:cNvSpPr>
            <a:spLocks noGrp="1"/>
          </p:cNvSpPr>
          <p:nvPr>
            <p:ph type="title"/>
          </p:nvPr>
        </p:nvSpPr>
        <p:spPr>
          <a:xfrm>
            <a:off x="346229" y="408706"/>
            <a:ext cx="3497801" cy="480424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Engineering roles</a:t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rgbClr val="18276C"/>
                </a:solidFill>
              </a:rPr>
              <a:t>2019-2020</a:t>
            </a:r>
            <a:endParaRPr lang="en-US" sz="2800" dirty="0">
              <a:solidFill>
                <a:schemeClr val="tx2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B70B1D5-F5F8-429D-818A-E1CFA491E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78594" y="2196201"/>
            <a:ext cx="1386596" cy="544407"/>
            <a:chOff x="2810778" y="3090121"/>
            <a:chExt cx="1386596" cy="54440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6964EBE-33D8-40BB-B16A-3066802FB416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prstClr val="black"/>
                  </a:solidFill>
                </a:rPr>
                <a:t>Charlie Nitschelm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CCA4BC2-1846-46B3-9533-96FEFE089BA1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5715" rIns="7200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bg1"/>
                  </a:solidFill>
                </a:rPr>
                <a:t>VP Propulsion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D0C17FD-0081-40EF-A9FD-74C7001B8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611943" y="2196201"/>
            <a:ext cx="1388313" cy="544407"/>
            <a:chOff x="4544127" y="3090121"/>
            <a:chExt cx="1388313" cy="54440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89D3686-F316-4353-8E34-486E47731DEA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schemeClr val="tx1"/>
                  </a:solidFill>
                </a:rPr>
                <a:t>Thomas Collins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9BC051C-564D-4692-A9F7-7318F9F117E2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5715" rIns="7200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bg1"/>
                  </a:solidFill>
                </a:rPr>
                <a:t>VP Frame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6A6D505-4CAD-4827-A8B4-1F7AC0D80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45292" y="2196201"/>
            <a:ext cx="1389615" cy="544407"/>
            <a:chOff x="6277476" y="3090121"/>
            <a:chExt cx="1389615" cy="54440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680BFC0-C377-43B7-B23F-4331CD268525}"/>
                </a:ext>
              </a:extLst>
            </p:cNvPr>
            <p:cNvSpPr/>
            <p:nvPr/>
          </p:nvSpPr>
          <p:spPr>
            <a:xfrm>
              <a:off x="6277476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dirty="0">
                <a:solidFill>
                  <a:schemeClr val="tx1"/>
                </a:solidFill>
              </a:endParaRPr>
            </a:p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schemeClr val="tx1"/>
                  </a:solidFill>
                </a:rPr>
                <a:t>Megan Johnson</a:t>
              </a:r>
            </a:p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9AD1D87-4B90-4FEC-8865-92DD51544D7D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5715" rIns="7200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bg1"/>
                  </a:solidFill>
                </a:rPr>
                <a:t>VP Avionics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4B64F0C-D8B5-4B34-A22A-D85D0F7D2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78641" y="2196201"/>
            <a:ext cx="1386544" cy="544407"/>
            <a:chOff x="8010825" y="3090121"/>
            <a:chExt cx="1386544" cy="54440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DBD7287-E572-4289-A072-B39B574151C1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schemeClr val="tx1"/>
                  </a:solidFill>
                </a:rPr>
                <a:t>Lucas Simmonds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90170B1-F933-4621-B15D-52CA42553300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0" rIns="7200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/>
                  </a:solidFill>
                </a:rPr>
                <a:t>VP Payload/Recovery</a:t>
              </a:r>
              <a:endParaRPr lang="en-US" sz="10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84B9E92-D14A-4F75-88C6-459716737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11990" y="2196201"/>
            <a:ext cx="1387558" cy="544407"/>
            <a:chOff x="9744174" y="3090121"/>
            <a:chExt cx="1387558" cy="54440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D59A8A5-B7C2-4281-BC49-3B1FBAB6F7E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dirty="0">
                  <a:solidFill>
                    <a:schemeClr val="tx1"/>
                  </a:solidFill>
                </a:rPr>
                <a:t>Silas Johnson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06FC325-8328-441D-A7A0-0325372DC7CD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5715" rIns="7200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solidFill>
                    <a:schemeClr val="bg1"/>
                  </a:solidFill>
                </a:rPr>
                <a:t>VP Operations</a:t>
              </a:r>
            </a:p>
          </p:txBody>
        </p:sp>
      </p:grpSp>
      <p:cxnSp>
        <p:nvCxnSpPr>
          <p:cNvPr id="83" name="Straight Connector 82" descr="decorative element">
            <a:extLst>
              <a:ext uri="{FF2B5EF4-FFF2-40B4-BE49-F238E27FC236}">
                <a16:creationId xmlns:a16="http://schemas.microsoft.com/office/drawing/2014/main" id="{6B7B494C-8888-457E-82D1-32EE6B401023}"/>
              </a:ext>
            </a:extLst>
          </p:cNvPr>
          <p:cNvCxnSpPr/>
          <p:nvPr/>
        </p:nvCxnSpPr>
        <p:spPr>
          <a:xfrm>
            <a:off x="2564352" y="2767138"/>
            <a:ext cx="0" cy="30784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 descr="decorative element">
            <a:extLst>
              <a:ext uri="{FF2B5EF4-FFF2-40B4-BE49-F238E27FC236}">
                <a16:creationId xmlns:a16="http://schemas.microsoft.com/office/drawing/2014/main" id="{215A627E-A616-4B35-A822-BCD857D053E8}"/>
              </a:ext>
            </a:extLst>
          </p:cNvPr>
          <p:cNvCxnSpPr/>
          <p:nvPr/>
        </p:nvCxnSpPr>
        <p:spPr>
          <a:xfrm>
            <a:off x="4297290" y="2767138"/>
            <a:ext cx="0" cy="30784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 descr="decorative element">
            <a:extLst>
              <a:ext uri="{FF2B5EF4-FFF2-40B4-BE49-F238E27FC236}">
                <a16:creationId xmlns:a16="http://schemas.microsoft.com/office/drawing/2014/main" id="{338A3F58-952C-4C6C-BE73-668B41F8708D}"/>
              </a:ext>
            </a:extLst>
          </p:cNvPr>
          <p:cNvCxnSpPr/>
          <p:nvPr/>
        </p:nvCxnSpPr>
        <p:spPr>
          <a:xfrm>
            <a:off x="6030228" y="2767138"/>
            <a:ext cx="0" cy="30784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 descr="decorative element">
            <a:extLst>
              <a:ext uri="{FF2B5EF4-FFF2-40B4-BE49-F238E27FC236}">
                <a16:creationId xmlns:a16="http://schemas.microsoft.com/office/drawing/2014/main" id="{499176F8-BEEF-4A37-97C9-A7E8592211E9}"/>
              </a:ext>
            </a:extLst>
          </p:cNvPr>
          <p:cNvCxnSpPr/>
          <p:nvPr/>
        </p:nvCxnSpPr>
        <p:spPr>
          <a:xfrm>
            <a:off x="7763166" y="2767138"/>
            <a:ext cx="0" cy="30784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 descr="decorative element">
            <a:extLst>
              <a:ext uri="{FF2B5EF4-FFF2-40B4-BE49-F238E27FC236}">
                <a16:creationId xmlns:a16="http://schemas.microsoft.com/office/drawing/2014/main" id="{E0A5E395-38A3-4ED8-A1C1-7892BF5B1BE1}"/>
              </a:ext>
            </a:extLst>
          </p:cNvPr>
          <p:cNvCxnSpPr/>
          <p:nvPr/>
        </p:nvCxnSpPr>
        <p:spPr>
          <a:xfrm>
            <a:off x="9496106" y="2767138"/>
            <a:ext cx="0" cy="30784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 descr="decorative element">
            <a:extLst>
              <a:ext uri="{FF2B5EF4-FFF2-40B4-BE49-F238E27FC236}">
                <a16:creationId xmlns:a16="http://schemas.microsoft.com/office/drawing/2014/main" id="{BC24AD9F-130E-4ECB-9C70-2B3233EBF4A4}"/>
              </a:ext>
            </a:extLst>
          </p:cNvPr>
          <p:cNvSpPr/>
          <p:nvPr/>
        </p:nvSpPr>
        <p:spPr>
          <a:xfrm>
            <a:off x="9438899" y="2085070"/>
            <a:ext cx="114414" cy="85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A215D57-115E-4EA6-82EB-CB2CD22D4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927203" y="854011"/>
            <a:ext cx="2160000" cy="511431"/>
            <a:chOff x="5016000" y="1040449"/>
            <a:chExt cx="2160000" cy="51143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2543CF-3BD4-40B0-BB18-006DCC4331CA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" tIns="5715" rIns="5715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schemeClr val="tx1"/>
                  </a:solidFill>
                </a:rPr>
                <a:t>Charlie Nitschelm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9E0DDC-7979-4C1E-B741-9FACE317EF1B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tx2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/>
                  </a:solidFill>
                </a:rPr>
                <a:t>Chief Technical Officer</a:t>
              </a:r>
              <a:endParaRPr lang="en-US" sz="1000" kern="1200" dirty="0">
                <a:solidFill>
                  <a:schemeClr val="bg1"/>
                </a:solidFill>
                <a:ea typeface="+mn-ea"/>
                <a:cs typeface="+mn-cs"/>
              </a:endParaRPr>
            </a:p>
          </p:txBody>
        </p:sp>
      </p:grpSp>
      <p:sp>
        <p:nvSpPr>
          <p:cNvPr id="95" name="Oval 94">
            <a:extLst>
              <a:ext uri="{FF2B5EF4-FFF2-40B4-BE49-F238E27FC236}">
                <a16:creationId xmlns:a16="http://schemas.microsoft.com/office/drawing/2014/main" id="{F63E54AC-1CB7-43BF-B0A4-82DE6FEB1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64223" y="1363462"/>
            <a:ext cx="85961" cy="85961"/>
          </a:xfrm>
          <a:prstGeom prst="ellipse">
            <a:avLst/>
          </a:prstGeom>
          <a:noFill/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6" name="Connector: Elbow 95" descr="decorative element">
            <a:extLst>
              <a:ext uri="{FF2B5EF4-FFF2-40B4-BE49-F238E27FC236}">
                <a16:creationId xmlns:a16="http://schemas.microsoft.com/office/drawing/2014/main" id="{185DC171-E6CD-4880-8EF4-7E0DB7F6C2B2}"/>
              </a:ext>
            </a:extLst>
          </p:cNvPr>
          <p:cNvCxnSpPr>
            <a:cxnSpLocks/>
            <a:stCxn id="95" idx="4"/>
            <a:endCxn id="94" idx="0"/>
          </p:cNvCxnSpPr>
          <p:nvPr/>
        </p:nvCxnSpPr>
        <p:spPr>
          <a:xfrm rot="16200000" flipH="1">
            <a:off x="7433832" y="22795"/>
            <a:ext cx="635647" cy="3488902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 descr="decorative element">
            <a:extLst>
              <a:ext uri="{FF2B5EF4-FFF2-40B4-BE49-F238E27FC236}">
                <a16:creationId xmlns:a16="http://schemas.microsoft.com/office/drawing/2014/main" id="{98000C8A-C564-4106-9005-252681A7FDFB}"/>
              </a:ext>
            </a:extLst>
          </p:cNvPr>
          <p:cNvCxnSpPr>
            <a:cxnSpLocks/>
          </p:cNvCxnSpPr>
          <p:nvPr/>
        </p:nvCxnSpPr>
        <p:spPr>
          <a:xfrm>
            <a:off x="4308733" y="1941638"/>
            <a:ext cx="0" cy="14343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 descr="decorative element">
            <a:extLst>
              <a:ext uri="{FF2B5EF4-FFF2-40B4-BE49-F238E27FC236}">
                <a16:creationId xmlns:a16="http://schemas.microsoft.com/office/drawing/2014/main" id="{DFAFA2FD-B58C-4CB3-83BF-D7037A44C5EA}"/>
              </a:ext>
            </a:extLst>
          </p:cNvPr>
          <p:cNvCxnSpPr>
            <a:cxnSpLocks/>
          </p:cNvCxnSpPr>
          <p:nvPr/>
        </p:nvCxnSpPr>
        <p:spPr>
          <a:xfrm>
            <a:off x="6018789" y="1941638"/>
            <a:ext cx="0" cy="14343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 descr="decorative element">
            <a:extLst>
              <a:ext uri="{FF2B5EF4-FFF2-40B4-BE49-F238E27FC236}">
                <a16:creationId xmlns:a16="http://schemas.microsoft.com/office/drawing/2014/main" id="{92CA40FF-E75F-4233-A382-4E9DE1FACF8D}"/>
              </a:ext>
            </a:extLst>
          </p:cNvPr>
          <p:cNvCxnSpPr>
            <a:cxnSpLocks/>
          </p:cNvCxnSpPr>
          <p:nvPr/>
        </p:nvCxnSpPr>
        <p:spPr>
          <a:xfrm>
            <a:off x="7728845" y="1941638"/>
            <a:ext cx="0" cy="14343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 descr="decorative element">
            <a:extLst>
              <a:ext uri="{FF2B5EF4-FFF2-40B4-BE49-F238E27FC236}">
                <a16:creationId xmlns:a16="http://schemas.microsoft.com/office/drawing/2014/main" id="{80F86D22-CEA2-4A4D-87DC-3B49E4B5F94B}"/>
              </a:ext>
            </a:extLst>
          </p:cNvPr>
          <p:cNvCxnSpPr>
            <a:cxnSpLocks/>
          </p:cNvCxnSpPr>
          <p:nvPr/>
        </p:nvCxnSpPr>
        <p:spPr>
          <a:xfrm flipV="1">
            <a:off x="2572312" y="1483656"/>
            <a:ext cx="3426013" cy="284148"/>
          </a:xfrm>
          <a:prstGeom prst="bentConnector3">
            <a:avLst>
              <a:gd name="adj1" fmla="val 10027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 descr="decorative element">
            <a:extLst>
              <a:ext uri="{FF2B5EF4-FFF2-40B4-BE49-F238E27FC236}">
                <a16:creationId xmlns:a16="http://schemas.microsoft.com/office/drawing/2014/main" id="{17E87D94-195E-419C-9249-408C5C34A97F}"/>
              </a:ext>
            </a:extLst>
          </p:cNvPr>
          <p:cNvCxnSpPr>
            <a:cxnSpLocks/>
          </p:cNvCxnSpPr>
          <p:nvPr/>
        </p:nvCxnSpPr>
        <p:spPr>
          <a:xfrm>
            <a:off x="2578903" y="1774518"/>
            <a:ext cx="0" cy="26636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E2090BB-E0AA-4E59-A402-4D5BBD0CC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88948" y="3191982"/>
            <a:ext cx="1386596" cy="544407"/>
            <a:chOff x="2810778" y="3090121"/>
            <a:chExt cx="1386596" cy="544407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34DDF4F5-5B7C-404B-B1E1-1ACBDB71768D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prstClr val="black"/>
                  </a:solidFill>
                </a:rPr>
                <a:t>Zach </a:t>
              </a:r>
              <a:r>
                <a:rPr lang="en-US" sz="1200" dirty="0" err="1">
                  <a:solidFill>
                    <a:prstClr val="black"/>
                  </a:solidFill>
                </a:rPr>
                <a:t>Raboin</a:t>
              </a:r>
              <a:endParaRPr 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719F41B-F375-43C0-BE50-947424C62AF7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5715" rIns="7200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6AEEFE71-1C97-4DBC-9ACC-C13080165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622297" y="3191982"/>
            <a:ext cx="1388313" cy="544407"/>
            <a:chOff x="4544127" y="3090121"/>
            <a:chExt cx="1388313" cy="544407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571A90B-FDED-4FBF-8937-2CEB40985E64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schemeClr val="tx1"/>
                  </a:solidFill>
                </a:rPr>
                <a:t>XXX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9FDE892A-D775-4B64-A174-CC16C3BCE9C7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5715" rIns="7200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657C156-6995-4383-A3E5-6735FBB37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55646" y="3191982"/>
            <a:ext cx="1389615" cy="544407"/>
            <a:chOff x="6277476" y="3090121"/>
            <a:chExt cx="1389615" cy="544407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41079B77-9F06-4FCF-9D16-BEC17BFF82CB}"/>
                </a:ext>
              </a:extLst>
            </p:cNvPr>
            <p:cNvSpPr/>
            <p:nvPr/>
          </p:nvSpPr>
          <p:spPr>
            <a:xfrm>
              <a:off x="6277476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schemeClr val="tx1"/>
                  </a:solidFill>
                </a:rPr>
                <a:t>Tom Pham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CC82676E-3848-49CF-A29F-A8A5D7C932A1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5715" rIns="7200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B84B8C78-7BAA-4492-9B7B-23F196965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88995" y="3191982"/>
            <a:ext cx="1386544" cy="544407"/>
            <a:chOff x="8010825" y="3090121"/>
            <a:chExt cx="1386544" cy="544407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7B2D3E1-2E75-427F-BB79-4E0122F9CA72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schemeClr val="tx1"/>
                  </a:solidFill>
                </a:rPr>
                <a:t>Ben Letourneau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F4616F7F-5FFF-4676-820C-1D537341A9B8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0" rIns="7200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7F885EA-DA86-4249-9CB4-CE59CE108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22344" y="3191982"/>
            <a:ext cx="1387558" cy="544407"/>
            <a:chOff x="9744174" y="3090121"/>
            <a:chExt cx="1387558" cy="544407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B9AD7988-1B88-4378-96FA-45074DAE4E99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dirty="0">
                  <a:solidFill>
                    <a:schemeClr val="tx1"/>
                  </a:solidFill>
                </a:rPr>
                <a:t>Carly </a:t>
              </a:r>
              <a:r>
                <a:rPr lang="en-US" sz="1200" dirty="0" err="1">
                  <a:solidFill>
                    <a:schemeClr val="tx1"/>
                  </a:solidFill>
                </a:rPr>
                <a:t>Benik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F0927D7D-ECE5-4691-9490-F5F85942B8E9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5715" rIns="7200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2" name="Oval 171" descr="decorative element">
            <a:extLst>
              <a:ext uri="{FF2B5EF4-FFF2-40B4-BE49-F238E27FC236}">
                <a16:creationId xmlns:a16="http://schemas.microsoft.com/office/drawing/2014/main" id="{E720C88C-DA9D-4B27-9A45-6E9ECB2C8761}"/>
              </a:ext>
            </a:extLst>
          </p:cNvPr>
          <p:cNvSpPr/>
          <p:nvPr/>
        </p:nvSpPr>
        <p:spPr>
          <a:xfrm>
            <a:off x="9449253" y="3080851"/>
            <a:ext cx="114414" cy="85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DFDF04A4-723B-4E94-82D9-05F9FA39A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99303" y="3868160"/>
            <a:ext cx="1386596" cy="544407"/>
            <a:chOff x="2810778" y="3090121"/>
            <a:chExt cx="1386596" cy="544407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2CCB6C06-A179-4116-9B6B-276160D11F50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prstClr val="black"/>
                  </a:solidFill>
                </a:rPr>
                <a:t>Ross Thyne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A9535078-5839-4A7B-B9B0-97FAE52BA7AD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5715" rIns="7200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94" name="Picture 193" descr="Close to ground shadow">
            <a:extLst>
              <a:ext uri="{FF2B5EF4-FFF2-40B4-BE49-F238E27FC236}">
                <a16:creationId xmlns:a16="http://schemas.microsoft.com/office/drawing/2014/main" id="{05A5AB01-BE7D-41BD-AC16-4170D3BDB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266" y="4644474"/>
            <a:ext cx="3314700" cy="952499"/>
          </a:xfrm>
          <a:prstGeom prst="rect">
            <a:avLst/>
          </a:prstGeom>
        </p:spPr>
      </p:pic>
      <p:pic>
        <p:nvPicPr>
          <p:cNvPr id="195" name="Picture 194" descr="Close to ground shadow">
            <a:extLst>
              <a:ext uri="{FF2B5EF4-FFF2-40B4-BE49-F238E27FC236}">
                <a16:creationId xmlns:a16="http://schemas.microsoft.com/office/drawing/2014/main" id="{6A2AC917-B83D-4A30-AB46-40678154B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544" y="4644474"/>
            <a:ext cx="3314700" cy="952499"/>
          </a:xfrm>
          <a:prstGeom prst="rect">
            <a:avLst/>
          </a:prstGeom>
        </p:spPr>
      </p:pic>
      <p:pic>
        <p:nvPicPr>
          <p:cNvPr id="196" name="Picture 195" descr="Close to ground shadow">
            <a:extLst>
              <a:ext uri="{FF2B5EF4-FFF2-40B4-BE49-F238E27FC236}">
                <a16:creationId xmlns:a16="http://schemas.microsoft.com/office/drawing/2014/main" id="{562615C5-FE42-476B-A314-638E153B7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979" y="4644473"/>
            <a:ext cx="3314700" cy="952499"/>
          </a:xfrm>
          <a:prstGeom prst="rect">
            <a:avLst/>
          </a:pr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CC0CC09B-754B-4D6D-A662-9CB96F2EF246}"/>
              </a:ext>
            </a:extLst>
          </p:cNvPr>
          <p:cNvGrpSpPr/>
          <p:nvPr/>
        </p:nvGrpSpPr>
        <p:grpSpPr>
          <a:xfrm>
            <a:off x="2380953" y="5614778"/>
            <a:ext cx="8629165" cy="264929"/>
            <a:chOff x="563407" y="6385235"/>
            <a:chExt cx="3296137" cy="108000"/>
          </a:xfrm>
        </p:grpSpPr>
        <p:sp>
          <p:nvSpPr>
            <p:cNvPr id="188" name="Rectangle 187" descr="decorative element">
              <a:extLst>
                <a:ext uri="{FF2B5EF4-FFF2-40B4-BE49-F238E27FC236}">
                  <a16:creationId xmlns:a16="http://schemas.microsoft.com/office/drawing/2014/main" id="{6BC32126-9B13-40D7-B2D5-DB8FB23E6E9F}"/>
                </a:ext>
              </a:extLst>
            </p:cNvPr>
            <p:cNvSpPr/>
            <p:nvPr/>
          </p:nvSpPr>
          <p:spPr>
            <a:xfrm>
              <a:off x="1888625" y="6385235"/>
              <a:ext cx="108000" cy="10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89" name="Rectangle 188" descr="decorative element">
              <a:extLst>
                <a:ext uri="{FF2B5EF4-FFF2-40B4-BE49-F238E27FC236}">
                  <a16:creationId xmlns:a16="http://schemas.microsoft.com/office/drawing/2014/main" id="{ED371DE1-58D0-4BCD-A30F-F912F88E4899}"/>
                </a:ext>
              </a:extLst>
            </p:cNvPr>
            <p:cNvSpPr/>
            <p:nvPr/>
          </p:nvSpPr>
          <p:spPr>
            <a:xfrm>
              <a:off x="1240256" y="6385235"/>
              <a:ext cx="108000" cy="108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90" name="Rectangle 189" descr="decorative element">
              <a:extLst>
                <a:ext uri="{FF2B5EF4-FFF2-40B4-BE49-F238E27FC236}">
                  <a16:creationId xmlns:a16="http://schemas.microsoft.com/office/drawing/2014/main" id="{13E819F3-94D1-47EC-B9F2-FEDF0DD8A0F1}"/>
                </a:ext>
              </a:extLst>
            </p:cNvPr>
            <p:cNvSpPr/>
            <p:nvPr/>
          </p:nvSpPr>
          <p:spPr>
            <a:xfrm>
              <a:off x="563407" y="6385235"/>
              <a:ext cx="10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91" name="Rectangle 190" descr="decorative element">
              <a:extLst>
                <a:ext uri="{FF2B5EF4-FFF2-40B4-BE49-F238E27FC236}">
                  <a16:creationId xmlns:a16="http://schemas.microsoft.com/office/drawing/2014/main" id="{E1BF5307-5216-4D73-8115-98BC7B55AC18}"/>
                </a:ext>
              </a:extLst>
            </p:cNvPr>
            <p:cNvSpPr/>
            <p:nvPr/>
          </p:nvSpPr>
          <p:spPr>
            <a:xfrm>
              <a:off x="704347" y="6385235"/>
              <a:ext cx="542435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15" tIns="0" rIns="5715" bIns="0" numCol="1" spcCol="1270" anchor="ctr" anchorCtr="0">
              <a:noAutofit/>
              <a:flatTx/>
            </a:bodyPr>
            <a:lstStyle/>
            <a:p>
              <a:pPr defTabSz="400050"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tx1"/>
                  </a:solidFill>
                </a:rPr>
                <a:t>Propulsion</a:t>
              </a:r>
            </a:p>
          </p:txBody>
        </p:sp>
        <p:sp>
          <p:nvSpPr>
            <p:cNvPr id="192" name="Rectangle 191" descr="decorative element">
              <a:extLst>
                <a:ext uri="{FF2B5EF4-FFF2-40B4-BE49-F238E27FC236}">
                  <a16:creationId xmlns:a16="http://schemas.microsoft.com/office/drawing/2014/main" id="{C1DF07CB-DF71-46D3-80D4-644D57BE4E67}"/>
                </a:ext>
              </a:extLst>
            </p:cNvPr>
            <p:cNvSpPr/>
            <p:nvPr/>
          </p:nvSpPr>
          <p:spPr>
            <a:xfrm>
              <a:off x="1383007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15" tIns="0" rIns="5715" bIns="0" numCol="1" spcCol="1270" anchor="ctr" anchorCtr="0">
              <a:noAutofit/>
              <a:flatTx/>
            </a:bodyPr>
            <a:lstStyle/>
            <a:p>
              <a:pPr defTabSz="400050"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tx1"/>
                  </a:solidFill>
                </a:rPr>
                <a:t>Frame</a:t>
              </a:r>
            </a:p>
          </p:txBody>
        </p:sp>
        <p:sp>
          <p:nvSpPr>
            <p:cNvPr id="193" name="Rectangle 192" descr="decorative element">
              <a:extLst>
                <a:ext uri="{FF2B5EF4-FFF2-40B4-BE49-F238E27FC236}">
                  <a16:creationId xmlns:a16="http://schemas.microsoft.com/office/drawing/2014/main" id="{779B112B-50F8-4636-9B3C-2DC4DBBF5DFD}"/>
                </a:ext>
              </a:extLst>
            </p:cNvPr>
            <p:cNvSpPr/>
            <p:nvPr/>
          </p:nvSpPr>
          <p:spPr>
            <a:xfrm>
              <a:off x="2046240" y="6385235"/>
              <a:ext cx="629350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15" tIns="0" rIns="5715" bIns="0" numCol="1" spcCol="1270" anchor="ctr" anchorCtr="0">
              <a:noAutofit/>
              <a:flatTx/>
            </a:bodyPr>
            <a:lstStyle/>
            <a:p>
              <a:pPr defTabSz="400050"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tx1"/>
                  </a:solidFill>
                </a:rPr>
                <a:t>Avionics</a:t>
              </a:r>
            </a:p>
          </p:txBody>
        </p:sp>
        <p:sp>
          <p:nvSpPr>
            <p:cNvPr id="198" name="Rectangle 197" descr="decorative element">
              <a:extLst>
                <a:ext uri="{FF2B5EF4-FFF2-40B4-BE49-F238E27FC236}">
                  <a16:creationId xmlns:a16="http://schemas.microsoft.com/office/drawing/2014/main" id="{C6C8A0DA-E887-47AD-B448-356BF6F8128B}"/>
                </a:ext>
              </a:extLst>
            </p:cNvPr>
            <p:cNvSpPr/>
            <p:nvPr/>
          </p:nvSpPr>
          <p:spPr>
            <a:xfrm>
              <a:off x="3230194" y="6385235"/>
              <a:ext cx="10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99" name="Rectangle 198" descr="decorative element">
              <a:extLst>
                <a:ext uri="{FF2B5EF4-FFF2-40B4-BE49-F238E27FC236}">
                  <a16:creationId xmlns:a16="http://schemas.microsoft.com/office/drawing/2014/main" id="{513B8281-E08C-49CE-9A4D-0F31AEAEBA31}"/>
                </a:ext>
              </a:extLst>
            </p:cNvPr>
            <p:cNvSpPr/>
            <p:nvPr/>
          </p:nvSpPr>
          <p:spPr>
            <a:xfrm>
              <a:off x="2587255" y="6385235"/>
              <a:ext cx="10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kern="1200" dirty="0">
                <a:solidFill>
                  <a:schemeClr val="bg1"/>
                </a:solidFill>
              </a:endParaRPr>
            </a:p>
          </p:txBody>
        </p:sp>
        <p:sp>
          <p:nvSpPr>
            <p:cNvPr id="200" name="Rectangle 199" descr="decorative element">
              <a:extLst>
                <a:ext uri="{FF2B5EF4-FFF2-40B4-BE49-F238E27FC236}">
                  <a16:creationId xmlns:a16="http://schemas.microsoft.com/office/drawing/2014/main" id="{53915F2D-FE92-4671-8262-9D84702E9161}"/>
                </a:ext>
              </a:extLst>
            </p:cNvPr>
            <p:cNvSpPr/>
            <p:nvPr/>
          </p:nvSpPr>
          <p:spPr>
            <a:xfrm>
              <a:off x="2728195" y="6385235"/>
              <a:ext cx="542435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15" tIns="0" rIns="5715" bIns="0" numCol="1" spcCol="1270" anchor="ctr" anchorCtr="0">
              <a:noAutofit/>
              <a:flatTx/>
            </a:bodyPr>
            <a:lstStyle/>
            <a:p>
              <a:pPr defTabSz="400050"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tx1"/>
                  </a:solidFill>
                </a:rPr>
                <a:t>Payload/Recovery</a:t>
              </a:r>
            </a:p>
          </p:txBody>
        </p:sp>
        <p:sp>
          <p:nvSpPr>
            <p:cNvPr id="201" name="Rectangle 200" descr="decorative element">
              <a:extLst>
                <a:ext uri="{FF2B5EF4-FFF2-40B4-BE49-F238E27FC236}">
                  <a16:creationId xmlns:a16="http://schemas.microsoft.com/office/drawing/2014/main" id="{5F7DF463-90E1-4EB4-9CC1-CDB423A17624}"/>
                </a:ext>
              </a:extLst>
            </p:cNvPr>
            <p:cNvSpPr/>
            <p:nvPr/>
          </p:nvSpPr>
          <p:spPr>
            <a:xfrm>
              <a:off x="3372945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15" tIns="0" rIns="5715" bIns="0" numCol="1" spcCol="1270" anchor="ctr" anchorCtr="0">
              <a:noAutofit/>
              <a:flatTx/>
            </a:bodyPr>
            <a:lstStyle/>
            <a:p>
              <a:pPr defTabSz="400050"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tx1"/>
                  </a:solidFill>
                </a:rPr>
                <a:t>Operations</a:t>
              </a:r>
            </a:p>
          </p:txBody>
        </p:sp>
      </p:grpSp>
      <p:sp>
        <p:nvSpPr>
          <p:cNvPr id="203" name="Title 3" descr="decorative element">
            <a:extLst>
              <a:ext uri="{FF2B5EF4-FFF2-40B4-BE49-F238E27FC236}">
                <a16:creationId xmlns:a16="http://schemas.microsoft.com/office/drawing/2014/main" id="{09C8FC4F-5DB3-460E-9526-FACC1D975BC7}"/>
              </a:ext>
            </a:extLst>
          </p:cNvPr>
          <p:cNvSpPr txBox="1">
            <a:spLocks/>
          </p:cNvSpPr>
          <p:nvPr/>
        </p:nvSpPr>
        <p:spPr>
          <a:xfrm>
            <a:off x="10209902" y="168494"/>
            <a:ext cx="1705993" cy="48042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>
                <a:solidFill>
                  <a:schemeClr val="tx2"/>
                </a:solidFill>
              </a:rPr>
              <a:t>UNH SEDS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33B574-FFD8-4794-8D06-074170AD9E84}"/>
              </a:ext>
            </a:extLst>
          </p:cNvPr>
          <p:cNvSpPr txBox="1"/>
          <p:nvPr/>
        </p:nvSpPr>
        <p:spPr>
          <a:xfrm>
            <a:off x="10369118" y="1257442"/>
            <a:ext cx="16200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Charlie Nitschelm - ME</a:t>
            </a:r>
          </a:p>
          <a:p>
            <a:pPr algn="r"/>
            <a:r>
              <a:rPr lang="en-US" sz="1200" dirty="0"/>
              <a:t>Thomas Collins - ME</a:t>
            </a:r>
          </a:p>
          <a:p>
            <a:pPr algn="r"/>
            <a:r>
              <a:rPr lang="en-US" sz="1200" dirty="0"/>
              <a:t>Silas Johnson - ME</a:t>
            </a:r>
          </a:p>
          <a:p>
            <a:pPr algn="r"/>
            <a:r>
              <a:rPr lang="en-US" sz="1200" dirty="0"/>
              <a:t>Ben </a:t>
            </a:r>
            <a:r>
              <a:rPr lang="en-US" sz="1200" dirty="0" err="1"/>
              <a:t>Letoureau</a:t>
            </a:r>
            <a:r>
              <a:rPr lang="en-US" sz="1200" dirty="0"/>
              <a:t> - EE</a:t>
            </a:r>
          </a:p>
          <a:p>
            <a:pPr algn="r"/>
            <a:r>
              <a:rPr lang="en-US" sz="1200" dirty="0"/>
              <a:t>Lucas Simmonds - ME</a:t>
            </a:r>
          </a:p>
          <a:p>
            <a:pPr algn="r"/>
            <a:r>
              <a:rPr lang="en-US" sz="1200" dirty="0"/>
              <a:t>Carly </a:t>
            </a:r>
            <a:r>
              <a:rPr lang="en-US" sz="1200" dirty="0" err="1"/>
              <a:t>Benik</a:t>
            </a:r>
            <a:r>
              <a:rPr lang="en-US" sz="1200" dirty="0"/>
              <a:t> – ME</a:t>
            </a:r>
          </a:p>
          <a:p>
            <a:pPr algn="r"/>
            <a:r>
              <a:rPr lang="en-US" sz="1200" dirty="0"/>
              <a:t>Megan Johnson - EE</a:t>
            </a:r>
          </a:p>
          <a:p>
            <a:pPr algn="r"/>
            <a:r>
              <a:rPr lang="en-US" sz="1200" dirty="0"/>
              <a:t>Ross Thyne - ME</a:t>
            </a:r>
          </a:p>
          <a:p>
            <a:pPr algn="r"/>
            <a:r>
              <a:rPr lang="en-US" sz="1200" dirty="0"/>
              <a:t>Thomas Pham - EE</a:t>
            </a:r>
          </a:p>
          <a:p>
            <a:pPr algn="r"/>
            <a:r>
              <a:rPr lang="en-US" sz="1200" dirty="0"/>
              <a:t>Zach </a:t>
            </a:r>
            <a:r>
              <a:rPr lang="en-US" sz="1200" dirty="0" err="1"/>
              <a:t>Raboin</a:t>
            </a:r>
            <a:r>
              <a:rPr lang="en-US" sz="1200" dirty="0"/>
              <a:t> – ME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D70E445-1CE6-40B6-9F13-53392531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63012" y="3860110"/>
            <a:ext cx="1389615" cy="544407"/>
            <a:chOff x="6277476" y="3090121"/>
            <a:chExt cx="1389615" cy="544407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008728E-A191-4CA9-8F9E-A0B99B98F775}"/>
                </a:ext>
              </a:extLst>
            </p:cNvPr>
            <p:cNvSpPr/>
            <p:nvPr/>
          </p:nvSpPr>
          <p:spPr>
            <a:xfrm>
              <a:off x="6277476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D79E768-D515-4918-9B3D-997710857C17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5715" rIns="7200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02E875E-D893-4978-B9F1-C25A975EA4BA}"/>
              </a:ext>
            </a:extLst>
          </p:cNvPr>
          <p:cNvSpPr txBox="1"/>
          <p:nvPr/>
        </p:nvSpPr>
        <p:spPr>
          <a:xfrm>
            <a:off x="5586365" y="2838319"/>
            <a:ext cx="850782" cy="2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Needs 2 EE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65FEDAD-7EC7-4593-BA09-2653916DC8C6}"/>
              </a:ext>
            </a:extLst>
          </p:cNvPr>
          <p:cNvSpPr txBox="1"/>
          <p:nvPr/>
        </p:nvSpPr>
        <p:spPr>
          <a:xfrm>
            <a:off x="7357570" y="2808495"/>
            <a:ext cx="850782" cy="2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Needs 1 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DDF8CE-E2A5-4DAF-A10C-C77DF6FD670B}"/>
              </a:ext>
            </a:extLst>
          </p:cNvPr>
          <p:cNvSpPr txBox="1"/>
          <p:nvPr/>
        </p:nvSpPr>
        <p:spPr>
          <a:xfrm>
            <a:off x="5586365" y="129735"/>
            <a:ext cx="1466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GRACE</a:t>
            </a:r>
          </a:p>
        </p:txBody>
      </p:sp>
    </p:spTree>
    <p:extLst>
      <p:ext uri="{BB962C8B-B14F-4D97-AF65-F5344CB8AC3E}">
        <p14:creationId xmlns:p14="http://schemas.microsoft.com/office/powerpoint/2010/main" val="4193948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decorative element"/>
          <p:cNvSpPr>
            <a:spLocks noGrp="1"/>
          </p:cNvSpPr>
          <p:nvPr>
            <p:ph type="title"/>
          </p:nvPr>
        </p:nvSpPr>
        <p:spPr>
          <a:xfrm>
            <a:off x="346229" y="408706"/>
            <a:ext cx="3497801" cy="480424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Engineering goals</a:t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2019-2020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203" name="Title 3" descr="decorative element">
            <a:extLst>
              <a:ext uri="{FF2B5EF4-FFF2-40B4-BE49-F238E27FC236}">
                <a16:creationId xmlns:a16="http://schemas.microsoft.com/office/drawing/2014/main" id="{09C8FC4F-5DB3-460E-9526-FACC1D975BC7}"/>
              </a:ext>
            </a:extLst>
          </p:cNvPr>
          <p:cNvSpPr txBox="1">
            <a:spLocks/>
          </p:cNvSpPr>
          <p:nvPr/>
        </p:nvSpPr>
        <p:spPr>
          <a:xfrm>
            <a:off x="10255323" y="6205964"/>
            <a:ext cx="1705993" cy="48042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>
                <a:solidFill>
                  <a:schemeClr val="tx2"/>
                </a:solidFill>
              </a:rPr>
              <a:t>UNH SEDS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5D3AB7-DC29-4013-9023-6B30F99DEBB5}"/>
              </a:ext>
            </a:extLst>
          </p:cNvPr>
          <p:cNvSpPr txBox="1"/>
          <p:nvPr/>
        </p:nvSpPr>
        <p:spPr>
          <a:xfrm>
            <a:off x="701336" y="1247473"/>
            <a:ext cx="3266980" cy="6463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 optimized and certified Hybrid Rocket Engine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50A84CE-245B-425F-A103-0489376D4B68}"/>
              </a:ext>
            </a:extLst>
          </p:cNvPr>
          <p:cNvSpPr txBox="1"/>
          <p:nvPr/>
        </p:nvSpPr>
        <p:spPr>
          <a:xfrm>
            <a:off x="701336" y="2178825"/>
            <a:ext cx="3266980" cy="6463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test-proven rocket engine gimbal system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C613385-B24D-4B49-B2EF-F7C7EEBD0114}"/>
              </a:ext>
            </a:extLst>
          </p:cNvPr>
          <p:cNvSpPr txBox="1"/>
          <p:nvPr/>
        </p:nvSpPr>
        <p:spPr>
          <a:xfrm>
            <a:off x="701336" y="4031489"/>
            <a:ext cx="3266980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 optimized, beautifully integrated tested rocket frame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02AFBFC-4FC2-4318-B51A-40C00992690B}"/>
              </a:ext>
            </a:extLst>
          </p:cNvPr>
          <p:cNvSpPr txBox="1"/>
          <p:nvPr/>
        </p:nvSpPr>
        <p:spPr>
          <a:xfrm>
            <a:off x="701334" y="4957144"/>
            <a:ext cx="3266981" cy="64633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beautiful, yet amazingly complex flight computer system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BC204C1-B79F-4D31-99D5-2BA55A69A9DB}"/>
              </a:ext>
            </a:extLst>
          </p:cNvPr>
          <p:cNvSpPr txBox="1"/>
          <p:nvPr/>
        </p:nvSpPr>
        <p:spPr>
          <a:xfrm>
            <a:off x="701333" y="5882799"/>
            <a:ext cx="3266981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ROBUST payload ejection and flight recovery system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5080DA4-D690-441D-93A8-5FF10FE7C274}"/>
              </a:ext>
            </a:extLst>
          </p:cNvPr>
          <p:cNvSpPr txBox="1"/>
          <p:nvPr/>
        </p:nvSpPr>
        <p:spPr>
          <a:xfrm>
            <a:off x="701336" y="3105834"/>
            <a:ext cx="3266980" cy="64633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well-designed and safe testing site for all operations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A510CE4-36DC-45B0-B12E-506FAFFCAEBA}"/>
              </a:ext>
            </a:extLst>
          </p:cNvPr>
          <p:cNvSpPr txBox="1"/>
          <p:nvPr/>
        </p:nvSpPr>
        <p:spPr>
          <a:xfrm>
            <a:off x="4462509" y="1676529"/>
            <a:ext cx="353627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seamless propulsion assembly with autonomous, real-time control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B5DE28D-C854-4554-8026-9DDDA0D78449}"/>
              </a:ext>
            </a:extLst>
          </p:cNvPr>
          <p:cNvSpPr txBox="1"/>
          <p:nvPr/>
        </p:nvSpPr>
        <p:spPr>
          <a:xfrm>
            <a:off x="4462510" y="5396275"/>
            <a:ext cx="353627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complete navigation, control and recovery rocket electrical system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559A714-9272-4853-8553-87FC21DFD7F4}"/>
              </a:ext>
            </a:extLst>
          </p:cNvPr>
          <p:cNvSpPr txBox="1"/>
          <p:nvPr/>
        </p:nvSpPr>
        <p:spPr>
          <a:xfrm>
            <a:off x="8954614" y="3336666"/>
            <a:ext cx="253605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New Hampshire’s first Hybrid Rocket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5C094FC-E6AD-4FC4-A1CF-FD6484D80172}"/>
              </a:ext>
            </a:extLst>
          </p:cNvPr>
          <p:cNvGrpSpPr/>
          <p:nvPr/>
        </p:nvGrpSpPr>
        <p:grpSpPr>
          <a:xfrm>
            <a:off x="4033389" y="385086"/>
            <a:ext cx="8629165" cy="264929"/>
            <a:chOff x="563407" y="6385235"/>
            <a:chExt cx="3296137" cy="108000"/>
          </a:xfrm>
        </p:grpSpPr>
        <p:sp>
          <p:nvSpPr>
            <p:cNvPr id="101" name="Rectangle 100" descr="decorative element">
              <a:extLst>
                <a:ext uri="{FF2B5EF4-FFF2-40B4-BE49-F238E27FC236}">
                  <a16:creationId xmlns:a16="http://schemas.microsoft.com/office/drawing/2014/main" id="{9C79BD59-4B76-4F9A-BDD4-D9ECF4ECE0A4}"/>
                </a:ext>
              </a:extLst>
            </p:cNvPr>
            <p:cNvSpPr/>
            <p:nvPr/>
          </p:nvSpPr>
          <p:spPr>
            <a:xfrm>
              <a:off x="1888625" y="6385235"/>
              <a:ext cx="108000" cy="10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03" name="Rectangle 102" descr="decorative element">
              <a:extLst>
                <a:ext uri="{FF2B5EF4-FFF2-40B4-BE49-F238E27FC236}">
                  <a16:creationId xmlns:a16="http://schemas.microsoft.com/office/drawing/2014/main" id="{E64A1889-BCAA-4C7A-8E49-B3A0F9AE5C68}"/>
                </a:ext>
              </a:extLst>
            </p:cNvPr>
            <p:cNvSpPr/>
            <p:nvPr/>
          </p:nvSpPr>
          <p:spPr>
            <a:xfrm>
              <a:off x="1240256" y="6385235"/>
              <a:ext cx="108000" cy="108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04" name="Rectangle 103" descr="decorative element">
              <a:extLst>
                <a:ext uri="{FF2B5EF4-FFF2-40B4-BE49-F238E27FC236}">
                  <a16:creationId xmlns:a16="http://schemas.microsoft.com/office/drawing/2014/main" id="{E817AFC5-4B93-4742-BE4A-181478DEDEB0}"/>
                </a:ext>
              </a:extLst>
            </p:cNvPr>
            <p:cNvSpPr/>
            <p:nvPr/>
          </p:nvSpPr>
          <p:spPr>
            <a:xfrm>
              <a:off x="563407" y="6385235"/>
              <a:ext cx="10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06" name="Rectangle 105" descr="decorative element">
              <a:extLst>
                <a:ext uri="{FF2B5EF4-FFF2-40B4-BE49-F238E27FC236}">
                  <a16:creationId xmlns:a16="http://schemas.microsoft.com/office/drawing/2014/main" id="{64FDFE56-35FC-4219-BE6A-3F2DE8741D6D}"/>
                </a:ext>
              </a:extLst>
            </p:cNvPr>
            <p:cNvSpPr/>
            <p:nvPr/>
          </p:nvSpPr>
          <p:spPr>
            <a:xfrm>
              <a:off x="704347" y="6385235"/>
              <a:ext cx="542435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15" tIns="0" rIns="5715" bIns="0" numCol="1" spcCol="1270" anchor="ctr" anchorCtr="0">
              <a:noAutofit/>
              <a:flatTx/>
            </a:bodyPr>
            <a:lstStyle/>
            <a:p>
              <a:pPr defTabSz="400050"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tx1"/>
                  </a:solidFill>
                </a:rPr>
                <a:t>Propulsion</a:t>
              </a:r>
            </a:p>
          </p:txBody>
        </p:sp>
        <p:sp>
          <p:nvSpPr>
            <p:cNvPr id="107" name="Rectangle 106" descr="decorative element">
              <a:extLst>
                <a:ext uri="{FF2B5EF4-FFF2-40B4-BE49-F238E27FC236}">
                  <a16:creationId xmlns:a16="http://schemas.microsoft.com/office/drawing/2014/main" id="{CD6F0887-42F9-4148-9645-61B5668ED2FE}"/>
                </a:ext>
              </a:extLst>
            </p:cNvPr>
            <p:cNvSpPr/>
            <p:nvPr/>
          </p:nvSpPr>
          <p:spPr>
            <a:xfrm>
              <a:off x="1383007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15" tIns="0" rIns="5715" bIns="0" numCol="1" spcCol="1270" anchor="ctr" anchorCtr="0">
              <a:noAutofit/>
              <a:flatTx/>
            </a:bodyPr>
            <a:lstStyle/>
            <a:p>
              <a:pPr defTabSz="400050"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tx1"/>
                  </a:solidFill>
                </a:rPr>
                <a:t>Frame</a:t>
              </a:r>
            </a:p>
          </p:txBody>
        </p:sp>
        <p:sp>
          <p:nvSpPr>
            <p:cNvPr id="108" name="Rectangle 107" descr="decorative element">
              <a:extLst>
                <a:ext uri="{FF2B5EF4-FFF2-40B4-BE49-F238E27FC236}">
                  <a16:creationId xmlns:a16="http://schemas.microsoft.com/office/drawing/2014/main" id="{E3A449C8-E85C-456C-8715-36E9EF8CA869}"/>
                </a:ext>
              </a:extLst>
            </p:cNvPr>
            <p:cNvSpPr/>
            <p:nvPr/>
          </p:nvSpPr>
          <p:spPr>
            <a:xfrm>
              <a:off x="2046240" y="6385235"/>
              <a:ext cx="629350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15" tIns="0" rIns="5715" bIns="0" numCol="1" spcCol="1270" anchor="ctr" anchorCtr="0">
              <a:noAutofit/>
              <a:flatTx/>
            </a:bodyPr>
            <a:lstStyle/>
            <a:p>
              <a:pPr defTabSz="400050"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tx1"/>
                  </a:solidFill>
                </a:rPr>
                <a:t>Avionics</a:t>
              </a:r>
            </a:p>
          </p:txBody>
        </p:sp>
        <p:sp>
          <p:nvSpPr>
            <p:cNvPr id="109" name="Rectangle 108" descr="decorative element">
              <a:extLst>
                <a:ext uri="{FF2B5EF4-FFF2-40B4-BE49-F238E27FC236}">
                  <a16:creationId xmlns:a16="http://schemas.microsoft.com/office/drawing/2014/main" id="{2F13B98B-06D2-4F4B-85E9-A2E77C462865}"/>
                </a:ext>
              </a:extLst>
            </p:cNvPr>
            <p:cNvSpPr/>
            <p:nvPr/>
          </p:nvSpPr>
          <p:spPr>
            <a:xfrm>
              <a:off x="3230194" y="6385235"/>
              <a:ext cx="10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10" name="Rectangle 109" descr="decorative element">
              <a:extLst>
                <a:ext uri="{FF2B5EF4-FFF2-40B4-BE49-F238E27FC236}">
                  <a16:creationId xmlns:a16="http://schemas.microsoft.com/office/drawing/2014/main" id="{1DD2ADB5-CC02-4890-8CB0-45A715F854AC}"/>
                </a:ext>
              </a:extLst>
            </p:cNvPr>
            <p:cNvSpPr/>
            <p:nvPr/>
          </p:nvSpPr>
          <p:spPr>
            <a:xfrm>
              <a:off x="2587255" y="6385235"/>
              <a:ext cx="10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11" name="Rectangle 110" descr="decorative element">
              <a:extLst>
                <a:ext uri="{FF2B5EF4-FFF2-40B4-BE49-F238E27FC236}">
                  <a16:creationId xmlns:a16="http://schemas.microsoft.com/office/drawing/2014/main" id="{590A891C-8FC9-477A-9258-5D8D0E4E9736}"/>
                </a:ext>
              </a:extLst>
            </p:cNvPr>
            <p:cNvSpPr/>
            <p:nvPr/>
          </p:nvSpPr>
          <p:spPr>
            <a:xfrm>
              <a:off x="2728195" y="6385235"/>
              <a:ext cx="542435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15" tIns="0" rIns="5715" bIns="0" numCol="1" spcCol="1270" anchor="ctr" anchorCtr="0">
              <a:noAutofit/>
              <a:flatTx/>
            </a:bodyPr>
            <a:lstStyle/>
            <a:p>
              <a:pPr defTabSz="400050"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tx1"/>
                  </a:solidFill>
                </a:rPr>
                <a:t>Payload/Recovery</a:t>
              </a:r>
            </a:p>
          </p:txBody>
        </p:sp>
        <p:sp>
          <p:nvSpPr>
            <p:cNvPr id="112" name="Rectangle 111" descr="decorative element">
              <a:extLst>
                <a:ext uri="{FF2B5EF4-FFF2-40B4-BE49-F238E27FC236}">
                  <a16:creationId xmlns:a16="http://schemas.microsoft.com/office/drawing/2014/main" id="{752BF03B-694B-4F3F-8B33-C93AA75BCFD7}"/>
                </a:ext>
              </a:extLst>
            </p:cNvPr>
            <p:cNvSpPr/>
            <p:nvPr/>
          </p:nvSpPr>
          <p:spPr>
            <a:xfrm>
              <a:off x="3372945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15" tIns="0" rIns="5715" bIns="0" numCol="1" spcCol="1270" anchor="ctr" anchorCtr="0">
              <a:noAutofit/>
              <a:flatTx/>
            </a:bodyPr>
            <a:lstStyle/>
            <a:p>
              <a:pPr defTabSz="400050"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tx1"/>
                  </a:solidFill>
                </a:rPr>
                <a:t>Operations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190B44-E811-4217-84DF-03CECB2DEBA5}"/>
              </a:ext>
            </a:extLst>
          </p:cNvPr>
          <p:cNvCxnSpPr>
            <a:stCxn id="3" idx="3"/>
            <a:endCxn id="91" idx="1"/>
          </p:cNvCxnSpPr>
          <p:nvPr/>
        </p:nvCxnSpPr>
        <p:spPr>
          <a:xfrm>
            <a:off x="3968316" y="1570639"/>
            <a:ext cx="494193" cy="429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2A0A60F-6CE6-4675-B556-296C960DD3BA}"/>
              </a:ext>
            </a:extLst>
          </p:cNvPr>
          <p:cNvCxnSpPr>
            <a:cxnSpLocks/>
            <a:stCxn id="79" idx="3"/>
            <a:endCxn id="91" idx="1"/>
          </p:cNvCxnSpPr>
          <p:nvPr/>
        </p:nvCxnSpPr>
        <p:spPr>
          <a:xfrm flipV="1">
            <a:off x="3968316" y="1999695"/>
            <a:ext cx="494193" cy="502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F523386-286F-4AB7-B85A-AAADDD74CECE}"/>
              </a:ext>
            </a:extLst>
          </p:cNvPr>
          <p:cNvCxnSpPr>
            <a:cxnSpLocks/>
            <a:stCxn id="88" idx="3"/>
            <a:endCxn id="91" idx="1"/>
          </p:cNvCxnSpPr>
          <p:nvPr/>
        </p:nvCxnSpPr>
        <p:spPr>
          <a:xfrm flipV="1">
            <a:off x="3968316" y="1999695"/>
            <a:ext cx="494193" cy="1429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608B507-570C-4398-9E2E-99D4FE44A2DB}"/>
              </a:ext>
            </a:extLst>
          </p:cNvPr>
          <p:cNvCxnSpPr>
            <a:cxnSpLocks/>
            <a:stCxn id="80" idx="3"/>
            <a:endCxn id="91" idx="1"/>
          </p:cNvCxnSpPr>
          <p:nvPr/>
        </p:nvCxnSpPr>
        <p:spPr>
          <a:xfrm flipV="1">
            <a:off x="3968316" y="1999695"/>
            <a:ext cx="494193" cy="235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2F94221-1FA8-466F-8058-B71D6D3B90F9}"/>
              </a:ext>
            </a:extLst>
          </p:cNvPr>
          <p:cNvCxnSpPr>
            <a:cxnSpLocks/>
            <a:stCxn id="81" idx="3"/>
            <a:endCxn id="91" idx="1"/>
          </p:cNvCxnSpPr>
          <p:nvPr/>
        </p:nvCxnSpPr>
        <p:spPr>
          <a:xfrm flipV="1">
            <a:off x="3968315" y="1999695"/>
            <a:ext cx="494194" cy="3280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021823-6076-4FF4-B2E4-EFAC09A1CB40}"/>
              </a:ext>
            </a:extLst>
          </p:cNvPr>
          <p:cNvCxnSpPr>
            <a:cxnSpLocks/>
            <a:stCxn id="82" idx="3"/>
            <a:endCxn id="92" idx="1"/>
          </p:cNvCxnSpPr>
          <p:nvPr/>
        </p:nvCxnSpPr>
        <p:spPr>
          <a:xfrm flipV="1">
            <a:off x="3968314" y="5719441"/>
            <a:ext cx="494196" cy="486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F844689-6EF9-4350-8B23-52A8F5424A88}"/>
              </a:ext>
            </a:extLst>
          </p:cNvPr>
          <p:cNvCxnSpPr>
            <a:cxnSpLocks/>
            <a:stCxn id="81" idx="3"/>
            <a:endCxn id="92" idx="1"/>
          </p:cNvCxnSpPr>
          <p:nvPr/>
        </p:nvCxnSpPr>
        <p:spPr>
          <a:xfrm>
            <a:off x="3968315" y="5280310"/>
            <a:ext cx="494195" cy="439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0944492-9974-4B08-AB26-49CAE125E5F8}"/>
              </a:ext>
            </a:extLst>
          </p:cNvPr>
          <p:cNvCxnSpPr>
            <a:cxnSpLocks/>
            <a:stCxn id="80" idx="3"/>
            <a:endCxn id="92" idx="1"/>
          </p:cNvCxnSpPr>
          <p:nvPr/>
        </p:nvCxnSpPr>
        <p:spPr>
          <a:xfrm>
            <a:off x="3968316" y="4354655"/>
            <a:ext cx="494194" cy="1364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F4AB7E1-BD15-4554-8C5D-04B5CD782D44}"/>
              </a:ext>
            </a:extLst>
          </p:cNvPr>
          <p:cNvCxnSpPr>
            <a:cxnSpLocks/>
            <a:stCxn id="88" idx="3"/>
            <a:endCxn id="92" idx="1"/>
          </p:cNvCxnSpPr>
          <p:nvPr/>
        </p:nvCxnSpPr>
        <p:spPr>
          <a:xfrm>
            <a:off x="3968316" y="3429000"/>
            <a:ext cx="494194" cy="2290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38EEBA7-E493-4A12-9E7C-881758320944}"/>
              </a:ext>
            </a:extLst>
          </p:cNvPr>
          <p:cNvCxnSpPr>
            <a:cxnSpLocks/>
            <a:stCxn id="91" idx="3"/>
            <a:endCxn id="93" idx="1"/>
          </p:cNvCxnSpPr>
          <p:nvPr/>
        </p:nvCxnSpPr>
        <p:spPr>
          <a:xfrm>
            <a:off x="7998780" y="1999695"/>
            <a:ext cx="955834" cy="17524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D42304D-EF0A-48D7-AC32-75B381FB8C7B}"/>
              </a:ext>
            </a:extLst>
          </p:cNvPr>
          <p:cNvCxnSpPr>
            <a:cxnSpLocks/>
            <a:stCxn id="92" idx="3"/>
            <a:endCxn id="93" idx="1"/>
          </p:cNvCxnSpPr>
          <p:nvPr/>
        </p:nvCxnSpPr>
        <p:spPr>
          <a:xfrm flipV="1">
            <a:off x="7998780" y="3752165"/>
            <a:ext cx="955834" cy="1967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1932B24-A914-47A0-B83D-0C371870FA23}"/>
              </a:ext>
            </a:extLst>
          </p:cNvPr>
          <p:cNvCxnSpPr>
            <a:cxnSpLocks/>
            <a:stCxn id="88" idx="3"/>
            <a:endCxn id="93" idx="1"/>
          </p:cNvCxnSpPr>
          <p:nvPr/>
        </p:nvCxnSpPr>
        <p:spPr>
          <a:xfrm>
            <a:off x="3968316" y="3429000"/>
            <a:ext cx="4986298" cy="323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F6BFF292-C6D6-4E4A-A99A-CD33694D6C07}"/>
              </a:ext>
            </a:extLst>
          </p:cNvPr>
          <p:cNvCxnSpPr>
            <a:cxnSpLocks/>
            <a:stCxn id="80" idx="3"/>
            <a:endCxn id="93" idx="1"/>
          </p:cNvCxnSpPr>
          <p:nvPr/>
        </p:nvCxnSpPr>
        <p:spPr>
          <a:xfrm flipV="1">
            <a:off x="3968316" y="3752165"/>
            <a:ext cx="4986298" cy="6024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Star: 5 Points 45">
            <a:extLst>
              <a:ext uri="{FF2B5EF4-FFF2-40B4-BE49-F238E27FC236}">
                <a16:creationId xmlns:a16="http://schemas.microsoft.com/office/drawing/2014/main" id="{A6134AAE-0374-4139-9D60-201B4DAC8FB2}"/>
              </a:ext>
            </a:extLst>
          </p:cNvPr>
          <p:cNvSpPr/>
          <p:nvPr/>
        </p:nvSpPr>
        <p:spPr>
          <a:xfrm>
            <a:off x="128726" y="4142103"/>
            <a:ext cx="435006" cy="425101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Star: 5 Points 138">
            <a:extLst>
              <a:ext uri="{FF2B5EF4-FFF2-40B4-BE49-F238E27FC236}">
                <a16:creationId xmlns:a16="http://schemas.microsoft.com/office/drawing/2014/main" id="{324A2BA8-C80B-41CF-913C-3B3E8EC8AE08}"/>
              </a:ext>
            </a:extLst>
          </p:cNvPr>
          <p:cNvSpPr/>
          <p:nvPr/>
        </p:nvSpPr>
        <p:spPr>
          <a:xfrm>
            <a:off x="128726" y="3214901"/>
            <a:ext cx="435006" cy="425101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78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610394_Organization CHART_SL_V1.pptx" id="{4130754D-01A9-4B11-AFF4-0E0C09A744A9}" vid="{146BAA60-3B42-4CEE-B43B-E9BE0E9E3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2AD4FE-5267-4953-9D66-004581AED1F0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082A0F6-5C05-4A60-9DD8-B772877A4F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0DE65C-3715-41A1-996C-103EA7902D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Color-coded organization chart</Template>
  <TotalTime>0</TotalTime>
  <Words>180</Words>
  <Application>Microsoft Office PowerPoint</Application>
  <PresentationFormat>Widescreen</PresentationFormat>
  <Paragraphs>57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Celestial</vt:lpstr>
      <vt:lpstr>Engineering roles 2019-2020</vt:lpstr>
      <vt:lpstr>Engineering goals 2019-2020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2019-06-12T03:47:07Z</dcterms:created>
  <dcterms:modified xsi:type="dcterms:W3CDTF">2019-06-14T02:36:25Z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