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embeddedFontLst>
    <p:embeddedFont>
      <p:font typeface="NanumSquareOTF ExtraBold" panose="020B0600000101010101" pitchFamily="34" charset="-127"/>
      <p:bold r:id="rId13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51" d="100"/>
          <a:sy n="51" d="100"/>
        </p:scale>
        <p:origin x="10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00" b="1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sz="3400" b="1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sz="3400" b="1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sz="3400" b="1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sz="3400" b="1"/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프레젠테이션 부제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10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109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의제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본문 첫 번째 줄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의제 주제</a:t>
            </a:r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사실 정보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속성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6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“멋진 인용구”</a:t>
            </a:r>
          </a:p>
        </p:txBody>
      </p:sp>
      <p:sp>
        <p:nvSpPr>
          <p:cNvPr id="13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5" name="연어 어묵, 샐러드, 후무스가 든 그릇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6" name="파슬리 버터, 구운 헤이즐넛, 파르메산 치즈를 올린 파파르델레 파스타 그릇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00" b="1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sz="3400" b="1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sz="3400" b="1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sz="3400" b="1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sz="3400" b="1"/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프레젠테이션 부제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62" name="파슬리 버터, 구운 헤이즐넛, 파르메산 치즈를 올린 파파르델레 파스타 그릇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7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7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2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8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XglI0ev_tus?feature=oembed" TargetMode="External"/><Relationship Id="rId5" Type="http://schemas.openxmlformats.org/officeDocument/2006/relationships/hyperlink" Target="https://youtube.com/watch?v=XglI0ev_tus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troke Striker"/>
          <p:cNvSpPr txBox="1">
            <a:spLocks noGrp="1"/>
          </p:cNvSpPr>
          <p:nvPr>
            <p:ph type="title"/>
          </p:nvPr>
        </p:nvSpPr>
        <p:spPr>
          <a:xfrm>
            <a:off x="1209074" y="2456506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rPr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Stroke Striker</a:t>
            </a:r>
          </a:p>
        </p:txBody>
      </p:sp>
      <p:sp>
        <p:nvSpPr>
          <p:cNvPr id="172" name="Automated, Augmented, Active Health Care"/>
          <p:cNvSpPr txBox="1">
            <a:spLocks noGrp="1"/>
          </p:cNvSpPr>
          <p:nvPr>
            <p:ph type="body" sz="quarter" idx="1"/>
          </p:nvPr>
        </p:nvSpPr>
        <p:spPr>
          <a:xfrm>
            <a:off x="1203920" y="7104706"/>
            <a:ext cx="21971003" cy="1905002"/>
          </a:xfrm>
          <a:prstGeom prst="rect">
            <a:avLst/>
          </a:prstGeom>
        </p:spPr>
        <p:txBody>
          <a:bodyPr lIns="50800" tIns="50800" rIns="50800" bIns="50800"/>
          <a:lstStyle>
            <a:lvl1pPr defTabSz="825500">
              <a:defRPr sz="5500"/>
            </a:lvl1pPr>
          </a:lstStyle>
          <a:p>
            <a:r>
              <a:rPr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Automated, Augmented, Active Health Care</a:t>
            </a:r>
          </a:p>
        </p:txBody>
      </p:sp>
      <p:sp>
        <p:nvSpPr>
          <p:cNvPr id="173" name="이승수 Dept. computer science…"/>
          <p:cNvSpPr txBox="1"/>
          <p:nvPr/>
        </p:nvSpPr>
        <p:spPr>
          <a:xfrm>
            <a:off x="20111705" y="13265485"/>
            <a:ext cx="3920945" cy="550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50000"/>
              </a:lnSpc>
              <a:defRPr b="1"/>
            </a:lvl1pPr>
          </a:lstStyle>
          <a:p>
            <a:r>
              <a:rPr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이승수   박건률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qrcode_85359069_77cb1713b83a63e11309ea0b5111f4b4.png" descr="qrcode_85359069_77cb1713b83a63e11309ea0b5111f4b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58" y="8854708"/>
            <a:ext cx="4000734" cy="400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Github QR"/>
          <p:cNvSpPr txBox="1"/>
          <p:nvPr/>
        </p:nvSpPr>
        <p:spPr>
          <a:xfrm>
            <a:off x="5744605" y="7462269"/>
            <a:ext cx="3570239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792479">
              <a:lnSpc>
                <a:spcPct val="100000"/>
              </a:lnSpc>
              <a:spcBef>
                <a:spcPts val="0"/>
              </a:spcBef>
              <a:defRPr sz="5200" b="1"/>
            </a:lvl1pPr>
          </a:lstStyle>
          <a:p>
            <a:r>
              <a:rPr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Github QR</a:t>
            </a:r>
          </a:p>
        </p:txBody>
      </p:sp>
      <p:sp>
        <p:nvSpPr>
          <p:cNvPr id="270" name="선"/>
          <p:cNvSpPr/>
          <p:nvPr/>
        </p:nvSpPr>
        <p:spPr>
          <a:xfrm flipV="1">
            <a:off x="11998918" y="9016393"/>
            <a:ext cx="1" cy="3292013"/>
          </a:xfrm>
          <a:prstGeom prst="line">
            <a:avLst/>
          </a:prstGeom>
          <a:ln w="127000">
            <a:solidFill>
              <a:srgbClr val="000000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 b="1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71" name="Youtube QR"/>
          <p:cNvSpPr txBox="1"/>
          <p:nvPr/>
        </p:nvSpPr>
        <p:spPr>
          <a:xfrm>
            <a:off x="15470283" y="7133500"/>
            <a:ext cx="3994683" cy="91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5300" b="1"/>
            </a:lvl1pPr>
          </a:lstStyle>
          <a:p>
            <a:r>
              <a:rPr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Youtube QR</a:t>
            </a:r>
          </a:p>
        </p:txBody>
      </p:sp>
      <p:pic>
        <p:nvPicPr>
          <p:cNvPr id="272" name="1gZhK.jpg" descr="1gZh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579" y="8198978"/>
            <a:ext cx="4926842" cy="4926842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5/13"/>
          <p:cNvSpPr txBox="1"/>
          <p:nvPr/>
        </p:nvSpPr>
        <p:spPr>
          <a:xfrm>
            <a:off x="22782181" y="12829646"/>
            <a:ext cx="11317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3600"/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9 / 9</a:t>
            </a:r>
          </a:p>
        </p:txBody>
      </p:sp>
      <p:sp>
        <p:nvSpPr>
          <p:cNvPr id="274" name="Stroke Striker"/>
          <p:cNvSpPr txBox="1"/>
          <p:nvPr/>
        </p:nvSpPr>
        <p:spPr>
          <a:xfrm>
            <a:off x="8245741" y="1068155"/>
            <a:ext cx="8307915" cy="1342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700" b="1" spc="-194"/>
            </a:lvl1pPr>
          </a:lstStyle>
          <a:p>
            <a:r>
              <a:rPr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Stroke Striker</a:t>
            </a:r>
          </a:p>
        </p:txBody>
      </p:sp>
      <p:sp>
        <p:nvSpPr>
          <p:cNvPr id="275" name="하루에 한번쯤은 냉장고를 열어보는 우리의 습관에…"/>
          <p:cNvSpPr txBox="1"/>
          <p:nvPr/>
        </p:nvSpPr>
        <p:spPr>
          <a:xfrm>
            <a:off x="4162379" y="3324729"/>
            <a:ext cx="16563830" cy="3011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63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하루에 한번쯤은 냉장고를 열어보는 우리의 습관에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63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b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</a:br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AI 기술을 결합한 실시간 능동적 뇌졸중 탐지기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5/13"/>
          <p:cNvSpPr txBox="1"/>
          <p:nvPr/>
        </p:nvSpPr>
        <p:spPr>
          <a:xfrm>
            <a:off x="22789444" y="12833052"/>
            <a:ext cx="11317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3600"/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 / 9</a:t>
            </a:r>
          </a:p>
        </p:txBody>
      </p:sp>
      <p:pic>
        <p:nvPicPr>
          <p:cNvPr id="176" name="선 선" descr="선 선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1" y="2169866"/>
            <a:ext cx="22855498" cy="76202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Introduction"/>
          <p:cNvSpPr txBox="1"/>
          <p:nvPr/>
        </p:nvSpPr>
        <p:spPr>
          <a:xfrm>
            <a:off x="1012092" y="425349"/>
            <a:ext cx="8751242" cy="1585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600" b="1" spc="-232"/>
            </a:lvl1pPr>
          </a:lstStyle>
          <a:p>
            <a:r>
              <a:rPr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Introduction</a:t>
            </a:r>
          </a:p>
        </p:txBody>
      </p:sp>
      <p:sp>
        <p:nvSpPr>
          <p:cNvPr id="178" name="1. 현재, 뇌졸중 같은 급성 중증 질환의 대응이 1시간 이내로 이루어지지 못한다."/>
          <p:cNvSpPr txBox="1"/>
          <p:nvPr/>
        </p:nvSpPr>
        <p:spPr>
          <a:xfrm>
            <a:off x="2918316" y="3473839"/>
            <a:ext cx="20816596" cy="938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현재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뇌졸중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같은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급성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중증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질환의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대응이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sz="6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1시간 </a:t>
            </a:r>
            <a:r>
              <a:rPr sz="60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이내로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이루어지지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못한다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.</a:t>
            </a:r>
          </a:p>
        </p:txBody>
      </p:sp>
      <p:sp>
        <p:nvSpPr>
          <p:cNvPr id="179" name="2. 독거 노인, 1인 가구가 증가했지만 급성 질환의 대처 방안 미비"/>
          <p:cNvSpPr txBox="1"/>
          <p:nvPr/>
        </p:nvSpPr>
        <p:spPr>
          <a:xfrm>
            <a:off x="2776651" y="5601799"/>
            <a:ext cx="17960045" cy="938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2.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독거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노인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1인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가구가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증가했지만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sz="60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급성</a:t>
            </a:r>
            <a:r>
              <a:rPr sz="6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 </a:t>
            </a:r>
            <a:r>
              <a:rPr sz="60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질환의</a:t>
            </a:r>
            <a:r>
              <a:rPr sz="6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 </a:t>
            </a:r>
            <a:r>
              <a:rPr sz="60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대처</a:t>
            </a:r>
            <a:r>
              <a:rPr sz="6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 </a:t>
            </a:r>
            <a:r>
              <a:rPr sz="60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방안</a:t>
            </a:r>
            <a:r>
              <a:rPr sz="6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 </a:t>
            </a:r>
            <a:r>
              <a:rPr sz="60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미비</a:t>
            </a:r>
            <a:endParaRPr sz="6000" b="1" dirty="0">
              <a:latin typeface="NanumSquareOTF ExtraBold" panose="020B0600000101010101" pitchFamily="34" charset="-127"/>
              <a:ea typeface="NanumSquareOTF ExtraBold" panose="020B0600000101010101" pitchFamily="34" charset="-127"/>
              <a:cs typeface="나눔스퀘어OTF Bold"/>
              <a:sym typeface="나눔스퀘어OTF Bold"/>
            </a:endParaRPr>
          </a:p>
        </p:txBody>
      </p:sp>
      <p:sp>
        <p:nvSpPr>
          <p:cNvPr id="180" name="3. 기대 수명이 늘어남에 따라 질병을 앓는 기간 증가"/>
          <p:cNvSpPr txBox="1"/>
          <p:nvPr/>
        </p:nvSpPr>
        <p:spPr>
          <a:xfrm>
            <a:off x="2765655" y="7729760"/>
            <a:ext cx="14500765" cy="938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3.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기대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수명이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늘어남에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따라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sz="60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질병을</a:t>
            </a:r>
            <a:r>
              <a:rPr sz="6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 </a:t>
            </a:r>
            <a:r>
              <a:rPr sz="60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앓는</a:t>
            </a:r>
            <a:r>
              <a:rPr sz="6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 </a:t>
            </a:r>
            <a:r>
              <a:rPr sz="60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기간</a:t>
            </a:r>
            <a:r>
              <a:rPr sz="6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 </a:t>
            </a:r>
            <a:r>
              <a:rPr sz="60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나눔스퀘어OTF Bold"/>
                <a:sym typeface="나눔스퀘어OTF Bold"/>
              </a:rPr>
              <a:t>증가</a:t>
            </a:r>
            <a:endParaRPr sz="6000" b="1" dirty="0">
              <a:latin typeface="NanumSquareOTF ExtraBold" panose="020B0600000101010101" pitchFamily="34" charset="-127"/>
              <a:ea typeface="NanumSquareOTF ExtraBold" panose="020B0600000101010101" pitchFamily="34" charset="-127"/>
              <a:cs typeface="나눔스퀘어OTF Bold"/>
              <a:sym typeface="나눔스퀘어OTF Bold"/>
            </a:endParaRPr>
          </a:p>
        </p:txBody>
      </p:sp>
      <p:sp>
        <p:nvSpPr>
          <p:cNvPr id="181" name="집에 있는 가전을 이용해, 집을 하나의 진단 센터로 만들자!"/>
          <p:cNvSpPr txBox="1"/>
          <p:nvPr/>
        </p:nvSpPr>
        <p:spPr>
          <a:xfrm>
            <a:off x="4195009" y="10199342"/>
            <a:ext cx="17971266" cy="924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집에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있는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가전을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이용해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집을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하나의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진단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센터로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만들자</a:t>
            </a:r>
            <a:r>
              <a:rPr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!</a:t>
            </a:r>
          </a:p>
        </p:txBody>
      </p:sp>
      <p:sp>
        <p:nvSpPr>
          <p:cNvPr id="182" name="화살표 1"/>
          <p:cNvSpPr/>
          <p:nvPr/>
        </p:nvSpPr>
        <p:spPr>
          <a:xfrm>
            <a:off x="3121195" y="9886767"/>
            <a:ext cx="707038" cy="1550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1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emo Video"/>
          <p:cNvSpPr txBox="1"/>
          <p:nvPr/>
        </p:nvSpPr>
        <p:spPr>
          <a:xfrm>
            <a:off x="917305" y="330562"/>
            <a:ext cx="8515793" cy="1585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600" b="1" spc="-232"/>
            </a:lvl1pPr>
          </a:lstStyle>
          <a:p>
            <a:r>
              <a:rPr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Demo Video</a:t>
            </a:r>
          </a:p>
        </p:txBody>
      </p:sp>
      <p:pic>
        <p:nvPicPr>
          <p:cNvPr id="185" name="선 선" descr="선 선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91" y="2169866"/>
            <a:ext cx="22855498" cy="7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능동적 뇌졸중 탐지 AI (Stroke Striker)" descr="능동적 뇌졸중 탐지 AI (Stroke Striker)"/>
          <p:cNvPicPr>
            <a:picLocks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77271" y="3067994"/>
            <a:ext cx="16256001" cy="9144001"/>
          </a:xfrm>
          <a:prstGeom prst="rect">
            <a:avLst/>
          </a:prstGeom>
        </p:spPr>
      </p:pic>
      <p:sp>
        <p:nvSpPr>
          <p:cNvPr id="187" name="5/13"/>
          <p:cNvSpPr txBox="1"/>
          <p:nvPr/>
        </p:nvSpPr>
        <p:spPr>
          <a:xfrm>
            <a:off x="22802144" y="12833052"/>
            <a:ext cx="11317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3600"/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2 / 9</a:t>
            </a:r>
          </a:p>
        </p:txBody>
      </p:sp>
      <p:sp>
        <p:nvSpPr>
          <p:cNvPr id="188" name="https://youtube.com/watch?v=XglI0ev_tus"/>
          <p:cNvSpPr txBox="1"/>
          <p:nvPr/>
        </p:nvSpPr>
        <p:spPr>
          <a:xfrm>
            <a:off x="6165283" y="12514871"/>
            <a:ext cx="13102946" cy="77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NanumSquareOTF ExtraBold" panose="020B0600000101010101" pitchFamily="34" charset="-127"/>
                <a:ea typeface="NanumSquareOTF ExtraBold" panose="020B0600000101010101" pitchFamily="34" charset="-127"/>
                <a:hlinkClick r:id="rId5"/>
              </a:rPr>
              <a:t>https://youtube.com/watch?v=XglI0ev_tus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6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I - dataset"/>
          <p:cNvSpPr txBox="1"/>
          <p:nvPr/>
        </p:nvSpPr>
        <p:spPr>
          <a:xfrm>
            <a:off x="809816" y="318714"/>
            <a:ext cx="10408724" cy="1585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600" b="1" spc="-232"/>
            </a:lvl1pPr>
          </a:lstStyle>
          <a:p>
            <a:r>
              <a:rPr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AI - dataset</a:t>
            </a:r>
          </a:p>
        </p:txBody>
      </p:sp>
      <p:pic>
        <p:nvPicPr>
          <p:cNvPr id="191" name="선 선" descr="선 선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1" y="2169866"/>
            <a:ext cx="22855498" cy="7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aug_0_18.jpg" descr="aug_0_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127" y="4124175"/>
            <a:ext cx="5990884" cy="398666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noStroke_data (2,510개)"/>
          <p:cNvSpPr txBox="1"/>
          <p:nvPr/>
        </p:nvSpPr>
        <p:spPr>
          <a:xfrm>
            <a:off x="1633754" y="2888358"/>
            <a:ext cx="8483092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rPr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noStroke_data</a:t>
            </a:r>
            <a:r>
              <a:rPr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(2,510개)</a:t>
            </a:r>
          </a:p>
        </p:txBody>
      </p:sp>
      <p:sp>
        <p:nvSpPr>
          <p:cNvPr id="194" name="stroke_data (1,260개)"/>
          <p:cNvSpPr txBox="1"/>
          <p:nvPr/>
        </p:nvSpPr>
        <p:spPr>
          <a:xfrm>
            <a:off x="2093367" y="8397673"/>
            <a:ext cx="7537320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rPr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stroke_data (1,260개)</a:t>
            </a:r>
          </a:p>
        </p:txBody>
      </p:sp>
      <p:pic>
        <p:nvPicPr>
          <p:cNvPr id="195" name="aug_0_90.jpg" descr="aug_0_9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191" y="9320452"/>
            <a:ext cx="3852754" cy="415764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rain data : Test data = 80 : 20"/>
          <p:cNvSpPr txBox="1"/>
          <p:nvPr/>
        </p:nvSpPr>
        <p:spPr>
          <a:xfrm>
            <a:off x="10948491" y="4108619"/>
            <a:ext cx="11406970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rPr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 Train data : Test data = 80 : 20</a:t>
            </a:r>
          </a:p>
        </p:txBody>
      </p:sp>
      <p:sp>
        <p:nvSpPr>
          <p:cNvPr id="197" name="Flatten to (1, 150, 150) tensor"/>
          <p:cNvSpPr txBox="1"/>
          <p:nvPr/>
        </p:nvSpPr>
        <p:spPr>
          <a:xfrm>
            <a:off x="11001390" y="6562678"/>
            <a:ext cx="11301171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rPr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2. Flatten to (1, 150, 150) tensor</a:t>
            </a:r>
          </a:p>
        </p:txBody>
      </p:sp>
      <p:sp>
        <p:nvSpPr>
          <p:cNvPr id="198" name="Dataset from kaggle"/>
          <p:cNvSpPr txBox="1"/>
          <p:nvPr/>
        </p:nvSpPr>
        <p:spPr>
          <a:xfrm>
            <a:off x="12686146" y="9016736"/>
            <a:ext cx="7931660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rPr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3. Dataset from kaggle</a:t>
            </a:r>
          </a:p>
        </p:txBody>
      </p:sp>
      <p:sp>
        <p:nvSpPr>
          <p:cNvPr id="199" name="=&gt; output : stroke or no_stroke (binary classification)"/>
          <p:cNvSpPr txBox="1"/>
          <p:nvPr/>
        </p:nvSpPr>
        <p:spPr>
          <a:xfrm>
            <a:off x="8334401" y="11497260"/>
            <a:ext cx="16079723" cy="77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rPr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=&gt; output : stroke or no_stroke (binary classification)</a:t>
            </a:r>
          </a:p>
        </p:txBody>
      </p:sp>
      <p:sp>
        <p:nvSpPr>
          <p:cNvPr id="200" name="5/13"/>
          <p:cNvSpPr txBox="1"/>
          <p:nvPr/>
        </p:nvSpPr>
        <p:spPr>
          <a:xfrm>
            <a:off x="22789444" y="12833052"/>
            <a:ext cx="11317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3600"/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3 / 9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I - Implementation"/>
          <p:cNvSpPr txBox="1"/>
          <p:nvPr/>
        </p:nvSpPr>
        <p:spPr>
          <a:xfrm>
            <a:off x="809817" y="318714"/>
            <a:ext cx="15899915" cy="1585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600" b="1" spc="-232"/>
            </a:lvl1pPr>
          </a:lstStyle>
          <a:p>
            <a:r>
              <a:rPr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AI - </a:t>
            </a:r>
            <a:r>
              <a:rPr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ViT</a:t>
            </a:r>
            <a:endParaRPr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pic>
        <p:nvPicPr>
          <p:cNvPr id="203" name="선 선" descr="선 선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1" y="2169866"/>
            <a:ext cx="22855498" cy="76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(1, 150, 150)…"/>
          <p:cNvSpPr txBox="1"/>
          <p:nvPr/>
        </p:nvSpPr>
        <p:spPr>
          <a:xfrm>
            <a:off x="14750397" y="3157384"/>
            <a:ext cx="7643118" cy="822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latin typeface="SF Pro Medium"/>
                <a:ea typeface="SF Pro Medium"/>
                <a:cs typeface="SF Pro Medium"/>
                <a:sym typeface="SF Pro Medium"/>
              </a:defRPr>
            </a:pPr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(1, 150, 150) </a:t>
            </a:r>
          </a:p>
          <a:p>
            <a:pPr algn="ctr">
              <a:defRPr>
                <a:latin typeface="SF Pro Medium"/>
                <a:ea typeface="SF Pro Medium"/>
                <a:cs typeface="SF Pro Medium"/>
                <a:sym typeface="SF Pro Medium"/>
              </a:defRPr>
            </a:pPr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-&gt; (1, 50*50, 3*3) </a:t>
            </a:r>
          </a:p>
          <a:p>
            <a:pPr algn="ctr">
              <a:defRPr>
                <a:latin typeface="SF Pro Medium"/>
                <a:ea typeface="SF Pro Medium"/>
                <a:cs typeface="SF Pro Medium"/>
                <a:sym typeface="SF Pro Medium"/>
              </a:defRPr>
            </a:pPr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-&gt; (1, 2500, 4)</a:t>
            </a:r>
          </a:p>
          <a:p>
            <a:pPr algn="ctr">
              <a:defRPr>
                <a:latin typeface="SF Pro Medium"/>
                <a:ea typeface="SF Pro Medium"/>
                <a:cs typeface="SF Pro Medium"/>
                <a:sym typeface="SF Pro Medium"/>
              </a:defRPr>
            </a:pPr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-&gt; (1, 2501, 4) </a:t>
            </a:r>
          </a:p>
          <a:p>
            <a:pPr algn="ctr">
              <a:defRPr>
                <a:latin typeface="SF Pro Medium"/>
                <a:ea typeface="SF Pro Medium"/>
                <a:cs typeface="SF Pro Medium"/>
                <a:sym typeface="SF Pro Medium"/>
              </a:defRPr>
            </a:pPr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-&gt;(1, 2501, 2, 2) </a:t>
            </a:r>
          </a:p>
          <a:p>
            <a:pPr algn="ctr">
              <a:defRPr>
                <a:latin typeface="SF Pro Medium"/>
                <a:ea typeface="SF Pro Medium"/>
                <a:cs typeface="SF Pro Medium"/>
                <a:sym typeface="SF Pro Medium"/>
              </a:defRPr>
            </a:pPr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-&gt; (1, 2501, 4) </a:t>
            </a:r>
          </a:p>
          <a:p>
            <a:pPr algn="ctr">
              <a:defRPr>
                <a:latin typeface="SF Pro Medium"/>
                <a:ea typeface="SF Pro Medium"/>
                <a:cs typeface="SF Pro Medium"/>
                <a:sym typeface="SF Pro Medium"/>
              </a:defRPr>
            </a:pPr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-&gt; classification (binary)  </a:t>
            </a:r>
          </a:p>
        </p:txBody>
      </p:sp>
      <p:pic>
        <p:nvPicPr>
          <p:cNvPr id="205" name="스크린샷 2023-12-07 오후 9.44.58.png" descr="스크린샷 2023-12-07 오후 9.44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69" y="2379623"/>
            <a:ext cx="12214919" cy="2345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스크린샷 2023-12-07 오후 9.34.37.png" descr="스크린샷 2023-12-07 오후 9.34.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241" y="3898690"/>
            <a:ext cx="10164266" cy="104175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2" name="그룹화"/>
          <p:cNvGrpSpPr/>
          <p:nvPr/>
        </p:nvGrpSpPr>
        <p:grpSpPr>
          <a:xfrm>
            <a:off x="13951312" y="2188271"/>
            <a:ext cx="7608425" cy="7683027"/>
            <a:chOff x="0" y="18405"/>
            <a:chExt cx="7608423" cy="7683025"/>
          </a:xfrm>
        </p:grpSpPr>
        <p:pic>
          <p:nvPicPr>
            <p:cNvPr id="207" name="aug_0_90.jpg" descr="aug_0_90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8364" y="1256411"/>
              <a:ext cx="5970059" cy="6442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선"/>
            <p:cNvSpPr/>
            <p:nvPr/>
          </p:nvSpPr>
          <p:spPr>
            <a:xfrm>
              <a:off x="1731674" y="1035841"/>
              <a:ext cx="5783439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b="1"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sp>
          <p:nvSpPr>
            <p:cNvPr id="209" name="선"/>
            <p:cNvSpPr/>
            <p:nvPr/>
          </p:nvSpPr>
          <p:spPr>
            <a:xfrm flipH="1">
              <a:off x="1384738" y="1253901"/>
              <a:ext cx="1" cy="644752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b="1"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sp>
          <p:nvSpPr>
            <p:cNvPr id="210" name="150"/>
            <p:cNvSpPr txBox="1"/>
            <p:nvPr/>
          </p:nvSpPr>
          <p:spPr>
            <a:xfrm>
              <a:off x="4057836" y="18405"/>
              <a:ext cx="1247136" cy="771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b="1"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150</a:t>
              </a:r>
            </a:p>
          </p:txBody>
        </p:sp>
        <p:sp>
          <p:nvSpPr>
            <p:cNvPr id="211" name="150"/>
            <p:cNvSpPr txBox="1"/>
            <p:nvPr/>
          </p:nvSpPr>
          <p:spPr>
            <a:xfrm>
              <a:off x="0" y="4091854"/>
              <a:ext cx="1247136" cy="771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b="1"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150</a:t>
              </a:r>
            </a:p>
          </p:txBody>
        </p:sp>
        <p:sp>
          <p:nvSpPr>
            <p:cNvPr id="212" name="선"/>
            <p:cNvSpPr/>
            <p:nvPr/>
          </p:nvSpPr>
          <p:spPr>
            <a:xfrm flipV="1">
              <a:off x="6775341" y="1256411"/>
              <a:ext cx="2" cy="630373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b="1"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sp>
          <p:nvSpPr>
            <p:cNvPr id="213" name="선"/>
            <p:cNvSpPr/>
            <p:nvPr/>
          </p:nvSpPr>
          <p:spPr>
            <a:xfrm flipV="1">
              <a:off x="5685219" y="1325797"/>
              <a:ext cx="2" cy="630373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b="1"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sp>
          <p:nvSpPr>
            <p:cNvPr id="214" name="선"/>
            <p:cNvSpPr/>
            <p:nvPr/>
          </p:nvSpPr>
          <p:spPr>
            <a:xfrm flipV="1">
              <a:off x="4623392" y="1325797"/>
              <a:ext cx="2" cy="630373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b="1"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sp>
          <p:nvSpPr>
            <p:cNvPr id="215" name="선"/>
            <p:cNvSpPr/>
            <p:nvPr/>
          </p:nvSpPr>
          <p:spPr>
            <a:xfrm flipV="1">
              <a:off x="2432148" y="1325797"/>
              <a:ext cx="2" cy="630373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b="1"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sp>
          <p:nvSpPr>
            <p:cNvPr id="216" name="선"/>
            <p:cNvSpPr/>
            <p:nvPr/>
          </p:nvSpPr>
          <p:spPr>
            <a:xfrm flipH="1" flipV="1">
              <a:off x="1659045" y="2219814"/>
              <a:ext cx="5928697" cy="3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b="1"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sp>
          <p:nvSpPr>
            <p:cNvPr id="217" name="선"/>
            <p:cNvSpPr/>
            <p:nvPr/>
          </p:nvSpPr>
          <p:spPr>
            <a:xfrm flipH="1" flipV="1">
              <a:off x="1659045" y="3250467"/>
              <a:ext cx="5928697" cy="3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b="1"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sp>
          <p:nvSpPr>
            <p:cNvPr id="218" name="선"/>
            <p:cNvSpPr/>
            <p:nvPr/>
          </p:nvSpPr>
          <p:spPr>
            <a:xfrm flipH="1" flipV="1">
              <a:off x="1659045" y="4281122"/>
              <a:ext cx="5928697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b="1"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sp>
          <p:nvSpPr>
            <p:cNvPr id="219" name="선"/>
            <p:cNvSpPr/>
            <p:nvPr/>
          </p:nvSpPr>
          <p:spPr>
            <a:xfrm flipH="1" flipV="1">
              <a:off x="1659045" y="6656729"/>
              <a:ext cx="5928697" cy="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b="1"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sp>
          <p:nvSpPr>
            <p:cNvPr id="220" name="3"/>
            <p:cNvSpPr txBox="1"/>
            <p:nvPr/>
          </p:nvSpPr>
          <p:spPr>
            <a:xfrm>
              <a:off x="6998286" y="2206469"/>
              <a:ext cx="484107" cy="771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b="1"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3</a:t>
              </a:r>
            </a:p>
          </p:txBody>
        </p:sp>
        <p:sp>
          <p:nvSpPr>
            <p:cNvPr id="221" name="3"/>
            <p:cNvSpPr txBox="1"/>
            <p:nvPr/>
          </p:nvSpPr>
          <p:spPr>
            <a:xfrm>
              <a:off x="6263686" y="1318677"/>
              <a:ext cx="484107" cy="771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b="1"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3</a:t>
              </a:r>
            </a:p>
          </p:txBody>
        </p:sp>
      </p:grpSp>
      <p:pic>
        <p:nvPicPr>
          <p:cNvPr id="223" name="스크린샷 2023-11-29 오후 9.01.56.png" descr="스크린샷 2023-11-29 오후 9.01.5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6492" y="10407112"/>
            <a:ext cx="13928020" cy="2453233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5/13"/>
          <p:cNvSpPr txBox="1"/>
          <p:nvPr/>
        </p:nvSpPr>
        <p:spPr>
          <a:xfrm>
            <a:off x="22789444" y="12975233"/>
            <a:ext cx="11317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3600"/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4 / 9</a:t>
            </a:r>
          </a:p>
        </p:txBody>
      </p:sp>
      <p:pic>
        <p:nvPicPr>
          <p:cNvPr id="225" name="aug_0_90.jpg" descr="aug_0_9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8929" y="3422344"/>
            <a:ext cx="5885968" cy="6351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4" animBg="1" advAuto="0"/>
      <p:bldP spid="222" grpId="2" animBg="1" advAuto="0"/>
      <p:bldP spid="222" grpId="3" animBg="1" advAuto="0"/>
      <p:bldP spid="223" grpId="5" animBg="1" advAuto="0"/>
      <p:bldP spid="225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AI - Implementation"/>
          <p:cNvSpPr txBox="1"/>
          <p:nvPr/>
        </p:nvSpPr>
        <p:spPr>
          <a:xfrm>
            <a:off x="809817" y="318714"/>
            <a:ext cx="15899915" cy="1585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600" b="1" spc="-232"/>
            </a:lvl1pPr>
          </a:lstStyle>
          <a:p>
            <a:r>
              <a:rPr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AI - </a:t>
            </a:r>
            <a:r>
              <a:rPr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Rekognition</a:t>
            </a:r>
            <a:endParaRPr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pic>
        <p:nvPicPr>
          <p:cNvPr id="228" name="선 선" descr="선 선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1" y="2169866"/>
            <a:ext cx="22855498" cy="7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스크린샷 2023-11-30 오후 5.40.23.png" descr="스크린샷 2023-11-30 오후 5.40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088" y="9926994"/>
            <a:ext cx="17312902" cy="3650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스크린샷 2023-11-30 오후 5.39.45.png" descr="스크린샷 2023-11-30 오후 5.39.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252" y="2640693"/>
            <a:ext cx="13532183" cy="7391956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5/13"/>
          <p:cNvSpPr txBox="1"/>
          <p:nvPr/>
        </p:nvSpPr>
        <p:spPr>
          <a:xfrm>
            <a:off x="22789444" y="12833052"/>
            <a:ext cx="11317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3600"/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5 / 9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MLOps"/>
          <p:cNvSpPr txBox="1"/>
          <p:nvPr/>
        </p:nvSpPr>
        <p:spPr>
          <a:xfrm>
            <a:off x="809817" y="318714"/>
            <a:ext cx="15899915" cy="1585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600" b="1" spc="-232"/>
            </a:lvl1pPr>
          </a:lstStyle>
          <a:p>
            <a:r>
              <a:rPr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MLOps</a:t>
            </a:r>
            <a:endParaRPr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pic>
        <p:nvPicPr>
          <p:cNvPr id="234" name="선 선" descr="선 선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1" y="2169866"/>
            <a:ext cx="22855498" cy="76202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Data"/>
          <p:cNvSpPr txBox="1"/>
          <p:nvPr/>
        </p:nvSpPr>
        <p:spPr>
          <a:xfrm>
            <a:off x="3696848" y="6472188"/>
            <a:ext cx="1493999" cy="77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latin typeface="SF Pro Medium"/>
                <a:ea typeface="SF Pro Medium"/>
                <a:cs typeface="SF Pro Medium"/>
                <a:sym typeface="SF Pro Medium"/>
              </a:defRPr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Data</a:t>
            </a:r>
          </a:p>
        </p:txBody>
      </p:sp>
      <p:sp>
        <p:nvSpPr>
          <p:cNvPr id="236" name="Training"/>
          <p:cNvSpPr txBox="1"/>
          <p:nvPr/>
        </p:nvSpPr>
        <p:spPr>
          <a:xfrm>
            <a:off x="10524743" y="6796206"/>
            <a:ext cx="2564805" cy="77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latin typeface="SF Pro Medium"/>
                <a:ea typeface="SF Pro Medium"/>
                <a:cs typeface="SF Pro Medium"/>
                <a:sym typeface="SF Pro Medium"/>
              </a:defRPr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Training</a:t>
            </a:r>
          </a:p>
        </p:txBody>
      </p:sp>
      <p:sp>
        <p:nvSpPr>
          <p:cNvPr id="237" name="Deploy"/>
          <p:cNvSpPr txBox="1"/>
          <p:nvPr/>
        </p:nvSpPr>
        <p:spPr>
          <a:xfrm>
            <a:off x="19596742" y="6472188"/>
            <a:ext cx="2156039" cy="77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latin typeface="SF Pro Medium"/>
                <a:ea typeface="SF Pro Medium"/>
                <a:cs typeface="SF Pro Medium"/>
                <a:sym typeface="SF Pro Medium"/>
              </a:defRPr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Deploy</a:t>
            </a:r>
          </a:p>
        </p:txBody>
      </p:sp>
      <p:pic>
        <p:nvPicPr>
          <p:cNvPr id="238" name="kaggle-logo-transparent-300.png" descr="kaggle-logo-transparent-3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15" y="3179158"/>
            <a:ext cx="6472267" cy="2941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Google_Colaboratory_SVG_Logo.svg.png" descr="Google_Colaboratory_SVG_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622" y="4441107"/>
            <a:ext cx="3537176" cy="2179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2560px-Scikit_learn_logo_small.svg.png" descr="2560px-Scikit_learn_logo_small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1368" y="4432860"/>
            <a:ext cx="3329477" cy="17921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976px-PyTorch_logo_black.svg.png" descr="976px-PyTorch_logo_black.sv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278" y="3040559"/>
            <a:ext cx="5477736" cy="1358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logo-teal.png" descr="logo-tea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27299" y="2342578"/>
            <a:ext cx="7635548" cy="2754173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01 훈련, 배포, 분석 과정이 전부 파편화…"/>
          <p:cNvSpPr txBox="1"/>
          <p:nvPr/>
        </p:nvSpPr>
        <p:spPr>
          <a:xfrm>
            <a:off x="395975" y="9495734"/>
            <a:ext cx="9874498" cy="325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 훈련, 배포, 분석 과정이 전부 파편화</a:t>
            </a:r>
          </a:p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2. 지속가능성이 있는 모델이 아니다</a:t>
            </a:r>
          </a:p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3. 추후의 확장성을 고려하기 어려움</a:t>
            </a:r>
          </a:p>
        </p:txBody>
      </p:sp>
      <p:sp>
        <p:nvSpPr>
          <p:cNvPr id="244" name="머신러닝 모델 생애주기를 자동화,…"/>
          <p:cNvSpPr txBox="1"/>
          <p:nvPr/>
        </p:nvSpPr>
        <p:spPr>
          <a:xfrm>
            <a:off x="12931578" y="9495733"/>
            <a:ext cx="11746805" cy="325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 머신러닝 모델 생애주기를 자동화</a:t>
            </a:r>
          </a:p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2. 엔지니어, 데이터 과학자가 협업하는 확장성</a:t>
            </a:r>
          </a:p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3. MLOps</a:t>
            </a:r>
          </a:p>
        </p:txBody>
      </p:sp>
      <p:sp>
        <p:nvSpPr>
          <p:cNvPr id="245" name="화살표 1"/>
          <p:cNvSpPr/>
          <p:nvPr/>
        </p:nvSpPr>
        <p:spPr>
          <a:xfrm>
            <a:off x="10824984" y="10704323"/>
            <a:ext cx="1207768" cy="83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1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46" name="5/13"/>
          <p:cNvSpPr txBox="1"/>
          <p:nvPr/>
        </p:nvSpPr>
        <p:spPr>
          <a:xfrm>
            <a:off x="22789444" y="12833052"/>
            <a:ext cx="11317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3600"/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6 / 9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MLOps"/>
          <p:cNvSpPr txBox="1"/>
          <p:nvPr/>
        </p:nvSpPr>
        <p:spPr>
          <a:xfrm>
            <a:off x="809817" y="318714"/>
            <a:ext cx="15899915" cy="1585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600" b="1" spc="-232"/>
            </a:lvl1pPr>
          </a:lstStyle>
          <a:p>
            <a:r>
              <a:rPr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Autopilot</a:t>
            </a:r>
          </a:p>
        </p:txBody>
      </p:sp>
      <p:pic>
        <p:nvPicPr>
          <p:cNvPr id="249" name="선 선" descr="선 선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1" y="2169866"/>
            <a:ext cx="22855498" cy="7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autopilot.png" descr="autopi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77" y="3594078"/>
            <a:ext cx="10087548" cy="7060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스크린샷 2023-11-30 오후 5.31.28.png" descr="스크린샷 2023-11-30 오후 5.31.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6391" y="3594078"/>
            <a:ext cx="11832934" cy="706007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5/13"/>
          <p:cNvSpPr txBox="1"/>
          <p:nvPr/>
        </p:nvSpPr>
        <p:spPr>
          <a:xfrm>
            <a:off x="22789444" y="12833052"/>
            <a:ext cx="11317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3600"/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7 / 9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onclusion"/>
          <p:cNvSpPr txBox="1"/>
          <p:nvPr/>
        </p:nvSpPr>
        <p:spPr>
          <a:xfrm>
            <a:off x="809817" y="318714"/>
            <a:ext cx="15899915" cy="1585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600" b="1" spc="-232"/>
            </a:lvl1pPr>
          </a:lstStyle>
          <a:p>
            <a:r>
              <a:rPr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Conclusion</a:t>
            </a:r>
          </a:p>
        </p:txBody>
      </p:sp>
      <p:pic>
        <p:nvPicPr>
          <p:cNvPr id="255" name="선 선" descr="선 선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1" y="2169866"/>
            <a:ext cx="22855498" cy="76202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뇌졸중 판단 시스템 + MLOps"/>
          <p:cNvSpPr txBox="1"/>
          <p:nvPr/>
        </p:nvSpPr>
        <p:spPr>
          <a:xfrm>
            <a:off x="1130575" y="3059315"/>
            <a:ext cx="9531455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rPr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 뇌졸중 판단 시스템 + MLOps</a:t>
            </a:r>
          </a:p>
        </p:txBody>
      </p:sp>
      <p:sp>
        <p:nvSpPr>
          <p:cNvPr id="257" name="여러 헬스 케어 가구로 집을 개인 최적화된 병원으로 만들 수 있다."/>
          <p:cNvSpPr txBox="1"/>
          <p:nvPr/>
        </p:nvSpPr>
        <p:spPr>
          <a:xfrm>
            <a:off x="1154273" y="4379565"/>
            <a:ext cx="21289482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rPr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=&gt; 가전을 통한 헬스 케어 기능으로 집을 하나의 진단 센터로 만들 수 있다.</a:t>
            </a:r>
          </a:p>
        </p:txBody>
      </p:sp>
      <p:pic>
        <p:nvPicPr>
          <p:cNvPr id="258" name="free-animated-icon-connection-7211809.gif" descr="free-animated-icon-connection-7211809.gi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33124" y="6766710"/>
            <a:ext cx="6911034" cy="6911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free-icon-artificial-intelligence-12220317.png" descr="free-icon-artificial-intelligence-122203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5997" y="10706379"/>
            <a:ext cx="3504764" cy="3504763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troke AI"/>
          <p:cNvSpPr txBox="1"/>
          <p:nvPr/>
        </p:nvSpPr>
        <p:spPr>
          <a:xfrm>
            <a:off x="4516806" y="7667437"/>
            <a:ext cx="4071627" cy="1164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6900">
                <a:latin typeface="SF Pro Bold"/>
                <a:ea typeface="SF Pro Bold"/>
                <a:cs typeface="SF Pro Bold"/>
                <a:sym typeface="SF Pro Bold"/>
              </a:defRPr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Stroke AI</a:t>
            </a:r>
          </a:p>
        </p:txBody>
      </p:sp>
      <p:pic>
        <p:nvPicPr>
          <p:cNvPr id="261" name="free-icon-artificial-intelligence-12220317.png" descr="free-icon-artificial-intelligence-122203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5997" y="6497266"/>
            <a:ext cx="3504764" cy="3504764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Insomnia AI"/>
          <p:cNvSpPr txBox="1"/>
          <p:nvPr/>
        </p:nvSpPr>
        <p:spPr>
          <a:xfrm>
            <a:off x="15241564" y="5935328"/>
            <a:ext cx="373179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5000">
                <a:latin typeface="SF Pro Bold"/>
                <a:ea typeface="SF Pro Bold"/>
                <a:cs typeface="SF Pro Bold"/>
                <a:sym typeface="SF Pro Bold"/>
              </a:defRPr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Insomnia AI</a:t>
            </a:r>
          </a:p>
        </p:txBody>
      </p:sp>
      <p:pic>
        <p:nvPicPr>
          <p:cNvPr id="263" name="free-icon-artificial-intelligence-12220317.png" descr="free-icon-artificial-intelligence-122203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685" y="8920084"/>
            <a:ext cx="3504764" cy="3504765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MLOps"/>
          <p:cNvSpPr txBox="1"/>
          <p:nvPr/>
        </p:nvSpPr>
        <p:spPr>
          <a:xfrm>
            <a:off x="9890066" y="5672844"/>
            <a:ext cx="419714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500" spc="-170">
                <a:latin typeface="SF Pro Bold"/>
                <a:ea typeface="SF Pro Bold"/>
                <a:cs typeface="SF Pro Bold"/>
                <a:sym typeface="SF Pro Bold"/>
              </a:defRPr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MLOps</a:t>
            </a:r>
          </a:p>
        </p:txBody>
      </p:sp>
      <p:sp>
        <p:nvSpPr>
          <p:cNvPr id="265" name="Diabetes AI"/>
          <p:cNvSpPr txBox="1"/>
          <p:nvPr/>
        </p:nvSpPr>
        <p:spPr>
          <a:xfrm>
            <a:off x="15511833" y="10090255"/>
            <a:ext cx="3682098" cy="1164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latin typeface="SF Pro Bold"/>
                <a:ea typeface="SF Pro Bold"/>
                <a:cs typeface="SF Pro Bold"/>
                <a:sym typeface="SF Pro Bold"/>
              </a:defRPr>
            </a:pPr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Diabetes</a:t>
            </a:r>
            <a:r>
              <a:rPr sz="6900"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AI</a:t>
            </a:r>
          </a:p>
        </p:txBody>
      </p:sp>
      <p:sp>
        <p:nvSpPr>
          <p:cNvPr id="266" name="5/13"/>
          <p:cNvSpPr txBox="1"/>
          <p:nvPr/>
        </p:nvSpPr>
        <p:spPr>
          <a:xfrm>
            <a:off x="22789444" y="12833052"/>
            <a:ext cx="11317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3600"/>
            </a:lvl1pPr>
          </a:lstStyle>
          <a:p>
            <a:r>
              <a:rPr b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8 / 9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Macintosh PowerPoint</Application>
  <PresentationFormat>사용자 지정</PresentationFormat>
  <Paragraphs>62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Helvetica Neue</vt:lpstr>
      <vt:lpstr>NanumSquareOTF ExtraBold</vt:lpstr>
      <vt:lpstr>Helvetica Neue Medium</vt:lpstr>
      <vt:lpstr>21_BasicWhite</vt:lpstr>
      <vt:lpstr>Stroke Striker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Striker</dc:title>
  <cp:lastModifiedBy>박건률</cp:lastModifiedBy>
  <cp:revision>2</cp:revision>
  <dcterms:modified xsi:type="dcterms:W3CDTF">2023-12-14T12:16:52Z</dcterms:modified>
</cp:coreProperties>
</file>