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95" r:id="rId3"/>
    <p:sldId id="369" r:id="rId4"/>
    <p:sldId id="296" r:id="rId5"/>
    <p:sldId id="297" r:id="rId6"/>
    <p:sldId id="370" r:id="rId7"/>
    <p:sldId id="371" r:id="rId8"/>
    <p:sldId id="303" r:id="rId9"/>
    <p:sldId id="322" r:id="rId10"/>
    <p:sldId id="372" r:id="rId11"/>
    <p:sldId id="298" r:id="rId12"/>
    <p:sldId id="373" r:id="rId13"/>
    <p:sldId id="368" r:id="rId14"/>
    <p:sldId id="299" r:id="rId15"/>
    <p:sldId id="375" r:id="rId16"/>
  </p:sldIdLst>
  <p:sldSz cx="9906000" cy="6858000" type="A4"/>
  <p:notesSz cx="6858000" cy="9144000"/>
  <p:embeddedFontLst>
    <p:embeddedFont>
      <p:font typeface="Cambria" panose="02040503050406030204" pitchFamily="18" charset="0"/>
      <p:regular r:id="rId18"/>
      <p:bold r:id="rId19"/>
      <p:italic r:id="rId20"/>
      <p:boldItalic r:id="rId21"/>
    </p:embeddedFont>
    <p:embeddedFont>
      <p:font typeface="Montserrat" pitchFamily="2" charset="77"/>
      <p:regular r:id="rId22"/>
      <p:bold r:id="rId23"/>
      <p:italic r:id="rId24"/>
      <p:boldItalic r:id="rId25"/>
    </p:embeddedFont>
    <p:embeddedFont>
      <p:font typeface="Montserrat Light" pitchFamily="2" charset="77"/>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5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5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5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5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5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5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5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5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56"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8617F7-BD45-45D3-9494-08AB8ACE10ED}">
  <a:tblStyle styleId="{668617F7-BD45-45D3-9494-08AB8ACE10E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89E5840-C12E-4C8B-9978-033B50F8BF3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490"/>
  </p:normalViewPr>
  <p:slideViewPr>
    <p:cSldViewPr snapToGrid="0">
      <p:cViewPr varScale="1">
        <p:scale>
          <a:sx n="121" d="100"/>
          <a:sy n="121" d="100"/>
        </p:scale>
        <p:origin x="161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5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5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5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5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5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5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5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5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56"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0D0D0D"/>
                </a:solidFill>
                <a:effectLst/>
                <a:highlight>
                  <a:srgbClr val="FFFFFF"/>
                </a:highlight>
                <a:latin typeface="Söhne"/>
              </a:rPr>
              <a:t>MCC close to 1: Indicates perfect agreement between predicted and actual classes.</a:t>
            </a:r>
          </a:p>
          <a:p>
            <a:pPr algn="l">
              <a:buFont typeface="Arial" panose="020B0604020202020204" pitchFamily="34" charset="0"/>
              <a:buChar char="•"/>
            </a:pPr>
            <a:r>
              <a:rPr lang="en-US" b="0" i="0" dirty="0">
                <a:solidFill>
                  <a:srgbClr val="0D0D0D"/>
                </a:solidFill>
                <a:effectLst/>
                <a:highlight>
                  <a:srgbClr val="FFFFFF"/>
                </a:highlight>
                <a:latin typeface="Söhne"/>
              </a:rPr>
              <a:t>MCC close to 0: Indicates performance equivalent to random guessing.</a:t>
            </a:r>
          </a:p>
          <a:p>
            <a:pPr algn="l">
              <a:buFont typeface="Arial" panose="020B0604020202020204" pitchFamily="34" charset="0"/>
              <a:buChar char="•"/>
            </a:pPr>
            <a:r>
              <a:rPr lang="en-US" b="0" i="0" dirty="0">
                <a:solidFill>
                  <a:srgbClr val="0D0D0D"/>
                </a:solidFill>
                <a:effectLst/>
                <a:highlight>
                  <a:srgbClr val="FFFFFF"/>
                </a:highlight>
                <a:latin typeface="Söhne"/>
              </a:rPr>
              <a:t>MCC close to -1: Indicates complete disagreement between predicted and actual classes.</a:t>
            </a:r>
          </a:p>
          <a:p>
            <a:pPr algn="l"/>
            <a:r>
              <a:rPr lang="en-US" b="0" i="0" dirty="0">
                <a:solidFill>
                  <a:srgbClr val="0D0D0D"/>
                </a:solidFill>
                <a:effectLst/>
                <a:highlight>
                  <a:srgbClr val="FFFFFF"/>
                </a:highlight>
                <a:latin typeface="Söhne"/>
              </a:rPr>
              <a:t>Generally, an MCC value of 0.7 or higher indicates excellent model performance. If the MCC is below 0.5, the model's performance is considered relatively low.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solidFill>
                <a:srgbClr val="0D0D0D"/>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0D0D0D"/>
                </a:solidFill>
                <a:effectLst/>
                <a:highlight>
                  <a:srgbClr val="FFFFFF"/>
                </a:highlight>
                <a:latin typeface="Söhne"/>
              </a:rPr>
              <a:t>Typically, an AUC value of 0.8 or higher is considered very good, while an AUC between 0.7 and 0.8 is considered acceptable.</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Tuning cost parameter for SVM (best C = 1, from 0,1, 1, 10)</a:t>
            </a:r>
            <a:endParaRPr dirty="0"/>
          </a:p>
        </p:txBody>
      </p:sp>
    </p:spTree>
    <p:extLst>
      <p:ext uri="{BB962C8B-B14F-4D97-AF65-F5344CB8AC3E}">
        <p14:creationId xmlns:p14="http://schemas.microsoft.com/office/powerpoint/2010/main" val="1344101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8490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8591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12121"/>
                </a:solidFill>
                <a:effectLst/>
                <a:highlight>
                  <a:srgbClr val="FFFFFF"/>
                </a:highlight>
                <a:latin typeface="Roboto" panose="02000000000000000000" pitchFamily="2" charset="0"/>
              </a:rPr>
              <a:t>We tuned form some value for each hyperparameters, but we can try other tuning such as random search in </a:t>
            </a:r>
            <a:r>
              <a:rPr lang="en-US" b="0" i="0">
                <a:solidFill>
                  <a:srgbClr val="212121"/>
                </a:solidFill>
                <a:effectLst/>
                <a:highlight>
                  <a:srgbClr val="FFFFFF"/>
                </a:highlight>
                <a:latin typeface="Roboto" panose="02000000000000000000" pitchFamily="2" charset="0"/>
              </a:rPr>
              <a:t>the future. </a:t>
            </a:r>
            <a:endParaRPr lang="en-US" b="0" i="0" dirty="0">
              <a:solidFill>
                <a:srgbClr val="212121"/>
              </a:solidFill>
              <a:effectLst/>
              <a:highlight>
                <a:srgbClr val="FFFFFF"/>
              </a:highlight>
              <a:latin typeface="Roboto" panose="02000000000000000000" pitchFamily="2" charset="0"/>
            </a:endParaRPr>
          </a:p>
          <a:p>
            <a:pPr marL="0" lvl="0" indent="0" algn="l" rtl="0">
              <a:spcBef>
                <a:spcPts val="0"/>
              </a:spcBef>
              <a:spcAft>
                <a:spcPts val="0"/>
              </a:spcAft>
              <a:buNone/>
            </a:pPr>
            <a:endParaRPr lang="en-US" b="0" i="0" dirty="0">
              <a:solidFill>
                <a:srgbClr val="212121"/>
              </a:solidFill>
              <a:effectLst/>
              <a:highlight>
                <a:srgbClr val="FFFFFF"/>
              </a:highlight>
              <a:latin typeface="Roboto" panose="02000000000000000000" pitchFamily="2" charset="0"/>
            </a:endParaRPr>
          </a:p>
          <a:p>
            <a:pPr marL="0" lvl="0" indent="0" algn="l" rtl="0">
              <a:spcBef>
                <a:spcPts val="0"/>
              </a:spcBef>
              <a:spcAft>
                <a:spcPts val="0"/>
              </a:spcAft>
              <a:buNone/>
            </a:pPr>
            <a:r>
              <a:rPr lang="en-US" b="0" i="0" dirty="0">
                <a:solidFill>
                  <a:srgbClr val="212121"/>
                </a:solidFill>
                <a:effectLst/>
                <a:highlight>
                  <a:srgbClr val="FFFFFF"/>
                </a:highlight>
                <a:latin typeface="Roboto" panose="02000000000000000000" pitchFamily="2" charset="0"/>
              </a:rPr>
              <a:t>Apache score performance varied across reports (0.75-0.98)</a:t>
            </a:r>
          </a:p>
          <a:p>
            <a:pPr marL="0" lvl="0" indent="0" algn="l" rtl="0">
              <a:spcBef>
                <a:spcPts val="0"/>
              </a:spcBef>
              <a:spcAft>
                <a:spcPts val="0"/>
              </a:spcAft>
              <a:buNone/>
            </a:pPr>
            <a:r>
              <a:rPr lang="en-US" b="0" i="0" dirty="0">
                <a:solidFill>
                  <a:srgbClr val="212121"/>
                </a:solidFill>
                <a:effectLst/>
                <a:highlight>
                  <a:srgbClr val="FFFFFF"/>
                </a:highlight>
                <a:latin typeface="Roboto" panose="02000000000000000000" pitchFamily="2" charset="0"/>
              </a:rPr>
              <a:t>Varghese YE, </a:t>
            </a:r>
            <a:r>
              <a:rPr lang="en-US" b="0" i="0" dirty="0" err="1">
                <a:solidFill>
                  <a:srgbClr val="212121"/>
                </a:solidFill>
                <a:effectLst/>
                <a:highlight>
                  <a:srgbClr val="FFFFFF"/>
                </a:highlight>
                <a:latin typeface="Roboto" panose="02000000000000000000" pitchFamily="2" charset="0"/>
              </a:rPr>
              <a:t>Kalaiselvan</a:t>
            </a:r>
            <a:r>
              <a:rPr lang="en-US" b="0" i="0" dirty="0">
                <a:solidFill>
                  <a:srgbClr val="212121"/>
                </a:solidFill>
                <a:effectLst/>
                <a:highlight>
                  <a:srgbClr val="FFFFFF"/>
                </a:highlight>
                <a:latin typeface="Roboto" panose="02000000000000000000" pitchFamily="2" charset="0"/>
              </a:rPr>
              <a:t> MS, Renuka MK, </a:t>
            </a:r>
            <a:r>
              <a:rPr lang="en-US" b="0" i="0" dirty="0" err="1">
                <a:solidFill>
                  <a:srgbClr val="212121"/>
                </a:solidFill>
                <a:effectLst/>
                <a:highlight>
                  <a:srgbClr val="FFFFFF"/>
                </a:highlight>
                <a:latin typeface="Roboto" panose="02000000000000000000" pitchFamily="2" charset="0"/>
              </a:rPr>
              <a:t>Arunkumar</a:t>
            </a:r>
            <a:r>
              <a:rPr lang="en-US" b="0" i="0" dirty="0">
                <a:solidFill>
                  <a:srgbClr val="212121"/>
                </a:solidFill>
                <a:effectLst/>
                <a:highlight>
                  <a:srgbClr val="FFFFFF"/>
                </a:highlight>
                <a:latin typeface="Roboto" panose="02000000000000000000" pitchFamily="2" charset="0"/>
              </a:rPr>
              <a:t> AS. Comparison of acute physiology and chronic health evaluation II (APACHE II) and acute physiology and chronic health evaluation IV (APACHE IV) severity of illness scoring systems, in a multidisciplinary ICU. J </a:t>
            </a:r>
            <a:r>
              <a:rPr lang="en-US" b="0" i="0" dirty="0" err="1">
                <a:solidFill>
                  <a:srgbClr val="212121"/>
                </a:solidFill>
                <a:effectLst/>
                <a:highlight>
                  <a:srgbClr val="FFFFFF"/>
                </a:highlight>
                <a:latin typeface="Roboto" panose="02000000000000000000" pitchFamily="2" charset="0"/>
              </a:rPr>
              <a:t>Anaesthesiol</a:t>
            </a:r>
            <a:r>
              <a:rPr lang="en-US" b="0" i="0" dirty="0">
                <a:solidFill>
                  <a:srgbClr val="212121"/>
                </a:solidFill>
                <a:effectLst/>
                <a:highlight>
                  <a:srgbClr val="FFFFFF"/>
                </a:highlight>
                <a:latin typeface="Roboto" panose="02000000000000000000" pitchFamily="2" charset="0"/>
              </a:rPr>
              <a:t> Clin </a:t>
            </a:r>
            <a:r>
              <a:rPr lang="en-US" b="0" i="0" dirty="0" err="1">
                <a:solidFill>
                  <a:srgbClr val="212121"/>
                </a:solidFill>
                <a:effectLst/>
                <a:highlight>
                  <a:srgbClr val="FFFFFF"/>
                </a:highlight>
                <a:latin typeface="Roboto" panose="02000000000000000000" pitchFamily="2" charset="0"/>
              </a:rPr>
              <a:t>Pharmacol</a:t>
            </a:r>
            <a:r>
              <a:rPr lang="en-US" b="0" i="0" dirty="0">
                <a:solidFill>
                  <a:srgbClr val="212121"/>
                </a:solidFill>
                <a:effectLst/>
                <a:highlight>
                  <a:srgbClr val="FFFFFF"/>
                </a:highlight>
                <a:latin typeface="Roboto" panose="02000000000000000000" pitchFamily="2" charset="0"/>
              </a:rPr>
              <a:t>. 2017 Apr-Jun;33(2):248-253. </a:t>
            </a:r>
            <a:r>
              <a:rPr lang="en-US" b="0" i="0" dirty="0" err="1">
                <a:solidFill>
                  <a:srgbClr val="212121"/>
                </a:solidFill>
                <a:effectLst/>
                <a:highlight>
                  <a:srgbClr val="FFFFFF"/>
                </a:highlight>
                <a:latin typeface="Roboto" panose="02000000000000000000" pitchFamily="2" charset="0"/>
              </a:rPr>
              <a:t>doi</a:t>
            </a:r>
            <a:r>
              <a:rPr lang="en-US" b="0" i="0" dirty="0">
                <a:solidFill>
                  <a:srgbClr val="212121"/>
                </a:solidFill>
                <a:effectLst/>
                <a:highlight>
                  <a:srgbClr val="FFFFFF"/>
                </a:highlight>
                <a:latin typeface="Roboto" panose="02000000000000000000" pitchFamily="2" charset="0"/>
              </a:rPr>
              <a:t>: 10.4103/0970-9185.209741. PMID: 28781454; PMCID: PMC5520601.</a:t>
            </a:r>
            <a:endParaRPr dirty="0"/>
          </a:p>
        </p:txBody>
      </p:sp>
    </p:spTree>
    <p:extLst>
      <p:ext uri="{BB962C8B-B14F-4D97-AF65-F5344CB8AC3E}">
        <p14:creationId xmlns:p14="http://schemas.microsoft.com/office/powerpoint/2010/main" val="1981390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7752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7908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3584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9185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1876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5076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774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en-US" b="1" i="0" dirty="0">
                <a:solidFill>
                  <a:srgbClr val="0D0D0D"/>
                </a:solidFill>
                <a:effectLst/>
                <a:highlight>
                  <a:srgbClr val="FFFFFF"/>
                </a:highlight>
                <a:latin typeface="Söhne"/>
              </a:rPr>
              <a:t>AUC</a:t>
            </a:r>
            <a:r>
              <a:rPr lang="en-US" b="0" i="0" dirty="0">
                <a:solidFill>
                  <a:srgbClr val="0D0D0D"/>
                </a:solidFill>
                <a:effectLst/>
                <a:highlight>
                  <a:srgbClr val="FFFFFF"/>
                </a:highlight>
                <a:latin typeface="Söhne"/>
              </a:rPr>
              <a:t>: AUC measures the ability of the model to distinguish between positive and negative classes across all possible thresholds. It is robust to class imbalance because it considers the rank order of predictions rather than their absolute values. AUC ranges from 0 to 1, where a higher value indicates better discrimination.</a:t>
            </a:r>
          </a:p>
          <a:p>
            <a:pPr algn="l">
              <a:buFont typeface="+mj-lt"/>
              <a:buAutoNum type="arabicPeriod"/>
            </a:pPr>
            <a:r>
              <a:rPr lang="en-US" b="1" i="0" dirty="0">
                <a:solidFill>
                  <a:srgbClr val="0D0D0D"/>
                </a:solidFill>
                <a:effectLst/>
                <a:highlight>
                  <a:srgbClr val="FFFFFF"/>
                </a:highlight>
                <a:latin typeface="Söhne"/>
              </a:rPr>
              <a:t>Matthews Correlation Coefficient (MCC)</a:t>
            </a:r>
            <a:r>
              <a:rPr lang="en-US" b="0" i="0" dirty="0">
                <a:solidFill>
                  <a:srgbClr val="0D0D0D"/>
                </a:solidFill>
                <a:effectLst/>
                <a:highlight>
                  <a:srgbClr val="FFFFFF"/>
                </a:highlight>
                <a:latin typeface="Söhne"/>
              </a:rPr>
              <a:t>: MCC takes into account true positives, true negatives, false positives, and false negatives. It is also robust to class imbalance and is particularly useful when classes are imbalanced. MCC ranges from -1 to 1, where 1 indicates perfect prediction, 0 indicates random prediction, and -1 indicates complete disagreement between prediction and observation</a:t>
            </a:r>
          </a:p>
          <a:p>
            <a:pPr algn="l">
              <a:buFont typeface="+mj-lt"/>
              <a:buAutoNum type="arabicPeriod"/>
            </a:pPr>
            <a:endParaRPr lang="en-US" b="0" i="0" dirty="0">
              <a:solidFill>
                <a:srgbClr val="0D0D0D"/>
              </a:solidFill>
              <a:effectLst/>
              <a:highlight>
                <a:srgbClr val="FFFFFF"/>
              </a:highlight>
              <a:latin typeface="Söhne"/>
            </a:endParaRPr>
          </a:p>
          <a:p>
            <a:pPr algn="l">
              <a:buFont typeface="+mj-lt"/>
              <a:buAutoNum type="arabicPeriod"/>
            </a:pPr>
            <a:r>
              <a:rPr lang="en-US" b="0" i="0" dirty="0">
                <a:solidFill>
                  <a:srgbClr val="0D0D0D"/>
                </a:solidFill>
                <a:effectLst/>
                <a:highlight>
                  <a:srgbClr val="FFFFFF"/>
                </a:highlight>
                <a:latin typeface="Söhne"/>
              </a:rPr>
              <a:t>U</a:t>
            </a:r>
            <a:r>
              <a:rPr lang="en-US" b="0" i="0" dirty="0">
                <a:solidFill>
                  <a:srgbClr val="212121"/>
                </a:solidFill>
                <a:effectLst/>
                <a:highlight>
                  <a:srgbClr val="FFFFFF"/>
                </a:highlight>
                <a:latin typeface="Cambria" panose="02040503050406030204" pitchFamily="18" charset="0"/>
              </a:rPr>
              <a:t>nder the receiver operating characteristic curve (ROC AUC) </a:t>
            </a:r>
            <a:endParaRPr lang="en-US" b="0" i="0" dirty="0">
              <a:solidFill>
                <a:srgbClr val="0D0D0D"/>
              </a:solidFill>
              <a:effectLst/>
              <a:highlight>
                <a:srgbClr val="FFFFFF"/>
              </a:highlight>
              <a:latin typeface="Söhne"/>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48603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0004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accent1"/>
            </a:gs>
          </a:gsLst>
          <a:path path="circle">
            <a:fillToRect l="100000" t="100000"/>
          </a:path>
          <a:tileRect r="-100000" b="-100000"/>
        </a:gra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3335153" y="0"/>
            <a:ext cx="6570838" cy="6858189"/>
            <a:chOff x="2052402" y="0"/>
            <a:chExt cx="6065389" cy="5143642"/>
          </a:xfrm>
        </p:grpSpPr>
        <p:sp>
          <p:nvSpPr>
            <p:cNvPr id="11" name="Google Shape;11;p2"/>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gradFill>
              <a:gsLst>
                <a:gs pos="0">
                  <a:srgbClr val="00D0FF">
                    <a:alpha val="11764"/>
                    <a:alpha val="11730"/>
                  </a:srgbClr>
                </a:gs>
                <a:gs pos="100000">
                  <a:srgbClr val="00D0FF">
                    <a:alpha val="0"/>
                    <a:alpha val="11730"/>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D0FF">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D0FF">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 name="Google Shape;14;p2"/>
          <p:cNvSpPr txBox="1">
            <a:spLocks noGrp="1"/>
          </p:cNvSpPr>
          <p:nvPr>
            <p:ph type="ctrTitle"/>
          </p:nvPr>
        </p:nvSpPr>
        <p:spPr>
          <a:xfrm>
            <a:off x="742950" y="2362067"/>
            <a:ext cx="8420100" cy="21340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1"/>
            </a:gs>
            <a:gs pos="100000">
              <a:srgbClr val="D1F6FF"/>
            </a:gs>
          </a:gsLst>
          <a:path path="circle">
            <a:fillToRect l="100000" t="100000"/>
          </a:path>
          <a:tileRect r="-100000" b="-100000"/>
        </a:gradFill>
        <a:effectLst/>
      </p:bgPr>
    </p:bg>
    <p:spTree>
      <p:nvGrpSpPr>
        <p:cNvPr id="1" name="Shape 15"/>
        <p:cNvGrpSpPr/>
        <p:nvPr/>
      </p:nvGrpSpPr>
      <p:grpSpPr>
        <a:xfrm>
          <a:off x="0" y="0"/>
          <a:ext cx="0" cy="0"/>
          <a:chOff x="0" y="0"/>
          <a:chExt cx="0" cy="0"/>
        </a:xfrm>
      </p:grpSpPr>
      <p:grpSp>
        <p:nvGrpSpPr>
          <p:cNvPr id="16" name="Google Shape;16;p3"/>
          <p:cNvGrpSpPr/>
          <p:nvPr/>
        </p:nvGrpSpPr>
        <p:grpSpPr>
          <a:xfrm>
            <a:off x="3335153" y="0"/>
            <a:ext cx="6570838" cy="6858189"/>
            <a:chOff x="2052402" y="0"/>
            <a:chExt cx="6065389" cy="5143642"/>
          </a:xfrm>
        </p:grpSpPr>
        <p:sp>
          <p:nvSpPr>
            <p:cNvPr id="17" name="Google Shape;17;p3"/>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3"/>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3"/>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 name="Google Shape;20;p3"/>
          <p:cNvSpPr txBox="1">
            <a:spLocks noGrp="1"/>
          </p:cNvSpPr>
          <p:nvPr>
            <p:ph type="ctrTitle"/>
          </p:nvPr>
        </p:nvSpPr>
        <p:spPr>
          <a:xfrm>
            <a:off x="742950" y="2224201"/>
            <a:ext cx="8420100" cy="1748800"/>
          </a:xfrm>
          <a:prstGeom prst="rect">
            <a:avLst/>
          </a:prstGeom>
        </p:spPr>
        <p:txBody>
          <a:bodyPr spcFirstLastPara="1" wrap="square" lIns="0" tIns="0" rIns="0" bIns="0" anchor="b" anchorCtr="0">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Clr>
                <a:schemeClr val="accent2"/>
              </a:buClr>
              <a:buSzPts val="4800"/>
              <a:buNone/>
              <a:defRPr sz="4800">
                <a:solidFill>
                  <a:schemeClr val="accent2"/>
                </a:solidFill>
              </a:defRPr>
            </a:lvl2pPr>
            <a:lvl3pPr lvl="2" rtl="0">
              <a:spcBef>
                <a:spcPts val="0"/>
              </a:spcBef>
              <a:spcAft>
                <a:spcPts val="0"/>
              </a:spcAft>
              <a:buClr>
                <a:schemeClr val="accent2"/>
              </a:buClr>
              <a:buSzPts val="4800"/>
              <a:buNone/>
              <a:defRPr sz="4800">
                <a:solidFill>
                  <a:schemeClr val="accent2"/>
                </a:solidFill>
              </a:defRPr>
            </a:lvl3pPr>
            <a:lvl4pPr lvl="3" rtl="0">
              <a:spcBef>
                <a:spcPts val="0"/>
              </a:spcBef>
              <a:spcAft>
                <a:spcPts val="0"/>
              </a:spcAft>
              <a:buClr>
                <a:schemeClr val="accent2"/>
              </a:buClr>
              <a:buSzPts val="4800"/>
              <a:buNone/>
              <a:defRPr sz="4800">
                <a:solidFill>
                  <a:schemeClr val="accent2"/>
                </a:solidFill>
              </a:defRPr>
            </a:lvl4pPr>
            <a:lvl5pPr lvl="4" rtl="0">
              <a:spcBef>
                <a:spcPts val="0"/>
              </a:spcBef>
              <a:spcAft>
                <a:spcPts val="0"/>
              </a:spcAft>
              <a:buClr>
                <a:schemeClr val="accent2"/>
              </a:buClr>
              <a:buSzPts val="4800"/>
              <a:buNone/>
              <a:defRPr sz="4800">
                <a:solidFill>
                  <a:schemeClr val="accent2"/>
                </a:solidFill>
              </a:defRPr>
            </a:lvl5pPr>
            <a:lvl6pPr lvl="5" rtl="0">
              <a:spcBef>
                <a:spcPts val="0"/>
              </a:spcBef>
              <a:spcAft>
                <a:spcPts val="0"/>
              </a:spcAft>
              <a:buClr>
                <a:schemeClr val="accent2"/>
              </a:buClr>
              <a:buSzPts val="4800"/>
              <a:buNone/>
              <a:defRPr sz="4800">
                <a:solidFill>
                  <a:schemeClr val="accent2"/>
                </a:solidFill>
              </a:defRPr>
            </a:lvl6pPr>
            <a:lvl7pPr lvl="6" rtl="0">
              <a:spcBef>
                <a:spcPts val="0"/>
              </a:spcBef>
              <a:spcAft>
                <a:spcPts val="0"/>
              </a:spcAft>
              <a:buClr>
                <a:schemeClr val="accent2"/>
              </a:buClr>
              <a:buSzPts val="4800"/>
              <a:buNone/>
              <a:defRPr sz="4800">
                <a:solidFill>
                  <a:schemeClr val="accent2"/>
                </a:solidFill>
              </a:defRPr>
            </a:lvl7pPr>
            <a:lvl8pPr lvl="7" rtl="0">
              <a:spcBef>
                <a:spcPts val="0"/>
              </a:spcBef>
              <a:spcAft>
                <a:spcPts val="0"/>
              </a:spcAft>
              <a:buClr>
                <a:schemeClr val="accent2"/>
              </a:buClr>
              <a:buSzPts val="4800"/>
              <a:buNone/>
              <a:defRPr sz="4800">
                <a:solidFill>
                  <a:schemeClr val="accent2"/>
                </a:solidFill>
              </a:defRPr>
            </a:lvl8pPr>
            <a:lvl9pPr lvl="8" rtl="0">
              <a:spcBef>
                <a:spcPts val="0"/>
              </a:spcBef>
              <a:spcAft>
                <a:spcPts val="0"/>
              </a:spcAft>
              <a:buClr>
                <a:schemeClr val="accent2"/>
              </a:buClr>
              <a:buSzPts val="4800"/>
              <a:buNone/>
              <a:defRPr sz="4800">
                <a:solidFill>
                  <a:schemeClr val="accent2"/>
                </a:solidFill>
              </a:defRPr>
            </a:lvl9pPr>
          </a:lstStyle>
          <a:p>
            <a:endParaRPr/>
          </a:p>
        </p:txBody>
      </p:sp>
      <p:sp>
        <p:nvSpPr>
          <p:cNvPr id="21" name="Google Shape;21;p3"/>
          <p:cNvSpPr txBox="1">
            <a:spLocks noGrp="1"/>
          </p:cNvSpPr>
          <p:nvPr>
            <p:ph type="subTitle" idx="1"/>
          </p:nvPr>
        </p:nvSpPr>
        <p:spPr>
          <a:xfrm>
            <a:off x="742950" y="4102203"/>
            <a:ext cx="8420100" cy="5316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400"/>
              <a:buNone/>
              <a:defRPr/>
            </a:lvl1pPr>
            <a:lvl2pPr lvl="1" rtl="0">
              <a:spcBef>
                <a:spcPts val="600"/>
              </a:spcBef>
              <a:spcAft>
                <a:spcPts val="0"/>
              </a:spcAft>
              <a:buClr>
                <a:schemeClr val="dk1"/>
              </a:buClr>
              <a:buSzPts val="3000"/>
              <a:buNone/>
              <a:defRPr sz="3000"/>
            </a:lvl2pPr>
            <a:lvl3pPr lvl="2" rtl="0">
              <a:spcBef>
                <a:spcPts val="600"/>
              </a:spcBef>
              <a:spcAft>
                <a:spcPts val="0"/>
              </a:spcAft>
              <a:buSzPts val="3000"/>
              <a:buNone/>
              <a:defRPr sz="3000"/>
            </a:lvl3pPr>
            <a:lvl4pPr lvl="3" rtl="0">
              <a:spcBef>
                <a:spcPts val="600"/>
              </a:spcBef>
              <a:spcAft>
                <a:spcPts val="0"/>
              </a:spcAft>
              <a:buSzPts val="3000"/>
              <a:buNone/>
              <a:defRPr sz="3000"/>
            </a:lvl4pPr>
            <a:lvl5pPr lvl="4" rtl="0">
              <a:spcBef>
                <a:spcPts val="600"/>
              </a:spcBef>
              <a:spcAft>
                <a:spcPts val="0"/>
              </a:spcAft>
              <a:buSzPts val="3000"/>
              <a:buNone/>
              <a:defRPr sz="3000"/>
            </a:lvl5pPr>
            <a:lvl6pPr lvl="5" rtl="0">
              <a:spcBef>
                <a:spcPts val="600"/>
              </a:spcBef>
              <a:spcAft>
                <a:spcPts val="0"/>
              </a:spcAft>
              <a:buSzPts val="3000"/>
              <a:buNone/>
              <a:defRPr sz="3000"/>
            </a:lvl6pPr>
            <a:lvl7pPr lvl="6" rtl="0">
              <a:spcBef>
                <a:spcPts val="600"/>
              </a:spcBef>
              <a:spcAft>
                <a:spcPts val="0"/>
              </a:spcAft>
              <a:buSzPts val="3000"/>
              <a:buNone/>
              <a:defRPr sz="3000"/>
            </a:lvl7pPr>
            <a:lvl8pPr lvl="7" rtl="0">
              <a:spcBef>
                <a:spcPts val="600"/>
              </a:spcBef>
              <a:spcAft>
                <a:spcPts val="0"/>
              </a:spcAft>
              <a:buSzPts val="3000"/>
              <a:buNone/>
              <a:defRPr sz="3000"/>
            </a:lvl8pPr>
            <a:lvl9pPr lvl="8" rtl="0">
              <a:spcBef>
                <a:spcPts val="600"/>
              </a:spcBef>
              <a:spcAft>
                <a:spcPts val="6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5422136" y="0"/>
            <a:ext cx="4483873" cy="6858189"/>
            <a:chOff x="5005048" y="0"/>
            <a:chExt cx="4138960" cy="5143642"/>
          </a:xfrm>
        </p:grpSpPr>
        <p:sp>
          <p:nvSpPr>
            <p:cNvPr id="32" name="Google Shape;32;p5"/>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5"/>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5"/>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 name="Google Shape;35;p5"/>
          <p:cNvSpPr txBox="1">
            <a:spLocks noGrp="1"/>
          </p:cNvSpPr>
          <p:nvPr>
            <p:ph type="title"/>
          </p:nvPr>
        </p:nvSpPr>
        <p:spPr>
          <a:xfrm>
            <a:off x="926575" y="1114667"/>
            <a:ext cx="8052850" cy="5284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5"/>
          <p:cNvSpPr txBox="1">
            <a:spLocks noGrp="1"/>
          </p:cNvSpPr>
          <p:nvPr>
            <p:ph type="body" idx="1"/>
          </p:nvPr>
        </p:nvSpPr>
        <p:spPr>
          <a:xfrm>
            <a:off x="926575" y="1906863"/>
            <a:ext cx="8052850" cy="4045200"/>
          </a:xfrm>
          <a:prstGeom prst="rect">
            <a:avLst/>
          </a:prstGeom>
        </p:spPr>
        <p:txBody>
          <a:bodyPr spcFirstLastPara="1" wrap="square" lIns="0" tIns="0" rIns="0" bIns="0" anchor="t" anchorCtr="0">
            <a:noAutofit/>
          </a:bodyPr>
          <a:lstStyle>
            <a:lvl1pPr marL="457189" lvl="0" indent="-380990" rtl="0">
              <a:spcBef>
                <a:spcPts val="0"/>
              </a:spcBef>
              <a:spcAft>
                <a:spcPts val="0"/>
              </a:spcAft>
              <a:buSzPts val="2400"/>
              <a:buChar char="●"/>
              <a:defRPr/>
            </a:lvl1pPr>
            <a:lvl2pPr marL="914377" lvl="1" indent="-380990" rtl="0">
              <a:spcBef>
                <a:spcPts val="600"/>
              </a:spcBef>
              <a:spcAft>
                <a:spcPts val="0"/>
              </a:spcAft>
              <a:buSzPts val="2400"/>
              <a:buChar char="○"/>
              <a:defRPr/>
            </a:lvl2pPr>
            <a:lvl3pPr marL="1371566" lvl="2" indent="-380990" rtl="0">
              <a:spcBef>
                <a:spcPts val="600"/>
              </a:spcBef>
              <a:spcAft>
                <a:spcPts val="0"/>
              </a:spcAft>
              <a:buSzPts val="2400"/>
              <a:buChar char="■"/>
              <a:defRPr/>
            </a:lvl3pPr>
            <a:lvl4pPr marL="1828754" lvl="3" indent="-380990" rtl="0">
              <a:spcBef>
                <a:spcPts val="600"/>
              </a:spcBef>
              <a:spcAft>
                <a:spcPts val="0"/>
              </a:spcAft>
              <a:buSzPts val="2400"/>
              <a:buChar char="●"/>
              <a:defRPr/>
            </a:lvl4pPr>
            <a:lvl5pPr marL="2285943" lvl="4" indent="-380990" rtl="0">
              <a:spcBef>
                <a:spcPts val="600"/>
              </a:spcBef>
              <a:spcAft>
                <a:spcPts val="0"/>
              </a:spcAft>
              <a:buSzPts val="2400"/>
              <a:buChar char="○"/>
              <a:defRPr/>
            </a:lvl5pPr>
            <a:lvl6pPr marL="2743131" lvl="5" indent="-380990" rtl="0">
              <a:spcBef>
                <a:spcPts val="600"/>
              </a:spcBef>
              <a:spcAft>
                <a:spcPts val="0"/>
              </a:spcAft>
              <a:buSzPts val="2400"/>
              <a:buChar char="■"/>
              <a:defRPr/>
            </a:lvl6pPr>
            <a:lvl7pPr marL="3200320" lvl="6" indent="-380990" rtl="0">
              <a:spcBef>
                <a:spcPts val="600"/>
              </a:spcBef>
              <a:spcAft>
                <a:spcPts val="0"/>
              </a:spcAft>
              <a:buSzPts val="2400"/>
              <a:buChar char="●"/>
              <a:defRPr/>
            </a:lvl7pPr>
            <a:lvl8pPr marL="3657509" lvl="7" indent="-380990" rtl="0">
              <a:spcBef>
                <a:spcPts val="600"/>
              </a:spcBef>
              <a:spcAft>
                <a:spcPts val="0"/>
              </a:spcAft>
              <a:buSzPts val="2400"/>
              <a:buChar char="○"/>
              <a:defRPr/>
            </a:lvl8pPr>
            <a:lvl9pPr marL="4114697" lvl="8" indent="-380990" rtl="0">
              <a:spcBef>
                <a:spcPts val="600"/>
              </a:spcBef>
              <a:spcAft>
                <a:spcPts val="600"/>
              </a:spcAft>
              <a:buSzPts val="2400"/>
              <a:buChar char="■"/>
              <a:defRPr/>
            </a:lvl9pPr>
          </a:lstStyle>
          <a:p>
            <a:endParaRPr/>
          </a:p>
        </p:txBody>
      </p:sp>
      <p:sp>
        <p:nvSpPr>
          <p:cNvPr id="37" name="Google Shape;37;p5"/>
          <p:cNvSpPr txBox="1">
            <a:spLocks noGrp="1"/>
          </p:cNvSpPr>
          <p:nvPr>
            <p:ph type="sldNum" idx="12"/>
          </p:nvPr>
        </p:nvSpPr>
        <p:spPr>
          <a:xfrm>
            <a:off x="9187300" y="6333135"/>
            <a:ext cx="594425"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6575" y="1114667"/>
            <a:ext cx="8052850" cy="5284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1pPr>
            <a:lvl2pPr lvl="1"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2pPr>
            <a:lvl3pPr lvl="2"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3pPr>
            <a:lvl4pPr lvl="3"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4pPr>
            <a:lvl5pPr lvl="4"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5pPr>
            <a:lvl6pPr lvl="5"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6pPr>
            <a:lvl7pPr lvl="6"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7pPr>
            <a:lvl8pPr lvl="7"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8pPr>
            <a:lvl9pPr lvl="8"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26575" y="1906863"/>
            <a:ext cx="8052850" cy="4045200"/>
          </a:xfrm>
          <a:prstGeom prst="rect">
            <a:avLst/>
          </a:prstGeom>
          <a:noFill/>
          <a:ln>
            <a:noFill/>
          </a:ln>
        </p:spPr>
        <p:txBody>
          <a:bodyPr spcFirstLastPara="1" wrap="square" lIns="0" tIns="0" rIns="0" bIns="0" anchor="t" anchorCtr="0">
            <a:noAutofit/>
          </a:bodyPr>
          <a:lstStyle>
            <a:lvl1pPr marL="457200" lvl="0" indent="-381000" rtl="0">
              <a:spcBef>
                <a:spcPts val="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1pPr>
            <a:lvl2pPr marL="914400" lvl="1" indent="-381000" rtl="0">
              <a:spcBef>
                <a:spcPts val="60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2pPr>
            <a:lvl3pPr marL="1371600" lvl="2"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3pPr>
            <a:lvl4pPr marL="1828800" lvl="3"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4pPr>
            <a:lvl5pPr marL="2286000" lvl="4"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5pPr>
            <a:lvl6pPr marL="2743200" lvl="5"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6pPr>
            <a:lvl7pPr marL="3200400" lvl="6"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7pPr>
            <a:lvl8pPr marL="3657600" lvl="7"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8pPr>
            <a:lvl9pPr marL="4114800" lvl="8" indent="-381000" rtl="0">
              <a:spcBef>
                <a:spcPts val="600"/>
              </a:spcBef>
              <a:spcAft>
                <a:spcPts val="60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9187300" y="6333135"/>
            <a:ext cx="594425" cy="524800"/>
          </a:xfrm>
          <a:prstGeom prst="rect">
            <a:avLst/>
          </a:prstGeom>
          <a:noFill/>
          <a:ln>
            <a:noFill/>
          </a:ln>
        </p:spPr>
        <p:txBody>
          <a:bodyPr spcFirstLastPara="1" wrap="square" lIns="0" tIns="0" rIns="0" bIns="0" anchor="ctr" anchorCtr="0">
            <a:noAutofit/>
          </a:bodyPr>
          <a:lstStyle>
            <a:lvl1pPr lvl="0" algn="r" rtl="0">
              <a:buNone/>
              <a:defRPr sz="1300" b="1">
                <a:solidFill>
                  <a:schemeClr val="dk2"/>
                </a:solidFill>
                <a:latin typeface="Montserrat"/>
                <a:ea typeface="Montserrat"/>
                <a:cs typeface="Montserrat"/>
                <a:sym typeface="Montserrat"/>
              </a:defRPr>
            </a:lvl1pPr>
            <a:lvl2pPr lvl="1" algn="r" rtl="0">
              <a:buNone/>
              <a:defRPr sz="1300" b="1">
                <a:solidFill>
                  <a:schemeClr val="dk2"/>
                </a:solidFill>
                <a:latin typeface="Montserrat"/>
                <a:ea typeface="Montserrat"/>
                <a:cs typeface="Montserrat"/>
                <a:sym typeface="Montserrat"/>
              </a:defRPr>
            </a:lvl2pPr>
            <a:lvl3pPr lvl="2" algn="r" rtl="0">
              <a:buNone/>
              <a:defRPr sz="1300" b="1">
                <a:solidFill>
                  <a:schemeClr val="dk2"/>
                </a:solidFill>
                <a:latin typeface="Montserrat"/>
                <a:ea typeface="Montserrat"/>
                <a:cs typeface="Montserrat"/>
                <a:sym typeface="Montserrat"/>
              </a:defRPr>
            </a:lvl3pPr>
            <a:lvl4pPr lvl="3" algn="r" rtl="0">
              <a:buNone/>
              <a:defRPr sz="1300" b="1">
                <a:solidFill>
                  <a:schemeClr val="dk2"/>
                </a:solidFill>
                <a:latin typeface="Montserrat"/>
                <a:ea typeface="Montserrat"/>
                <a:cs typeface="Montserrat"/>
                <a:sym typeface="Montserrat"/>
              </a:defRPr>
            </a:lvl4pPr>
            <a:lvl5pPr lvl="4" algn="r" rtl="0">
              <a:buNone/>
              <a:defRPr sz="1300" b="1">
                <a:solidFill>
                  <a:schemeClr val="dk2"/>
                </a:solidFill>
                <a:latin typeface="Montserrat"/>
                <a:ea typeface="Montserrat"/>
                <a:cs typeface="Montserrat"/>
                <a:sym typeface="Montserrat"/>
              </a:defRPr>
            </a:lvl5pPr>
            <a:lvl6pPr lvl="5" algn="r" rtl="0">
              <a:buNone/>
              <a:defRPr sz="1300" b="1">
                <a:solidFill>
                  <a:schemeClr val="dk2"/>
                </a:solidFill>
                <a:latin typeface="Montserrat"/>
                <a:ea typeface="Montserrat"/>
                <a:cs typeface="Montserrat"/>
                <a:sym typeface="Montserrat"/>
              </a:defRPr>
            </a:lvl6pPr>
            <a:lvl7pPr lvl="6" algn="r" rtl="0">
              <a:buNone/>
              <a:defRPr sz="1300" b="1">
                <a:solidFill>
                  <a:schemeClr val="dk2"/>
                </a:solidFill>
                <a:latin typeface="Montserrat"/>
                <a:ea typeface="Montserrat"/>
                <a:cs typeface="Montserrat"/>
                <a:sym typeface="Montserrat"/>
              </a:defRPr>
            </a:lvl7pPr>
            <a:lvl8pPr lvl="7" algn="r" rtl="0">
              <a:buNone/>
              <a:defRPr sz="1300" b="1">
                <a:solidFill>
                  <a:schemeClr val="dk2"/>
                </a:solidFill>
                <a:latin typeface="Montserrat"/>
                <a:ea typeface="Montserrat"/>
                <a:cs typeface="Montserrat"/>
                <a:sym typeface="Montserrat"/>
              </a:defRPr>
            </a:lvl8pPr>
            <a:lvl9pPr lvl="8" algn="r" rtl="0">
              <a:buNone/>
              <a:defRPr sz="1300" b="1">
                <a:solidFill>
                  <a:schemeClr val="dk2"/>
                </a:solidFill>
                <a:latin typeface="Montserrat"/>
                <a:ea typeface="Montserrat"/>
                <a:cs typeface="Montserrat"/>
                <a:sym typeface="Montserrat"/>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ossis.mit.edu/"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kaggle.com/datasets/mitishaagarwal/patien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2"/>
          <p:cNvSpPr txBox="1">
            <a:spLocks noGrp="1"/>
          </p:cNvSpPr>
          <p:nvPr>
            <p:ph type="ctrTitle"/>
          </p:nvPr>
        </p:nvSpPr>
        <p:spPr>
          <a:xfrm>
            <a:off x="641131" y="1008992"/>
            <a:ext cx="8860221" cy="3205655"/>
          </a:xfrm>
          <a:prstGeom prst="rect">
            <a:avLst/>
          </a:prstGeom>
        </p:spPr>
        <p:txBody>
          <a:bodyPr spcFirstLastPara="1" wrap="square" lIns="0" tIns="0" rIns="0" bIns="0" anchor="ctr" anchorCtr="0">
            <a:noAutofit/>
          </a:bodyPr>
          <a:lstStyle/>
          <a:p>
            <a:r>
              <a:rPr lang="en-US" sz="3600" b="0" i="0" dirty="0">
                <a:solidFill>
                  <a:schemeClr val="bg1"/>
                </a:solidFill>
                <a:effectLst/>
                <a:latin typeface="Montserrat" pitchFamily="2" charset="77"/>
              </a:rPr>
              <a:t>Comparative Analysis of Mortality Rate </a:t>
            </a:r>
            <a:r>
              <a:rPr lang="en-US" sz="3200" b="0" i="0" dirty="0">
                <a:solidFill>
                  <a:schemeClr val="bg1"/>
                </a:solidFill>
                <a:effectLst/>
                <a:latin typeface="Montserrat" pitchFamily="2" charset="77"/>
              </a:rPr>
              <a:t>Prediction in Critical Care Patients:</a:t>
            </a:r>
            <a:br>
              <a:rPr lang="en-US" sz="3200" b="0" i="0" dirty="0">
                <a:solidFill>
                  <a:schemeClr val="bg1"/>
                </a:solidFill>
                <a:effectLst/>
                <a:latin typeface="Montserrat" pitchFamily="2" charset="77"/>
              </a:rPr>
            </a:br>
            <a:r>
              <a:rPr lang="en-US" sz="3200" b="0" i="0" dirty="0">
                <a:solidFill>
                  <a:schemeClr val="bg1"/>
                </a:solidFill>
                <a:effectLst/>
                <a:latin typeface="Montserrat" pitchFamily="2" charset="77"/>
              </a:rPr>
              <a:t>Neural Network vs. Classical Machine Learning Models using US Healthcare Data</a:t>
            </a:r>
            <a:endParaRPr lang="en-US" sz="3600" dirty="0">
              <a:solidFill>
                <a:schemeClr val="bg1"/>
              </a:solidFill>
              <a:latin typeface="Montserrat" pitchFamily="2" charset="77"/>
            </a:endParaRPr>
          </a:p>
        </p:txBody>
      </p:sp>
      <p:sp>
        <p:nvSpPr>
          <p:cNvPr id="2" name="Subtitle 2">
            <a:extLst>
              <a:ext uri="{FF2B5EF4-FFF2-40B4-BE49-F238E27FC236}">
                <a16:creationId xmlns:a16="http://schemas.microsoft.com/office/drawing/2014/main" id="{E0F52584-28CD-31DC-DBFD-51C7A1D5F5CE}"/>
              </a:ext>
            </a:extLst>
          </p:cNvPr>
          <p:cNvSpPr txBox="1">
            <a:spLocks/>
          </p:cNvSpPr>
          <p:nvPr/>
        </p:nvSpPr>
        <p:spPr>
          <a:xfrm>
            <a:off x="513567" y="4768541"/>
            <a:ext cx="9392433" cy="1682363"/>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R="0" lvl="0" fontAlgn="auto">
              <a:spcBef>
                <a:spcPts val="1000"/>
              </a:spcBef>
              <a:spcAft>
                <a:spcPts val="0"/>
              </a:spcAft>
              <a:buClrTx/>
              <a:buSzTx/>
              <a:tabLst/>
              <a:defRPr/>
            </a:pPr>
            <a:r>
              <a:rPr lang="en-US" sz="2400" dirty="0">
                <a:solidFill>
                  <a:schemeClr val="bg1"/>
                </a:solidFill>
                <a:latin typeface="Montserrat" pitchFamily="2" charset="77"/>
              </a:rPr>
              <a:t>Yuta Tsukumo, </a:t>
            </a:r>
            <a:r>
              <a:rPr kumimoji="0" lang="en-US" sz="2400" b="0" i="0" u="none" strike="noStrike" cap="none" spc="0" normalizeH="0" baseline="0" noProof="0" dirty="0">
                <a:ln>
                  <a:noFill/>
                </a:ln>
                <a:solidFill>
                  <a:schemeClr val="bg1"/>
                </a:solidFill>
                <a:effectLst/>
                <a:uLnTx/>
                <a:uFillTx/>
                <a:latin typeface="Montserrat" pitchFamily="2" charset="77"/>
              </a:rPr>
              <a:t>M.D.,  MPH</a:t>
            </a:r>
          </a:p>
          <a:p>
            <a:pPr marR="0" lvl="0" fontAlgn="auto">
              <a:spcBef>
                <a:spcPts val="1000"/>
              </a:spcBef>
              <a:spcAft>
                <a:spcPts val="0"/>
              </a:spcAft>
              <a:buClrTx/>
              <a:buSzTx/>
              <a:tabLst/>
              <a:defRPr/>
            </a:pPr>
            <a:r>
              <a:rPr lang="en-US" sz="2400" dirty="0">
                <a:solidFill>
                  <a:schemeClr val="bg1"/>
                </a:solidFill>
                <a:latin typeface="Montserrat" pitchFamily="2" charset="77"/>
              </a:rPr>
              <a:t>Candidate for a Master of Science in Statistical Practice</a:t>
            </a:r>
            <a:r>
              <a:rPr kumimoji="0" lang="en-US" sz="2400" b="0" i="0" u="none" strike="noStrike" cap="none" spc="0" normalizeH="0" baseline="0" noProof="0" dirty="0">
                <a:ln>
                  <a:noFill/>
                </a:ln>
                <a:solidFill>
                  <a:schemeClr val="bg1"/>
                </a:solidFill>
                <a:effectLst/>
                <a:uLnTx/>
                <a:uFillTx/>
                <a:latin typeface="Montserrat" pitchFamily="2" charset="77"/>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4" name="Title 3">
            <a:extLst>
              <a:ext uri="{FF2B5EF4-FFF2-40B4-BE49-F238E27FC236}">
                <a16:creationId xmlns:a16="http://schemas.microsoft.com/office/drawing/2014/main" id="{6DA6A471-25B8-A3E2-487E-11F4236DE005}"/>
              </a:ext>
            </a:extLst>
          </p:cNvPr>
          <p:cNvSpPr>
            <a:spLocks noGrp="1"/>
          </p:cNvSpPr>
          <p:nvPr>
            <p:ph type="ctrTitle"/>
          </p:nvPr>
        </p:nvSpPr>
        <p:spPr>
          <a:xfrm>
            <a:off x="346842" y="226867"/>
            <a:ext cx="8420100" cy="797523"/>
          </a:xfrm>
        </p:spPr>
        <p:txBody>
          <a:bodyPr/>
          <a:lstStyle/>
          <a:p>
            <a:r>
              <a:rPr lang="en-US" dirty="0"/>
              <a:t>Neural Network</a:t>
            </a:r>
          </a:p>
        </p:txBody>
      </p:sp>
      <p:sp>
        <p:nvSpPr>
          <p:cNvPr id="2" name="TextBox 1">
            <a:extLst>
              <a:ext uri="{FF2B5EF4-FFF2-40B4-BE49-F238E27FC236}">
                <a16:creationId xmlns:a16="http://schemas.microsoft.com/office/drawing/2014/main" id="{E44B255A-9B33-75C7-D671-1ABCC251516F}"/>
              </a:ext>
            </a:extLst>
          </p:cNvPr>
          <p:cNvSpPr txBox="1"/>
          <p:nvPr/>
        </p:nvSpPr>
        <p:spPr>
          <a:xfrm>
            <a:off x="262762" y="1313794"/>
            <a:ext cx="9219190" cy="523220"/>
          </a:xfrm>
          <a:prstGeom prst="rect">
            <a:avLst/>
          </a:prstGeom>
          <a:noFill/>
        </p:spPr>
        <p:txBody>
          <a:bodyPr wrap="none" rtlCol="0">
            <a:spAutoFit/>
          </a:bodyPr>
          <a:lstStyle/>
          <a:p>
            <a:r>
              <a:rPr lang="en-US" sz="2800" b="1" dirty="0">
                <a:latin typeface="Montserrat" pitchFamily="2" charset="77"/>
              </a:rPr>
              <a:t>Fitted with Three Model (Hidden layer = 1, 2 or 5)</a:t>
            </a:r>
          </a:p>
        </p:txBody>
      </p:sp>
      <p:sp>
        <p:nvSpPr>
          <p:cNvPr id="5" name="TextBox 4">
            <a:extLst>
              <a:ext uri="{FF2B5EF4-FFF2-40B4-BE49-F238E27FC236}">
                <a16:creationId xmlns:a16="http://schemas.microsoft.com/office/drawing/2014/main" id="{3D2B77E8-051E-C46C-1A57-43C6871AB140}"/>
              </a:ext>
            </a:extLst>
          </p:cNvPr>
          <p:cNvSpPr txBox="1"/>
          <p:nvPr/>
        </p:nvSpPr>
        <p:spPr>
          <a:xfrm>
            <a:off x="199698" y="4851892"/>
            <a:ext cx="7738016" cy="1938992"/>
          </a:xfrm>
          <a:prstGeom prst="rect">
            <a:avLst/>
          </a:prstGeom>
          <a:solidFill>
            <a:srgbClr val="FFFF00"/>
          </a:solidFill>
          <a:ln>
            <a:solidFill>
              <a:schemeClr val="tx1"/>
            </a:solidFill>
          </a:ln>
        </p:spPr>
        <p:txBody>
          <a:bodyPr wrap="none" rtlCol="0">
            <a:spAutoFit/>
          </a:bodyPr>
          <a:lstStyle/>
          <a:p>
            <a:r>
              <a:rPr lang="en-US" sz="2400" dirty="0">
                <a:latin typeface="Montserrat" pitchFamily="2" charset="77"/>
              </a:rPr>
              <a:t>Hyperparameter </a:t>
            </a:r>
            <a:r>
              <a:rPr lang="en-US" sz="2400" u="sng" dirty="0">
                <a:latin typeface="Montserrat" pitchFamily="2" charset="77"/>
              </a:rPr>
              <a:t>Tuning</a:t>
            </a:r>
            <a:r>
              <a:rPr lang="en-US" sz="2400" dirty="0">
                <a:latin typeface="Montserrat" pitchFamily="2" charset="77"/>
              </a:rPr>
              <a:t> (5- fold Cross Validation)</a:t>
            </a:r>
          </a:p>
          <a:p>
            <a:pPr marL="342900" indent="-342900">
              <a:buFont typeface="Arial" panose="020B0604020202020204" pitchFamily="34" charset="0"/>
              <a:buChar char="•"/>
            </a:pPr>
            <a:r>
              <a:rPr lang="en-US" sz="2400" dirty="0">
                <a:latin typeface="Montserrat" pitchFamily="2" charset="77"/>
              </a:rPr>
              <a:t>Dimensionality of Each Hidden Layer</a:t>
            </a:r>
          </a:p>
          <a:p>
            <a:pPr marL="342900" indent="-342900">
              <a:buFont typeface="Arial" panose="020B0604020202020204" pitchFamily="34" charset="0"/>
              <a:buChar char="•"/>
            </a:pPr>
            <a:r>
              <a:rPr lang="en-US" sz="2400" dirty="0">
                <a:latin typeface="Montserrat" pitchFamily="2" charset="77"/>
              </a:rPr>
              <a:t>Dropout Proportion</a:t>
            </a:r>
          </a:p>
          <a:p>
            <a:pPr marL="342900" indent="-342900">
              <a:buFont typeface="Arial" panose="020B0604020202020204" pitchFamily="34" charset="0"/>
              <a:buChar char="•"/>
            </a:pPr>
            <a:r>
              <a:rPr lang="en-US" sz="2400" dirty="0">
                <a:latin typeface="Montserrat" pitchFamily="2" charset="77"/>
              </a:rPr>
              <a:t>Batch Size</a:t>
            </a:r>
          </a:p>
          <a:p>
            <a:pPr marL="342900" indent="-342900">
              <a:buFont typeface="Arial" panose="020B0604020202020204" pitchFamily="34" charset="0"/>
              <a:buChar char="•"/>
            </a:pPr>
            <a:r>
              <a:rPr lang="en-US" sz="2400" dirty="0">
                <a:latin typeface="Montserrat" pitchFamily="2" charset="77"/>
              </a:rPr>
              <a:t>Epochs </a:t>
            </a:r>
          </a:p>
        </p:txBody>
      </p:sp>
      <p:sp>
        <p:nvSpPr>
          <p:cNvPr id="13" name="TextBox 12">
            <a:extLst>
              <a:ext uri="{FF2B5EF4-FFF2-40B4-BE49-F238E27FC236}">
                <a16:creationId xmlns:a16="http://schemas.microsoft.com/office/drawing/2014/main" id="{A80EBB88-38C0-C660-02A8-06CB92958AFC}"/>
              </a:ext>
            </a:extLst>
          </p:cNvPr>
          <p:cNvSpPr txBox="1"/>
          <p:nvPr/>
        </p:nvSpPr>
        <p:spPr>
          <a:xfrm>
            <a:off x="220720" y="3195515"/>
            <a:ext cx="5287025" cy="1569660"/>
          </a:xfrm>
          <a:prstGeom prst="rect">
            <a:avLst/>
          </a:prstGeom>
          <a:noFill/>
          <a:ln>
            <a:solidFill>
              <a:schemeClr val="tx1"/>
            </a:solidFill>
          </a:ln>
        </p:spPr>
        <p:txBody>
          <a:bodyPr wrap="none" rtlCol="0">
            <a:spAutoFit/>
          </a:bodyPr>
          <a:lstStyle/>
          <a:p>
            <a:r>
              <a:rPr lang="en-US" sz="2400" u="sng" dirty="0">
                <a:latin typeface="Montserrat" pitchFamily="2" charset="77"/>
              </a:rPr>
              <a:t>Fixed</a:t>
            </a:r>
            <a:r>
              <a:rPr lang="en-US" sz="2400" dirty="0">
                <a:latin typeface="Montserrat" pitchFamily="2" charset="77"/>
              </a:rPr>
              <a:t> Hyperparameters</a:t>
            </a:r>
          </a:p>
          <a:p>
            <a:pPr marL="342900" indent="-342900">
              <a:buFont typeface="Arial" panose="020B0604020202020204" pitchFamily="34" charset="0"/>
              <a:buChar char="•"/>
            </a:pPr>
            <a:r>
              <a:rPr lang="en-US" sz="2400" dirty="0">
                <a:latin typeface="Montserrat" pitchFamily="2" charset="77"/>
              </a:rPr>
              <a:t>Weight = 12 (Death) : 1 (Survive)</a:t>
            </a:r>
          </a:p>
          <a:p>
            <a:pPr marL="342900" indent="-342900">
              <a:buFont typeface="Arial" panose="020B0604020202020204" pitchFamily="34" charset="0"/>
              <a:buChar char="•"/>
            </a:pPr>
            <a:r>
              <a:rPr lang="en-US" sz="2400" dirty="0">
                <a:latin typeface="Montserrat" pitchFamily="2" charset="77"/>
              </a:rPr>
              <a:t>Learning Rate = 0.001</a:t>
            </a:r>
          </a:p>
          <a:p>
            <a:pPr marL="342900" indent="-342900">
              <a:buFont typeface="Arial" panose="020B0604020202020204" pitchFamily="34" charset="0"/>
              <a:buChar char="•"/>
            </a:pPr>
            <a:r>
              <a:rPr lang="en-US" sz="2400" dirty="0">
                <a:latin typeface="Montserrat" pitchFamily="2" charset="77"/>
              </a:rPr>
              <a:t>Weight Decay = 0.001</a:t>
            </a:r>
          </a:p>
        </p:txBody>
      </p:sp>
      <p:pic>
        <p:nvPicPr>
          <p:cNvPr id="1026" name="Picture 2" descr="生成されたAi, 回路, 頭, 人工知能, ディープラーニング">
            <a:extLst>
              <a:ext uri="{FF2B5EF4-FFF2-40B4-BE49-F238E27FC236}">
                <a16:creationId xmlns:a16="http://schemas.microsoft.com/office/drawing/2014/main" id="{1026D17D-D018-9C85-D982-3464D575CE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3591" y="2081180"/>
            <a:ext cx="3181657" cy="239622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FB4558-0B00-5576-5716-315B2F7B54EA}"/>
              </a:ext>
            </a:extLst>
          </p:cNvPr>
          <p:cNvSpPr txBox="1"/>
          <p:nvPr/>
        </p:nvSpPr>
        <p:spPr>
          <a:xfrm>
            <a:off x="147151" y="1958254"/>
            <a:ext cx="6568963" cy="1200329"/>
          </a:xfrm>
          <a:prstGeom prst="rect">
            <a:avLst/>
          </a:prstGeom>
          <a:noFill/>
        </p:spPr>
        <p:txBody>
          <a:bodyPr wrap="square">
            <a:spAutoFit/>
          </a:bodyPr>
          <a:lstStyle/>
          <a:p>
            <a:r>
              <a:rPr lang="en-US" sz="2400" dirty="0">
                <a:latin typeface="Montserrat" pitchFamily="2" charset="77"/>
              </a:rPr>
              <a:t>Input layer: 62 Nodes</a:t>
            </a:r>
          </a:p>
          <a:p>
            <a:r>
              <a:rPr lang="en-US" sz="2400" dirty="0">
                <a:latin typeface="Montserrat" pitchFamily="2" charset="77"/>
              </a:rPr>
              <a:t>Optimizer: Adam</a:t>
            </a:r>
          </a:p>
          <a:p>
            <a:r>
              <a:rPr lang="en-US" sz="2400" dirty="0">
                <a:latin typeface="Montserrat" pitchFamily="2" charset="77"/>
              </a:rPr>
              <a:t>Loss Function: Binary Cross-Entropy Loss</a:t>
            </a:r>
          </a:p>
        </p:txBody>
      </p:sp>
    </p:spTree>
    <p:extLst>
      <p:ext uri="{BB962C8B-B14F-4D97-AF65-F5344CB8AC3E}">
        <p14:creationId xmlns:p14="http://schemas.microsoft.com/office/powerpoint/2010/main" val="1244623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4" name="Title 3">
            <a:extLst>
              <a:ext uri="{FF2B5EF4-FFF2-40B4-BE49-F238E27FC236}">
                <a16:creationId xmlns:a16="http://schemas.microsoft.com/office/drawing/2014/main" id="{6DA6A471-25B8-A3E2-487E-11F4236DE005}"/>
              </a:ext>
            </a:extLst>
          </p:cNvPr>
          <p:cNvSpPr>
            <a:spLocks noGrp="1"/>
          </p:cNvSpPr>
          <p:nvPr>
            <p:ph type="ctrTitle"/>
          </p:nvPr>
        </p:nvSpPr>
        <p:spPr>
          <a:xfrm>
            <a:off x="742950" y="200960"/>
            <a:ext cx="8420100" cy="797523"/>
          </a:xfrm>
        </p:spPr>
        <p:txBody>
          <a:bodyPr/>
          <a:lstStyle/>
          <a:p>
            <a:r>
              <a:rPr lang="en-US" dirty="0"/>
              <a:t>Result</a:t>
            </a:r>
          </a:p>
        </p:txBody>
      </p:sp>
      <p:graphicFrame>
        <p:nvGraphicFramePr>
          <p:cNvPr id="3" name="Table 7">
            <a:extLst>
              <a:ext uri="{FF2B5EF4-FFF2-40B4-BE49-F238E27FC236}">
                <a16:creationId xmlns:a16="http://schemas.microsoft.com/office/drawing/2014/main" id="{4F375EE7-B2DB-7E36-448A-9A7FC1E1E523}"/>
              </a:ext>
            </a:extLst>
          </p:cNvPr>
          <p:cNvGraphicFramePr>
            <a:graphicFrameLocks noGrp="1"/>
          </p:cNvGraphicFramePr>
          <p:nvPr>
            <p:extLst>
              <p:ext uri="{D42A27DB-BD31-4B8C-83A1-F6EECF244321}">
                <p14:modId xmlns:p14="http://schemas.microsoft.com/office/powerpoint/2010/main" val="3410415267"/>
              </p:ext>
            </p:extLst>
          </p:nvPr>
        </p:nvGraphicFramePr>
        <p:xfrm>
          <a:off x="148586" y="1188425"/>
          <a:ext cx="9669081" cy="5242560"/>
        </p:xfrm>
        <a:graphic>
          <a:graphicData uri="http://schemas.openxmlformats.org/drawingml/2006/table">
            <a:tbl>
              <a:tblPr firstRow="1" bandRow="1">
                <a:tableStyleId>{668617F7-BD45-45D3-9494-08AB8ACE10ED}</a:tableStyleId>
              </a:tblPr>
              <a:tblGrid>
                <a:gridCol w="5656580">
                  <a:extLst>
                    <a:ext uri="{9D8B030D-6E8A-4147-A177-3AD203B41FA5}">
                      <a16:colId xmlns:a16="http://schemas.microsoft.com/office/drawing/2014/main" val="663187321"/>
                    </a:ext>
                  </a:extLst>
                </a:gridCol>
                <a:gridCol w="1365568">
                  <a:extLst>
                    <a:ext uri="{9D8B030D-6E8A-4147-A177-3AD203B41FA5}">
                      <a16:colId xmlns:a16="http://schemas.microsoft.com/office/drawing/2014/main" val="2371546168"/>
                    </a:ext>
                  </a:extLst>
                </a:gridCol>
                <a:gridCol w="1144840">
                  <a:extLst>
                    <a:ext uri="{9D8B030D-6E8A-4147-A177-3AD203B41FA5}">
                      <a16:colId xmlns:a16="http://schemas.microsoft.com/office/drawing/2014/main" val="3465003086"/>
                    </a:ext>
                  </a:extLst>
                </a:gridCol>
                <a:gridCol w="1502093">
                  <a:extLst>
                    <a:ext uri="{9D8B030D-6E8A-4147-A177-3AD203B41FA5}">
                      <a16:colId xmlns:a16="http://schemas.microsoft.com/office/drawing/2014/main" val="1488682400"/>
                    </a:ext>
                  </a:extLst>
                </a:gridCol>
              </a:tblGrid>
              <a:tr h="370840">
                <a:tc>
                  <a:txBody>
                    <a:bodyPr/>
                    <a:lstStyle/>
                    <a:p>
                      <a:pPr algn="ctr"/>
                      <a:r>
                        <a:rPr lang="en-US" sz="1800" b="1" dirty="0">
                          <a:latin typeface="Montserrat" pitchFamily="2" charset="77"/>
                        </a:rPr>
                        <a:t>Model</a:t>
                      </a:r>
                    </a:p>
                  </a:txBody>
                  <a:tcPr/>
                </a:tc>
                <a:tc>
                  <a:txBody>
                    <a:bodyPr/>
                    <a:lstStyle/>
                    <a:p>
                      <a:pPr algn="ctr"/>
                      <a:r>
                        <a:rPr lang="en-US" sz="1800" b="1" dirty="0">
                          <a:latin typeface="Montserrat" pitchFamily="2" charset="77"/>
                        </a:rPr>
                        <a:t>ROC AUC</a:t>
                      </a:r>
                    </a:p>
                  </a:txBody>
                  <a:tcPr/>
                </a:tc>
                <a:tc>
                  <a:txBody>
                    <a:bodyPr/>
                    <a:lstStyle/>
                    <a:p>
                      <a:pPr algn="ctr"/>
                      <a:r>
                        <a:rPr lang="en-US" sz="1800" b="1" dirty="0">
                          <a:latin typeface="Montserrat" pitchFamily="2" charset="77"/>
                        </a:rPr>
                        <a:t>MCC</a:t>
                      </a:r>
                    </a:p>
                  </a:txBody>
                  <a:tcPr/>
                </a:tc>
                <a:tc>
                  <a:txBody>
                    <a:bodyPr/>
                    <a:lstStyle/>
                    <a:p>
                      <a:pPr algn="ctr"/>
                      <a:r>
                        <a:rPr lang="en-US" sz="1800" b="1" dirty="0">
                          <a:latin typeface="Montserrat" pitchFamily="2" charset="77"/>
                        </a:rPr>
                        <a:t>(Accuracy)</a:t>
                      </a:r>
                      <a:endParaRPr lang="en-US" sz="1800" b="1" baseline="30000" dirty="0">
                        <a:latin typeface="Montserrat" pitchFamily="2" charset="77"/>
                      </a:endParaRPr>
                    </a:p>
                  </a:txBody>
                  <a:tcPr/>
                </a:tc>
                <a:extLst>
                  <a:ext uri="{0D108BD9-81ED-4DB2-BD59-A6C34878D82A}">
                    <a16:rowId xmlns:a16="http://schemas.microsoft.com/office/drawing/2014/main" val="1015312389"/>
                  </a:ext>
                </a:extLst>
              </a:tr>
              <a:tr h="370840">
                <a:tc>
                  <a:txBody>
                    <a:bodyPr/>
                    <a:lstStyle/>
                    <a:p>
                      <a:r>
                        <a:rPr lang="en-US" sz="1800" b="1" dirty="0">
                          <a:latin typeface="Montserrat" pitchFamily="2" charset="77"/>
                        </a:rPr>
                        <a:t>Logistic Regression</a:t>
                      </a:r>
                    </a:p>
                  </a:txBody>
                  <a:tcPr/>
                </a:tc>
                <a:tc>
                  <a:txBody>
                    <a:bodyPr/>
                    <a:lstStyle/>
                    <a:p>
                      <a:pPr algn="ctr"/>
                      <a:r>
                        <a:rPr lang="en-US" sz="1800" dirty="0">
                          <a:latin typeface="Montserrat" pitchFamily="2" charset="77"/>
                        </a:rPr>
                        <a:t>0.836</a:t>
                      </a:r>
                    </a:p>
                  </a:txBody>
                  <a:tcPr/>
                </a:tc>
                <a:tc>
                  <a:txBody>
                    <a:bodyPr/>
                    <a:lstStyle/>
                    <a:p>
                      <a:pPr algn="ctr"/>
                      <a:r>
                        <a:rPr lang="en-US" sz="1800" dirty="0">
                          <a:latin typeface="Montserrat" pitchFamily="2" charset="77"/>
                        </a:rPr>
                        <a:t>0.275</a:t>
                      </a:r>
                    </a:p>
                  </a:txBody>
                  <a:tcPr/>
                </a:tc>
                <a:tc>
                  <a:txBody>
                    <a:bodyPr/>
                    <a:lstStyle/>
                    <a:p>
                      <a:pPr algn="ctr"/>
                      <a:r>
                        <a:rPr lang="en-US" sz="1800" dirty="0">
                          <a:latin typeface="Montserrat" pitchFamily="2" charset="77"/>
                        </a:rPr>
                        <a:t>0.919</a:t>
                      </a:r>
                    </a:p>
                  </a:txBody>
                  <a:tcPr/>
                </a:tc>
                <a:extLst>
                  <a:ext uri="{0D108BD9-81ED-4DB2-BD59-A6C34878D82A}">
                    <a16:rowId xmlns:a16="http://schemas.microsoft.com/office/drawing/2014/main" val="2935571256"/>
                  </a:ext>
                </a:extLst>
              </a:tr>
              <a:tr h="370840">
                <a:tc>
                  <a:txBody>
                    <a:bodyPr/>
                    <a:lstStyle/>
                    <a:p>
                      <a:r>
                        <a:rPr lang="en-US" sz="1800" b="1" dirty="0">
                          <a:latin typeface="Montserrat" pitchFamily="2" charset="77"/>
                        </a:rPr>
                        <a:t>Random Forests</a:t>
                      </a:r>
                    </a:p>
                  </a:txBody>
                  <a:tcPr/>
                </a:tc>
                <a:tc>
                  <a:txBody>
                    <a:bodyPr/>
                    <a:lstStyle/>
                    <a:p>
                      <a:pPr algn="ctr"/>
                      <a:r>
                        <a:rPr lang="en-US" sz="1800" dirty="0">
                          <a:latin typeface="Montserrat" pitchFamily="2" charset="77"/>
                        </a:rPr>
                        <a:t>0.849</a:t>
                      </a:r>
                    </a:p>
                  </a:txBody>
                  <a:tcPr/>
                </a:tc>
                <a:tc>
                  <a:txBody>
                    <a:bodyPr/>
                    <a:lstStyle/>
                    <a:p>
                      <a:pPr algn="ctr"/>
                      <a:r>
                        <a:rPr lang="en-US" sz="1800" dirty="0">
                          <a:latin typeface="Montserrat" pitchFamily="2" charset="77"/>
                        </a:rPr>
                        <a:t>0.291</a:t>
                      </a:r>
                    </a:p>
                  </a:txBody>
                  <a:tcPr/>
                </a:tc>
                <a:tc>
                  <a:txBody>
                    <a:bodyPr/>
                    <a:lstStyle/>
                    <a:p>
                      <a:pPr algn="ctr"/>
                      <a:r>
                        <a:rPr lang="en-US" sz="1800" dirty="0">
                          <a:latin typeface="Montserrat" pitchFamily="2" charset="77"/>
                        </a:rPr>
                        <a:t>0.922</a:t>
                      </a:r>
                    </a:p>
                  </a:txBody>
                  <a:tcPr/>
                </a:tc>
                <a:extLst>
                  <a:ext uri="{0D108BD9-81ED-4DB2-BD59-A6C34878D82A}">
                    <a16:rowId xmlns:a16="http://schemas.microsoft.com/office/drawing/2014/main" val="2646298747"/>
                  </a:ext>
                </a:extLst>
              </a:tr>
              <a:tr h="370840">
                <a:tc>
                  <a:txBody>
                    <a:bodyPr/>
                    <a:lstStyle/>
                    <a:p>
                      <a:r>
                        <a:rPr lang="en-US" sz="1800" b="1" dirty="0">
                          <a:latin typeface="Montserrat" pitchFamily="2" charset="77"/>
                        </a:rPr>
                        <a:t>Gradient Boosting</a:t>
                      </a:r>
                    </a:p>
                  </a:txBody>
                  <a:tcPr/>
                </a:tc>
                <a:tc>
                  <a:txBody>
                    <a:bodyPr/>
                    <a:lstStyle/>
                    <a:p>
                      <a:pPr algn="ctr"/>
                      <a:r>
                        <a:rPr lang="en-US" sz="1800" dirty="0">
                          <a:latin typeface="Montserrat" pitchFamily="2" charset="77"/>
                        </a:rPr>
                        <a:t>0.856</a:t>
                      </a:r>
                    </a:p>
                  </a:txBody>
                  <a:tcPr/>
                </a:tc>
                <a:tc>
                  <a:txBody>
                    <a:bodyPr/>
                    <a:lstStyle/>
                    <a:p>
                      <a:pPr algn="ctr"/>
                      <a:r>
                        <a:rPr lang="en-US" sz="1800" dirty="0">
                          <a:latin typeface="Montserrat" pitchFamily="2" charset="77"/>
                        </a:rPr>
                        <a:t>0.288</a:t>
                      </a:r>
                    </a:p>
                  </a:txBody>
                  <a:tcPr/>
                </a:tc>
                <a:tc>
                  <a:txBody>
                    <a:bodyPr/>
                    <a:lstStyle/>
                    <a:p>
                      <a:pPr algn="ctr"/>
                      <a:r>
                        <a:rPr lang="en-US" sz="1800" dirty="0">
                          <a:latin typeface="Montserrat" pitchFamily="2" charset="77"/>
                        </a:rPr>
                        <a:t>0.922</a:t>
                      </a:r>
                    </a:p>
                  </a:txBody>
                  <a:tcPr/>
                </a:tc>
                <a:extLst>
                  <a:ext uri="{0D108BD9-81ED-4DB2-BD59-A6C34878D82A}">
                    <a16:rowId xmlns:a16="http://schemas.microsoft.com/office/drawing/2014/main" val="3820898555"/>
                  </a:ext>
                </a:extLst>
              </a:tr>
              <a:tr h="370840">
                <a:tc>
                  <a:txBody>
                    <a:bodyPr/>
                    <a:lstStyle/>
                    <a:p>
                      <a:r>
                        <a:rPr lang="en-US" sz="1800" b="1" dirty="0">
                          <a:latin typeface="Montserrat" pitchFamily="2" charset="77"/>
                        </a:rPr>
                        <a:t>GAM (</a:t>
                      </a:r>
                      <a:r>
                        <a:rPr lang="en-US" sz="1800" b="1" i="0" u="none" strike="noStrike" cap="none" dirty="0">
                          <a:solidFill>
                            <a:srgbClr val="000000"/>
                          </a:solidFill>
                          <a:effectLst/>
                          <a:latin typeface="Montserrat" pitchFamily="2" charset="77"/>
                          <a:ea typeface="Arial"/>
                          <a:cs typeface="Arial"/>
                          <a:sym typeface="Arial"/>
                        </a:rPr>
                        <a:t>Generalized Additive Model)</a:t>
                      </a:r>
                      <a:endParaRPr lang="en-US" sz="1800" b="1" dirty="0">
                        <a:latin typeface="Montserrat" pitchFamily="2" charset="77"/>
                      </a:endParaRPr>
                    </a:p>
                  </a:txBody>
                  <a:tcPr/>
                </a:tc>
                <a:tc>
                  <a:txBody>
                    <a:bodyPr/>
                    <a:lstStyle/>
                    <a:p>
                      <a:pPr algn="ctr"/>
                      <a:r>
                        <a:rPr lang="en-US" sz="1800" b="1" u="sng" dirty="0">
                          <a:latin typeface="Montserrat" pitchFamily="2" charset="77"/>
                        </a:rPr>
                        <a:t>0.856</a:t>
                      </a:r>
                    </a:p>
                  </a:txBody>
                  <a:tcPr/>
                </a:tc>
                <a:tc>
                  <a:txBody>
                    <a:bodyPr/>
                    <a:lstStyle/>
                    <a:p>
                      <a:pPr algn="ctr"/>
                      <a:r>
                        <a:rPr lang="en-US" sz="1800" b="0" u="none" dirty="0">
                          <a:latin typeface="Montserrat" pitchFamily="2" charset="77"/>
                        </a:rPr>
                        <a:t>0.328</a:t>
                      </a:r>
                    </a:p>
                  </a:txBody>
                  <a:tcPr/>
                </a:tc>
                <a:tc>
                  <a:txBody>
                    <a:bodyPr/>
                    <a:lstStyle/>
                    <a:p>
                      <a:pPr algn="ctr"/>
                      <a:r>
                        <a:rPr lang="en-US" sz="1800" dirty="0">
                          <a:latin typeface="Montserrat" pitchFamily="2" charset="77"/>
                        </a:rPr>
                        <a:t>0.922</a:t>
                      </a:r>
                    </a:p>
                  </a:txBody>
                  <a:tcPr/>
                </a:tc>
                <a:extLst>
                  <a:ext uri="{0D108BD9-81ED-4DB2-BD59-A6C34878D82A}">
                    <a16:rowId xmlns:a16="http://schemas.microsoft.com/office/drawing/2014/main" val="659369446"/>
                  </a:ext>
                </a:extLst>
              </a:tr>
              <a:tr h="370840">
                <a:tc>
                  <a:txBody>
                    <a:bodyPr/>
                    <a:lstStyle/>
                    <a:p>
                      <a:r>
                        <a:rPr lang="en-US" sz="1800" b="1" dirty="0">
                          <a:latin typeface="Montserrat" pitchFamily="2" charset="77"/>
                        </a:rPr>
                        <a:t>Support Vector Machine</a:t>
                      </a:r>
                    </a:p>
                  </a:txBody>
                  <a:tcPr/>
                </a:tc>
                <a:tc>
                  <a:txBody>
                    <a:bodyPr/>
                    <a:lstStyle/>
                    <a:p>
                      <a:pPr algn="ctr"/>
                      <a:r>
                        <a:rPr lang="en-US" sz="1800" b="0" u="none" dirty="0">
                          <a:latin typeface="Montserrat" pitchFamily="2" charset="77"/>
                        </a:rPr>
                        <a:t>0.708</a:t>
                      </a:r>
                    </a:p>
                  </a:txBody>
                  <a:tcPr/>
                </a:tc>
                <a:tc>
                  <a:txBody>
                    <a:bodyPr/>
                    <a:lstStyle/>
                    <a:p>
                      <a:pPr algn="ctr"/>
                      <a:r>
                        <a:rPr lang="en-US" sz="1800" b="0" u="none" dirty="0">
                          <a:latin typeface="Montserrat" pitchFamily="2" charset="77"/>
                        </a:rPr>
                        <a:t>0.203</a:t>
                      </a:r>
                    </a:p>
                  </a:txBody>
                  <a:tcPr/>
                </a:tc>
                <a:tc>
                  <a:txBody>
                    <a:bodyPr/>
                    <a:lstStyle/>
                    <a:p>
                      <a:pPr algn="ctr"/>
                      <a:r>
                        <a:rPr lang="en-US" sz="1800" b="0" i="0" u="none" strike="noStrike" cap="none" dirty="0">
                          <a:solidFill>
                            <a:srgbClr val="000000"/>
                          </a:solidFill>
                          <a:effectLst/>
                          <a:latin typeface="Montserrat" pitchFamily="2" charset="77"/>
                          <a:ea typeface="Arial"/>
                          <a:cs typeface="Arial"/>
                          <a:sym typeface="Arial"/>
                        </a:rPr>
                        <a:t>0.9182</a:t>
                      </a:r>
                      <a:endParaRPr lang="en-US" sz="1800" dirty="0">
                        <a:latin typeface="Montserrat" pitchFamily="2" charset="77"/>
                      </a:endParaRPr>
                    </a:p>
                  </a:txBody>
                  <a:tcPr/>
                </a:tc>
                <a:extLst>
                  <a:ext uri="{0D108BD9-81ED-4DB2-BD59-A6C34878D82A}">
                    <a16:rowId xmlns:a16="http://schemas.microsoft.com/office/drawing/2014/main" val="882121228"/>
                  </a:ext>
                </a:extLst>
              </a:tr>
              <a:tr h="370840">
                <a:tc>
                  <a:txBody>
                    <a:bodyPr/>
                    <a:lstStyle/>
                    <a:p>
                      <a:r>
                        <a:rPr lang="en-US" sz="1800" b="1" dirty="0">
                          <a:latin typeface="Montserrat" pitchFamily="2" charset="77"/>
                        </a:rPr>
                        <a:t>Shallow Networks </a:t>
                      </a:r>
                      <a:r>
                        <a:rPr lang="en-US" sz="1800" b="1" i="0" u="none" strike="noStrike" cap="none" dirty="0">
                          <a:solidFill>
                            <a:srgbClr val="000000"/>
                          </a:solidFill>
                          <a:effectLst/>
                          <a:latin typeface="Montserrat" pitchFamily="2" charset="77"/>
                          <a:ea typeface="Arial"/>
                          <a:cs typeface="Arial"/>
                          <a:sym typeface="Arial"/>
                        </a:rPr>
                        <a:t>(Hidden Layer = 1)</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a:solidFill>
                            <a:srgbClr val="000000"/>
                          </a:solidFill>
                          <a:effectLst/>
                          <a:latin typeface="Montserrat" pitchFamily="2" charset="77"/>
                          <a:ea typeface="Arial"/>
                          <a:cs typeface="Arial"/>
                          <a:sym typeface="Arial"/>
                        </a:rPr>
                        <a:t>Dimensionality: Layer 1 = 16),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a:solidFill>
                            <a:srgbClr val="000000"/>
                          </a:solidFill>
                          <a:effectLst/>
                          <a:latin typeface="Montserrat" pitchFamily="2" charset="77"/>
                          <a:ea typeface="Arial"/>
                          <a:cs typeface="Arial"/>
                          <a:sym typeface="Arial"/>
                        </a:rPr>
                        <a:t>Dropout Prob = 0.3, Batch Size = 32, Epochs =20</a:t>
                      </a:r>
                      <a:endParaRPr lang="en-US" sz="1800" dirty="0">
                        <a:latin typeface="Montserrat" pitchFamily="2" charset="77"/>
                      </a:endParaRPr>
                    </a:p>
                  </a:txBody>
                  <a:tcPr/>
                </a:tc>
                <a:tc>
                  <a:txBody>
                    <a:bodyPr/>
                    <a:lstStyle/>
                    <a:p>
                      <a:pPr algn="ctr"/>
                      <a:r>
                        <a:rPr lang="en-US" sz="1800" dirty="0">
                          <a:latin typeface="Montserrat" pitchFamily="2" charset="77"/>
                        </a:rPr>
                        <a:t>0.830</a:t>
                      </a:r>
                    </a:p>
                  </a:txBody>
                  <a:tcPr/>
                </a:tc>
                <a:tc>
                  <a:txBody>
                    <a:bodyPr/>
                    <a:lstStyle/>
                    <a:p>
                      <a:pPr algn="ctr"/>
                      <a:r>
                        <a:rPr lang="en-US" sz="1800" b="1" u="sng" dirty="0">
                          <a:latin typeface="Montserrat" pitchFamily="2" charset="77"/>
                        </a:rPr>
                        <a:t>0.341</a:t>
                      </a:r>
                    </a:p>
                  </a:txBody>
                  <a:tcPr/>
                </a:tc>
                <a:tc>
                  <a:txBody>
                    <a:bodyPr/>
                    <a:lstStyle/>
                    <a:p>
                      <a:pPr algn="ctr"/>
                      <a:r>
                        <a:rPr lang="en-US" sz="1800" dirty="0">
                          <a:latin typeface="Montserrat" pitchFamily="2" charset="77"/>
                        </a:rPr>
                        <a:t>0.808</a:t>
                      </a:r>
                    </a:p>
                  </a:txBody>
                  <a:tcPr/>
                </a:tc>
                <a:extLst>
                  <a:ext uri="{0D108BD9-81ED-4DB2-BD59-A6C34878D82A}">
                    <a16:rowId xmlns:a16="http://schemas.microsoft.com/office/drawing/2014/main" val="202075431"/>
                  </a:ext>
                </a:extLst>
              </a:tr>
              <a:tr h="370840">
                <a:tc>
                  <a:txBody>
                    <a:bodyPr/>
                    <a:lstStyle/>
                    <a:p>
                      <a:r>
                        <a:rPr lang="en-US" sz="1800" b="1" dirty="0">
                          <a:latin typeface="Montserrat" pitchFamily="2" charset="77"/>
                        </a:rPr>
                        <a:t>Deep Networks </a:t>
                      </a:r>
                      <a:r>
                        <a:rPr lang="en-US" sz="1800" b="1" i="0" u="none" strike="noStrike" cap="none" dirty="0">
                          <a:solidFill>
                            <a:srgbClr val="000000"/>
                          </a:solidFill>
                          <a:effectLst/>
                          <a:latin typeface="Montserrat" pitchFamily="2" charset="77"/>
                          <a:ea typeface="Arial"/>
                          <a:cs typeface="Arial"/>
                          <a:sym typeface="Arial"/>
                        </a:rPr>
                        <a:t>(Hidden Layer = 2)</a:t>
                      </a:r>
                    </a:p>
                    <a:p>
                      <a:r>
                        <a:rPr lang="en-US" sz="1800" b="0" i="0" u="none" strike="noStrike" cap="none" dirty="0">
                          <a:solidFill>
                            <a:srgbClr val="000000"/>
                          </a:solidFill>
                          <a:effectLst/>
                          <a:latin typeface="Montserrat" pitchFamily="2" charset="77"/>
                          <a:ea typeface="Arial"/>
                          <a:cs typeface="Arial"/>
                          <a:sym typeface="Arial"/>
                        </a:rPr>
                        <a:t>Dimensionality: Layer 1 = 32, Layer 2 = 16</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a:solidFill>
                            <a:srgbClr val="000000"/>
                          </a:solidFill>
                          <a:effectLst/>
                          <a:latin typeface="Montserrat" pitchFamily="2" charset="77"/>
                          <a:ea typeface="Arial"/>
                          <a:cs typeface="Arial"/>
                          <a:sym typeface="Arial"/>
                        </a:rPr>
                        <a:t>Dropout Prob = 0.3, Batch Size = 32, Epochs =20</a:t>
                      </a:r>
                      <a:endParaRPr lang="en-US" sz="1800" dirty="0">
                        <a:latin typeface="Montserrat" pitchFamily="2" charset="77"/>
                      </a:endParaRPr>
                    </a:p>
                  </a:txBody>
                  <a:tcPr/>
                </a:tc>
                <a:tc>
                  <a:txBody>
                    <a:bodyPr/>
                    <a:lstStyle/>
                    <a:p>
                      <a:pPr algn="ctr"/>
                      <a:r>
                        <a:rPr lang="en-US" sz="1800" dirty="0">
                          <a:latin typeface="Montserrat" pitchFamily="2" charset="77"/>
                        </a:rPr>
                        <a:t>0.819</a:t>
                      </a:r>
                    </a:p>
                  </a:txBody>
                  <a:tcPr/>
                </a:tc>
                <a:tc>
                  <a:txBody>
                    <a:bodyPr/>
                    <a:lstStyle/>
                    <a:p>
                      <a:pPr algn="ctr"/>
                      <a:r>
                        <a:rPr lang="en-US" sz="1800" dirty="0">
                          <a:latin typeface="Montserrat" pitchFamily="2" charset="77"/>
                        </a:rPr>
                        <a:t>0.339</a:t>
                      </a:r>
                    </a:p>
                  </a:txBody>
                  <a:tcPr/>
                </a:tc>
                <a:tc>
                  <a:txBody>
                    <a:bodyPr/>
                    <a:lstStyle/>
                    <a:p>
                      <a:pPr algn="ctr"/>
                      <a:r>
                        <a:rPr lang="en-US" sz="1800" dirty="0">
                          <a:latin typeface="Montserrat" pitchFamily="2" charset="77"/>
                        </a:rPr>
                        <a:t>0.816</a:t>
                      </a:r>
                    </a:p>
                  </a:txBody>
                  <a:tcPr/>
                </a:tc>
                <a:extLst>
                  <a:ext uri="{0D108BD9-81ED-4DB2-BD59-A6C34878D82A}">
                    <a16:rowId xmlns:a16="http://schemas.microsoft.com/office/drawing/2014/main" val="3441573714"/>
                  </a:ext>
                </a:extLst>
              </a:tr>
              <a:tr h="370840">
                <a:tc>
                  <a:txBody>
                    <a:bodyPr/>
                    <a:lstStyle/>
                    <a:p>
                      <a:r>
                        <a:rPr lang="en-US" sz="1800" b="1" dirty="0">
                          <a:latin typeface="Montserrat" pitchFamily="2" charset="77"/>
                        </a:rPr>
                        <a:t>Deep Networks (Hidden Layer = 5)</a:t>
                      </a:r>
                    </a:p>
                    <a:p>
                      <a:r>
                        <a:rPr lang="en-US" sz="1800" b="0" i="0" u="none" strike="noStrike" cap="none" dirty="0">
                          <a:solidFill>
                            <a:srgbClr val="000000"/>
                          </a:solidFill>
                          <a:effectLst/>
                          <a:latin typeface="Montserrat" pitchFamily="2" charset="77"/>
                          <a:ea typeface="Arial"/>
                          <a:cs typeface="Arial"/>
                          <a:sym typeface="Arial"/>
                        </a:rPr>
                        <a:t>Dimensionality: Layer 1 = 64, Layer 2 = 64, </a:t>
                      </a:r>
                    </a:p>
                    <a:p>
                      <a:r>
                        <a:rPr lang="en-US" sz="1800" b="0" i="0" u="none" strike="noStrike" cap="none" dirty="0">
                          <a:solidFill>
                            <a:srgbClr val="000000"/>
                          </a:solidFill>
                          <a:effectLst/>
                          <a:latin typeface="Montserrat" pitchFamily="2" charset="77"/>
                          <a:ea typeface="Arial"/>
                          <a:cs typeface="Arial"/>
                          <a:sym typeface="Arial"/>
                        </a:rPr>
                        <a:t>Layer 3 = 32, Layer 4 = 16, Layer 5 = 8</a:t>
                      </a:r>
                      <a:r>
                        <a:rPr lang="en-US" sz="1800" dirty="0">
                          <a:latin typeface="Montserrat" pitchFamily="2" charset="77"/>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a:solidFill>
                            <a:srgbClr val="000000"/>
                          </a:solidFill>
                          <a:effectLst/>
                          <a:latin typeface="Montserrat" pitchFamily="2" charset="77"/>
                          <a:ea typeface="Arial"/>
                          <a:cs typeface="Arial"/>
                          <a:sym typeface="Arial"/>
                        </a:rPr>
                        <a:t>Dropout Prob = 0.3, Batch Size = 16, Epochs =5</a:t>
                      </a:r>
                      <a:endParaRPr lang="en-US" sz="1800" dirty="0">
                        <a:latin typeface="Montserrat" pitchFamily="2" charset="77"/>
                      </a:endParaRPr>
                    </a:p>
                  </a:txBody>
                  <a:tcPr/>
                </a:tc>
                <a:tc>
                  <a:txBody>
                    <a:bodyPr/>
                    <a:lstStyle/>
                    <a:p>
                      <a:pPr algn="ctr"/>
                      <a:r>
                        <a:rPr lang="en-US" sz="1800" dirty="0">
                          <a:latin typeface="Montserrat" pitchFamily="2" charset="77"/>
                        </a:rPr>
                        <a:t>0.789</a:t>
                      </a:r>
                    </a:p>
                  </a:txBody>
                  <a:tcPr/>
                </a:tc>
                <a:tc>
                  <a:txBody>
                    <a:bodyPr/>
                    <a:lstStyle/>
                    <a:p>
                      <a:pPr algn="ctr"/>
                      <a:r>
                        <a:rPr lang="en-US" sz="1800" dirty="0">
                          <a:latin typeface="Montserrat" pitchFamily="2" charset="77"/>
                        </a:rPr>
                        <a:t>0.294</a:t>
                      </a:r>
                    </a:p>
                  </a:txBody>
                  <a:tcPr/>
                </a:tc>
                <a:tc>
                  <a:txBody>
                    <a:bodyPr/>
                    <a:lstStyle/>
                    <a:p>
                      <a:pPr algn="ctr"/>
                      <a:r>
                        <a:rPr lang="en-US" sz="1800" dirty="0">
                          <a:latin typeface="Montserrat" pitchFamily="2" charset="77"/>
                        </a:rPr>
                        <a:t>0.737</a:t>
                      </a:r>
                    </a:p>
                  </a:txBody>
                  <a:tcPr/>
                </a:tc>
                <a:extLst>
                  <a:ext uri="{0D108BD9-81ED-4DB2-BD59-A6C34878D82A}">
                    <a16:rowId xmlns:a16="http://schemas.microsoft.com/office/drawing/2014/main" val="738707298"/>
                  </a:ext>
                </a:extLst>
              </a:tr>
            </a:tbl>
          </a:graphicData>
        </a:graphic>
      </p:graphicFrame>
    </p:spTree>
    <p:extLst>
      <p:ext uri="{BB962C8B-B14F-4D97-AF65-F5344CB8AC3E}">
        <p14:creationId xmlns:p14="http://schemas.microsoft.com/office/powerpoint/2010/main" val="2584974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3BAAEB3-0781-BF1D-6A5F-1FEB907C3001}"/>
              </a:ext>
            </a:extLst>
          </p:cNvPr>
          <p:cNvSpPr txBox="1"/>
          <p:nvPr/>
        </p:nvSpPr>
        <p:spPr>
          <a:xfrm>
            <a:off x="291569" y="3576143"/>
            <a:ext cx="4721866" cy="461665"/>
          </a:xfrm>
          <a:prstGeom prst="rect">
            <a:avLst/>
          </a:prstGeom>
          <a:noFill/>
        </p:spPr>
        <p:txBody>
          <a:bodyPr wrap="square">
            <a:spAutoFit/>
          </a:bodyPr>
          <a:lstStyle/>
          <a:p>
            <a:r>
              <a:rPr lang="en-US" sz="2400" dirty="0">
                <a:latin typeface="Montserrat" pitchFamily="2" charset="77"/>
              </a:rPr>
              <a:t>Deep Networks (Layers = 2)</a:t>
            </a:r>
          </a:p>
        </p:txBody>
      </p:sp>
      <p:sp>
        <p:nvSpPr>
          <p:cNvPr id="7" name="Title 3">
            <a:extLst>
              <a:ext uri="{FF2B5EF4-FFF2-40B4-BE49-F238E27FC236}">
                <a16:creationId xmlns:a16="http://schemas.microsoft.com/office/drawing/2014/main" id="{16075715-2EF5-4D6E-2B61-94373912D491}"/>
              </a:ext>
            </a:extLst>
          </p:cNvPr>
          <p:cNvSpPr>
            <a:spLocks noGrp="1"/>
          </p:cNvSpPr>
          <p:nvPr>
            <p:ph type="ctrTitle"/>
          </p:nvPr>
        </p:nvSpPr>
        <p:spPr>
          <a:xfrm>
            <a:off x="627336" y="916186"/>
            <a:ext cx="4210050" cy="1596310"/>
          </a:xfrm>
        </p:spPr>
        <p:txBody>
          <a:bodyPr/>
          <a:lstStyle/>
          <a:p>
            <a:r>
              <a:rPr lang="en-US" dirty="0"/>
              <a:t>Learning</a:t>
            </a:r>
            <a:r>
              <a:rPr lang="ja-JP" altLang="en-US"/>
              <a:t> </a:t>
            </a:r>
            <a:br>
              <a:rPr lang="en-US" altLang="ja-JP" dirty="0"/>
            </a:br>
            <a:r>
              <a:rPr lang="en-US" altLang="ja-JP" dirty="0"/>
              <a:t>Curve</a:t>
            </a:r>
            <a:endParaRPr lang="en-US" dirty="0"/>
          </a:p>
        </p:txBody>
      </p:sp>
      <p:sp>
        <p:nvSpPr>
          <p:cNvPr id="9" name="TextBox 8">
            <a:extLst>
              <a:ext uri="{FF2B5EF4-FFF2-40B4-BE49-F238E27FC236}">
                <a16:creationId xmlns:a16="http://schemas.microsoft.com/office/drawing/2014/main" id="{8C086BD5-9029-EEBF-F8DA-F8265CB0BD24}"/>
              </a:ext>
            </a:extLst>
          </p:cNvPr>
          <p:cNvSpPr txBox="1"/>
          <p:nvPr/>
        </p:nvSpPr>
        <p:spPr>
          <a:xfrm>
            <a:off x="5973161" y="209067"/>
            <a:ext cx="3321270" cy="461665"/>
          </a:xfrm>
          <a:prstGeom prst="rect">
            <a:avLst/>
          </a:prstGeom>
          <a:noFill/>
        </p:spPr>
        <p:txBody>
          <a:bodyPr wrap="square">
            <a:spAutoFit/>
          </a:bodyPr>
          <a:lstStyle/>
          <a:p>
            <a:r>
              <a:rPr lang="en-US" sz="2400" dirty="0">
                <a:latin typeface="Montserrat" pitchFamily="2" charset="77"/>
              </a:rPr>
              <a:t>Shallow Networks</a:t>
            </a:r>
          </a:p>
        </p:txBody>
      </p:sp>
      <p:sp>
        <p:nvSpPr>
          <p:cNvPr id="13" name="TextBox 12">
            <a:extLst>
              <a:ext uri="{FF2B5EF4-FFF2-40B4-BE49-F238E27FC236}">
                <a16:creationId xmlns:a16="http://schemas.microsoft.com/office/drawing/2014/main" id="{EBC9F16B-C1BA-52F5-296A-EFEF813C5C6D}"/>
              </a:ext>
            </a:extLst>
          </p:cNvPr>
          <p:cNvSpPr txBox="1"/>
          <p:nvPr/>
        </p:nvSpPr>
        <p:spPr>
          <a:xfrm>
            <a:off x="5272863" y="3544962"/>
            <a:ext cx="4721866" cy="461665"/>
          </a:xfrm>
          <a:prstGeom prst="rect">
            <a:avLst/>
          </a:prstGeom>
          <a:noFill/>
        </p:spPr>
        <p:txBody>
          <a:bodyPr wrap="square">
            <a:spAutoFit/>
          </a:bodyPr>
          <a:lstStyle/>
          <a:p>
            <a:r>
              <a:rPr lang="en-US" sz="2400" dirty="0">
                <a:latin typeface="Montserrat" pitchFamily="2" charset="77"/>
              </a:rPr>
              <a:t>Deep Networks (Layers = 5)</a:t>
            </a:r>
          </a:p>
        </p:txBody>
      </p:sp>
      <p:pic>
        <p:nvPicPr>
          <p:cNvPr id="2" name="Picture 1">
            <a:extLst>
              <a:ext uri="{FF2B5EF4-FFF2-40B4-BE49-F238E27FC236}">
                <a16:creationId xmlns:a16="http://schemas.microsoft.com/office/drawing/2014/main" id="{5B22DCCE-81DF-BC18-2565-B994E6C34AC7}"/>
              </a:ext>
            </a:extLst>
          </p:cNvPr>
          <p:cNvPicPr>
            <a:picLocks noChangeAspect="1"/>
          </p:cNvPicPr>
          <p:nvPr/>
        </p:nvPicPr>
        <p:blipFill>
          <a:blip r:embed="rId3"/>
          <a:stretch>
            <a:fillRect/>
          </a:stretch>
        </p:blipFill>
        <p:spPr>
          <a:xfrm>
            <a:off x="5010417" y="712468"/>
            <a:ext cx="4783694" cy="2716532"/>
          </a:xfrm>
          <a:prstGeom prst="rect">
            <a:avLst/>
          </a:prstGeom>
        </p:spPr>
      </p:pic>
      <p:pic>
        <p:nvPicPr>
          <p:cNvPr id="3" name="Picture 2">
            <a:extLst>
              <a:ext uri="{FF2B5EF4-FFF2-40B4-BE49-F238E27FC236}">
                <a16:creationId xmlns:a16="http://schemas.microsoft.com/office/drawing/2014/main" id="{BDE84DA1-8441-6209-9574-D5A9B6F6813E}"/>
              </a:ext>
            </a:extLst>
          </p:cNvPr>
          <p:cNvPicPr>
            <a:picLocks noChangeAspect="1"/>
          </p:cNvPicPr>
          <p:nvPr/>
        </p:nvPicPr>
        <p:blipFill>
          <a:blip r:embed="rId4"/>
          <a:stretch>
            <a:fillRect/>
          </a:stretch>
        </p:blipFill>
        <p:spPr>
          <a:xfrm>
            <a:off x="129776" y="4067506"/>
            <a:ext cx="4707610" cy="2673326"/>
          </a:xfrm>
          <a:prstGeom prst="rect">
            <a:avLst/>
          </a:prstGeom>
        </p:spPr>
      </p:pic>
      <p:pic>
        <p:nvPicPr>
          <p:cNvPr id="5" name="Picture 4">
            <a:extLst>
              <a:ext uri="{FF2B5EF4-FFF2-40B4-BE49-F238E27FC236}">
                <a16:creationId xmlns:a16="http://schemas.microsoft.com/office/drawing/2014/main" id="{7A703235-294E-620A-107F-3E55C9FF06F7}"/>
              </a:ext>
            </a:extLst>
          </p:cNvPr>
          <p:cNvPicPr>
            <a:picLocks noChangeAspect="1"/>
          </p:cNvPicPr>
          <p:nvPr/>
        </p:nvPicPr>
        <p:blipFill>
          <a:blip r:embed="rId5"/>
          <a:stretch>
            <a:fillRect/>
          </a:stretch>
        </p:blipFill>
        <p:spPr>
          <a:xfrm>
            <a:off x="5068616" y="4067505"/>
            <a:ext cx="4707608" cy="2673325"/>
          </a:xfrm>
          <a:prstGeom prst="rect">
            <a:avLst/>
          </a:prstGeom>
        </p:spPr>
      </p:pic>
    </p:spTree>
    <p:extLst>
      <p:ext uri="{BB962C8B-B14F-4D97-AF65-F5344CB8AC3E}">
        <p14:creationId xmlns:p14="http://schemas.microsoft.com/office/powerpoint/2010/main" val="1024350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580111" y="633784"/>
            <a:ext cx="7772400" cy="818229"/>
          </a:xfrm>
          <a:prstGeom prst="rect">
            <a:avLst/>
          </a:prstGeom>
        </p:spPr>
        <p:txBody>
          <a:bodyPr spcFirstLastPara="1" wrap="square" lIns="0" tIns="0" rIns="0" bIns="0" anchor="b" anchorCtr="0">
            <a:noAutofit/>
          </a:bodyPr>
          <a:lstStyle/>
          <a:p>
            <a:r>
              <a:rPr lang="en-US" dirty="0"/>
              <a:t>Summary (Results) </a:t>
            </a:r>
            <a:endParaRPr dirty="0"/>
          </a:p>
        </p:txBody>
      </p:sp>
      <p:sp>
        <p:nvSpPr>
          <p:cNvPr id="7" name="Subtitle 2">
            <a:extLst>
              <a:ext uri="{FF2B5EF4-FFF2-40B4-BE49-F238E27FC236}">
                <a16:creationId xmlns:a16="http://schemas.microsoft.com/office/drawing/2014/main" id="{180F2A51-C018-F115-3A79-D61D9A0EA3AD}"/>
              </a:ext>
            </a:extLst>
          </p:cNvPr>
          <p:cNvSpPr>
            <a:spLocks noGrp="1"/>
          </p:cNvSpPr>
          <p:nvPr>
            <p:ph type="subTitle" idx="1"/>
          </p:nvPr>
        </p:nvSpPr>
        <p:spPr>
          <a:xfrm>
            <a:off x="387350" y="1689975"/>
            <a:ext cx="9313698" cy="4385002"/>
          </a:xfrm>
        </p:spPr>
        <p:txBody>
          <a:bodyPr/>
          <a:lstStyle/>
          <a:p>
            <a:pPr marL="76200" indent="0"/>
            <a:endParaRPr lang="en-US" dirty="0"/>
          </a:p>
          <a:p>
            <a:pPr marL="533400" indent="-457200">
              <a:buFont typeface="+mj-lt"/>
              <a:buAutoNum type="arabicPeriod"/>
            </a:pPr>
            <a:r>
              <a:rPr lang="en-US" sz="2800" dirty="0">
                <a:solidFill>
                  <a:schemeClr val="tx1"/>
                </a:solidFill>
              </a:rPr>
              <a:t>The results of the comparison between classical machine learning models and deep learning showed that the Generalized Additive Model (GAM) and Shallow Networks performed the best.</a:t>
            </a:r>
          </a:p>
          <a:p>
            <a:pPr marL="533400" indent="-457200">
              <a:buFont typeface="+mj-lt"/>
              <a:buAutoNum type="arabicPeriod"/>
            </a:pPr>
            <a:endParaRPr lang="en-US" sz="2800" dirty="0">
              <a:solidFill>
                <a:schemeClr val="tx1"/>
              </a:solidFill>
            </a:endParaRPr>
          </a:p>
          <a:p>
            <a:pPr marL="533400" indent="-457200">
              <a:buFont typeface="+mj-lt"/>
              <a:buAutoNum type="arabicPeriod"/>
            </a:pPr>
            <a:r>
              <a:rPr lang="en-US" sz="2800" dirty="0">
                <a:solidFill>
                  <a:schemeClr val="tx1"/>
                </a:solidFill>
              </a:rPr>
              <a:t>Among neural networks, models with shallower hidden layers demonstrated superior performance.</a:t>
            </a:r>
          </a:p>
        </p:txBody>
      </p:sp>
    </p:spTree>
    <p:extLst>
      <p:ext uri="{BB962C8B-B14F-4D97-AF65-F5344CB8AC3E}">
        <p14:creationId xmlns:p14="http://schemas.microsoft.com/office/powerpoint/2010/main" val="1079303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580111" y="150311"/>
            <a:ext cx="7772400" cy="818229"/>
          </a:xfrm>
          <a:prstGeom prst="rect">
            <a:avLst/>
          </a:prstGeom>
        </p:spPr>
        <p:txBody>
          <a:bodyPr spcFirstLastPara="1" wrap="square" lIns="0" tIns="0" rIns="0" bIns="0" anchor="b" anchorCtr="0">
            <a:noAutofit/>
          </a:bodyPr>
          <a:lstStyle/>
          <a:p>
            <a:r>
              <a:rPr lang="en-US" dirty="0"/>
              <a:t>Discussion</a:t>
            </a:r>
            <a:endParaRPr dirty="0"/>
          </a:p>
        </p:txBody>
      </p:sp>
      <p:sp>
        <p:nvSpPr>
          <p:cNvPr id="7" name="Subtitle 2">
            <a:extLst>
              <a:ext uri="{FF2B5EF4-FFF2-40B4-BE49-F238E27FC236}">
                <a16:creationId xmlns:a16="http://schemas.microsoft.com/office/drawing/2014/main" id="{180F2A51-C018-F115-3A79-D61D9A0EA3AD}"/>
              </a:ext>
            </a:extLst>
          </p:cNvPr>
          <p:cNvSpPr>
            <a:spLocks noGrp="1"/>
          </p:cNvSpPr>
          <p:nvPr>
            <p:ph type="subTitle" idx="1"/>
          </p:nvPr>
        </p:nvSpPr>
        <p:spPr>
          <a:xfrm>
            <a:off x="451945" y="1319926"/>
            <a:ext cx="9228083" cy="5387763"/>
          </a:xfrm>
        </p:spPr>
        <p:txBody>
          <a:bodyPr/>
          <a:lstStyle/>
          <a:p>
            <a:pPr marL="533400" indent="-457200" algn="l">
              <a:buFont typeface="+mj-lt"/>
              <a:buAutoNum type="arabicPeriod"/>
            </a:pPr>
            <a:r>
              <a:rPr lang="en-US" b="0" i="0" dirty="0">
                <a:solidFill>
                  <a:schemeClr val="tx1"/>
                </a:solidFill>
                <a:effectLst/>
                <a:latin typeface="Montserrat" pitchFamily="2" charset="77"/>
              </a:rPr>
              <a:t>While deep learning is increasingly utilized in medical applications, especially in diagnostic imaging, its superiority over classical machine learning models may not always be evident in simpler analyses.</a:t>
            </a:r>
          </a:p>
          <a:p>
            <a:pPr marL="533400" indent="-457200" algn="l">
              <a:buFont typeface="+mj-lt"/>
              <a:buAutoNum type="arabicPeriod"/>
            </a:pPr>
            <a:endParaRPr lang="en-US" b="0" i="0" dirty="0">
              <a:solidFill>
                <a:schemeClr val="tx1"/>
              </a:solidFill>
              <a:effectLst/>
              <a:latin typeface="Montserrat" pitchFamily="2" charset="77"/>
            </a:endParaRPr>
          </a:p>
          <a:p>
            <a:pPr marL="533400" indent="-457200" algn="l">
              <a:buFont typeface="+mj-lt"/>
              <a:buAutoNum type="arabicPeriod"/>
            </a:pPr>
            <a:r>
              <a:rPr lang="en-US" b="0" i="0" dirty="0">
                <a:solidFill>
                  <a:srgbClr val="0D0D0D"/>
                </a:solidFill>
                <a:effectLst/>
                <a:latin typeface="Montserrat" pitchFamily="2" charset="77"/>
              </a:rPr>
              <a:t>The hyperparameters in this study were not exhaustively analyzed</a:t>
            </a:r>
            <a:r>
              <a:rPr lang="en-US" dirty="0">
                <a:effectLst/>
                <a:latin typeface="Montserrat" pitchFamily="2" charset="77"/>
                <a:ea typeface="Yu Mincho" panose="02020400000000000000" pitchFamily="18" charset="-128"/>
              </a:rPr>
              <a:t> due to time and computational constraints</a:t>
            </a:r>
            <a:r>
              <a:rPr lang="en-US" b="0" i="0" dirty="0">
                <a:solidFill>
                  <a:srgbClr val="0D0D0D"/>
                </a:solidFill>
                <a:effectLst/>
                <a:latin typeface="Montserrat" pitchFamily="2" charset="77"/>
              </a:rPr>
              <a:t>. Better performance with deep learning may be achievable through more sophisticated tuning.</a:t>
            </a:r>
          </a:p>
          <a:p>
            <a:pPr marL="533400" indent="-457200" algn="l">
              <a:buFont typeface="+mj-lt"/>
              <a:buAutoNum type="arabicPeriod"/>
            </a:pPr>
            <a:endParaRPr lang="en-US" dirty="0">
              <a:solidFill>
                <a:srgbClr val="0D0D0D"/>
              </a:solidFill>
              <a:latin typeface="Montserrat" pitchFamily="2" charset="77"/>
            </a:endParaRPr>
          </a:p>
          <a:p>
            <a:pPr marL="533400" indent="-457200" algn="l">
              <a:buFont typeface="+mj-lt"/>
              <a:buAutoNum type="arabicPeriod"/>
            </a:pPr>
            <a:r>
              <a:rPr lang="en-US" b="0" i="0" dirty="0">
                <a:solidFill>
                  <a:schemeClr val="tx1"/>
                </a:solidFill>
                <a:effectLst/>
                <a:latin typeface="Montserrat" pitchFamily="2" charset="77"/>
              </a:rPr>
              <a:t>The model's performance in this study was considered favorable based on AUC</a:t>
            </a:r>
            <a:r>
              <a:rPr lang="en-US" b="0" i="0" dirty="0">
                <a:solidFill>
                  <a:srgbClr val="0D0D0D"/>
                </a:solidFill>
                <a:effectLst/>
                <a:latin typeface="Montserrat" pitchFamily="2" charset="77"/>
              </a:rPr>
              <a:t>; however, it did not perform well according to MCC, possibly due to the unbalanced data</a:t>
            </a:r>
            <a:r>
              <a:rPr lang="en-US" dirty="0">
                <a:solidFill>
                  <a:srgbClr val="0D0D0D"/>
                </a:solidFill>
                <a:latin typeface="Montserrat" pitchFamily="2" charset="77"/>
              </a:rPr>
              <a:t>.</a:t>
            </a:r>
            <a:endParaRPr lang="en-US" b="0" i="0" dirty="0">
              <a:solidFill>
                <a:schemeClr val="tx1"/>
              </a:solidFill>
              <a:effectLst/>
              <a:latin typeface="Montserrat" pitchFamily="2" charset="77"/>
            </a:endParaRPr>
          </a:p>
        </p:txBody>
      </p:sp>
    </p:spTree>
    <p:extLst>
      <p:ext uri="{BB962C8B-B14F-4D97-AF65-F5344CB8AC3E}">
        <p14:creationId xmlns:p14="http://schemas.microsoft.com/office/powerpoint/2010/main" val="2565642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2"/>
          <p:cNvSpPr txBox="1">
            <a:spLocks noGrp="1"/>
          </p:cNvSpPr>
          <p:nvPr>
            <p:ph type="ctrTitle"/>
          </p:nvPr>
        </p:nvSpPr>
        <p:spPr>
          <a:xfrm>
            <a:off x="257505" y="1818287"/>
            <a:ext cx="8860221" cy="3205655"/>
          </a:xfrm>
          <a:prstGeom prst="rect">
            <a:avLst/>
          </a:prstGeom>
        </p:spPr>
        <p:txBody>
          <a:bodyPr spcFirstLastPara="1" wrap="square" lIns="0" tIns="0" rIns="0" bIns="0" anchor="ctr" anchorCtr="0">
            <a:noAutofit/>
          </a:bodyPr>
          <a:lstStyle/>
          <a:p>
            <a:r>
              <a:rPr lang="en-US" sz="6600" dirty="0">
                <a:solidFill>
                  <a:schemeClr val="bg1"/>
                </a:solidFill>
                <a:latin typeface="Montserrat" pitchFamily="2" charset="77"/>
              </a:rPr>
              <a:t>Questions?</a:t>
            </a:r>
          </a:p>
        </p:txBody>
      </p:sp>
      <p:pic>
        <p:nvPicPr>
          <p:cNvPr id="1028" name="Picture 4" descr="脳, 考える, 心理学, 男, A, Ns, Ai, 解剖学, 人工知能, 薬">
            <a:extLst>
              <a:ext uri="{FF2B5EF4-FFF2-40B4-BE49-F238E27FC236}">
                <a16:creationId xmlns:a16="http://schemas.microsoft.com/office/drawing/2014/main" id="{230076B6-6994-C247-2BB3-1BC6644BF2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7201" y="1030015"/>
            <a:ext cx="4153696" cy="4579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897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527560" y="268989"/>
            <a:ext cx="8852647" cy="818229"/>
          </a:xfrm>
          <a:prstGeom prst="rect">
            <a:avLst/>
          </a:prstGeom>
        </p:spPr>
        <p:txBody>
          <a:bodyPr spcFirstLastPara="1" wrap="square" lIns="0" tIns="0" rIns="0" bIns="0" anchor="b" anchorCtr="0">
            <a:noAutofit/>
          </a:bodyPr>
          <a:lstStyle/>
          <a:p>
            <a:r>
              <a:rPr lang="en" sz="4000" dirty="0"/>
              <a:t>Personal Motivation</a:t>
            </a:r>
            <a:endParaRPr sz="4000" dirty="0"/>
          </a:p>
        </p:txBody>
      </p:sp>
      <p:sp>
        <p:nvSpPr>
          <p:cNvPr id="4" name="Rectangle 1">
            <a:extLst>
              <a:ext uri="{FF2B5EF4-FFF2-40B4-BE49-F238E27FC236}">
                <a16:creationId xmlns:a16="http://schemas.microsoft.com/office/drawing/2014/main" id="{B547399B-C395-05FE-765B-5BEEB42530DF}"/>
              </a:ext>
            </a:extLst>
          </p:cNvPr>
          <p:cNvSpPr>
            <a:spLocks noGrp="1" noChangeArrowheads="1"/>
          </p:cNvSpPr>
          <p:nvPr>
            <p:ph type="subTitle" idx="1"/>
          </p:nvPr>
        </p:nvSpPr>
        <p:spPr bwMode="auto">
          <a:xfrm>
            <a:off x="169480" y="1550554"/>
            <a:ext cx="956704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Font typeface="Arial" panose="020B0604020202020204" pitchFamily="34" charset="0"/>
              <a:buChar char="•"/>
            </a:pPr>
            <a:r>
              <a:rPr lang="en-US" b="0" i="0" dirty="0">
                <a:solidFill>
                  <a:srgbClr val="0D0D0D"/>
                </a:solidFill>
                <a:effectLst/>
                <a:latin typeface="Montserrat" pitchFamily="2" charset="77"/>
              </a:rPr>
              <a:t>Deep learning is applied in medical contexts like image diagnosis and intraoperative image recognition.</a:t>
            </a:r>
          </a:p>
          <a:p>
            <a:pPr algn="l">
              <a:buFont typeface="Arial" panose="020B0604020202020204" pitchFamily="34" charset="0"/>
              <a:buChar char="•"/>
            </a:pPr>
            <a:endParaRPr lang="en-US" dirty="0">
              <a:solidFill>
                <a:srgbClr val="0D0D0D"/>
              </a:solidFill>
              <a:latin typeface="Montserrat" pitchFamily="2" charset="77"/>
            </a:endParaRPr>
          </a:p>
          <a:p>
            <a:pPr algn="l">
              <a:buFont typeface="Arial" panose="020B0604020202020204" pitchFamily="34" charset="0"/>
              <a:buChar char="•"/>
            </a:pPr>
            <a:r>
              <a:rPr lang="en-US" b="0" i="0" dirty="0">
                <a:solidFill>
                  <a:srgbClr val="0D0D0D"/>
                </a:solidFill>
                <a:effectLst/>
                <a:latin typeface="Montserrat" pitchFamily="2" charset="77"/>
              </a:rPr>
              <a:t>However, so far there are few examples of evidence from deep learning analysis being used for national healthcare policy in Japan.</a:t>
            </a:r>
          </a:p>
          <a:p>
            <a:pPr algn="l">
              <a:buFont typeface="Arial" panose="020B0604020202020204" pitchFamily="34" charset="0"/>
              <a:buChar char="•"/>
            </a:pPr>
            <a:endParaRPr lang="en-US" dirty="0">
              <a:solidFill>
                <a:srgbClr val="0D0D0D"/>
              </a:solidFill>
              <a:latin typeface="Montserrat" pitchFamily="2" charset="77"/>
            </a:endParaRPr>
          </a:p>
          <a:p>
            <a:pPr algn="l">
              <a:buFont typeface="Arial" panose="020B0604020202020204" pitchFamily="34" charset="0"/>
              <a:buChar char="•"/>
            </a:pPr>
            <a:r>
              <a:rPr lang="en-US" b="0" i="0" dirty="0">
                <a:solidFill>
                  <a:srgbClr val="0D0D0D"/>
                </a:solidFill>
                <a:effectLst/>
                <a:latin typeface="Montserrat" pitchFamily="2" charset="77"/>
              </a:rPr>
              <a:t>By comparing deep learning with traditional machine learning, I aim to grasp their respective strengths and weaknesses, aspiring to contribute to the advancement of the data science in healthcare  in Japan.</a:t>
            </a:r>
          </a:p>
          <a:p>
            <a:pPr marL="76200" indent="0" algn="l"/>
            <a:endParaRPr lang="en-US" b="0" i="0" dirty="0">
              <a:solidFill>
                <a:srgbClr val="0D0D0D"/>
              </a:solidFill>
              <a:effectLst/>
              <a:latin typeface="Montserrat" pitchFamily="2" charset="77"/>
            </a:endParaRPr>
          </a:p>
        </p:txBody>
      </p:sp>
    </p:spTree>
    <p:extLst>
      <p:ext uri="{BB962C8B-B14F-4D97-AF65-F5344CB8AC3E}">
        <p14:creationId xmlns:p14="http://schemas.microsoft.com/office/powerpoint/2010/main" val="3874281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580110" y="-14789"/>
            <a:ext cx="8852647" cy="818229"/>
          </a:xfrm>
          <a:prstGeom prst="rect">
            <a:avLst/>
          </a:prstGeom>
        </p:spPr>
        <p:txBody>
          <a:bodyPr spcFirstLastPara="1" wrap="square" lIns="0" tIns="0" rIns="0" bIns="0" anchor="b" anchorCtr="0">
            <a:noAutofit/>
          </a:bodyPr>
          <a:lstStyle/>
          <a:p>
            <a:r>
              <a:rPr lang="en" sz="4000" dirty="0"/>
              <a:t>Study Background </a:t>
            </a:r>
            <a:endParaRPr sz="4000" dirty="0"/>
          </a:p>
        </p:txBody>
      </p:sp>
      <p:sp>
        <p:nvSpPr>
          <p:cNvPr id="4" name="Rectangle 1">
            <a:extLst>
              <a:ext uri="{FF2B5EF4-FFF2-40B4-BE49-F238E27FC236}">
                <a16:creationId xmlns:a16="http://schemas.microsoft.com/office/drawing/2014/main" id="{B547399B-C395-05FE-765B-5BEEB42530DF}"/>
              </a:ext>
            </a:extLst>
          </p:cNvPr>
          <p:cNvSpPr>
            <a:spLocks noGrp="1" noChangeArrowheads="1"/>
          </p:cNvSpPr>
          <p:nvPr>
            <p:ph type="subTitle" idx="1"/>
          </p:nvPr>
        </p:nvSpPr>
        <p:spPr bwMode="auto">
          <a:xfrm>
            <a:off x="246993" y="1277965"/>
            <a:ext cx="965900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50000"/>
              </a:lnSpc>
              <a:spcBef>
                <a:spcPct val="0"/>
              </a:spcBef>
              <a:spcAft>
                <a:spcPct val="0"/>
              </a:spcAft>
              <a:buClrTx/>
              <a:buSzTx/>
            </a:pPr>
            <a:r>
              <a:rPr lang="en-US" dirty="0">
                <a:effectLst/>
                <a:latin typeface="Montserrat" pitchFamily="2" charset="77"/>
              </a:rPr>
              <a:t>Predicting mortality rates for critically ill patients requiring intensive care is essential for </a:t>
            </a:r>
          </a:p>
          <a:p>
            <a:pPr lvl="1" indent="-457200" eaLnBrk="0" fontAlgn="base" hangingPunct="0">
              <a:lnSpc>
                <a:spcPct val="150000"/>
              </a:lnSpc>
              <a:spcBef>
                <a:spcPct val="0"/>
              </a:spcBef>
              <a:spcAft>
                <a:spcPct val="0"/>
              </a:spcAft>
              <a:buClrTx/>
              <a:buSzTx/>
              <a:buFont typeface="Wingdings" pitchFamily="2" charset="2"/>
              <a:buChar char="ü"/>
            </a:pPr>
            <a:r>
              <a:rPr lang="en-US" sz="2400" dirty="0">
                <a:latin typeface="Montserrat" pitchFamily="2" charset="77"/>
              </a:rPr>
              <a:t>A</a:t>
            </a:r>
            <a:r>
              <a:rPr lang="en-US" sz="2400" dirty="0">
                <a:effectLst/>
                <a:latin typeface="Montserrat" pitchFamily="2" charset="77"/>
              </a:rPr>
              <a:t>llocation of limited medical staff / equipment</a:t>
            </a:r>
          </a:p>
          <a:p>
            <a:pPr lvl="1" indent="-457200" eaLnBrk="0" fontAlgn="base" hangingPunct="0">
              <a:lnSpc>
                <a:spcPct val="150000"/>
              </a:lnSpc>
              <a:spcBef>
                <a:spcPct val="0"/>
              </a:spcBef>
              <a:spcAft>
                <a:spcPct val="0"/>
              </a:spcAft>
              <a:buClrTx/>
              <a:buSzTx/>
              <a:buFont typeface="Wingdings" pitchFamily="2" charset="2"/>
              <a:buChar char="ü"/>
            </a:pPr>
            <a:r>
              <a:rPr lang="en-US" sz="2400" dirty="0">
                <a:latin typeface="Montserrat" pitchFamily="2" charset="77"/>
              </a:rPr>
              <a:t>A</a:t>
            </a:r>
            <a:r>
              <a:rPr lang="en-US" sz="2400" dirty="0">
                <a:effectLst/>
                <a:latin typeface="Montserrat" pitchFamily="2" charset="77"/>
              </a:rPr>
              <a:t>ssessing quality of treatment facilities</a:t>
            </a:r>
          </a:p>
          <a:p>
            <a:pPr lvl="1" indent="-457200" eaLnBrk="0" fontAlgn="base" hangingPunct="0">
              <a:lnSpc>
                <a:spcPct val="150000"/>
              </a:lnSpc>
              <a:spcBef>
                <a:spcPct val="0"/>
              </a:spcBef>
              <a:spcAft>
                <a:spcPct val="0"/>
              </a:spcAft>
              <a:buClrTx/>
              <a:buSzTx/>
              <a:buFont typeface="Wingdings" pitchFamily="2" charset="2"/>
              <a:buChar char="ü"/>
            </a:pPr>
            <a:r>
              <a:rPr lang="en-US" sz="2400" dirty="0">
                <a:latin typeface="Montserrat" pitchFamily="2" charset="77"/>
              </a:rPr>
              <a:t>A</a:t>
            </a:r>
            <a:r>
              <a:rPr lang="en-US" sz="2400" dirty="0">
                <a:effectLst/>
                <a:latin typeface="Montserrat" pitchFamily="2" charset="77"/>
              </a:rPr>
              <a:t>ppropriately classifying severity for clinical research. </a:t>
            </a:r>
            <a:r>
              <a:rPr lang="en-GB" sz="1800" dirty="0">
                <a:latin typeface="Calibri" panose="020F0502020204030204" pitchFamily="34" charset="0"/>
                <a:ea typeface="Yu Mincho" panose="02020400000000000000" pitchFamily="18" charset="-128"/>
              </a:rPr>
              <a:t>	                </a:t>
            </a:r>
            <a:r>
              <a:rPr lang="en-GB" sz="1800" dirty="0">
                <a:effectLst/>
                <a:latin typeface="Calibri" panose="020F0502020204030204" pitchFamily="34" charset="0"/>
                <a:ea typeface="Yu Mincho" panose="02020400000000000000" pitchFamily="18" charset="-128"/>
              </a:rPr>
              <a:t> </a:t>
            </a:r>
          </a:p>
        </p:txBody>
      </p:sp>
      <p:pic>
        <p:nvPicPr>
          <p:cNvPr id="1032" name="Picture 8" descr="医師, 医者, 病院, 健康, 医療, 病気, 医学, Coronavirus">
            <a:extLst>
              <a:ext uri="{FF2B5EF4-FFF2-40B4-BE49-F238E27FC236}">
                <a16:creationId xmlns:a16="http://schemas.microsoft.com/office/drawing/2014/main" id="{0401E8C2-2554-B060-D5ED-119CC6FE18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071" t="18163" r="16965" b="15264"/>
          <a:stretch/>
        </p:blipFill>
        <p:spPr bwMode="auto">
          <a:xfrm>
            <a:off x="302209" y="4269811"/>
            <a:ext cx="3354614" cy="239374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病院, 医学, ヘルスケア, 建物, リサーチ, 診断">
            <a:extLst>
              <a:ext uri="{FF2B5EF4-FFF2-40B4-BE49-F238E27FC236}">
                <a16:creationId xmlns:a16="http://schemas.microsoft.com/office/drawing/2014/main" id="{4A0A707E-3DB7-4F3C-B32B-9575B9C270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8225" y="4269811"/>
            <a:ext cx="2393747" cy="239374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眼鏡, 本, 教育, リサーチ, 知識, 文章, 教科書, 情報, 文学, 勉強">
            <a:extLst>
              <a:ext uri="{FF2B5EF4-FFF2-40B4-BE49-F238E27FC236}">
                <a16:creationId xmlns:a16="http://schemas.microsoft.com/office/drawing/2014/main" id="{DD722867-2175-227B-3DE4-036302A04F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6286" y="4269811"/>
            <a:ext cx="3191664" cy="2393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275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580111" y="539194"/>
            <a:ext cx="7772400" cy="818229"/>
          </a:xfrm>
          <a:prstGeom prst="rect">
            <a:avLst/>
          </a:prstGeom>
        </p:spPr>
        <p:txBody>
          <a:bodyPr spcFirstLastPara="1" wrap="square" lIns="0" tIns="0" rIns="0" bIns="0" anchor="b" anchorCtr="0">
            <a:noAutofit/>
          </a:bodyPr>
          <a:lstStyle/>
          <a:p>
            <a:r>
              <a:rPr lang="en-US" dirty="0"/>
              <a:t>Aim</a:t>
            </a:r>
            <a:endParaRPr dirty="0"/>
          </a:p>
        </p:txBody>
      </p:sp>
      <p:sp>
        <p:nvSpPr>
          <p:cNvPr id="3" name="Subtitle 2">
            <a:extLst>
              <a:ext uri="{FF2B5EF4-FFF2-40B4-BE49-F238E27FC236}">
                <a16:creationId xmlns:a16="http://schemas.microsoft.com/office/drawing/2014/main" id="{CFE0A0E2-BCA4-8E6D-D09F-FE2933E59C8D}"/>
              </a:ext>
            </a:extLst>
          </p:cNvPr>
          <p:cNvSpPr>
            <a:spLocks noGrp="1"/>
          </p:cNvSpPr>
          <p:nvPr>
            <p:ph type="subTitle" idx="1"/>
          </p:nvPr>
        </p:nvSpPr>
        <p:spPr>
          <a:xfrm>
            <a:off x="742950" y="2139826"/>
            <a:ext cx="8420100" cy="3294021"/>
          </a:xfrm>
        </p:spPr>
        <p:txBody>
          <a:bodyPr/>
          <a:lstStyle/>
          <a:p>
            <a:pPr marL="228600" marR="0" indent="4763">
              <a:spcBef>
                <a:spcPts val="0"/>
              </a:spcBef>
              <a:spcAft>
                <a:spcPts val="0"/>
              </a:spcAft>
            </a:pPr>
            <a:r>
              <a:rPr lang="en-US" sz="4000" dirty="0">
                <a:solidFill>
                  <a:srgbClr val="000000"/>
                </a:solidFill>
                <a:effectLst/>
                <a:latin typeface="Montserrat" pitchFamily="2" charset="77"/>
                <a:ea typeface="MS Mincho" panose="02020609040205080304" pitchFamily="49" charset="-128"/>
              </a:rPr>
              <a:t>To create a mortality prediction model for intensive care unit admissions using traditional machine learning methods and deep learning.</a:t>
            </a:r>
            <a:endParaRPr lang="en-US" sz="4000" dirty="0">
              <a:effectLst/>
              <a:latin typeface="Montserrat" pitchFamily="2" charset="77"/>
              <a:ea typeface="MS Mincho" panose="02020609040205080304" pitchFamily="49" charset="-128"/>
            </a:endParaRPr>
          </a:p>
        </p:txBody>
      </p:sp>
    </p:spTree>
    <p:extLst>
      <p:ext uri="{BB962C8B-B14F-4D97-AF65-F5344CB8AC3E}">
        <p14:creationId xmlns:p14="http://schemas.microsoft.com/office/powerpoint/2010/main" val="3793483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380416" y="-175508"/>
            <a:ext cx="7772400" cy="1603333"/>
          </a:xfrm>
          <a:prstGeom prst="rect">
            <a:avLst/>
          </a:prstGeom>
        </p:spPr>
        <p:txBody>
          <a:bodyPr spcFirstLastPara="1" wrap="square" lIns="0" tIns="0" rIns="0" bIns="0" anchor="b" anchorCtr="0">
            <a:noAutofit/>
          </a:bodyPr>
          <a:lstStyle/>
          <a:p>
            <a:r>
              <a:rPr lang="en-GB" b="1" dirty="0">
                <a:effectLst/>
                <a:latin typeface="Arial" panose="020B0604020202020204" pitchFamily="34" charset="0"/>
                <a:ea typeface="Yu Mincho" panose="02020400000000000000" pitchFamily="18" charset="-128"/>
                <a:cs typeface="Times New Roman" panose="02020603050405020304" pitchFamily="18" charset="0"/>
              </a:rPr>
              <a:t>Data</a:t>
            </a:r>
            <a:br>
              <a:rPr lang="en-US" sz="1800" dirty="0">
                <a:effectLst/>
                <a:latin typeface="Calibri" panose="020F0502020204030204" pitchFamily="34" charset="0"/>
                <a:ea typeface="Yu Mincho" panose="02020400000000000000" pitchFamily="18" charset="-128"/>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CFE0A0E2-BCA4-8E6D-D09F-FE2933E59C8D}"/>
              </a:ext>
            </a:extLst>
          </p:cNvPr>
          <p:cNvSpPr>
            <a:spLocks noGrp="1"/>
          </p:cNvSpPr>
          <p:nvPr>
            <p:ph type="subTitle" idx="1"/>
          </p:nvPr>
        </p:nvSpPr>
        <p:spPr>
          <a:xfrm>
            <a:off x="252248" y="772163"/>
            <a:ext cx="9511862" cy="6148898"/>
          </a:xfrm>
        </p:spPr>
        <p:txBody>
          <a:bodyPr/>
          <a:lstStyle/>
          <a:p>
            <a:pPr marL="342900" marR="0" indent="-342900">
              <a:spcBef>
                <a:spcPts val="0"/>
              </a:spcBef>
              <a:spcAft>
                <a:spcPts val="0"/>
              </a:spcAft>
              <a:buFont typeface="Wingdings" pitchFamily="2" charset="2"/>
              <a:buChar char="ü"/>
            </a:pPr>
            <a:r>
              <a:rPr lang="en-US" b="0" i="0" dirty="0">
                <a:effectLst/>
                <a:latin typeface="Montserrat" pitchFamily="2" charset="77"/>
              </a:rPr>
              <a:t>Data Source: </a:t>
            </a:r>
          </a:p>
          <a:p>
            <a:pPr marL="800100" lvl="1" indent="-342900">
              <a:buFont typeface="Arial" panose="020B0604020202020204" pitchFamily="34" charset="0"/>
              <a:buChar char="•"/>
            </a:pPr>
            <a:r>
              <a:rPr lang="en-US" sz="2400" b="0" i="0" cap="all" dirty="0">
                <a:solidFill>
                  <a:schemeClr val="tx1"/>
                </a:solidFill>
                <a:effectLst/>
                <a:latin typeface="Montserrat" pitchFamily="2" charset="77"/>
              </a:rPr>
              <a:t>The  GLOBAL OPEN SOURCE SEVERITY OF ILLNESS SCORE (GOSSIS) Consortium </a:t>
            </a:r>
            <a:r>
              <a:rPr lang="en-US" sz="2000" b="0" i="0" dirty="0">
                <a:effectLst/>
                <a:latin typeface="Montserrat" pitchFamily="2" charset="77"/>
                <a:hlinkClick r:id="rId3"/>
              </a:rPr>
              <a:t>https://gossis.mit.edu/</a:t>
            </a:r>
            <a:endParaRPr lang="en-US" sz="2000" b="0" i="0" dirty="0">
              <a:effectLst/>
              <a:latin typeface="Montserrat" pitchFamily="2" charset="77"/>
            </a:endParaRPr>
          </a:p>
          <a:p>
            <a:pPr marL="800100" lvl="1" indent="-342900">
              <a:spcBef>
                <a:spcPts val="0"/>
              </a:spcBef>
              <a:buFont typeface="Arial" panose="020B0604020202020204" pitchFamily="34" charset="0"/>
              <a:buChar char="•"/>
            </a:pPr>
            <a:r>
              <a:rPr lang="en-US" sz="2400" b="0" i="0" dirty="0">
                <a:effectLst/>
                <a:latin typeface="Montserrat" pitchFamily="2" charset="77"/>
              </a:rPr>
              <a:t>Kaggle </a:t>
            </a:r>
            <a:r>
              <a:rPr lang="en-US" sz="2000" b="0" i="0" dirty="0">
                <a:effectLst/>
                <a:latin typeface="Montserrat" pitchFamily="2" charset="77"/>
                <a:hlinkClick r:id="rId4"/>
              </a:rPr>
              <a:t>https://www.kaggle.com/datasets/mitishaagarwal/patient</a:t>
            </a:r>
            <a:endParaRPr lang="en-US" sz="2000" b="0" i="0" dirty="0">
              <a:effectLst/>
              <a:latin typeface="Montserrat" pitchFamily="2" charset="77"/>
            </a:endParaRPr>
          </a:p>
          <a:p>
            <a:pPr marL="0" marR="0" indent="0">
              <a:spcBef>
                <a:spcPts val="0"/>
              </a:spcBef>
              <a:spcAft>
                <a:spcPts val="0"/>
              </a:spcAft>
            </a:pPr>
            <a:endParaRPr lang="en-US" b="0" i="0" dirty="0">
              <a:effectLst/>
              <a:latin typeface="Montserrat" pitchFamily="2" charset="77"/>
            </a:endParaRPr>
          </a:p>
          <a:p>
            <a:pPr marL="342900" marR="0" indent="-342900">
              <a:spcBef>
                <a:spcPts val="0"/>
              </a:spcBef>
              <a:spcAft>
                <a:spcPts val="0"/>
              </a:spcAft>
              <a:buFont typeface="Wingdings" pitchFamily="2" charset="2"/>
              <a:buChar char="ü"/>
            </a:pPr>
            <a:r>
              <a:rPr lang="en-US" b="0" i="0" dirty="0">
                <a:effectLst/>
                <a:latin typeface="Montserrat" pitchFamily="2" charset="77"/>
              </a:rPr>
              <a:t>91,714 rows (patients) and 85 columns (31.4MB)</a:t>
            </a:r>
          </a:p>
          <a:p>
            <a:pPr marL="228600" marR="0">
              <a:spcBef>
                <a:spcPts val="0"/>
              </a:spcBef>
              <a:spcAft>
                <a:spcPts val="0"/>
              </a:spcAft>
              <a:buFont typeface="Arial" panose="020B0604020202020204" pitchFamily="34" charset="0"/>
              <a:buChar char="•"/>
            </a:pPr>
            <a:endParaRPr lang="en-US" dirty="0">
              <a:latin typeface="Montserrat" pitchFamily="2" charset="77"/>
            </a:endParaRPr>
          </a:p>
          <a:p>
            <a:pPr marL="342900" marR="0" indent="-342900">
              <a:spcBef>
                <a:spcPts val="0"/>
              </a:spcBef>
              <a:spcAft>
                <a:spcPts val="0"/>
              </a:spcAft>
              <a:buFont typeface="Wingdings" pitchFamily="2" charset="2"/>
              <a:buChar char="ü"/>
            </a:pPr>
            <a:r>
              <a:rPr lang="en-US" dirty="0">
                <a:latin typeface="Montserrat" pitchFamily="2" charset="77"/>
              </a:rPr>
              <a:t>Variables  </a:t>
            </a:r>
          </a:p>
          <a:p>
            <a:pPr marL="800100" lvl="1" indent="-342900">
              <a:spcBef>
                <a:spcPts val="0"/>
              </a:spcBef>
              <a:buFont typeface="Courier New" panose="02070309020205020404" pitchFamily="49" charset="0"/>
              <a:buChar char="o"/>
            </a:pPr>
            <a:r>
              <a:rPr lang="en-US" sz="2400" dirty="0">
                <a:latin typeface="Montserrat" pitchFamily="2" charset="77"/>
              </a:rPr>
              <a:t>Patient demography (A</a:t>
            </a:r>
            <a:r>
              <a:rPr lang="en-US" sz="2400" b="0" i="0" dirty="0">
                <a:effectLst/>
                <a:latin typeface="Montserrat" pitchFamily="2" charset="77"/>
              </a:rPr>
              <a:t>ge, Gender, Race, BMI,</a:t>
            </a:r>
            <a:r>
              <a:rPr lang="en-US" sz="2400" dirty="0">
                <a:latin typeface="Montserrat" pitchFamily="2" charset="77"/>
              </a:rPr>
              <a:t> etc.</a:t>
            </a:r>
            <a:r>
              <a:rPr lang="en-US" sz="2400" b="0" i="0" dirty="0">
                <a:effectLst/>
                <a:latin typeface="Montserrat" pitchFamily="2" charset="77"/>
              </a:rPr>
              <a:t>)</a:t>
            </a:r>
          </a:p>
          <a:p>
            <a:pPr marL="800100" lvl="1" indent="-342900">
              <a:spcBef>
                <a:spcPts val="0"/>
              </a:spcBef>
              <a:buFont typeface="Courier New" panose="02070309020205020404" pitchFamily="49" charset="0"/>
              <a:buChar char="o"/>
            </a:pPr>
            <a:r>
              <a:rPr lang="en-US" sz="2400" b="0" i="0" dirty="0">
                <a:effectLst/>
                <a:latin typeface="Montserrat" pitchFamily="2" charset="77"/>
              </a:rPr>
              <a:t>Hospitalization (ICU type</a:t>
            </a:r>
            <a:r>
              <a:rPr lang="en-US" sz="2400" dirty="0">
                <a:latin typeface="Montserrat" pitchFamily="2" charset="77"/>
              </a:rPr>
              <a:t>, Elective surgery, etc.)</a:t>
            </a:r>
            <a:endParaRPr lang="en-US" sz="2400" b="0" i="0" dirty="0">
              <a:effectLst/>
              <a:latin typeface="Montserrat" pitchFamily="2" charset="77"/>
            </a:endParaRPr>
          </a:p>
          <a:p>
            <a:pPr marL="800100" lvl="1" indent="-342900">
              <a:spcBef>
                <a:spcPts val="0"/>
              </a:spcBef>
              <a:buFont typeface="Courier New" panose="02070309020205020404" pitchFamily="49" charset="0"/>
              <a:buChar char="o"/>
            </a:pPr>
            <a:r>
              <a:rPr lang="en-US" sz="2400" b="0" i="0" dirty="0">
                <a:effectLst/>
                <a:latin typeface="Montserrat" pitchFamily="2" charset="77"/>
              </a:rPr>
              <a:t>Medical condition (Apache scores</a:t>
            </a:r>
            <a:r>
              <a:rPr lang="en-US" sz="2400" dirty="0">
                <a:latin typeface="Montserrat" pitchFamily="2" charset="77"/>
              </a:rPr>
              <a:t>, </a:t>
            </a:r>
            <a:r>
              <a:rPr lang="en-US" sz="2400" b="0" i="0" dirty="0">
                <a:effectLst/>
                <a:latin typeface="Montserrat" pitchFamily="2" charset="77"/>
              </a:rPr>
              <a:t>blood pressure, Heart </a:t>
            </a:r>
            <a:r>
              <a:rPr lang="en-US" sz="2400" dirty="0">
                <a:latin typeface="Montserrat" pitchFamily="2" charset="77"/>
              </a:rPr>
              <a:t>R</a:t>
            </a:r>
            <a:r>
              <a:rPr lang="en-US" sz="2400" b="0" i="0" dirty="0">
                <a:effectLst/>
                <a:latin typeface="Montserrat" pitchFamily="2" charset="77"/>
              </a:rPr>
              <a:t>ate, Respiratory Rate, etc.)</a:t>
            </a:r>
          </a:p>
          <a:p>
            <a:pPr marL="800100" lvl="1" indent="-342900">
              <a:spcBef>
                <a:spcPts val="0"/>
              </a:spcBef>
              <a:buFont typeface="Courier New" panose="02070309020205020404" pitchFamily="49" charset="0"/>
              <a:buChar char="o"/>
            </a:pPr>
            <a:r>
              <a:rPr lang="en-US" sz="2400" dirty="0">
                <a:latin typeface="Montserrat" pitchFamily="2" charset="77"/>
              </a:rPr>
              <a:t>Comorbidity (Diabetes, I</a:t>
            </a:r>
            <a:r>
              <a:rPr lang="en-US" sz="2400" b="0" i="0" dirty="0">
                <a:effectLst/>
                <a:latin typeface="Montserrat" pitchFamily="2" charset="77"/>
              </a:rPr>
              <a:t>mmunodeficiency, etc.)</a:t>
            </a:r>
          </a:p>
          <a:p>
            <a:pPr marL="457200" lvl="1" indent="0">
              <a:spcBef>
                <a:spcPts val="0"/>
              </a:spcBef>
            </a:pPr>
            <a:endParaRPr lang="en-US" sz="2400" dirty="0">
              <a:latin typeface="Montserrat" pitchFamily="2" charset="77"/>
            </a:endParaRPr>
          </a:p>
          <a:p>
            <a:pPr marL="342900" indent="-342900">
              <a:buFont typeface="Wingdings" pitchFamily="2" charset="2"/>
              <a:buChar char="ü"/>
            </a:pPr>
            <a:r>
              <a:rPr lang="en-US" dirty="0">
                <a:latin typeface="Montserrat" pitchFamily="2" charset="77"/>
              </a:rPr>
              <a:t>Data Partitioning</a:t>
            </a:r>
            <a:br>
              <a:rPr lang="en-US" dirty="0">
                <a:latin typeface="Montserrat" pitchFamily="2" charset="77"/>
              </a:rPr>
            </a:br>
            <a:r>
              <a:rPr lang="en-US" dirty="0">
                <a:latin typeface="Montserrat" pitchFamily="2" charset="77"/>
              </a:rPr>
              <a:t>Training data </a:t>
            </a:r>
            <a:r>
              <a:rPr lang="en-US" b="0" i="0" dirty="0">
                <a:effectLst/>
                <a:latin typeface="Montserrat" pitchFamily="2" charset="77"/>
              </a:rPr>
              <a:t>70%, Test data 30%</a:t>
            </a:r>
          </a:p>
        </p:txBody>
      </p:sp>
    </p:spTree>
    <p:extLst>
      <p:ext uri="{BB962C8B-B14F-4D97-AF65-F5344CB8AC3E}">
        <p14:creationId xmlns:p14="http://schemas.microsoft.com/office/powerpoint/2010/main" val="2498948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580111" y="150311"/>
            <a:ext cx="7772400" cy="1603333"/>
          </a:xfrm>
          <a:prstGeom prst="rect">
            <a:avLst/>
          </a:prstGeom>
        </p:spPr>
        <p:txBody>
          <a:bodyPr spcFirstLastPara="1" wrap="square" lIns="0" tIns="0" rIns="0" bIns="0" anchor="b" anchorCtr="0">
            <a:noAutofit/>
          </a:bodyPr>
          <a:lstStyle/>
          <a:p>
            <a:r>
              <a:rPr lang="en-GB" b="1" dirty="0">
                <a:effectLst/>
                <a:latin typeface="Arial" panose="020B0604020202020204" pitchFamily="34" charset="0"/>
                <a:ea typeface="Yu Mincho" panose="02020400000000000000" pitchFamily="18" charset="-128"/>
                <a:cs typeface="Times New Roman" panose="02020603050405020304" pitchFamily="18" charset="0"/>
              </a:rPr>
              <a:t>EDA (excerpts 1)</a:t>
            </a:r>
            <a:br>
              <a:rPr lang="en-US" sz="1800" dirty="0">
                <a:effectLst/>
                <a:latin typeface="Calibri" panose="020F0502020204030204" pitchFamily="34" charset="0"/>
                <a:ea typeface="Yu Mincho" panose="02020400000000000000" pitchFamily="18" charset="-128"/>
                <a:cs typeface="Times New Roman" panose="02020603050405020304" pitchFamily="18" charset="0"/>
              </a:rPr>
            </a:br>
            <a:endParaRPr lang="en-US" dirty="0"/>
          </a:p>
        </p:txBody>
      </p:sp>
      <p:pic>
        <p:nvPicPr>
          <p:cNvPr id="5" name="Picture 4">
            <a:extLst>
              <a:ext uri="{FF2B5EF4-FFF2-40B4-BE49-F238E27FC236}">
                <a16:creationId xmlns:a16="http://schemas.microsoft.com/office/drawing/2014/main" id="{54376721-0886-7B69-659B-EDE2A61C7335}"/>
              </a:ext>
            </a:extLst>
          </p:cNvPr>
          <p:cNvPicPr>
            <a:picLocks noChangeAspect="1"/>
          </p:cNvPicPr>
          <p:nvPr/>
        </p:nvPicPr>
        <p:blipFill>
          <a:blip r:embed="rId3"/>
          <a:stretch>
            <a:fillRect/>
          </a:stretch>
        </p:blipFill>
        <p:spPr>
          <a:xfrm>
            <a:off x="228037" y="1882009"/>
            <a:ext cx="3730538" cy="4115129"/>
          </a:xfrm>
          <a:prstGeom prst="rect">
            <a:avLst/>
          </a:prstGeom>
        </p:spPr>
      </p:pic>
      <p:pic>
        <p:nvPicPr>
          <p:cNvPr id="8" name="Picture 7">
            <a:extLst>
              <a:ext uri="{FF2B5EF4-FFF2-40B4-BE49-F238E27FC236}">
                <a16:creationId xmlns:a16="http://schemas.microsoft.com/office/drawing/2014/main" id="{7EC12396-A396-45D4-167E-9E1D4D73D8A2}"/>
              </a:ext>
            </a:extLst>
          </p:cNvPr>
          <p:cNvPicPr>
            <a:picLocks noChangeAspect="1"/>
          </p:cNvPicPr>
          <p:nvPr/>
        </p:nvPicPr>
        <p:blipFill>
          <a:blip r:embed="rId4"/>
          <a:stretch>
            <a:fillRect/>
          </a:stretch>
        </p:blipFill>
        <p:spPr>
          <a:xfrm>
            <a:off x="4428147" y="1898761"/>
            <a:ext cx="5249816" cy="4115129"/>
          </a:xfrm>
          <a:prstGeom prst="rect">
            <a:avLst/>
          </a:prstGeom>
        </p:spPr>
      </p:pic>
    </p:spTree>
    <p:extLst>
      <p:ext uri="{BB962C8B-B14F-4D97-AF65-F5344CB8AC3E}">
        <p14:creationId xmlns:p14="http://schemas.microsoft.com/office/powerpoint/2010/main" val="1274775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338374" y="87249"/>
            <a:ext cx="7772400" cy="1384199"/>
          </a:xfrm>
          <a:prstGeom prst="rect">
            <a:avLst/>
          </a:prstGeom>
        </p:spPr>
        <p:txBody>
          <a:bodyPr spcFirstLastPara="1" wrap="square" lIns="0" tIns="0" rIns="0" bIns="0" anchor="b" anchorCtr="0">
            <a:noAutofit/>
          </a:bodyPr>
          <a:lstStyle/>
          <a:p>
            <a:r>
              <a:rPr lang="en-GB" b="1" dirty="0">
                <a:effectLst/>
                <a:latin typeface="Arial" panose="020B0604020202020204" pitchFamily="34" charset="0"/>
                <a:ea typeface="Yu Mincho" panose="02020400000000000000" pitchFamily="18" charset="-128"/>
                <a:cs typeface="Times New Roman" panose="02020603050405020304" pitchFamily="18" charset="0"/>
              </a:rPr>
              <a:t>EDA (excerpts 2)</a:t>
            </a:r>
            <a:br>
              <a:rPr lang="en-US" sz="1800" dirty="0">
                <a:effectLst/>
                <a:latin typeface="Calibri" panose="020F0502020204030204" pitchFamily="34" charset="0"/>
                <a:ea typeface="Yu Mincho" panose="02020400000000000000" pitchFamily="18" charset="-128"/>
                <a:cs typeface="Times New Roman" panose="02020603050405020304" pitchFamily="18" charset="0"/>
              </a:rPr>
            </a:br>
            <a:endParaRPr lang="en-US" dirty="0"/>
          </a:p>
        </p:txBody>
      </p:sp>
      <p:pic>
        <p:nvPicPr>
          <p:cNvPr id="7" name="Picture 6">
            <a:extLst>
              <a:ext uri="{FF2B5EF4-FFF2-40B4-BE49-F238E27FC236}">
                <a16:creationId xmlns:a16="http://schemas.microsoft.com/office/drawing/2014/main" id="{29F01378-5FCB-04A0-213E-1CFDCC4C2AA0}"/>
              </a:ext>
            </a:extLst>
          </p:cNvPr>
          <p:cNvPicPr>
            <a:picLocks noChangeAspect="1"/>
          </p:cNvPicPr>
          <p:nvPr/>
        </p:nvPicPr>
        <p:blipFill>
          <a:blip r:embed="rId3"/>
          <a:stretch>
            <a:fillRect/>
          </a:stretch>
        </p:blipFill>
        <p:spPr>
          <a:xfrm>
            <a:off x="630334" y="944885"/>
            <a:ext cx="3594240" cy="2850242"/>
          </a:xfrm>
          <a:prstGeom prst="rect">
            <a:avLst/>
          </a:prstGeom>
        </p:spPr>
      </p:pic>
      <p:pic>
        <p:nvPicPr>
          <p:cNvPr id="2" name="Picture 1">
            <a:extLst>
              <a:ext uri="{FF2B5EF4-FFF2-40B4-BE49-F238E27FC236}">
                <a16:creationId xmlns:a16="http://schemas.microsoft.com/office/drawing/2014/main" id="{D272B5F2-930B-617C-8F06-F9A655E7F78D}"/>
              </a:ext>
            </a:extLst>
          </p:cNvPr>
          <p:cNvPicPr>
            <a:picLocks noChangeAspect="1"/>
          </p:cNvPicPr>
          <p:nvPr/>
        </p:nvPicPr>
        <p:blipFill>
          <a:blip r:embed="rId4"/>
          <a:stretch>
            <a:fillRect/>
          </a:stretch>
        </p:blipFill>
        <p:spPr>
          <a:xfrm>
            <a:off x="5478665" y="944885"/>
            <a:ext cx="3594239" cy="2850242"/>
          </a:xfrm>
          <a:prstGeom prst="rect">
            <a:avLst/>
          </a:prstGeom>
        </p:spPr>
      </p:pic>
      <p:pic>
        <p:nvPicPr>
          <p:cNvPr id="3" name="Picture 2">
            <a:extLst>
              <a:ext uri="{FF2B5EF4-FFF2-40B4-BE49-F238E27FC236}">
                <a16:creationId xmlns:a16="http://schemas.microsoft.com/office/drawing/2014/main" id="{27C8BA2E-4F00-ACDC-C792-5B908C5078ED}"/>
              </a:ext>
            </a:extLst>
          </p:cNvPr>
          <p:cNvPicPr>
            <a:picLocks noChangeAspect="1"/>
          </p:cNvPicPr>
          <p:nvPr/>
        </p:nvPicPr>
        <p:blipFill>
          <a:blip r:embed="rId5"/>
          <a:stretch>
            <a:fillRect/>
          </a:stretch>
        </p:blipFill>
        <p:spPr>
          <a:xfrm>
            <a:off x="630335" y="3962046"/>
            <a:ext cx="3594239" cy="2850242"/>
          </a:xfrm>
          <a:prstGeom prst="rect">
            <a:avLst/>
          </a:prstGeom>
        </p:spPr>
      </p:pic>
      <p:pic>
        <p:nvPicPr>
          <p:cNvPr id="4" name="Picture 3">
            <a:extLst>
              <a:ext uri="{FF2B5EF4-FFF2-40B4-BE49-F238E27FC236}">
                <a16:creationId xmlns:a16="http://schemas.microsoft.com/office/drawing/2014/main" id="{EF00C6C4-EF44-B36A-A3D6-80ECA17FE62B}"/>
              </a:ext>
            </a:extLst>
          </p:cNvPr>
          <p:cNvPicPr>
            <a:picLocks noChangeAspect="1"/>
          </p:cNvPicPr>
          <p:nvPr/>
        </p:nvPicPr>
        <p:blipFill>
          <a:blip r:embed="rId6"/>
          <a:stretch>
            <a:fillRect/>
          </a:stretch>
        </p:blipFill>
        <p:spPr>
          <a:xfrm>
            <a:off x="5512481" y="3988862"/>
            <a:ext cx="3560423" cy="2823426"/>
          </a:xfrm>
          <a:prstGeom prst="rect">
            <a:avLst/>
          </a:prstGeom>
        </p:spPr>
      </p:pic>
    </p:spTree>
    <p:extLst>
      <p:ext uri="{BB962C8B-B14F-4D97-AF65-F5344CB8AC3E}">
        <p14:creationId xmlns:p14="http://schemas.microsoft.com/office/powerpoint/2010/main" val="1073723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354642" y="200416"/>
            <a:ext cx="9039879" cy="739037"/>
          </a:xfrm>
          <a:prstGeom prst="rect">
            <a:avLst/>
          </a:prstGeom>
        </p:spPr>
        <p:txBody>
          <a:bodyPr spcFirstLastPara="1" wrap="square" lIns="0" tIns="0" rIns="0" bIns="0" anchor="b" anchorCtr="0">
            <a:noAutofit/>
          </a:bodyPr>
          <a:lstStyle/>
          <a:p>
            <a:r>
              <a:rPr lang="en-US" dirty="0"/>
              <a:t>Methods</a:t>
            </a:r>
          </a:p>
        </p:txBody>
      </p:sp>
      <p:sp>
        <p:nvSpPr>
          <p:cNvPr id="3" name="Subtitle 2">
            <a:extLst>
              <a:ext uri="{FF2B5EF4-FFF2-40B4-BE49-F238E27FC236}">
                <a16:creationId xmlns:a16="http://schemas.microsoft.com/office/drawing/2014/main" id="{CFE0A0E2-BCA4-8E6D-D09F-FE2933E59C8D}"/>
              </a:ext>
            </a:extLst>
          </p:cNvPr>
          <p:cNvSpPr>
            <a:spLocks noGrp="1"/>
          </p:cNvSpPr>
          <p:nvPr>
            <p:ph type="subTitle" idx="1"/>
          </p:nvPr>
        </p:nvSpPr>
        <p:spPr>
          <a:xfrm>
            <a:off x="354642" y="1177159"/>
            <a:ext cx="9262324" cy="5559972"/>
          </a:xfrm>
        </p:spPr>
        <p:txBody>
          <a:bodyPr/>
          <a:lstStyle/>
          <a:p>
            <a:pPr marL="419100" marR="0" indent="-342900">
              <a:spcBef>
                <a:spcPts val="0"/>
              </a:spcBef>
              <a:spcAft>
                <a:spcPts val="0"/>
              </a:spcAft>
              <a:buFont typeface="Arial" panose="020B0604020202020204" pitchFamily="34" charset="0"/>
              <a:buChar char="•"/>
            </a:pPr>
            <a:r>
              <a:rPr lang="en-US" dirty="0">
                <a:solidFill>
                  <a:srgbClr val="000000"/>
                </a:solidFill>
                <a:effectLst/>
                <a:latin typeface="Montserrat" pitchFamily="2" charset="77"/>
                <a:ea typeface="MS Mincho" panose="02020609040205080304" pitchFamily="49" charset="-128"/>
              </a:rPr>
              <a:t>2</a:t>
            </a:r>
            <a:r>
              <a:rPr lang="en-US" dirty="0">
                <a:solidFill>
                  <a:srgbClr val="000000"/>
                </a:solidFill>
                <a:latin typeface="Montserrat" pitchFamily="2" charset="77"/>
                <a:ea typeface="MS Mincho" panose="02020609040205080304" pitchFamily="49" charset="-128"/>
              </a:rPr>
              <a:t>9</a:t>
            </a:r>
            <a:r>
              <a:rPr lang="en-US" dirty="0">
                <a:solidFill>
                  <a:srgbClr val="000000"/>
                </a:solidFill>
                <a:effectLst/>
                <a:latin typeface="Montserrat" pitchFamily="2" charset="77"/>
                <a:ea typeface="MS Mincho" panose="02020609040205080304" pitchFamily="49" charset="-128"/>
              </a:rPr>
              <a:t> variables from 85 columns were selected as inputs based on EDA results and medical knowledge.</a:t>
            </a:r>
          </a:p>
          <a:p>
            <a:r>
              <a:rPr lang="en-US" sz="1600" b="0" dirty="0">
                <a:solidFill>
                  <a:schemeClr val="tx1"/>
                </a:solidFill>
                <a:effectLst/>
                <a:latin typeface="Montserrat" pitchFamily="2" charset="77"/>
              </a:rPr>
              <a:t>       </a:t>
            </a:r>
          </a:p>
          <a:p>
            <a:r>
              <a:rPr lang="en-US" sz="1600" dirty="0">
                <a:solidFill>
                  <a:schemeClr val="tx1"/>
                </a:solidFill>
                <a:latin typeface="Montserrat" pitchFamily="2" charset="77"/>
              </a:rPr>
              <a:t>	</a:t>
            </a:r>
            <a:r>
              <a:rPr lang="en-US" sz="1800" b="0" i="1" dirty="0">
                <a:solidFill>
                  <a:schemeClr val="tx1"/>
                </a:solidFill>
                <a:effectLst/>
                <a:latin typeface="Montserrat" pitchFamily="2" charset="77"/>
              </a:rPr>
              <a:t>Age, BMI, Days </a:t>
            </a:r>
            <a:r>
              <a:rPr lang="en-US" sz="1800" i="1" dirty="0">
                <a:solidFill>
                  <a:schemeClr val="tx1"/>
                </a:solidFill>
                <a:latin typeface="Montserrat" pitchFamily="2" charset="77"/>
              </a:rPr>
              <a:t>Before </a:t>
            </a:r>
            <a:r>
              <a:rPr lang="en-US" sz="1800" b="0" i="1" dirty="0">
                <a:solidFill>
                  <a:schemeClr val="tx1"/>
                </a:solidFill>
                <a:effectLst/>
                <a:latin typeface="Montserrat" pitchFamily="2" charset="77"/>
              </a:rPr>
              <a:t>ICU Admission, </a:t>
            </a:r>
            <a:r>
              <a:rPr lang="en-US" sz="1800" i="1" dirty="0">
                <a:solidFill>
                  <a:schemeClr val="tx1"/>
                </a:solidFill>
                <a:latin typeface="Montserrat" pitchFamily="2" charset="77"/>
              </a:rPr>
              <a:t>GCS scores</a:t>
            </a:r>
            <a:r>
              <a:rPr lang="en-US" sz="1800" b="0" i="1" dirty="0">
                <a:solidFill>
                  <a:schemeClr val="tx1"/>
                </a:solidFill>
                <a:effectLst/>
                <a:latin typeface="Montserrat" pitchFamily="2" charset="77"/>
              </a:rPr>
              <a:t>,  Heart Rate,</a:t>
            </a:r>
            <a:r>
              <a:rPr lang="en-US" sz="1800" i="1" dirty="0">
                <a:solidFill>
                  <a:schemeClr val="tx1"/>
                </a:solidFill>
                <a:latin typeface="Montserrat" pitchFamily="2" charset="77"/>
              </a:rPr>
              <a:t> Arterial Pressure</a:t>
            </a:r>
            <a:r>
              <a:rPr lang="en-US" sz="1800" b="0" i="1" dirty="0">
                <a:solidFill>
                  <a:schemeClr val="tx1"/>
                </a:solidFill>
                <a:effectLst/>
                <a:latin typeface="Montserrat" pitchFamily="2" charset="77"/>
              </a:rPr>
              <a:t>, Respiratory Rate, Elective Surgery, </a:t>
            </a:r>
            <a:r>
              <a:rPr lang="en-US" sz="1800" i="1" dirty="0">
                <a:solidFill>
                  <a:schemeClr val="tx1"/>
                </a:solidFill>
                <a:latin typeface="Montserrat" pitchFamily="2" charset="77"/>
              </a:rPr>
              <a:t>E</a:t>
            </a:r>
            <a:r>
              <a:rPr lang="en-US" sz="1800" b="0" i="1" dirty="0">
                <a:solidFill>
                  <a:schemeClr val="tx1"/>
                </a:solidFill>
                <a:effectLst/>
                <a:latin typeface="Montserrat" pitchFamily="2" charset="77"/>
              </a:rPr>
              <a:t>thnicity, Gender, </a:t>
            </a:r>
            <a:r>
              <a:rPr lang="en-US" sz="1800" b="0" i="0" dirty="0">
                <a:solidFill>
                  <a:srgbClr val="0D0D0D"/>
                </a:solidFill>
                <a:effectLst/>
                <a:latin typeface="Montserrat" pitchFamily="2" charset="77"/>
              </a:rPr>
              <a:t>Source of ICU Admission</a:t>
            </a:r>
            <a:r>
              <a:rPr lang="en-US" sz="1800" b="0" i="1" dirty="0">
                <a:solidFill>
                  <a:schemeClr val="tx1"/>
                </a:solidFill>
                <a:effectLst/>
                <a:latin typeface="Montserrat" pitchFamily="2" charset="77"/>
              </a:rPr>
              <a:t>, </a:t>
            </a:r>
            <a:r>
              <a:rPr lang="en-US" sz="1800" i="1" dirty="0">
                <a:solidFill>
                  <a:schemeClr val="tx1"/>
                </a:solidFill>
                <a:latin typeface="Montserrat" pitchFamily="2" charset="77"/>
              </a:rPr>
              <a:t>Types of ICU</a:t>
            </a:r>
            <a:r>
              <a:rPr lang="en-US" sz="1800" b="0" i="1" dirty="0">
                <a:solidFill>
                  <a:schemeClr val="tx1"/>
                </a:solidFill>
                <a:effectLst/>
                <a:latin typeface="Montserrat" pitchFamily="2" charset="77"/>
              </a:rPr>
              <a:t>, </a:t>
            </a:r>
            <a:r>
              <a:rPr lang="en-US" sz="1800" i="1" dirty="0">
                <a:solidFill>
                  <a:schemeClr val="tx1"/>
                </a:solidFill>
                <a:latin typeface="Montserrat" pitchFamily="2" charset="77"/>
              </a:rPr>
              <a:t>P</a:t>
            </a:r>
            <a:r>
              <a:rPr lang="en-US" sz="1800" b="0" i="1" dirty="0">
                <a:solidFill>
                  <a:schemeClr val="tx1"/>
                </a:solidFill>
                <a:effectLst/>
                <a:latin typeface="Montserrat" pitchFamily="2" charset="77"/>
              </a:rPr>
              <a:t>ost-</a:t>
            </a:r>
            <a:r>
              <a:rPr lang="en-US" sz="1800" i="1" dirty="0">
                <a:solidFill>
                  <a:schemeClr val="tx1"/>
                </a:solidFill>
                <a:latin typeface="Montserrat" pitchFamily="2" charset="77"/>
              </a:rPr>
              <a:t>O</a:t>
            </a:r>
            <a:r>
              <a:rPr lang="en-US" sz="1800" b="0" i="1" dirty="0">
                <a:solidFill>
                  <a:schemeClr val="tx1"/>
                </a:solidFill>
                <a:effectLst/>
                <a:latin typeface="Montserrat" pitchFamily="2" charset="77"/>
              </a:rPr>
              <a:t>perative, </a:t>
            </a:r>
            <a:r>
              <a:rPr lang="en-US" sz="1800" b="0" i="0" dirty="0">
                <a:solidFill>
                  <a:schemeClr val="tx1"/>
                </a:solidFill>
                <a:effectLst/>
                <a:latin typeface="Montserrat" pitchFamily="2" charset="77"/>
              </a:rPr>
              <a:t>Atrial Fibrillation</a:t>
            </a:r>
            <a:r>
              <a:rPr lang="en-US" b="0" i="1" dirty="0">
                <a:solidFill>
                  <a:schemeClr val="tx1"/>
                </a:solidFill>
                <a:effectLst/>
                <a:latin typeface="Montserrat" pitchFamily="2" charset="77"/>
              </a:rPr>
              <a:t>, </a:t>
            </a:r>
            <a:r>
              <a:rPr lang="en-US" sz="1800" b="0" i="1" dirty="0">
                <a:solidFill>
                  <a:schemeClr val="tx1"/>
                </a:solidFill>
                <a:effectLst/>
                <a:latin typeface="Montserrat" pitchFamily="2" charset="77"/>
              </a:rPr>
              <a:t>Intubated, Ventilated, AIDS , Cirrhosis, Diabetes, Hepatic Failure, Immunosuppression, Leukemia, Lymphoma, Solid Tumor</a:t>
            </a:r>
            <a:r>
              <a:rPr lang="en-US" sz="1800" i="1" dirty="0">
                <a:solidFill>
                  <a:schemeClr val="tx1"/>
                </a:solidFill>
                <a:latin typeface="Montserrat" pitchFamily="2" charset="77"/>
              </a:rPr>
              <a:t> </a:t>
            </a:r>
            <a:r>
              <a:rPr lang="en-US" sz="1800" b="0" i="1" dirty="0">
                <a:solidFill>
                  <a:schemeClr val="tx1"/>
                </a:solidFill>
                <a:effectLst/>
                <a:latin typeface="Montserrat" pitchFamily="2" charset="77"/>
              </a:rPr>
              <a:t>with</a:t>
            </a:r>
            <a:r>
              <a:rPr lang="en-US" sz="1800" i="1" dirty="0">
                <a:solidFill>
                  <a:schemeClr val="tx1"/>
                </a:solidFill>
                <a:latin typeface="Montserrat" pitchFamily="2" charset="77"/>
              </a:rPr>
              <a:t> M</a:t>
            </a:r>
            <a:r>
              <a:rPr lang="en-US" sz="1800" b="0" i="1" dirty="0">
                <a:solidFill>
                  <a:schemeClr val="tx1"/>
                </a:solidFill>
                <a:effectLst/>
                <a:latin typeface="Montserrat" pitchFamily="2" charset="77"/>
              </a:rPr>
              <a:t>etastasis</a:t>
            </a:r>
          </a:p>
          <a:p>
            <a:pPr marL="76200" marR="0" indent="0">
              <a:spcBef>
                <a:spcPts val="0"/>
              </a:spcBef>
              <a:spcAft>
                <a:spcPts val="0"/>
              </a:spcAft>
            </a:pPr>
            <a:endParaRPr lang="en-US" dirty="0">
              <a:solidFill>
                <a:srgbClr val="000000"/>
              </a:solidFill>
              <a:effectLst/>
              <a:latin typeface="Montserrat" pitchFamily="2" charset="77"/>
              <a:ea typeface="MS Mincho" panose="02020609040205080304" pitchFamily="49" charset="-128"/>
            </a:endParaRPr>
          </a:p>
          <a:p>
            <a:pPr marL="419100" marR="0" indent="-342900">
              <a:spcBef>
                <a:spcPts val="0"/>
              </a:spcBef>
              <a:spcAft>
                <a:spcPts val="0"/>
              </a:spcAft>
              <a:buFont typeface="Arial" panose="020B0604020202020204" pitchFamily="34" charset="0"/>
              <a:buChar char="•"/>
            </a:pPr>
            <a:r>
              <a:rPr lang="en-US" dirty="0">
                <a:solidFill>
                  <a:srgbClr val="000000"/>
                </a:solidFill>
                <a:effectLst/>
                <a:latin typeface="Montserrat" pitchFamily="2" charset="77"/>
                <a:ea typeface="MS Mincho" panose="02020609040205080304" pitchFamily="49" charset="-128"/>
              </a:rPr>
              <a:t>Missing values of continuous/ integers variables were </a:t>
            </a:r>
            <a:r>
              <a:rPr lang="en-US" dirty="0">
                <a:solidFill>
                  <a:srgbClr val="000000"/>
                </a:solidFill>
                <a:latin typeface="Montserrat" pitchFamily="2" charset="77"/>
                <a:ea typeface="MS Mincho" panose="02020609040205080304" pitchFamily="49" charset="-128"/>
              </a:rPr>
              <a:t>imput</a:t>
            </a:r>
            <a:r>
              <a:rPr lang="en-US" dirty="0">
                <a:solidFill>
                  <a:srgbClr val="000000"/>
                </a:solidFill>
                <a:effectLst/>
                <a:latin typeface="Montserrat" pitchFamily="2" charset="77"/>
                <a:ea typeface="MS Mincho" panose="02020609040205080304" pitchFamily="49" charset="-128"/>
              </a:rPr>
              <a:t>ed by means. Rows with missing values for categorical variables were excluded in the analysis.</a:t>
            </a:r>
          </a:p>
          <a:p>
            <a:pPr marL="419100" marR="0" indent="-342900">
              <a:spcBef>
                <a:spcPts val="0"/>
              </a:spcBef>
              <a:spcAft>
                <a:spcPts val="0"/>
              </a:spcAft>
              <a:buFont typeface="Arial" panose="020B0604020202020204" pitchFamily="34" charset="0"/>
              <a:buChar char="•"/>
            </a:pPr>
            <a:endParaRPr lang="en-US" dirty="0">
              <a:effectLst/>
              <a:latin typeface="Montserrat" pitchFamily="2" charset="77"/>
              <a:ea typeface="MS Mincho" panose="02020609040205080304" pitchFamily="49" charset="-128"/>
            </a:endParaRPr>
          </a:p>
          <a:p>
            <a:pPr marL="457200" marR="0">
              <a:spcBef>
                <a:spcPts val="0"/>
              </a:spcBef>
              <a:spcAft>
                <a:spcPts val="0"/>
              </a:spcAft>
              <a:buFont typeface="Arial" panose="020B0604020202020204" pitchFamily="34" charset="0"/>
              <a:buChar char="•"/>
            </a:pPr>
            <a:r>
              <a:rPr lang="en-US" altLang="ja-JP" dirty="0">
                <a:solidFill>
                  <a:srgbClr val="000000"/>
                </a:solidFill>
                <a:latin typeface="Montserrat" pitchFamily="2" charset="77"/>
                <a:ea typeface="MS Mincho" panose="02020609040205080304" pitchFamily="49" charset="-128"/>
              </a:rPr>
              <a:t>Because of the imbalance in binary outcomes, </a:t>
            </a:r>
            <a:r>
              <a:rPr lang="en-US" altLang="ja-JP" u="sng" dirty="0">
                <a:solidFill>
                  <a:srgbClr val="000000"/>
                </a:solidFill>
                <a:latin typeface="Montserrat" pitchFamily="2" charset="77"/>
                <a:ea typeface="MS Mincho" panose="02020609040205080304" pitchFamily="49" charset="-128"/>
              </a:rPr>
              <a:t>ROC AUC </a:t>
            </a:r>
            <a:r>
              <a:rPr lang="en-US" altLang="ja-JP" dirty="0">
                <a:solidFill>
                  <a:srgbClr val="000000"/>
                </a:solidFill>
                <a:latin typeface="Montserrat" pitchFamily="2" charset="77"/>
                <a:ea typeface="MS Mincho" panose="02020609040205080304" pitchFamily="49" charset="-128"/>
              </a:rPr>
              <a:t>and </a:t>
            </a:r>
            <a:r>
              <a:rPr lang="en-US" altLang="ja-JP" u="sng" dirty="0">
                <a:solidFill>
                  <a:srgbClr val="000000"/>
                </a:solidFill>
                <a:latin typeface="Montserrat" pitchFamily="2" charset="77"/>
                <a:ea typeface="MS Mincho" panose="02020609040205080304" pitchFamily="49" charset="-128"/>
              </a:rPr>
              <a:t>Matthews Correlation Coefficient (MCC) </a:t>
            </a:r>
            <a:r>
              <a:rPr lang="en-US" altLang="ja-JP" dirty="0">
                <a:solidFill>
                  <a:srgbClr val="000000"/>
                </a:solidFill>
                <a:latin typeface="Montserrat" pitchFamily="2" charset="77"/>
                <a:ea typeface="MS Mincho" panose="02020609040205080304" pitchFamily="49" charset="-128"/>
              </a:rPr>
              <a:t>were used instead of Accuracy to compare models.</a:t>
            </a:r>
            <a:endParaRPr lang="en-US" sz="2300" dirty="0">
              <a:solidFill>
                <a:srgbClr val="000000"/>
              </a:solidFill>
              <a:effectLst/>
              <a:latin typeface="Montserrat" pitchFamily="2" charset="77"/>
              <a:ea typeface="MS Mincho" panose="02020609040205080304" pitchFamily="49" charset="-128"/>
            </a:endParaRPr>
          </a:p>
        </p:txBody>
      </p:sp>
      <p:sp>
        <p:nvSpPr>
          <p:cNvPr id="2" name="Rectangle 1">
            <a:extLst>
              <a:ext uri="{FF2B5EF4-FFF2-40B4-BE49-F238E27FC236}">
                <a16:creationId xmlns:a16="http://schemas.microsoft.com/office/drawing/2014/main" id="{28846A08-9735-A210-3A64-6C98E7F16ABC}"/>
              </a:ext>
            </a:extLst>
          </p:cNvPr>
          <p:cNvSpPr/>
          <p:nvPr/>
        </p:nvSpPr>
        <p:spPr>
          <a:xfrm>
            <a:off x="735724" y="2091559"/>
            <a:ext cx="8881242" cy="1618593"/>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78431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2E1B4-BDB3-E911-F8F9-E7FD718027AB}"/>
              </a:ext>
            </a:extLst>
          </p:cNvPr>
          <p:cNvSpPr>
            <a:spLocks noGrp="1"/>
          </p:cNvSpPr>
          <p:nvPr>
            <p:ph type="title"/>
          </p:nvPr>
        </p:nvSpPr>
        <p:spPr>
          <a:xfrm>
            <a:off x="253474" y="459646"/>
            <a:ext cx="9069201" cy="528400"/>
          </a:xfrm>
        </p:spPr>
        <p:txBody>
          <a:bodyPr/>
          <a:lstStyle/>
          <a:p>
            <a:r>
              <a:rPr lang="en-US" sz="3200" dirty="0"/>
              <a:t>Matthew Correlation  Coefficient (MCC)</a:t>
            </a:r>
          </a:p>
        </p:txBody>
      </p:sp>
      <p:sp>
        <p:nvSpPr>
          <p:cNvPr id="4" name="Slide Number Placeholder 3">
            <a:extLst>
              <a:ext uri="{FF2B5EF4-FFF2-40B4-BE49-F238E27FC236}">
                <a16:creationId xmlns:a16="http://schemas.microsoft.com/office/drawing/2014/main" id="{B4188079-4B47-FA1B-A916-C87E00508F80}"/>
              </a:ext>
            </a:extLst>
          </p:cNvPr>
          <p:cNvSpPr>
            <a:spLocks noGrp="1"/>
          </p:cNvSpPr>
          <p:nvPr>
            <p:ph type="sldNum" idx="12"/>
          </p:nvPr>
        </p:nvSpPr>
        <p:spPr/>
        <p:txBody>
          <a:bodyPr/>
          <a:lstStyle/>
          <a:p>
            <a:fld id="{00000000-1234-1234-1234-123412341234}" type="slidenum">
              <a:rPr lang="en" smtClean="0"/>
              <a:pPr/>
              <a:t>9</a:t>
            </a:fld>
            <a:endParaRPr lang="en"/>
          </a:p>
        </p:txBody>
      </p:sp>
      <p:sp>
        <p:nvSpPr>
          <p:cNvPr id="12" name="TextBox 11">
            <a:extLst>
              <a:ext uri="{FF2B5EF4-FFF2-40B4-BE49-F238E27FC236}">
                <a16:creationId xmlns:a16="http://schemas.microsoft.com/office/drawing/2014/main" id="{D14DB881-8B0F-E4EA-61E6-1CC457CB3881}"/>
              </a:ext>
            </a:extLst>
          </p:cNvPr>
          <p:cNvSpPr txBox="1"/>
          <p:nvPr/>
        </p:nvSpPr>
        <p:spPr>
          <a:xfrm>
            <a:off x="347280" y="6094317"/>
            <a:ext cx="9334500" cy="738664"/>
          </a:xfrm>
          <a:prstGeom prst="rect">
            <a:avLst/>
          </a:prstGeom>
          <a:noFill/>
        </p:spPr>
        <p:txBody>
          <a:bodyPr wrap="square">
            <a:spAutoFit/>
          </a:bodyPr>
          <a:lstStyle/>
          <a:p>
            <a:r>
              <a:rPr lang="en-US" sz="1400" b="0" i="0" dirty="0">
                <a:solidFill>
                  <a:srgbClr val="212121"/>
                </a:solidFill>
                <a:effectLst/>
                <a:highlight>
                  <a:srgbClr val="FFFFFF"/>
                </a:highlight>
                <a:latin typeface="Roboto" panose="02000000000000000000" pitchFamily="2" charset="0"/>
              </a:rPr>
              <a:t>Chicco D, </a:t>
            </a:r>
            <a:r>
              <a:rPr lang="en-US" sz="1400" b="0" i="0" dirty="0" err="1">
                <a:solidFill>
                  <a:srgbClr val="212121"/>
                </a:solidFill>
                <a:effectLst/>
                <a:highlight>
                  <a:srgbClr val="FFFFFF"/>
                </a:highlight>
                <a:latin typeface="Roboto" panose="02000000000000000000" pitchFamily="2" charset="0"/>
              </a:rPr>
              <a:t>Jurman</a:t>
            </a:r>
            <a:r>
              <a:rPr lang="en-US" sz="1400" b="0" i="0" dirty="0">
                <a:solidFill>
                  <a:srgbClr val="212121"/>
                </a:solidFill>
                <a:effectLst/>
                <a:highlight>
                  <a:srgbClr val="FFFFFF"/>
                </a:highlight>
                <a:latin typeface="Roboto" panose="02000000000000000000" pitchFamily="2" charset="0"/>
              </a:rPr>
              <a:t> G. The Matthews correlation coefficient (MCC) should replace the ROC AUC as the standard metric for assessing binary classification. </a:t>
            </a:r>
            <a:r>
              <a:rPr lang="en-US" sz="1400" b="0" i="0" dirty="0" err="1">
                <a:solidFill>
                  <a:srgbClr val="212121"/>
                </a:solidFill>
                <a:effectLst/>
                <a:highlight>
                  <a:srgbClr val="FFFFFF"/>
                </a:highlight>
                <a:latin typeface="Roboto" panose="02000000000000000000" pitchFamily="2" charset="0"/>
              </a:rPr>
              <a:t>BioData</a:t>
            </a:r>
            <a:r>
              <a:rPr lang="en-US" sz="1400" b="0" i="0" dirty="0">
                <a:solidFill>
                  <a:srgbClr val="212121"/>
                </a:solidFill>
                <a:effectLst/>
                <a:highlight>
                  <a:srgbClr val="FFFFFF"/>
                </a:highlight>
                <a:latin typeface="Roboto" panose="02000000000000000000" pitchFamily="2" charset="0"/>
              </a:rPr>
              <a:t> Min. 2023 Feb 17;16(1):4. </a:t>
            </a:r>
            <a:r>
              <a:rPr lang="en-US" sz="1400" b="0" i="0" dirty="0" err="1">
                <a:solidFill>
                  <a:srgbClr val="212121"/>
                </a:solidFill>
                <a:effectLst/>
                <a:highlight>
                  <a:srgbClr val="FFFFFF"/>
                </a:highlight>
                <a:latin typeface="Roboto" panose="02000000000000000000" pitchFamily="2" charset="0"/>
              </a:rPr>
              <a:t>doi</a:t>
            </a:r>
            <a:r>
              <a:rPr lang="en-US" sz="1400" b="0" i="0" dirty="0">
                <a:solidFill>
                  <a:srgbClr val="212121"/>
                </a:solidFill>
                <a:effectLst/>
                <a:highlight>
                  <a:srgbClr val="FFFFFF"/>
                </a:highlight>
                <a:latin typeface="Roboto" panose="02000000000000000000" pitchFamily="2" charset="0"/>
              </a:rPr>
              <a:t>: 10.1186/s13040-023-00322-4. PMID: 36800973; PMCID: PMC9938573.</a:t>
            </a:r>
            <a:endParaRPr lang="en-US" sz="1600" dirty="0"/>
          </a:p>
        </p:txBody>
      </p:sp>
      <p:sp>
        <p:nvSpPr>
          <p:cNvPr id="9" name="TextBox 8">
            <a:extLst>
              <a:ext uri="{FF2B5EF4-FFF2-40B4-BE49-F238E27FC236}">
                <a16:creationId xmlns:a16="http://schemas.microsoft.com/office/drawing/2014/main" id="{4C7F4D0D-CBBD-B578-BF74-5B02187653CC}"/>
              </a:ext>
            </a:extLst>
          </p:cNvPr>
          <p:cNvSpPr txBox="1"/>
          <p:nvPr/>
        </p:nvSpPr>
        <p:spPr>
          <a:xfrm>
            <a:off x="200923" y="1249471"/>
            <a:ext cx="9528251" cy="2677656"/>
          </a:xfrm>
          <a:prstGeom prst="rect">
            <a:avLst/>
          </a:prstGeom>
          <a:noFill/>
          <a:ln w="19050">
            <a:noFill/>
          </a:ln>
        </p:spPr>
        <p:txBody>
          <a:bodyPr wrap="square">
            <a:spAutoFit/>
          </a:bodyPr>
          <a:lstStyle/>
          <a:p>
            <a:pPr marL="457200" indent="-457200" algn="l">
              <a:buFont typeface="Wingdings" pitchFamily="2" charset="2"/>
              <a:buChar char="ü"/>
            </a:pPr>
            <a:r>
              <a:rPr lang="en-US" sz="2400" dirty="0">
                <a:solidFill>
                  <a:srgbClr val="0D0D0D"/>
                </a:solidFill>
                <a:highlight>
                  <a:srgbClr val="FFFFFF"/>
                </a:highlight>
                <a:latin typeface="Montserrat" pitchFamily="2" charset="77"/>
              </a:rPr>
              <a:t>ROC </a:t>
            </a:r>
            <a:r>
              <a:rPr lang="en-US" sz="2400" b="0" i="0" dirty="0">
                <a:solidFill>
                  <a:srgbClr val="0D0D0D"/>
                </a:solidFill>
                <a:effectLst/>
                <a:highlight>
                  <a:srgbClr val="FFFFFF"/>
                </a:highlight>
                <a:latin typeface="Montserrat" pitchFamily="2" charset="77"/>
              </a:rPr>
              <a:t>AUC is the most popular metric for evaluating binary outcome models, but it doesn</a:t>
            </a:r>
            <a:r>
              <a:rPr lang="en-US" sz="2400" dirty="0">
                <a:solidFill>
                  <a:srgbClr val="0D0D0D"/>
                </a:solidFill>
                <a:highlight>
                  <a:srgbClr val="FFFFFF"/>
                </a:highlight>
                <a:latin typeface="Montserrat" pitchFamily="2" charset="77"/>
              </a:rPr>
              <a:t>’</a:t>
            </a:r>
            <a:r>
              <a:rPr lang="en-US" sz="2400" b="0" i="0" dirty="0">
                <a:solidFill>
                  <a:srgbClr val="0D0D0D"/>
                </a:solidFill>
                <a:effectLst/>
                <a:highlight>
                  <a:srgbClr val="FFFFFF"/>
                </a:highlight>
                <a:latin typeface="Montserrat" pitchFamily="2" charset="77"/>
              </a:rPr>
              <a:t>t provide information about precision and negative predictive value.</a:t>
            </a:r>
          </a:p>
          <a:p>
            <a:pPr algn="l"/>
            <a:endParaRPr lang="en-US" sz="2400" b="0" i="0" dirty="0">
              <a:solidFill>
                <a:srgbClr val="0D0D0D"/>
              </a:solidFill>
              <a:effectLst/>
              <a:highlight>
                <a:srgbClr val="FFFFFF"/>
              </a:highlight>
              <a:latin typeface="Montserrat" pitchFamily="2" charset="77"/>
            </a:endParaRPr>
          </a:p>
          <a:p>
            <a:pPr marL="457200" indent="-457200" algn="l">
              <a:buFont typeface="Wingdings" pitchFamily="2" charset="2"/>
              <a:buChar char="ü"/>
            </a:pPr>
            <a:r>
              <a:rPr lang="en-US" sz="2400" u="sng" dirty="0">
                <a:latin typeface="Montserrat" pitchFamily="2" charset="77"/>
              </a:rPr>
              <a:t>H</a:t>
            </a:r>
            <a:r>
              <a:rPr lang="en-US" sz="2400" u="sng" dirty="0">
                <a:effectLst/>
                <a:latin typeface="Montserrat" pitchFamily="2" charset="77"/>
              </a:rPr>
              <a:t>igh value of MCC always corresponds to high values for each of the four </a:t>
            </a:r>
            <a:r>
              <a:rPr lang="en-US" sz="2400" i="1" u="sng" dirty="0">
                <a:effectLst/>
                <a:latin typeface="Montserrat" pitchFamily="2" charset="77"/>
              </a:rPr>
              <a:t>basic rates</a:t>
            </a:r>
            <a:r>
              <a:rPr lang="en-US" sz="2400" dirty="0">
                <a:effectLst/>
                <a:latin typeface="Montserrat" pitchFamily="2" charset="77"/>
              </a:rPr>
              <a:t>: sensitivity, specificity, precision, and negative predictive value </a:t>
            </a:r>
            <a:endParaRPr lang="en-US" sz="2800" dirty="0">
              <a:latin typeface="Montserrat" pitchFamily="2" charset="77"/>
            </a:endParaRPr>
          </a:p>
        </p:txBody>
      </p:sp>
      <p:pic>
        <p:nvPicPr>
          <p:cNvPr id="5" name="Picture 4">
            <a:extLst>
              <a:ext uri="{FF2B5EF4-FFF2-40B4-BE49-F238E27FC236}">
                <a16:creationId xmlns:a16="http://schemas.microsoft.com/office/drawing/2014/main" id="{E0602512-DB10-A8DB-9004-143CEDEC3B20}"/>
              </a:ext>
            </a:extLst>
          </p:cNvPr>
          <p:cNvPicPr>
            <a:picLocks noChangeAspect="1"/>
          </p:cNvPicPr>
          <p:nvPr/>
        </p:nvPicPr>
        <p:blipFill>
          <a:blip r:embed="rId2"/>
          <a:stretch>
            <a:fillRect/>
          </a:stretch>
        </p:blipFill>
        <p:spPr>
          <a:xfrm>
            <a:off x="368300" y="4344735"/>
            <a:ext cx="9157225" cy="1599578"/>
          </a:xfrm>
          <a:prstGeom prst="rect">
            <a:avLst/>
          </a:prstGeom>
          <a:ln w="38100">
            <a:solidFill>
              <a:srgbClr val="FFFF00"/>
            </a:solidFill>
          </a:ln>
        </p:spPr>
      </p:pic>
    </p:spTree>
    <p:extLst>
      <p:ext uri="{BB962C8B-B14F-4D97-AF65-F5344CB8AC3E}">
        <p14:creationId xmlns:p14="http://schemas.microsoft.com/office/powerpoint/2010/main" val="538430836"/>
      </p:ext>
    </p:extLst>
  </p:cSld>
  <p:clrMapOvr>
    <a:masterClrMapping/>
  </p:clrMapOvr>
</p:sld>
</file>

<file path=ppt/theme/theme1.xml><?xml version="1.0" encoding="utf-8"?>
<a:theme xmlns:a="http://schemas.openxmlformats.org/drawingml/2006/main"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9353</TotalTime>
  <Words>1273</Words>
  <Application>Microsoft Macintosh PowerPoint</Application>
  <PresentationFormat>A4 Paper (210x297 mm)</PresentationFormat>
  <Paragraphs>136</Paragraphs>
  <Slides>15</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Cambria</vt:lpstr>
      <vt:lpstr>Roboto</vt:lpstr>
      <vt:lpstr>Montserrat Light</vt:lpstr>
      <vt:lpstr>Calibri</vt:lpstr>
      <vt:lpstr>Wingdings</vt:lpstr>
      <vt:lpstr>Courier New</vt:lpstr>
      <vt:lpstr>Montserrat</vt:lpstr>
      <vt:lpstr>Söhne</vt:lpstr>
      <vt:lpstr>Nicholas template</vt:lpstr>
      <vt:lpstr>Comparative Analysis of Mortality Rate Prediction in Critical Care Patients: Neural Network vs. Classical Machine Learning Models using US Healthcare Data</vt:lpstr>
      <vt:lpstr>Personal Motivation</vt:lpstr>
      <vt:lpstr>Study Background </vt:lpstr>
      <vt:lpstr>Aim</vt:lpstr>
      <vt:lpstr>Data </vt:lpstr>
      <vt:lpstr>EDA (excerpts 1) </vt:lpstr>
      <vt:lpstr>EDA (excerpts 2) </vt:lpstr>
      <vt:lpstr>Methods</vt:lpstr>
      <vt:lpstr>Matthew Correlation  Coefficient (MCC)</vt:lpstr>
      <vt:lpstr>Neural Network</vt:lpstr>
      <vt:lpstr>Result</vt:lpstr>
      <vt:lpstr>Learning  Curve</vt:lpstr>
      <vt:lpstr>Summary (Results) </vt:lpstr>
      <vt:lpstr>Discussion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Trends in the Incidence and Mortality of Early-Onset Cancers and Assessment of Impact of Obesity on the Trend</dc:title>
  <dc:creator>Ugai, Tomotaka</dc:creator>
  <cp:lastModifiedBy>Tsukumo, Yuta</cp:lastModifiedBy>
  <cp:revision>144</cp:revision>
  <dcterms:modified xsi:type="dcterms:W3CDTF">2024-04-26T12:46:19Z</dcterms:modified>
</cp:coreProperties>
</file>