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4"/>
  </p:notesMasterIdLst>
  <p:sldIdLst>
    <p:sldId id="256" r:id="rId5"/>
    <p:sldId id="346" r:id="rId6"/>
    <p:sldId id="258" r:id="rId7"/>
    <p:sldId id="297" r:id="rId8"/>
    <p:sldId id="341" r:id="rId9"/>
    <p:sldId id="342" r:id="rId10"/>
    <p:sldId id="343" r:id="rId11"/>
    <p:sldId id="344" r:id="rId12"/>
    <p:sldId id="281" r:id="rId13"/>
    <p:sldId id="347" r:id="rId14"/>
    <p:sldId id="348" r:id="rId15"/>
    <p:sldId id="349" r:id="rId16"/>
    <p:sldId id="350" r:id="rId17"/>
    <p:sldId id="351" r:id="rId18"/>
    <p:sldId id="352" r:id="rId19"/>
    <p:sldId id="353" r:id="rId20"/>
    <p:sldId id="354" r:id="rId21"/>
    <p:sldId id="355" r:id="rId22"/>
    <p:sldId id="275" r:id="rId23"/>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DM Sans" pitchFamily="2" charset="0"/>
      <p:regular r:id="rId29"/>
      <p:bold r:id="rId30"/>
      <p:italic r:id="rId31"/>
      <p:boldItalic r:id="rId32"/>
    </p:embeddedFont>
    <p:embeddedFont>
      <p:font typeface="DM Sans Bold" charset="0"/>
      <p:regular r:id="rId33"/>
    </p:embeddedFont>
    <p:embeddedFont>
      <p:font typeface="DM Sans Italics"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F991B2-AE33-45FB-981D-CF2A451A2841}">
          <p14:sldIdLst>
            <p14:sldId id="256"/>
          </p14:sldIdLst>
        </p14:section>
        <p14:section name="Summary Section" id="{E7DE703C-9ED3-4F56-B903-E5FE8AEEECD6}">
          <p14:sldIdLst>
            <p14:sldId id="346"/>
          </p14:sldIdLst>
        </p14:section>
        <p14:section name="Section 1" id="{BD0976E2-8C45-48DA-808E-91F56002044B}">
          <p14:sldIdLst>
            <p14:sldId id="258"/>
            <p14:sldId id="297"/>
            <p14:sldId id="341"/>
            <p14:sldId id="342"/>
            <p14:sldId id="343"/>
            <p14:sldId id="344"/>
          </p14:sldIdLst>
        </p14:section>
        <p14:section name="Section 2" id="{03DBD115-1E71-4471-9551-23EE70737645}">
          <p14:sldIdLst>
            <p14:sldId id="281"/>
            <p14:sldId id="347"/>
            <p14:sldId id="348"/>
            <p14:sldId id="349"/>
            <p14:sldId id="350"/>
            <p14:sldId id="351"/>
            <p14:sldId id="352"/>
            <p14:sldId id="353"/>
            <p14:sldId id="354"/>
            <p14:sldId id="355"/>
          </p14:sldIdLst>
        </p14:section>
        <p14:section name="Section 7" id="{CFEF6307-8646-4A09-9223-313AE77245EA}">
          <p14:sldIdLst>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8CA9A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05D39-905A-BBAD-0CA5-C760EFFB0411}" v="61" dt="2023-10-11T03:23:56.040"/>
    <p1510:client id="{51283286-D9C4-4A04-A3D4-F38D27EF1F32}" v="370" dt="2023-10-11T13:28:50.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0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4D461-0020-4A21-8590-4C825A96E652}" type="datetimeFigureOut">
              <a:rPr lang="en-IN" smtClean="0"/>
              <a:t>11-11-2023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D8EF8-D3D7-41A0-B48A-1759DCF27209}" type="slidenum">
              <a:rPr lang="en-IN" smtClean="0"/>
              <a:t>‹#›</a:t>
            </a:fld>
            <a:endParaRPr lang="en-IN"/>
          </a:p>
        </p:txBody>
      </p:sp>
    </p:spTree>
    <p:extLst>
      <p:ext uri="{BB962C8B-B14F-4D97-AF65-F5344CB8AC3E}">
        <p14:creationId xmlns:p14="http://schemas.microsoft.com/office/powerpoint/2010/main" val="345106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5</a:t>
            </a:fld>
            <a:endParaRPr lang="en-IN"/>
          </a:p>
        </p:txBody>
      </p:sp>
    </p:spTree>
    <p:extLst>
      <p:ext uri="{BB962C8B-B14F-4D97-AF65-F5344CB8AC3E}">
        <p14:creationId xmlns:p14="http://schemas.microsoft.com/office/powerpoint/2010/main" val="43008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15</a:t>
            </a:fld>
            <a:endParaRPr lang="en-IN"/>
          </a:p>
        </p:txBody>
      </p:sp>
    </p:spTree>
    <p:extLst>
      <p:ext uri="{BB962C8B-B14F-4D97-AF65-F5344CB8AC3E}">
        <p14:creationId xmlns:p14="http://schemas.microsoft.com/office/powerpoint/2010/main" val="3672086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16</a:t>
            </a:fld>
            <a:endParaRPr lang="en-IN"/>
          </a:p>
        </p:txBody>
      </p:sp>
    </p:spTree>
    <p:extLst>
      <p:ext uri="{BB962C8B-B14F-4D97-AF65-F5344CB8AC3E}">
        <p14:creationId xmlns:p14="http://schemas.microsoft.com/office/powerpoint/2010/main" val="931587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17</a:t>
            </a:fld>
            <a:endParaRPr lang="en-IN"/>
          </a:p>
        </p:txBody>
      </p:sp>
    </p:spTree>
    <p:extLst>
      <p:ext uri="{BB962C8B-B14F-4D97-AF65-F5344CB8AC3E}">
        <p14:creationId xmlns:p14="http://schemas.microsoft.com/office/powerpoint/2010/main" val="3484825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18</a:t>
            </a:fld>
            <a:endParaRPr lang="en-IN"/>
          </a:p>
        </p:txBody>
      </p:sp>
    </p:spTree>
    <p:extLst>
      <p:ext uri="{BB962C8B-B14F-4D97-AF65-F5344CB8AC3E}">
        <p14:creationId xmlns:p14="http://schemas.microsoft.com/office/powerpoint/2010/main" val="398700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6</a:t>
            </a:fld>
            <a:endParaRPr lang="en-IN"/>
          </a:p>
        </p:txBody>
      </p:sp>
    </p:spTree>
    <p:extLst>
      <p:ext uri="{BB962C8B-B14F-4D97-AF65-F5344CB8AC3E}">
        <p14:creationId xmlns:p14="http://schemas.microsoft.com/office/powerpoint/2010/main" val="2591327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7</a:t>
            </a:fld>
            <a:endParaRPr lang="en-IN"/>
          </a:p>
        </p:txBody>
      </p:sp>
    </p:spTree>
    <p:extLst>
      <p:ext uri="{BB962C8B-B14F-4D97-AF65-F5344CB8AC3E}">
        <p14:creationId xmlns:p14="http://schemas.microsoft.com/office/powerpoint/2010/main" val="410388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8</a:t>
            </a:fld>
            <a:endParaRPr lang="en-IN"/>
          </a:p>
        </p:txBody>
      </p:sp>
    </p:spTree>
    <p:extLst>
      <p:ext uri="{BB962C8B-B14F-4D97-AF65-F5344CB8AC3E}">
        <p14:creationId xmlns:p14="http://schemas.microsoft.com/office/powerpoint/2010/main" val="364995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10</a:t>
            </a:fld>
            <a:endParaRPr lang="en-IN"/>
          </a:p>
        </p:txBody>
      </p:sp>
    </p:spTree>
    <p:extLst>
      <p:ext uri="{BB962C8B-B14F-4D97-AF65-F5344CB8AC3E}">
        <p14:creationId xmlns:p14="http://schemas.microsoft.com/office/powerpoint/2010/main" val="212643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11</a:t>
            </a:fld>
            <a:endParaRPr lang="en-IN"/>
          </a:p>
        </p:txBody>
      </p:sp>
    </p:spTree>
    <p:extLst>
      <p:ext uri="{BB962C8B-B14F-4D97-AF65-F5344CB8AC3E}">
        <p14:creationId xmlns:p14="http://schemas.microsoft.com/office/powerpoint/2010/main" val="1176834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12</a:t>
            </a:fld>
            <a:endParaRPr lang="en-IN"/>
          </a:p>
        </p:txBody>
      </p:sp>
    </p:spTree>
    <p:extLst>
      <p:ext uri="{BB962C8B-B14F-4D97-AF65-F5344CB8AC3E}">
        <p14:creationId xmlns:p14="http://schemas.microsoft.com/office/powerpoint/2010/main" val="209342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13</a:t>
            </a:fld>
            <a:endParaRPr lang="en-IN"/>
          </a:p>
        </p:txBody>
      </p:sp>
    </p:spTree>
    <p:extLst>
      <p:ext uri="{BB962C8B-B14F-4D97-AF65-F5344CB8AC3E}">
        <p14:creationId xmlns:p14="http://schemas.microsoft.com/office/powerpoint/2010/main" val="30595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9D8EF8-D3D7-41A0-B48A-1759DCF27209}" type="slidenum">
              <a:rPr lang="en-IN" smtClean="0"/>
              <a:t>14</a:t>
            </a:fld>
            <a:endParaRPr lang="en-IN"/>
          </a:p>
        </p:txBody>
      </p:sp>
    </p:spTree>
    <p:extLst>
      <p:ext uri="{BB962C8B-B14F-4D97-AF65-F5344CB8AC3E}">
        <p14:creationId xmlns:p14="http://schemas.microsoft.com/office/powerpoint/2010/main" val="424146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683000" y="1097869"/>
            <a:ext cx="12220370" cy="3098349"/>
          </a:xfrm>
          <a:prstGeom prst="rect">
            <a:avLst/>
          </a:prstGeom>
        </p:spPr>
        <p:txBody>
          <a:bodyPr wrap="square" lIns="0" tIns="0" rIns="0" bIns="0" rtlCol="0" anchor="t">
            <a:spAutoFit/>
          </a:bodyPr>
          <a:lstStyle/>
          <a:p>
            <a:pPr algn="ctr">
              <a:lnSpc>
                <a:spcPts val="12500"/>
              </a:lnSpc>
            </a:pPr>
            <a:r>
              <a:rPr lang="en-US" sz="8000" b="1" dirty="0">
                <a:solidFill>
                  <a:srgbClr val="FFFFFF"/>
                </a:solidFill>
                <a:latin typeface="DM Sans Bold"/>
              </a:rPr>
              <a:t>LINEAR REGRESSION SUBJECTIVE QUESTIONS</a:t>
            </a:r>
          </a:p>
        </p:txBody>
      </p:sp>
      <p:sp>
        <p:nvSpPr>
          <p:cNvPr id="7" name="TextBox 7"/>
          <p:cNvSpPr txBox="1"/>
          <p:nvPr/>
        </p:nvSpPr>
        <p:spPr>
          <a:xfrm>
            <a:off x="12088256" y="8936464"/>
            <a:ext cx="5722116" cy="1055674"/>
          </a:xfrm>
          <a:prstGeom prst="rect">
            <a:avLst/>
          </a:prstGeom>
        </p:spPr>
        <p:txBody>
          <a:bodyPr lIns="0" tIns="0" rIns="0" bIns="0" rtlCol="0" anchor="t">
            <a:spAutoFit/>
          </a:bodyPr>
          <a:lstStyle/>
          <a:p>
            <a:pPr algn="r">
              <a:lnSpc>
                <a:spcPts val="4070"/>
              </a:lnSpc>
            </a:pPr>
            <a:r>
              <a:rPr lang="en-US" sz="3700" dirty="0">
                <a:solidFill>
                  <a:srgbClr val="FFFFFF"/>
                </a:solidFill>
                <a:latin typeface="DM Sans Italics"/>
              </a:rPr>
              <a:t>Deepak Mohanta</a:t>
            </a:r>
          </a:p>
          <a:p>
            <a:pPr algn="r">
              <a:lnSpc>
                <a:spcPts val="4070"/>
              </a:lnSpc>
            </a:pPr>
            <a:r>
              <a:rPr lang="en-US" sz="3700" dirty="0">
                <a:solidFill>
                  <a:srgbClr val="FFFFFF"/>
                </a:solidFill>
                <a:latin typeface="DM Sans Italics"/>
              </a:rPr>
              <a:t> </a:t>
            </a:r>
          </a:p>
        </p:txBody>
      </p:sp>
      <p:sp>
        <p:nvSpPr>
          <p:cNvPr id="9" name="Freeform 9"/>
          <p:cNvSpPr/>
          <p:nvPr/>
        </p:nvSpPr>
        <p:spPr>
          <a:xfrm rot="-10800000">
            <a:off x="152400" y="7505700"/>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1"/>
            <a:ext cx="18288000" cy="1451428"/>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dirty="0">
                <a:latin typeface="DM Sans Bold"/>
              </a:rPr>
              <a:t>EXPLAIN THE LINEAR REGRESSION ALGORITHM IN DETAIL.</a:t>
            </a:r>
            <a:endParaRPr lang="en-IN" sz="44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117927" y="1596571"/>
            <a:ext cx="17995902" cy="3546929"/>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dirty="0">
                <a:solidFill>
                  <a:sysClr val="windowText" lastClr="000000"/>
                </a:solidFill>
                <a:latin typeface="DM Sans"/>
              </a:rPr>
              <a:t>Linear regression is a statistical method used for modeling the relationship between a dependent variable (target) and one or more independent variables (features). It assumes that there is a linear relationship between the independent variables and the dependent variable. The goal of linear regression is to find the best-fitting linear equation that predicts the dependent variable based on the independent variables.</a:t>
            </a:r>
          </a:p>
          <a:p>
            <a:pPr>
              <a:lnSpc>
                <a:spcPts val="3850"/>
              </a:lnSpc>
            </a:pPr>
            <a:endParaRPr lang="en-US" sz="2400" dirty="0">
              <a:solidFill>
                <a:sysClr val="windowText" lastClr="000000"/>
              </a:solidFill>
              <a:latin typeface="DM Sans"/>
            </a:endParaRPr>
          </a:p>
          <a:p>
            <a:pPr>
              <a:lnSpc>
                <a:spcPts val="3850"/>
              </a:lnSpc>
            </a:pPr>
            <a:r>
              <a:rPr lang="en-US" sz="2400" dirty="0">
                <a:solidFill>
                  <a:sysClr val="windowText" lastClr="000000"/>
                </a:solidFill>
                <a:latin typeface="DM Sans"/>
              </a:rPr>
              <a:t>Here are the key components and steps involved in the linear regression algorithm:</a:t>
            </a:r>
          </a:p>
          <a:p>
            <a:pPr>
              <a:lnSpc>
                <a:spcPts val="3850"/>
              </a:lnSpc>
            </a:pPr>
            <a:endParaRPr lang="en-US" sz="2400" dirty="0">
              <a:solidFill>
                <a:schemeClr val="tx1"/>
              </a:solidFill>
              <a:latin typeface="DM Sans"/>
            </a:endParaRPr>
          </a:p>
        </p:txBody>
      </p:sp>
      <p:sp>
        <p:nvSpPr>
          <p:cNvPr id="2" name="Rectangle 1">
            <a:extLst>
              <a:ext uri="{FF2B5EF4-FFF2-40B4-BE49-F238E27FC236}">
                <a16:creationId xmlns:a16="http://schemas.microsoft.com/office/drawing/2014/main" id="{414CE6D9-1935-4EE6-3EAE-329D9A447670}"/>
              </a:ext>
            </a:extLst>
          </p:cNvPr>
          <p:cNvSpPr/>
          <p:nvPr/>
        </p:nvSpPr>
        <p:spPr>
          <a:xfrm>
            <a:off x="117927" y="5288642"/>
            <a:ext cx="17995902" cy="4842329"/>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nSpc>
                <a:spcPts val="3850"/>
              </a:lnSpc>
              <a:buFont typeface="+mj-lt"/>
              <a:buAutoNum type="arabicPeriod"/>
            </a:pPr>
            <a:r>
              <a:rPr lang="en-US" sz="2400" b="1" dirty="0">
                <a:solidFill>
                  <a:sysClr val="windowText" lastClr="000000"/>
                </a:solidFill>
                <a:latin typeface="DM Sans"/>
              </a:rPr>
              <a:t>Assumptions</a:t>
            </a:r>
            <a:r>
              <a:rPr lang="en-US" sz="2400" dirty="0">
                <a:solidFill>
                  <a:sysClr val="windowText" lastClr="000000"/>
                </a:solidFill>
                <a:latin typeface="DM Sans"/>
              </a:rPr>
              <a:t>:</a:t>
            </a:r>
          </a:p>
          <a:p>
            <a:pPr marL="800100" lvl="1" indent="-342900">
              <a:lnSpc>
                <a:spcPts val="3850"/>
              </a:lnSpc>
              <a:buFont typeface="Arial" panose="020B0604020202020204" pitchFamily="34" charset="0"/>
              <a:buChar char="•"/>
            </a:pPr>
            <a:r>
              <a:rPr lang="en-US" sz="2400" b="1" dirty="0">
                <a:solidFill>
                  <a:sysClr val="windowText" lastClr="000000"/>
                </a:solidFill>
                <a:latin typeface="DM Sans"/>
              </a:rPr>
              <a:t>Linearity</a:t>
            </a:r>
            <a:r>
              <a:rPr lang="en-US" sz="2400" dirty="0">
                <a:solidFill>
                  <a:sysClr val="windowText" lastClr="000000"/>
                </a:solidFill>
                <a:latin typeface="DM Sans"/>
              </a:rPr>
              <a:t>: Assumes a linear relationship between independent and dependent variables.</a:t>
            </a:r>
          </a:p>
          <a:p>
            <a:pPr marL="800100" lvl="1" indent="-342900">
              <a:lnSpc>
                <a:spcPts val="3850"/>
              </a:lnSpc>
              <a:buFont typeface="Arial" panose="020B0604020202020204" pitchFamily="34" charset="0"/>
              <a:buChar char="•"/>
            </a:pPr>
            <a:r>
              <a:rPr lang="en-US" sz="2400" b="1" dirty="0">
                <a:solidFill>
                  <a:sysClr val="windowText" lastClr="000000"/>
                </a:solidFill>
                <a:latin typeface="DM Sans"/>
              </a:rPr>
              <a:t>Independence</a:t>
            </a:r>
            <a:r>
              <a:rPr lang="en-US" sz="2400" dirty="0">
                <a:solidFill>
                  <a:sysClr val="windowText" lastClr="000000"/>
                </a:solidFill>
                <a:latin typeface="DM Sans"/>
              </a:rPr>
              <a:t>: Assumes that the residuals (the differences between actual and predicted values) are independent.</a:t>
            </a:r>
          </a:p>
          <a:p>
            <a:pPr marL="800100" lvl="1" indent="-342900">
              <a:lnSpc>
                <a:spcPts val="3850"/>
              </a:lnSpc>
              <a:buFont typeface="Arial" panose="020B0604020202020204" pitchFamily="34" charset="0"/>
              <a:buChar char="•"/>
            </a:pPr>
            <a:r>
              <a:rPr lang="en-US" sz="2400" b="1" dirty="0">
                <a:solidFill>
                  <a:sysClr val="windowText" lastClr="000000"/>
                </a:solidFill>
                <a:latin typeface="DM Sans"/>
              </a:rPr>
              <a:t>Homoscedasticity</a:t>
            </a:r>
            <a:r>
              <a:rPr lang="en-US" sz="2400" dirty="0">
                <a:solidFill>
                  <a:sysClr val="windowText" lastClr="000000"/>
                </a:solidFill>
                <a:latin typeface="DM Sans"/>
              </a:rPr>
              <a:t>: Assumes constant variance of residuals across all levels of independent variables.</a:t>
            </a:r>
          </a:p>
          <a:p>
            <a:pPr marL="800100" lvl="1" indent="-342900">
              <a:lnSpc>
                <a:spcPts val="3850"/>
              </a:lnSpc>
              <a:buFont typeface="Arial" panose="020B0604020202020204" pitchFamily="34" charset="0"/>
              <a:buChar char="•"/>
            </a:pPr>
            <a:r>
              <a:rPr lang="en-US" sz="2400" b="1" dirty="0">
                <a:solidFill>
                  <a:sysClr val="windowText" lastClr="000000"/>
                </a:solidFill>
                <a:latin typeface="DM Sans"/>
              </a:rPr>
              <a:t>Normality of Residuals</a:t>
            </a:r>
            <a:r>
              <a:rPr lang="en-US" sz="2400" dirty="0">
                <a:solidFill>
                  <a:sysClr val="windowText" lastClr="000000"/>
                </a:solidFill>
                <a:latin typeface="DM Sans"/>
              </a:rPr>
              <a:t>: Assumes that the residuals are normally distributed.</a:t>
            </a:r>
            <a:endParaRPr lang="en-US" sz="2400" dirty="0">
              <a:solidFill>
                <a:schemeClr val="tx1"/>
              </a:solidFill>
              <a:latin typeface="DM Sans"/>
            </a:endParaRPr>
          </a:p>
        </p:txBody>
      </p:sp>
    </p:spTree>
    <p:extLst>
      <p:ext uri="{BB962C8B-B14F-4D97-AF65-F5344CB8AC3E}">
        <p14:creationId xmlns:p14="http://schemas.microsoft.com/office/powerpoint/2010/main" val="300674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1"/>
            <a:ext cx="18288000" cy="1451428"/>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dirty="0">
                <a:latin typeface="DM Sans Bold"/>
              </a:rPr>
              <a:t>EXPLAIN THE LINEAR REGRESSION ALGORITHM IN DETAIL.</a:t>
            </a:r>
            <a:endParaRPr lang="en-IN" sz="44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117927" y="1596571"/>
            <a:ext cx="17995902" cy="3546929"/>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b="1" dirty="0">
                <a:solidFill>
                  <a:schemeClr val="tx1"/>
                </a:solidFill>
                <a:latin typeface="DM Sans"/>
              </a:rPr>
              <a:t>2. Simple Linear Regression:</a:t>
            </a:r>
          </a:p>
          <a:p>
            <a:pPr>
              <a:lnSpc>
                <a:spcPts val="3850"/>
              </a:lnSpc>
            </a:pPr>
            <a:r>
              <a:rPr lang="en-US" sz="2400" b="1" dirty="0">
                <a:solidFill>
                  <a:schemeClr val="tx1"/>
                </a:solidFill>
                <a:latin typeface="DM Sans"/>
              </a:rPr>
              <a:t>Equation</a:t>
            </a:r>
            <a:r>
              <a:rPr lang="en-US" sz="2400" dirty="0">
                <a:solidFill>
                  <a:schemeClr val="tx1"/>
                </a:solidFill>
                <a:latin typeface="DM Sans"/>
              </a:rPr>
              <a:t>: In simple linear regression with one independent variable, the equation is  y=</a:t>
            </a:r>
            <a:r>
              <a:rPr lang="en-US" sz="2400" dirty="0" err="1">
                <a:solidFill>
                  <a:schemeClr val="tx1"/>
                </a:solidFill>
                <a:latin typeface="DM Sans"/>
              </a:rPr>
              <a:t>mx+b</a:t>
            </a:r>
            <a:r>
              <a:rPr lang="en-US" sz="2400" dirty="0">
                <a:solidFill>
                  <a:schemeClr val="tx1"/>
                </a:solidFill>
                <a:latin typeface="DM Sans"/>
              </a:rPr>
              <a:t>, where  y is the dependent variable,  x is the independent variable,  m is the slope, and  b is the y-intercept.</a:t>
            </a:r>
          </a:p>
          <a:p>
            <a:pPr>
              <a:lnSpc>
                <a:spcPts val="3850"/>
              </a:lnSpc>
            </a:pPr>
            <a:r>
              <a:rPr lang="en-US" sz="2400" b="1" dirty="0">
                <a:solidFill>
                  <a:schemeClr val="tx1"/>
                </a:solidFill>
                <a:latin typeface="DM Sans"/>
              </a:rPr>
              <a:t>3.  Multiple Linear Regression:</a:t>
            </a:r>
          </a:p>
          <a:p>
            <a:pPr>
              <a:lnSpc>
                <a:spcPts val="3850"/>
              </a:lnSpc>
            </a:pPr>
            <a:r>
              <a:rPr lang="en-US" sz="2400" b="1" dirty="0">
                <a:solidFill>
                  <a:schemeClr val="tx1"/>
                </a:solidFill>
                <a:latin typeface="DM Sans"/>
              </a:rPr>
              <a:t>Equation</a:t>
            </a:r>
            <a:r>
              <a:rPr lang="en-US" sz="2400" dirty="0">
                <a:solidFill>
                  <a:schemeClr val="tx1"/>
                </a:solidFill>
                <a:latin typeface="DM Sans"/>
              </a:rPr>
              <a:t>: In multiple linear regression with more than one independent variable, the equation is Y=b0+b1X1+b2X2… where b0,b1,b3.. Are the coefficients and X1,X2.. Are the independent variables</a:t>
            </a:r>
          </a:p>
          <a:p>
            <a:pPr>
              <a:lnSpc>
                <a:spcPts val="3850"/>
              </a:lnSpc>
            </a:pPr>
            <a:endParaRPr lang="en-US" sz="2400" dirty="0">
              <a:solidFill>
                <a:schemeClr val="tx1"/>
              </a:solidFill>
              <a:latin typeface="DM Sans"/>
            </a:endParaRPr>
          </a:p>
        </p:txBody>
      </p:sp>
      <p:sp>
        <p:nvSpPr>
          <p:cNvPr id="2" name="Rectangle 1">
            <a:extLst>
              <a:ext uri="{FF2B5EF4-FFF2-40B4-BE49-F238E27FC236}">
                <a16:creationId xmlns:a16="http://schemas.microsoft.com/office/drawing/2014/main" id="{414CE6D9-1935-4EE6-3EAE-329D9A447670}"/>
              </a:ext>
            </a:extLst>
          </p:cNvPr>
          <p:cNvSpPr/>
          <p:nvPr/>
        </p:nvSpPr>
        <p:spPr>
          <a:xfrm>
            <a:off x="117927" y="5288642"/>
            <a:ext cx="17995902" cy="4842329"/>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b="1" dirty="0">
                <a:solidFill>
                  <a:schemeClr val="tx1"/>
                </a:solidFill>
                <a:latin typeface="DM Sans"/>
              </a:rPr>
              <a:t>4. Objective Function (Cost Function):</a:t>
            </a:r>
          </a:p>
          <a:p>
            <a:pPr>
              <a:lnSpc>
                <a:spcPts val="3850"/>
              </a:lnSpc>
            </a:pPr>
            <a:r>
              <a:rPr lang="en-US" sz="2400" dirty="0">
                <a:solidFill>
                  <a:schemeClr val="tx1"/>
                </a:solidFill>
                <a:latin typeface="DM Sans"/>
              </a:rPr>
              <a:t>Ordinary Least Squares (OLS): The most common method to estimate the coefficients is to minimize the sum of squared differences between the actual and predicted values.</a:t>
            </a:r>
          </a:p>
          <a:p>
            <a:pPr>
              <a:lnSpc>
                <a:spcPts val="3850"/>
              </a:lnSpc>
            </a:pPr>
            <a:r>
              <a:rPr lang="en-US" sz="2400" b="1" dirty="0">
                <a:solidFill>
                  <a:schemeClr val="tx1"/>
                </a:solidFill>
                <a:latin typeface="DM Sans"/>
              </a:rPr>
              <a:t>5. Coefficient Estimation:</a:t>
            </a:r>
          </a:p>
          <a:p>
            <a:pPr>
              <a:lnSpc>
                <a:spcPts val="3850"/>
              </a:lnSpc>
            </a:pPr>
            <a:r>
              <a:rPr lang="en-US" sz="2400" dirty="0">
                <a:solidFill>
                  <a:schemeClr val="tx1"/>
                </a:solidFill>
                <a:latin typeface="DM Sans"/>
              </a:rPr>
              <a:t>Slope and Intercept: Coefficients are estimated using methods like OLS. The goal is to minimize the sum of squared residuals.</a:t>
            </a:r>
          </a:p>
          <a:p>
            <a:pPr>
              <a:lnSpc>
                <a:spcPts val="3850"/>
              </a:lnSpc>
            </a:pPr>
            <a:r>
              <a:rPr lang="en-US" sz="2400" b="1" dirty="0">
                <a:solidFill>
                  <a:schemeClr val="tx1"/>
                </a:solidFill>
                <a:latin typeface="DM Sans"/>
              </a:rPr>
              <a:t>6. Model Evaluation:</a:t>
            </a:r>
          </a:p>
          <a:p>
            <a:pPr marL="342900" indent="-342900">
              <a:lnSpc>
                <a:spcPts val="3850"/>
              </a:lnSpc>
              <a:buFont typeface="Arial" panose="020B0604020202020204" pitchFamily="34" charset="0"/>
              <a:buChar char="•"/>
            </a:pPr>
            <a:r>
              <a:rPr lang="en-US" sz="2400" b="1" dirty="0">
                <a:solidFill>
                  <a:schemeClr val="tx1"/>
                </a:solidFill>
                <a:latin typeface="DM Sans"/>
              </a:rPr>
              <a:t>R-squared (R²): </a:t>
            </a:r>
            <a:r>
              <a:rPr lang="en-US" sz="2400" dirty="0">
                <a:solidFill>
                  <a:schemeClr val="tx1"/>
                </a:solidFill>
                <a:latin typeface="DM Sans"/>
              </a:rPr>
              <a:t>Measures the proportion of the variance in the dependent variable that is predictable from the independent variables.</a:t>
            </a:r>
          </a:p>
          <a:p>
            <a:pPr marL="342900" indent="-342900">
              <a:lnSpc>
                <a:spcPts val="3850"/>
              </a:lnSpc>
              <a:buFont typeface="Arial" panose="020B0604020202020204" pitchFamily="34" charset="0"/>
              <a:buChar char="•"/>
            </a:pPr>
            <a:r>
              <a:rPr lang="en-US" sz="2400" b="1" dirty="0">
                <a:solidFill>
                  <a:schemeClr val="tx1"/>
                </a:solidFill>
                <a:latin typeface="DM Sans"/>
              </a:rPr>
              <a:t>Adjusted R-squared: </a:t>
            </a:r>
            <a:r>
              <a:rPr lang="en-US" sz="2400" dirty="0">
                <a:solidFill>
                  <a:schemeClr val="tx1"/>
                </a:solidFill>
                <a:latin typeface="DM Sans"/>
              </a:rPr>
              <a:t>Similar to R-squared but penalizes the inclusion of irrelevant variables.</a:t>
            </a:r>
          </a:p>
        </p:txBody>
      </p:sp>
    </p:spTree>
    <p:extLst>
      <p:ext uri="{BB962C8B-B14F-4D97-AF65-F5344CB8AC3E}">
        <p14:creationId xmlns:p14="http://schemas.microsoft.com/office/powerpoint/2010/main" val="77490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1"/>
            <a:ext cx="18288000" cy="1451428"/>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dirty="0">
                <a:latin typeface="DM Sans Bold"/>
              </a:rPr>
              <a:t>EXPLAIN THE LINEAR REGRESSION ALGORITHM IN DETAIL.</a:t>
            </a:r>
            <a:endParaRPr lang="en-IN" sz="44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117927" y="1596571"/>
            <a:ext cx="17995902" cy="8534400"/>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b="1" dirty="0">
                <a:solidFill>
                  <a:schemeClr val="tx1"/>
                </a:solidFill>
                <a:latin typeface="DM Sans"/>
              </a:rPr>
              <a:t>7. Predictions: </a:t>
            </a:r>
            <a:r>
              <a:rPr lang="en-US" sz="2400" dirty="0">
                <a:solidFill>
                  <a:schemeClr val="tx1"/>
                </a:solidFill>
                <a:latin typeface="DM Sans"/>
              </a:rPr>
              <a:t>Once the model is trained, predictions for the dependent variable can be made using the coefficients and new values for the independent variables.</a:t>
            </a:r>
          </a:p>
          <a:p>
            <a:pPr>
              <a:lnSpc>
                <a:spcPts val="3850"/>
              </a:lnSpc>
            </a:pPr>
            <a:r>
              <a:rPr lang="en-US" sz="2400" b="1" dirty="0">
                <a:solidFill>
                  <a:schemeClr val="tx1"/>
                </a:solidFill>
                <a:latin typeface="DM Sans"/>
              </a:rPr>
              <a:t>8. Residual Analysis: </a:t>
            </a:r>
            <a:r>
              <a:rPr lang="en-US" sz="2400" dirty="0">
                <a:solidFill>
                  <a:schemeClr val="tx1"/>
                </a:solidFill>
                <a:latin typeface="DM Sans"/>
              </a:rPr>
              <a:t>Examine residuals to check if the assumptions hold. Residuals should be normally distributed, show no pattern, and have constant variance.</a:t>
            </a:r>
          </a:p>
          <a:p>
            <a:pPr>
              <a:lnSpc>
                <a:spcPts val="3850"/>
              </a:lnSpc>
            </a:pPr>
            <a:r>
              <a:rPr lang="en-US" sz="2400" b="1" dirty="0">
                <a:solidFill>
                  <a:schemeClr val="tx1"/>
                </a:solidFill>
                <a:latin typeface="DM Sans"/>
              </a:rPr>
              <a:t>9. Outliers and Influential Points: </a:t>
            </a:r>
            <a:r>
              <a:rPr lang="en-US" sz="2400" dirty="0">
                <a:solidFill>
                  <a:schemeClr val="tx1"/>
                </a:solidFill>
                <a:latin typeface="DM Sans"/>
              </a:rPr>
              <a:t>Identify and handle outliers and influential points that may affect the model.</a:t>
            </a:r>
          </a:p>
          <a:p>
            <a:pPr>
              <a:lnSpc>
                <a:spcPts val="3850"/>
              </a:lnSpc>
            </a:pPr>
            <a:r>
              <a:rPr lang="en-US" sz="2400" b="1" dirty="0">
                <a:solidFill>
                  <a:schemeClr val="tx1"/>
                </a:solidFill>
                <a:latin typeface="DM Sans"/>
              </a:rPr>
              <a:t>10. Regularization (Optional): </a:t>
            </a:r>
            <a:r>
              <a:rPr lang="en-US" sz="2400" dirty="0">
                <a:solidFill>
                  <a:schemeClr val="tx1"/>
                </a:solidFill>
                <a:latin typeface="DM Sans"/>
              </a:rPr>
              <a:t>Regularization techniques like Ridge or Lasso regression can be applied to prevent overfitting and handle multicollinearity.</a:t>
            </a:r>
          </a:p>
          <a:p>
            <a:pPr>
              <a:lnSpc>
                <a:spcPts val="3850"/>
              </a:lnSpc>
            </a:pPr>
            <a:r>
              <a:rPr lang="en-US" sz="2400" b="1" dirty="0">
                <a:solidFill>
                  <a:schemeClr val="tx1"/>
                </a:solidFill>
                <a:latin typeface="DM Sans"/>
              </a:rPr>
              <a:t>11. Implementation: </a:t>
            </a:r>
            <a:r>
              <a:rPr lang="en-US" sz="2400" dirty="0">
                <a:solidFill>
                  <a:schemeClr val="tx1"/>
                </a:solidFill>
                <a:latin typeface="DM Sans"/>
              </a:rPr>
              <a:t>Linear regression can be implemented using various libraries in Python (e.g., scikit-learn, </a:t>
            </a:r>
            <a:r>
              <a:rPr lang="en-US" sz="2400" dirty="0" err="1">
                <a:solidFill>
                  <a:schemeClr val="tx1"/>
                </a:solidFill>
                <a:latin typeface="DM Sans"/>
              </a:rPr>
              <a:t>statsmodels</a:t>
            </a:r>
            <a:r>
              <a:rPr lang="en-US" sz="2400" dirty="0">
                <a:solidFill>
                  <a:schemeClr val="tx1"/>
                </a:solidFill>
                <a:latin typeface="DM Sans"/>
              </a:rPr>
              <a:t>) or other programming languages.</a:t>
            </a:r>
          </a:p>
          <a:p>
            <a:pPr>
              <a:lnSpc>
                <a:spcPts val="3850"/>
              </a:lnSpc>
            </a:pPr>
            <a:r>
              <a:rPr lang="en-US" sz="2400" b="1" dirty="0">
                <a:solidFill>
                  <a:schemeClr val="tx1"/>
                </a:solidFill>
                <a:latin typeface="DM Sans"/>
              </a:rPr>
              <a:t>12. Validation and Testing:</a:t>
            </a:r>
          </a:p>
          <a:p>
            <a:pPr>
              <a:lnSpc>
                <a:spcPts val="3850"/>
              </a:lnSpc>
            </a:pPr>
            <a:r>
              <a:rPr lang="en-US" sz="2400" dirty="0">
                <a:solidFill>
                  <a:schemeClr val="tx1"/>
                </a:solidFill>
                <a:latin typeface="DM Sans"/>
              </a:rPr>
              <a:t>Evaluate the model's performance on validation and test datasets to ensure it generalizes well to new data.</a:t>
            </a:r>
          </a:p>
          <a:p>
            <a:pPr algn="ctr">
              <a:lnSpc>
                <a:spcPts val="3850"/>
              </a:lnSpc>
            </a:pPr>
            <a:endParaRPr lang="en-US" sz="2400" dirty="0">
              <a:solidFill>
                <a:schemeClr val="tx1"/>
              </a:solidFill>
              <a:latin typeface="DM Sans"/>
            </a:endParaRPr>
          </a:p>
          <a:p>
            <a:pPr algn="ctr">
              <a:lnSpc>
                <a:spcPts val="3850"/>
              </a:lnSpc>
            </a:pPr>
            <a:r>
              <a:rPr lang="en-US" sz="2400" dirty="0">
                <a:solidFill>
                  <a:schemeClr val="tx1"/>
                </a:solidFill>
                <a:latin typeface="DM Sans"/>
              </a:rPr>
              <a:t>Linear regression is a powerful and interpretable algorithm commonly used for tasks like predicting house prices, sales, and various other continuous outcomes. However, it makes strict assumptions that should be checked and addressed to ensure the model's reliability.</a:t>
            </a:r>
          </a:p>
        </p:txBody>
      </p:sp>
    </p:spTree>
    <p:extLst>
      <p:ext uri="{BB962C8B-B14F-4D97-AF65-F5344CB8AC3E}">
        <p14:creationId xmlns:p14="http://schemas.microsoft.com/office/powerpoint/2010/main" val="316660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1"/>
            <a:ext cx="18288000" cy="1451428"/>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dirty="0">
                <a:latin typeface="DM Sans Bold"/>
              </a:rPr>
              <a:t>EXPLAIN THE ANSCOMBE’S QUARTET IN DETAIL. </a:t>
            </a:r>
            <a:endParaRPr lang="en-IN" sz="48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117927" y="1596570"/>
            <a:ext cx="9026073" cy="3160490"/>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000" dirty="0">
                <a:solidFill>
                  <a:schemeClr val="tx1"/>
                </a:solidFill>
                <a:latin typeface="DM Sans"/>
              </a:rPr>
              <a:t>Anscombe's quartet is a set of four datasets that have nearly identical simple descriptive statistics but vary widely when graphed. It was created by the statistician Francis Anscombe in 1973 to emphasize the importance of visualizing data and the limitations of relying solely on summary statistics. The quartet consists of four datasets, each containing 11 (x, y) pairs:</a:t>
            </a:r>
          </a:p>
        </p:txBody>
      </p:sp>
      <p:pic>
        <p:nvPicPr>
          <p:cNvPr id="5" name="Picture 4">
            <a:extLst>
              <a:ext uri="{FF2B5EF4-FFF2-40B4-BE49-F238E27FC236}">
                <a16:creationId xmlns:a16="http://schemas.microsoft.com/office/drawing/2014/main" id="{26956059-2FC7-D5B1-F8EF-6A4451E096DC}"/>
              </a:ext>
            </a:extLst>
          </p:cNvPr>
          <p:cNvPicPr>
            <a:picLocks noChangeAspect="1"/>
          </p:cNvPicPr>
          <p:nvPr/>
        </p:nvPicPr>
        <p:blipFill>
          <a:blip r:embed="rId3"/>
          <a:stretch>
            <a:fillRect/>
          </a:stretch>
        </p:blipFill>
        <p:spPr>
          <a:xfrm>
            <a:off x="1146628" y="5053280"/>
            <a:ext cx="6721928" cy="4888675"/>
          </a:xfrm>
          <a:prstGeom prst="rect">
            <a:avLst/>
          </a:prstGeom>
          <a:ln w="28575">
            <a:solidFill>
              <a:schemeClr val="tx1"/>
            </a:solidFill>
          </a:ln>
        </p:spPr>
      </p:pic>
      <p:pic>
        <p:nvPicPr>
          <p:cNvPr id="7" name="Picture 6">
            <a:extLst>
              <a:ext uri="{FF2B5EF4-FFF2-40B4-BE49-F238E27FC236}">
                <a16:creationId xmlns:a16="http://schemas.microsoft.com/office/drawing/2014/main" id="{17325821-4402-A8E1-DF47-C36F50AB9FCD}"/>
              </a:ext>
            </a:extLst>
          </p:cNvPr>
          <p:cNvPicPr>
            <a:picLocks noChangeAspect="1"/>
          </p:cNvPicPr>
          <p:nvPr/>
        </p:nvPicPr>
        <p:blipFill>
          <a:blip r:embed="rId4"/>
          <a:stretch>
            <a:fillRect/>
          </a:stretch>
        </p:blipFill>
        <p:spPr>
          <a:xfrm>
            <a:off x="9261927" y="1596570"/>
            <a:ext cx="8908146" cy="3146900"/>
          </a:xfrm>
          <a:prstGeom prst="rect">
            <a:avLst/>
          </a:prstGeom>
          <a:ln w="28575">
            <a:solidFill>
              <a:schemeClr val="tx1"/>
            </a:solidFill>
          </a:ln>
        </p:spPr>
      </p:pic>
      <p:sp>
        <p:nvSpPr>
          <p:cNvPr id="8" name="Rectangle 7">
            <a:extLst>
              <a:ext uri="{FF2B5EF4-FFF2-40B4-BE49-F238E27FC236}">
                <a16:creationId xmlns:a16="http://schemas.microsoft.com/office/drawing/2014/main" id="{F51019DD-6CF4-28DA-13D7-383EFAD39663}"/>
              </a:ext>
            </a:extLst>
          </p:cNvPr>
          <p:cNvSpPr/>
          <p:nvPr/>
        </p:nvSpPr>
        <p:spPr>
          <a:xfrm>
            <a:off x="9261927" y="5053280"/>
            <a:ext cx="8908146" cy="4737595"/>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000" dirty="0">
                <a:solidFill>
                  <a:schemeClr val="tx1"/>
                </a:solidFill>
                <a:latin typeface="DM Sans"/>
              </a:rPr>
              <a:t>Key Points:</a:t>
            </a:r>
          </a:p>
          <a:p>
            <a:pPr marL="342900" indent="-342900">
              <a:lnSpc>
                <a:spcPts val="3850"/>
              </a:lnSpc>
              <a:buFont typeface="Arial" panose="020B0604020202020204" pitchFamily="34" charset="0"/>
              <a:buChar char="•"/>
            </a:pPr>
            <a:r>
              <a:rPr lang="en-US" sz="2000" dirty="0">
                <a:solidFill>
                  <a:schemeClr val="tx1"/>
                </a:solidFill>
                <a:latin typeface="DM Sans"/>
              </a:rPr>
              <a:t>Despite having identical summary statistics, the datasets exhibit different patterns when visualized.</a:t>
            </a:r>
          </a:p>
          <a:p>
            <a:pPr marL="342900" indent="-342900">
              <a:lnSpc>
                <a:spcPts val="3850"/>
              </a:lnSpc>
              <a:buFont typeface="Arial" panose="020B0604020202020204" pitchFamily="34" charset="0"/>
              <a:buChar char="•"/>
            </a:pPr>
            <a:r>
              <a:rPr lang="en-US" sz="2000" dirty="0">
                <a:solidFill>
                  <a:schemeClr val="tx1"/>
                </a:solidFill>
                <a:latin typeface="DM Sans"/>
              </a:rPr>
              <a:t>The quartet illustrates the importance of graphical exploration in understanding data.</a:t>
            </a:r>
          </a:p>
          <a:p>
            <a:pPr marL="342900" indent="-342900">
              <a:lnSpc>
                <a:spcPts val="3850"/>
              </a:lnSpc>
              <a:buFont typeface="Arial" panose="020B0604020202020204" pitchFamily="34" charset="0"/>
              <a:buChar char="•"/>
            </a:pPr>
            <a:r>
              <a:rPr lang="en-US" sz="2000" dirty="0">
                <a:solidFill>
                  <a:schemeClr val="tx1"/>
                </a:solidFill>
                <a:latin typeface="DM Sans"/>
              </a:rPr>
              <a:t>It highlights that summary statistics alone may not capture the complexity of the data.</a:t>
            </a:r>
          </a:p>
          <a:p>
            <a:pPr marL="342900" indent="-342900">
              <a:lnSpc>
                <a:spcPts val="3850"/>
              </a:lnSpc>
              <a:buFont typeface="Arial" panose="020B0604020202020204" pitchFamily="34" charset="0"/>
              <a:buChar char="•"/>
            </a:pPr>
            <a:r>
              <a:rPr lang="en-US" sz="2000" dirty="0">
                <a:solidFill>
                  <a:schemeClr val="tx1"/>
                </a:solidFill>
                <a:latin typeface="DM Sans"/>
              </a:rPr>
              <a:t>Different datasets with the same summary statistics can lead to different interpretations and conclusions.</a:t>
            </a:r>
          </a:p>
        </p:txBody>
      </p:sp>
    </p:spTree>
    <p:extLst>
      <p:ext uri="{BB962C8B-B14F-4D97-AF65-F5344CB8AC3E}">
        <p14:creationId xmlns:p14="http://schemas.microsoft.com/office/powerpoint/2010/main" val="259658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1"/>
            <a:ext cx="18288000" cy="1451428"/>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6000" dirty="0">
                <a:latin typeface="DM Sans Bold"/>
              </a:rPr>
              <a:t>WHAT IS PEARSON’S R?</a:t>
            </a:r>
            <a:endParaRPr lang="en-IN" sz="60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117927" y="1596570"/>
            <a:ext cx="18024930" cy="8563430"/>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dirty="0">
                <a:solidFill>
                  <a:schemeClr val="tx1"/>
                </a:solidFill>
                <a:latin typeface="DM Sans"/>
              </a:rPr>
              <a:t>Pearson's correlation coefficient, often denoted as  r, is a statistical measure that quantifies the strength and direction of a linear relationship between two continuous variables. It is named after Karl Pearson, who introduced the concept.</a:t>
            </a:r>
          </a:p>
          <a:p>
            <a:pPr>
              <a:lnSpc>
                <a:spcPts val="3850"/>
              </a:lnSpc>
            </a:pPr>
            <a:r>
              <a:rPr lang="en-US" sz="2400" dirty="0">
                <a:solidFill>
                  <a:schemeClr val="tx1"/>
                </a:solidFill>
                <a:latin typeface="DM Sans"/>
              </a:rPr>
              <a:t>The correlation coefficient </a:t>
            </a:r>
          </a:p>
          <a:p>
            <a:pPr marL="342900" indent="-342900">
              <a:lnSpc>
                <a:spcPts val="3850"/>
              </a:lnSpc>
              <a:buFont typeface="Arial" panose="020B0604020202020204" pitchFamily="34" charset="0"/>
              <a:buChar char="•"/>
            </a:pPr>
            <a:r>
              <a:rPr lang="en-US" sz="2400" dirty="0">
                <a:solidFill>
                  <a:schemeClr val="tx1"/>
                </a:solidFill>
                <a:latin typeface="DM Sans"/>
              </a:rPr>
              <a:t>r ranges from -1 to 1</a:t>
            </a:r>
          </a:p>
          <a:p>
            <a:pPr marL="800100" lvl="1" indent="-342900">
              <a:lnSpc>
                <a:spcPts val="3850"/>
              </a:lnSpc>
              <a:buFont typeface="Arial" panose="020B0604020202020204" pitchFamily="34" charset="0"/>
              <a:buChar char="•"/>
            </a:pPr>
            <a:r>
              <a:rPr lang="en-US" sz="2400" dirty="0">
                <a:solidFill>
                  <a:schemeClr val="tx1"/>
                </a:solidFill>
                <a:latin typeface="DM Sans"/>
              </a:rPr>
              <a:t>r=1: Perfect positive linear correlation</a:t>
            </a:r>
          </a:p>
          <a:p>
            <a:pPr marL="800100" lvl="1" indent="-342900">
              <a:lnSpc>
                <a:spcPts val="3850"/>
              </a:lnSpc>
              <a:buFont typeface="Arial" panose="020B0604020202020204" pitchFamily="34" charset="0"/>
              <a:buChar char="•"/>
            </a:pPr>
            <a:r>
              <a:rPr lang="en-US" sz="2400" dirty="0">
                <a:solidFill>
                  <a:schemeClr val="tx1"/>
                </a:solidFill>
                <a:latin typeface="DM Sans"/>
              </a:rPr>
              <a:t>r=−1: Perfect negative linear correlation</a:t>
            </a:r>
          </a:p>
          <a:p>
            <a:pPr marL="800100" lvl="1" indent="-342900">
              <a:lnSpc>
                <a:spcPts val="3850"/>
              </a:lnSpc>
              <a:buFont typeface="Arial" panose="020B0604020202020204" pitchFamily="34" charset="0"/>
              <a:buChar char="•"/>
            </a:pPr>
            <a:r>
              <a:rPr lang="en-US" sz="2400" dirty="0">
                <a:solidFill>
                  <a:schemeClr val="tx1"/>
                </a:solidFill>
                <a:latin typeface="DM Sans"/>
              </a:rPr>
              <a:t>r=0: No linear correlation</a:t>
            </a:r>
          </a:p>
          <a:p>
            <a:pPr marL="342900" indent="-342900">
              <a:lnSpc>
                <a:spcPts val="3850"/>
              </a:lnSpc>
              <a:buFont typeface="Arial" panose="020B0604020202020204" pitchFamily="34" charset="0"/>
              <a:buChar char="•"/>
            </a:pPr>
            <a:r>
              <a:rPr lang="en-US" sz="2400" dirty="0">
                <a:solidFill>
                  <a:schemeClr val="tx1"/>
                </a:solidFill>
                <a:latin typeface="DM Sans"/>
              </a:rPr>
              <a:t>The sign of  r indicates the direction of the relationship:</a:t>
            </a:r>
          </a:p>
          <a:p>
            <a:pPr marL="800100" lvl="1" indent="-342900">
              <a:lnSpc>
                <a:spcPts val="3850"/>
              </a:lnSpc>
              <a:buFont typeface="Arial" panose="020B0604020202020204" pitchFamily="34" charset="0"/>
              <a:buChar char="•"/>
            </a:pPr>
            <a:r>
              <a:rPr lang="en-US" sz="2400" dirty="0">
                <a:solidFill>
                  <a:schemeClr val="tx1"/>
                </a:solidFill>
                <a:latin typeface="DM Sans"/>
              </a:rPr>
              <a:t>Positive r: Indicates a positive linear relationship (as one variable increases, the other tends to increase).</a:t>
            </a:r>
          </a:p>
          <a:p>
            <a:pPr marL="800100" lvl="1" indent="-342900">
              <a:lnSpc>
                <a:spcPts val="3850"/>
              </a:lnSpc>
              <a:buFont typeface="Arial" panose="020B0604020202020204" pitchFamily="34" charset="0"/>
              <a:buChar char="•"/>
            </a:pPr>
            <a:r>
              <a:rPr lang="en-US" sz="2400" dirty="0">
                <a:solidFill>
                  <a:schemeClr val="tx1"/>
                </a:solidFill>
                <a:latin typeface="DM Sans"/>
              </a:rPr>
              <a:t>Negative r: Indicates a negative linear relationship (as one variable increases, the other tends to decrease).</a:t>
            </a:r>
          </a:p>
          <a:p>
            <a:pPr lvl="1">
              <a:lnSpc>
                <a:spcPts val="3850"/>
              </a:lnSpc>
            </a:pPr>
            <a:endParaRPr lang="en-US" sz="2400" dirty="0">
              <a:solidFill>
                <a:schemeClr val="tx1"/>
              </a:solidFill>
              <a:latin typeface="DM Sans"/>
            </a:endParaRPr>
          </a:p>
          <a:p>
            <a:pPr>
              <a:lnSpc>
                <a:spcPts val="3850"/>
              </a:lnSpc>
            </a:pPr>
            <a:r>
              <a:rPr lang="en-US" sz="2400" dirty="0">
                <a:solidFill>
                  <a:schemeClr val="tx1"/>
                </a:solidFill>
                <a:latin typeface="DM Sans"/>
              </a:rPr>
              <a:t>It's important to note that Pearson's correlation coefficient measures only linear relationships and may not accurately capture non-linear associations. Additionally, correlation does not imply causation; a high correlation between two variables does not necessarily mean that changes in one variable cause changes in the other.</a:t>
            </a:r>
          </a:p>
        </p:txBody>
      </p:sp>
      <p:pic>
        <p:nvPicPr>
          <p:cNvPr id="10" name="Picture 9">
            <a:extLst>
              <a:ext uri="{FF2B5EF4-FFF2-40B4-BE49-F238E27FC236}">
                <a16:creationId xmlns:a16="http://schemas.microsoft.com/office/drawing/2014/main" id="{DE384CDD-FE59-659D-6AAD-A10B3DEF9C87}"/>
              </a:ext>
            </a:extLst>
          </p:cNvPr>
          <p:cNvPicPr>
            <a:picLocks noChangeAspect="1"/>
          </p:cNvPicPr>
          <p:nvPr/>
        </p:nvPicPr>
        <p:blipFill>
          <a:blip r:embed="rId3"/>
          <a:stretch>
            <a:fillRect/>
          </a:stretch>
        </p:blipFill>
        <p:spPr>
          <a:xfrm>
            <a:off x="10974907" y="3532369"/>
            <a:ext cx="5879961" cy="2830513"/>
          </a:xfrm>
          <a:prstGeom prst="rect">
            <a:avLst/>
          </a:prstGeom>
          <a:ln w="28575">
            <a:solidFill>
              <a:schemeClr val="tx1"/>
            </a:solidFill>
          </a:ln>
        </p:spPr>
      </p:pic>
    </p:spTree>
    <p:extLst>
      <p:ext uri="{BB962C8B-B14F-4D97-AF65-F5344CB8AC3E}">
        <p14:creationId xmlns:p14="http://schemas.microsoft.com/office/powerpoint/2010/main" val="374283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1"/>
            <a:ext cx="18288000" cy="1451428"/>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latin typeface="DM Sans Bold"/>
              </a:rPr>
              <a:t>WHAT IS SCALING? WHY IS SCALING PERFORMED? WHAT IS THE DIFFERENCE BETWEEN NORMALIZED SCALING AND STANDARDIZED SCALING?</a:t>
            </a:r>
            <a:endParaRPr lang="en-IN" sz="32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242874" y="1892304"/>
            <a:ext cx="8250767" cy="7861300"/>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b="1" dirty="0">
                <a:solidFill>
                  <a:schemeClr val="tx1"/>
                </a:solidFill>
                <a:latin typeface="DM Sans"/>
              </a:rPr>
              <a:t>Scaling:</a:t>
            </a:r>
          </a:p>
          <a:p>
            <a:pPr>
              <a:lnSpc>
                <a:spcPts val="3850"/>
              </a:lnSpc>
            </a:pPr>
            <a:endParaRPr lang="en-US" sz="2400" b="1" dirty="0">
              <a:solidFill>
                <a:schemeClr val="tx1"/>
              </a:solidFill>
              <a:latin typeface="DM Sans"/>
            </a:endParaRPr>
          </a:p>
          <a:p>
            <a:pPr>
              <a:lnSpc>
                <a:spcPts val="3850"/>
              </a:lnSpc>
            </a:pPr>
            <a:r>
              <a:rPr lang="en-US" sz="2400" dirty="0">
                <a:solidFill>
                  <a:schemeClr val="tx1"/>
                </a:solidFill>
                <a:latin typeface="DM Sans"/>
              </a:rPr>
              <a:t>Scaling is a preprocessing step in data analysis and machine learning that involves transforming the values of variables to a specific range or distribution. The primary goal of scaling is to bring all features or variables to a similar scale, ensuring that no variable dominates others in terms of magnitude. This is particularly important in algorithms that rely on distance measures or gradients, such as k-nearest neighbors, support vector machines, and gradient-based optimization algorithms used in many machine learning models.</a:t>
            </a:r>
          </a:p>
        </p:txBody>
      </p:sp>
      <p:sp>
        <p:nvSpPr>
          <p:cNvPr id="2" name="Rectangle 1">
            <a:extLst>
              <a:ext uri="{FF2B5EF4-FFF2-40B4-BE49-F238E27FC236}">
                <a16:creationId xmlns:a16="http://schemas.microsoft.com/office/drawing/2014/main" id="{9DF76405-2318-7016-0A75-D715627292B2}"/>
              </a:ext>
            </a:extLst>
          </p:cNvPr>
          <p:cNvSpPr/>
          <p:nvPr/>
        </p:nvSpPr>
        <p:spPr>
          <a:xfrm>
            <a:off x="8736515" y="1892304"/>
            <a:ext cx="9308610" cy="7861300"/>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b="1" dirty="0">
                <a:solidFill>
                  <a:schemeClr val="tx1"/>
                </a:solidFill>
                <a:latin typeface="DM Sans"/>
              </a:rPr>
              <a:t>Why Scaling is Performed:</a:t>
            </a:r>
          </a:p>
          <a:p>
            <a:pPr>
              <a:lnSpc>
                <a:spcPts val="3850"/>
              </a:lnSpc>
            </a:pPr>
            <a:endParaRPr lang="en-US" sz="2400" dirty="0">
              <a:solidFill>
                <a:schemeClr val="tx1"/>
              </a:solidFill>
              <a:latin typeface="DM Sans"/>
            </a:endParaRPr>
          </a:p>
          <a:p>
            <a:pPr marL="342900" indent="-342900">
              <a:lnSpc>
                <a:spcPts val="3850"/>
              </a:lnSpc>
              <a:buFont typeface="Arial" panose="020B0604020202020204" pitchFamily="34" charset="0"/>
              <a:buChar char="•"/>
            </a:pPr>
            <a:r>
              <a:rPr lang="en-US" sz="2400" b="1" dirty="0">
                <a:solidFill>
                  <a:schemeClr val="tx1"/>
                </a:solidFill>
                <a:latin typeface="DM Sans"/>
              </a:rPr>
              <a:t>Equal Weightage</a:t>
            </a:r>
            <a:r>
              <a:rPr lang="en-US" sz="2400" dirty="0">
                <a:solidFill>
                  <a:schemeClr val="tx1"/>
                </a:solidFill>
                <a:latin typeface="DM Sans"/>
              </a:rPr>
              <a:t>: Scaling ensures that all variables contribute equally to the analysis, preventing variables with larger magnitudes from overshadowing others.</a:t>
            </a:r>
          </a:p>
          <a:p>
            <a:pPr marL="342900" indent="-342900">
              <a:lnSpc>
                <a:spcPts val="3850"/>
              </a:lnSpc>
              <a:buFont typeface="Arial" panose="020B0604020202020204" pitchFamily="34" charset="0"/>
              <a:buChar char="•"/>
            </a:pPr>
            <a:r>
              <a:rPr lang="en-US" sz="2400" b="1" dirty="0">
                <a:solidFill>
                  <a:schemeClr val="tx1"/>
                </a:solidFill>
                <a:latin typeface="DM Sans"/>
              </a:rPr>
              <a:t>Algorithm Sensitivity: </a:t>
            </a:r>
            <a:r>
              <a:rPr lang="en-US" sz="2400" dirty="0">
                <a:solidFill>
                  <a:schemeClr val="tx1"/>
                </a:solidFill>
                <a:latin typeface="DM Sans"/>
              </a:rPr>
              <a:t>Some machine learning algorithms are sensitive to the scale of input features. Scaling helps improve the performance and convergence of these algorithms.</a:t>
            </a:r>
          </a:p>
          <a:p>
            <a:pPr marL="342900" indent="-342900">
              <a:lnSpc>
                <a:spcPts val="3850"/>
              </a:lnSpc>
              <a:buFont typeface="Arial" panose="020B0604020202020204" pitchFamily="34" charset="0"/>
              <a:buChar char="•"/>
            </a:pPr>
            <a:r>
              <a:rPr lang="en-US" sz="2400" b="1" dirty="0">
                <a:solidFill>
                  <a:schemeClr val="tx1"/>
                </a:solidFill>
                <a:latin typeface="DM Sans"/>
              </a:rPr>
              <a:t>Distance-based Algorithms</a:t>
            </a:r>
            <a:r>
              <a:rPr lang="en-US" sz="2400" dirty="0">
                <a:solidFill>
                  <a:schemeClr val="tx1"/>
                </a:solidFill>
                <a:latin typeface="DM Sans"/>
              </a:rPr>
              <a:t>: In algorithms like k-nearest neighbors or k-means clustering, where distances between data points matter, scaling ensures that distances are calculated appropriately.</a:t>
            </a:r>
          </a:p>
        </p:txBody>
      </p:sp>
    </p:spTree>
    <p:extLst>
      <p:ext uri="{BB962C8B-B14F-4D97-AF65-F5344CB8AC3E}">
        <p14:creationId xmlns:p14="http://schemas.microsoft.com/office/powerpoint/2010/main" val="287006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1"/>
            <a:ext cx="18288000" cy="1045028"/>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latin typeface="DM Sans Bold"/>
              </a:rPr>
              <a:t>NORMALIZED SCALING VS. STANDARDIZED SCALING:</a:t>
            </a:r>
            <a:endParaRPr lang="en-IN" sz="36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74469" y="1181108"/>
            <a:ext cx="8755983" cy="4624604"/>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b="1" dirty="0">
                <a:solidFill>
                  <a:schemeClr val="tx1"/>
                </a:solidFill>
                <a:latin typeface="DM Sans"/>
              </a:rPr>
              <a:t>Normalized Scaling (Min-Max Scaling):</a:t>
            </a:r>
          </a:p>
          <a:p>
            <a:pPr>
              <a:lnSpc>
                <a:spcPts val="3850"/>
              </a:lnSpc>
            </a:pPr>
            <a:endParaRPr lang="en-US" sz="2400" dirty="0">
              <a:solidFill>
                <a:schemeClr val="tx1"/>
              </a:solidFill>
              <a:latin typeface="DM Sans"/>
            </a:endParaRPr>
          </a:p>
          <a:p>
            <a:pPr marL="342900" indent="-342900">
              <a:lnSpc>
                <a:spcPts val="3850"/>
              </a:lnSpc>
              <a:buFont typeface="Arial" panose="020B0604020202020204" pitchFamily="34" charset="0"/>
              <a:buChar char="•"/>
            </a:pPr>
            <a:r>
              <a:rPr lang="en-US" sz="2400" b="1" dirty="0">
                <a:solidFill>
                  <a:schemeClr val="tx1"/>
                </a:solidFill>
                <a:latin typeface="DM Sans"/>
              </a:rPr>
              <a:t>Formula</a:t>
            </a:r>
            <a:r>
              <a:rPr lang="en-US" sz="2400" dirty="0">
                <a:solidFill>
                  <a:schemeClr val="tx1"/>
                </a:solidFill>
                <a:latin typeface="DM Sans"/>
              </a:rPr>
              <a:t>: </a:t>
            </a:r>
            <a:r>
              <a:rPr lang="en-US" sz="2400" dirty="0" err="1">
                <a:solidFill>
                  <a:schemeClr val="tx1"/>
                </a:solidFill>
                <a:latin typeface="DM Sans"/>
              </a:rPr>
              <a:t>Xnormalized</a:t>
            </a:r>
            <a:r>
              <a:rPr lang="en-US" sz="2400" dirty="0">
                <a:solidFill>
                  <a:schemeClr val="tx1"/>
                </a:solidFill>
                <a:latin typeface="DM Sans"/>
              </a:rPr>
              <a:t> = (X - </a:t>
            </a:r>
            <a:r>
              <a:rPr lang="en-US" sz="2400" dirty="0" err="1">
                <a:solidFill>
                  <a:schemeClr val="tx1"/>
                </a:solidFill>
                <a:latin typeface="DM Sans"/>
              </a:rPr>
              <a:t>Xmin</a:t>
            </a:r>
            <a:r>
              <a:rPr lang="en-US" sz="2400" dirty="0">
                <a:solidFill>
                  <a:schemeClr val="tx1"/>
                </a:solidFill>
                <a:latin typeface="DM Sans"/>
              </a:rPr>
              <a:t>) / (</a:t>
            </a:r>
            <a:r>
              <a:rPr lang="en-US" sz="2400" dirty="0" err="1">
                <a:solidFill>
                  <a:schemeClr val="tx1"/>
                </a:solidFill>
                <a:latin typeface="DM Sans"/>
              </a:rPr>
              <a:t>Xmax</a:t>
            </a:r>
            <a:r>
              <a:rPr lang="en-US" sz="2400" dirty="0">
                <a:solidFill>
                  <a:schemeClr val="tx1"/>
                </a:solidFill>
                <a:latin typeface="DM Sans"/>
              </a:rPr>
              <a:t> - </a:t>
            </a:r>
            <a:r>
              <a:rPr lang="en-US" sz="2400" dirty="0" err="1">
                <a:solidFill>
                  <a:schemeClr val="tx1"/>
                </a:solidFill>
                <a:latin typeface="DM Sans"/>
              </a:rPr>
              <a:t>Xmin</a:t>
            </a:r>
            <a:r>
              <a:rPr lang="en-US" sz="2400" dirty="0">
                <a:solidFill>
                  <a:schemeClr val="tx1"/>
                </a:solidFill>
                <a:latin typeface="DM Sans"/>
              </a:rPr>
              <a:t>)</a:t>
            </a:r>
          </a:p>
          <a:p>
            <a:pPr marL="342900" indent="-342900">
              <a:lnSpc>
                <a:spcPts val="3850"/>
              </a:lnSpc>
              <a:buFont typeface="Arial" panose="020B0604020202020204" pitchFamily="34" charset="0"/>
              <a:buChar char="•"/>
            </a:pPr>
            <a:r>
              <a:rPr lang="en-US" sz="2400" b="1" dirty="0">
                <a:solidFill>
                  <a:schemeClr val="tx1"/>
                </a:solidFill>
                <a:latin typeface="DM Sans"/>
              </a:rPr>
              <a:t>Range</a:t>
            </a:r>
            <a:r>
              <a:rPr lang="en-US" sz="2400" dirty="0">
                <a:solidFill>
                  <a:schemeClr val="tx1"/>
                </a:solidFill>
                <a:latin typeface="DM Sans"/>
              </a:rPr>
              <a:t>: Typically scales data between 0 and 1.</a:t>
            </a:r>
          </a:p>
          <a:p>
            <a:pPr marL="342900" indent="-342900">
              <a:lnSpc>
                <a:spcPts val="3850"/>
              </a:lnSpc>
              <a:buFont typeface="Arial" panose="020B0604020202020204" pitchFamily="34" charset="0"/>
              <a:buChar char="•"/>
            </a:pPr>
            <a:r>
              <a:rPr lang="en-US" sz="2400" b="1" dirty="0">
                <a:solidFill>
                  <a:schemeClr val="tx1"/>
                </a:solidFill>
                <a:latin typeface="DM Sans"/>
              </a:rPr>
              <a:t>Advantages</a:t>
            </a:r>
            <a:r>
              <a:rPr lang="en-US" sz="2400" dirty="0">
                <a:solidFill>
                  <a:schemeClr val="tx1"/>
                </a:solidFill>
                <a:latin typeface="DM Sans"/>
              </a:rPr>
              <a:t>: Simple and intuitive. Preserves the relative differences between data points.</a:t>
            </a:r>
          </a:p>
          <a:p>
            <a:pPr marL="342900" indent="-342900">
              <a:lnSpc>
                <a:spcPts val="3850"/>
              </a:lnSpc>
              <a:buFont typeface="Arial" panose="020B0604020202020204" pitchFamily="34" charset="0"/>
              <a:buChar char="•"/>
            </a:pPr>
            <a:r>
              <a:rPr lang="en-US" sz="2400" b="1" dirty="0">
                <a:solidFill>
                  <a:schemeClr val="tx1"/>
                </a:solidFill>
                <a:latin typeface="DM Sans"/>
              </a:rPr>
              <a:t>Drawbacks</a:t>
            </a:r>
            <a:r>
              <a:rPr lang="en-US" sz="2400" dirty="0">
                <a:solidFill>
                  <a:schemeClr val="tx1"/>
                </a:solidFill>
                <a:latin typeface="DM Sans"/>
              </a:rPr>
              <a:t>: Sensitive to outliers. The presence of outliers can disproportionately impact the scaling.</a:t>
            </a:r>
          </a:p>
          <a:p>
            <a:pPr>
              <a:lnSpc>
                <a:spcPts val="3850"/>
              </a:lnSpc>
            </a:pPr>
            <a:endParaRPr lang="en-US" sz="2400" dirty="0">
              <a:solidFill>
                <a:schemeClr val="tx1"/>
              </a:solidFill>
              <a:latin typeface="DM Sans"/>
            </a:endParaRPr>
          </a:p>
        </p:txBody>
      </p:sp>
      <p:sp>
        <p:nvSpPr>
          <p:cNvPr id="2" name="Rectangle 1">
            <a:extLst>
              <a:ext uri="{FF2B5EF4-FFF2-40B4-BE49-F238E27FC236}">
                <a16:creationId xmlns:a16="http://schemas.microsoft.com/office/drawing/2014/main" id="{9DF76405-2318-7016-0A75-D715627292B2}"/>
              </a:ext>
            </a:extLst>
          </p:cNvPr>
          <p:cNvSpPr/>
          <p:nvPr/>
        </p:nvSpPr>
        <p:spPr>
          <a:xfrm>
            <a:off x="8904921" y="1181108"/>
            <a:ext cx="9308610" cy="4624604"/>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endParaRPr lang="en-US" sz="2400" b="1" dirty="0">
              <a:solidFill>
                <a:schemeClr val="tx1"/>
              </a:solidFill>
              <a:latin typeface="DM Sans"/>
            </a:endParaRPr>
          </a:p>
          <a:p>
            <a:pPr>
              <a:lnSpc>
                <a:spcPts val="3850"/>
              </a:lnSpc>
            </a:pPr>
            <a:r>
              <a:rPr lang="en-US" sz="2400" b="1" dirty="0">
                <a:solidFill>
                  <a:schemeClr val="tx1"/>
                </a:solidFill>
                <a:latin typeface="DM Sans"/>
              </a:rPr>
              <a:t>Standardized Scaling (Z-score Normalization or Z-score Scaling):</a:t>
            </a:r>
          </a:p>
          <a:p>
            <a:pPr>
              <a:lnSpc>
                <a:spcPts val="3850"/>
              </a:lnSpc>
            </a:pPr>
            <a:endParaRPr lang="en-US" sz="2400" b="1" dirty="0">
              <a:solidFill>
                <a:schemeClr val="tx1"/>
              </a:solidFill>
              <a:latin typeface="DM Sans"/>
            </a:endParaRPr>
          </a:p>
          <a:p>
            <a:pPr marL="342900" indent="-342900">
              <a:lnSpc>
                <a:spcPts val="3850"/>
              </a:lnSpc>
              <a:buFont typeface="Arial" panose="020B0604020202020204" pitchFamily="34" charset="0"/>
              <a:buChar char="•"/>
            </a:pPr>
            <a:r>
              <a:rPr lang="en-US" sz="2400" b="1" dirty="0">
                <a:solidFill>
                  <a:schemeClr val="tx1"/>
                </a:solidFill>
                <a:latin typeface="DM Sans"/>
              </a:rPr>
              <a:t>Formula</a:t>
            </a:r>
            <a:r>
              <a:rPr lang="en-US" sz="2400" dirty="0">
                <a:solidFill>
                  <a:schemeClr val="tx1"/>
                </a:solidFill>
                <a:latin typeface="DM Sans"/>
              </a:rPr>
              <a:t>: </a:t>
            </a:r>
            <a:r>
              <a:rPr lang="en-US" sz="2400" dirty="0" err="1">
                <a:solidFill>
                  <a:schemeClr val="tx1"/>
                </a:solidFill>
                <a:latin typeface="DM Sans"/>
              </a:rPr>
              <a:t>Xstandardized</a:t>
            </a:r>
            <a:r>
              <a:rPr lang="en-US" sz="2400" dirty="0">
                <a:solidFill>
                  <a:schemeClr val="tx1"/>
                </a:solidFill>
                <a:latin typeface="DM Sans"/>
              </a:rPr>
              <a:t> = (X-mu) / (sigma)</a:t>
            </a:r>
          </a:p>
          <a:p>
            <a:pPr marL="342900" indent="-342900">
              <a:lnSpc>
                <a:spcPts val="3850"/>
              </a:lnSpc>
              <a:buFont typeface="Arial" panose="020B0604020202020204" pitchFamily="34" charset="0"/>
              <a:buChar char="•"/>
            </a:pPr>
            <a:r>
              <a:rPr lang="en-US" sz="2400" b="1" dirty="0">
                <a:solidFill>
                  <a:schemeClr val="tx1"/>
                </a:solidFill>
                <a:latin typeface="DM Sans"/>
              </a:rPr>
              <a:t>Range</a:t>
            </a:r>
            <a:r>
              <a:rPr lang="en-US" sz="2400" dirty="0">
                <a:solidFill>
                  <a:schemeClr val="tx1"/>
                </a:solidFill>
                <a:latin typeface="DM Sans"/>
              </a:rPr>
              <a:t>: Centers data around 0 with a standard deviation of 1.</a:t>
            </a:r>
          </a:p>
          <a:p>
            <a:pPr marL="342900" indent="-342900">
              <a:lnSpc>
                <a:spcPts val="3850"/>
              </a:lnSpc>
              <a:buFont typeface="Arial" panose="020B0604020202020204" pitchFamily="34" charset="0"/>
              <a:buChar char="•"/>
            </a:pPr>
            <a:r>
              <a:rPr lang="en-US" sz="2400" b="1" dirty="0">
                <a:solidFill>
                  <a:schemeClr val="tx1"/>
                </a:solidFill>
                <a:latin typeface="DM Sans"/>
              </a:rPr>
              <a:t>Advantages</a:t>
            </a:r>
            <a:r>
              <a:rPr lang="en-US" sz="2400" dirty="0">
                <a:solidFill>
                  <a:schemeClr val="tx1"/>
                </a:solidFill>
                <a:latin typeface="DM Sans"/>
              </a:rPr>
              <a:t>: Less sensitive to outliers. Works well when the data distribution is not necessarily uniform.</a:t>
            </a:r>
          </a:p>
          <a:p>
            <a:pPr marL="342900" indent="-342900">
              <a:lnSpc>
                <a:spcPts val="3850"/>
              </a:lnSpc>
              <a:buFont typeface="Arial" panose="020B0604020202020204" pitchFamily="34" charset="0"/>
              <a:buChar char="•"/>
            </a:pPr>
            <a:r>
              <a:rPr lang="en-US" sz="2400" b="1" dirty="0">
                <a:solidFill>
                  <a:schemeClr val="tx1"/>
                </a:solidFill>
                <a:latin typeface="DM Sans"/>
              </a:rPr>
              <a:t>Drawbacks</a:t>
            </a:r>
            <a:r>
              <a:rPr lang="en-US" sz="2400" dirty="0">
                <a:solidFill>
                  <a:schemeClr val="tx1"/>
                </a:solidFill>
                <a:latin typeface="DM Sans"/>
              </a:rPr>
              <a:t>: May not preserve the original distribution and relative differences as effectively as normalized scaling.</a:t>
            </a:r>
          </a:p>
          <a:p>
            <a:pPr>
              <a:lnSpc>
                <a:spcPts val="3850"/>
              </a:lnSpc>
            </a:pPr>
            <a:endParaRPr lang="en-US" sz="2400" dirty="0">
              <a:solidFill>
                <a:schemeClr val="tx1"/>
              </a:solidFill>
              <a:latin typeface="DM Sans"/>
            </a:endParaRPr>
          </a:p>
        </p:txBody>
      </p:sp>
      <p:sp>
        <p:nvSpPr>
          <p:cNvPr id="5" name="Rectangle 4">
            <a:extLst>
              <a:ext uri="{FF2B5EF4-FFF2-40B4-BE49-F238E27FC236}">
                <a16:creationId xmlns:a16="http://schemas.microsoft.com/office/drawing/2014/main" id="{D9290388-80C7-140C-6F96-EDDD315B2554}"/>
              </a:ext>
            </a:extLst>
          </p:cNvPr>
          <p:cNvSpPr/>
          <p:nvPr/>
        </p:nvSpPr>
        <p:spPr>
          <a:xfrm>
            <a:off x="74470" y="5912765"/>
            <a:ext cx="18139062" cy="4232721"/>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200" b="1" dirty="0">
                <a:solidFill>
                  <a:schemeClr val="tx1"/>
                </a:solidFill>
                <a:latin typeface="DM Sans"/>
              </a:rPr>
              <a:t>Key Differences:</a:t>
            </a:r>
            <a:endParaRPr lang="en-US" sz="2200" dirty="0">
              <a:solidFill>
                <a:schemeClr val="tx1"/>
              </a:solidFill>
              <a:latin typeface="DM Sans"/>
            </a:endParaRPr>
          </a:p>
          <a:p>
            <a:pPr marL="342900" indent="-342900">
              <a:lnSpc>
                <a:spcPts val="3850"/>
              </a:lnSpc>
              <a:buFont typeface="Arial" panose="020B0604020202020204" pitchFamily="34" charset="0"/>
              <a:buChar char="•"/>
            </a:pPr>
            <a:r>
              <a:rPr lang="en-US" sz="2200" b="1" dirty="0">
                <a:solidFill>
                  <a:schemeClr val="tx1"/>
                </a:solidFill>
                <a:latin typeface="DM Sans"/>
              </a:rPr>
              <a:t>Range</a:t>
            </a:r>
            <a:r>
              <a:rPr lang="en-US" sz="2200" dirty="0">
                <a:solidFill>
                  <a:schemeClr val="tx1"/>
                </a:solidFill>
                <a:latin typeface="DM Sans"/>
              </a:rPr>
              <a:t>: Normalized scaling typically scales data between 0 and 1, while standardized scaling centers data around 0 with a standard deviation of 1.</a:t>
            </a:r>
          </a:p>
          <a:p>
            <a:pPr marL="342900" indent="-342900">
              <a:lnSpc>
                <a:spcPts val="3850"/>
              </a:lnSpc>
              <a:buFont typeface="Arial" panose="020B0604020202020204" pitchFamily="34" charset="0"/>
              <a:buChar char="•"/>
            </a:pPr>
            <a:r>
              <a:rPr lang="en-US" sz="2200" b="1" dirty="0">
                <a:solidFill>
                  <a:schemeClr val="tx1"/>
                </a:solidFill>
                <a:latin typeface="DM Sans"/>
              </a:rPr>
              <a:t>Sensitivity to Outliers</a:t>
            </a:r>
            <a:r>
              <a:rPr lang="en-US" sz="2200" dirty="0">
                <a:solidFill>
                  <a:schemeClr val="tx1"/>
                </a:solidFill>
                <a:latin typeface="DM Sans"/>
              </a:rPr>
              <a:t>: Normalized scaling can be sensitive to outliers, while standardized scaling is more robust in the presence of outliers.</a:t>
            </a:r>
          </a:p>
          <a:p>
            <a:pPr marL="342900" indent="-342900">
              <a:lnSpc>
                <a:spcPts val="3850"/>
              </a:lnSpc>
              <a:buFont typeface="Arial" panose="020B0604020202020204" pitchFamily="34" charset="0"/>
              <a:buChar char="•"/>
            </a:pPr>
            <a:r>
              <a:rPr lang="en-US" sz="2200" b="1" dirty="0">
                <a:solidFill>
                  <a:schemeClr val="tx1"/>
                </a:solidFill>
                <a:latin typeface="DM Sans"/>
              </a:rPr>
              <a:t>Preservation of Original Distribution</a:t>
            </a:r>
            <a:r>
              <a:rPr lang="en-US" sz="2200" dirty="0">
                <a:solidFill>
                  <a:schemeClr val="tx1"/>
                </a:solidFill>
                <a:latin typeface="DM Sans"/>
              </a:rPr>
              <a:t>: Normalized scaling tends to preserve the original distribution better than standardized scaling.</a:t>
            </a:r>
          </a:p>
          <a:p>
            <a:pPr marL="342900" indent="-342900">
              <a:lnSpc>
                <a:spcPts val="3850"/>
              </a:lnSpc>
              <a:buFont typeface="Arial" panose="020B0604020202020204" pitchFamily="34" charset="0"/>
              <a:buChar char="•"/>
            </a:pPr>
            <a:r>
              <a:rPr lang="en-US" sz="2200" b="1" dirty="0">
                <a:solidFill>
                  <a:schemeClr val="tx1"/>
                </a:solidFill>
                <a:latin typeface="DM Sans"/>
              </a:rPr>
              <a:t>Use Cases</a:t>
            </a:r>
            <a:r>
              <a:rPr lang="en-US" sz="2200" dirty="0">
                <a:solidFill>
                  <a:schemeClr val="tx1"/>
                </a:solidFill>
                <a:latin typeface="DM Sans"/>
              </a:rPr>
              <a:t>: Normalized scaling is often suitable when the data distribution is relatively uniform and outliers are not a major concern. Standardized scaling is preferred when the data distribution is not necessarily uniform and there is a need for robustness against outliers.</a:t>
            </a:r>
          </a:p>
        </p:txBody>
      </p:sp>
    </p:spTree>
    <p:extLst>
      <p:ext uri="{BB962C8B-B14F-4D97-AF65-F5344CB8AC3E}">
        <p14:creationId xmlns:p14="http://schemas.microsoft.com/office/powerpoint/2010/main" val="211318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1"/>
            <a:ext cx="18288000" cy="1045028"/>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latin typeface="DM Sans Bold"/>
              </a:rPr>
              <a:t>YOU MIGHT HAVE OBSERVED THAT SOMETIMES THE VALUE OF VIF IS INFINITE. WHY DOES THIS HAPPEN?</a:t>
            </a:r>
            <a:endParaRPr lang="en-IN" sz="32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377371" y="3070681"/>
            <a:ext cx="17446172" cy="6903349"/>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ts val="3850"/>
              </a:lnSpc>
              <a:buFont typeface="Arial" panose="020B0604020202020204" pitchFamily="34" charset="0"/>
              <a:buChar char="•"/>
            </a:pPr>
            <a:r>
              <a:rPr lang="en-US" sz="2400" dirty="0">
                <a:solidFill>
                  <a:schemeClr val="tx1"/>
                </a:solidFill>
                <a:latin typeface="DM Sans"/>
              </a:rPr>
              <a:t>The Variance Inflation Factor (VIF) can become infinite when there is perfect multicollinearity between predictor variables. </a:t>
            </a:r>
          </a:p>
          <a:p>
            <a:pPr marL="342900" indent="-342900">
              <a:lnSpc>
                <a:spcPts val="3850"/>
              </a:lnSpc>
              <a:buFont typeface="Arial" panose="020B0604020202020204" pitchFamily="34" charset="0"/>
              <a:buChar char="•"/>
            </a:pPr>
            <a:r>
              <a:rPr lang="en-US" sz="2400" dirty="0">
                <a:solidFill>
                  <a:schemeClr val="tx1"/>
                </a:solidFill>
                <a:latin typeface="DM Sans"/>
              </a:rPr>
              <a:t>Perfect multicollinearity occurs when one predictor variable can be precisely predicted by a linear combination of other predictor variables. </a:t>
            </a:r>
          </a:p>
          <a:p>
            <a:pPr marL="342900" indent="-342900">
              <a:lnSpc>
                <a:spcPts val="3850"/>
              </a:lnSpc>
              <a:buFont typeface="Arial" panose="020B0604020202020204" pitchFamily="34" charset="0"/>
              <a:buChar char="•"/>
            </a:pPr>
            <a:r>
              <a:rPr lang="en-US" sz="2400" dirty="0">
                <a:solidFill>
                  <a:schemeClr val="tx1"/>
                </a:solidFill>
                <a:latin typeface="DM Sans"/>
              </a:rPr>
              <a:t>In such cases, the (1 - </a:t>
            </a:r>
            <a:r>
              <a:rPr lang="en-US" sz="2400" dirty="0" err="1">
                <a:solidFill>
                  <a:schemeClr val="tx1"/>
                </a:solidFill>
                <a:latin typeface="DM Sans"/>
              </a:rPr>
              <a:t>R_sqr</a:t>
            </a:r>
            <a:r>
              <a:rPr lang="en-US" sz="2400" dirty="0">
                <a:solidFill>
                  <a:schemeClr val="tx1"/>
                </a:solidFill>
                <a:latin typeface="DM Sans"/>
              </a:rPr>
              <a:t>) term in the VIF formula approaches 1, resulting in a denominator close to zero and an infinite VIF. </a:t>
            </a:r>
          </a:p>
          <a:p>
            <a:pPr marL="342900" indent="-342900">
              <a:lnSpc>
                <a:spcPts val="3850"/>
              </a:lnSpc>
              <a:buFont typeface="Arial" panose="020B0604020202020204" pitchFamily="34" charset="0"/>
              <a:buChar char="•"/>
            </a:pPr>
            <a:r>
              <a:rPr lang="en-US" sz="2400" dirty="0">
                <a:solidFill>
                  <a:schemeClr val="tx1"/>
                </a:solidFill>
                <a:latin typeface="DM Sans"/>
              </a:rPr>
              <a:t>This situation requires addressing highly correlated predictor variables through techniques like removing one of the variables, combining them, or using dimensionality reduction methods like PCA. </a:t>
            </a:r>
          </a:p>
          <a:p>
            <a:pPr marL="342900" indent="-342900">
              <a:lnSpc>
                <a:spcPts val="3850"/>
              </a:lnSpc>
              <a:buFont typeface="Arial" panose="020B0604020202020204" pitchFamily="34" charset="0"/>
              <a:buChar char="•"/>
            </a:pPr>
            <a:r>
              <a:rPr lang="en-US" sz="2400" dirty="0">
                <a:solidFill>
                  <a:schemeClr val="tx1"/>
                </a:solidFill>
                <a:latin typeface="DM Sans"/>
              </a:rPr>
              <a:t>Handling multicollinearity is crucial to ensure stable regression coefficients and accurate model interpretation.</a:t>
            </a:r>
          </a:p>
        </p:txBody>
      </p:sp>
      <p:pic>
        <p:nvPicPr>
          <p:cNvPr id="8" name="Picture 7">
            <a:extLst>
              <a:ext uri="{FF2B5EF4-FFF2-40B4-BE49-F238E27FC236}">
                <a16:creationId xmlns:a16="http://schemas.microsoft.com/office/drawing/2014/main" id="{20AACFB4-043A-001E-FF62-D1839761AA49}"/>
              </a:ext>
            </a:extLst>
          </p:cNvPr>
          <p:cNvPicPr>
            <a:picLocks noChangeAspect="1"/>
          </p:cNvPicPr>
          <p:nvPr/>
        </p:nvPicPr>
        <p:blipFill>
          <a:blip r:embed="rId3"/>
          <a:stretch>
            <a:fillRect/>
          </a:stretch>
        </p:blipFill>
        <p:spPr>
          <a:xfrm>
            <a:off x="6991123" y="1105355"/>
            <a:ext cx="3667125" cy="1905000"/>
          </a:xfrm>
          <a:prstGeom prst="rect">
            <a:avLst/>
          </a:prstGeom>
          <a:ln w="28575">
            <a:solidFill>
              <a:schemeClr val="tx1"/>
            </a:solidFill>
          </a:ln>
        </p:spPr>
      </p:pic>
    </p:spTree>
    <p:extLst>
      <p:ext uri="{BB962C8B-B14F-4D97-AF65-F5344CB8AC3E}">
        <p14:creationId xmlns:p14="http://schemas.microsoft.com/office/powerpoint/2010/main" val="1240629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1"/>
            <a:ext cx="18288000" cy="1045028"/>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latin typeface="DM Sans Bold"/>
              </a:rPr>
              <a:t>WHAT IS A Q-Q PLOT? EXPLAIN THE USE AND IMPORTANCE OF A Q-Q PLOT IN LINEAR REGRESSION.</a:t>
            </a:r>
            <a:endParaRPr lang="en-IN" sz="32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203201" y="1197430"/>
            <a:ext cx="8788399" cy="8948056"/>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000" dirty="0">
                <a:solidFill>
                  <a:schemeClr val="tx1"/>
                </a:solidFill>
                <a:latin typeface="DM Sans"/>
              </a:rPr>
              <a:t>A Q-Q plot (Quantile-Quantile plot) is a graphical tool used in linear regression to assess the normality of residuals. It compares the quantiles of observed residuals to those expected in a normal distribution.</a:t>
            </a:r>
          </a:p>
          <a:p>
            <a:pPr>
              <a:lnSpc>
                <a:spcPts val="3850"/>
              </a:lnSpc>
            </a:pPr>
            <a:r>
              <a:rPr lang="en-US" sz="2000" b="1" dirty="0">
                <a:solidFill>
                  <a:schemeClr val="tx1"/>
                </a:solidFill>
                <a:latin typeface="DM Sans"/>
              </a:rPr>
              <a:t>Use and Importance:</a:t>
            </a:r>
          </a:p>
          <a:p>
            <a:pPr marL="800100" lvl="1" indent="-342900">
              <a:lnSpc>
                <a:spcPts val="3850"/>
              </a:lnSpc>
              <a:buFont typeface="Arial" panose="020B0604020202020204" pitchFamily="34" charset="0"/>
              <a:buChar char="•"/>
            </a:pPr>
            <a:r>
              <a:rPr lang="en-US" sz="2000" dirty="0">
                <a:solidFill>
                  <a:schemeClr val="tx1"/>
                </a:solidFill>
                <a:latin typeface="DM Sans"/>
              </a:rPr>
              <a:t>Checks the assumption of normality in linear regression residuals.</a:t>
            </a:r>
          </a:p>
          <a:p>
            <a:pPr marL="800100" lvl="1" indent="-342900">
              <a:lnSpc>
                <a:spcPts val="3850"/>
              </a:lnSpc>
              <a:buFont typeface="Arial" panose="020B0604020202020204" pitchFamily="34" charset="0"/>
              <a:buChar char="•"/>
            </a:pPr>
            <a:r>
              <a:rPr lang="en-US" sz="2000" dirty="0">
                <a:solidFill>
                  <a:schemeClr val="tx1"/>
                </a:solidFill>
                <a:latin typeface="DM Sans"/>
              </a:rPr>
              <a:t>Identifies skewness, heavy tails, or outliers.</a:t>
            </a:r>
          </a:p>
          <a:p>
            <a:pPr marL="800100" lvl="1" indent="-342900">
              <a:lnSpc>
                <a:spcPts val="3850"/>
              </a:lnSpc>
              <a:buFont typeface="Arial" panose="020B0604020202020204" pitchFamily="34" charset="0"/>
              <a:buChar char="•"/>
            </a:pPr>
            <a:r>
              <a:rPr lang="en-US" sz="2000" dirty="0">
                <a:solidFill>
                  <a:schemeClr val="tx1"/>
                </a:solidFill>
                <a:latin typeface="DM Sans"/>
              </a:rPr>
              <a:t>Deviations from a straight line suggest departures from normality, guiding model diagnostics and refinement.</a:t>
            </a:r>
          </a:p>
          <a:p>
            <a:pPr>
              <a:lnSpc>
                <a:spcPts val="3850"/>
              </a:lnSpc>
            </a:pPr>
            <a:r>
              <a:rPr lang="en-US" sz="2000" b="1" dirty="0">
                <a:solidFill>
                  <a:schemeClr val="tx1"/>
                </a:solidFill>
                <a:latin typeface="DM Sans"/>
              </a:rPr>
              <a:t>Interpretation:</a:t>
            </a:r>
          </a:p>
          <a:p>
            <a:pPr marL="800100" lvl="1" indent="-342900">
              <a:lnSpc>
                <a:spcPts val="3850"/>
              </a:lnSpc>
              <a:buFont typeface="Arial" panose="020B0604020202020204" pitchFamily="34" charset="0"/>
              <a:buChar char="•"/>
            </a:pPr>
            <a:r>
              <a:rPr lang="en-US" sz="2000" dirty="0">
                <a:solidFill>
                  <a:schemeClr val="tx1"/>
                </a:solidFill>
                <a:latin typeface="DM Sans"/>
              </a:rPr>
              <a:t>Straight line indicates approximately normal residuals.</a:t>
            </a:r>
          </a:p>
          <a:p>
            <a:pPr marL="800100" lvl="1" indent="-342900">
              <a:lnSpc>
                <a:spcPts val="3850"/>
              </a:lnSpc>
              <a:buFont typeface="Arial" panose="020B0604020202020204" pitchFamily="34" charset="0"/>
              <a:buChar char="•"/>
            </a:pPr>
            <a:r>
              <a:rPr lang="en-US" sz="2000" dirty="0">
                <a:solidFill>
                  <a:schemeClr val="tx1"/>
                </a:solidFill>
                <a:latin typeface="DM Sans"/>
              </a:rPr>
              <a:t>Deviations highlight potential issues that need attention.</a:t>
            </a:r>
          </a:p>
          <a:p>
            <a:pPr>
              <a:lnSpc>
                <a:spcPts val="3850"/>
              </a:lnSpc>
            </a:pPr>
            <a:r>
              <a:rPr lang="en-US" sz="2000" b="1" dirty="0">
                <a:solidFill>
                  <a:schemeClr val="tx1"/>
                </a:solidFill>
                <a:latin typeface="DM Sans"/>
              </a:rPr>
              <a:t>Key Points:</a:t>
            </a:r>
          </a:p>
          <a:p>
            <a:pPr marL="800100" lvl="1" indent="-342900">
              <a:lnSpc>
                <a:spcPts val="3850"/>
              </a:lnSpc>
              <a:buFont typeface="Arial" panose="020B0604020202020204" pitchFamily="34" charset="0"/>
              <a:buChar char="•"/>
            </a:pPr>
            <a:r>
              <a:rPr lang="en-US" sz="2000" dirty="0">
                <a:solidFill>
                  <a:schemeClr val="tx1"/>
                </a:solidFill>
                <a:latin typeface="DM Sans"/>
              </a:rPr>
              <a:t>Ensures validity of statistical inferences in linear regression.</a:t>
            </a:r>
          </a:p>
          <a:p>
            <a:pPr marL="800100" lvl="1" indent="-342900">
              <a:lnSpc>
                <a:spcPts val="3850"/>
              </a:lnSpc>
              <a:buFont typeface="Arial" panose="020B0604020202020204" pitchFamily="34" charset="0"/>
              <a:buChar char="•"/>
            </a:pPr>
            <a:r>
              <a:rPr lang="en-US" sz="2000" dirty="0">
                <a:solidFill>
                  <a:schemeClr val="tx1"/>
                </a:solidFill>
                <a:latin typeface="DM Sans"/>
              </a:rPr>
              <a:t>Aids in identifying and addressing issues affecting model reliability.</a:t>
            </a:r>
          </a:p>
          <a:p>
            <a:pPr marL="800100" lvl="1" indent="-342900">
              <a:lnSpc>
                <a:spcPts val="3850"/>
              </a:lnSpc>
              <a:buFont typeface="Arial" panose="020B0604020202020204" pitchFamily="34" charset="0"/>
              <a:buChar char="•"/>
            </a:pPr>
            <a:endParaRPr lang="en-US" sz="2000" dirty="0">
              <a:solidFill>
                <a:schemeClr val="tx1"/>
              </a:solidFill>
              <a:latin typeface="DM Sans"/>
            </a:endParaRPr>
          </a:p>
        </p:txBody>
      </p:sp>
      <p:sp>
        <p:nvSpPr>
          <p:cNvPr id="5" name="AutoShape 2" descr="Interpreting the normal QQ-plot - YouTube">
            <a:extLst>
              <a:ext uri="{FF2B5EF4-FFF2-40B4-BE49-F238E27FC236}">
                <a16:creationId xmlns:a16="http://schemas.microsoft.com/office/drawing/2014/main" id="{B2DBEDB5-3D3F-5588-D831-74A882B6F6F1}"/>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EBCADA20-6532-1A64-0EFA-6CF45ADA8216}"/>
              </a:ext>
            </a:extLst>
          </p:cNvPr>
          <p:cNvPicPr>
            <a:picLocks noChangeAspect="1"/>
          </p:cNvPicPr>
          <p:nvPr/>
        </p:nvPicPr>
        <p:blipFill>
          <a:blip r:embed="rId3"/>
          <a:stretch>
            <a:fillRect/>
          </a:stretch>
        </p:blipFill>
        <p:spPr>
          <a:xfrm>
            <a:off x="9144000" y="3277055"/>
            <a:ext cx="8944290" cy="4788807"/>
          </a:xfrm>
          <a:prstGeom prst="rect">
            <a:avLst/>
          </a:prstGeom>
          <a:ln w="28575">
            <a:solidFill>
              <a:schemeClr val="tx1"/>
            </a:solidFill>
          </a:ln>
        </p:spPr>
      </p:pic>
    </p:spTree>
    <p:extLst>
      <p:ext uri="{BB962C8B-B14F-4D97-AF65-F5344CB8AC3E}">
        <p14:creationId xmlns:p14="http://schemas.microsoft.com/office/powerpoint/2010/main" val="599005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4245946" y="3456895"/>
            <a:ext cx="10620170" cy="1660526"/>
          </a:xfrm>
          <a:prstGeom prst="rect">
            <a:avLst/>
          </a:prstGeom>
        </p:spPr>
        <p:txBody>
          <a:bodyPr lIns="0" tIns="0" rIns="0" bIns="0" rtlCol="0" anchor="t">
            <a:spAutoFit/>
          </a:bodyPr>
          <a:lstStyle/>
          <a:p>
            <a:pPr algn="ctr">
              <a:lnSpc>
                <a:spcPts val="12500"/>
              </a:lnSpc>
            </a:pPr>
            <a:r>
              <a:rPr lang="en-US" sz="12500" dirty="0">
                <a:solidFill>
                  <a:srgbClr val="FFFFFF"/>
                </a:solidFill>
                <a:latin typeface="DM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3">
            <a:extLst>
              <a:ext uri="{FF2B5EF4-FFF2-40B4-BE49-F238E27FC236}">
                <a16:creationId xmlns:a16="http://schemas.microsoft.com/office/drawing/2014/main" id="{158EEED4-EB6E-D935-64B4-112C0D9940FC}"/>
              </a:ext>
            </a:extLst>
          </p:cNvPr>
          <p:cNvSpPr/>
          <p:nvPr/>
        </p:nvSpPr>
        <p:spPr>
          <a:xfrm>
            <a:off x="0" y="0"/>
            <a:ext cx="18288000" cy="10287000"/>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IN"/>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D9B3434D-1936-424F-7F36-A7E90E5A3531}"/>
                  </a:ext>
                </a:extLst>
              </p:cNvPr>
              <p:cNvGraphicFramePr>
                <a:graphicFrameLocks noChangeAspect="1"/>
              </p:cNvGraphicFramePr>
              <p:nvPr>
                <p:extLst>
                  <p:ext uri="{D42A27DB-BD31-4B8C-83A1-F6EECF244321}">
                    <p14:modId xmlns:p14="http://schemas.microsoft.com/office/powerpoint/2010/main" val="261196118"/>
                  </p:ext>
                </p:extLst>
              </p:nvPr>
            </p:nvGraphicFramePr>
            <p:xfrm>
              <a:off x="613229" y="451905"/>
              <a:ext cx="17061543" cy="9383191"/>
            </p:xfrm>
            <a:graphic>
              <a:graphicData uri="http://schemas.microsoft.com/office/powerpoint/2016/summaryzoom">
                <psuz:summaryZm>
                  <psuz:summaryZmObj sectionId="{BD0976E2-8C45-48DA-808E-91F56002044B}">
                    <psuz:zmPr id="{B9A5F12A-6746-4A8C-8FA7-18BB6F949969}" transitionDur="1000">
                      <p166:blipFill xmlns:p166="http://schemas.microsoft.com/office/powerpoint/2016/6/main">
                        <a:blip r:embed="rId2"/>
                        <a:stretch>
                          <a:fillRect/>
                        </a:stretch>
                      </p166:blipFill>
                      <p166:spPr xmlns:p166="http://schemas.microsoft.com/office/powerpoint/2016/6/main">
                        <a:xfrm>
                          <a:off x="709121" y="2532244"/>
                          <a:ext cx="7677694" cy="4318702"/>
                        </a:xfrm>
                        <a:prstGeom prst="rect">
                          <a:avLst/>
                        </a:prstGeom>
                        <a:ln w="76200">
                          <a:solidFill>
                            <a:schemeClr val="bg1"/>
                          </a:solidFill>
                        </a:ln>
                      </p166:spPr>
                    </psuz:zmPr>
                  </psuz:summaryZmObj>
                  <psuz:summaryZmObj sectionId="{03DBD115-1E71-4471-9551-23EE70737645}">
                    <psuz:zmPr id="{428C4801-73F0-41EE-AE41-1D04CB05254D}" transitionDur="1000">
                      <p166:blipFill xmlns:p166="http://schemas.microsoft.com/office/powerpoint/2016/6/main">
                        <a:blip r:embed="rId3"/>
                        <a:stretch>
                          <a:fillRect/>
                        </a:stretch>
                      </p166:blipFill>
                      <p166:spPr xmlns:p166="http://schemas.microsoft.com/office/powerpoint/2016/6/main">
                        <a:xfrm>
                          <a:off x="8674728" y="2532244"/>
                          <a:ext cx="7677694" cy="4318702"/>
                        </a:xfrm>
                        <a:prstGeom prst="rect">
                          <a:avLst/>
                        </a:prstGeom>
                        <a:ln w="76200">
                          <a:solidFill>
                            <a:schemeClr val="bg1"/>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D9B3434D-1936-424F-7F36-A7E90E5A3531}"/>
                  </a:ext>
                </a:extLst>
              </p:cNvPr>
              <p:cNvGrpSpPr>
                <a:grpSpLocks noGrp="1" noUngrp="1" noRot="1" noChangeAspect="1" noMove="1" noResize="1"/>
              </p:cNvGrpSpPr>
              <p:nvPr/>
            </p:nvGrpSpPr>
            <p:grpSpPr>
              <a:xfrm>
                <a:off x="613229" y="451905"/>
                <a:ext cx="17061543" cy="9383191"/>
                <a:chOff x="613229" y="451905"/>
                <a:chExt cx="17061543" cy="9383191"/>
              </a:xfrm>
            </p:grpSpPr>
            <p:pic>
              <p:nvPicPr>
                <p:cNvPr id="9" name="Picture 9">
                  <a:hlinkClick r:id="rId4"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322350" y="2984149"/>
                  <a:ext cx="7677694" cy="4318702"/>
                </a:xfrm>
                <a:prstGeom prst="rect">
                  <a:avLst/>
                </a:prstGeom>
                <a:ln w="76200">
                  <a:solidFill>
                    <a:schemeClr val="bg1"/>
                  </a:solidFill>
                </a:ln>
              </p:spPr>
            </p:pic>
            <p:pic>
              <p:nvPicPr>
                <p:cNvPr id="10" name="Picture 10">
                  <a:hlinkClick r:id="rId5"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9287957" y="2984149"/>
                  <a:ext cx="7677694" cy="4318702"/>
                </a:xfrm>
                <a:prstGeom prst="rect">
                  <a:avLst/>
                </a:prstGeom>
                <a:ln w="76200">
                  <a:solidFill>
                    <a:schemeClr val="bg1"/>
                  </a:solidFill>
                </a:ln>
              </p:spPr>
            </p:pic>
          </p:grpSp>
        </mc:Fallback>
      </mc:AlternateContent>
      <p:sp>
        <p:nvSpPr>
          <p:cNvPr id="8" name="Rectangle 7">
            <a:extLst>
              <a:ext uri="{FF2B5EF4-FFF2-40B4-BE49-F238E27FC236}">
                <a16:creationId xmlns:a16="http://schemas.microsoft.com/office/drawing/2014/main" id="{0E30A539-4E8D-B2C0-97D5-FC4988B166C5}"/>
              </a:ext>
            </a:extLst>
          </p:cNvPr>
          <p:cNvSpPr/>
          <p:nvPr/>
        </p:nvSpPr>
        <p:spPr>
          <a:xfrm>
            <a:off x="0" y="0"/>
            <a:ext cx="18288000" cy="2685143"/>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6600" dirty="0">
                <a:latin typeface="DM Sans Bold"/>
              </a:rPr>
              <a:t>SUMMARY SECTION</a:t>
            </a:r>
            <a:endParaRPr lang="en-IN" sz="6600" dirty="0">
              <a:latin typeface="DM Sans Bold" charset="0"/>
            </a:endParaRPr>
          </a:p>
        </p:txBody>
      </p:sp>
    </p:spTree>
    <p:extLst>
      <p:ext uri="{BB962C8B-B14F-4D97-AF65-F5344CB8AC3E}">
        <p14:creationId xmlns:p14="http://schemas.microsoft.com/office/powerpoint/2010/main" val="323459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88FE21-0814-076F-1C3D-AF14E7F35F15}"/>
              </a:ext>
            </a:extLst>
          </p:cNvPr>
          <p:cNvSpPr/>
          <p:nvPr/>
        </p:nvSpPr>
        <p:spPr>
          <a:xfrm>
            <a:off x="2933700" y="2509155"/>
            <a:ext cx="12420600" cy="2438400"/>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latin typeface="DM Sans Bold" charset="0"/>
              </a:rPr>
              <a:t>ASSIGNMENT-BASED SUBJECTIVE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0"/>
            <a:ext cx="18288000" cy="2728686"/>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dirty="0">
                <a:latin typeface="DM Sans Bold"/>
              </a:rPr>
              <a:t>FROM YOUR ANALYSIS OF THE CATEGORICAL VARIABLES FROM THE DATASET, WHAT COULD YOU INFER ABOUT</a:t>
            </a:r>
          </a:p>
          <a:p>
            <a:pPr algn="ctr"/>
            <a:r>
              <a:rPr lang="en-US" sz="4800" dirty="0">
                <a:latin typeface="DM Sans Bold"/>
              </a:rPr>
              <a:t>THEIR EFFECT ON THE DEPENDENT VARIABLE?</a:t>
            </a:r>
            <a:endParaRPr lang="en-IN" sz="4800" dirty="0">
              <a:latin typeface="DM Sans Bold" charset="0"/>
            </a:endParaRPr>
          </a:p>
        </p:txBody>
      </p:sp>
      <p:sp>
        <p:nvSpPr>
          <p:cNvPr id="2" name="Rectangle 1">
            <a:extLst>
              <a:ext uri="{FF2B5EF4-FFF2-40B4-BE49-F238E27FC236}">
                <a16:creationId xmlns:a16="http://schemas.microsoft.com/office/drawing/2014/main" id="{74AC72BE-C016-4EF8-4741-C1390CD9A275}"/>
              </a:ext>
            </a:extLst>
          </p:cNvPr>
          <p:cNvSpPr/>
          <p:nvPr/>
        </p:nvSpPr>
        <p:spPr>
          <a:xfrm>
            <a:off x="161470" y="3035299"/>
            <a:ext cx="7864929" cy="6819901"/>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3850"/>
              </a:lnSpc>
            </a:pPr>
            <a:r>
              <a:rPr lang="en-US" sz="2400" b="1" dirty="0">
                <a:solidFill>
                  <a:sysClr val="windowText" lastClr="000000"/>
                </a:solidFill>
                <a:latin typeface="DM Sans"/>
              </a:rPr>
              <a:t>Regression Model </a:t>
            </a:r>
          </a:p>
          <a:p>
            <a:pPr algn="ctr">
              <a:lnSpc>
                <a:spcPts val="3850"/>
              </a:lnSpc>
            </a:pPr>
            <a:endParaRPr lang="en-US" sz="2400" b="1" dirty="0">
              <a:solidFill>
                <a:sysClr val="windowText" lastClr="000000"/>
              </a:solidFill>
              <a:latin typeface="DM Sans"/>
            </a:endParaRPr>
          </a:p>
          <a:p>
            <a:pPr>
              <a:lnSpc>
                <a:spcPts val="3850"/>
              </a:lnSpc>
            </a:pPr>
            <a:r>
              <a:rPr lang="en-US" sz="2400" b="1" dirty="0">
                <a:solidFill>
                  <a:sysClr val="windowText" lastClr="000000"/>
                </a:solidFill>
                <a:latin typeface="DM Sans"/>
              </a:rPr>
              <a:t>Demand</a:t>
            </a:r>
            <a:r>
              <a:rPr lang="en-US" sz="2400" dirty="0">
                <a:solidFill>
                  <a:sysClr val="windowText" lastClr="000000"/>
                </a:solidFill>
                <a:latin typeface="DM Sans"/>
              </a:rPr>
              <a:t> = 0.374 </a:t>
            </a:r>
          </a:p>
          <a:p>
            <a:pPr>
              <a:lnSpc>
                <a:spcPts val="3850"/>
              </a:lnSpc>
            </a:pPr>
            <a:r>
              <a:rPr lang="en-US" sz="2400" dirty="0">
                <a:solidFill>
                  <a:sysClr val="windowText" lastClr="000000"/>
                </a:solidFill>
                <a:latin typeface="DM Sans"/>
              </a:rPr>
              <a:t>                   + 0.9 X </a:t>
            </a:r>
            <a:r>
              <a:rPr lang="en-US" sz="2400" b="1" dirty="0">
                <a:solidFill>
                  <a:sysClr val="windowText" lastClr="000000"/>
                </a:solidFill>
                <a:latin typeface="DM Sans"/>
              </a:rPr>
              <a:t>Casual </a:t>
            </a:r>
          </a:p>
          <a:p>
            <a:pPr>
              <a:lnSpc>
                <a:spcPts val="3850"/>
              </a:lnSpc>
            </a:pPr>
            <a:r>
              <a:rPr lang="en-US" sz="2400" dirty="0">
                <a:solidFill>
                  <a:sysClr val="windowText" lastClr="000000"/>
                </a:solidFill>
                <a:latin typeface="DM Sans"/>
              </a:rPr>
              <a:t>                   + 0.03 X </a:t>
            </a:r>
            <a:r>
              <a:rPr lang="en-US" sz="2400" b="1" dirty="0" err="1">
                <a:solidFill>
                  <a:sysClr val="windowText" lastClr="000000"/>
                </a:solidFill>
                <a:latin typeface="DM Sans"/>
              </a:rPr>
              <a:t>mnth_Aug</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- 0.079 X </a:t>
            </a:r>
            <a:r>
              <a:rPr lang="en-US" sz="2400" b="1" dirty="0" err="1">
                <a:solidFill>
                  <a:sysClr val="windowText" lastClr="000000"/>
                </a:solidFill>
                <a:latin typeface="DM Sans"/>
              </a:rPr>
              <a:t>mnth_Feb</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- 0.1085 X </a:t>
            </a:r>
            <a:r>
              <a:rPr lang="en-US" sz="2400" b="1" dirty="0" err="1">
                <a:solidFill>
                  <a:sysClr val="windowText" lastClr="000000"/>
                </a:solidFill>
                <a:latin typeface="DM Sans"/>
              </a:rPr>
              <a:t>mnth_Jan</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- 0.0768 X </a:t>
            </a:r>
            <a:r>
              <a:rPr lang="en-US" sz="2400" b="1" dirty="0" err="1">
                <a:solidFill>
                  <a:sysClr val="windowText" lastClr="000000"/>
                </a:solidFill>
                <a:latin typeface="DM Sans"/>
              </a:rPr>
              <a:t>mnth_Mar</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+ 0.0203 X </a:t>
            </a:r>
            <a:r>
              <a:rPr lang="en-US" sz="2400" b="1" dirty="0" err="1">
                <a:solidFill>
                  <a:sysClr val="windowText" lastClr="000000"/>
                </a:solidFill>
                <a:latin typeface="DM Sans"/>
              </a:rPr>
              <a:t>mnth_Nov</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0.0414 X </a:t>
            </a:r>
            <a:r>
              <a:rPr lang="en-US" sz="2400" b="1" dirty="0" err="1">
                <a:solidFill>
                  <a:sysClr val="windowText" lastClr="000000"/>
                </a:solidFill>
                <a:latin typeface="DM Sans"/>
              </a:rPr>
              <a:t>mnth_Sep</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- 0.2477 X </a:t>
            </a:r>
            <a:r>
              <a:rPr lang="en-US" sz="2400" b="1" dirty="0" err="1">
                <a:solidFill>
                  <a:sysClr val="windowText" lastClr="000000"/>
                </a:solidFill>
                <a:latin typeface="DM Sans"/>
              </a:rPr>
              <a:t>weekday_Mon</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- 0.2328 X </a:t>
            </a:r>
            <a:r>
              <a:rPr lang="en-US" sz="2400" b="1" dirty="0" err="1">
                <a:solidFill>
                  <a:sysClr val="windowText" lastClr="000000"/>
                </a:solidFill>
                <a:latin typeface="DM Sans"/>
              </a:rPr>
              <a:t>weekday_Sun</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- 0.1425 X </a:t>
            </a:r>
            <a:r>
              <a:rPr lang="en-US" sz="2400" b="1" dirty="0" err="1">
                <a:solidFill>
                  <a:sysClr val="windowText" lastClr="000000"/>
                </a:solidFill>
                <a:latin typeface="DM Sans"/>
              </a:rPr>
              <a:t>weathersit_Light</a:t>
            </a:r>
            <a:r>
              <a:rPr lang="en-US" sz="2400" b="1" dirty="0">
                <a:solidFill>
                  <a:sysClr val="windowText" lastClr="000000"/>
                </a:solidFill>
                <a:latin typeface="DM Sans"/>
              </a:rPr>
              <a:t> Snow</a:t>
            </a:r>
          </a:p>
        </p:txBody>
      </p:sp>
      <p:sp>
        <p:nvSpPr>
          <p:cNvPr id="4" name="Rectangle 3">
            <a:extLst>
              <a:ext uri="{FF2B5EF4-FFF2-40B4-BE49-F238E27FC236}">
                <a16:creationId xmlns:a16="http://schemas.microsoft.com/office/drawing/2014/main" id="{2DA59E89-DDC8-5005-C30A-A5E5ABEACD7C}"/>
              </a:ext>
            </a:extLst>
          </p:cNvPr>
          <p:cNvSpPr/>
          <p:nvPr/>
        </p:nvSpPr>
        <p:spPr>
          <a:xfrm>
            <a:off x="8389256" y="3035299"/>
            <a:ext cx="9579430" cy="6819900"/>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ts val="3850"/>
              </a:lnSpc>
              <a:buFont typeface="Arial" panose="020B0604020202020204" pitchFamily="34" charset="0"/>
              <a:buChar char="•"/>
            </a:pPr>
            <a:r>
              <a:rPr lang="en-US" sz="2400" dirty="0">
                <a:solidFill>
                  <a:sysClr val="windowText" lastClr="000000"/>
                </a:solidFill>
                <a:latin typeface="DM Sans"/>
              </a:rPr>
              <a:t>Categorical variables have a low to medium impact on the regression model. Though 9 out of 10 independent variables are categorical in our linear regression model, the highest weightage is associated with Casual variable which is not a categorical variable.  </a:t>
            </a:r>
          </a:p>
          <a:p>
            <a:pPr marL="342900" indent="-342900">
              <a:lnSpc>
                <a:spcPts val="3850"/>
              </a:lnSpc>
              <a:buFont typeface="Arial" panose="020B0604020202020204" pitchFamily="34" charset="0"/>
              <a:buChar char="•"/>
            </a:pPr>
            <a:r>
              <a:rPr lang="en-US" sz="2400" dirty="0">
                <a:solidFill>
                  <a:sysClr val="windowText" lastClr="000000"/>
                </a:solidFill>
                <a:latin typeface="DM Sans"/>
              </a:rPr>
              <a:t>Sunday and Monday have higher impact on the demand as compared to other categorical variables such as different months and </a:t>
            </a:r>
            <a:r>
              <a:rPr lang="en-US" sz="2400" dirty="0" err="1">
                <a:solidFill>
                  <a:sysClr val="windowText" lastClr="000000"/>
                </a:solidFill>
                <a:latin typeface="DM Sans"/>
              </a:rPr>
              <a:t>weather_light_Snow</a:t>
            </a:r>
            <a:endParaRPr lang="en-US" sz="2400" dirty="0">
              <a:solidFill>
                <a:sysClr val="windowText" lastClr="000000"/>
              </a:solidFill>
              <a:latin typeface="DM Sans"/>
            </a:endParaRPr>
          </a:p>
          <a:p>
            <a:pPr>
              <a:lnSpc>
                <a:spcPts val="3850"/>
              </a:lnSpc>
            </a:pPr>
            <a:endParaRPr lang="en-US" sz="2400" dirty="0">
              <a:solidFill>
                <a:sysClr val="windowText" lastClr="000000"/>
              </a:solidFill>
              <a:latin typeface="DM Sans"/>
            </a:endParaRPr>
          </a:p>
        </p:txBody>
      </p:sp>
    </p:spTree>
    <p:extLst>
      <p:ext uri="{BB962C8B-B14F-4D97-AF65-F5344CB8AC3E}">
        <p14:creationId xmlns:p14="http://schemas.microsoft.com/office/powerpoint/2010/main" val="105351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0"/>
            <a:ext cx="18288000" cy="1886857"/>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400" dirty="0">
                <a:latin typeface="DM Sans Bold"/>
              </a:rPr>
              <a:t>WHY IS IT IMPORTANT TO USE DROP_FIRST=TRUE DURING DUMMY VARIABLE CREATION?</a:t>
            </a:r>
            <a:endParaRPr lang="en-IN" sz="5400" dirty="0">
              <a:latin typeface="DM Sans Bold" charset="0"/>
            </a:endParaRPr>
          </a:p>
        </p:txBody>
      </p:sp>
      <p:sp>
        <p:nvSpPr>
          <p:cNvPr id="2" name="Rectangle 1">
            <a:extLst>
              <a:ext uri="{FF2B5EF4-FFF2-40B4-BE49-F238E27FC236}">
                <a16:creationId xmlns:a16="http://schemas.microsoft.com/office/drawing/2014/main" id="{74AC72BE-C016-4EF8-4741-C1390CD9A275}"/>
              </a:ext>
            </a:extLst>
          </p:cNvPr>
          <p:cNvSpPr/>
          <p:nvPr/>
        </p:nvSpPr>
        <p:spPr>
          <a:xfrm>
            <a:off x="161471" y="2119086"/>
            <a:ext cx="5208816" cy="7968343"/>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b="1" dirty="0">
                <a:solidFill>
                  <a:sysClr val="windowText" lastClr="000000"/>
                </a:solidFill>
                <a:latin typeface="DM Sans"/>
              </a:rPr>
              <a:t>Dummy Variable Trap</a:t>
            </a:r>
            <a:r>
              <a:rPr lang="en-US" sz="2400" dirty="0">
                <a:solidFill>
                  <a:sysClr val="windowText" lastClr="000000"/>
                </a:solidFill>
                <a:latin typeface="DM Sans"/>
              </a:rPr>
              <a:t>: Without dropping one dummy variable, perfect multicollinearity can occur.</a:t>
            </a:r>
          </a:p>
          <a:p>
            <a:pPr>
              <a:lnSpc>
                <a:spcPts val="3850"/>
              </a:lnSpc>
            </a:pPr>
            <a:r>
              <a:rPr lang="en-US" sz="2400" b="1" dirty="0">
                <a:solidFill>
                  <a:sysClr val="windowText" lastClr="000000"/>
                </a:solidFill>
                <a:latin typeface="DM Sans"/>
              </a:rPr>
              <a:t>Redundancy Issue</a:t>
            </a:r>
            <a:r>
              <a:rPr lang="en-US" sz="2400" dirty="0">
                <a:solidFill>
                  <a:sysClr val="windowText" lastClr="000000"/>
                </a:solidFill>
                <a:latin typeface="DM Sans"/>
              </a:rPr>
              <a:t>: Information about the category can be redundant if all dummy variables are included.</a:t>
            </a:r>
          </a:p>
          <a:p>
            <a:pPr>
              <a:lnSpc>
                <a:spcPts val="3850"/>
              </a:lnSpc>
            </a:pPr>
            <a:r>
              <a:rPr lang="en-US" sz="2400" b="1" dirty="0">
                <a:solidFill>
                  <a:sysClr val="windowText" lastClr="000000"/>
                </a:solidFill>
                <a:latin typeface="DM Sans"/>
              </a:rPr>
              <a:t>Solution</a:t>
            </a:r>
            <a:r>
              <a:rPr lang="en-US" sz="2400" dirty="0">
                <a:solidFill>
                  <a:sysClr val="windowText" lastClr="000000"/>
                </a:solidFill>
                <a:latin typeface="DM Sans"/>
              </a:rPr>
              <a:t>: Use </a:t>
            </a:r>
            <a:r>
              <a:rPr lang="en-US" sz="2400" dirty="0" err="1">
                <a:solidFill>
                  <a:sysClr val="windowText" lastClr="000000"/>
                </a:solidFill>
                <a:latin typeface="DM Sans"/>
              </a:rPr>
              <a:t>drop_first</a:t>
            </a:r>
            <a:r>
              <a:rPr lang="en-US" sz="2400" dirty="0">
                <a:solidFill>
                  <a:sysClr val="windowText" lastClr="000000"/>
                </a:solidFill>
                <a:latin typeface="DM Sans"/>
              </a:rPr>
              <a:t>=True during dummy variable creation.</a:t>
            </a:r>
          </a:p>
          <a:p>
            <a:pPr>
              <a:lnSpc>
                <a:spcPts val="3850"/>
              </a:lnSpc>
            </a:pPr>
            <a:r>
              <a:rPr lang="en-US" sz="2400" b="1" dirty="0">
                <a:solidFill>
                  <a:sysClr val="windowText" lastClr="000000"/>
                </a:solidFill>
                <a:latin typeface="DM Sans"/>
              </a:rPr>
              <a:t>Benefits</a:t>
            </a:r>
            <a:r>
              <a:rPr lang="en-US" sz="2400" dirty="0">
                <a:solidFill>
                  <a:sysClr val="windowText" lastClr="000000"/>
                </a:solidFill>
                <a:latin typeface="DM Sans"/>
              </a:rPr>
              <a:t>: Prevents multicollinearity, ensures model stability, and simplifies interpretation of regression coefficients.</a:t>
            </a:r>
          </a:p>
        </p:txBody>
      </p:sp>
      <p:sp>
        <p:nvSpPr>
          <p:cNvPr id="4" name="Rectangle 3">
            <a:extLst>
              <a:ext uri="{FF2B5EF4-FFF2-40B4-BE49-F238E27FC236}">
                <a16:creationId xmlns:a16="http://schemas.microsoft.com/office/drawing/2014/main" id="{2DA59E89-DDC8-5005-C30A-A5E5ABEACD7C}"/>
              </a:ext>
            </a:extLst>
          </p:cNvPr>
          <p:cNvSpPr/>
          <p:nvPr/>
        </p:nvSpPr>
        <p:spPr>
          <a:xfrm>
            <a:off x="5558971" y="2119086"/>
            <a:ext cx="12567558" cy="7968342"/>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dirty="0">
                <a:solidFill>
                  <a:sysClr val="windowText" lastClr="000000"/>
                </a:solidFill>
                <a:latin typeface="DM Sans"/>
              </a:rPr>
              <a:t>When creating dummy variables, `</a:t>
            </a:r>
            <a:r>
              <a:rPr lang="en-US" dirty="0" err="1">
                <a:solidFill>
                  <a:sysClr val="windowText" lastClr="000000"/>
                </a:solidFill>
                <a:latin typeface="DM Sans"/>
              </a:rPr>
              <a:t>drop_first</a:t>
            </a:r>
            <a:r>
              <a:rPr lang="en-US" dirty="0">
                <a:solidFill>
                  <a:sysClr val="windowText" lastClr="000000"/>
                </a:solidFill>
                <a:latin typeface="DM Sans"/>
              </a:rPr>
              <a:t>=True` is used to avoid the "dummy variable trap." The dummy variable trap occurs when there is a perfect multicollinearity among the dummy variables, meaning one dummy variable can be perfectly predicted from the others. </a:t>
            </a:r>
          </a:p>
          <a:p>
            <a:pPr>
              <a:lnSpc>
                <a:spcPts val="3850"/>
              </a:lnSpc>
            </a:pPr>
            <a:r>
              <a:rPr lang="en-US" dirty="0">
                <a:solidFill>
                  <a:sysClr val="windowText" lastClr="000000"/>
                </a:solidFill>
                <a:latin typeface="DM Sans"/>
              </a:rPr>
              <a:t>         Here's why the dummy variable trap happens: Suppose you have a categorical variable with two categories (0 and 1), and you create two dummy variables (D1 and D2) to represent these categories. If D1 is 1, it implies the category is 0, and if D2 is 1, it implies the category is 1. So, if D1=0 and D2=0, it means the category is neither 0 nor 1. In other words, the information about the category is redundant.</a:t>
            </a:r>
          </a:p>
          <a:p>
            <a:pPr>
              <a:lnSpc>
                <a:spcPts val="3850"/>
              </a:lnSpc>
            </a:pPr>
            <a:r>
              <a:rPr lang="en-US" dirty="0">
                <a:solidFill>
                  <a:sysClr val="windowText" lastClr="000000"/>
                </a:solidFill>
                <a:latin typeface="DM Sans"/>
              </a:rPr>
              <a:t>          By setting `</a:t>
            </a:r>
            <a:r>
              <a:rPr lang="en-US" dirty="0" err="1">
                <a:solidFill>
                  <a:sysClr val="windowText" lastClr="000000"/>
                </a:solidFill>
                <a:latin typeface="DM Sans"/>
              </a:rPr>
              <a:t>drop_first</a:t>
            </a:r>
            <a:r>
              <a:rPr lang="en-US" dirty="0">
                <a:solidFill>
                  <a:sysClr val="windowText" lastClr="000000"/>
                </a:solidFill>
                <a:latin typeface="DM Sans"/>
              </a:rPr>
              <a:t>=True`, you exclude one of the dummy variables. This eliminates the perfect multicollinearity issue because the information about the category is still captured by the remaining dummy variable(s). For a binary categorical variable, you only need one dummy variable to represent the two categories effectively.</a:t>
            </a:r>
          </a:p>
          <a:p>
            <a:pPr>
              <a:lnSpc>
                <a:spcPts val="3850"/>
              </a:lnSpc>
            </a:pPr>
            <a:r>
              <a:rPr lang="en-US" dirty="0">
                <a:solidFill>
                  <a:sysClr val="windowText" lastClr="000000"/>
                </a:solidFill>
                <a:latin typeface="DM Sans"/>
              </a:rPr>
              <a:t>          Not dropping the first dummy variable may lead to the dummy variable trap, causing issues in regression models due to multicollinearity. Multicollinearity can make it challenging to interpret the coefficients of the regression model and can lead to unstable estimates. Therefore, dropping one dummy variable helps to avoid these problems and ensures that the model is well-behaved.</a:t>
            </a:r>
          </a:p>
        </p:txBody>
      </p:sp>
    </p:spTree>
    <p:extLst>
      <p:ext uri="{BB962C8B-B14F-4D97-AF65-F5344CB8AC3E}">
        <p14:creationId xmlns:p14="http://schemas.microsoft.com/office/powerpoint/2010/main" val="246805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0"/>
            <a:ext cx="18288000" cy="2598057"/>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dirty="0">
                <a:latin typeface="DM Sans Bold"/>
              </a:rPr>
              <a:t>LOOKING AT THE PAIR-PLOT AMONG THE NUMERICAL VARIABLES, WHICH ONE HAS THE HIGHEST CORRELATION</a:t>
            </a:r>
          </a:p>
          <a:p>
            <a:pPr algn="ctr"/>
            <a:r>
              <a:rPr lang="en-US" sz="4800" dirty="0">
                <a:latin typeface="DM Sans Bold"/>
              </a:rPr>
              <a:t>WITH THE TARGET VARIABLE?</a:t>
            </a:r>
            <a:endParaRPr lang="en-IN" sz="4800" dirty="0">
              <a:latin typeface="DM Sans Bold" charset="0"/>
            </a:endParaRPr>
          </a:p>
        </p:txBody>
      </p:sp>
      <p:sp>
        <p:nvSpPr>
          <p:cNvPr id="4" name="Rectangle 3">
            <a:extLst>
              <a:ext uri="{FF2B5EF4-FFF2-40B4-BE49-F238E27FC236}">
                <a16:creationId xmlns:a16="http://schemas.microsoft.com/office/drawing/2014/main" id="{2DA59E89-DDC8-5005-C30A-A5E5ABEACD7C}"/>
              </a:ext>
            </a:extLst>
          </p:cNvPr>
          <p:cNvSpPr/>
          <p:nvPr/>
        </p:nvSpPr>
        <p:spPr>
          <a:xfrm>
            <a:off x="130629" y="7881257"/>
            <a:ext cx="17995899" cy="2206170"/>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3200" dirty="0">
                <a:solidFill>
                  <a:sysClr val="windowText" lastClr="000000"/>
                </a:solidFill>
                <a:latin typeface="DM Sans"/>
              </a:rPr>
              <a:t>Looking at the pair-plot among the numerical variables, </a:t>
            </a:r>
          </a:p>
          <a:p>
            <a:pPr>
              <a:lnSpc>
                <a:spcPts val="3850"/>
              </a:lnSpc>
            </a:pPr>
            <a:r>
              <a:rPr lang="en-US" sz="3200" dirty="0">
                <a:solidFill>
                  <a:sysClr val="windowText" lastClr="000000"/>
                </a:solidFill>
                <a:latin typeface="DM Sans"/>
              </a:rPr>
              <a:t>- We can conclude that the ‘</a:t>
            </a:r>
            <a:r>
              <a:rPr lang="en-US" sz="3200" dirty="0">
                <a:solidFill>
                  <a:srgbClr val="FF0000"/>
                </a:solidFill>
                <a:latin typeface="DM Sans"/>
              </a:rPr>
              <a:t>registered</a:t>
            </a:r>
            <a:r>
              <a:rPr lang="en-US" sz="3200" dirty="0">
                <a:solidFill>
                  <a:sysClr val="windowText" lastClr="000000"/>
                </a:solidFill>
                <a:latin typeface="DM Sans"/>
              </a:rPr>
              <a:t>’ has the highest correlation with the target variable</a:t>
            </a:r>
          </a:p>
        </p:txBody>
      </p:sp>
      <p:pic>
        <p:nvPicPr>
          <p:cNvPr id="5" name="Picture 4">
            <a:extLst>
              <a:ext uri="{FF2B5EF4-FFF2-40B4-BE49-F238E27FC236}">
                <a16:creationId xmlns:a16="http://schemas.microsoft.com/office/drawing/2014/main" id="{8A668F32-694A-E184-3127-0407C8DBB061}"/>
              </a:ext>
            </a:extLst>
          </p:cNvPr>
          <p:cNvPicPr>
            <a:picLocks noChangeAspect="1"/>
          </p:cNvPicPr>
          <p:nvPr/>
        </p:nvPicPr>
        <p:blipFill>
          <a:blip r:embed="rId3"/>
          <a:stretch>
            <a:fillRect/>
          </a:stretch>
        </p:blipFill>
        <p:spPr>
          <a:xfrm>
            <a:off x="130629" y="3352800"/>
            <a:ext cx="17527623" cy="4078514"/>
          </a:xfrm>
          <a:prstGeom prst="rect">
            <a:avLst/>
          </a:prstGeom>
        </p:spPr>
      </p:pic>
    </p:spTree>
    <p:extLst>
      <p:ext uri="{BB962C8B-B14F-4D97-AF65-F5344CB8AC3E}">
        <p14:creationId xmlns:p14="http://schemas.microsoft.com/office/powerpoint/2010/main" val="86134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0"/>
            <a:ext cx="18288000" cy="1886857"/>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dirty="0">
                <a:latin typeface="DM Sans Bold"/>
              </a:rPr>
              <a:t>HOW DID YOU VALIDATE THE ASSUMPTIONS OF LINEAR REGRESSION AFTER BUILDING THE MODEL ON THE TRAINING SET?</a:t>
            </a:r>
            <a:endParaRPr lang="en-IN" sz="4400" dirty="0">
              <a:latin typeface="DM Sans Bold" charset="0"/>
            </a:endParaRPr>
          </a:p>
        </p:txBody>
      </p:sp>
      <p:sp>
        <p:nvSpPr>
          <p:cNvPr id="2" name="Rectangle 1">
            <a:extLst>
              <a:ext uri="{FF2B5EF4-FFF2-40B4-BE49-F238E27FC236}">
                <a16:creationId xmlns:a16="http://schemas.microsoft.com/office/drawing/2014/main" id="{74AC72BE-C016-4EF8-4741-C1390CD9A275}"/>
              </a:ext>
            </a:extLst>
          </p:cNvPr>
          <p:cNvSpPr/>
          <p:nvPr/>
        </p:nvSpPr>
        <p:spPr>
          <a:xfrm>
            <a:off x="130629" y="2119086"/>
            <a:ext cx="17997714" cy="4702627"/>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3200" dirty="0">
                <a:solidFill>
                  <a:sysClr val="windowText" lastClr="000000"/>
                </a:solidFill>
                <a:latin typeface="DM Sans"/>
              </a:rPr>
              <a:t>I used the following methods to validate the assumptions of Linear Regression after building </a:t>
            </a:r>
            <a:r>
              <a:rPr lang="en-US" sz="3200">
                <a:solidFill>
                  <a:sysClr val="windowText" lastClr="000000"/>
                </a:solidFill>
                <a:latin typeface="DM Sans"/>
              </a:rPr>
              <a:t>the model</a:t>
            </a:r>
          </a:p>
          <a:p>
            <a:pPr>
              <a:lnSpc>
                <a:spcPts val="3850"/>
              </a:lnSpc>
            </a:pPr>
            <a:endParaRPr lang="en-US" sz="3200" dirty="0">
              <a:solidFill>
                <a:sysClr val="windowText" lastClr="000000"/>
              </a:solidFill>
              <a:latin typeface="DM Sans"/>
            </a:endParaRPr>
          </a:p>
          <a:p>
            <a:pPr marL="342900" indent="-342900">
              <a:lnSpc>
                <a:spcPts val="3850"/>
              </a:lnSpc>
              <a:buFont typeface="Arial" panose="020B0604020202020204" pitchFamily="34" charset="0"/>
              <a:buChar char="•"/>
            </a:pPr>
            <a:r>
              <a:rPr lang="en-US" sz="3200" dirty="0">
                <a:solidFill>
                  <a:sysClr val="windowText" lastClr="000000"/>
                </a:solidFill>
                <a:latin typeface="DM Sans"/>
              </a:rPr>
              <a:t>VIF: Checking the VIF values and ensuring that VIF&lt;5</a:t>
            </a:r>
          </a:p>
          <a:p>
            <a:pPr marL="342900" indent="-342900">
              <a:lnSpc>
                <a:spcPts val="3850"/>
              </a:lnSpc>
              <a:buFont typeface="Arial" panose="020B0604020202020204" pitchFamily="34" charset="0"/>
              <a:buChar char="•"/>
            </a:pPr>
            <a:r>
              <a:rPr lang="en-US" sz="3200" dirty="0">
                <a:solidFill>
                  <a:sysClr val="windowText" lastClr="000000"/>
                </a:solidFill>
                <a:latin typeface="DM Sans"/>
              </a:rPr>
              <a:t>Residual analysis: Validated whether the model is overall normally distributed or not</a:t>
            </a:r>
          </a:p>
        </p:txBody>
      </p:sp>
    </p:spTree>
    <p:extLst>
      <p:ext uri="{BB962C8B-B14F-4D97-AF65-F5344CB8AC3E}">
        <p14:creationId xmlns:p14="http://schemas.microsoft.com/office/powerpoint/2010/main" val="416942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1C25D5-C2EB-EAC4-C22D-C5ECD2F00497}"/>
              </a:ext>
            </a:extLst>
          </p:cNvPr>
          <p:cNvSpPr/>
          <p:nvPr/>
        </p:nvSpPr>
        <p:spPr>
          <a:xfrm>
            <a:off x="0" y="0"/>
            <a:ext cx="18288000" cy="1886857"/>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dirty="0">
                <a:latin typeface="DM Sans Bold"/>
              </a:rPr>
              <a:t>BASED ON THE FINAL MODEL, WHICH ARE THE TOP 3 FEATURES CONTRIBUTING SIGNIFICANTLY TOWARDS EXPLAINING THE DEMAND OF THE SHARED BIKES?</a:t>
            </a:r>
            <a:endParaRPr lang="en-IN" sz="4000" dirty="0">
              <a:latin typeface="DM Sans Bold" charset="0"/>
            </a:endParaRPr>
          </a:p>
        </p:txBody>
      </p:sp>
      <p:sp>
        <p:nvSpPr>
          <p:cNvPr id="4" name="Rectangle 3">
            <a:extLst>
              <a:ext uri="{FF2B5EF4-FFF2-40B4-BE49-F238E27FC236}">
                <a16:creationId xmlns:a16="http://schemas.microsoft.com/office/drawing/2014/main" id="{B81F63FD-314D-4B87-F6CC-B5B5F692A041}"/>
              </a:ext>
            </a:extLst>
          </p:cNvPr>
          <p:cNvSpPr/>
          <p:nvPr/>
        </p:nvSpPr>
        <p:spPr>
          <a:xfrm>
            <a:off x="117927" y="2033814"/>
            <a:ext cx="7864929" cy="8053614"/>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3850"/>
              </a:lnSpc>
            </a:pPr>
            <a:r>
              <a:rPr lang="en-US" sz="2400" b="1" dirty="0">
                <a:solidFill>
                  <a:sysClr val="windowText" lastClr="000000"/>
                </a:solidFill>
                <a:latin typeface="DM Sans"/>
              </a:rPr>
              <a:t>Regression Model </a:t>
            </a:r>
          </a:p>
          <a:p>
            <a:pPr algn="ctr">
              <a:lnSpc>
                <a:spcPts val="3850"/>
              </a:lnSpc>
            </a:pPr>
            <a:endParaRPr lang="en-US" sz="2400" b="1" dirty="0">
              <a:solidFill>
                <a:sysClr val="windowText" lastClr="000000"/>
              </a:solidFill>
              <a:latin typeface="DM Sans"/>
            </a:endParaRPr>
          </a:p>
          <a:p>
            <a:pPr>
              <a:lnSpc>
                <a:spcPts val="3850"/>
              </a:lnSpc>
            </a:pPr>
            <a:r>
              <a:rPr lang="en-US" sz="2400" b="1" dirty="0">
                <a:solidFill>
                  <a:sysClr val="windowText" lastClr="000000"/>
                </a:solidFill>
                <a:latin typeface="DM Sans"/>
              </a:rPr>
              <a:t>Demand</a:t>
            </a:r>
            <a:r>
              <a:rPr lang="en-US" sz="2400" dirty="0">
                <a:solidFill>
                  <a:sysClr val="windowText" lastClr="000000"/>
                </a:solidFill>
                <a:latin typeface="DM Sans"/>
              </a:rPr>
              <a:t> = 0.374 </a:t>
            </a:r>
          </a:p>
          <a:p>
            <a:pPr>
              <a:lnSpc>
                <a:spcPts val="3850"/>
              </a:lnSpc>
            </a:pPr>
            <a:r>
              <a:rPr lang="en-US" sz="2400" dirty="0">
                <a:solidFill>
                  <a:sysClr val="windowText" lastClr="000000"/>
                </a:solidFill>
                <a:latin typeface="DM Sans"/>
              </a:rPr>
              <a:t>                   + 0.9 X </a:t>
            </a:r>
            <a:r>
              <a:rPr lang="en-US" sz="2400" b="1" dirty="0">
                <a:solidFill>
                  <a:sysClr val="windowText" lastClr="000000"/>
                </a:solidFill>
                <a:latin typeface="DM Sans"/>
              </a:rPr>
              <a:t>Casual </a:t>
            </a:r>
          </a:p>
          <a:p>
            <a:pPr>
              <a:lnSpc>
                <a:spcPts val="3850"/>
              </a:lnSpc>
            </a:pPr>
            <a:r>
              <a:rPr lang="en-US" sz="2400" dirty="0">
                <a:solidFill>
                  <a:sysClr val="windowText" lastClr="000000"/>
                </a:solidFill>
                <a:latin typeface="DM Sans"/>
              </a:rPr>
              <a:t>                   + 0.03 X </a:t>
            </a:r>
            <a:r>
              <a:rPr lang="en-US" sz="2400" b="1" dirty="0" err="1">
                <a:solidFill>
                  <a:sysClr val="windowText" lastClr="000000"/>
                </a:solidFill>
                <a:latin typeface="DM Sans"/>
              </a:rPr>
              <a:t>mnth_Aug</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- 0.079 X </a:t>
            </a:r>
            <a:r>
              <a:rPr lang="en-US" sz="2400" b="1" dirty="0" err="1">
                <a:solidFill>
                  <a:sysClr val="windowText" lastClr="000000"/>
                </a:solidFill>
                <a:latin typeface="DM Sans"/>
              </a:rPr>
              <a:t>mnth_Feb</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- 0.1085 X </a:t>
            </a:r>
            <a:r>
              <a:rPr lang="en-US" sz="2400" b="1" dirty="0" err="1">
                <a:solidFill>
                  <a:sysClr val="windowText" lastClr="000000"/>
                </a:solidFill>
                <a:latin typeface="DM Sans"/>
              </a:rPr>
              <a:t>mnth_Jan</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- 0.0768 X </a:t>
            </a:r>
            <a:r>
              <a:rPr lang="en-US" sz="2400" b="1" dirty="0" err="1">
                <a:solidFill>
                  <a:sysClr val="windowText" lastClr="000000"/>
                </a:solidFill>
                <a:latin typeface="DM Sans"/>
              </a:rPr>
              <a:t>mnth_Mar</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+ 0.0203 X </a:t>
            </a:r>
            <a:r>
              <a:rPr lang="en-US" sz="2400" b="1" dirty="0" err="1">
                <a:solidFill>
                  <a:sysClr val="windowText" lastClr="000000"/>
                </a:solidFill>
                <a:latin typeface="DM Sans"/>
              </a:rPr>
              <a:t>mnth_Nov</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0.0414 X </a:t>
            </a:r>
            <a:r>
              <a:rPr lang="en-US" sz="2400" b="1" dirty="0" err="1">
                <a:solidFill>
                  <a:sysClr val="windowText" lastClr="000000"/>
                </a:solidFill>
                <a:latin typeface="DM Sans"/>
              </a:rPr>
              <a:t>mnth_Sep</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- 0.2477 X </a:t>
            </a:r>
            <a:r>
              <a:rPr lang="en-US" sz="2400" b="1" dirty="0" err="1">
                <a:solidFill>
                  <a:sysClr val="windowText" lastClr="000000"/>
                </a:solidFill>
                <a:latin typeface="DM Sans"/>
              </a:rPr>
              <a:t>weekday_Mon</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- 0.2328 X </a:t>
            </a:r>
            <a:r>
              <a:rPr lang="en-US" sz="2400" b="1" dirty="0" err="1">
                <a:solidFill>
                  <a:sysClr val="windowText" lastClr="000000"/>
                </a:solidFill>
                <a:latin typeface="DM Sans"/>
              </a:rPr>
              <a:t>weekday_Sun</a:t>
            </a:r>
            <a:r>
              <a:rPr lang="en-US" sz="2400" b="1" dirty="0">
                <a:solidFill>
                  <a:sysClr val="windowText" lastClr="000000"/>
                </a:solidFill>
                <a:latin typeface="DM Sans"/>
              </a:rPr>
              <a:t> </a:t>
            </a:r>
          </a:p>
          <a:p>
            <a:pPr>
              <a:lnSpc>
                <a:spcPts val="3850"/>
              </a:lnSpc>
            </a:pPr>
            <a:r>
              <a:rPr lang="en-US" sz="2400" dirty="0">
                <a:solidFill>
                  <a:sysClr val="windowText" lastClr="000000"/>
                </a:solidFill>
                <a:latin typeface="DM Sans"/>
              </a:rPr>
              <a:t>                   - 0.1425 X </a:t>
            </a:r>
            <a:r>
              <a:rPr lang="en-US" sz="2400" b="1" dirty="0" err="1">
                <a:solidFill>
                  <a:sysClr val="windowText" lastClr="000000"/>
                </a:solidFill>
                <a:latin typeface="DM Sans"/>
              </a:rPr>
              <a:t>weathersit_Light</a:t>
            </a:r>
            <a:r>
              <a:rPr lang="en-US" sz="2400" b="1" dirty="0">
                <a:solidFill>
                  <a:sysClr val="windowText" lastClr="000000"/>
                </a:solidFill>
                <a:latin typeface="DM Sans"/>
              </a:rPr>
              <a:t> Snow</a:t>
            </a:r>
          </a:p>
        </p:txBody>
      </p:sp>
      <p:sp>
        <p:nvSpPr>
          <p:cNvPr id="5" name="Rectangle 4">
            <a:extLst>
              <a:ext uri="{FF2B5EF4-FFF2-40B4-BE49-F238E27FC236}">
                <a16:creationId xmlns:a16="http://schemas.microsoft.com/office/drawing/2014/main" id="{27FC858D-7A7B-EE1B-106A-FEA85AB43502}"/>
              </a:ext>
            </a:extLst>
          </p:cNvPr>
          <p:cNvSpPr/>
          <p:nvPr/>
        </p:nvSpPr>
        <p:spPr>
          <a:xfrm>
            <a:off x="8389256" y="2033814"/>
            <a:ext cx="9579430" cy="8053614"/>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3850"/>
              </a:lnSpc>
            </a:pPr>
            <a:r>
              <a:rPr lang="en-US" sz="2400" dirty="0">
                <a:solidFill>
                  <a:sysClr val="windowText" lastClr="000000"/>
                </a:solidFill>
                <a:latin typeface="DM Sans"/>
              </a:rPr>
              <a:t>The top three features contributing to demand </a:t>
            </a:r>
          </a:p>
          <a:p>
            <a:pPr marL="457200" indent="-457200">
              <a:lnSpc>
                <a:spcPts val="3850"/>
              </a:lnSpc>
              <a:buFont typeface="+mj-lt"/>
              <a:buAutoNum type="arabicPeriod"/>
            </a:pPr>
            <a:r>
              <a:rPr lang="en-US" sz="2400" dirty="0">
                <a:solidFill>
                  <a:sysClr val="windowText" lastClr="000000"/>
                </a:solidFill>
                <a:latin typeface="DM Sans"/>
              </a:rPr>
              <a:t>Casual </a:t>
            </a:r>
          </a:p>
          <a:p>
            <a:pPr marL="457200" indent="-457200">
              <a:lnSpc>
                <a:spcPts val="3850"/>
              </a:lnSpc>
              <a:buFont typeface="+mj-lt"/>
              <a:buAutoNum type="arabicPeriod"/>
            </a:pPr>
            <a:r>
              <a:rPr lang="en-US" sz="2400" dirty="0" err="1">
                <a:solidFill>
                  <a:sysClr val="windowText" lastClr="000000"/>
                </a:solidFill>
                <a:latin typeface="DM Sans"/>
              </a:rPr>
              <a:t>Weekday_Monday</a:t>
            </a:r>
            <a:endParaRPr lang="en-US" sz="2400" dirty="0">
              <a:solidFill>
                <a:sysClr val="windowText" lastClr="000000"/>
              </a:solidFill>
              <a:latin typeface="DM Sans"/>
            </a:endParaRPr>
          </a:p>
          <a:p>
            <a:pPr marL="457200" indent="-457200">
              <a:lnSpc>
                <a:spcPts val="3850"/>
              </a:lnSpc>
              <a:buFont typeface="+mj-lt"/>
              <a:buAutoNum type="arabicPeriod"/>
            </a:pPr>
            <a:r>
              <a:rPr lang="en-US" sz="2400" dirty="0" err="1">
                <a:solidFill>
                  <a:sysClr val="windowText" lastClr="000000"/>
                </a:solidFill>
                <a:latin typeface="DM Sans"/>
              </a:rPr>
              <a:t>Weekday_Sunday</a:t>
            </a:r>
            <a:endParaRPr lang="en-US" sz="2400" dirty="0">
              <a:solidFill>
                <a:sysClr val="windowText" lastClr="000000"/>
              </a:solidFill>
              <a:latin typeface="DM Sans"/>
            </a:endParaRPr>
          </a:p>
        </p:txBody>
      </p:sp>
    </p:spTree>
    <p:extLst>
      <p:ext uri="{BB962C8B-B14F-4D97-AF65-F5344CB8AC3E}">
        <p14:creationId xmlns:p14="http://schemas.microsoft.com/office/powerpoint/2010/main" val="205994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88FE21-0814-076F-1C3D-AF14E7F35F15}"/>
              </a:ext>
            </a:extLst>
          </p:cNvPr>
          <p:cNvSpPr/>
          <p:nvPr/>
        </p:nvSpPr>
        <p:spPr>
          <a:xfrm>
            <a:off x="2933700" y="2472872"/>
            <a:ext cx="12420600" cy="2438400"/>
          </a:xfrm>
          <a:prstGeom prst="rect">
            <a:avLst/>
          </a:prstGeom>
          <a:solidFill>
            <a:srgbClr val="8CA9AD"/>
          </a:solidFill>
          <a:ln>
            <a:solidFill>
              <a:srgbClr val="8CA9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latin typeface="DM Sans Bold" charset="0"/>
              </a:rPr>
              <a:t>GENERAL SUBJECTIVE QUESTIONS</a:t>
            </a:r>
          </a:p>
        </p:txBody>
      </p:sp>
    </p:spTree>
    <p:extLst>
      <p:ext uri="{BB962C8B-B14F-4D97-AF65-F5344CB8AC3E}">
        <p14:creationId xmlns:p14="http://schemas.microsoft.com/office/powerpoint/2010/main" val="1118249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11997B9F764C44BD7CE43BA8807298" ma:contentTypeVersion="14" ma:contentTypeDescription="Create a new document." ma:contentTypeScope="" ma:versionID="c006b77ee956af6725e1a7df95e13c1b">
  <xsd:schema xmlns:xsd="http://www.w3.org/2001/XMLSchema" xmlns:xs="http://www.w3.org/2001/XMLSchema" xmlns:p="http://schemas.microsoft.com/office/2006/metadata/properties" xmlns:ns3="8ae3ea98-04f4-4c2f-bfc9-3df48ddd7597" xmlns:ns4="9321fb5e-1fc7-4c5d-a9ed-5d52868bdfd2" targetNamespace="http://schemas.microsoft.com/office/2006/metadata/properties" ma:root="true" ma:fieldsID="ea0550381d1c9d2d669997ae73ea6037" ns3:_="" ns4:_="">
    <xsd:import namespace="8ae3ea98-04f4-4c2f-bfc9-3df48ddd7597"/>
    <xsd:import namespace="9321fb5e-1fc7-4c5d-a9ed-5d52868bdfd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3ea98-04f4-4c2f-bfc9-3df48ddd75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21fb5e-1fc7-4c5d-a9ed-5d52868bdfd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ae3ea98-04f4-4c2f-bfc9-3df48ddd759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3D1FD8-AC5D-432C-9BC1-33068E745437}">
  <ds:schemaRefs>
    <ds:schemaRef ds:uri="8ae3ea98-04f4-4c2f-bfc9-3df48ddd7597"/>
    <ds:schemaRef ds:uri="9321fb5e-1fc7-4c5d-a9ed-5d52868bdf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AC4DB02-7E8D-42B3-B8C2-BA329DABADB1}">
  <ds:schemaRefs>
    <ds:schemaRef ds:uri="http://www.w3.org/XML/1998/namespace"/>
    <ds:schemaRef ds:uri="http://purl.org/dc/dcmitype/"/>
    <ds:schemaRef ds:uri="9321fb5e-1fc7-4c5d-a9ed-5d52868bdfd2"/>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schemas.microsoft.com/office/infopath/2007/PartnerControls"/>
    <ds:schemaRef ds:uri="8ae3ea98-04f4-4c2f-bfc9-3df48ddd7597"/>
    <ds:schemaRef ds:uri="http://purl.org/dc/terms/"/>
  </ds:schemaRefs>
</ds:datastoreItem>
</file>

<file path=customXml/itemProps3.xml><?xml version="1.0" encoding="utf-8"?>
<ds:datastoreItem xmlns:ds="http://schemas.openxmlformats.org/officeDocument/2006/customXml" ds:itemID="{73D7A5A0-C3B6-45D3-AC25-56B6113A84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619</TotalTime>
  <Words>2336</Words>
  <Application>Microsoft Office PowerPoint</Application>
  <PresentationFormat>Custom</PresentationFormat>
  <Paragraphs>169</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DM Sans Bold</vt:lpstr>
      <vt:lpstr>Calibri</vt:lpstr>
      <vt:lpstr>Arial</vt:lpstr>
      <vt:lpstr>DM Sans Italics</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WS-10</dc:creator>
  <cp:lastModifiedBy>Deepak Kumar Mohanta</cp:lastModifiedBy>
  <cp:revision>11</cp:revision>
  <dcterms:created xsi:type="dcterms:W3CDTF">2006-08-16T00:00:00Z</dcterms:created>
  <dcterms:modified xsi:type="dcterms:W3CDTF">2023-11-11T10:07:40Z</dcterms:modified>
  <dc:identifier>DAFwUG66whM</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0x0101008311997B9F764C44BD7CE43BA8807298</vt:lpwstr>
  </property>
</Properties>
</file>