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4" r:id="rId6"/>
    <p:sldId id="263" r:id="rId7"/>
    <p:sldId id="265" r:id="rId8"/>
    <p:sldId id="262" r:id="rId9"/>
    <p:sldId id="267" r:id="rId10"/>
    <p:sldId id="260" r:id="rId11"/>
    <p:sldId id="261"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028C50-26F5-4800-AE9B-D556C7522C39}">
  <a:tblStyle styleId="{61028C50-26F5-4800-AE9B-D556C7522C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07:40:15.3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602 90,'477'0,"-282"-53,-28 21,504 34,-670-3,1 1,-1-1,1 1,-1-1,1 1,-1 0,1 0,-1 0,1 0,0 0,-1 0,1 0,-1 1,1-1,-1 1,1-1,-1 1,0-1,1 1,-1 0,0-1,1 1,-1 0,0 0,0 0,0 0,1 0,-1 1,0-1,-1 0,1 0,0 1,0-1,0 0,-1 1,1-1,-1 1,1-1,-1 1,0-1,1 1,-1-1,0 1,0-1,0 1,0 0,0-1,-1 1,1-1,0 1,-1-1,1 1,-1-1,1 0,-2 2,-117 173,52-75,-27 37,-72 44,157-171,-1 0,0-1,-1 0,0 0,0-1,-1-1,0 0,-1 0,0-1,-6 2,-59 36,63-36,-1-2,-1 0,1 0,-1-2,0 0,0-1,-1-1,1 0,-1-1,0-1,1-1,-1-1,0 0,-13-3,-39 1,-157 3,102-38,85 20,-123-60,150 73,1 0,0-1,1-1,0 0,0 0,0-1,1-1,0 0,1 0,0-1,-2-2,-236-227,112 100,50 13,84 123,0 1,0 0,0-1,0 1,0-1,0 1,1-1,-1 1,1-1,-1 0,1 1,0-1,0 1,1-1,-1 0,0 1,1-1,-1 1,1-1,0 1,0-1,0 1,0 0,1-1,-1 1,0 0,1 0,0 0,-1 0,1 0,0 0,0 0,0 1,0-1,0 1,1 0,-1-1,0 1,1 0,1 0,107-20,536 26,330-5,-975-1,-1 0,1 0,0 0,0 1,-1-1,1 1,0-1,0 1,0 0,0-1,0 1,0 0,0 1,-1-1,1 0,0 0,0 1,0-1,0 1,0 0,-1-1,1 1,0 0,-1 0,1 0,0 0,-1 0,0 0,1 1,-1-1,0 1,1-1,-1 1,0-1,0 1,0-1,0 1,0 0,-1 0,1-1,-1 1,1 0,-1 0,1 0,-1 0,0 0,0 0,0-1,0 1,0 0,0 0,-1 0,1 0,-1 0,1 0,-1-1,0 1,0 0,1 0,-1-1,-1 1,-96 72,56-49,0-4,0-2,-2-1,0-3,0-2,-1-1,-1-3,0-1,-1-3,1-1,-1-3,1-1,-42-7,-10 6,-75-20,174 21,-1 1,1-1,-1 1,1-1,-1 1,1-1,-1 1,0 0,1-1,-1 1,0-1,1 1,-1 0,0-1,0 1,0 0,1-1,-1 1,0 0,0-1,0 1,0 0,0-1,0 1,0 0,-1-1,1 1,0 0,0-1,0 1,-1 0,1-1,0 1,-1-1,1 1,-1 0,1-1,0 1,-1-1,1 1,-1-1,1 0,-1 1,0-1,1 1,-1-1,1 0,-1 1,0-1,1 0,-1 0,0 0,1 0,-1 1,0-1,1 0,-1 0,0 0,1 0,-1 0,0-1,0 1,0 0,46 39,-35-32,1 1,0-2,0 1,1-1,-1-1,1 0,1-1,-1-1,1 1,-1-2,1 0,0 0,0-1,0-1,0 0,-1-1,1 0,0-1,0-1,-1 0,10-3,57-77,-34 27,-6 14,-23 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d7fd0601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26d7fd0601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cc822ba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4cc822baf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ja-JP" altLang="en-US" dirty="0"/>
              <a:t>３</a:t>
            </a:r>
            <a:r>
              <a:rPr lang="en-US" altLang="ja-JP" dirty="0"/>
              <a:t>D</a:t>
            </a:r>
            <a:r>
              <a:rPr lang="ja-JP" altLang="en-US" dirty="0"/>
              <a:t>ダンジョンアクション</a:t>
            </a:r>
            <a:r>
              <a:rPr lang="en-US" altLang="ja-JP" dirty="0"/>
              <a:t>RPG(</a:t>
            </a:r>
            <a:r>
              <a:rPr lang="ja-JP" altLang="en-US" dirty="0"/>
              <a:t>仮</a:t>
            </a:r>
            <a:r>
              <a:rPr lang="en-US" altLang="ja-JP" dirty="0"/>
              <a:t>)</a:t>
            </a:r>
            <a:endParaRPr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ja-JP" dirty="0"/>
              <a:t>制作者</a:t>
            </a:r>
            <a:endParaRPr lang="en-US" altLang="ja-JP" dirty="0"/>
          </a:p>
          <a:p>
            <a:pPr marL="0" lvl="0" indent="0" algn="ctr" rtl="0">
              <a:lnSpc>
                <a:spcPct val="90000"/>
              </a:lnSpc>
              <a:spcBef>
                <a:spcPts val="0"/>
              </a:spcBef>
              <a:spcAft>
                <a:spcPts val="0"/>
              </a:spcAft>
              <a:buClr>
                <a:schemeClr val="dk1"/>
              </a:buClr>
              <a:buSzPts val="2400"/>
              <a:buNone/>
            </a:pPr>
            <a:r>
              <a:rPr lang="ja-JP" altLang="en-US" dirty="0"/>
              <a:t>中元　洸太</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ゲームシステム（流れ）</a:t>
            </a:r>
            <a:endParaRPr/>
          </a:p>
        </p:txBody>
      </p:sp>
      <p:sp>
        <p:nvSpPr>
          <p:cNvPr id="115" name="Google Shape;11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sp>
        <p:nvSpPr>
          <p:cNvPr id="116" name="Google Shape;116;p17"/>
          <p:cNvSpPr txBox="1">
            <a:spLocks noGrp="1"/>
          </p:cNvSpPr>
          <p:nvPr>
            <p:ph type="body" idx="1"/>
          </p:nvPr>
        </p:nvSpPr>
        <p:spPr>
          <a:xfrm>
            <a:off x="838200" y="1253400"/>
            <a:ext cx="10515600" cy="51498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１．ゲーム開始時、衆を選択</a:t>
            </a:r>
            <a:r>
              <a:rPr lang="en-US" altLang="ja-JP" dirty="0">
                <a:latin typeface="Arial"/>
                <a:ea typeface="Arial"/>
                <a:cs typeface="Arial"/>
                <a:sym typeface="Arial"/>
              </a:rPr>
              <a:t>(</a:t>
            </a:r>
            <a:r>
              <a:rPr lang="ja-JP" altLang="en-US" dirty="0">
                <a:latin typeface="Arial"/>
                <a:ea typeface="Arial"/>
                <a:cs typeface="Arial"/>
                <a:sym typeface="Arial"/>
              </a:rPr>
              <a:t>獲得しやすいスキルの種類が変化</a:t>
            </a:r>
            <a:r>
              <a:rPr lang="en-US" altLang="ja-JP" dirty="0">
                <a:latin typeface="Arial"/>
                <a:ea typeface="Arial"/>
                <a:cs typeface="Arial"/>
                <a:sym typeface="Arial"/>
              </a:rPr>
              <a:t>)</a:t>
            </a: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２．ダンジョンに潜る前の準備</a:t>
            </a:r>
            <a:r>
              <a:rPr lang="en-US" altLang="ja-JP" dirty="0">
                <a:latin typeface="Arial"/>
                <a:ea typeface="Arial"/>
                <a:cs typeface="Arial"/>
                <a:sym typeface="Arial"/>
              </a:rPr>
              <a:t>(</a:t>
            </a:r>
            <a:r>
              <a:rPr lang="ja-JP" altLang="en-US" dirty="0">
                <a:latin typeface="Arial"/>
                <a:ea typeface="Arial"/>
                <a:cs typeface="Arial"/>
                <a:sym typeface="Arial"/>
              </a:rPr>
              <a:t>アイテムを買ったり、獲得しているスキルを見直したり、装備したり、依頼を受けたりする</a:t>
            </a:r>
            <a:r>
              <a:rPr lang="en-US" altLang="ja-JP" dirty="0">
                <a:latin typeface="Arial"/>
                <a:ea typeface="Arial"/>
                <a:cs typeface="Arial"/>
                <a:sym typeface="Arial"/>
              </a:rPr>
              <a:t>)</a:t>
            </a: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３．ダンジョン探索へ</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４．ダンジョンから帰還</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ダンジョンには、脱出ポイントがあります。もしダンジョンでやられた場合は、持っていたアイテムは無くなります。</a:t>
            </a:r>
            <a:r>
              <a:rPr lang="en-US" altLang="ja-JP" dirty="0">
                <a:latin typeface="Arial"/>
                <a:ea typeface="Arial"/>
                <a:cs typeface="Arial"/>
                <a:sym typeface="Arial"/>
              </a:rPr>
              <a:t>)</a:t>
            </a:r>
          </a:p>
        </p:txBody>
      </p:sp>
      <p:cxnSp>
        <p:nvCxnSpPr>
          <p:cNvPr id="5" name="コネクタ: カギ線 4">
            <a:extLst>
              <a:ext uri="{FF2B5EF4-FFF2-40B4-BE49-F238E27FC236}">
                <a16:creationId xmlns:a16="http://schemas.microsoft.com/office/drawing/2014/main" id="{4397A0A0-E3AB-414E-8F7F-F376FD3298E6}"/>
              </a:ext>
            </a:extLst>
          </p:cNvPr>
          <p:cNvCxnSpPr/>
          <p:nvPr/>
        </p:nvCxnSpPr>
        <p:spPr>
          <a:xfrm flipV="1">
            <a:off x="5034224" y="3429000"/>
            <a:ext cx="5194998" cy="1655466"/>
          </a:xfrm>
          <a:prstGeom prst="bentConnector3">
            <a:avLst>
              <a:gd name="adj1" fmla="val 100097"/>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FF80942-6242-48F2-97B8-18EF7142ED0F}"/>
              </a:ext>
            </a:extLst>
          </p:cNvPr>
          <p:cNvSpPr txBox="1"/>
          <p:nvPr/>
        </p:nvSpPr>
        <p:spPr>
          <a:xfrm>
            <a:off x="6953459" y="4735919"/>
            <a:ext cx="1082348" cy="307777"/>
          </a:xfrm>
          <a:prstGeom prst="rect">
            <a:avLst/>
          </a:prstGeom>
          <a:noFill/>
        </p:spPr>
        <p:txBody>
          <a:bodyPr wrap="none" rtlCol="0">
            <a:spAutoFit/>
          </a:bodyPr>
          <a:lstStyle/>
          <a:p>
            <a:r>
              <a:rPr kumimoji="1" lang="ja-JP" altLang="en-US" dirty="0"/>
              <a:t>２．へ戻る</a:t>
            </a:r>
            <a:endParaRPr kumimoji="1" lang="en-US" altLang="ja-JP"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アピールポイント（面白ポイント）</a:t>
            </a:r>
            <a:endParaRPr/>
          </a:p>
        </p:txBody>
      </p:sp>
      <p:sp>
        <p:nvSpPr>
          <p:cNvPr id="122" name="Google Shape;122;p18"/>
          <p:cNvSpPr txBox="1">
            <a:spLocks noGrp="1"/>
          </p:cNvSpPr>
          <p:nvPr>
            <p:ph type="body" idx="1"/>
          </p:nvPr>
        </p:nvSpPr>
        <p:spPr>
          <a:xfrm>
            <a:off x="838200" y="1253325"/>
            <a:ext cx="10515600" cy="532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r>
              <a:rPr lang="ja-JP" altLang="en-US" dirty="0"/>
              <a:t>・ランダム生成されるダンジョンで毎回違うダンジョンを探索できるわくわく感がある。</a:t>
            </a:r>
            <a:endParaRPr lang="en-US" altLang="ja-JP" dirty="0"/>
          </a:p>
          <a:p>
            <a:pPr marL="0" lvl="0" indent="0" algn="l" rtl="0">
              <a:lnSpc>
                <a:spcPct val="90000"/>
              </a:lnSpc>
              <a:spcBef>
                <a:spcPts val="1000"/>
              </a:spcBef>
              <a:spcAft>
                <a:spcPts val="0"/>
              </a:spcAft>
              <a:buClr>
                <a:schemeClr val="dk1"/>
              </a:buClr>
              <a:buSzPts val="1800"/>
              <a:buNone/>
            </a:pPr>
            <a:r>
              <a:rPr lang="ja-JP" altLang="en-US" dirty="0"/>
              <a:t>・選んだ衆によって、得られやすいスキル違い、レベルアップによってランダムにスキルが貰えるのでいろんなプレイスタイルが出来る。</a:t>
            </a:r>
            <a:endParaRPr lang="en-US" altLang="ja-JP"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792A4-50F5-4166-BF2F-D2449A8BBC50}"/>
              </a:ext>
            </a:extLst>
          </p:cNvPr>
          <p:cNvSpPr>
            <a:spLocks noGrp="1"/>
          </p:cNvSpPr>
          <p:nvPr>
            <p:ph type="title"/>
          </p:nvPr>
        </p:nvSpPr>
        <p:spPr/>
        <p:txBody>
          <a:bodyPr/>
          <a:lstStyle/>
          <a:p>
            <a:r>
              <a:rPr kumimoji="1" lang="ja-JP" altLang="en-US" dirty="0"/>
              <a:t>補足</a:t>
            </a:r>
          </a:p>
        </p:txBody>
      </p:sp>
      <p:sp>
        <p:nvSpPr>
          <p:cNvPr id="3" name="テキスト プレースホルダー 2">
            <a:extLst>
              <a:ext uri="{FF2B5EF4-FFF2-40B4-BE49-F238E27FC236}">
                <a16:creationId xmlns:a16="http://schemas.microsoft.com/office/drawing/2014/main" id="{87471674-E224-4D46-A18F-3CCE5089EB9B}"/>
              </a:ext>
            </a:extLst>
          </p:cNvPr>
          <p:cNvSpPr>
            <a:spLocks noGrp="1"/>
          </p:cNvSpPr>
          <p:nvPr>
            <p:ph type="body" idx="1"/>
          </p:nvPr>
        </p:nvSpPr>
        <p:spPr>
          <a:xfrm>
            <a:off x="838200" y="1353352"/>
            <a:ext cx="10515600" cy="5057496"/>
          </a:xfrm>
        </p:spPr>
        <p:txBody>
          <a:bodyPr/>
          <a:lstStyle/>
          <a:p>
            <a:pPr marL="114300" indent="0">
              <a:buNone/>
            </a:pPr>
            <a:r>
              <a:rPr kumimoji="1" lang="ja-JP" altLang="en-US" dirty="0"/>
              <a:t>スキルは、アニメーションが必要になると思うので用意が出来ない場合は、通常攻撃１段目、２段目、３段目と用意してそれぞれに効果を装備する感じにしようと思います。</a:t>
            </a:r>
            <a:endParaRPr kumimoji="1" lang="en-US" altLang="ja-JP" dirty="0"/>
          </a:p>
          <a:p>
            <a:pPr marL="114300" indent="0">
              <a:buNone/>
            </a:pPr>
            <a:r>
              <a:rPr kumimoji="1" lang="en-US" altLang="ja-JP" dirty="0"/>
              <a:t>(</a:t>
            </a:r>
            <a:r>
              <a:rPr kumimoji="1" lang="ja-JP" altLang="en-US" dirty="0"/>
              <a:t>例</a:t>
            </a:r>
            <a:r>
              <a:rPr kumimoji="1" lang="en-US" altLang="ja-JP" dirty="0"/>
              <a:t>)</a:t>
            </a:r>
          </a:p>
          <a:p>
            <a:pPr marL="114300" indent="0">
              <a:buNone/>
            </a:pPr>
            <a:r>
              <a:rPr kumimoji="1" lang="ja-JP" altLang="en-US" dirty="0"/>
              <a:t>１段目：毒を付与</a:t>
            </a:r>
            <a:endParaRPr kumimoji="1" lang="en-US" altLang="ja-JP" dirty="0"/>
          </a:p>
          <a:p>
            <a:pPr marL="114300" indent="0">
              <a:buNone/>
            </a:pPr>
            <a:r>
              <a:rPr kumimoji="1" lang="ja-JP" altLang="en-US" dirty="0"/>
              <a:t>２段目：ダメージアップ</a:t>
            </a:r>
            <a:endParaRPr kumimoji="1" lang="en-US" altLang="ja-JP" dirty="0"/>
          </a:p>
          <a:p>
            <a:pPr marL="114300" indent="0">
              <a:buNone/>
            </a:pPr>
            <a:r>
              <a:rPr kumimoji="1" lang="ja-JP" altLang="en-US" dirty="0"/>
              <a:t>３段目：毒状態の敵に対してダメージ２倍</a:t>
            </a:r>
            <a:endParaRPr kumimoji="1" lang="en-US" altLang="ja-JP" dirty="0"/>
          </a:p>
          <a:p>
            <a:pPr marL="114300" indent="0">
              <a:buNone/>
            </a:pPr>
            <a:endParaRPr kumimoji="1" lang="en-US" altLang="ja-JP" dirty="0"/>
          </a:p>
          <a:p>
            <a:pPr marL="114300" indent="0">
              <a:buNone/>
            </a:pPr>
            <a:r>
              <a:rPr kumimoji="1" lang="ja-JP" altLang="en-US" dirty="0"/>
              <a:t>特殊攻撃は斬撃を飛ばすような感じにしてそれも効果を装備できるようにしようと思います。</a:t>
            </a:r>
          </a:p>
        </p:txBody>
      </p:sp>
    </p:spTree>
    <p:extLst>
      <p:ext uri="{BB962C8B-B14F-4D97-AF65-F5344CB8AC3E}">
        <p14:creationId xmlns:p14="http://schemas.microsoft.com/office/powerpoint/2010/main" val="424576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ja-JP" dirty="0"/>
              <a:t>ゲームの世界観（概要）</a:t>
            </a:r>
            <a:endParaRPr dirty="0"/>
          </a:p>
        </p:txBody>
      </p:sp>
      <p:sp>
        <p:nvSpPr>
          <p:cNvPr id="91" name="Google Shape;91;p14"/>
          <p:cNvSpPr txBox="1">
            <a:spLocks noGrp="1"/>
          </p:cNvSpPr>
          <p:nvPr>
            <p:ph type="body" idx="1"/>
          </p:nvPr>
        </p:nvSpPr>
        <p:spPr>
          <a:xfrm>
            <a:off x="838200" y="1253400"/>
            <a:ext cx="10515600" cy="5147400"/>
          </a:xfrm>
          <a:prstGeom prst="rect">
            <a:avLst/>
          </a:prstGeom>
          <a:noFill/>
          <a:ln>
            <a:noFill/>
          </a:ln>
        </p:spPr>
        <p:txBody>
          <a:bodyPr spcFirstLastPara="1" wrap="square" lIns="91425" tIns="45700" rIns="91425" bIns="45700" anchor="t" anchorCtr="0">
            <a:noAutofit/>
          </a:bodyPr>
          <a:lstStyle/>
          <a:p>
            <a:pPr marL="0" lvl="0" indent="0">
              <a:buSzPts val="1100"/>
              <a:buNone/>
            </a:pPr>
            <a:r>
              <a:rPr lang="ja-JP" altLang="en-US" sz="2000" dirty="0">
                <a:latin typeface="Arial"/>
                <a:ea typeface="Arial"/>
                <a:cs typeface="Arial"/>
                <a:sym typeface="Arial"/>
              </a:rPr>
              <a:t>この世界は、かつて神々が創造したと言われる「ダンジョン」を中心に形成されています。世界各地に突如として現れたこれらの地下迷宮は、ただの洞窟ではありません。それは、まるで生きているかのように絶えずその構造を変化させ、内部に生き物、植物、そして貴重な鉱物を無限に生み出し続ける特異点です。</a:t>
            </a:r>
          </a:p>
          <a:p>
            <a:pPr marL="0" lvl="0" indent="0">
              <a:buSzPts val="1100"/>
              <a:buNone/>
            </a:pPr>
            <a:r>
              <a:rPr lang="ja-JP" altLang="en-US" sz="2000" dirty="0">
                <a:latin typeface="Arial"/>
                <a:ea typeface="Arial"/>
                <a:cs typeface="Arial"/>
                <a:sym typeface="Arial"/>
              </a:rPr>
              <a:t>このダンジョンから湧き出る尽きることのない資材こそが、人々の生活と文明の源です。巨大なダンジョンを取り囲むようにして築かれた街々は、この恵みの上に成り立ち、富と活気に満ちています。</a:t>
            </a:r>
          </a:p>
          <a:p>
            <a:pPr marL="0" lvl="0" indent="0">
              <a:buSzPts val="1100"/>
              <a:buNone/>
            </a:pPr>
            <a:r>
              <a:rPr lang="ja-JP" altLang="en-US" sz="2000" dirty="0">
                <a:latin typeface="Arial"/>
                <a:ea typeface="Arial"/>
                <a:cs typeface="Arial"/>
                <a:sym typeface="Arial"/>
              </a:rPr>
              <a:t>街の中心には、ダンジョンに潜り、無限の富と危険に挑む「冒険者」が多く集まっています。彼らはダンジョンの攻略を生業とし、その技術や情報を共有し、互いを守るために「衆（しゅう）」と呼ばれるギルドや派閥に属することで、様々な恩恵を得ています。</a:t>
            </a:r>
          </a:p>
          <a:p>
            <a:pPr marL="0" lvl="0" indent="0">
              <a:buSzPts val="1100"/>
              <a:buNone/>
            </a:pPr>
            <a:r>
              <a:rPr lang="ja-JP" altLang="en-US" sz="2000" dirty="0">
                <a:latin typeface="Arial"/>
                <a:ea typeface="Arial"/>
                <a:cs typeface="Arial"/>
                <a:sym typeface="Arial"/>
              </a:rPr>
              <a:t>この世界には、人、森の叡智を持つエルフ、鍛冶に長けたドワーフ、そして力強き獣人など、様々な種族が共存しています。彼らは時に協力し、時に競い合いながら、予測不能なダンジョンの謎に挑み続けているのです。</a:t>
            </a:r>
          </a:p>
          <a:p>
            <a:pPr marL="0" lvl="0" indent="0">
              <a:buSzPts val="1100"/>
              <a:buNone/>
            </a:pPr>
            <a:r>
              <a:rPr lang="ja-JP" altLang="en-US" sz="2000" dirty="0">
                <a:latin typeface="Arial"/>
                <a:ea typeface="Arial"/>
                <a:cs typeface="Arial"/>
                <a:sym typeface="Arial"/>
              </a:rPr>
              <a:t>この世界は、無限の可能性と隣り合わせの危険に満ちた、常に変化し続ける舞台です。</a:t>
            </a:r>
            <a:endParaRPr sz="20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1026" name="Picture 2" descr="剣のイラスト | かわいいフリー素材集 いらすとや">
            <a:extLst>
              <a:ext uri="{FF2B5EF4-FFF2-40B4-BE49-F238E27FC236}">
                <a16:creationId xmlns:a16="http://schemas.microsoft.com/office/drawing/2014/main" id="{FB05A67D-27BE-4FC7-82E8-602EFE235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639" y="4429074"/>
            <a:ext cx="1302099" cy="1302099"/>
          </a:xfrm>
          <a:prstGeom prst="rect">
            <a:avLst/>
          </a:prstGeom>
          <a:noFill/>
          <a:extLst>
            <a:ext uri="{909E8E84-426E-40DD-AFC4-6F175D3DCCD1}">
              <a14:hiddenFill xmlns:a14="http://schemas.microsoft.com/office/drawing/2010/main">
                <a:solidFill>
                  <a:srgbClr val="FFFFFF"/>
                </a:solidFill>
              </a14:hiddenFill>
            </a:ext>
          </a:extLst>
        </p:spPr>
      </p:pic>
      <p:sp>
        <p:nvSpPr>
          <p:cNvPr id="96" name="Google Shape;96;p15"/>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dirty="0"/>
              <a:t>ゲームの画面（イメージ）</a:t>
            </a:r>
            <a:endParaRPr dirty="0"/>
          </a:p>
        </p:txBody>
      </p:sp>
      <p:sp>
        <p:nvSpPr>
          <p:cNvPr id="5" name="二等辺三角形 4">
            <a:extLst>
              <a:ext uri="{FF2B5EF4-FFF2-40B4-BE49-F238E27FC236}">
                <a16:creationId xmlns:a16="http://schemas.microsoft.com/office/drawing/2014/main" id="{71946289-8808-432D-B504-4AA7C7851449}"/>
              </a:ext>
            </a:extLst>
          </p:cNvPr>
          <p:cNvSpPr/>
          <p:nvPr/>
        </p:nvSpPr>
        <p:spPr>
          <a:xfrm>
            <a:off x="5799573" y="5080124"/>
            <a:ext cx="592853" cy="11053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DBD28FA0-7977-474E-BEE9-F6509713D94E}"/>
              </a:ext>
            </a:extLst>
          </p:cNvPr>
          <p:cNvSpPr/>
          <p:nvPr/>
        </p:nvSpPr>
        <p:spPr>
          <a:xfrm>
            <a:off x="5799573" y="4607851"/>
            <a:ext cx="592853" cy="592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ゴブリンのイラスト（空想上の生物） | かわいいフリー素材集 いらすとや">
            <a:extLst>
              <a:ext uri="{FF2B5EF4-FFF2-40B4-BE49-F238E27FC236}">
                <a16:creationId xmlns:a16="http://schemas.microsoft.com/office/drawing/2014/main" id="{7963222C-B7F4-4EA4-8811-6311EEE78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8866" y="1325700"/>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ゴブリンのイラスト（空想上の生物） | かわいいフリー素材集 いらすとや">
            <a:extLst>
              <a:ext uri="{FF2B5EF4-FFF2-40B4-BE49-F238E27FC236}">
                <a16:creationId xmlns:a16="http://schemas.microsoft.com/office/drawing/2014/main" id="{8CD78CDB-C093-427A-86D8-CC7301B9C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9137" y="2262840"/>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宝箱・宝物のイラスト | かわいいフリー素材集 いらすとや">
            <a:extLst>
              <a:ext uri="{FF2B5EF4-FFF2-40B4-BE49-F238E27FC236}">
                <a16:creationId xmlns:a16="http://schemas.microsoft.com/office/drawing/2014/main" id="{E3B2F051-3B49-4A69-9399-0D1B350FB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0691" y="597263"/>
            <a:ext cx="1519200" cy="1456874"/>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9CE638A2-D97B-49B5-B251-451B7FEB65BE}"/>
              </a:ext>
            </a:extLst>
          </p:cNvPr>
          <p:cNvSpPr/>
          <p:nvPr/>
        </p:nvSpPr>
        <p:spPr>
          <a:xfrm>
            <a:off x="173200" y="5434519"/>
            <a:ext cx="2592474" cy="31652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HP</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DBA88BB3-30AB-4DA4-8563-566BDD299399}"/>
              </a:ext>
            </a:extLst>
          </p:cNvPr>
          <p:cNvSpPr/>
          <p:nvPr/>
        </p:nvSpPr>
        <p:spPr>
          <a:xfrm>
            <a:off x="180870" y="6063220"/>
            <a:ext cx="2592474" cy="31652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スタミナ</a:t>
            </a:r>
          </a:p>
        </p:txBody>
      </p:sp>
      <p:sp>
        <p:nvSpPr>
          <p:cNvPr id="14" name="楕円 13">
            <a:extLst>
              <a:ext uri="{FF2B5EF4-FFF2-40B4-BE49-F238E27FC236}">
                <a16:creationId xmlns:a16="http://schemas.microsoft.com/office/drawing/2014/main" id="{205A7B37-C729-4B11-8E2B-3FED852DE4E6}"/>
              </a:ext>
            </a:extLst>
          </p:cNvPr>
          <p:cNvSpPr/>
          <p:nvPr/>
        </p:nvSpPr>
        <p:spPr>
          <a:xfrm>
            <a:off x="3364685" y="5708984"/>
            <a:ext cx="864158" cy="864158"/>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p14="http://schemas.microsoft.com/office/powerpoint/2010/main" Requires="p14">
          <p:contentPart p14:bwMode="auto" r:id="rId6">
            <p14:nvContentPartPr>
              <p14:cNvPr id="15" name="インク 14">
                <a:extLst>
                  <a:ext uri="{FF2B5EF4-FFF2-40B4-BE49-F238E27FC236}">
                    <a16:creationId xmlns:a16="http://schemas.microsoft.com/office/drawing/2014/main" id="{360C2A4B-6BA4-4C75-B0D9-966AC69993A5}"/>
                  </a:ext>
                </a:extLst>
              </p14:cNvPr>
              <p14:cNvContentPartPr/>
              <p14:nvPr/>
            </p14:nvContentPartPr>
            <p14:xfrm>
              <a:off x="3407034" y="6199951"/>
              <a:ext cx="778320" cy="307440"/>
            </p14:xfrm>
          </p:contentPart>
        </mc:Choice>
        <mc:Fallback>
          <p:pic>
            <p:nvPicPr>
              <p:cNvPr id="15" name="インク 14">
                <a:extLst>
                  <a:ext uri="{FF2B5EF4-FFF2-40B4-BE49-F238E27FC236}">
                    <a16:creationId xmlns:a16="http://schemas.microsoft.com/office/drawing/2014/main" id="{360C2A4B-6BA4-4C75-B0D9-966AC69993A5}"/>
                  </a:ext>
                </a:extLst>
              </p:cNvPr>
              <p:cNvPicPr/>
              <p:nvPr/>
            </p:nvPicPr>
            <p:blipFill>
              <a:blip r:embed="rId7"/>
              <a:stretch>
                <a:fillRect/>
              </a:stretch>
            </p:blipFill>
            <p:spPr>
              <a:xfrm>
                <a:off x="3353034" y="6091951"/>
                <a:ext cx="885960" cy="523080"/>
              </a:xfrm>
              <a:prstGeom prst="rect">
                <a:avLst/>
              </a:prstGeom>
            </p:spPr>
          </p:pic>
        </mc:Fallback>
      </mc:AlternateContent>
      <p:sp>
        <p:nvSpPr>
          <p:cNvPr id="16" name="テキスト ボックス 15">
            <a:extLst>
              <a:ext uri="{FF2B5EF4-FFF2-40B4-BE49-F238E27FC236}">
                <a16:creationId xmlns:a16="http://schemas.microsoft.com/office/drawing/2014/main" id="{BCD65096-DC05-4113-A14B-BC9F65F4A700}"/>
              </a:ext>
            </a:extLst>
          </p:cNvPr>
          <p:cNvSpPr txBox="1"/>
          <p:nvPr/>
        </p:nvSpPr>
        <p:spPr>
          <a:xfrm>
            <a:off x="3165252" y="5414652"/>
            <a:ext cx="1261884" cy="307777"/>
          </a:xfrm>
          <a:prstGeom prst="rect">
            <a:avLst/>
          </a:prstGeom>
          <a:noFill/>
        </p:spPr>
        <p:txBody>
          <a:bodyPr wrap="none" rtlCol="0">
            <a:spAutoFit/>
          </a:bodyPr>
          <a:lstStyle/>
          <a:p>
            <a:r>
              <a:rPr kumimoji="1" lang="ja-JP" altLang="en-US" dirty="0"/>
              <a:t>必殺技ゲージ</a:t>
            </a:r>
          </a:p>
        </p:txBody>
      </p:sp>
      <p:sp>
        <p:nvSpPr>
          <p:cNvPr id="19" name="正方形/長方形 18">
            <a:extLst>
              <a:ext uri="{FF2B5EF4-FFF2-40B4-BE49-F238E27FC236}">
                <a16:creationId xmlns:a16="http://schemas.microsoft.com/office/drawing/2014/main" id="{BE41F16A-1033-4847-BA1F-F7020A98002F}"/>
              </a:ext>
            </a:extLst>
          </p:cNvPr>
          <p:cNvSpPr/>
          <p:nvPr/>
        </p:nvSpPr>
        <p:spPr>
          <a:xfrm>
            <a:off x="2215491" y="4873382"/>
            <a:ext cx="432079" cy="4156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生活・物・お薬】ポーションのかわいいフリーイラスト | フタバのフリーイラスト">
            <a:extLst>
              <a:ext uri="{FF2B5EF4-FFF2-40B4-BE49-F238E27FC236}">
                <a16:creationId xmlns:a16="http://schemas.microsoft.com/office/drawing/2014/main" id="{62D2624C-A9A5-4C53-AEB6-3B991DC77B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01" y="4691951"/>
            <a:ext cx="649643" cy="649643"/>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AA3F9054-489E-477E-9BCA-33884DCD7C55}"/>
              </a:ext>
            </a:extLst>
          </p:cNvPr>
          <p:cNvSpPr txBox="1"/>
          <p:nvPr/>
        </p:nvSpPr>
        <p:spPr>
          <a:xfrm>
            <a:off x="1271301" y="4445544"/>
            <a:ext cx="2339102" cy="307777"/>
          </a:xfrm>
          <a:prstGeom prst="rect">
            <a:avLst/>
          </a:prstGeom>
          <a:noFill/>
        </p:spPr>
        <p:txBody>
          <a:bodyPr wrap="none" rtlCol="0">
            <a:spAutoFit/>
          </a:bodyPr>
          <a:lstStyle/>
          <a:p>
            <a:r>
              <a:rPr kumimoji="1" lang="ja-JP" altLang="en-US" dirty="0"/>
              <a:t>装備中のアイテムアイコン</a:t>
            </a:r>
          </a:p>
        </p:txBody>
      </p:sp>
      <p:sp>
        <p:nvSpPr>
          <p:cNvPr id="30" name="正方形/長方形 29">
            <a:extLst>
              <a:ext uri="{FF2B5EF4-FFF2-40B4-BE49-F238E27FC236}">
                <a16:creationId xmlns:a16="http://schemas.microsoft.com/office/drawing/2014/main" id="{E9D7F37B-B957-42F0-A934-BF4F5FC47DBC}"/>
              </a:ext>
            </a:extLst>
          </p:cNvPr>
          <p:cNvSpPr/>
          <p:nvPr/>
        </p:nvSpPr>
        <p:spPr>
          <a:xfrm>
            <a:off x="330084" y="5746699"/>
            <a:ext cx="2592474" cy="31652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MP</a:t>
            </a:r>
            <a:endParaRPr kumimoji="1" lang="ja-JP" altLang="en-US" dirty="0">
              <a:solidFill>
                <a:schemeClr val="tx1"/>
              </a:solidFill>
            </a:endParaRPr>
          </a:p>
        </p:txBody>
      </p:sp>
      <p:pic>
        <p:nvPicPr>
          <p:cNvPr id="31" name="Picture 4" descr="ゴブリンのイラスト（空想上の生物） | かわいいフリー素材集 いらすとや">
            <a:extLst>
              <a:ext uri="{FF2B5EF4-FFF2-40B4-BE49-F238E27FC236}">
                <a16:creationId xmlns:a16="http://schemas.microsoft.com/office/drawing/2014/main" id="{EB4D437B-B4D4-44E0-997C-6144059F0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7260" y="1350202"/>
            <a:ext cx="1266862" cy="1407869"/>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C5347175-294A-4ADD-97DC-12ABBD72565F}"/>
              </a:ext>
            </a:extLst>
          </p:cNvPr>
          <p:cNvSpPr txBox="1"/>
          <p:nvPr/>
        </p:nvSpPr>
        <p:spPr>
          <a:xfrm>
            <a:off x="5372565" y="5016772"/>
            <a:ext cx="400110" cy="990015"/>
          </a:xfrm>
          <a:prstGeom prst="rect">
            <a:avLst/>
          </a:prstGeom>
          <a:noFill/>
        </p:spPr>
        <p:txBody>
          <a:bodyPr vert="eaVert" wrap="none" rtlCol="0">
            <a:spAutoFit/>
          </a:bodyPr>
          <a:lstStyle/>
          <a:p>
            <a:r>
              <a:rPr kumimoji="1" lang="ja-JP" altLang="en-US" dirty="0"/>
              <a:t>プレイヤー</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操作方法</a:t>
            </a:r>
            <a:endParaRPr/>
          </a:p>
        </p:txBody>
      </p:sp>
      <p:sp>
        <p:nvSpPr>
          <p:cNvPr id="103" name="Google Shape;103;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pic>
        <p:nvPicPr>
          <p:cNvPr id="104" name="Google Shape;104;p16"/>
          <p:cNvPicPr preferRelativeResize="0"/>
          <p:nvPr/>
        </p:nvPicPr>
        <p:blipFill>
          <a:blip r:embed="rId3">
            <a:alphaModFix/>
          </a:blip>
          <a:stretch>
            <a:fillRect/>
          </a:stretch>
        </p:blipFill>
        <p:spPr>
          <a:xfrm>
            <a:off x="647700" y="1408463"/>
            <a:ext cx="10896600" cy="3019425"/>
          </a:xfrm>
          <a:prstGeom prst="rect">
            <a:avLst/>
          </a:prstGeom>
          <a:noFill/>
          <a:ln>
            <a:noFill/>
          </a:ln>
        </p:spPr>
      </p:pic>
      <p:pic>
        <p:nvPicPr>
          <p:cNvPr id="105" name="Google Shape;105;p16"/>
          <p:cNvPicPr preferRelativeResize="0"/>
          <p:nvPr/>
        </p:nvPicPr>
        <p:blipFill>
          <a:blip r:embed="rId4">
            <a:alphaModFix/>
          </a:blip>
          <a:stretch>
            <a:fillRect/>
          </a:stretch>
        </p:blipFill>
        <p:spPr>
          <a:xfrm>
            <a:off x="3033417" y="3881714"/>
            <a:ext cx="1872466" cy="376375"/>
          </a:xfrm>
          <a:prstGeom prst="rect">
            <a:avLst/>
          </a:prstGeom>
          <a:noFill/>
          <a:ln>
            <a:noFill/>
          </a:ln>
        </p:spPr>
      </p:pic>
      <p:graphicFrame>
        <p:nvGraphicFramePr>
          <p:cNvPr id="107" name="Google Shape;107;p16"/>
          <p:cNvGraphicFramePr/>
          <p:nvPr>
            <p:extLst>
              <p:ext uri="{D42A27DB-BD31-4B8C-83A1-F6EECF244321}">
                <p14:modId xmlns:p14="http://schemas.microsoft.com/office/powerpoint/2010/main" val="3400071863"/>
              </p:ext>
            </p:extLst>
          </p:nvPr>
        </p:nvGraphicFramePr>
        <p:xfrm>
          <a:off x="16400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W</a:t>
                      </a:r>
                      <a:r>
                        <a:rPr lang="ja-JP" dirty="0"/>
                        <a:t>A</a:t>
                      </a:r>
                      <a:r>
                        <a:rPr lang="en-US" altLang="ja-JP" dirty="0"/>
                        <a:t>SD</a:t>
                      </a:r>
                      <a:endParaRPr dirty="0"/>
                    </a:p>
                  </a:txBody>
                  <a:tcPr marL="91425" marR="91425" marT="91425" marB="91425"/>
                </a:tc>
                <a:tc>
                  <a:txBody>
                    <a:bodyPr/>
                    <a:lstStyle/>
                    <a:p>
                      <a:pPr marL="0" lvl="0" indent="0" algn="l" rtl="0">
                        <a:spcBef>
                          <a:spcPts val="0"/>
                        </a:spcBef>
                        <a:spcAft>
                          <a:spcPts val="0"/>
                        </a:spcAft>
                        <a:buNone/>
                      </a:pPr>
                      <a:r>
                        <a:rPr lang="ja-JP" altLang="en-US" dirty="0"/>
                        <a:t>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dirty="0"/>
                        <a:t>Shift+</a:t>
                      </a:r>
                      <a:r>
                        <a:rPr lang="ja-JP" altLang="en-US" dirty="0"/>
                        <a:t>移動キー</a:t>
                      </a:r>
                      <a:endParaRPr dirty="0"/>
                    </a:p>
                  </a:txBody>
                  <a:tcPr marL="91425" marR="91425" marT="91425" marB="91425"/>
                </a:tc>
                <a:tc>
                  <a:txBody>
                    <a:bodyPr/>
                    <a:lstStyle/>
                    <a:p>
                      <a:pPr marL="0" lvl="0" indent="0" algn="l" rtl="0">
                        <a:spcBef>
                          <a:spcPts val="0"/>
                        </a:spcBef>
                        <a:spcAft>
                          <a:spcPts val="0"/>
                        </a:spcAft>
                        <a:buNone/>
                      </a:pPr>
                      <a:r>
                        <a:rPr lang="ja-JP" altLang="en-US" dirty="0"/>
                        <a:t>ダッシュ</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スペース</a:t>
                      </a:r>
                      <a:endParaRPr dirty="0"/>
                    </a:p>
                  </a:txBody>
                  <a:tcPr marL="91425" marR="91425" marT="91425" marB="91425"/>
                </a:tc>
                <a:tc>
                  <a:txBody>
                    <a:bodyPr/>
                    <a:lstStyle/>
                    <a:p>
                      <a:pPr marL="0" lvl="0" indent="0" algn="l" rtl="0">
                        <a:spcBef>
                          <a:spcPts val="0"/>
                        </a:spcBef>
                        <a:spcAft>
                          <a:spcPts val="0"/>
                        </a:spcAft>
                        <a:buNone/>
                      </a:pPr>
                      <a:r>
                        <a:rPr lang="ja-JP" altLang="en-US" dirty="0"/>
                        <a:t>ジャンプ</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ltLang="ja-JP" dirty="0"/>
                        <a:t>Tab</a:t>
                      </a:r>
                      <a:endParaRPr dirty="0"/>
                    </a:p>
                  </a:txBody>
                  <a:tcPr marL="91425" marR="91425" marT="91425" marB="91425"/>
                </a:tc>
                <a:tc>
                  <a:txBody>
                    <a:bodyPr/>
                    <a:lstStyle/>
                    <a:p>
                      <a:pPr marL="0" lvl="0" indent="0" algn="l" rtl="0">
                        <a:spcBef>
                          <a:spcPts val="0"/>
                        </a:spcBef>
                        <a:spcAft>
                          <a:spcPts val="0"/>
                        </a:spcAft>
                        <a:buNone/>
                      </a:pPr>
                      <a:r>
                        <a:rPr lang="ja-JP" altLang="en-US" dirty="0"/>
                        <a:t>メニュー</a:t>
                      </a:r>
                      <a:r>
                        <a:rPr lang="en-US" altLang="ja-JP" dirty="0"/>
                        <a:t>(</a:t>
                      </a:r>
                      <a:r>
                        <a:rPr lang="ja-JP" altLang="en-US" dirty="0"/>
                        <a:t>ステータス</a:t>
                      </a:r>
                      <a:r>
                        <a:rPr lang="en-US" altLang="ja-JP" dirty="0"/>
                        <a:t>)</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08" name="Google Shape;108;p16"/>
          <p:cNvPicPr preferRelativeResize="0"/>
          <p:nvPr/>
        </p:nvPicPr>
        <p:blipFill>
          <a:blip r:embed="rId4">
            <a:alphaModFix/>
          </a:blip>
          <a:stretch>
            <a:fillRect/>
          </a:stretch>
        </p:blipFill>
        <p:spPr>
          <a:xfrm>
            <a:off x="1640050" y="2962024"/>
            <a:ext cx="365775" cy="376375"/>
          </a:xfrm>
          <a:prstGeom prst="rect">
            <a:avLst/>
          </a:prstGeom>
          <a:noFill/>
          <a:ln>
            <a:noFill/>
          </a:ln>
        </p:spPr>
      </p:pic>
      <p:pic>
        <p:nvPicPr>
          <p:cNvPr id="109" name="Google Shape;109;p16"/>
          <p:cNvPicPr preferRelativeResize="0"/>
          <p:nvPr/>
        </p:nvPicPr>
        <p:blipFill>
          <a:blip r:embed="rId4">
            <a:alphaModFix/>
          </a:blip>
          <a:stretch>
            <a:fillRect/>
          </a:stretch>
        </p:blipFill>
        <p:spPr>
          <a:xfrm>
            <a:off x="2566550" y="2962024"/>
            <a:ext cx="365775" cy="376375"/>
          </a:xfrm>
          <a:prstGeom prst="rect">
            <a:avLst/>
          </a:prstGeom>
          <a:noFill/>
          <a:ln>
            <a:noFill/>
          </a:ln>
        </p:spPr>
      </p:pic>
      <p:pic>
        <p:nvPicPr>
          <p:cNvPr id="10" name="Google Shape;108;p16">
            <a:extLst>
              <a:ext uri="{FF2B5EF4-FFF2-40B4-BE49-F238E27FC236}">
                <a16:creationId xmlns:a16="http://schemas.microsoft.com/office/drawing/2014/main" id="{BD282C4A-4CF0-4231-A8D3-6AE384EB2A76}"/>
              </a:ext>
            </a:extLst>
          </p:cNvPr>
          <p:cNvPicPr preferRelativeResize="0"/>
          <p:nvPr/>
        </p:nvPicPr>
        <p:blipFill>
          <a:blip r:embed="rId4">
            <a:alphaModFix/>
          </a:blip>
          <a:stretch>
            <a:fillRect/>
          </a:stretch>
        </p:blipFill>
        <p:spPr>
          <a:xfrm>
            <a:off x="2103300" y="2974725"/>
            <a:ext cx="365775" cy="376375"/>
          </a:xfrm>
          <a:prstGeom prst="rect">
            <a:avLst/>
          </a:prstGeom>
          <a:noFill/>
          <a:ln>
            <a:noFill/>
          </a:ln>
        </p:spPr>
      </p:pic>
      <p:pic>
        <p:nvPicPr>
          <p:cNvPr id="11" name="Google Shape;108;p16">
            <a:extLst>
              <a:ext uri="{FF2B5EF4-FFF2-40B4-BE49-F238E27FC236}">
                <a16:creationId xmlns:a16="http://schemas.microsoft.com/office/drawing/2014/main" id="{C15DD9F3-57D3-4EEB-9D0A-7E3E96705166}"/>
              </a:ext>
            </a:extLst>
          </p:cNvPr>
          <p:cNvPicPr preferRelativeResize="0"/>
          <p:nvPr/>
        </p:nvPicPr>
        <p:blipFill>
          <a:blip r:embed="rId4">
            <a:alphaModFix/>
          </a:blip>
          <a:stretch>
            <a:fillRect/>
          </a:stretch>
        </p:blipFill>
        <p:spPr>
          <a:xfrm>
            <a:off x="1988735" y="2519456"/>
            <a:ext cx="365775" cy="376375"/>
          </a:xfrm>
          <a:prstGeom prst="rect">
            <a:avLst/>
          </a:prstGeom>
          <a:noFill/>
          <a:ln>
            <a:noFill/>
          </a:ln>
        </p:spPr>
      </p:pic>
      <p:pic>
        <p:nvPicPr>
          <p:cNvPr id="12" name="Google Shape;108;p16">
            <a:extLst>
              <a:ext uri="{FF2B5EF4-FFF2-40B4-BE49-F238E27FC236}">
                <a16:creationId xmlns:a16="http://schemas.microsoft.com/office/drawing/2014/main" id="{B2C00921-7EFC-4BBF-9A0F-388DA5772165}"/>
              </a:ext>
            </a:extLst>
          </p:cNvPr>
          <p:cNvPicPr preferRelativeResize="0"/>
          <p:nvPr/>
        </p:nvPicPr>
        <p:blipFill>
          <a:blip r:embed="rId4">
            <a:alphaModFix/>
          </a:blip>
          <a:stretch>
            <a:fillRect/>
          </a:stretch>
        </p:blipFill>
        <p:spPr>
          <a:xfrm>
            <a:off x="838200" y="3410338"/>
            <a:ext cx="934616" cy="376375"/>
          </a:xfrm>
          <a:prstGeom prst="rect">
            <a:avLst/>
          </a:prstGeom>
          <a:noFill/>
          <a:ln>
            <a:noFill/>
          </a:ln>
        </p:spPr>
      </p:pic>
      <p:graphicFrame>
        <p:nvGraphicFramePr>
          <p:cNvPr id="13" name="Google Shape;107;p16">
            <a:extLst>
              <a:ext uri="{FF2B5EF4-FFF2-40B4-BE49-F238E27FC236}">
                <a16:creationId xmlns:a16="http://schemas.microsoft.com/office/drawing/2014/main" id="{C6807C6A-9419-4C3D-BC81-0670E80EB8F7}"/>
              </a:ext>
            </a:extLst>
          </p:cNvPr>
          <p:cNvGraphicFramePr/>
          <p:nvPr>
            <p:extLst>
              <p:ext uri="{D42A27DB-BD31-4B8C-83A1-F6EECF244321}">
                <p14:modId xmlns:p14="http://schemas.microsoft.com/office/powerpoint/2010/main" val="1447674695"/>
              </p:ext>
            </p:extLst>
          </p:nvPr>
        </p:nvGraphicFramePr>
        <p:xfrm>
          <a:off x="62992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E</a:t>
                      </a:r>
                      <a:endParaRPr dirty="0"/>
                    </a:p>
                  </a:txBody>
                  <a:tcPr marL="91425" marR="91425" marT="91425" marB="91425"/>
                </a:tc>
                <a:tc>
                  <a:txBody>
                    <a:bodyPr/>
                    <a:lstStyle/>
                    <a:p>
                      <a:pPr marL="0" lvl="0" indent="0" algn="l" rtl="0">
                        <a:spcBef>
                          <a:spcPts val="0"/>
                        </a:spcBef>
                        <a:spcAft>
                          <a:spcPts val="0"/>
                        </a:spcAft>
                        <a:buNone/>
                      </a:pPr>
                      <a:r>
                        <a:rPr lang="ja-JP" altLang="en-US" dirty="0"/>
                        <a:t>調べる</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ltLang="ja-JP" dirty="0"/>
                        <a:t>Q</a:t>
                      </a:r>
                      <a:endParaRPr dirty="0"/>
                    </a:p>
                  </a:txBody>
                  <a:tcPr marL="91425" marR="91425" marT="91425" marB="91425"/>
                </a:tc>
                <a:tc>
                  <a:txBody>
                    <a:bodyPr/>
                    <a:lstStyle/>
                    <a:p>
                      <a:pPr marL="0" lvl="0" indent="0" algn="l" rtl="0">
                        <a:spcBef>
                          <a:spcPts val="0"/>
                        </a:spcBef>
                        <a:spcAft>
                          <a:spcPts val="0"/>
                        </a:spcAft>
                        <a:buNone/>
                      </a:pPr>
                      <a:r>
                        <a:rPr lang="ja-JP" altLang="en-US" dirty="0"/>
                        <a:t>装備アイテムを使う</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ltLang="ja-JP" dirty="0"/>
                        <a:t>Ctrl</a:t>
                      </a:r>
                      <a:endParaRPr dirty="0"/>
                    </a:p>
                  </a:txBody>
                  <a:tcPr marL="91425" marR="91425" marT="91425" marB="91425"/>
                </a:tc>
                <a:tc>
                  <a:txBody>
                    <a:bodyPr/>
                    <a:lstStyle/>
                    <a:p>
                      <a:pPr marL="0" lvl="0" indent="0" algn="l" rtl="0">
                        <a:spcBef>
                          <a:spcPts val="0"/>
                        </a:spcBef>
                        <a:spcAft>
                          <a:spcPts val="0"/>
                        </a:spcAft>
                        <a:buNone/>
                      </a:pPr>
                      <a:r>
                        <a:rPr lang="ja-JP" altLang="en-US" dirty="0"/>
                        <a:t>回避</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ltLang="ja-JP" dirty="0"/>
                        <a:t>(Shift+</a:t>
                      </a:r>
                      <a:r>
                        <a:rPr lang="ja-JP" altLang="en-US" dirty="0"/>
                        <a:t>右クリック</a:t>
                      </a:r>
                      <a:r>
                        <a:rPr lang="en-US" altLang="ja-JP" dirty="0"/>
                        <a:t>)</a:t>
                      </a:r>
                      <a:endParaRPr dirty="0"/>
                    </a:p>
                  </a:txBody>
                  <a:tcPr marL="91425" marR="91425" marT="91425" marB="91425"/>
                </a:tc>
                <a:tc>
                  <a:txBody>
                    <a:bodyPr/>
                    <a:lstStyle/>
                    <a:p>
                      <a:pPr marL="0" lvl="0" indent="0" algn="l" rtl="0">
                        <a:spcBef>
                          <a:spcPts val="0"/>
                        </a:spcBef>
                        <a:spcAft>
                          <a:spcPts val="0"/>
                        </a:spcAft>
                        <a:buNone/>
                      </a:pPr>
                      <a:r>
                        <a:rPr lang="en-US" altLang="ja-JP" dirty="0"/>
                        <a:t>(</a:t>
                      </a:r>
                      <a:r>
                        <a:rPr lang="ja-JP" altLang="en-US" dirty="0"/>
                        <a:t>必殺技</a:t>
                      </a:r>
                      <a:r>
                        <a:rPr lang="en-US" altLang="ja-JP" dirty="0"/>
                        <a:t>)</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4" name="Google Shape;108;p16">
            <a:extLst>
              <a:ext uri="{FF2B5EF4-FFF2-40B4-BE49-F238E27FC236}">
                <a16:creationId xmlns:a16="http://schemas.microsoft.com/office/drawing/2014/main" id="{68BBB8FA-218F-45E7-8C87-07F0A1F6D448}"/>
              </a:ext>
            </a:extLst>
          </p:cNvPr>
          <p:cNvPicPr preferRelativeResize="0"/>
          <p:nvPr/>
        </p:nvPicPr>
        <p:blipFill>
          <a:blip r:embed="rId4">
            <a:alphaModFix/>
          </a:blip>
          <a:stretch>
            <a:fillRect/>
          </a:stretch>
        </p:blipFill>
        <p:spPr>
          <a:xfrm>
            <a:off x="830184" y="2504900"/>
            <a:ext cx="578738" cy="376375"/>
          </a:xfrm>
          <a:prstGeom prst="rect">
            <a:avLst/>
          </a:prstGeom>
          <a:noFill/>
          <a:ln>
            <a:noFill/>
          </a:ln>
        </p:spPr>
      </p:pic>
      <p:pic>
        <p:nvPicPr>
          <p:cNvPr id="15" name="Google Shape;108;p16">
            <a:extLst>
              <a:ext uri="{FF2B5EF4-FFF2-40B4-BE49-F238E27FC236}">
                <a16:creationId xmlns:a16="http://schemas.microsoft.com/office/drawing/2014/main" id="{F1473398-CBB0-44DC-93A9-D2AB0DC3F180}"/>
              </a:ext>
            </a:extLst>
          </p:cNvPr>
          <p:cNvPicPr preferRelativeResize="0"/>
          <p:nvPr/>
        </p:nvPicPr>
        <p:blipFill>
          <a:blip r:embed="rId4">
            <a:alphaModFix/>
          </a:blip>
          <a:stretch>
            <a:fillRect/>
          </a:stretch>
        </p:blipFill>
        <p:spPr>
          <a:xfrm>
            <a:off x="2450413" y="2503016"/>
            <a:ext cx="365775" cy="376375"/>
          </a:xfrm>
          <a:prstGeom prst="rect">
            <a:avLst/>
          </a:prstGeom>
          <a:noFill/>
          <a:ln>
            <a:noFill/>
          </a:ln>
        </p:spPr>
      </p:pic>
      <p:pic>
        <p:nvPicPr>
          <p:cNvPr id="16" name="Google Shape;108;p16">
            <a:extLst>
              <a:ext uri="{FF2B5EF4-FFF2-40B4-BE49-F238E27FC236}">
                <a16:creationId xmlns:a16="http://schemas.microsoft.com/office/drawing/2014/main" id="{B5911DC3-9BB5-4B6E-B2EB-C48DEE8D1542}"/>
              </a:ext>
            </a:extLst>
          </p:cNvPr>
          <p:cNvPicPr preferRelativeResize="0"/>
          <p:nvPr/>
        </p:nvPicPr>
        <p:blipFill>
          <a:blip r:embed="rId4">
            <a:alphaModFix/>
          </a:blip>
          <a:stretch>
            <a:fillRect/>
          </a:stretch>
        </p:blipFill>
        <p:spPr>
          <a:xfrm>
            <a:off x="1515941" y="2503015"/>
            <a:ext cx="365775" cy="376375"/>
          </a:xfrm>
          <a:prstGeom prst="rect">
            <a:avLst/>
          </a:prstGeom>
          <a:noFill/>
          <a:ln>
            <a:noFill/>
          </a:ln>
        </p:spPr>
      </p:pic>
      <p:pic>
        <p:nvPicPr>
          <p:cNvPr id="17" name="Google Shape;108;p16">
            <a:extLst>
              <a:ext uri="{FF2B5EF4-FFF2-40B4-BE49-F238E27FC236}">
                <a16:creationId xmlns:a16="http://schemas.microsoft.com/office/drawing/2014/main" id="{7002C65A-23D9-4743-896D-87A0172FF672}"/>
              </a:ext>
            </a:extLst>
          </p:cNvPr>
          <p:cNvPicPr preferRelativeResize="0"/>
          <p:nvPr/>
        </p:nvPicPr>
        <p:blipFill>
          <a:blip r:embed="rId4">
            <a:alphaModFix/>
          </a:blip>
          <a:stretch>
            <a:fillRect/>
          </a:stretch>
        </p:blipFill>
        <p:spPr>
          <a:xfrm>
            <a:off x="830184" y="3887644"/>
            <a:ext cx="496198" cy="37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aphicFrame>
        <p:nvGraphicFramePr>
          <p:cNvPr id="138" name="Google Shape;138;p18"/>
          <p:cNvGraphicFramePr/>
          <p:nvPr>
            <p:extLst>
              <p:ext uri="{D42A27DB-BD31-4B8C-83A1-F6EECF244321}">
                <p14:modId xmlns:p14="http://schemas.microsoft.com/office/powerpoint/2010/main" val="423428541"/>
              </p:ext>
            </p:extLst>
          </p:nvPr>
        </p:nvGraphicFramePr>
        <p:xfrm>
          <a:off x="3969638" y="4493825"/>
          <a:ext cx="4495100" cy="1981050"/>
        </p:xfrm>
        <a:graphic>
          <a:graphicData uri="http://schemas.openxmlformats.org/drawingml/2006/table">
            <a:tbl>
              <a:tblPr>
                <a:noFill/>
              </a:tblPr>
              <a:tblGrid>
                <a:gridCol w="2247550">
                  <a:extLst>
                    <a:ext uri="{9D8B030D-6E8A-4147-A177-3AD203B41FA5}">
                      <a16:colId xmlns:a16="http://schemas.microsoft.com/office/drawing/2014/main" val="20000"/>
                    </a:ext>
                  </a:extLst>
                </a:gridCol>
                <a:gridCol w="22475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マウス</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ja-JP"/>
                        <a:t>移動</a:t>
                      </a:r>
                      <a:endParaRPr/>
                    </a:p>
                  </a:txBody>
                  <a:tcPr marL="91425" marR="91425" marT="91425" marB="91425"/>
                </a:tc>
                <a:tc>
                  <a:txBody>
                    <a:bodyPr/>
                    <a:lstStyle/>
                    <a:p>
                      <a:pPr marL="0" lvl="0" indent="0" algn="ctr" rtl="0">
                        <a:spcBef>
                          <a:spcPts val="0"/>
                        </a:spcBef>
                        <a:spcAft>
                          <a:spcPts val="0"/>
                        </a:spcAft>
                        <a:buNone/>
                      </a:pPr>
                      <a:r>
                        <a:rPr lang="ja-JP" dirty="0"/>
                        <a:t>カメラ移動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ja-JP" dirty="0"/>
                        <a:t>左クリック</a:t>
                      </a:r>
                      <a:endParaRPr dirty="0"/>
                    </a:p>
                  </a:txBody>
                  <a:tcPr marL="91425" marR="91425" marT="91425" marB="91425"/>
                </a:tc>
                <a:tc>
                  <a:txBody>
                    <a:bodyPr/>
                    <a:lstStyle/>
                    <a:p>
                      <a:pPr marL="0" lvl="0" indent="0" algn="ctr" rtl="0">
                        <a:spcBef>
                          <a:spcPts val="0"/>
                        </a:spcBef>
                        <a:spcAft>
                          <a:spcPts val="0"/>
                        </a:spcAft>
                        <a:buNone/>
                      </a:pPr>
                      <a:r>
                        <a:rPr lang="ja-JP" dirty="0"/>
                        <a:t>通常攻撃</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a:t>右クリック</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ja-JP" altLang="en-US" dirty="0">
                          <a:solidFill>
                            <a:schemeClr val="dk1"/>
                          </a:solidFill>
                        </a:rPr>
                        <a:t>特殊攻撃</a:t>
                      </a:r>
                      <a:endParaRPr dirty="0">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39" name="Google Shape;139;p18"/>
          <p:cNvPicPr preferRelativeResize="0"/>
          <p:nvPr/>
        </p:nvPicPr>
        <p:blipFill>
          <a:blip r:embed="rId3">
            <a:alphaModFix/>
          </a:blip>
          <a:stretch>
            <a:fillRect/>
          </a:stretch>
        </p:blipFill>
        <p:spPr>
          <a:xfrm>
            <a:off x="4962675" y="290421"/>
            <a:ext cx="7060901" cy="4770041"/>
          </a:xfrm>
          <a:prstGeom prst="rect">
            <a:avLst/>
          </a:prstGeom>
          <a:noFill/>
          <a:ln>
            <a:noFill/>
          </a:ln>
        </p:spPr>
      </p:pic>
      <p:pic>
        <p:nvPicPr>
          <p:cNvPr id="140" name="Google Shape;140;p18"/>
          <p:cNvPicPr preferRelativeResize="0"/>
          <p:nvPr/>
        </p:nvPicPr>
        <p:blipFill>
          <a:blip r:embed="rId4">
            <a:alphaModFix/>
          </a:blip>
          <a:stretch>
            <a:fillRect/>
          </a:stretch>
        </p:blipFill>
        <p:spPr>
          <a:xfrm>
            <a:off x="2825900" y="455850"/>
            <a:ext cx="6689275" cy="4519000"/>
          </a:xfrm>
          <a:prstGeom prst="rect">
            <a:avLst/>
          </a:prstGeom>
          <a:noFill/>
          <a:ln>
            <a:noFill/>
          </a:ln>
        </p:spPr>
      </p:pic>
      <p:pic>
        <p:nvPicPr>
          <p:cNvPr id="141" name="Google Shape;141;p18"/>
          <p:cNvPicPr preferRelativeResize="0"/>
          <p:nvPr/>
        </p:nvPicPr>
        <p:blipFill>
          <a:blip r:embed="rId5">
            <a:alphaModFix/>
          </a:blip>
          <a:stretch>
            <a:fillRect/>
          </a:stretch>
        </p:blipFill>
        <p:spPr>
          <a:xfrm>
            <a:off x="410825" y="364612"/>
            <a:ext cx="6959375" cy="4701475"/>
          </a:xfrm>
          <a:prstGeom prst="rect">
            <a:avLst/>
          </a:prstGeom>
          <a:noFill/>
          <a:ln>
            <a:noFill/>
          </a:ln>
        </p:spPr>
      </p:pic>
      <p:sp>
        <p:nvSpPr>
          <p:cNvPr id="142" name="Google Shape;142;p18"/>
          <p:cNvSpPr txBox="1">
            <a:spLocks noGrp="1"/>
          </p:cNvSpPr>
          <p:nvPr>
            <p:ph type="title"/>
          </p:nvPr>
        </p:nvSpPr>
        <p:spPr>
          <a:xfrm>
            <a:off x="83820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ja-JP"/>
              <a:t>操作方法（人と猫が一緒の時）</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AC0E5-4882-497F-9A04-D4AA81CCFE22}"/>
              </a:ext>
            </a:extLst>
          </p:cNvPr>
          <p:cNvSpPr>
            <a:spLocks noGrp="1"/>
          </p:cNvSpPr>
          <p:nvPr>
            <p:ph type="title"/>
          </p:nvPr>
        </p:nvSpPr>
        <p:spPr/>
        <p:txBody>
          <a:bodyPr/>
          <a:lstStyle/>
          <a:p>
            <a:r>
              <a:rPr kumimoji="1" lang="ja-JP" altLang="en-US" dirty="0"/>
              <a:t>ゲームシステム</a:t>
            </a:r>
            <a:r>
              <a:rPr kumimoji="1" lang="en-US" altLang="ja-JP" dirty="0"/>
              <a:t>(</a:t>
            </a:r>
            <a:r>
              <a:rPr kumimoji="1" lang="ja-JP" altLang="en-US" dirty="0"/>
              <a:t>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16302FBD-1701-47C0-9FC9-CE69DB09432D}"/>
              </a:ext>
            </a:extLst>
          </p:cNvPr>
          <p:cNvSpPr>
            <a:spLocks noGrp="1"/>
          </p:cNvSpPr>
          <p:nvPr>
            <p:ph type="body" idx="1"/>
          </p:nvPr>
        </p:nvSpPr>
        <p:spPr>
          <a:xfrm>
            <a:off x="838200" y="1436914"/>
            <a:ext cx="10515600" cy="5134708"/>
          </a:xfrm>
        </p:spPr>
        <p:txBody>
          <a:bodyPr>
            <a:normAutofit/>
          </a:bodyPr>
          <a:lstStyle/>
          <a:p>
            <a:pPr marL="114300" indent="0">
              <a:buNone/>
            </a:pPr>
            <a:r>
              <a:rPr kumimoji="1" lang="ja-JP" altLang="en-US" dirty="0"/>
              <a:t>ゲーム開始時に属する衆を選択する。</a:t>
            </a:r>
            <a:endParaRPr kumimoji="1" lang="en-US" altLang="ja-JP" dirty="0"/>
          </a:p>
          <a:p>
            <a:pPr marL="114300" indent="0">
              <a:buNone/>
            </a:pPr>
            <a:r>
              <a:rPr kumimoji="1" lang="ja-JP" altLang="en-US" dirty="0"/>
              <a:t>衆の長に恩恵で獲得できるスキルが変わる。</a:t>
            </a:r>
            <a:endParaRPr kumimoji="1" lang="en-US" altLang="ja-JP" dirty="0"/>
          </a:p>
          <a:p>
            <a:pPr marL="114300" indent="0">
              <a:buNone/>
            </a:pPr>
            <a:r>
              <a:rPr kumimoji="1" lang="ja-JP" altLang="en-US" dirty="0"/>
              <a:t>スキルは、プレイヤーのレベルが一定数上がるとランダムで獲得できる。</a:t>
            </a:r>
            <a:endParaRPr kumimoji="1" lang="en-US" altLang="ja-JP" dirty="0"/>
          </a:p>
          <a:p>
            <a:pPr marL="114300" indent="0">
              <a:buNone/>
            </a:pPr>
            <a:r>
              <a:rPr kumimoji="1" lang="en-US" altLang="ja-JP" dirty="0"/>
              <a:t>(</a:t>
            </a:r>
            <a:r>
              <a:rPr kumimoji="1" lang="ja-JP" altLang="en-US" dirty="0"/>
              <a:t>例</a:t>
            </a:r>
            <a:r>
              <a:rPr kumimoji="1" lang="en-US" altLang="ja-JP" dirty="0"/>
              <a:t>)</a:t>
            </a:r>
          </a:p>
          <a:p>
            <a:pPr marL="114300" indent="0">
              <a:buNone/>
            </a:pPr>
            <a:r>
              <a:rPr lang="ja-JP" altLang="en-US" dirty="0"/>
              <a:t>焦熱の衆</a:t>
            </a:r>
            <a:r>
              <a:rPr lang="en-US" altLang="ja-JP" dirty="0"/>
              <a:t>:</a:t>
            </a:r>
            <a:r>
              <a:rPr lang="ja-JP" altLang="en-US" dirty="0"/>
              <a:t>炎属性のスキル、攻撃系のスキルを獲得しやすい。</a:t>
            </a:r>
            <a:endParaRPr lang="en-US" altLang="ja-JP" dirty="0"/>
          </a:p>
          <a:p>
            <a:pPr marL="114300" indent="0">
              <a:buNone/>
            </a:pPr>
            <a:r>
              <a:rPr kumimoji="1" lang="ja-JP" altLang="en-US" dirty="0"/>
              <a:t>盤石の衆</a:t>
            </a:r>
            <a:r>
              <a:rPr kumimoji="1" lang="en-US" altLang="ja-JP" dirty="0"/>
              <a:t>:</a:t>
            </a:r>
            <a:r>
              <a:rPr kumimoji="1" lang="ja-JP" altLang="en-US" dirty="0"/>
              <a:t>土属性のスキル、防御系のスキルを獲得しやすい。</a:t>
            </a:r>
            <a:endParaRPr kumimoji="1" lang="en-US" altLang="ja-JP" dirty="0"/>
          </a:p>
          <a:p>
            <a:pPr marL="114300" indent="0">
              <a:buNone/>
            </a:pPr>
            <a:r>
              <a:rPr kumimoji="1" lang="ja-JP" altLang="en-US" dirty="0"/>
              <a:t>清泉の衆</a:t>
            </a:r>
            <a:r>
              <a:rPr kumimoji="1" lang="en-US" altLang="ja-JP" dirty="0"/>
              <a:t>:</a:t>
            </a:r>
            <a:r>
              <a:rPr kumimoji="1" lang="ja-JP" altLang="en-US" dirty="0"/>
              <a:t>水属性のスキル、回復系のスキルを獲得しやすい。</a:t>
            </a:r>
            <a:endParaRPr kumimoji="1" lang="en-US" altLang="ja-JP" dirty="0"/>
          </a:p>
          <a:p>
            <a:pPr marL="114300" indent="0">
              <a:buNone/>
            </a:pPr>
            <a:endParaRPr kumimoji="1" lang="en-US" altLang="ja-JP" dirty="0"/>
          </a:p>
          <a:p>
            <a:pPr marL="114300" indent="0">
              <a:buNone/>
            </a:pPr>
            <a:r>
              <a:rPr kumimoji="1" lang="en-US" altLang="ja-JP" dirty="0"/>
              <a:t>※</a:t>
            </a:r>
            <a:r>
              <a:rPr kumimoji="1" lang="ja-JP" altLang="en-US" dirty="0"/>
              <a:t>衆を変更するとレベルがリセットされる</a:t>
            </a:r>
            <a:endParaRPr kumimoji="1" lang="en-US" altLang="ja-JP" dirty="0"/>
          </a:p>
        </p:txBody>
      </p:sp>
    </p:spTree>
    <p:extLst>
      <p:ext uri="{BB962C8B-B14F-4D97-AF65-F5344CB8AC3E}">
        <p14:creationId xmlns:p14="http://schemas.microsoft.com/office/powerpoint/2010/main" val="2903311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AC0E5-4882-497F-9A04-D4AA81CCFE22}"/>
              </a:ext>
            </a:extLst>
          </p:cNvPr>
          <p:cNvSpPr>
            <a:spLocks noGrp="1"/>
          </p:cNvSpPr>
          <p:nvPr>
            <p:ph type="title"/>
          </p:nvPr>
        </p:nvSpPr>
        <p:spPr/>
        <p:txBody>
          <a:bodyPr/>
          <a:lstStyle/>
          <a:p>
            <a:r>
              <a:rPr kumimoji="1" lang="ja-JP" altLang="en-US" dirty="0"/>
              <a:t>ゲームシステム</a:t>
            </a:r>
            <a:r>
              <a:rPr kumimoji="1" lang="en-US" altLang="ja-JP" dirty="0"/>
              <a:t>(</a:t>
            </a:r>
            <a:r>
              <a:rPr kumimoji="1" lang="ja-JP" altLang="en-US" dirty="0"/>
              <a:t>準備フェーズ</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16302FBD-1701-47C0-9FC9-CE69DB09432D}"/>
              </a:ext>
            </a:extLst>
          </p:cNvPr>
          <p:cNvSpPr>
            <a:spLocks noGrp="1"/>
          </p:cNvSpPr>
          <p:nvPr>
            <p:ph type="body" idx="1"/>
          </p:nvPr>
        </p:nvSpPr>
        <p:spPr>
          <a:xfrm>
            <a:off x="838200" y="1436914"/>
            <a:ext cx="10515600" cy="4740049"/>
          </a:xfrm>
        </p:spPr>
        <p:txBody>
          <a:bodyPr>
            <a:normAutofit/>
          </a:bodyPr>
          <a:lstStyle/>
          <a:p>
            <a:pPr marL="114300" indent="0">
              <a:buNone/>
            </a:pPr>
            <a:r>
              <a:rPr kumimoji="1" lang="ja-JP" altLang="en-US" dirty="0"/>
              <a:t>・アイテムの購入</a:t>
            </a:r>
            <a:endParaRPr kumimoji="1" lang="en-US" altLang="ja-JP" dirty="0"/>
          </a:p>
          <a:p>
            <a:pPr marL="114300" indent="0">
              <a:buNone/>
            </a:pPr>
            <a:r>
              <a:rPr kumimoji="1" lang="ja-JP" altLang="en-US" dirty="0"/>
              <a:t>・所持品の整理</a:t>
            </a:r>
            <a:endParaRPr kumimoji="1" lang="en-US" altLang="ja-JP" dirty="0"/>
          </a:p>
          <a:p>
            <a:pPr marL="114300" indent="0">
              <a:buNone/>
            </a:pPr>
            <a:r>
              <a:rPr kumimoji="1" lang="ja-JP" altLang="en-US" dirty="0"/>
              <a:t>・装備、スキルの変更</a:t>
            </a:r>
            <a:endParaRPr kumimoji="1" lang="en-US" altLang="ja-JP" dirty="0"/>
          </a:p>
          <a:p>
            <a:pPr marL="114300" indent="0">
              <a:buNone/>
            </a:pPr>
            <a:r>
              <a:rPr kumimoji="1" lang="ja-JP" altLang="en-US" dirty="0"/>
              <a:t>・衆の変更</a:t>
            </a:r>
            <a:endParaRPr kumimoji="1" lang="en-US" altLang="ja-JP" dirty="0"/>
          </a:p>
          <a:p>
            <a:pPr marL="114300" indent="0">
              <a:buNone/>
            </a:pPr>
            <a:endParaRPr kumimoji="1" lang="en-US" altLang="ja-JP" dirty="0"/>
          </a:p>
          <a:p>
            <a:pPr marL="114300" indent="0">
              <a:buNone/>
            </a:pPr>
            <a:r>
              <a:rPr kumimoji="1" lang="ja-JP" altLang="en-US" dirty="0"/>
              <a:t>出来たら</a:t>
            </a:r>
            <a:endParaRPr kumimoji="1" lang="en-US" altLang="ja-JP" dirty="0"/>
          </a:p>
          <a:p>
            <a:pPr marL="114300" indent="0">
              <a:buNone/>
            </a:pPr>
            <a:r>
              <a:rPr kumimoji="1" lang="ja-JP" altLang="en-US" dirty="0"/>
              <a:t>・依頼の受注と報告とキャンセル</a:t>
            </a:r>
            <a:endParaRPr kumimoji="1" lang="en-US" altLang="ja-JP" dirty="0"/>
          </a:p>
          <a:p>
            <a:pPr marL="114300" indent="0">
              <a:buNone/>
            </a:pPr>
            <a:r>
              <a:rPr kumimoji="1" lang="ja-JP" altLang="en-US" dirty="0"/>
              <a:t>・畑のようなもの</a:t>
            </a:r>
            <a:endParaRPr kumimoji="1" lang="en-US" altLang="ja-JP" dirty="0"/>
          </a:p>
          <a:p>
            <a:pPr marL="114300" indent="0">
              <a:buNone/>
            </a:pPr>
            <a:r>
              <a:rPr kumimoji="1" lang="ja-JP" altLang="en-US" dirty="0"/>
              <a:t>・アイテムの制作</a:t>
            </a:r>
            <a:r>
              <a:rPr kumimoji="1" lang="en-US" altLang="ja-JP" dirty="0"/>
              <a:t>(</a:t>
            </a:r>
            <a:r>
              <a:rPr kumimoji="1" lang="ja-JP" altLang="en-US" dirty="0"/>
              <a:t>調合のようなシステム</a:t>
            </a:r>
            <a:r>
              <a:rPr kumimoji="1" lang="en-US" altLang="ja-JP" dirty="0"/>
              <a:t>)</a:t>
            </a:r>
          </a:p>
        </p:txBody>
      </p:sp>
    </p:spTree>
    <p:extLst>
      <p:ext uri="{BB962C8B-B14F-4D97-AF65-F5344CB8AC3E}">
        <p14:creationId xmlns:p14="http://schemas.microsoft.com/office/powerpoint/2010/main" val="3074150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ゲームシステム</a:t>
            </a:r>
            <a:r>
              <a:rPr kumimoji="1" lang="en-US" altLang="ja-JP" dirty="0"/>
              <a:t>(</a:t>
            </a:r>
            <a:r>
              <a:rPr kumimoji="1" lang="ja-JP" altLang="en-US" dirty="0"/>
              <a:t>戦闘</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p:txBody>
          <a:bodyPr/>
          <a:lstStyle/>
          <a:p>
            <a:pPr marL="114300" indent="0">
              <a:buNone/>
            </a:pPr>
            <a:r>
              <a:rPr kumimoji="1" lang="ja-JP" altLang="en-US" dirty="0"/>
              <a:t>ダンジョンに生成された地形を利用することで有利に戦うことが出来る！</a:t>
            </a:r>
            <a:endParaRPr kumimoji="1" lang="en-US" altLang="ja-JP" dirty="0"/>
          </a:p>
          <a:p>
            <a:pPr marL="114300" indent="0">
              <a:buNone/>
            </a:pPr>
            <a:r>
              <a:rPr kumimoji="1" lang="en-US" altLang="ja-JP" dirty="0"/>
              <a:t>(</a:t>
            </a:r>
            <a:r>
              <a:rPr kumimoji="1" lang="ja-JP" altLang="en-US" dirty="0"/>
              <a:t>例</a:t>
            </a:r>
            <a:r>
              <a:rPr kumimoji="1" lang="en-US" altLang="ja-JP" dirty="0"/>
              <a:t>)</a:t>
            </a:r>
          </a:p>
          <a:p>
            <a:pPr marL="114300" indent="0">
              <a:buNone/>
            </a:pPr>
            <a:r>
              <a:rPr kumimoji="1" lang="ja-JP" altLang="en-US" dirty="0"/>
              <a:t>１．水たまりの上にいる敵に雷属性の攻撃をするとその水たまりに入っている他の敵にも雷属性のダメージが入る。</a:t>
            </a:r>
            <a:endParaRPr kumimoji="1" lang="en-US" altLang="ja-JP" dirty="0"/>
          </a:p>
          <a:p>
            <a:pPr marL="114300" indent="0">
              <a:buNone/>
            </a:pPr>
            <a:endParaRPr kumimoji="1" lang="en-US" altLang="ja-JP" dirty="0"/>
          </a:p>
          <a:p>
            <a:pPr marL="114300" indent="0">
              <a:buNone/>
            </a:pPr>
            <a:r>
              <a:rPr kumimoji="1" lang="ja-JP" altLang="en-US" dirty="0"/>
              <a:t>２．岩とげに向かってノックバックのある攻撃で敵を吹き飛ばすと追加でダメージが入る。</a:t>
            </a:r>
          </a:p>
        </p:txBody>
      </p:sp>
    </p:spTree>
    <p:extLst>
      <p:ext uri="{BB962C8B-B14F-4D97-AF65-F5344CB8AC3E}">
        <p14:creationId xmlns:p14="http://schemas.microsoft.com/office/powerpoint/2010/main" val="383025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ゲームシステム</a:t>
            </a:r>
            <a:r>
              <a:rPr kumimoji="1" lang="en-US" altLang="ja-JP" dirty="0"/>
              <a:t>(</a:t>
            </a:r>
            <a:r>
              <a:rPr kumimoji="1" lang="ja-JP" altLang="en-US" dirty="0"/>
              <a:t>戦闘</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p:txBody>
          <a:bodyPr>
            <a:normAutofit fontScale="92500" lnSpcReduction="10000"/>
          </a:bodyPr>
          <a:lstStyle/>
          <a:p>
            <a:pPr marL="114300" indent="0">
              <a:buNone/>
            </a:pPr>
            <a:r>
              <a:rPr kumimoji="1" lang="ja-JP" altLang="en-US" dirty="0"/>
              <a:t>攻撃は２種類</a:t>
            </a:r>
            <a:endParaRPr kumimoji="1" lang="en-US" altLang="ja-JP" dirty="0"/>
          </a:p>
          <a:p>
            <a:pPr marL="114300" indent="0">
              <a:buNone/>
            </a:pPr>
            <a:r>
              <a:rPr kumimoji="1" lang="ja-JP" altLang="en-US" dirty="0"/>
              <a:t>左クリックで通常攻撃</a:t>
            </a:r>
            <a:endParaRPr kumimoji="1" lang="en-US" altLang="ja-JP" dirty="0"/>
          </a:p>
          <a:p>
            <a:pPr marL="114300" indent="0">
              <a:buNone/>
            </a:pPr>
            <a:r>
              <a:rPr kumimoji="1" lang="ja-JP" altLang="en-US" dirty="0"/>
              <a:t>通常攻撃はアニメーション終了して一定時間に左クリックで次のモーションに繋げれられる。最大３段目まである。</a:t>
            </a:r>
            <a:endParaRPr kumimoji="1" lang="en-US" altLang="ja-JP" dirty="0"/>
          </a:p>
          <a:p>
            <a:pPr marL="114300" indent="0">
              <a:buNone/>
            </a:pPr>
            <a:endParaRPr kumimoji="1" lang="en-US" altLang="ja-JP" dirty="0"/>
          </a:p>
          <a:p>
            <a:pPr marL="114300" indent="0">
              <a:buNone/>
            </a:pPr>
            <a:r>
              <a:rPr kumimoji="1" lang="ja-JP" altLang="en-US" dirty="0"/>
              <a:t>右クリックで特殊攻撃</a:t>
            </a:r>
            <a:endParaRPr kumimoji="1" lang="en-US" altLang="ja-JP" dirty="0"/>
          </a:p>
          <a:p>
            <a:pPr marL="114300" indent="0">
              <a:buNone/>
            </a:pPr>
            <a:r>
              <a:rPr kumimoji="1" lang="ja-JP" altLang="en-US" dirty="0"/>
              <a:t>特殊攻撃は</a:t>
            </a:r>
            <a:r>
              <a:rPr kumimoji="1" lang="en-US" altLang="ja-JP" dirty="0"/>
              <a:t>MP</a:t>
            </a:r>
            <a:r>
              <a:rPr kumimoji="1" lang="ja-JP" altLang="en-US" dirty="0" err="1"/>
              <a:t>を消</a:t>
            </a:r>
            <a:r>
              <a:rPr kumimoji="1" lang="ja-JP" altLang="en-US" dirty="0"/>
              <a:t>費して斬撃を飛ばす。</a:t>
            </a:r>
            <a:endParaRPr kumimoji="1" lang="en-US" altLang="ja-JP" dirty="0"/>
          </a:p>
          <a:p>
            <a:pPr marL="114300" indent="0">
              <a:buNone/>
            </a:pPr>
            <a:endParaRPr kumimoji="1" lang="en-US" altLang="ja-JP" dirty="0"/>
          </a:p>
          <a:p>
            <a:pPr marL="114300" indent="0">
              <a:buNone/>
            </a:pPr>
            <a:r>
              <a:rPr kumimoji="1" lang="en-US" altLang="ja-JP" dirty="0"/>
              <a:t>※</a:t>
            </a:r>
            <a:r>
              <a:rPr kumimoji="1" lang="ja-JP" altLang="en-US" dirty="0"/>
              <a:t>できたら攻撃を与えると必殺技ゲージが溜まって必殺技が使えるようになるのも作りたいです</a:t>
            </a:r>
          </a:p>
        </p:txBody>
      </p:sp>
    </p:spTree>
    <p:extLst>
      <p:ext uri="{BB962C8B-B14F-4D97-AF65-F5344CB8AC3E}">
        <p14:creationId xmlns:p14="http://schemas.microsoft.com/office/powerpoint/2010/main" val="597506643"/>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TotalTime>
  <Words>895</Words>
  <Application>Microsoft Office PowerPoint</Application>
  <PresentationFormat>ワイド画面</PresentationFormat>
  <Paragraphs>102</Paragraphs>
  <Slides>12</Slides>
  <Notes>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ＭＳ Ｐゴシック</vt:lpstr>
      <vt:lpstr>Arial</vt:lpstr>
      <vt:lpstr>Calibri</vt:lpstr>
      <vt:lpstr>Office テーマ</vt:lpstr>
      <vt:lpstr>３DダンジョンアクションRPG(仮)</vt:lpstr>
      <vt:lpstr>ゲームの世界観（概要）</vt:lpstr>
      <vt:lpstr>ゲームの画面（イメージ）</vt:lpstr>
      <vt:lpstr>操作方法</vt:lpstr>
      <vt:lpstr>操作方法（人と猫が一緒の時）</vt:lpstr>
      <vt:lpstr>ゲームシステム(衆)</vt:lpstr>
      <vt:lpstr>ゲームシステム(準備フェーズ)</vt:lpstr>
      <vt:lpstr>ゲームシステム(戦闘)</vt:lpstr>
      <vt:lpstr>ゲームシステム(戦闘)</vt:lpstr>
      <vt:lpstr>ゲームシステム（流れ）</vt:lpstr>
      <vt:lpstr>アピールポイント（面白ポイント）</vt:lpstr>
      <vt:lpstr>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ゲームタイトル</dc:title>
  <cp:lastModifiedBy>dogpo</cp:lastModifiedBy>
  <cp:revision>15</cp:revision>
  <dcterms:modified xsi:type="dcterms:W3CDTF">2025-09-29T07:51:10Z</dcterms:modified>
</cp:coreProperties>
</file>