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4"/>
  </p:notesMasterIdLst>
  <p:sldIdLst>
    <p:sldId id="256" r:id="rId2"/>
    <p:sldId id="257" r:id="rId3"/>
    <p:sldId id="258" r:id="rId4"/>
    <p:sldId id="259" r:id="rId5"/>
    <p:sldId id="264" r:id="rId6"/>
    <p:sldId id="265" r:id="rId7"/>
    <p:sldId id="267" r:id="rId8"/>
    <p:sldId id="260" r:id="rId9"/>
    <p:sldId id="270" r:id="rId10"/>
    <p:sldId id="271" r:id="rId11"/>
    <p:sldId id="269" r:id="rId12"/>
    <p:sldId id="261"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1028C50-26F5-4800-AE9B-D556C7522C39}">
  <a:tblStyle styleId="{61028C50-26F5-4800-AE9B-D556C7522C3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94" name="Google Shape;94;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6d7fd06011_0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0" name="Google Shape;100;g26d7fd06011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34cc822baf6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34cc822baf6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2" name="Google Shape;11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と&#10;縦書きテキスト"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23"/>
        <p:cNvGrpSpPr/>
        <p:nvPr/>
      </p:nvGrpSpPr>
      <p:grpSpPr>
        <a:xfrm>
          <a:off x="0" y="0"/>
          <a:ext cx="0" cy="0"/>
          <a:chOff x="0" y="0"/>
          <a:chExt cx="0" cy="0"/>
        </a:xfrm>
      </p:grpSpPr>
      <p:sp>
        <p:nvSpPr>
          <p:cNvPr id="24" name="Google Shape;24;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29"/>
        <p:cNvGrpSpPr/>
        <p:nvPr/>
      </p:nvGrpSpPr>
      <p:grpSpPr>
        <a:xfrm>
          <a:off x="0" y="0"/>
          <a:ext cx="0" cy="0"/>
          <a:chOff x="0" y="0"/>
          <a:chExt cx="0" cy="0"/>
        </a:xfrm>
      </p:grpSpPr>
      <p:sp>
        <p:nvSpPr>
          <p:cNvPr id="30" name="Google Shape;3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45"/>
        <p:cNvGrpSpPr/>
        <p:nvPr/>
      </p:nvGrpSpPr>
      <p:grpSpPr>
        <a:xfrm>
          <a:off x="0" y="0"/>
          <a:ext cx="0" cy="0"/>
          <a:chOff x="0" y="0"/>
          <a:chExt cx="0" cy="0"/>
        </a:xfrm>
      </p:grpSpPr>
      <p:sp>
        <p:nvSpPr>
          <p:cNvPr id="46" name="Google Shape;4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50"/>
        <p:cNvGrpSpPr/>
        <p:nvPr/>
      </p:nvGrpSpPr>
      <p:grpSpPr>
        <a:xfrm>
          <a:off x="0" y="0"/>
          <a:ext cx="0" cy="0"/>
          <a:chOff x="0" y="0"/>
          <a:chExt cx="0" cy="0"/>
        </a:xfrm>
      </p:grpSpPr>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10;コンテンツ"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ja-JP" altLang="en-US" dirty="0"/>
              <a:t>３</a:t>
            </a:r>
            <a:r>
              <a:rPr lang="en-US" altLang="ja-JP" dirty="0"/>
              <a:t>D</a:t>
            </a:r>
            <a:r>
              <a:rPr lang="ja-JP" altLang="en-US" dirty="0"/>
              <a:t>ローグライトアクション</a:t>
            </a:r>
            <a:r>
              <a:rPr lang="en-US" altLang="ja-JP" dirty="0"/>
              <a:t> (</a:t>
            </a:r>
            <a:r>
              <a:rPr lang="ja-JP" altLang="en-US" dirty="0"/>
              <a:t>仮</a:t>
            </a:r>
            <a:r>
              <a:rPr lang="en-US" altLang="ja-JP" dirty="0"/>
              <a:t>)</a:t>
            </a:r>
            <a:endParaRPr dirty="0"/>
          </a:p>
        </p:txBody>
      </p:sp>
      <p:sp>
        <p:nvSpPr>
          <p:cNvPr id="85" name="Google Shape;85;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ja-JP" dirty="0"/>
              <a:t>制作者</a:t>
            </a:r>
            <a:endParaRPr lang="en-US" altLang="ja-JP" dirty="0"/>
          </a:p>
          <a:p>
            <a:pPr marL="0" lvl="0" indent="0" algn="ctr" rtl="0">
              <a:lnSpc>
                <a:spcPct val="90000"/>
              </a:lnSpc>
              <a:spcBef>
                <a:spcPts val="0"/>
              </a:spcBef>
              <a:spcAft>
                <a:spcPts val="0"/>
              </a:spcAft>
              <a:buClr>
                <a:schemeClr val="dk1"/>
              </a:buClr>
              <a:buSzPts val="2400"/>
              <a:buNone/>
            </a:pPr>
            <a:r>
              <a:rPr lang="ja-JP" altLang="en-US" dirty="0"/>
              <a:t>中元　洸太</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C0A11B-1232-46B4-8797-ED5DFA6AA122}"/>
              </a:ext>
            </a:extLst>
          </p:cNvPr>
          <p:cNvSpPr>
            <a:spLocks noGrp="1"/>
          </p:cNvSpPr>
          <p:nvPr>
            <p:ph type="title"/>
          </p:nvPr>
        </p:nvSpPr>
        <p:spPr/>
        <p:txBody>
          <a:bodyPr/>
          <a:lstStyle/>
          <a:p>
            <a:r>
              <a:rPr kumimoji="1" lang="ja-JP" altLang="en-US" dirty="0"/>
              <a:t>ワンアイデアの徹底をするために</a:t>
            </a:r>
          </a:p>
        </p:txBody>
      </p:sp>
      <p:sp>
        <p:nvSpPr>
          <p:cNvPr id="3" name="テキスト プレースホルダー 2">
            <a:extLst>
              <a:ext uri="{FF2B5EF4-FFF2-40B4-BE49-F238E27FC236}">
                <a16:creationId xmlns:a16="http://schemas.microsoft.com/office/drawing/2014/main" id="{FC86F5BD-21F1-4637-BC51-1C7CC087F9F9}"/>
              </a:ext>
            </a:extLst>
          </p:cNvPr>
          <p:cNvSpPr>
            <a:spLocks noGrp="1"/>
          </p:cNvSpPr>
          <p:nvPr>
            <p:ph type="body" idx="1"/>
          </p:nvPr>
        </p:nvSpPr>
        <p:spPr>
          <a:xfrm>
            <a:off x="838200" y="1377755"/>
            <a:ext cx="10515600" cy="5115120"/>
          </a:xfrm>
        </p:spPr>
        <p:txBody>
          <a:bodyPr>
            <a:normAutofit/>
          </a:bodyPr>
          <a:lstStyle/>
          <a:p>
            <a:pPr marL="114300" indent="0">
              <a:buNone/>
            </a:pPr>
            <a:r>
              <a:rPr kumimoji="1" lang="ja-JP" altLang="en-US" sz="2000" dirty="0"/>
              <a:t>１．ギミックをセットで作りテンプレートを複数用意する。</a:t>
            </a:r>
            <a:endParaRPr kumimoji="1" lang="en-US" altLang="ja-JP" sz="2000" dirty="0"/>
          </a:p>
          <a:p>
            <a:pPr marL="114300" indent="0">
              <a:buNone/>
            </a:pPr>
            <a:r>
              <a:rPr kumimoji="1" lang="ja-JP" altLang="en-US" sz="2000" dirty="0"/>
              <a:t>　　</a:t>
            </a:r>
            <a:r>
              <a:rPr kumimoji="1" lang="en-US" altLang="ja-JP" sz="2000" dirty="0"/>
              <a:t>3</a:t>
            </a:r>
            <a:r>
              <a:rPr kumimoji="1" lang="ja-JP" altLang="en-US" sz="2000" dirty="0"/>
              <a:t>層ごとを</a:t>
            </a:r>
            <a:r>
              <a:rPr kumimoji="1" lang="en-US" altLang="ja-JP" sz="2000" dirty="0"/>
              <a:t>1</a:t>
            </a:r>
            <a:r>
              <a:rPr kumimoji="1" lang="ja-JP" altLang="en-US" sz="2000" dirty="0"/>
              <a:t>サイクルとして、ギミックを用意する。</a:t>
            </a:r>
            <a:endParaRPr kumimoji="1" lang="en-US" altLang="ja-JP" sz="2000" dirty="0"/>
          </a:p>
          <a:p>
            <a:pPr marL="114300" indent="0">
              <a:buNone/>
            </a:pPr>
            <a:r>
              <a:rPr kumimoji="1" lang="ja-JP" altLang="en-US" sz="2000" dirty="0"/>
              <a:t>２．１層目は出てくるギミックの基本操作を安全に学習できるようにする。</a:t>
            </a:r>
            <a:endParaRPr kumimoji="1" lang="en-US" altLang="ja-JP" sz="2000" dirty="0"/>
          </a:p>
          <a:p>
            <a:pPr marL="114300" indent="0">
              <a:buNone/>
            </a:pPr>
            <a:r>
              <a:rPr kumimoji="1" lang="en-US" altLang="ja-JP" sz="2000" dirty="0"/>
              <a:t>	</a:t>
            </a:r>
            <a:r>
              <a:rPr kumimoji="1" lang="ja-JP" altLang="en-US" sz="2000" dirty="0"/>
              <a:t>安全など導入テンプレート（成功しても失敗してもメインルートには影響しないも</a:t>
            </a:r>
            <a:r>
              <a:rPr kumimoji="1" lang="en-US" altLang="ja-JP" sz="2000" dirty="0"/>
              <a:t>	</a:t>
            </a:r>
            <a:r>
              <a:rPr kumimoji="1" lang="ja-JP" altLang="en-US" sz="2000" dirty="0"/>
              <a:t>ののみ）を使用する。</a:t>
            </a:r>
            <a:endParaRPr kumimoji="1" lang="en-US" altLang="ja-JP" sz="2000" dirty="0"/>
          </a:p>
          <a:p>
            <a:pPr marL="114300" indent="0">
              <a:buNone/>
            </a:pPr>
            <a:r>
              <a:rPr kumimoji="1" lang="ja-JP" altLang="en-US" sz="2000" dirty="0"/>
              <a:t>３．２層目はメインギミックとの組み合わせ</a:t>
            </a:r>
            <a:endParaRPr kumimoji="1" lang="en-US" altLang="ja-JP" sz="2000" dirty="0"/>
          </a:p>
          <a:p>
            <a:pPr marL="114300" indent="0">
              <a:buNone/>
            </a:pPr>
            <a:r>
              <a:rPr kumimoji="1" lang="en-US" altLang="ja-JP" sz="2000" dirty="0"/>
              <a:t>	</a:t>
            </a:r>
            <a:r>
              <a:rPr kumimoji="1" lang="ja-JP" altLang="en-US" sz="2000" dirty="0"/>
              <a:t>　</a:t>
            </a:r>
            <a:r>
              <a:rPr lang="ja-JP" altLang="en-US" sz="2000" dirty="0"/>
              <a:t>共存テンプレート（メインギミックと単体ギミックが互いに動線を妨害しあうが、</a:t>
            </a:r>
            <a:r>
              <a:rPr lang="en-US" altLang="ja-JP" sz="2000" dirty="0"/>
              <a:t>	</a:t>
            </a:r>
            <a:r>
              <a:rPr lang="ja-JP" altLang="en-US" sz="2000" dirty="0"/>
              <a:t>回避策が用意されている）を複数作成し、ランダムに選択する。</a:t>
            </a:r>
            <a:endParaRPr lang="en-US" altLang="ja-JP" sz="2000" dirty="0"/>
          </a:p>
          <a:p>
            <a:pPr marL="114300" indent="0">
              <a:buNone/>
            </a:pPr>
            <a:r>
              <a:rPr kumimoji="1" lang="ja-JP" altLang="en-US" sz="2000" dirty="0"/>
              <a:t>４．３層目は難易度を上げた複合的な挑戦</a:t>
            </a:r>
            <a:endParaRPr kumimoji="1" lang="en-US" altLang="ja-JP" sz="2000" dirty="0"/>
          </a:p>
          <a:p>
            <a:pPr marL="114300" indent="0">
              <a:buNone/>
            </a:pPr>
            <a:r>
              <a:rPr lang="ja-JP" altLang="en-US" sz="2000" b="1" dirty="0"/>
              <a:t>　　　</a:t>
            </a:r>
            <a:r>
              <a:rPr lang="ja-JP" altLang="en-US" sz="2000" dirty="0"/>
              <a:t>複合挑戦テンプレート（高い操作精度を要求し、失敗＝大きなペナルティとなる配</a:t>
            </a:r>
            <a:r>
              <a:rPr lang="en-US" altLang="ja-JP" sz="2000" dirty="0"/>
              <a:t>	</a:t>
            </a:r>
            <a:r>
              <a:rPr lang="ja-JP" altLang="en-US" sz="2000" dirty="0"/>
              <a:t>置）を固定パターンとして用意する。</a:t>
            </a:r>
            <a:endParaRPr kumimoji="1" lang="ja-JP" altLang="en-US" sz="2000" dirty="0"/>
          </a:p>
        </p:txBody>
      </p:sp>
    </p:spTree>
    <p:extLst>
      <p:ext uri="{BB962C8B-B14F-4D97-AF65-F5344CB8AC3E}">
        <p14:creationId xmlns:p14="http://schemas.microsoft.com/office/powerpoint/2010/main" val="2580123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メインギミック案</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・壊れかけの岩を爆弾で壊して隠し通路がでたり、アイテムが　　　　　出てきたりする。</a:t>
            </a:r>
            <a:endParaRPr kumimoji="1" lang="en-US" altLang="ja-JP" dirty="0"/>
          </a:p>
          <a:p>
            <a:pPr marL="114300" indent="0">
              <a:buNone/>
            </a:pPr>
            <a:r>
              <a:rPr kumimoji="1" lang="ja-JP" altLang="en-US" dirty="0"/>
              <a:t>・剣で縄を斬り吊るされているアイテムを取る。</a:t>
            </a:r>
            <a:endParaRPr kumimoji="1" lang="en-US" altLang="ja-JP" dirty="0"/>
          </a:p>
          <a:p>
            <a:pPr marL="114300" indent="0">
              <a:buNone/>
            </a:pPr>
            <a:r>
              <a:rPr kumimoji="1" lang="ja-JP" altLang="en-US" dirty="0"/>
              <a:t>・スイッチを踏むと矢が飛んでくるところに敵をおびき寄せて背中から出ないとダメージが入らない敵を倒す。</a:t>
            </a:r>
            <a:endParaRPr kumimoji="1" lang="en-US" altLang="ja-JP" dirty="0"/>
          </a:p>
          <a:p>
            <a:pPr marL="114300" indent="0">
              <a:buNone/>
            </a:pPr>
            <a:r>
              <a:rPr kumimoji="1" lang="ja-JP" altLang="en-US" dirty="0"/>
              <a:t>・スイッチの上に動かせる箱を押して持ってくる。</a:t>
            </a:r>
            <a:endParaRPr kumimoji="1" lang="en-US" altLang="ja-JP" dirty="0"/>
          </a:p>
          <a:p>
            <a:pPr marL="114300" indent="0">
              <a:buNone/>
            </a:pPr>
            <a:r>
              <a:rPr kumimoji="1" lang="ja-JP" altLang="en-US" dirty="0"/>
              <a:t>・エリアに入ると通路が塞がれ敵を全滅させると開くエリア</a:t>
            </a:r>
            <a:endParaRPr kumimoji="1" lang="en-US" altLang="ja-JP" dirty="0"/>
          </a:p>
          <a:p>
            <a:pPr marL="114300" indent="0">
              <a:buNone/>
            </a:pPr>
            <a:r>
              <a:rPr kumimoji="1" lang="ja-JP" altLang="en-US" dirty="0"/>
              <a:t>など</a:t>
            </a:r>
            <a:endParaRPr kumimoji="1" lang="en-US" altLang="ja-JP" dirty="0"/>
          </a:p>
          <a:p>
            <a:pPr marL="114300" indent="0">
              <a:buNone/>
            </a:pPr>
            <a:r>
              <a:rPr kumimoji="1" lang="ja-JP" altLang="en-US" dirty="0"/>
              <a:t>・重力の反転</a:t>
            </a:r>
            <a:endParaRPr kumimoji="1" lang="en-US" altLang="ja-JP" dirty="0"/>
          </a:p>
        </p:txBody>
      </p:sp>
    </p:spTree>
    <p:extLst>
      <p:ext uri="{BB962C8B-B14F-4D97-AF65-F5344CB8AC3E}">
        <p14:creationId xmlns:p14="http://schemas.microsoft.com/office/powerpoint/2010/main" val="43788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8"/>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アピールポイント（面白ポイント）</a:t>
            </a:r>
            <a:endParaRPr/>
          </a:p>
        </p:txBody>
      </p:sp>
      <p:sp>
        <p:nvSpPr>
          <p:cNvPr id="122" name="Google Shape;122;p18"/>
          <p:cNvSpPr txBox="1">
            <a:spLocks noGrp="1"/>
          </p:cNvSpPr>
          <p:nvPr>
            <p:ph type="body" idx="1"/>
          </p:nvPr>
        </p:nvSpPr>
        <p:spPr>
          <a:xfrm>
            <a:off x="838200" y="1253325"/>
            <a:ext cx="10515600" cy="53289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r>
              <a:rPr lang="ja-JP" altLang="en-US" dirty="0"/>
              <a:t>・ランダム生成されるダンジョンで毎回違うダンジョンを探索できるわくわく感がある。</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・あまり難しい操作を入れないことで遊びやすい。</a:t>
            </a:r>
            <a:endParaRPr lang="en-US" altLang="ja-JP" dirty="0"/>
          </a:p>
          <a:p>
            <a:pPr marL="0" lvl="0" indent="0" algn="l" rtl="0">
              <a:lnSpc>
                <a:spcPct val="90000"/>
              </a:lnSpc>
              <a:spcBef>
                <a:spcPts val="1000"/>
              </a:spcBef>
              <a:spcAft>
                <a:spcPts val="0"/>
              </a:spcAft>
              <a:buClr>
                <a:schemeClr val="dk1"/>
              </a:buClr>
              <a:buSzPts val="1800"/>
              <a:buNone/>
            </a:pPr>
            <a:r>
              <a:rPr lang="ja-JP" altLang="en-US" dirty="0"/>
              <a:t>・ワンアイデアの徹底をすることで、プレイヤーに複雑なルールを押し付けずに一つの面白さを最大限楽しんで貰える。</a:t>
            </a:r>
            <a:endParaRPr lang="en-US" altLang="ja-JP"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SzPts val="1800"/>
              <a:buNone/>
            </a:pPr>
            <a:r>
              <a:rPr lang="ja-JP" dirty="0"/>
              <a:t>ゲームの世界観（概要）</a:t>
            </a:r>
            <a:endParaRPr dirty="0"/>
          </a:p>
        </p:txBody>
      </p:sp>
      <p:sp>
        <p:nvSpPr>
          <p:cNvPr id="91" name="Google Shape;91;p14"/>
          <p:cNvSpPr txBox="1">
            <a:spLocks noGrp="1"/>
          </p:cNvSpPr>
          <p:nvPr>
            <p:ph type="body" idx="1"/>
          </p:nvPr>
        </p:nvSpPr>
        <p:spPr>
          <a:xfrm>
            <a:off x="838200" y="1253400"/>
            <a:ext cx="10515600" cy="5147400"/>
          </a:xfrm>
          <a:prstGeom prst="rect">
            <a:avLst/>
          </a:prstGeom>
          <a:noFill/>
          <a:ln>
            <a:noFill/>
          </a:ln>
        </p:spPr>
        <p:txBody>
          <a:bodyPr spcFirstLastPara="1" wrap="square" lIns="91425" tIns="45700" rIns="91425" bIns="45700" anchor="t" anchorCtr="0">
            <a:noAutofit/>
          </a:bodyPr>
          <a:lstStyle/>
          <a:p>
            <a:pPr marL="0" lvl="0" indent="0">
              <a:buSzPts val="1100"/>
              <a:buNone/>
            </a:pPr>
            <a:r>
              <a:rPr lang="ja-JP" altLang="en-US" sz="2000" dirty="0">
                <a:latin typeface="Arial"/>
                <a:ea typeface="Arial"/>
                <a:cs typeface="Arial"/>
                <a:sym typeface="Arial"/>
              </a:rPr>
              <a:t>はるか昔、この地上では果てしない争いが繰り返されていた。戦火は大地を焼き尽くし、豊かな土地は荒れ果て、人々は食料も住む場所も資源も失っていった。滅びゆく世界を見かねた神々は、人々に試練と救済を与えるため、「ダンジョン」を創造した。</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ダンジョンは内部に無限の資源を宿し、鉱物・植物・魔力・希少な遺物などを生み出す。しかしそれは単なる宝庫ではなく、モンスターや数々の仕掛けが待ち受ける「試練の迷宮」でもある。奥深くに進むほど、より価値の高い資源や秘宝が眠っており、挑む者たちには知恵と勇気、そして力が試される。</a:t>
            </a:r>
            <a:endParaRPr lang="en-US" altLang="ja-JP" sz="2000" dirty="0">
              <a:latin typeface="Arial"/>
              <a:ea typeface="Arial"/>
              <a:cs typeface="Arial"/>
              <a:sym typeface="Arial"/>
            </a:endParaRPr>
          </a:p>
          <a:p>
            <a:pPr marL="0" lvl="0" indent="0">
              <a:buSzPts val="1100"/>
              <a:buNone/>
            </a:pPr>
            <a:r>
              <a:rPr lang="ja-JP" altLang="en-US" sz="2000" dirty="0">
                <a:latin typeface="Arial"/>
                <a:ea typeface="Arial"/>
                <a:cs typeface="Arial"/>
                <a:sym typeface="Arial"/>
              </a:rPr>
              <a:t>このダンジョンは生きており、内部構造は絶えず変化し、日々成長し続けている。一度足を踏み入れれば、昨日と同じ道は二度と通れないといわれるほどだ。また、ダンジョンごとに得られる資源や環境は異なり、それぞれが独自の特徴を持っている。</a:t>
            </a:r>
          </a:p>
          <a:p>
            <a:pPr marL="0" lvl="0" indent="0">
              <a:buSzPts val="1100"/>
              <a:buNone/>
            </a:pPr>
            <a:r>
              <a:rPr lang="ja-JP" altLang="en-US" sz="2000" dirty="0">
                <a:latin typeface="Arial"/>
                <a:ea typeface="Arial"/>
                <a:cs typeface="Arial"/>
                <a:sym typeface="Arial"/>
              </a:rPr>
              <a:t>こうして人々は、荒廃した地上を離れ、ダンジョンを中心に街や国を築き始めた。各地のダンジョン資源は国家の繁栄を支える重要な資産となり、やがて資源を巡る交易や対立が生まれていった。</a:t>
            </a:r>
          </a:p>
          <a:p>
            <a:pPr marL="0" lvl="0" indent="0">
              <a:buSzPts val="1100"/>
              <a:buNone/>
            </a:pPr>
            <a:r>
              <a:rPr lang="ja-JP" altLang="en-US" sz="2000" dirty="0">
                <a:latin typeface="Arial"/>
                <a:ea typeface="Arial"/>
                <a:cs typeface="Arial"/>
                <a:sym typeface="Arial"/>
              </a:rPr>
              <a:t>ダンジョンは、この世界における富と力の象徴であり、人々の生存と繁栄の要でもあるのだ。</a:t>
            </a:r>
            <a:endParaRPr sz="2000" dirty="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38" name="正方形/長方形 37">
            <a:extLst>
              <a:ext uri="{FF2B5EF4-FFF2-40B4-BE49-F238E27FC236}">
                <a16:creationId xmlns:a16="http://schemas.microsoft.com/office/drawing/2014/main" id="{BE2576A0-8153-4CD3-AFA6-4A35082023EA}"/>
              </a:ext>
            </a:extLst>
          </p:cNvPr>
          <p:cNvSpPr/>
          <p:nvPr/>
        </p:nvSpPr>
        <p:spPr>
          <a:xfrm>
            <a:off x="102636" y="1636862"/>
            <a:ext cx="4019201"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a:extLst>
              <a:ext uri="{FF2B5EF4-FFF2-40B4-BE49-F238E27FC236}">
                <a16:creationId xmlns:a16="http://schemas.microsoft.com/office/drawing/2014/main" id="{9DEF76AA-94C1-4234-91AA-26B9429D9FCD}"/>
              </a:ext>
            </a:extLst>
          </p:cNvPr>
          <p:cNvSpPr/>
          <p:nvPr/>
        </p:nvSpPr>
        <p:spPr>
          <a:xfrm>
            <a:off x="8777327" y="1641295"/>
            <a:ext cx="2459040" cy="2227939"/>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a:extLst>
              <a:ext uri="{FF2B5EF4-FFF2-40B4-BE49-F238E27FC236}">
                <a16:creationId xmlns:a16="http://schemas.microsoft.com/office/drawing/2014/main" id="{0F923904-35E7-4DDC-9999-051EAAB23E74}"/>
              </a:ext>
            </a:extLst>
          </p:cNvPr>
          <p:cNvSpPr/>
          <p:nvPr/>
        </p:nvSpPr>
        <p:spPr>
          <a:xfrm>
            <a:off x="4139584" y="1642788"/>
            <a:ext cx="4637742" cy="5215212"/>
          </a:xfrm>
          <a:prstGeom prst="rect">
            <a:avLst/>
          </a:prstGeom>
          <a:solidFill>
            <a:schemeClr val="tx2"/>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descr="剣のイラスト | かわいいフリー素材集 いらすとや">
            <a:extLst>
              <a:ext uri="{FF2B5EF4-FFF2-40B4-BE49-F238E27FC236}">
                <a16:creationId xmlns:a16="http://schemas.microsoft.com/office/drawing/2014/main" id="{FB05A67D-27BE-4FC7-82E8-602EFE2359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2213" y="4443582"/>
            <a:ext cx="1302099" cy="1302099"/>
          </a:xfrm>
          <a:prstGeom prst="rect">
            <a:avLst/>
          </a:prstGeom>
          <a:noFill/>
          <a:extLst>
            <a:ext uri="{909E8E84-426E-40DD-AFC4-6F175D3DCCD1}">
              <a14:hiddenFill xmlns:a14="http://schemas.microsoft.com/office/drawing/2010/main">
                <a:solidFill>
                  <a:srgbClr val="FFFFFF"/>
                </a:solidFill>
              </a14:hiddenFill>
            </a:ext>
          </a:extLst>
        </p:spPr>
      </p:pic>
      <p:sp>
        <p:nvSpPr>
          <p:cNvPr id="96" name="Google Shape;96;p15"/>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dirty="0"/>
              <a:t>ゲームの画面（イメージ）</a:t>
            </a:r>
            <a:endParaRPr dirty="0"/>
          </a:p>
        </p:txBody>
      </p:sp>
      <p:sp>
        <p:nvSpPr>
          <p:cNvPr id="5" name="二等辺三角形 4">
            <a:extLst>
              <a:ext uri="{FF2B5EF4-FFF2-40B4-BE49-F238E27FC236}">
                <a16:creationId xmlns:a16="http://schemas.microsoft.com/office/drawing/2014/main" id="{71946289-8808-432D-B504-4AA7C7851449}"/>
              </a:ext>
            </a:extLst>
          </p:cNvPr>
          <p:cNvSpPr/>
          <p:nvPr/>
        </p:nvSpPr>
        <p:spPr>
          <a:xfrm>
            <a:off x="5503147" y="5094632"/>
            <a:ext cx="592853" cy="1105319"/>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楕円 3">
            <a:extLst>
              <a:ext uri="{FF2B5EF4-FFF2-40B4-BE49-F238E27FC236}">
                <a16:creationId xmlns:a16="http://schemas.microsoft.com/office/drawing/2014/main" id="{DBD28FA0-7977-474E-BEE9-F6509713D94E}"/>
              </a:ext>
            </a:extLst>
          </p:cNvPr>
          <p:cNvSpPr/>
          <p:nvPr/>
        </p:nvSpPr>
        <p:spPr>
          <a:xfrm>
            <a:off x="5503147" y="4622359"/>
            <a:ext cx="592853" cy="5928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pic>
        <p:nvPicPr>
          <p:cNvPr id="1028" name="Picture 4" descr="ゴブリンのイラスト（空想上の生物） | かわいいフリー素材集 いらすとや">
            <a:extLst>
              <a:ext uri="{FF2B5EF4-FFF2-40B4-BE49-F238E27FC236}">
                <a16:creationId xmlns:a16="http://schemas.microsoft.com/office/drawing/2014/main" id="{7963222C-B7F4-4EA4-8811-6311EEE78D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6704" y="1007581"/>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宝箱・宝物のイラスト | かわいいフリー素材集 いらすとや">
            <a:extLst>
              <a:ext uri="{FF2B5EF4-FFF2-40B4-BE49-F238E27FC236}">
                <a16:creationId xmlns:a16="http://schemas.microsoft.com/office/drawing/2014/main" id="{E3B2F051-3B49-4A69-9399-0D1B350FB3A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7166" y="841875"/>
            <a:ext cx="1519200" cy="1456874"/>
          </a:xfrm>
          <a:prstGeom prst="rect">
            <a:avLst/>
          </a:prstGeom>
          <a:noFill/>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9CE638A2-D97B-49B5-B251-451B7FEB65BE}"/>
              </a:ext>
            </a:extLst>
          </p:cNvPr>
          <p:cNvSpPr/>
          <p:nvPr/>
        </p:nvSpPr>
        <p:spPr>
          <a:xfrm>
            <a:off x="236298" y="5492244"/>
            <a:ext cx="2592474" cy="316521"/>
          </a:xfrm>
          <a:prstGeom prst="rect">
            <a:avLst/>
          </a:prstGeom>
          <a:solidFill>
            <a:schemeClr val="accent6">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HP</a:t>
            </a:r>
            <a:endParaRPr kumimoji="1" lang="ja-JP" altLang="en-US" dirty="0">
              <a:solidFill>
                <a:schemeClr val="tx1"/>
              </a:solidFill>
            </a:endParaRPr>
          </a:p>
        </p:txBody>
      </p:sp>
      <p:sp>
        <p:nvSpPr>
          <p:cNvPr id="17" name="正方形/長方形 16">
            <a:extLst>
              <a:ext uri="{FF2B5EF4-FFF2-40B4-BE49-F238E27FC236}">
                <a16:creationId xmlns:a16="http://schemas.microsoft.com/office/drawing/2014/main" id="{DBA88BB3-30AB-4DA4-8563-566BDD299399}"/>
              </a:ext>
            </a:extLst>
          </p:cNvPr>
          <p:cNvSpPr/>
          <p:nvPr/>
        </p:nvSpPr>
        <p:spPr>
          <a:xfrm>
            <a:off x="475364" y="5803406"/>
            <a:ext cx="2592474" cy="316521"/>
          </a:xfrm>
          <a:prstGeom prst="rect">
            <a:avLst/>
          </a:prstGeom>
          <a:solidFill>
            <a:schemeClr val="accent4">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dirty="0">
                <a:solidFill>
                  <a:schemeClr val="tx1"/>
                </a:solidFill>
              </a:rPr>
              <a:t>スタミナ</a:t>
            </a:r>
          </a:p>
        </p:txBody>
      </p:sp>
      <p:sp>
        <p:nvSpPr>
          <p:cNvPr id="19" name="正方形/長方形 18">
            <a:extLst>
              <a:ext uri="{FF2B5EF4-FFF2-40B4-BE49-F238E27FC236}">
                <a16:creationId xmlns:a16="http://schemas.microsoft.com/office/drawing/2014/main" id="{BE41F16A-1033-4847-BA1F-F7020A98002F}"/>
              </a:ext>
            </a:extLst>
          </p:cNvPr>
          <p:cNvSpPr/>
          <p:nvPr/>
        </p:nvSpPr>
        <p:spPr>
          <a:xfrm>
            <a:off x="3177806" y="5607729"/>
            <a:ext cx="540862" cy="520288"/>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34" name="Picture 10" descr="【生活・物・お薬】ポーションのかわいいフリーイラスト | フタバのフリーイラスト">
            <a:extLst>
              <a:ext uri="{FF2B5EF4-FFF2-40B4-BE49-F238E27FC236}">
                <a16:creationId xmlns:a16="http://schemas.microsoft.com/office/drawing/2014/main" id="{62D2624C-A9A5-4C53-AEB6-3B991DC77BF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968" y="5514961"/>
            <a:ext cx="649643" cy="649643"/>
          </a:xfrm>
          <a:prstGeom prst="rect">
            <a:avLst/>
          </a:prstGeom>
          <a:noFill/>
          <a:extLst>
            <a:ext uri="{909E8E84-426E-40DD-AFC4-6F175D3DCCD1}">
              <a14:hiddenFill xmlns:a14="http://schemas.microsoft.com/office/drawing/2010/main">
                <a:solidFill>
                  <a:srgbClr val="FFFFFF"/>
                </a:solidFill>
              </a14:hiddenFill>
            </a:ext>
          </a:extLst>
        </p:spPr>
      </p:pic>
      <p:sp>
        <p:nvSpPr>
          <p:cNvPr id="21" name="テキスト ボックス 20">
            <a:extLst>
              <a:ext uri="{FF2B5EF4-FFF2-40B4-BE49-F238E27FC236}">
                <a16:creationId xmlns:a16="http://schemas.microsoft.com/office/drawing/2014/main" id="{AA3F9054-489E-477E-9BCA-33884DCD7C55}"/>
              </a:ext>
            </a:extLst>
          </p:cNvPr>
          <p:cNvSpPr txBox="1"/>
          <p:nvPr/>
        </p:nvSpPr>
        <p:spPr>
          <a:xfrm>
            <a:off x="1788725" y="4929473"/>
            <a:ext cx="2339102" cy="307777"/>
          </a:xfrm>
          <a:prstGeom prst="rect">
            <a:avLst/>
          </a:prstGeom>
          <a:noFill/>
        </p:spPr>
        <p:txBody>
          <a:bodyPr wrap="none" rtlCol="0">
            <a:spAutoFit/>
          </a:bodyPr>
          <a:lstStyle/>
          <a:p>
            <a:r>
              <a:rPr kumimoji="1" lang="ja-JP" altLang="en-US" dirty="0"/>
              <a:t>装備中のアイテムアイコン</a:t>
            </a:r>
          </a:p>
        </p:txBody>
      </p:sp>
      <p:pic>
        <p:nvPicPr>
          <p:cNvPr id="31" name="Picture 4" descr="ゴブリンのイラスト（空想上の生物） | かわいいフリー素材集 いらすとや">
            <a:extLst>
              <a:ext uri="{FF2B5EF4-FFF2-40B4-BE49-F238E27FC236}">
                <a16:creationId xmlns:a16="http://schemas.microsoft.com/office/drawing/2014/main" id="{EB4D437B-B4D4-44E0-997C-6144059F04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73416" y="1947924"/>
            <a:ext cx="1266862" cy="1407869"/>
          </a:xfrm>
          <a:prstGeom prst="rect">
            <a:avLst/>
          </a:prstGeom>
          <a:noFill/>
          <a:extLst>
            <a:ext uri="{909E8E84-426E-40DD-AFC4-6F175D3DCCD1}">
              <a14:hiddenFill xmlns:a14="http://schemas.microsoft.com/office/drawing/2010/main">
                <a:solidFill>
                  <a:srgbClr val="FFFFFF"/>
                </a:solidFill>
              </a14:hiddenFill>
            </a:ext>
          </a:extLst>
        </p:spPr>
      </p:pic>
      <p:sp>
        <p:nvSpPr>
          <p:cNvPr id="22" name="テキスト ボックス 21">
            <a:extLst>
              <a:ext uri="{FF2B5EF4-FFF2-40B4-BE49-F238E27FC236}">
                <a16:creationId xmlns:a16="http://schemas.microsoft.com/office/drawing/2014/main" id="{C5347175-294A-4ADD-97DC-12ABBD72565F}"/>
              </a:ext>
            </a:extLst>
          </p:cNvPr>
          <p:cNvSpPr txBox="1"/>
          <p:nvPr/>
        </p:nvSpPr>
        <p:spPr>
          <a:xfrm>
            <a:off x="5076139" y="5031280"/>
            <a:ext cx="400110" cy="990015"/>
          </a:xfrm>
          <a:prstGeom prst="rect">
            <a:avLst/>
          </a:prstGeom>
          <a:noFill/>
        </p:spPr>
        <p:txBody>
          <a:bodyPr vert="eaVert" wrap="square" rtlCol="0">
            <a:spAutoFit/>
          </a:bodyPr>
          <a:lstStyle/>
          <a:p>
            <a:r>
              <a:rPr kumimoji="1" lang="ja-JP" altLang="en-US" dirty="0"/>
              <a:t>プレイヤー</a:t>
            </a:r>
          </a:p>
        </p:txBody>
      </p:sp>
      <p:sp>
        <p:nvSpPr>
          <p:cNvPr id="2" name="テキスト ボックス 1">
            <a:extLst>
              <a:ext uri="{FF2B5EF4-FFF2-40B4-BE49-F238E27FC236}">
                <a16:creationId xmlns:a16="http://schemas.microsoft.com/office/drawing/2014/main" id="{26CF4F33-B724-4DD3-97A3-AE9A5CE5E8AD}"/>
              </a:ext>
            </a:extLst>
          </p:cNvPr>
          <p:cNvSpPr txBox="1"/>
          <p:nvPr/>
        </p:nvSpPr>
        <p:spPr>
          <a:xfrm>
            <a:off x="5201039" y="4306570"/>
            <a:ext cx="1082348" cy="307777"/>
          </a:xfrm>
          <a:prstGeom prst="rect">
            <a:avLst/>
          </a:prstGeom>
          <a:noFill/>
        </p:spPr>
        <p:txBody>
          <a:bodyPr wrap="square" rtlCol="0">
            <a:spAutoFit/>
          </a:bodyPr>
          <a:lstStyle/>
          <a:p>
            <a:r>
              <a:rPr kumimoji="1" lang="ja-JP" altLang="en-US" dirty="0"/>
              <a:t>３人称視点</a:t>
            </a:r>
          </a:p>
        </p:txBody>
      </p:sp>
      <p:pic>
        <p:nvPicPr>
          <p:cNvPr id="11" name="Picture 4" descr="ゴブリンのイラスト（空想上の生物） | かわいいフリー素材集 いらすとや">
            <a:extLst>
              <a:ext uri="{FF2B5EF4-FFF2-40B4-BE49-F238E27FC236}">
                <a16:creationId xmlns:a16="http://schemas.microsoft.com/office/drawing/2014/main" id="{8CD78CDB-C093-427A-86D8-CC7301B9C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76348" y="1711516"/>
            <a:ext cx="1266862" cy="1407869"/>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きのこイラストのフリー素材｜イラストイメージ">
            <a:extLst>
              <a:ext uri="{FF2B5EF4-FFF2-40B4-BE49-F238E27FC236}">
                <a16:creationId xmlns:a16="http://schemas.microsoft.com/office/drawing/2014/main" id="{F95BC3E5-F052-487D-93B4-D8DD26DDB1C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31530" y="2755265"/>
            <a:ext cx="600528" cy="600528"/>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4" descr="きのこイラストのフリー素材｜イラストイメージ">
            <a:extLst>
              <a:ext uri="{FF2B5EF4-FFF2-40B4-BE49-F238E27FC236}">
                <a16:creationId xmlns:a16="http://schemas.microsoft.com/office/drawing/2014/main" id="{54F892AF-68D8-4DD4-873E-2D66463412A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1814923"/>
            <a:ext cx="600528" cy="600528"/>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81823258-1D8C-4905-8F02-C3208E14A358}"/>
              </a:ext>
            </a:extLst>
          </p:cNvPr>
          <p:cNvSpPr txBox="1"/>
          <p:nvPr/>
        </p:nvSpPr>
        <p:spPr>
          <a:xfrm>
            <a:off x="1273453" y="2520742"/>
            <a:ext cx="1441420" cy="307777"/>
          </a:xfrm>
          <a:prstGeom prst="rect">
            <a:avLst/>
          </a:prstGeom>
          <a:noFill/>
        </p:spPr>
        <p:txBody>
          <a:bodyPr wrap="none" rtlCol="0">
            <a:spAutoFit/>
          </a:bodyPr>
          <a:lstStyle/>
          <a:p>
            <a:r>
              <a:rPr kumimoji="1" lang="ja-JP" altLang="en-US" dirty="0"/>
              <a:t>採取できる素材</a:t>
            </a:r>
          </a:p>
        </p:txBody>
      </p:sp>
      <p:cxnSp>
        <p:nvCxnSpPr>
          <p:cNvPr id="18" name="直線矢印コネクタ 17">
            <a:extLst>
              <a:ext uri="{FF2B5EF4-FFF2-40B4-BE49-F238E27FC236}">
                <a16:creationId xmlns:a16="http://schemas.microsoft.com/office/drawing/2014/main" id="{F74E2AEF-AE64-4634-A7EF-42C1197DACFB}"/>
              </a:ext>
            </a:extLst>
          </p:cNvPr>
          <p:cNvCxnSpPr>
            <a:stCxn id="7" idx="0"/>
            <a:endCxn id="23" idx="3"/>
          </p:cNvCxnSpPr>
          <p:nvPr/>
        </p:nvCxnSpPr>
        <p:spPr>
          <a:xfrm flipH="1" flipV="1">
            <a:off x="1438728" y="2115187"/>
            <a:ext cx="555435" cy="4055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直線矢印コネクタ 23">
            <a:extLst>
              <a:ext uri="{FF2B5EF4-FFF2-40B4-BE49-F238E27FC236}">
                <a16:creationId xmlns:a16="http://schemas.microsoft.com/office/drawing/2014/main" id="{CE717AE3-B7A4-4EC4-8EF9-9CB8E30C0207}"/>
              </a:ext>
            </a:extLst>
          </p:cNvPr>
          <p:cNvCxnSpPr>
            <a:stCxn id="7" idx="2"/>
            <a:endCxn id="6" idx="1"/>
          </p:cNvCxnSpPr>
          <p:nvPr/>
        </p:nvCxnSpPr>
        <p:spPr>
          <a:xfrm>
            <a:off x="1994163" y="2828519"/>
            <a:ext cx="437367" cy="2270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6E37FCA8-9231-471A-A3C6-62F43F6388B1}"/>
              </a:ext>
            </a:extLst>
          </p:cNvPr>
          <p:cNvCxnSpPr/>
          <p:nvPr/>
        </p:nvCxnSpPr>
        <p:spPr>
          <a:xfrm>
            <a:off x="3031404" y="5224846"/>
            <a:ext cx="262302" cy="2673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2" descr="岩のフリー写真素材 [3688] | フォトック">
            <a:extLst>
              <a:ext uri="{FF2B5EF4-FFF2-40B4-BE49-F238E27FC236}">
                <a16:creationId xmlns:a16="http://schemas.microsoft.com/office/drawing/2014/main" id="{DD511858-C176-494D-8D98-E5C098796CC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518074" y="1554804"/>
            <a:ext cx="1796623" cy="2392054"/>
          </a:xfrm>
          <a:prstGeom prst="rect">
            <a:avLst/>
          </a:prstGeom>
          <a:noFill/>
          <a:extLst>
            <a:ext uri="{909E8E84-426E-40DD-AFC4-6F175D3DCCD1}">
              <a14:hiddenFill xmlns:a14="http://schemas.microsoft.com/office/drawing/2010/main">
                <a:solidFill>
                  <a:srgbClr val="FFFFFF"/>
                </a:solidFill>
              </a14:hiddenFill>
            </a:ext>
          </a:extLst>
        </p:spPr>
      </p:pic>
      <p:cxnSp>
        <p:nvCxnSpPr>
          <p:cNvPr id="35" name="直線コネクタ 34">
            <a:extLst>
              <a:ext uri="{FF2B5EF4-FFF2-40B4-BE49-F238E27FC236}">
                <a16:creationId xmlns:a16="http://schemas.microsoft.com/office/drawing/2014/main" id="{4B7CCF87-3ECF-4530-B3D6-0E24D3EA0177}"/>
              </a:ext>
            </a:extLst>
          </p:cNvPr>
          <p:cNvCxnSpPr/>
          <p:nvPr/>
        </p:nvCxnSpPr>
        <p:spPr>
          <a:xfrm>
            <a:off x="8777326" y="3429000"/>
            <a:ext cx="665254" cy="1500473"/>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id="{52BE829B-236F-4ED1-9EF6-B42405CC91E3}"/>
              </a:ext>
            </a:extLst>
          </p:cNvPr>
          <p:cNvSpPr txBox="1"/>
          <p:nvPr/>
        </p:nvSpPr>
        <p:spPr>
          <a:xfrm>
            <a:off x="8902494" y="4929472"/>
            <a:ext cx="1441420" cy="307777"/>
          </a:xfrm>
          <a:prstGeom prst="rect">
            <a:avLst/>
          </a:prstGeom>
          <a:noFill/>
        </p:spPr>
        <p:txBody>
          <a:bodyPr wrap="none" rtlCol="0">
            <a:spAutoFit/>
          </a:bodyPr>
          <a:lstStyle/>
          <a:p>
            <a:r>
              <a:rPr kumimoji="1" lang="ja-JP" altLang="en-US" dirty="0"/>
              <a:t>爆弾で壊せる岩</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操作方法</a:t>
            </a:r>
            <a:endParaRPr/>
          </a:p>
        </p:txBody>
      </p:sp>
      <p:sp>
        <p:nvSpPr>
          <p:cNvPr id="103" name="Google Shape;103;p16"/>
          <p:cNvSpPr txBox="1">
            <a:spLocks noGrp="1"/>
          </p:cNvSpPr>
          <p:nvPr>
            <p:ph type="body" idx="1"/>
          </p:nvPr>
        </p:nvSpPr>
        <p:spPr>
          <a:xfrm>
            <a:off x="838200" y="1825625"/>
            <a:ext cx="10515600" cy="435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pic>
        <p:nvPicPr>
          <p:cNvPr id="104" name="Google Shape;104;p16"/>
          <p:cNvPicPr preferRelativeResize="0"/>
          <p:nvPr/>
        </p:nvPicPr>
        <p:blipFill>
          <a:blip r:embed="rId3">
            <a:alphaModFix/>
          </a:blip>
          <a:stretch>
            <a:fillRect/>
          </a:stretch>
        </p:blipFill>
        <p:spPr>
          <a:xfrm>
            <a:off x="647700" y="1408463"/>
            <a:ext cx="10896600" cy="3019425"/>
          </a:xfrm>
          <a:prstGeom prst="rect">
            <a:avLst/>
          </a:prstGeom>
          <a:noFill/>
          <a:ln>
            <a:noFill/>
          </a:ln>
        </p:spPr>
      </p:pic>
      <p:pic>
        <p:nvPicPr>
          <p:cNvPr id="105" name="Google Shape;105;p16"/>
          <p:cNvPicPr preferRelativeResize="0"/>
          <p:nvPr/>
        </p:nvPicPr>
        <p:blipFill>
          <a:blip r:embed="rId4">
            <a:alphaModFix/>
          </a:blip>
          <a:stretch>
            <a:fillRect/>
          </a:stretch>
        </p:blipFill>
        <p:spPr>
          <a:xfrm>
            <a:off x="3033417" y="3881714"/>
            <a:ext cx="1872466" cy="376375"/>
          </a:xfrm>
          <a:prstGeom prst="rect">
            <a:avLst/>
          </a:prstGeom>
          <a:noFill/>
          <a:ln>
            <a:noFill/>
          </a:ln>
        </p:spPr>
      </p:pic>
      <p:graphicFrame>
        <p:nvGraphicFramePr>
          <p:cNvPr id="107" name="Google Shape;107;p16"/>
          <p:cNvGraphicFramePr/>
          <p:nvPr>
            <p:extLst>
              <p:ext uri="{D42A27DB-BD31-4B8C-83A1-F6EECF244321}">
                <p14:modId xmlns:p14="http://schemas.microsoft.com/office/powerpoint/2010/main" val="3400071863"/>
              </p:ext>
            </p:extLst>
          </p:nvPr>
        </p:nvGraphicFramePr>
        <p:xfrm>
          <a:off x="16400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W</a:t>
                      </a:r>
                      <a:r>
                        <a:rPr lang="ja-JP" dirty="0"/>
                        <a:t>A</a:t>
                      </a:r>
                      <a:r>
                        <a:rPr lang="en-US" altLang="ja-JP" dirty="0"/>
                        <a:t>SD</a:t>
                      </a:r>
                      <a:endParaRPr dirty="0"/>
                    </a:p>
                  </a:txBody>
                  <a:tcPr marL="91425" marR="91425" marT="91425" marB="91425"/>
                </a:tc>
                <a:tc>
                  <a:txBody>
                    <a:bodyPr/>
                    <a:lstStyle/>
                    <a:p>
                      <a:pPr marL="0" lvl="0" indent="0" algn="l" rtl="0">
                        <a:spcBef>
                          <a:spcPts val="0"/>
                        </a:spcBef>
                        <a:spcAft>
                          <a:spcPts val="0"/>
                        </a:spcAft>
                        <a:buNone/>
                      </a:pPr>
                      <a:r>
                        <a:rPr lang="ja-JP" altLang="en-US" dirty="0"/>
                        <a:t>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US" dirty="0"/>
                        <a:t>Shift+</a:t>
                      </a:r>
                      <a:r>
                        <a:rPr lang="ja-JP" altLang="en-US" dirty="0"/>
                        <a:t>移動キー</a:t>
                      </a:r>
                      <a:endParaRPr dirty="0"/>
                    </a:p>
                  </a:txBody>
                  <a:tcPr marL="91425" marR="91425" marT="91425" marB="91425"/>
                </a:tc>
                <a:tc>
                  <a:txBody>
                    <a:bodyPr/>
                    <a:lstStyle/>
                    <a:p>
                      <a:pPr marL="0" lvl="0" indent="0" algn="l" rtl="0">
                        <a:spcBef>
                          <a:spcPts val="0"/>
                        </a:spcBef>
                        <a:spcAft>
                          <a:spcPts val="0"/>
                        </a:spcAft>
                        <a:buNone/>
                      </a:pPr>
                      <a:r>
                        <a:rPr lang="ja-JP" altLang="en-US" dirty="0"/>
                        <a:t>ダッシュ</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スペース</a:t>
                      </a:r>
                      <a:endParaRPr dirty="0"/>
                    </a:p>
                  </a:txBody>
                  <a:tcPr marL="91425" marR="91425" marT="91425" marB="91425"/>
                </a:tc>
                <a:tc>
                  <a:txBody>
                    <a:bodyPr/>
                    <a:lstStyle/>
                    <a:p>
                      <a:pPr marL="0" lvl="0" indent="0" algn="l" rtl="0">
                        <a:spcBef>
                          <a:spcPts val="0"/>
                        </a:spcBef>
                        <a:spcAft>
                          <a:spcPts val="0"/>
                        </a:spcAft>
                        <a:buNone/>
                      </a:pPr>
                      <a:r>
                        <a:rPr lang="ja-JP" altLang="en-US" dirty="0"/>
                        <a:t>ジャンプ</a:t>
                      </a: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US" altLang="ja-JP" dirty="0"/>
                        <a:t>Tab</a:t>
                      </a:r>
                      <a:endParaRPr dirty="0"/>
                    </a:p>
                  </a:txBody>
                  <a:tcPr marL="91425" marR="91425" marT="91425" marB="91425"/>
                </a:tc>
                <a:tc>
                  <a:txBody>
                    <a:bodyPr/>
                    <a:lstStyle/>
                    <a:p>
                      <a:pPr marL="0" lvl="0" indent="0" algn="l" rtl="0">
                        <a:spcBef>
                          <a:spcPts val="0"/>
                        </a:spcBef>
                        <a:spcAft>
                          <a:spcPts val="0"/>
                        </a:spcAft>
                        <a:buNone/>
                      </a:pPr>
                      <a:r>
                        <a:rPr lang="ja-JP" altLang="en-US" dirty="0"/>
                        <a:t>メニュー</a:t>
                      </a:r>
                      <a:r>
                        <a:rPr lang="en-US" altLang="ja-JP" dirty="0"/>
                        <a:t>(</a:t>
                      </a:r>
                      <a:r>
                        <a:rPr lang="ja-JP" altLang="en-US" dirty="0"/>
                        <a:t>ステータス</a:t>
                      </a:r>
                      <a:r>
                        <a:rPr lang="en-US" altLang="ja-JP" dirty="0"/>
                        <a:t>)</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08" name="Google Shape;108;p16"/>
          <p:cNvPicPr preferRelativeResize="0"/>
          <p:nvPr/>
        </p:nvPicPr>
        <p:blipFill>
          <a:blip r:embed="rId4">
            <a:alphaModFix/>
          </a:blip>
          <a:stretch>
            <a:fillRect/>
          </a:stretch>
        </p:blipFill>
        <p:spPr>
          <a:xfrm>
            <a:off x="1640050" y="2962024"/>
            <a:ext cx="365775" cy="376375"/>
          </a:xfrm>
          <a:prstGeom prst="rect">
            <a:avLst/>
          </a:prstGeom>
          <a:noFill/>
          <a:ln>
            <a:noFill/>
          </a:ln>
        </p:spPr>
      </p:pic>
      <p:pic>
        <p:nvPicPr>
          <p:cNvPr id="109" name="Google Shape;109;p16"/>
          <p:cNvPicPr preferRelativeResize="0"/>
          <p:nvPr/>
        </p:nvPicPr>
        <p:blipFill>
          <a:blip r:embed="rId4">
            <a:alphaModFix/>
          </a:blip>
          <a:stretch>
            <a:fillRect/>
          </a:stretch>
        </p:blipFill>
        <p:spPr>
          <a:xfrm>
            <a:off x="2566550" y="2962024"/>
            <a:ext cx="365775" cy="376375"/>
          </a:xfrm>
          <a:prstGeom prst="rect">
            <a:avLst/>
          </a:prstGeom>
          <a:noFill/>
          <a:ln>
            <a:noFill/>
          </a:ln>
        </p:spPr>
      </p:pic>
      <p:pic>
        <p:nvPicPr>
          <p:cNvPr id="10" name="Google Shape;108;p16">
            <a:extLst>
              <a:ext uri="{FF2B5EF4-FFF2-40B4-BE49-F238E27FC236}">
                <a16:creationId xmlns:a16="http://schemas.microsoft.com/office/drawing/2014/main" id="{BD282C4A-4CF0-4231-A8D3-6AE384EB2A76}"/>
              </a:ext>
            </a:extLst>
          </p:cNvPr>
          <p:cNvPicPr preferRelativeResize="0"/>
          <p:nvPr/>
        </p:nvPicPr>
        <p:blipFill>
          <a:blip r:embed="rId4">
            <a:alphaModFix/>
          </a:blip>
          <a:stretch>
            <a:fillRect/>
          </a:stretch>
        </p:blipFill>
        <p:spPr>
          <a:xfrm>
            <a:off x="2103300" y="2974725"/>
            <a:ext cx="365775" cy="376375"/>
          </a:xfrm>
          <a:prstGeom prst="rect">
            <a:avLst/>
          </a:prstGeom>
          <a:noFill/>
          <a:ln>
            <a:noFill/>
          </a:ln>
        </p:spPr>
      </p:pic>
      <p:pic>
        <p:nvPicPr>
          <p:cNvPr id="11" name="Google Shape;108;p16">
            <a:extLst>
              <a:ext uri="{FF2B5EF4-FFF2-40B4-BE49-F238E27FC236}">
                <a16:creationId xmlns:a16="http://schemas.microsoft.com/office/drawing/2014/main" id="{C15DD9F3-57D3-4EEB-9D0A-7E3E96705166}"/>
              </a:ext>
            </a:extLst>
          </p:cNvPr>
          <p:cNvPicPr preferRelativeResize="0"/>
          <p:nvPr/>
        </p:nvPicPr>
        <p:blipFill>
          <a:blip r:embed="rId4">
            <a:alphaModFix/>
          </a:blip>
          <a:stretch>
            <a:fillRect/>
          </a:stretch>
        </p:blipFill>
        <p:spPr>
          <a:xfrm>
            <a:off x="1988735" y="2519456"/>
            <a:ext cx="365775" cy="376375"/>
          </a:xfrm>
          <a:prstGeom prst="rect">
            <a:avLst/>
          </a:prstGeom>
          <a:noFill/>
          <a:ln>
            <a:noFill/>
          </a:ln>
        </p:spPr>
      </p:pic>
      <p:pic>
        <p:nvPicPr>
          <p:cNvPr id="12" name="Google Shape;108;p16">
            <a:extLst>
              <a:ext uri="{FF2B5EF4-FFF2-40B4-BE49-F238E27FC236}">
                <a16:creationId xmlns:a16="http://schemas.microsoft.com/office/drawing/2014/main" id="{B2C00921-7EFC-4BBF-9A0F-388DA5772165}"/>
              </a:ext>
            </a:extLst>
          </p:cNvPr>
          <p:cNvPicPr preferRelativeResize="0"/>
          <p:nvPr/>
        </p:nvPicPr>
        <p:blipFill>
          <a:blip r:embed="rId4">
            <a:alphaModFix/>
          </a:blip>
          <a:stretch>
            <a:fillRect/>
          </a:stretch>
        </p:blipFill>
        <p:spPr>
          <a:xfrm>
            <a:off x="838200" y="3410338"/>
            <a:ext cx="934616" cy="376375"/>
          </a:xfrm>
          <a:prstGeom prst="rect">
            <a:avLst/>
          </a:prstGeom>
          <a:noFill/>
          <a:ln>
            <a:noFill/>
          </a:ln>
        </p:spPr>
      </p:pic>
      <p:graphicFrame>
        <p:nvGraphicFramePr>
          <p:cNvPr id="13" name="Google Shape;107;p16">
            <a:extLst>
              <a:ext uri="{FF2B5EF4-FFF2-40B4-BE49-F238E27FC236}">
                <a16:creationId xmlns:a16="http://schemas.microsoft.com/office/drawing/2014/main" id="{C6807C6A-9419-4C3D-BC81-0670E80EB8F7}"/>
              </a:ext>
            </a:extLst>
          </p:cNvPr>
          <p:cNvGraphicFramePr/>
          <p:nvPr>
            <p:extLst>
              <p:ext uri="{D42A27DB-BD31-4B8C-83A1-F6EECF244321}">
                <p14:modId xmlns:p14="http://schemas.microsoft.com/office/powerpoint/2010/main" val="2096154461"/>
              </p:ext>
            </p:extLst>
          </p:nvPr>
        </p:nvGraphicFramePr>
        <p:xfrm>
          <a:off x="6299250" y="4734169"/>
          <a:ext cx="4252700" cy="1981050"/>
        </p:xfrm>
        <a:graphic>
          <a:graphicData uri="http://schemas.openxmlformats.org/drawingml/2006/table">
            <a:tbl>
              <a:tblPr>
                <a:noFill/>
                <a:tableStyleId>{61028C50-26F5-4800-AE9B-D556C7522C39}</a:tableStyleId>
              </a:tblPr>
              <a:tblGrid>
                <a:gridCol w="2126350">
                  <a:extLst>
                    <a:ext uri="{9D8B030D-6E8A-4147-A177-3AD203B41FA5}">
                      <a16:colId xmlns:a16="http://schemas.microsoft.com/office/drawing/2014/main" val="20000"/>
                    </a:ext>
                  </a:extLst>
                </a:gridCol>
                <a:gridCol w="21263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キー</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US" altLang="ja-JP" dirty="0"/>
                        <a:t>E</a:t>
                      </a:r>
                      <a:endParaRPr dirty="0"/>
                    </a:p>
                  </a:txBody>
                  <a:tcPr marL="91425" marR="91425" marT="91425" marB="91425"/>
                </a:tc>
                <a:tc>
                  <a:txBody>
                    <a:bodyPr/>
                    <a:lstStyle/>
                    <a:p>
                      <a:pPr marL="0" lvl="0" indent="0" algn="l" rtl="0">
                        <a:spcBef>
                          <a:spcPts val="0"/>
                        </a:spcBef>
                        <a:spcAft>
                          <a:spcPts val="0"/>
                        </a:spcAft>
                        <a:buNone/>
                      </a:pPr>
                      <a:r>
                        <a:rPr lang="ja-JP" altLang="en-US" dirty="0"/>
                        <a:t>調べる</a:t>
                      </a:r>
                      <a:r>
                        <a:rPr lang="en-US" altLang="ja-JP" dirty="0"/>
                        <a:t>/</a:t>
                      </a:r>
                      <a:r>
                        <a:rPr lang="ja-JP" altLang="en-US" dirty="0"/>
                        <a:t>拾う</a:t>
                      </a:r>
                      <a:endParaRPr dirty="0"/>
                    </a:p>
                  </a:txBody>
                  <a:tcPr marL="91425" marR="91425" marT="91425" marB="91425"/>
                </a:tc>
                <a:extLst>
                  <a:ext uri="{0D108BD9-81ED-4DB2-BD59-A6C34878D82A}">
                    <a16:rowId xmlns:a16="http://schemas.microsoft.com/office/drawing/2014/main" val="10001"/>
                  </a:ext>
                </a:extLst>
              </a:tr>
              <a:tr h="381000">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altLang="ja-JP" dirty="0"/>
                        <a:t>Ctrl</a:t>
                      </a:r>
                    </a:p>
                  </a:txBody>
                  <a:tcPr marL="91425" marR="91425" marT="91425" marB="91425"/>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ja-JP" altLang="en-US" dirty="0"/>
                        <a:t>回避</a:t>
                      </a:r>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endParaRPr dirty="0"/>
                    </a:p>
                  </a:txBody>
                  <a:tcPr marL="91425" marR="91425" marT="91425" marB="91425"/>
                </a:tc>
                <a:tc>
                  <a:txBody>
                    <a:bodyPr/>
                    <a:lstStyle/>
                    <a:p>
                      <a:pPr marL="0" lvl="0" indent="0" algn="l" rtl="0">
                        <a:spcBef>
                          <a:spcPts val="0"/>
                        </a:spcBef>
                        <a:spcAft>
                          <a:spcPts val="0"/>
                        </a:spcAft>
                        <a:buNone/>
                      </a:pP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4" name="Google Shape;108;p16">
            <a:extLst>
              <a:ext uri="{FF2B5EF4-FFF2-40B4-BE49-F238E27FC236}">
                <a16:creationId xmlns:a16="http://schemas.microsoft.com/office/drawing/2014/main" id="{68BBB8FA-218F-45E7-8C87-07F0A1F6D448}"/>
              </a:ext>
            </a:extLst>
          </p:cNvPr>
          <p:cNvPicPr preferRelativeResize="0"/>
          <p:nvPr/>
        </p:nvPicPr>
        <p:blipFill>
          <a:blip r:embed="rId4">
            <a:alphaModFix/>
          </a:blip>
          <a:stretch>
            <a:fillRect/>
          </a:stretch>
        </p:blipFill>
        <p:spPr>
          <a:xfrm>
            <a:off x="830184" y="2504900"/>
            <a:ext cx="578738" cy="376375"/>
          </a:xfrm>
          <a:prstGeom prst="rect">
            <a:avLst/>
          </a:prstGeom>
          <a:noFill/>
          <a:ln>
            <a:noFill/>
          </a:ln>
        </p:spPr>
      </p:pic>
      <p:pic>
        <p:nvPicPr>
          <p:cNvPr id="15" name="Google Shape;108;p16">
            <a:extLst>
              <a:ext uri="{FF2B5EF4-FFF2-40B4-BE49-F238E27FC236}">
                <a16:creationId xmlns:a16="http://schemas.microsoft.com/office/drawing/2014/main" id="{F1473398-CBB0-44DC-93A9-D2AB0DC3F180}"/>
              </a:ext>
            </a:extLst>
          </p:cNvPr>
          <p:cNvPicPr preferRelativeResize="0"/>
          <p:nvPr/>
        </p:nvPicPr>
        <p:blipFill>
          <a:blip r:embed="rId4">
            <a:alphaModFix/>
          </a:blip>
          <a:stretch>
            <a:fillRect/>
          </a:stretch>
        </p:blipFill>
        <p:spPr>
          <a:xfrm>
            <a:off x="2450413" y="2503016"/>
            <a:ext cx="365775" cy="376375"/>
          </a:xfrm>
          <a:prstGeom prst="rect">
            <a:avLst/>
          </a:prstGeom>
          <a:noFill/>
          <a:ln>
            <a:noFill/>
          </a:ln>
        </p:spPr>
      </p:pic>
      <p:pic>
        <p:nvPicPr>
          <p:cNvPr id="17" name="Google Shape;108;p16">
            <a:extLst>
              <a:ext uri="{FF2B5EF4-FFF2-40B4-BE49-F238E27FC236}">
                <a16:creationId xmlns:a16="http://schemas.microsoft.com/office/drawing/2014/main" id="{7002C65A-23D9-4743-896D-87A0172FF672}"/>
              </a:ext>
            </a:extLst>
          </p:cNvPr>
          <p:cNvPicPr preferRelativeResize="0"/>
          <p:nvPr/>
        </p:nvPicPr>
        <p:blipFill>
          <a:blip r:embed="rId4">
            <a:alphaModFix/>
          </a:blip>
          <a:stretch>
            <a:fillRect/>
          </a:stretch>
        </p:blipFill>
        <p:spPr>
          <a:xfrm>
            <a:off x="830184" y="3887644"/>
            <a:ext cx="496198" cy="3763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graphicFrame>
        <p:nvGraphicFramePr>
          <p:cNvPr id="138" name="Google Shape;138;p18"/>
          <p:cNvGraphicFramePr/>
          <p:nvPr>
            <p:extLst>
              <p:ext uri="{D42A27DB-BD31-4B8C-83A1-F6EECF244321}">
                <p14:modId xmlns:p14="http://schemas.microsoft.com/office/powerpoint/2010/main" val="2707620476"/>
              </p:ext>
            </p:extLst>
          </p:nvPr>
        </p:nvGraphicFramePr>
        <p:xfrm>
          <a:off x="3969638" y="4493825"/>
          <a:ext cx="4495100" cy="2194410"/>
        </p:xfrm>
        <a:graphic>
          <a:graphicData uri="http://schemas.openxmlformats.org/drawingml/2006/table">
            <a:tbl>
              <a:tblPr>
                <a:noFill/>
              </a:tblPr>
              <a:tblGrid>
                <a:gridCol w="2247550">
                  <a:extLst>
                    <a:ext uri="{9D8B030D-6E8A-4147-A177-3AD203B41FA5}">
                      <a16:colId xmlns:a16="http://schemas.microsoft.com/office/drawing/2014/main" val="20000"/>
                    </a:ext>
                  </a:extLst>
                </a:gridCol>
                <a:gridCol w="224755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ja-JP"/>
                        <a:t>マウス</a:t>
                      </a:r>
                      <a:endParaRPr/>
                    </a:p>
                  </a:txBody>
                  <a:tcPr marL="91425" marR="91425" marT="91425" marB="91425"/>
                </a:tc>
                <a:tc>
                  <a:txBody>
                    <a:bodyPr/>
                    <a:lstStyle/>
                    <a:p>
                      <a:pPr marL="0" lvl="0" indent="0" algn="ctr" rtl="0">
                        <a:spcBef>
                          <a:spcPts val="0"/>
                        </a:spcBef>
                        <a:spcAft>
                          <a:spcPts val="0"/>
                        </a:spcAft>
                        <a:buNone/>
                      </a:pPr>
                      <a:r>
                        <a:rPr lang="ja-JP"/>
                        <a:t>説明</a:t>
                      </a:r>
                      <a:endParaRPr/>
                    </a:p>
                  </a:txBody>
                  <a:tcPr marL="91425" marR="91425" marT="91425" marB="91425"/>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ja-JP"/>
                        <a:t>移動</a:t>
                      </a:r>
                      <a:endParaRPr/>
                    </a:p>
                  </a:txBody>
                  <a:tcPr marL="91425" marR="91425" marT="91425" marB="91425"/>
                </a:tc>
                <a:tc>
                  <a:txBody>
                    <a:bodyPr/>
                    <a:lstStyle/>
                    <a:p>
                      <a:pPr marL="0" lvl="0" indent="0" algn="ctr" rtl="0">
                        <a:spcBef>
                          <a:spcPts val="0"/>
                        </a:spcBef>
                        <a:spcAft>
                          <a:spcPts val="0"/>
                        </a:spcAft>
                        <a:buNone/>
                      </a:pPr>
                      <a:r>
                        <a:rPr lang="ja-JP" dirty="0"/>
                        <a:t>カメラ移動</a:t>
                      </a:r>
                      <a:endParaRPr dirty="0"/>
                    </a:p>
                  </a:txBody>
                  <a:tcPr marL="91425" marR="91425" marT="91425" marB="91425"/>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ja-JP" dirty="0"/>
                        <a:t>左クリック</a:t>
                      </a:r>
                      <a:endParaRPr dirty="0"/>
                    </a:p>
                  </a:txBody>
                  <a:tcPr marL="91425" marR="91425" marT="91425" marB="91425"/>
                </a:tc>
                <a:tc>
                  <a:txBody>
                    <a:bodyPr/>
                    <a:lstStyle/>
                    <a:p>
                      <a:pPr marL="0" lvl="0" indent="0" algn="ctr" rtl="0">
                        <a:spcBef>
                          <a:spcPts val="0"/>
                        </a:spcBef>
                        <a:spcAft>
                          <a:spcPts val="0"/>
                        </a:spcAft>
                        <a:buNone/>
                      </a:pPr>
                      <a:r>
                        <a:rPr lang="ja-JP" dirty="0"/>
                        <a:t>通常攻撃</a:t>
                      </a:r>
                      <a:endParaRPr dirty="0"/>
                    </a:p>
                  </a:txBody>
                  <a:tcPr marL="91425" marR="91425" marT="91425" marB="91425"/>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ja-JP" dirty="0"/>
                        <a:t>右クリック</a:t>
                      </a:r>
                      <a:endParaRPr dirty="0"/>
                    </a:p>
                  </a:txBody>
                  <a:tcPr marL="91425" marR="91425" marT="91425" marB="91425"/>
                </a:tc>
                <a:tc>
                  <a:txBody>
                    <a:bodyPr/>
                    <a:lstStyle/>
                    <a:p>
                      <a:pPr marL="0" lvl="0" indent="0" algn="ctr" rtl="0">
                        <a:spcBef>
                          <a:spcPts val="0"/>
                        </a:spcBef>
                        <a:spcAft>
                          <a:spcPts val="0"/>
                        </a:spcAft>
                        <a:buClr>
                          <a:schemeClr val="dk1"/>
                        </a:buClr>
                        <a:buSzPts val="1100"/>
                        <a:buFont typeface="Arial"/>
                        <a:buNone/>
                      </a:pPr>
                      <a:r>
                        <a:rPr lang="ja-JP" altLang="en-US" dirty="0">
                          <a:solidFill>
                            <a:schemeClr val="dk1"/>
                          </a:solidFill>
                        </a:rPr>
                        <a:t>装備アイテムを使う</a:t>
                      </a:r>
                      <a:endParaRPr dirty="0">
                        <a:solidFill>
                          <a:schemeClr val="dk1"/>
                        </a:solidFill>
                      </a:endParaRPr>
                    </a:p>
                  </a:txBody>
                  <a:tcPr marL="91425" marR="91425" marT="91425" marB="91425"/>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ja-JP" altLang="en-US" dirty="0"/>
                        <a:t>ホイール</a:t>
                      </a:r>
                      <a:endParaRPr dirty="0"/>
                    </a:p>
                  </a:txBody>
                  <a:tcPr marL="91425" marR="91425" marT="91425" marB="91425"/>
                </a:tc>
                <a:tc>
                  <a:txBody>
                    <a:bodyPr/>
                    <a:lstStyle/>
                    <a:p>
                      <a:pPr marL="0" lvl="0" indent="0" algn="ctr" rtl="0">
                        <a:spcBef>
                          <a:spcPts val="0"/>
                        </a:spcBef>
                        <a:spcAft>
                          <a:spcPts val="0"/>
                        </a:spcAft>
                        <a:buNone/>
                      </a:pPr>
                      <a:r>
                        <a:rPr lang="ja-JP" altLang="en-US" dirty="0"/>
                        <a:t>セットされている装備アイテムを変更</a:t>
                      </a:r>
                      <a:endParaRPr dirty="0"/>
                    </a:p>
                  </a:txBody>
                  <a:tcPr marL="91425" marR="91425" marT="91425" marB="91425"/>
                </a:tc>
                <a:extLst>
                  <a:ext uri="{0D108BD9-81ED-4DB2-BD59-A6C34878D82A}">
                    <a16:rowId xmlns:a16="http://schemas.microsoft.com/office/drawing/2014/main" val="10004"/>
                  </a:ext>
                </a:extLst>
              </a:tr>
            </a:tbl>
          </a:graphicData>
        </a:graphic>
      </p:graphicFrame>
      <p:pic>
        <p:nvPicPr>
          <p:cNvPr id="139" name="Google Shape;139;p18"/>
          <p:cNvPicPr preferRelativeResize="0"/>
          <p:nvPr/>
        </p:nvPicPr>
        <p:blipFill>
          <a:blip r:embed="rId3">
            <a:alphaModFix/>
          </a:blip>
          <a:stretch>
            <a:fillRect/>
          </a:stretch>
        </p:blipFill>
        <p:spPr>
          <a:xfrm>
            <a:off x="4962675" y="290421"/>
            <a:ext cx="7060901" cy="4770041"/>
          </a:xfrm>
          <a:prstGeom prst="rect">
            <a:avLst/>
          </a:prstGeom>
          <a:noFill/>
          <a:ln>
            <a:noFill/>
          </a:ln>
        </p:spPr>
      </p:pic>
      <p:pic>
        <p:nvPicPr>
          <p:cNvPr id="140" name="Google Shape;140;p18"/>
          <p:cNvPicPr preferRelativeResize="0"/>
          <p:nvPr/>
        </p:nvPicPr>
        <p:blipFill>
          <a:blip r:embed="rId4">
            <a:alphaModFix/>
          </a:blip>
          <a:stretch>
            <a:fillRect/>
          </a:stretch>
        </p:blipFill>
        <p:spPr>
          <a:xfrm>
            <a:off x="2825900" y="455850"/>
            <a:ext cx="6689275" cy="4519000"/>
          </a:xfrm>
          <a:prstGeom prst="rect">
            <a:avLst/>
          </a:prstGeom>
          <a:noFill/>
          <a:ln>
            <a:noFill/>
          </a:ln>
        </p:spPr>
      </p:pic>
      <p:pic>
        <p:nvPicPr>
          <p:cNvPr id="141" name="Google Shape;141;p18"/>
          <p:cNvPicPr preferRelativeResize="0"/>
          <p:nvPr/>
        </p:nvPicPr>
        <p:blipFill>
          <a:blip r:embed="rId5">
            <a:alphaModFix/>
          </a:blip>
          <a:stretch>
            <a:fillRect/>
          </a:stretch>
        </p:blipFill>
        <p:spPr>
          <a:xfrm>
            <a:off x="410825" y="364612"/>
            <a:ext cx="6959375" cy="4701475"/>
          </a:xfrm>
          <a:prstGeom prst="rect">
            <a:avLst/>
          </a:prstGeom>
          <a:noFill/>
          <a:ln>
            <a:noFill/>
          </a:ln>
        </p:spPr>
      </p:pic>
      <p:sp>
        <p:nvSpPr>
          <p:cNvPr id="142" name="Google Shape;142;p18"/>
          <p:cNvSpPr txBox="1">
            <a:spLocks noGrp="1"/>
          </p:cNvSpPr>
          <p:nvPr>
            <p:ph type="title"/>
          </p:nvPr>
        </p:nvSpPr>
        <p:spPr>
          <a:xfrm>
            <a:off x="838200" y="0"/>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ja-JP"/>
              <a:t>操作方法（人と猫が一緒の時）</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BAAC0E5-4882-497F-9A04-D4AA81CCFE22}"/>
              </a:ext>
            </a:extLst>
          </p:cNvPr>
          <p:cNvSpPr>
            <a:spLocks noGrp="1"/>
          </p:cNvSpPr>
          <p:nvPr>
            <p:ph type="title"/>
          </p:nvPr>
        </p:nvSpPr>
        <p:spPr/>
        <p:txBody>
          <a:bodyPr>
            <a:normAutofit/>
          </a:bodyPr>
          <a:lstStyle/>
          <a:p>
            <a:r>
              <a:rPr kumimoji="1" lang="ja-JP" altLang="en-US" sz="3200" dirty="0"/>
              <a:t>ゲームシステム</a:t>
            </a:r>
            <a:r>
              <a:rPr kumimoji="1" lang="en-US" altLang="ja-JP" sz="3200" dirty="0"/>
              <a:t>(</a:t>
            </a:r>
            <a:r>
              <a:rPr kumimoji="1" lang="ja-JP" altLang="en-US" sz="3200" dirty="0"/>
              <a:t>ダンジョンに潜る前の準備フェーズ</a:t>
            </a:r>
            <a:r>
              <a:rPr kumimoji="1" lang="en-US" altLang="ja-JP" sz="3200" dirty="0"/>
              <a:t>)</a:t>
            </a:r>
            <a:endParaRPr kumimoji="1" lang="ja-JP" altLang="en-US" sz="3200" dirty="0"/>
          </a:p>
        </p:txBody>
      </p:sp>
      <p:sp>
        <p:nvSpPr>
          <p:cNvPr id="3" name="テキスト プレースホルダー 2">
            <a:extLst>
              <a:ext uri="{FF2B5EF4-FFF2-40B4-BE49-F238E27FC236}">
                <a16:creationId xmlns:a16="http://schemas.microsoft.com/office/drawing/2014/main" id="{16302FBD-1701-47C0-9FC9-CE69DB09432D}"/>
              </a:ext>
            </a:extLst>
          </p:cNvPr>
          <p:cNvSpPr>
            <a:spLocks noGrp="1"/>
          </p:cNvSpPr>
          <p:nvPr>
            <p:ph type="body" idx="1"/>
          </p:nvPr>
        </p:nvSpPr>
        <p:spPr>
          <a:xfrm>
            <a:off x="838200" y="1418252"/>
            <a:ext cx="10515600" cy="4740049"/>
          </a:xfrm>
        </p:spPr>
        <p:txBody>
          <a:bodyPr>
            <a:normAutofit/>
          </a:bodyPr>
          <a:lstStyle/>
          <a:p>
            <a:pPr marL="114300" indent="0">
              <a:buNone/>
            </a:pPr>
            <a:r>
              <a:rPr kumimoji="1" lang="ja-JP" altLang="en-US" dirty="0"/>
              <a:t>・アイテムの売買</a:t>
            </a:r>
            <a:endParaRPr kumimoji="1" lang="en-US" altLang="ja-JP" dirty="0"/>
          </a:p>
          <a:p>
            <a:pPr marL="114300" indent="0">
              <a:buNone/>
            </a:pPr>
            <a:r>
              <a:rPr kumimoji="1" lang="ja-JP" altLang="en-US" dirty="0"/>
              <a:t>・所持品の整理</a:t>
            </a:r>
            <a:endParaRPr kumimoji="1" lang="en-US" altLang="ja-JP" dirty="0"/>
          </a:p>
          <a:p>
            <a:pPr marL="114300" indent="0">
              <a:buNone/>
            </a:pPr>
            <a:r>
              <a:rPr kumimoji="1" lang="ja-JP" altLang="en-US" dirty="0"/>
              <a:t>・装備の変更</a:t>
            </a:r>
            <a:endParaRPr kumimoji="1" lang="en-US" altLang="ja-JP" dirty="0"/>
          </a:p>
          <a:p>
            <a:pPr marL="114300" indent="0">
              <a:buNone/>
            </a:pPr>
            <a:r>
              <a:rPr kumimoji="1" lang="ja-JP" altLang="en-US" dirty="0"/>
              <a:t>・アイテムの制作</a:t>
            </a:r>
            <a:r>
              <a:rPr kumimoji="1" lang="en-US" altLang="ja-JP" dirty="0"/>
              <a:t>(</a:t>
            </a:r>
            <a:r>
              <a:rPr kumimoji="1" lang="ja-JP" altLang="en-US" dirty="0"/>
              <a:t>調合のようなシステム</a:t>
            </a:r>
            <a:r>
              <a:rPr kumimoji="1" lang="en-US" altLang="ja-JP" dirty="0"/>
              <a:t>)</a:t>
            </a:r>
          </a:p>
          <a:p>
            <a:pPr marL="114300" indent="0">
              <a:buNone/>
            </a:pPr>
            <a:r>
              <a:rPr kumimoji="1" lang="ja-JP" altLang="en-US" dirty="0"/>
              <a:t>出来たら</a:t>
            </a:r>
            <a:endParaRPr kumimoji="1" lang="en-US" altLang="ja-JP" dirty="0"/>
          </a:p>
          <a:p>
            <a:pPr marL="114300" indent="0">
              <a:buNone/>
            </a:pPr>
            <a:r>
              <a:rPr kumimoji="1" lang="ja-JP" altLang="en-US" dirty="0"/>
              <a:t>・依頼の受注と報告とキャンセル</a:t>
            </a:r>
            <a:endParaRPr kumimoji="1" lang="en-US" altLang="ja-JP" dirty="0"/>
          </a:p>
          <a:p>
            <a:pPr marL="114300" indent="0">
              <a:buNone/>
            </a:pPr>
            <a:r>
              <a:rPr kumimoji="1" lang="ja-JP" altLang="en-US" dirty="0"/>
              <a:t>・キャラとの会話</a:t>
            </a:r>
            <a:endParaRPr kumimoji="1" lang="en-US" altLang="ja-JP" dirty="0"/>
          </a:p>
          <a:p>
            <a:pPr marL="114300" indent="0">
              <a:buNone/>
            </a:pPr>
            <a:r>
              <a:rPr kumimoji="1" lang="ja-JP" altLang="en-US" dirty="0"/>
              <a:t>・畑のようなもの</a:t>
            </a:r>
            <a:endParaRPr kumimoji="1" lang="en-US" altLang="ja-JP" dirty="0"/>
          </a:p>
        </p:txBody>
      </p:sp>
    </p:spTree>
    <p:extLst>
      <p:ext uri="{BB962C8B-B14F-4D97-AF65-F5344CB8AC3E}">
        <p14:creationId xmlns:p14="http://schemas.microsoft.com/office/powerpoint/2010/main" val="30741507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B056B-CBE8-42A8-B68E-23B4FFC833FD}"/>
              </a:ext>
            </a:extLst>
          </p:cNvPr>
          <p:cNvSpPr>
            <a:spLocks noGrp="1"/>
          </p:cNvSpPr>
          <p:nvPr>
            <p:ph type="title"/>
          </p:nvPr>
        </p:nvSpPr>
        <p:spPr/>
        <p:txBody>
          <a:bodyPr/>
          <a:lstStyle/>
          <a:p>
            <a:r>
              <a:rPr kumimoji="1" lang="ja-JP" altLang="en-US" dirty="0"/>
              <a:t>ゲームシステム</a:t>
            </a:r>
          </a:p>
        </p:txBody>
      </p:sp>
      <p:sp>
        <p:nvSpPr>
          <p:cNvPr id="3" name="テキスト プレースホルダー 2">
            <a:extLst>
              <a:ext uri="{FF2B5EF4-FFF2-40B4-BE49-F238E27FC236}">
                <a16:creationId xmlns:a16="http://schemas.microsoft.com/office/drawing/2014/main" id="{529B0325-8920-42B2-BA94-DAE959FD7B56}"/>
              </a:ext>
            </a:extLst>
          </p:cNvPr>
          <p:cNvSpPr>
            <a:spLocks noGrp="1"/>
          </p:cNvSpPr>
          <p:nvPr>
            <p:ph type="body" idx="1"/>
          </p:nvPr>
        </p:nvSpPr>
        <p:spPr>
          <a:xfrm>
            <a:off x="838200" y="1353351"/>
            <a:ext cx="10515600" cy="5067545"/>
          </a:xfrm>
        </p:spPr>
        <p:txBody>
          <a:bodyPr>
            <a:normAutofit/>
          </a:bodyPr>
          <a:lstStyle/>
          <a:p>
            <a:pPr marL="114300" indent="0">
              <a:buNone/>
            </a:pPr>
            <a:r>
              <a:rPr kumimoji="1" lang="ja-JP" altLang="en-US" dirty="0"/>
              <a:t>キャラクターが出来る動作は、移動、ジャンプ、剣での攻撃、アイテムの使用にし、ゼルダの冒険やマリオのようにギミックをメインにプレイヤーを楽しませれたらと考えています。</a:t>
            </a:r>
            <a:endParaRPr kumimoji="1" lang="en-US" altLang="ja-JP" dirty="0"/>
          </a:p>
          <a:p>
            <a:pPr marL="114300" indent="0">
              <a:buNone/>
            </a:pPr>
            <a:r>
              <a:rPr kumimoji="1" lang="ja-JP" altLang="en-US" dirty="0"/>
              <a:t>ダンジョンは、ランダム生成で作り、プレイヤーが飽きにくく、わくわく感が長く続くようにしたいです。</a:t>
            </a:r>
            <a:endParaRPr kumimoji="1" lang="en-US" altLang="ja-JP" dirty="0"/>
          </a:p>
          <a:p>
            <a:pPr marL="114300" indent="0">
              <a:buNone/>
            </a:pPr>
            <a:endParaRPr kumimoji="1" lang="en-US" altLang="ja-JP" dirty="0"/>
          </a:p>
        </p:txBody>
      </p:sp>
    </p:spTree>
    <p:extLst>
      <p:ext uri="{BB962C8B-B14F-4D97-AF65-F5344CB8AC3E}">
        <p14:creationId xmlns:p14="http://schemas.microsoft.com/office/powerpoint/2010/main" val="1190651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38200" y="0"/>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1800"/>
              <a:buNone/>
            </a:pPr>
            <a:r>
              <a:rPr lang="ja-JP"/>
              <a:t>ゲームシステム（流れ）</a:t>
            </a:r>
            <a:endParaRPr/>
          </a:p>
        </p:txBody>
      </p:sp>
      <p:sp>
        <p:nvSpPr>
          <p:cNvPr id="115" name="Google Shape;115;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1000"/>
              </a:spcBef>
              <a:spcAft>
                <a:spcPts val="0"/>
              </a:spcAft>
              <a:buClr>
                <a:schemeClr val="dk1"/>
              </a:buClr>
              <a:buSzPts val="1800"/>
              <a:buNone/>
            </a:pPr>
            <a:endParaRPr/>
          </a:p>
          <a:p>
            <a:pPr marL="0" lvl="0" indent="0" algn="l" rtl="0">
              <a:lnSpc>
                <a:spcPct val="90000"/>
              </a:lnSpc>
              <a:spcBef>
                <a:spcPts val="1000"/>
              </a:spcBef>
              <a:spcAft>
                <a:spcPts val="0"/>
              </a:spcAft>
              <a:buClr>
                <a:schemeClr val="dk1"/>
              </a:buClr>
              <a:buSzPts val="1800"/>
              <a:buNone/>
            </a:pPr>
            <a:endParaRPr/>
          </a:p>
        </p:txBody>
      </p:sp>
      <p:sp>
        <p:nvSpPr>
          <p:cNvPr id="116" name="Google Shape;116;p17"/>
          <p:cNvSpPr txBox="1">
            <a:spLocks noGrp="1"/>
          </p:cNvSpPr>
          <p:nvPr>
            <p:ph type="body" idx="1"/>
          </p:nvPr>
        </p:nvSpPr>
        <p:spPr>
          <a:xfrm>
            <a:off x="838200" y="1253400"/>
            <a:ext cx="10515600" cy="5149800"/>
          </a:xfrm>
          <a:prstGeom prst="rect">
            <a:avLst/>
          </a:prstGeom>
          <a:noFill/>
          <a:ln>
            <a:noFill/>
          </a:ln>
        </p:spPr>
        <p:txBody>
          <a:bodyPr spcFirstLastPara="1" wrap="square" lIns="91425" tIns="45700" rIns="91425" bIns="45700" anchor="t" anchorCtr="0">
            <a:normAutofit/>
          </a:bodyPr>
          <a:lstStyle/>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１．ダンジョンに潜る前の準備</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アイテムを売買、持っていくアイテム準備したり、依頼を受けたりする</a:t>
            </a:r>
            <a:r>
              <a:rPr lang="en-US" altLang="ja-JP" dirty="0">
                <a:latin typeface="Arial"/>
                <a:ea typeface="Arial"/>
                <a:cs typeface="Arial"/>
                <a:sym typeface="Arial"/>
              </a:rPr>
              <a:t>)</a:t>
            </a: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２．ダンジョン探索へ</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ja-JP" altLang="en-US" dirty="0">
                <a:latin typeface="Arial"/>
                <a:ea typeface="Arial"/>
                <a:cs typeface="Arial"/>
                <a:sym typeface="Arial"/>
              </a:rPr>
              <a:t>３．ダンジョンから帰還</a:t>
            </a:r>
            <a:endParaRPr lang="en-US" altLang="ja-JP" dirty="0">
              <a:latin typeface="Arial"/>
              <a:ea typeface="Arial"/>
              <a:cs typeface="Arial"/>
              <a:sym typeface="Arial"/>
            </a:endParaRPr>
          </a:p>
          <a:p>
            <a:pPr marL="0" lvl="0" indent="0" algn="l" rtl="0">
              <a:spcBef>
                <a:spcPts val="1000"/>
              </a:spcBef>
              <a:spcAft>
                <a:spcPts val="0"/>
              </a:spcAft>
              <a:buClr>
                <a:schemeClr val="dk1"/>
              </a:buClr>
              <a:buSzPts val="1100"/>
              <a:buFont typeface="Arial"/>
              <a:buNone/>
            </a:pPr>
            <a:r>
              <a:rPr lang="en-US" altLang="ja-JP" dirty="0">
                <a:latin typeface="Arial"/>
                <a:ea typeface="Arial"/>
                <a:cs typeface="Arial"/>
                <a:sym typeface="Arial"/>
              </a:rPr>
              <a:t>(</a:t>
            </a:r>
            <a:r>
              <a:rPr lang="ja-JP" altLang="en-US" dirty="0">
                <a:latin typeface="Arial"/>
                <a:ea typeface="Arial"/>
                <a:cs typeface="Arial"/>
                <a:sym typeface="Arial"/>
              </a:rPr>
              <a:t>ダンジョンには、脱出ポイントがあります。もしダンジョンでやられた場合は、持っていたアイテムは無くなります。</a:t>
            </a:r>
            <a:r>
              <a:rPr lang="en-US" altLang="ja-JP" dirty="0">
                <a:latin typeface="Arial"/>
                <a:ea typeface="Arial"/>
                <a:cs typeface="Arial"/>
                <a:sym typeface="Arial"/>
              </a:rPr>
              <a:t>)</a:t>
            </a:r>
          </a:p>
        </p:txBody>
      </p:sp>
      <p:cxnSp>
        <p:nvCxnSpPr>
          <p:cNvPr id="5" name="コネクタ: カギ線 4">
            <a:extLst>
              <a:ext uri="{FF2B5EF4-FFF2-40B4-BE49-F238E27FC236}">
                <a16:creationId xmlns:a16="http://schemas.microsoft.com/office/drawing/2014/main" id="{4397A0A0-E3AB-414E-8F7F-F376FD3298E6}"/>
              </a:ext>
            </a:extLst>
          </p:cNvPr>
          <p:cNvCxnSpPr>
            <a:cxnSpLocks/>
          </p:cNvCxnSpPr>
          <p:nvPr/>
        </p:nvCxnSpPr>
        <p:spPr>
          <a:xfrm flipV="1">
            <a:off x="5034224" y="2854216"/>
            <a:ext cx="4632290" cy="1655466"/>
          </a:xfrm>
          <a:prstGeom prst="bentConnector3">
            <a:avLst>
              <a:gd name="adj1" fmla="val 99954"/>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3FF80942-6242-48F2-97B8-18EF7142ED0F}"/>
              </a:ext>
            </a:extLst>
          </p:cNvPr>
          <p:cNvSpPr txBox="1"/>
          <p:nvPr/>
        </p:nvSpPr>
        <p:spPr>
          <a:xfrm>
            <a:off x="6925467" y="4161135"/>
            <a:ext cx="1082348" cy="307777"/>
          </a:xfrm>
          <a:prstGeom prst="rect">
            <a:avLst/>
          </a:prstGeom>
          <a:noFill/>
        </p:spPr>
        <p:txBody>
          <a:bodyPr wrap="none" rtlCol="0">
            <a:spAutoFit/>
          </a:bodyPr>
          <a:lstStyle/>
          <a:p>
            <a:r>
              <a:rPr kumimoji="1" lang="ja-JP" altLang="en-US" dirty="0"/>
              <a:t>１</a:t>
            </a:r>
            <a:r>
              <a:rPr kumimoji="1" lang="ja-JP" altLang="en-US"/>
              <a:t>．</a:t>
            </a:r>
            <a:r>
              <a:rPr kumimoji="1" lang="ja-JP" altLang="en-US" dirty="0"/>
              <a:t>へ戻る</a:t>
            </a:r>
            <a:endParaRPr kumimoji="1" lang="en-US" altLang="ja-JP"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6E18A-7403-466B-86C8-42A3C0E15CB7}"/>
              </a:ext>
            </a:extLst>
          </p:cNvPr>
          <p:cNvSpPr>
            <a:spLocks noGrp="1"/>
          </p:cNvSpPr>
          <p:nvPr>
            <p:ph type="title"/>
          </p:nvPr>
        </p:nvSpPr>
        <p:spPr/>
        <p:txBody>
          <a:bodyPr/>
          <a:lstStyle/>
          <a:p>
            <a:r>
              <a:rPr kumimoji="1" lang="ja-JP" altLang="en-US" dirty="0"/>
              <a:t>ワンアイデアの徹底</a:t>
            </a:r>
          </a:p>
        </p:txBody>
      </p:sp>
      <p:sp>
        <p:nvSpPr>
          <p:cNvPr id="3" name="テキスト プレースホルダー 2">
            <a:extLst>
              <a:ext uri="{FF2B5EF4-FFF2-40B4-BE49-F238E27FC236}">
                <a16:creationId xmlns:a16="http://schemas.microsoft.com/office/drawing/2014/main" id="{55942DE1-E5FC-4AE6-9EE6-E3B12E49BB89}"/>
              </a:ext>
            </a:extLst>
          </p:cNvPr>
          <p:cNvSpPr>
            <a:spLocks noGrp="1"/>
          </p:cNvSpPr>
          <p:nvPr>
            <p:ph type="body" idx="1"/>
          </p:nvPr>
        </p:nvSpPr>
        <p:spPr>
          <a:xfrm>
            <a:off x="838200" y="1405747"/>
            <a:ext cx="10515600" cy="4976392"/>
          </a:xfrm>
        </p:spPr>
        <p:txBody>
          <a:bodyPr>
            <a:normAutofit lnSpcReduction="10000"/>
          </a:bodyPr>
          <a:lstStyle/>
          <a:p>
            <a:pPr marL="114300" indent="0">
              <a:buNone/>
            </a:pPr>
            <a:r>
              <a:rPr kumimoji="1" lang="ja-JP" altLang="en-US" sz="2000" dirty="0"/>
              <a:t>スーパーマリオによく使われている手法で一つの新しい要素やルール、ギミックをステージ全体の主役太として扱い、それを様々な角度からプレイヤーに体験してもらい、深く掘り下げる手法。</a:t>
            </a:r>
            <a:endParaRPr kumimoji="1" lang="en-US" altLang="ja-JP" sz="2000" dirty="0"/>
          </a:p>
          <a:p>
            <a:pPr marL="114300" indent="0">
              <a:buNone/>
            </a:pPr>
            <a:r>
              <a:rPr kumimoji="1" lang="ja-JP" altLang="en-US" sz="2000" dirty="0"/>
              <a:t>１．新しいギミックを紹介。</a:t>
            </a:r>
            <a:endParaRPr kumimoji="1" lang="en-US" altLang="ja-JP" sz="2000" dirty="0"/>
          </a:p>
          <a:p>
            <a:pPr marL="114300" indent="0">
              <a:buNone/>
            </a:pPr>
            <a:r>
              <a:rPr kumimoji="1" lang="ja-JP" altLang="en-US" sz="2000" dirty="0"/>
              <a:t>・何をするものか？を教える：ステージの最初で、ギミックの基本的な動きや性質をプレイヤーにとって安全で分かりやすい状態で提示する。</a:t>
            </a:r>
            <a:endParaRPr kumimoji="1" lang="en-US" altLang="ja-JP" sz="2000" dirty="0"/>
          </a:p>
          <a:p>
            <a:pPr marL="114300" indent="0">
              <a:buNone/>
            </a:pPr>
            <a:r>
              <a:rPr kumimoji="1" lang="ja-JP" altLang="en-US" sz="2000" dirty="0"/>
              <a:t>２．ギミックの応用と展開。</a:t>
            </a:r>
            <a:endParaRPr kumimoji="1" lang="en-US" altLang="ja-JP" sz="2000" dirty="0"/>
          </a:p>
          <a:p>
            <a:pPr marL="114300" indent="0">
              <a:buNone/>
            </a:pPr>
            <a:r>
              <a:rPr kumimoji="1" lang="ja-JP" altLang="en-US" sz="2000" dirty="0"/>
              <a:t>・複合的な挑戦：そのギミックを他の基本的な要素と組み合わせて難易度を上げる。</a:t>
            </a:r>
            <a:endParaRPr kumimoji="1" lang="en-US" altLang="ja-JP" sz="2000" dirty="0"/>
          </a:p>
          <a:p>
            <a:pPr marL="114300" indent="0">
              <a:buNone/>
            </a:pPr>
            <a:r>
              <a:rPr kumimoji="1" lang="ja-JP" altLang="en-US" sz="2000" dirty="0"/>
              <a:t>３．ギミックの総仕上げ。</a:t>
            </a:r>
            <a:endParaRPr kumimoji="1" lang="en-US" altLang="ja-JP" sz="2000" dirty="0"/>
          </a:p>
          <a:p>
            <a:pPr marL="114300" indent="0">
              <a:buNone/>
            </a:pPr>
            <a:r>
              <a:rPr kumimoji="1" lang="ja-JP" altLang="en-US" sz="2000" dirty="0"/>
              <a:t>・集大成としての配置：そのステージで学んだギミックの性質をすべて使わないと突破できない、最後の難関を用意する。</a:t>
            </a:r>
            <a:endParaRPr kumimoji="1" lang="en-US" altLang="ja-JP" sz="2000" dirty="0"/>
          </a:p>
          <a:p>
            <a:pPr marL="114300" indent="0">
              <a:buNone/>
            </a:pPr>
            <a:endParaRPr kumimoji="1" lang="en-US" altLang="ja-JP" sz="2000" dirty="0"/>
          </a:p>
          <a:p>
            <a:pPr marL="114300" indent="0">
              <a:buNone/>
            </a:pPr>
            <a:r>
              <a:rPr kumimoji="1" lang="ja-JP" altLang="en-US" sz="2000" dirty="0"/>
              <a:t>これにより、乗り越えた時、「このギミックのルールを完全に理解し、克服した！」という、強い達成感をプレイヤーに与えれる。</a:t>
            </a:r>
          </a:p>
        </p:txBody>
      </p:sp>
    </p:spTree>
    <p:extLst>
      <p:ext uri="{BB962C8B-B14F-4D97-AF65-F5344CB8AC3E}">
        <p14:creationId xmlns:p14="http://schemas.microsoft.com/office/powerpoint/2010/main" val="3347018539"/>
      </p:ext>
    </p:extLst>
  </p:cSld>
  <p:clrMapOvr>
    <a:masterClrMapping/>
  </p:clrMapOvr>
</p:sld>
</file>

<file path=ppt/theme/theme1.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602</TotalTime>
  <Words>1048</Words>
  <Application>Microsoft Office PowerPoint</Application>
  <PresentationFormat>ワイド画面</PresentationFormat>
  <Paragraphs>97</Paragraphs>
  <Slides>12</Slides>
  <Notes>7</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12</vt:i4>
      </vt:variant>
    </vt:vector>
  </HeadingPairs>
  <TitlesOfParts>
    <vt:vector size="16" baseType="lpstr">
      <vt:lpstr>ＭＳ Ｐゴシック</vt:lpstr>
      <vt:lpstr>Arial</vt:lpstr>
      <vt:lpstr>Calibri</vt:lpstr>
      <vt:lpstr>Office テーマ</vt:lpstr>
      <vt:lpstr>３Dローグライトアクション (仮)</vt:lpstr>
      <vt:lpstr>ゲームの世界観（概要）</vt:lpstr>
      <vt:lpstr>ゲームの画面（イメージ）</vt:lpstr>
      <vt:lpstr>操作方法</vt:lpstr>
      <vt:lpstr>操作方法（人と猫が一緒の時）</vt:lpstr>
      <vt:lpstr>ゲームシステム(ダンジョンに潜る前の準備フェーズ)</vt:lpstr>
      <vt:lpstr>ゲームシステム</vt:lpstr>
      <vt:lpstr>ゲームシステム（流れ）</vt:lpstr>
      <vt:lpstr>ワンアイデアの徹底</vt:lpstr>
      <vt:lpstr>ワンアイデアの徹底をするために</vt:lpstr>
      <vt:lpstr>メインギミック案</vt:lpstr>
      <vt:lpstr>アピールポイント（面白ポイント）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ゲームタイトル</dc:title>
  <cp:lastModifiedBy>dogpo</cp:lastModifiedBy>
  <cp:revision>50</cp:revision>
  <dcterms:modified xsi:type="dcterms:W3CDTF">2025-10-01T06:08:59Z</dcterms:modified>
</cp:coreProperties>
</file>