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4" r:id="rId6"/>
    <p:sldId id="265" r:id="rId7"/>
    <p:sldId id="269" r:id="rId8"/>
    <p:sldId id="267" r:id="rId9"/>
    <p:sldId id="268" r:id="rId10"/>
    <p:sldId id="260" r:id="rId11"/>
    <p:sldId id="261"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028C50-26F5-4800-AE9B-D556C7522C39}">
  <a:tblStyle styleId="{61028C50-26F5-4800-AE9B-D556C7522C3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29T07:40:15.3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602 90,'477'0,"-282"-53,-28 21,504 34,-670-3,1 1,-1-1,1 1,-1-1,1 1,-1 0,1 0,-1 0,1 0,0 0,-1 0,1 0,-1 1,1-1,-1 1,1-1,-1 1,0-1,1 1,-1 0,0-1,1 1,-1 0,0 0,0 0,0 0,1 0,-1 1,0-1,-1 0,1 0,0 1,0-1,0 0,-1 1,1-1,-1 1,1-1,-1 1,0-1,1 1,-1-1,0 1,0-1,0 1,0 0,0-1,-1 1,1-1,0 1,-1-1,1 1,-1-1,1 0,-2 2,-117 173,52-75,-27 37,-72 44,157-171,-1 0,0-1,-1 0,0 0,0-1,-1-1,0 0,-1 0,0-1,-6 2,-59 36,63-36,-1-2,-1 0,1 0,-1-2,0 0,0-1,-1-1,1 0,-1-1,0-1,1-1,-1-1,0 0,-13-3,-39 1,-157 3,102-38,85 20,-123-60,150 73,1 0,0-1,1-1,0 0,0 0,0-1,1-1,0 0,1 0,0-1,-2-2,-236-227,112 100,50 13,84 123,0 1,0 0,0-1,0 1,0-1,0 1,1-1,-1 1,1-1,-1 0,1 1,0-1,0 1,1-1,-1 0,0 1,1-1,-1 1,1-1,0 1,0-1,0 1,0 0,1-1,-1 1,0 0,1 0,0 0,-1 0,1 0,0 0,0 0,0 1,0-1,0 1,1 0,-1-1,0 1,1 0,1 0,107-20,536 26,330-5,-975-1,-1 0,1 0,0 0,0 1,-1-1,1 1,0-1,0 1,0 0,0-1,0 1,0 0,0 1,-1-1,1 0,0 0,0 1,0-1,0 1,0 0,-1-1,1 1,0 0,-1 0,1 0,0 0,-1 0,0 0,1 1,-1-1,0 1,1-1,-1 1,0-1,0 1,0-1,0 1,0 0,-1 0,1-1,-1 1,1 0,-1 0,1 0,-1 0,0 0,0 0,0-1,0 1,0 0,0 0,-1 0,1 0,-1 0,1 0,-1-1,0 1,0 0,1 0,-1-1,-1 1,-96 72,56-49,0-4,0-2,-2-1,0-3,0-2,-1-1,-1-3,0-1,-1-3,1-1,-1-3,1-1,-42-7,-10 6,-75-20,174 21,-1 1,1-1,-1 1,1-1,-1 1,1-1,-1 1,0 0,1-1,-1 1,0-1,1 1,-1 0,0-1,0 1,0 0,1-1,-1 1,0 0,0-1,0 1,0 0,0-1,0 1,0 0,-1-1,1 1,0 0,0-1,0 1,-1 0,1-1,0 1,-1-1,1 1,-1 0,1-1,0 1,-1-1,1 1,-1-1,1 0,-1 1,0-1,1 1,-1-1,1 0,-1 1,0-1,1 0,-1 0,0 0,1 0,-1 1,0-1,1 0,-1 0,0 0,1 0,-1 0,0-1,0 1,0 0,46 39,-35-32,1 1,0-2,0 1,1-1,-1-1,1 0,1-1,-1-1,1 1,-1-2,1 0,0 0,0-1,0-1,0 0,-1-1,1 0,0-1,0-1,-1 0,10-3,57-77,-34 27,-6 14,-23 22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6d7fd06011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0" name="Google Shape;100;g26d7fd0601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4cc822baf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4cc822baf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microsoft.com/office/2007/relationships/hdphoto" Target="../media/hdphoto2.wdp"/><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customXml" Target="../ink/ink1.xml"/><Relationship Id="rId11" Type="http://schemas.microsoft.com/office/2007/relationships/hdphoto" Target="../media/hdphoto1.wdp"/><Relationship Id="rId5" Type="http://schemas.openxmlformats.org/officeDocument/2006/relationships/image" Target="../media/image3.png"/><Relationship Id="rId15" Type="http://schemas.microsoft.com/office/2007/relationships/hdphoto" Target="../media/hdphoto3.wdp"/><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ja-JP" altLang="en-US" dirty="0"/>
              <a:t>３</a:t>
            </a:r>
            <a:r>
              <a:rPr lang="en-US" altLang="ja-JP" dirty="0"/>
              <a:t>D</a:t>
            </a:r>
            <a:r>
              <a:rPr lang="ja-JP" altLang="en-US" dirty="0"/>
              <a:t>ダンジョンアクション</a:t>
            </a:r>
            <a:r>
              <a:rPr lang="en-US" altLang="ja-JP" dirty="0"/>
              <a:t>RPG(</a:t>
            </a:r>
            <a:r>
              <a:rPr lang="ja-JP" altLang="en-US" dirty="0"/>
              <a:t>仮</a:t>
            </a:r>
            <a:r>
              <a:rPr lang="en-US" altLang="ja-JP" dirty="0"/>
              <a:t>)</a:t>
            </a:r>
            <a:endParaRPr dirty="0"/>
          </a:p>
        </p:txBody>
      </p:sp>
      <p:sp>
        <p:nvSpPr>
          <p:cNvPr id="85" name="Google Shape;85;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ja-JP" dirty="0"/>
              <a:t>制作者</a:t>
            </a:r>
            <a:endParaRPr lang="en-US" altLang="ja-JP" dirty="0"/>
          </a:p>
          <a:p>
            <a:pPr marL="0" lvl="0" indent="0" algn="ctr" rtl="0">
              <a:lnSpc>
                <a:spcPct val="90000"/>
              </a:lnSpc>
              <a:spcBef>
                <a:spcPts val="0"/>
              </a:spcBef>
              <a:spcAft>
                <a:spcPts val="0"/>
              </a:spcAft>
              <a:buClr>
                <a:schemeClr val="dk1"/>
              </a:buClr>
              <a:buSzPts val="2400"/>
              <a:buNone/>
            </a:pPr>
            <a:r>
              <a:rPr lang="ja-JP" altLang="en-US" dirty="0"/>
              <a:t>中元　洸太</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ja-JP"/>
              <a:t>ゲームシステム（流れ）</a:t>
            </a:r>
            <a:endParaRPr/>
          </a:p>
        </p:txBody>
      </p:sp>
      <p:sp>
        <p:nvSpPr>
          <p:cNvPr id="115" name="Google Shape;115;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1800"/>
              <a:buNone/>
            </a:pPr>
            <a:endParaRPr/>
          </a:p>
          <a:p>
            <a:pPr marL="0" lvl="0" indent="0" algn="l" rtl="0">
              <a:lnSpc>
                <a:spcPct val="90000"/>
              </a:lnSpc>
              <a:spcBef>
                <a:spcPts val="1000"/>
              </a:spcBef>
              <a:spcAft>
                <a:spcPts val="0"/>
              </a:spcAft>
              <a:buClr>
                <a:schemeClr val="dk1"/>
              </a:buClr>
              <a:buSzPts val="1800"/>
              <a:buNone/>
            </a:pPr>
            <a:endParaRPr/>
          </a:p>
        </p:txBody>
      </p:sp>
      <p:sp>
        <p:nvSpPr>
          <p:cNvPr id="116" name="Google Shape;116;p17"/>
          <p:cNvSpPr txBox="1">
            <a:spLocks noGrp="1"/>
          </p:cNvSpPr>
          <p:nvPr>
            <p:ph type="body" idx="1"/>
          </p:nvPr>
        </p:nvSpPr>
        <p:spPr>
          <a:xfrm>
            <a:off x="838200" y="1253400"/>
            <a:ext cx="10515600" cy="5149800"/>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r>
              <a:rPr lang="ja-JP" altLang="en-US" dirty="0">
                <a:latin typeface="Arial"/>
                <a:ea typeface="Arial"/>
                <a:cs typeface="Arial"/>
                <a:sym typeface="Arial"/>
              </a:rPr>
              <a:t>１．ゲーム開始時、衆を選択</a:t>
            </a:r>
            <a:r>
              <a:rPr lang="en-US" altLang="ja-JP" dirty="0">
                <a:latin typeface="Arial"/>
                <a:ea typeface="Arial"/>
                <a:cs typeface="Arial"/>
                <a:sym typeface="Arial"/>
              </a:rPr>
              <a:t>(</a:t>
            </a:r>
            <a:r>
              <a:rPr lang="ja-JP" altLang="en-US" dirty="0">
                <a:latin typeface="Arial"/>
                <a:ea typeface="Arial"/>
                <a:cs typeface="Arial"/>
                <a:sym typeface="Arial"/>
              </a:rPr>
              <a:t>獲得しやすいスキルの種類が変化</a:t>
            </a:r>
            <a:r>
              <a:rPr lang="en-US" altLang="ja-JP" dirty="0">
                <a:latin typeface="Arial"/>
                <a:ea typeface="Arial"/>
                <a:cs typeface="Arial"/>
                <a:sym typeface="Arial"/>
              </a:rPr>
              <a:t>)</a:t>
            </a:r>
          </a:p>
          <a:p>
            <a:pPr marL="0" lvl="0" indent="0" algn="l" rtl="0">
              <a:spcBef>
                <a:spcPts val="1000"/>
              </a:spcBef>
              <a:spcAft>
                <a:spcPts val="0"/>
              </a:spcAft>
              <a:buClr>
                <a:schemeClr val="dk1"/>
              </a:buClr>
              <a:buSzPts val="1100"/>
              <a:buFont typeface="Arial"/>
              <a:buNone/>
            </a:pP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ja-JP" altLang="en-US" dirty="0">
                <a:latin typeface="Arial"/>
                <a:ea typeface="Arial"/>
                <a:cs typeface="Arial"/>
                <a:sym typeface="Arial"/>
              </a:rPr>
              <a:t>２．ダンジョンに潜る前の準備</a:t>
            </a: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US" altLang="ja-JP" dirty="0">
                <a:latin typeface="Arial"/>
                <a:ea typeface="Arial"/>
                <a:cs typeface="Arial"/>
                <a:sym typeface="Arial"/>
              </a:rPr>
              <a:t>(</a:t>
            </a:r>
            <a:r>
              <a:rPr lang="ja-JP" altLang="en-US" dirty="0">
                <a:latin typeface="Arial"/>
                <a:ea typeface="Arial"/>
                <a:cs typeface="Arial"/>
                <a:sym typeface="Arial"/>
              </a:rPr>
              <a:t>アイテムを買ったり、装備したり、依頼を受けたりする</a:t>
            </a:r>
            <a:r>
              <a:rPr lang="en-US" altLang="ja-JP" dirty="0">
                <a:latin typeface="Arial"/>
                <a:ea typeface="Arial"/>
                <a:cs typeface="Arial"/>
                <a:sym typeface="Arial"/>
              </a:rPr>
              <a:t>)</a:t>
            </a:r>
          </a:p>
          <a:p>
            <a:pPr marL="0" lvl="0" indent="0" algn="l" rtl="0">
              <a:spcBef>
                <a:spcPts val="1000"/>
              </a:spcBef>
              <a:spcAft>
                <a:spcPts val="0"/>
              </a:spcAft>
              <a:buClr>
                <a:schemeClr val="dk1"/>
              </a:buClr>
              <a:buSzPts val="1100"/>
              <a:buFont typeface="Arial"/>
              <a:buNone/>
            </a:pP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ja-JP" altLang="en-US" dirty="0">
                <a:latin typeface="Arial"/>
                <a:ea typeface="Arial"/>
                <a:cs typeface="Arial"/>
                <a:sym typeface="Arial"/>
              </a:rPr>
              <a:t>３．ダンジョン探索へ</a:t>
            </a: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ja-JP" altLang="en-US" dirty="0">
                <a:latin typeface="Arial"/>
                <a:ea typeface="Arial"/>
                <a:cs typeface="Arial"/>
                <a:sym typeface="Arial"/>
              </a:rPr>
              <a:t>４．ダンジョンから帰還</a:t>
            </a: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US" altLang="ja-JP" dirty="0">
                <a:latin typeface="Arial"/>
                <a:ea typeface="Arial"/>
                <a:cs typeface="Arial"/>
                <a:sym typeface="Arial"/>
              </a:rPr>
              <a:t>(</a:t>
            </a:r>
            <a:r>
              <a:rPr lang="ja-JP" altLang="en-US" dirty="0">
                <a:latin typeface="Arial"/>
                <a:ea typeface="Arial"/>
                <a:cs typeface="Arial"/>
                <a:sym typeface="Arial"/>
              </a:rPr>
              <a:t>ダンジョンには、脱出ポイントがあります。もしダンジョンでやられた場合は、持っていたアイテムは無くなります。</a:t>
            </a:r>
            <a:r>
              <a:rPr lang="en-US" altLang="ja-JP" dirty="0">
                <a:latin typeface="Arial"/>
                <a:ea typeface="Arial"/>
                <a:cs typeface="Arial"/>
                <a:sym typeface="Arial"/>
              </a:rPr>
              <a:t>)</a:t>
            </a:r>
          </a:p>
        </p:txBody>
      </p:sp>
      <p:cxnSp>
        <p:nvCxnSpPr>
          <p:cNvPr id="5" name="コネクタ: カギ線 4">
            <a:extLst>
              <a:ext uri="{FF2B5EF4-FFF2-40B4-BE49-F238E27FC236}">
                <a16:creationId xmlns:a16="http://schemas.microsoft.com/office/drawing/2014/main" id="{4397A0A0-E3AB-414E-8F7F-F376FD3298E6}"/>
              </a:ext>
            </a:extLst>
          </p:cNvPr>
          <p:cNvCxnSpPr>
            <a:cxnSpLocks/>
          </p:cNvCxnSpPr>
          <p:nvPr/>
        </p:nvCxnSpPr>
        <p:spPr>
          <a:xfrm flipV="1">
            <a:off x="5034224" y="3429000"/>
            <a:ext cx="4632290" cy="1655466"/>
          </a:xfrm>
          <a:prstGeom prst="bentConnector3">
            <a:avLst>
              <a:gd name="adj1" fmla="val 99954"/>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3FF80942-6242-48F2-97B8-18EF7142ED0F}"/>
              </a:ext>
            </a:extLst>
          </p:cNvPr>
          <p:cNvSpPr txBox="1"/>
          <p:nvPr/>
        </p:nvSpPr>
        <p:spPr>
          <a:xfrm>
            <a:off x="6953459" y="4735919"/>
            <a:ext cx="1082348" cy="307777"/>
          </a:xfrm>
          <a:prstGeom prst="rect">
            <a:avLst/>
          </a:prstGeom>
          <a:noFill/>
        </p:spPr>
        <p:txBody>
          <a:bodyPr wrap="none" rtlCol="0">
            <a:spAutoFit/>
          </a:bodyPr>
          <a:lstStyle/>
          <a:p>
            <a:r>
              <a:rPr kumimoji="1" lang="ja-JP" altLang="en-US" dirty="0"/>
              <a:t>２．へ戻る</a:t>
            </a:r>
            <a:endParaRPr kumimoji="1" lang="en-US" altLang="ja-JP"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ja-JP"/>
              <a:t>アピールポイント（面白ポイント）</a:t>
            </a:r>
            <a:endParaRPr/>
          </a:p>
        </p:txBody>
      </p:sp>
      <p:sp>
        <p:nvSpPr>
          <p:cNvPr id="122" name="Google Shape;122;p18"/>
          <p:cNvSpPr txBox="1">
            <a:spLocks noGrp="1"/>
          </p:cNvSpPr>
          <p:nvPr>
            <p:ph type="body" idx="1"/>
          </p:nvPr>
        </p:nvSpPr>
        <p:spPr>
          <a:xfrm>
            <a:off x="838200" y="1253325"/>
            <a:ext cx="10515600" cy="5328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1800"/>
              <a:buNone/>
            </a:pPr>
            <a:r>
              <a:rPr lang="ja-JP" altLang="en-US" dirty="0"/>
              <a:t>・ランダム生成されるダンジョンで毎回違うダンジョンを探索できるわくわく感がある。</a:t>
            </a:r>
            <a:endParaRPr lang="en-US" altLang="ja-JP"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ja-JP" dirty="0"/>
              <a:t>ゲームの世界観（概要）</a:t>
            </a:r>
            <a:endParaRPr dirty="0"/>
          </a:p>
        </p:txBody>
      </p:sp>
      <p:sp>
        <p:nvSpPr>
          <p:cNvPr id="91" name="Google Shape;91;p14"/>
          <p:cNvSpPr txBox="1">
            <a:spLocks noGrp="1"/>
          </p:cNvSpPr>
          <p:nvPr>
            <p:ph type="body" idx="1"/>
          </p:nvPr>
        </p:nvSpPr>
        <p:spPr>
          <a:xfrm>
            <a:off x="838200" y="1253400"/>
            <a:ext cx="10515600" cy="5147400"/>
          </a:xfrm>
          <a:prstGeom prst="rect">
            <a:avLst/>
          </a:prstGeom>
          <a:noFill/>
          <a:ln>
            <a:noFill/>
          </a:ln>
        </p:spPr>
        <p:txBody>
          <a:bodyPr spcFirstLastPara="1" wrap="square" lIns="91425" tIns="45700" rIns="91425" bIns="45700" anchor="t" anchorCtr="0">
            <a:noAutofit/>
          </a:bodyPr>
          <a:lstStyle/>
          <a:p>
            <a:pPr marL="0" lvl="0" indent="0">
              <a:buSzPts val="1100"/>
              <a:buNone/>
            </a:pPr>
            <a:r>
              <a:rPr lang="ja-JP" altLang="en-US" sz="2000" dirty="0">
                <a:latin typeface="Arial"/>
                <a:ea typeface="Arial"/>
                <a:cs typeface="Arial"/>
                <a:sym typeface="Arial"/>
              </a:rPr>
              <a:t>はるか昔、この地上では果てしない争いが繰り返されていた。戦火は大地を焼き尽くし、豊かな土地は荒れ果て、人々は食料も住む場所も資源も失っていった。滅びゆく世界を見かねた神々は、人々に試練と救済を与えるため、「ダンジョン」を創造した。</a:t>
            </a:r>
            <a:endParaRPr lang="en-US" altLang="ja-JP" sz="2000" dirty="0">
              <a:latin typeface="Arial"/>
              <a:ea typeface="Arial"/>
              <a:cs typeface="Arial"/>
              <a:sym typeface="Arial"/>
            </a:endParaRPr>
          </a:p>
          <a:p>
            <a:pPr marL="0" lvl="0" indent="0">
              <a:buSzPts val="1100"/>
              <a:buNone/>
            </a:pPr>
            <a:r>
              <a:rPr lang="ja-JP" altLang="en-US" sz="2000" dirty="0">
                <a:latin typeface="Arial"/>
                <a:ea typeface="Arial"/>
                <a:cs typeface="Arial"/>
                <a:sym typeface="Arial"/>
              </a:rPr>
              <a:t>ダンジョンは内部に無限の資源を宿し、鉱物・植物・魔力・希少な遺物などを生み出す。しかしそれは単なる宝庫ではなく、モンスターや数々の仕掛けが待ち受ける「試練の迷宮」でもある。奥深くに進むほど、より価値の高い資源や秘宝が眠っており、挑む者たちには知恵と勇気、そして力が試される。</a:t>
            </a:r>
            <a:endParaRPr lang="en-US" altLang="ja-JP" sz="2000" dirty="0">
              <a:latin typeface="Arial"/>
              <a:ea typeface="Arial"/>
              <a:cs typeface="Arial"/>
              <a:sym typeface="Arial"/>
            </a:endParaRPr>
          </a:p>
          <a:p>
            <a:pPr marL="0" lvl="0" indent="0">
              <a:buSzPts val="1100"/>
              <a:buNone/>
            </a:pPr>
            <a:r>
              <a:rPr lang="ja-JP" altLang="en-US" sz="2000" dirty="0">
                <a:latin typeface="Arial"/>
                <a:ea typeface="Arial"/>
                <a:cs typeface="Arial"/>
                <a:sym typeface="Arial"/>
              </a:rPr>
              <a:t>このダンジョンは生きており、内部構造は絶えず変化し、日々成長し続けている。一度足を踏み入れれば、昨日と同じ道は二度と通れないといわれるほどだ。また、ダンジョンごとに得られる資源や環境は異なり、それぞれが独自の特徴を持っている。</a:t>
            </a:r>
          </a:p>
          <a:p>
            <a:pPr marL="0" lvl="0" indent="0">
              <a:buSzPts val="1100"/>
              <a:buNone/>
            </a:pPr>
            <a:r>
              <a:rPr lang="ja-JP" altLang="en-US" sz="2000" dirty="0">
                <a:latin typeface="Arial"/>
                <a:ea typeface="Arial"/>
                <a:cs typeface="Arial"/>
                <a:sym typeface="Arial"/>
              </a:rPr>
              <a:t>こうして人々は、荒廃した地上を離れ、ダンジョンを中心に街や国を築き始めた。各地のダンジョン資源は国家の繁栄を支える重要な資産となり、やがて資源を巡る交易や対立が生まれていった。</a:t>
            </a:r>
          </a:p>
          <a:p>
            <a:pPr marL="0" lvl="0" indent="0">
              <a:buSzPts val="1100"/>
              <a:buNone/>
            </a:pPr>
            <a:r>
              <a:rPr lang="ja-JP" altLang="en-US" sz="2000" dirty="0">
                <a:latin typeface="Arial"/>
                <a:ea typeface="Arial"/>
                <a:cs typeface="Arial"/>
                <a:sym typeface="Arial"/>
              </a:rPr>
              <a:t>ダンジョンは、この世界における富と力の象徴であり、人々の生存と繁栄の要でもあるのだ。</a:t>
            </a:r>
            <a:endParaRPr sz="2000"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1026" name="Picture 2" descr="剣のイラスト | かわいいフリー素材集 いらすとや">
            <a:extLst>
              <a:ext uri="{FF2B5EF4-FFF2-40B4-BE49-F238E27FC236}">
                <a16:creationId xmlns:a16="http://schemas.microsoft.com/office/drawing/2014/main" id="{FB05A67D-27BE-4FC7-82E8-602EFE2359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5853" y="3408219"/>
            <a:ext cx="1302099" cy="1302099"/>
          </a:xfrm>
          <a:prstGeom prst="rect">
            <a:avLst/>
          </a:prstGeom>
          <a:noFill/>
          <a:extLst>
            <a:ext uri="{909E8E84-426E-40DD-AFC4-6F175D3DCCD1}">
              <a14:hiddenFill xmlns:a14="http://schemas.microsoft.com/office/drawing/2010/main">
                <a:solidFill>
                  <a:srgbClr val="FFFFFF"/>
                </a:solidFill>
              </a14:hiddenFill>
            </a:ext>
          </a:extLst>
        </p:spPr>
      </p:pic>
      <p:sp>
        <p:nvSpPr>
          <p:cNvPr id="96" name="Google Shape;96;p15"/>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ja-JP" dirty="0"/>
              <a:t>ゲームの画面（イメージ）</a:t>
            </a:r>
            <a:endParaRPr dirty="0"/>
          </a:p>
        </p:txBody>
      </p:sp>
      <p:sp>
        <p:nvSpPr>
          <p:cNvPr id="5" name="二等辺三角形 4">
            <a:extLst>
              <a:ext uri="{FF2B5EF4-FFF2-40B4-BE49-F238E27FC236}">
                <a16:creationId xmlns:a16="http://schemas.microsoft.com/office/drawing/2014/main" id="{71946289-8808-432D-B504-4AA7C7851449}"/>
              </a:ext>
            </a:extLst>
          </p:cNvPr>
          <p:cNvSpPr/>
          <p:nvPr/>
        </p:nvSpPr>
        <p:spPr>
          <a:xfrm>
            <a:off x="5736787" y="4059269"/>
            <a:ext cx="592853" cy="110531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DBD28FA0-7977-474E-BEE9-F6509713D94E}"/>
              </a:ext>
            </a:extLst>
          </p:cNvPr>
          <p:cNvSpPr/>
          <p:nvPr/>
        </p:nvSpPr>
        <p:spPr>
          <a:xfrm>
            <a:off x="5736787" y="3586996"/>
            <a:ext cx="592853" cy="592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8" name="Picture 4" descr="ゴブリンのイラスト（空想上の生物） | かわいいフリー素材集 いらすとや">
            <a:extLst>
              <a:ext uri="{FF2B5EF4-FFF2-40B4-BE49-F238E27FC236}">
                <a16:creationId xmlns:a16="http://schemas.microsoft.com/office/drawing/2014/main" id="{7963222C-B7F4-4EA4-8811-6311EEE78D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6704" y="1007581"/>
            <a:ext cx="1266862" cy="140786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宝箱・宝物のイラスト | かわいいフリー素材集 いらすとや">
            <a:extLst>
              <a:ext uri="{FF2B5EF4-FFF2-40B4-BE49-F238E27FC236}">
                <a16:creationId xmlns:a16="http://schemas.microsoft.com/office/drawing/2014/main" id="{E3B2F051-3B49-4A69-9399-0D1B350FB3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00691" y="597263"/>
            <a:ext cx="1519200" cy="1456874"/>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a:extLst>
              <a:ext uri="{FF2B5EF4-FFF2-40B4-BE49-F238E27FC236}">
                <a16:creationId xmlns:a16="http://schemas.microsoft.com/office/drawing/2014/main" id="{9CE638A2-D97B-49B5-B251-451B7FEB65BE}"/>
              </a:ext>
            </a:extLst>
          </p:cNvPr>
          <p:cNvSpPr/>
          <p:nvPr/>
        </p:nvSpPr>
        <p:spPr>
          <a:xfrm>
            <a:off x="173200" y="5434519"/>
            <a:ext cx="2592474" cy="316521"/>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HP</a:t>
            </a:r>
            <a:endParaRPr kumimoji="1" lang="ja-JP" altLang="en-US" dirty="0">
              <a:solidFill>
                <a:schemeClr val="tx1"/>
              </a:solidFill>
            </a:endParaRPr>
          </a:p>
        </p:txBody>
      </p:sp>
      <p:sp>
        <p:nvSpPr>
          <p:cNvPr id="17" name="正方形/長方形 16">
            <a:extLst>
              <a:ext uri="{FF2B5EF4-FFF2-40B4-BE49-F238E27FC236}">
                <a16:creationId xmlns:a16="http://schemas.microsoft.com/office/drawing/2014/main" id="{DBA88BB3-30AB-4DA4-8563-566BDD299399}"/>
              </a:ext>
            </a:extLst>
          </p:cNvPr>
          <p:cNvSpPr/>
          <p:nvPr/>
        </p:nvSpPr>
        <p:spPr>
          <a:xfrm>
            <a:off x="180870" y="6063220"/>
            <a:ext cx="2592474" cy="316521"/>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スタミナ</a:t>
            </a:r>
          </a:p>
        </p:txBody>
      </p:sp>
      <p:sp>
        <p:nvSpPr>
          <p:cNvPr id="14" name="楕円 13">
            <a:extLst>
              <a:ext uri="{FF2B5EF4-FFF2-40B4-BE49-F238E27FC236}">
                <a16:creationId xmlns:a16="http://schemas.microsoft.com/office/drawing/2014/main" id="{205A7B37-C729-4B11-8E2B-3FED852DE4E6}"/>
              </a:ext>
            </a:extLst>
          </p:cNvPr>
          <p:cNvSpPr/>
          <p:nvPr/>
        </p:nvSpPr>
        <p:spPr>
          <a:xfrm>
            <a:off x="3364685" y="5708984"/>
            <a:ext cx="864158" cy="864158"/>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p14="http://schemas.microsoft.com/office/powerpoint/2010/main">
        <mc:Choice Requires="p14">
          <p:contentPart p14:bwMode="auto" r:id="rId6">
            <p14:nvContentPartPr>
              <p14:cNvPr id="15" name="インク 14">
                <a:extLst>
                  <a:ext uri="{FF2B5EF4-FFF2-40B4-BE49-F238E27FC236}">
                    <a16:creationId xmlns:a16="http://schemas.microsoft.com/office/drawing/2014/main" id="{360C2A4B-6BA4-4C75-B0D9-966AC69993A5}"/>
                  </a:ext>
                </a:extLst>
              </p14:cNvPr>
              <p14:cNvContentPartPr/>
              <p14:nvPr/>
            </p14:nvContentPartPr>
            <p14:xfrm>
              <a:off x="3407034" y="6199951"/>
              <a:ext cx="778320" cy="307440"/>
            </p14:xfrm>
          </p:contentPart>
        </mc:Choice>
        <mc:Fallback xmlns="">
          <p:pic>
            <p:nvPicPr>
              <p:cNvPr id="15" name="インク 14">
                <a:extLst>
                  <a:ext uri="{FF2B5EF4-FFF2-40B4-BE49-F238E27FC236}">
                    <a16:creationId xmlns:a16="http://schemas.microsoft.com/office/drawing/2014/main" id="{360C2A4B-6BA4-4C75-B0D9-966AC69993A5}"/>
                  </a:ext>
                </a:extLst>
              </p:cNvPr>
              <p:cNvPicPr/>
              <p:nvPr/>
            </p:nvPicPr>
            <p:blipFill>
              <a:blip r:embed="rId7"/>
              <a:stretch>
                <a:fillRect/>
              </a:stretch>
            </p:blipFill>
            <p:spPr>
              <a:xfrm>
                <a:off x="3353034" y="6091951"/>
                <a:ext cx="885960" cy="523080"/>
              </a:xfrm>
              <a:prstGeom prst="rect">
                <a:avLst/>
              </a:prstGeom>
            </p:spPr>
          </p:pic>
        </mc:Fallback>
      </mc:AlternateContent>
      <p:sp>
        <p:nvSpPr>
          <p:cNvPr id="16" name="テキスト ボックス 15">
            <a:extLst>
              <a:ext uri="{FF2B5EF4-FFF2-40B4-BE49-F238E27FC236}">
                <a16:creationId xmlns:a16="http://schemas.microsoft.com/office/drawing/2014/main" id="{BCD65096-DC05-4113-A14B-BC9F65F4A700}"/>
              </a:ext>
            </a:extLst>
          </p:cNvPr>
          <p:cNvSpPr txBox="1"/>
          <p:nvPr/>
        </p:nvSpPr>
        <p:spPr>
          <a:xfrm>
            <a:off x="3165252" y="5414652"/>
            <a:ext cx="1261884" cy="307777"/>
          </a:xfrm>
          <a:prstGeom prst="rect">
            <a:avLst/>
          </a:prstGeom>
          <a:noFill/>
        </p:spPr>
        <p:txBody>
          <a:bodyPr wrap="none" rtlCol="0">
            <a:spAutoFit/>
          </a:bodyPr>
          <a:lstStyle/>
          <a:p>
            <a:r>
              <a:rPr kumimoji="1" lang="ja-JP" altLang="en-US" dirty="0"/>
              <a:t>必殺技ゲージ</a:t>
            </a:r>
          </a:p>
        </p:txBody>
      </p:sp>
      <p:sp>
        <p:nvSpPr>
          <p:cNvPr id="19" name="正方形/長方形 18">
            <a:extLst>
              <a:ext uri="{FF2B5EF4-FFF2-40B4-BE49-F238E27FC236}">
                <a16:creationId xmlns:a16="http://schemas.microsoft.com/office/drawing/2014/main" id="{BE41F16A-1033-4847-BA1F-F7020A98002F}"/>
              </a:ext>
            </a:extLst>
          </p:cNvPr>
          <p:cNvSpPr/>
          <p:nvPr/>
        </p:nvSpPr>
        <p:spPr>
          <a:xfrm>
            <a:off x="2215491" y="4873382"/>
            <a:ext cx="432079" cy="41564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4" name="Picture 10" descr="【生活・物・お薬】ポーションのかわいいフリーイラスト | フタバのフリーイラスト">
            <a:extLst>
              <a:ext uri="{FF2B5EF4-FFF2-40B4-BE49-F238E27FC236}">
                <a16:creationId xmlns:a16="http://schemas.microsoft.com/office/drawing/2014/main" id="{62D2624C-A9A5-4C53-AEB6-3B991DC77BF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3701" y="4691951"/>
            <a:ext cx="649643" cy="649643"/>
          </a:xfrm>
          <a:prstGeom prst="rect">
            <a:avLst/>
          </a:prstGeom>
          <a:noFill/>
          <a:extLst>
            <a:ext uri="{909E8E84-426E-40DD-AFC4-6F175D3DCCD1}">
              <a14:hiddenFill xmlns:a14="http://schemas.microsoft.com/office/drawing/2010/main">
                <a:solidFill>
                  <a:srgbClr val="FFFFFF"/>
                </a:solidFill>
              </a14:hiddenFill>
            </a:ext>
          </a:extLst>
        </p:spPr>
      </p:pic>
      <p:sp>
        <p:nvSpPr>
          <p:cNvPr id="21" name="テキスト ボックス 20">
            <a:extLst>
              <a:ext uri="{FF2B5EF4-FFF2-40B4-BE49-F238E27FC236}">
                <a16:creationId xmlns:a16="http://schemas.microsoft.com/office/drawing/2014/main" id="{AA3F9054-489E-477E-9BCA-33884DCD7C55}"/>
              </a:ext>
            </a:extLst>
          </p:cNvPr>
          <p:cNvSpPr txBox="1"/>
          <p:nvPr/>
        </p:nvSpPr>
        <p:spPr>
          <a:xfrm>
            <a:off x="1271301" y="4445544"/>
            <a:ext cx="2339102" cy="307777"/>
          </a:xfrm>
          <a:prstGeom prst="rect">
            <a:avLst/>
          </a:prstGeom>
          <a:noFill/>
        </p:spPr>
        <p:txBody>
          <a:bodyPr wrap="none" rtlCol="0">
            <a:spAutoFit/>
          </a:bodyPr>
          <a:lstStyle/>
          <a:p>
            <a:r>
              <a:rPr kumimoji="1" lang="ja-JP" altLang="en-US" dirty="0"/>
              <a:t>装備中のアイテムアイコン</a:t>
            </a:r>
          </a:p>
        </p:txBody>
      </p:sp>
      <p:sp>
        <p:nvSpPr>
          <p:cNvPr id="30" name="正方形/長方形 29">
            <a:extLst>
              <a:ext uri="{FF2B5EF4-FFF2-40B4-BE49-F238E27FC236}">
                <a16:creationId xmlns:a16="http://schemas.microsoft.com/office/drawing/2014/main" id="{E9D7F37B-B957-42F0-A934-BF4F5FC47DBC}"/>
              </a:ext>
            </a:extLst>
          </p:cNvPr>
          <p:cNvSpPr/>
          <p:nvPr/>
        </p:nvSpPr>
        <p:spPr>
          <a:xfrm>
            <a:off x="330084" y="5746699"/>
            <a:ext cx="2592474" cy="316521"/>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MP</a:t>
            </a:r>
            <a:endParaRPr kumimoji="1" lang="ja-JP" altLang="en-US" dirty="0">
              <a:solidFill>
                <a:schemeClr val="tx1"/>
              </a:solidFill>
            </a:endParaRPr>
          </a:p>
        </p:txBody>
      </p:sp>
      <p:pic>
        <p:nvPicPr>
          <p:cNvPr id="31" name="Picture 4" descr="ゴブリンのイラスト（空想上の生物） | かわいいフリー素材集 いらすとや">
            <a:extLst>
              <a:ext uri="{FF2B5EF4-FFF2-40B4-BE49-F238E27FC236}">
                <a16:creationId xmlns:a16="http://schemas.microsoft.com/office/drawing/2014/main" id="{EB4D437B-B4D4-44E0-997C-6144059F04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7260" y="1350202"/>
            <a:ext cx="1266862" cy="1407869"/>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a:extLst>
              <a:ext uri="{FF2B5EF4-FFF2-40B4-BE49-F238E27FC236}">
                <a16:creationId xmlns:a16="http://schemas.microsoft.com/office/drawing/2014/main" id="{C5347175-294A-4ADD-97DC-12ABBD72565F}"/>
              </a:ext>
            </a:extLst>
          </p:cNvPr>
          <p:cNvSpPr txBox="1"/>
          <p:nvPr/>
        </p:nvSpPr>
        <p:spPr>
          <a:xfrm>
            <a:off x="5309779" y="3995917"/>
            <a:ext cx="400110" cy="990015"/>
          </a:xfrm>
          <a:prstGeom prst="rect">
            <a:avLst/>
          </a:prstGeom>
          <a:noFill/>
        </p:spPr>
        <p:txBody>
          <a:bodyPr vert="eaVert" wrap="none" rtlCol="0">
            <a:spAutoFit/>
          </a:bodyPr>
          <a:lstStyle/>
          <a:p>
            <a:r>
              <a:rPr kumimoji="1" lang="ja-JP" altLang="en-US" dirty="0"/>
              <a:t>プレイヤー</a:t>
            </a:r>
          </a:p>
        </p:txBody>
      </p:sp>
      <p:sp>
        <p:nvSpPr>
          <p:cNvPr id="2" name="テキスト ボックス 1">
            <a:extLst>
              <a:ext uri="{FF2B5EF4-FFF2-40B4-BE49-F238E27FC236}">
                <a16:creationId xmlns:a16="http://schemas.microsoft.com/office/drawing/2014/main" id="{26CF4F33-B724-4DD3-97A3-AE9A5CE5E8AD}"/>
              </a:ext>
            </a:extLst>
          </p:cNvPr>
          <p:cNvSpPr txBox="1"/>
          <p:nvPr/>
        </p:nvSpPr>
        <p:spPr>
          <a:xfrm>
            <a:off x="5434679" y="3271207"/>
            <a:ext cx="1082348" cy="307777"/>
          </a:xfrm>
          <a:prstGeom prst="rect">
            <a:avLst/>
          </a:prstGeom>
          <a:noFill/>
        </p:spPr>
        <p:txBody>
          <a:bodyPr wrap="none" rtlCol="0">
            <a:spAutoFit/>
          </a:bodyPr>
          <a:lstStyle/>
          <a:p>
            <a:r>
              <a:rPr kumimoji="1" lang="ja-JP" altLang="en-US" dirty="0"/>
              <a:t>３人称視点</a:t>
            </a:r>
          </a:p>
        </p:txBody>
      </p:sp>
      <p:pic>
        <p:nvPicPr>
          <p:cNvPr id="11" name="Picture 4" descr="ゴブリンのイラスト（空想上の生物） | かわいいフリー素材集 いらすとや">
            <a:extLst>
              <a:ext uri="{FF2B5EF4-FFF2-40B4-BE49-F238E27FC236}">
                <a16:creationId xmlns:a16="http://schemas.microsoft.com/office/drawing/2014/main" id="{8CD78CDB-C093-427A-86D8-CC7301B9CF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6348" y="1711516"/>
            <a:ext cx="1266862" cy="14078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きのこイラストのフリー素材｜イラストイメージ">
            <a:extLst>
              <a:ext uri="{FF2B5EF4-FFF2-40B4-BE49-F238E27FC236}">
                <a16:creationId xmlns:a16="http://schemas.microsoft.com/office/drawing/2014/main" id="{F95BC3E5-F052-487D-93B4-D8DD26DDB1C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1530" y="2755265"/>
            <a:ext cx="600528" cy="60052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きのこイラストのフリー素材｜イラストイメージ">
            <a:extLst>
              <a:ext uri="{FF2B5EF4-FFF2-40B4-BE49-F238E27FC236}">
                <a16:creationId xmlns:a16="http://schemas.microsoft.com/office/drawing/2014/main" id="{54F892AF-68D8-4DD4-873E-2D66463412A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1814923"/>
            <a:ext cx="600528" cy="60052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81823258-1D8C-4905-8F02-C3208E14A358}"/>
              </a:ext>
            </a:extLst>
          </p:cNvPr>
          <p:cNvSpPr txBox="1"/>
          <p:nvPr/>
        </p:nvSpPr>
        <p:spPr>
          <a:xfrm>
            <a:off x="1273453" y="2520742"/>
            <a:ext cx="1441420" cy="307777"/>
          </a:xfrm>
          <a:prstGeom prst="rect">
            <a:avLst/>
          </a:prstGeom>
          <a:noFill/>
        </p:spPr>
        <p:txBody>
          <a:bodyPr wrap="none" rtlCol="0">
            <a:spAutoFit/>
          </a:bodyPr>
          <a:lstStyle/>
          <a:p>
            <a:r>
              <a:rPr kumimoji="1" lang="ja-JP" altLang="en-US" dirty="0"/>
              <a:t>採取できる素材</a:t>
            </a:r>
          </a:p>
        </p:txBody>
      </p:sp>
      <p:cxnSp>
        <p:nvCxnSpPr>
          <p:cNvPr id="18" name="直線矢印コネクタ 17">
            <a:extLst>
              <a:ext uri="{FF2B5EF4-FFF2-40B4-BE49-F238E27FC236}">
                <a16:creationId xmlns:a16="http://schemas.microsoft.com/office/drawing/2014/main" id="{F74E2AEF-AE64-4634-A7EF-42C1197DACFB}"/>
              </a:ext>
            </a:extLst>
          </p:cNvPr>
          <p:cNvCxnSpPr>
            <a:stCxn id="7" idx="0"/>
            <a:endCxn id="23" idx="3"/>
          </p:cNvCxnSpPr>
          <p:nvPr/>
        </p:nvCxnSpPr>
        <p:spPr>
          <a:xfrm flipH="1" flipV="1">
            <a:off x="1438728" y="2115187"/>
            <a:ext cx="555435" cy="405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CE717AE3-B7A4-4EC4-8EF9-9CB8E30C0207}"/>
              </a:ext>
            </a:extLst>
          </p:cNvPr>
          <p:cNvCxnSpPr>
            <a:stCxn id="7" idx="2"/>
            <a:endCxn id="6" idx="1"/>
          </p:cNvCxnSpPr>
          <p:nvPr/>
        </p:nvCxnSpPr>
        <p:spPr>
          <a:xfrm>
            <a:off x="1994163" y="2828519"/>
            <a:ext cx="437367" cy="227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図 9">
            <a:extLst>
              <a:ext uri="{FF2B5EF4-FFF2-40B4-BE49-F238E27FC236}">
                <a16:creationId xmlns:a16="http://schemas.microsoft.com/office/drawing/2014/main" id="{1CB61DD8-35DF-41BA-A6DD-8113EC347963}"/>
              </a:ext>
            </a:extLst>
          </p:cNvPr>
          <p:cNvPicPr>
            <a:picLocks noChangeAspect="1"/>
          </p:cNvPicPr>
          <p:nvPr/>
        </p:nvPicPr>
        <p:blipFill>
          <a:blip r:embed="rId10">
            <a:extLst>
              <a:ext uri="{BEBA8EAE-BF5A-486C-A8C5-ECC9F3942E4B}">
                <a14:imgProps xmlns:a14="http://schemas.microsoft.com/office/drawing/2010/main">
                  <a14:imgLayer r:embed="rId11">
                    <a14:imgEffect>
                      <a14:brightnessContrast bright="40000" contrast="-40000"/>
                    </a14:imgEffect>
                  </a14:imgLayer>
                </a14:imgProps>
              </a:ext>
            </a:extLst>
          </a:blip>
          <a:stretch>
            <a:fillRect/>
          </a:stretch>
        </p:blipFill>
        <p:spPr>
          <a:xfrm>
            <a:off x="6300135" y="5941522"/>
            <a:ext cx="433784" cy="399082"/>
          </a:xfrm>
          <a:prstGeom prst="rect">
            <a:avLst/>
          </a:prstGeom>
          <a:effectLst>
            <a:glow rad="101600">
              <a:schemeClr val="accent2">
                <a:satMod val="175000"/>
                <a:alpha val="40000"/>
              </a:schemeClr>
            </a:glow>
          </a:effectLst>
        </p:spPr>
      </p:pic>
      <p:sp>
        <p:nvSpPr>
          <p:cNvPr id="12" name="テキスト ボックス 11">
            <a:extLst>
              <a:ext uri="{FF2B5EF4-FFF2-40B4-BE49-F238E27FC236}">
                <a16:creationId xmlns:a16="http://schemas.microsoft.com/office/drawing/2014/main" id="{A093E8F6-BE11-4AF8-992C-DC83E4FE51D5}"/>
              </a:ext>
            </a:extLst>
          </p:cNvPr>
          <p:cNvSpPr txBox="1"/>
          <p:nvPr/>
        </p:nvSpPr>
        <p:spPr>
          <a:xfrm>
            <a:off x="5796317" y="5601285"/>
            <a:ext cx="1441420" cy="307777"/>
          </a:xfrm>
          <a:prstGeom prst="rect">
            <a:avLst/>
          </a:prstGeom>
          <a:noFill/>
        </p:spPr>
        <p:txBody>
          <a:bodyPr wrap="none" rtlCol="0">
            <a:spAutoFit/>
          </a:bodyPr>
          <a:lstStyle/>
          <a:p>
            <a:r>
              <a:rPr kumimoji="1" lang="ja-JP" altLang="en-US" dirty="0"/>
              <a:t>スキルアイコン</a:t>
            </a:r>
          </a:p>
        </p:txBody>
      </p:sp>
      <p:pic>
        <p:nvPicPr>
          <p:cNvPr id="13" name="図 12">
            <a:extLst>
              <a:ext uri="{FF2B5EF4-FFF2-40B4-BE49-F238E27FC236}">
                <a16:creationId xmlns:a16="http://schemas.microsoft.com/office/drawing/2014/main" id="{D1BE901C-DD12-4228-AD72-B7C6658E78F4}"/>
              </a:ext>
            </a:extLst>
          </p:cNvPr>
          <p:cNvPicPr>
            <a:picLocks noChangeAspect="1"/>
          </p:cNvPicPr>
          <p:nvPr/>
        </p:nvPicPr>
        <p:blipFill>
          <a:blip r:embed="rId12">
            <a:extLst>
              <a:ext uri="{BEBA8EAE-BF5A-486C-A8C5-ECC9F3942E4B}">
                <a14:imgProps xmlns:a14="http://schemas.microsoft.com/office/drawing/2010/main">
                  <a14:imgLayer r:embed="rId13">
                    <a14:imgEffect>
                      <a14:brightnessContrast bright="-20000" contrast="-40000"/>
                    </a14:imgEffect>
                  </a14:imgLayer>
                </a14:imgProps>
              </a:ext>
            </a:extLst>
          </a:blip>
          <a:stretch>
            <a:fillRect/>
          </a:stretch>
        </p:blipFill>
        <p:spPr>
          <a:xfrm>
            <a:off x="6844168" y="5938254"/>
            <a:ext cx="433784" cy="402350"/>
          </a:xfrm>
          <a:prstGeom prst="rect">
            <a:avLst/>
          </a:prstGeom>
        </p:spPr>
      </p:pic>
      <p:pic>
        <p:nvPicPr>
          <p:cNvPr id="20" name="図 19">
            <a:extLst>
              <a:ext uri="{FF2B5EF4-FFF2-40B4-BE49-F238E27FC236}">
                <a16:creationId xmlns:a16="http://schemas.microsoft.com/office/drawing/2014/main" id="{BB05353B-3CF5-4E05-8412-63B930ED5040}"/>
              </a:ext>
            </a:extLst>
          </p:cNvPr>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40000"/>
                    </a14:imgEffect>
                  </a14:imgLayer>
                </a14:imgProps>
              </a:ext>
            </a:extLst>
          </a:blip>
          <a:stretch>
            <a:fillRect/>
          </a:stretch>
        </p:blipFill>
        <p:spPr>
          <a:xfrm>
            <a:off x="5749031" y="5953421"/>
            <a:ext cx="440855" cy="400250"/>
          </a:xfrm>
          <a:prstGeom prst="rect">
            <a:avLst/>
          </a:prstGeom>
        </p:spPr>
      </p:pic>
      <p:sp>
        <p:nvSpPr>
          <p:cNvPr id="28" name="テキスト ボックス 27">
            <a:extLst>
              <a:ext uri="{FF2B5EF4-FFF2-40B4-BE49-F238E27FC236}">
                <a16:creationId xmlns:a16="http://schemas.microsoft.com/office/drawing/2014/main" id="{D382EB6F-62BD-4E5B-9520-6BF1DD452F28}"/>
              </a:ext>
            </a:extLst>
          </p:cNvPr>
          <p:cNvSpPr txBox="1"/>
          <p:nvPr/>
        </p:nvSpPr>
        <p:spPr>
          <a:xfrm>
            <a:off x="7559067" y="5454732"/>
            <a:ext cx="4419600" cy="954107"/>
          </a:xfrm>
          <a:prstGeom prst="rect">
            <a:avLst/>
          </a:prstGeom>
          <a:noFill/>
        </p:spPr>
        <p:txBody>
          <a:bodyPr wrap="square" rtlCol="0">
            <a:spAutoFit/>
          </a:bodyPr>
          <a:lstStyle/>
          <a:p>
            <a:r>
              <a:rPr kumimoji="1" lang="ja-JP" altLang="en-US" dirty="0"/>
              <a:t>中央のスキルはハイライトされ、スキルボタンで使用できる。</a:t>
            </a:r>
            <a:endParaRPr kumimoji="1" lang="en-US" altLang="ja-JP" dirty="0"/>
          </a:p>
          <a:p>
            <a:r>
              <a:rPr kumimoji="1" lang="ja-JP" altLang="en-US" dirty="0"/>
              <a:t>中央以外のスキルは、明度を下げて薄くしたり、暗くしたりして装備中のスキルを強調する。</a:t>
            </a:r>
            <a:endParaRPr kumimoji="1" lang="en-US" altLang="ja-JP"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ja-JP"/>
              <a:t>操作方法</a:t>
            </a:r>
            <a:endParaRPr/>
          </a:p>
        </p:txBody>
      </p:sp>
      <p:sp>
        <p:nvSpPr>
          <p:cNvPr id="103" name="Google Shape;103;p1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1800"/>
              <a:buNone/>
            </a:pPr>
            <a:endParaRPr/>
          </a:p>
          <a:p>
            <a:pPr marL="0" lvl="0" indent="0" algn="l" rtl="0">
              <a:lnSpc>
                <a:spcPct val="90000"/>
              </a:lnSpc>
              <a:spcBef>
                <a:spcPts val="1000"/>
              </a:spcBef>
              <a:spcAft>
                <a:spcPts val="0"/>
              </a:spcAft>
              <a:buClr>
                <a:schemeClr val="dk1"/>
              </a:buClr>
              <a:buSzPts val="1800"/>
              <a:buNone/>
            </a:pPr>
            <a:endParaRPr/>
          </a:p>
        </p:txBody>
      </p:sp>
      <p:pic>
        <p:nvPicPr>
          <p:cNvPr id="104" name="Google Shape;104;p16"/>
          <p:cNvPicPr preferRelativeResize="0"/>
          <p:nvPr/>
        </p:nvPicPr>
        <p:blipFill>
          <a:blip r:embed="rId3">
            <a:alphaModFix/>
          </a:blip>
          <a:stretch>
            <a:fillRect/>
          </a:stretch>
        </p:blipFill>
        <p:spPr>
          <a:xfrm>
            <a:off x="647700" y="1408463"/>
            <a:ext cx="10896600" cy="3019425"/>
          </a:xfrm>
          <a:prstGeom prst="rect">
            <a:avLst/>
          </a:prstGeom>
          <a:noFill/>
          <a:ln>
            <a:noFill/>
          </a:ln>
        </p:spPr>
      </p:pic>
      <p:pic>
        <p:nvPicPr>
          <p:cNvPr id="105" name="Google Shape;105;p16"/>
          <p:cNvPicPr preferRelativeResize="0"/>
          <p:nvPr/>
        </p:nvPicPr>
        <p:blipFill>
          <a:blip r:embed="rId4">
            <a:alphaModFix/>
          </a:blip>
          <a:stretch>
            <a:fillRect/>
          </a:stretch>
        </p:blipFill>
        <p:spPr>
          <a:xfrm>
            <a:off x="3033417" y="3881714"/>
            <a:ext cx="1872466" cy="376375"/>
          </a:xfrm>
          <a:prstGeom prst="rect">
            <a:avLst/>
          </a:prstGeom>
          <a:noFill/>
          <a:ln>
            <a:noFill/>
          </a:ln>
        </p:spPr>
      </p:pic>
      <p:graphicFrame>
        <p:nvGraphicFramePr>
          <p:cNvPr id="107" name="Google Shape;107;p16"/>
          <p:cNvGraphicFramePr/>
          <p:nvPr>
            <p:extLst>
              <p:ext uri="{D42A27DB-BD31-4B8C-83A1-F6EECF244321}">
                <p14:modId xmlns:p14="http://schemas.microsoft.com/office/powerpoint/2010/main" val="3400071863"/>
              </p:ext>
            </p:extLst>
          </p:nvPr>
        </p:nvGraphicFramePr>
        <p:xfrm>
          <a:off x="1640050" y="4734169"/>
          <a:ext cx="4252700" cy="1981050"/>
        </p:xfrm>
        <a:graphic>
          <a:graphicData uri="http://schemas.openxmlformats.org/drawingml/2006/table">
            <a:tbl>
              <a:tblPr>
                <a:noFill/>
                <a:tableStyleId>{61028C50-26F5-4800-AE9B-D556C7522C39}</a:tableStyleId>
              </a:tblPr>
              <a:tblGrid>
                <a:gridCol w="2126350">
                  <a:extLst>
                    <a:ext uri="{9D8B030D-6E8A-4147-A177-3AD203B41FA5}">
                      <a16:colId xmlns:a16="http://schemas.microsoft.com/office/drawing/2014/main" val="20000"/>
                    </a:ext>
                  </a:extLst>
                </a:gridCol>
                <a:gridCol w="21263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ja-JP"/>
                        <a:t>キー</a:t>
                      </a:r>
                      <a:endParaRPr/>
                    </a:p>
                  </a:txBody>
                  <a:tcPr marL="91425" marR="91425" marT="91425" marB="91425"/>
                </a:tc>
                <a:tc>
                  <a:txBody>
                    <a:bodyPr/>
                    <a:lstStyle/>
                    <a:p>
                      <a:pPr marL="0" lvl="0" indent="0" algn="ctr" rtl="0">
                        <a:spcBef>
                          <a:spcPts val="0"/>
                        </a:spcBef>
                        <a:spcAft>
                          <a:spcPts val="0"/>
                        </a:spcAft>
                        <a:buNone/>
                      </a:pPr>
                      <a:r>
                        <a:rPr lang="ja-JP"/>
                        <a:t>説明</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ltLang="ja-JP" dirty="0"/>
                        <a:t>W</a:t>
                      </a:r>
                      <a:r>
                        <a:rPr lang="ja-JP" dirty="0"/>
                        <a:t>A</a:t>
                      </a:r>
                      <a:r>
                        <a:rPr lang="en-US" altLang="ja-JP" dirty="0"/>
                        <a:t>SD</a:t>
                      </a:r>
                      <a:endParaRPr dirty="0"/>
                    </a:p>
                  </a:txBody>
                  <a:tcPr marL="91425" marR="91425" marT="91425" marB="91425"/>
                </a:tc>
                <a:tc>
                  <a:txBody>
                    <a:bodyPr/>
                    <a:lstStyle/>
                    <a:p>
                      <a:pPr marL="0" lvl="0" indent="0" algn="l" rtl="0">
                        <a:spcBef>
                          <a:spcPts val="0"/>
                        </a:spcBef>
                        <a:spcAft>
                          <a:spcPts val="0"/>
                        </a:spcAft>
                        <a:buNone/>
                      </a:pPr>
                      <a:r>
                        <a:rPr lang="ja-JP" altLang="en-US" dirty="0"/>
                        <a:t>移動</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dirty="0"/>
                        <a:t>Shift+</a:t>
                      </a:r>
                      <a:r>
                        <a:rPr lang="ja-JP" altLang="en-US" dirty="0"/>
                        <a:t>移動キー</a:t>
                      </a:r>
                      <a:endParaRPr dirty="0"/>
                    </a:p>
                  </a:txBody>
                  <a:tcPr marL="91425" marR="91425" marT="91425" marB="91425"/>
                </a:tc>
                <a:tc>
                  <a:txBody>
                    <a:bodyPr/>
                    <a:lstStyle/>
                    <a:p>
                      <a:pPr marL="0" lvl="0" indent="0" algn="l" rtl="0">
                        <a:spcBef>
                          <a:spcPts val="0"/>
                        </a:spcBef>
                        <a:spcAft>
                          <a:spcPts val="0"/>
                        </a:spcAft>
                        <a:buNone/>
                      </a:pPr>
                      <a:r>
                        <a:rPr lang="ja-JP" altLang="en-US" dirty="0"/>
                        <a:t>ダッシュ</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ja-JP" dirty="0"/>
                        <a:t>スペース</a:t>
                      </a:r>
                      <a:endParaRPr dirty="0"/>
                    </a:p>
                  </a:txBody>
                  <a:tcPr marL="91425" marR="91425" marT="91425" marB="91425"/>
                </a:tc>
                <a:tc>
                  <a:txBody>
                    <a:bodyPr/>
                    <a:lstStyle/>
                    <a:p>
                      <a:pPr marL="0" lvl="0" indent="0" algn="l" rtl="0">
                        <a:spcBef>
                          <a:spcPts val="0"/>
                        </a:spcBef>
                        <a:spcAft>
                          <a:spcPts val="0"/>
                        </a:spcAft>
                        <a:buNone/>
                      </a:pPr>
                      <a:r>
                        <a:rPr lang="ja-JP" altLang="en-US" dirty="0"/>
                        <a:t>ジャンプ</a:t>
                      </a:r>
                      <a:endParaRPr dirty="0"/>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US" altLang="ja-JP" dirty="0"/>
                        <a:t>Tab</a:t>
                      </a:r>
                      <a:endParaRPr dirty="0"/>
                    </a:p>
                  </a:txBody>
                  <a:tcPr marL="91425" marR="91425" marT="91425" marB="91425"/>
                </a:tc>
                <a:tc>
                  <a:txBody>
                    <a:bodyPr/>
                    <a:lstStyle/>
                    <a:p>
                      <a:pPr marL="0" lvl="0" indent="0" algn="l" rtl="0">
                        <a:spcBef>
                          <a:spcPts val="0"/>
                        </a:spcBef>
                        <a:spcAft>
                          <a:spcPts val="0"/>
                        </a:spcAft>
                        <a:buNone/>
                      </a:pPr>
                      <a:r>
                        <a:rPr lang="ja-JP" altLang="en-US" dirty="0"/>
                        <a:t>メニュー</a:t>
                      </a:r>
                      <a:r>
                        <a:rPr lang="en-US" altLang="ja-JP" dirty="0"/>
                        <a:t>(</a:t>
                      </a:r>
                      <a:r>
                        <a:rPr lang="ja-JP" altLang="en-US" dirty="0"/>
                        <a:t>ステータス</a:t>
                      </a:r>
                      <a:r>
                        <a:rPr lang="en-US" altLang="ja-JP" dirty="0"/>
                        <a:t>)</a:t>
                      </a:r>
                      <a:endParaRPr dirty="0"/>
                    </a:p>
                  </a:txBody>
                  <a:tcPr marL="91425" marR="91425" marT="91425" marB="91425"/>
                </a:tc>
                <a:extLst>
                  <a:ext uri="{0D108BD9-81ED-4DB2-BD59-A6C34878D82A}">
                    <a16:rowId xmlns:a16="http://schemas.microsoft.com/office/drawing/2014/main" val="10004"/>
                  </a:ext>
                </a:extLst>
              </a:tr>
            </a:tbl>
          </a:graphicData>
        </a:graphic>
      </p:graphicFrame>
      <p:pic>
        <p:nvPicPr>
          <p:cNvPr id="108" name="Google Shape;108;p16"/>
          <p:cNvPicPr preferRelativeResize="0"/>
          <p:nvPr/>
        </p:nvPicPr>
        <p:blipFill>
          <a:blip r:embed="rId4">
            <a:alphaModFix/>
          </a:blip>
          <a:stretch>
            <a:fillRect/>
          </a:stretch>
        </p:blipFill>
        <p:spPr>
          <a:xfrm>
            <a:off x="1640050" y="2962024"/>
            <a:ext cx="365775" cy="376375"/>
          </a:xfrm>
          <a:prstGeom prst="rect">
            <a:avLst/>
          </a:prstGeom>
          <a:noFill/>
          <a:ln>
            <a:noFill/>
          </a:ln>
        </p:spPr>
      </p:pic>
      <p:pic>
        <p:nvPicPr>
          <p:cNvPr id="109" name="Google Shape;109;p16"/>
          <p:cNvPicPr preferRelativeResize="0"/>
          <p:nvPr/>
        </p:nvPicPr>
        <p:blipFill>
          <a:blip r:embed="rId4">
            <a:alphaModFix/>
          </a:blip>
          <a:stretch>
            <a:fillRect/>
          </a:stretch>
        </p:blipFill>
        <p:spPr>
          <a:xfrm>
            <a:off x="2566550" y="2962024"/>
            <a:ext cx="365775" cy="376375"/>
          </a:xfrm>
          <a:prstGeom prst="rect">
            <a:avLst/>
          </a:prstGeom>
          <a:noFill/>
          <a:ln>
            <a:noFill/>
          </a:ln>
        </p:spPr>
      </p:pic>
      <p:pic>
        <p:nvPicPr>
          <p:cNvPr id="10" name="Google Shape;108;p16">
            <a:extLst>
              <a:ext uri="{FF2B5EF4-FFF2-40B4-BE49-F238E27FC236}">
                <a16:creationId xmlns:a16="http://schemas.microsoft.com/office/drawing/2014/main" id="{BD282C4A-4CF0-4231-A8D3-6AE384EB2A76}"/>
              </a:ext>
            </a:extLst>
          </p:cNvPr>
          <p:cNvPicPr preferRelativeResize="0"/>
          <p:nvPr/>
        </p:nvPicPr>
        <p:blipFill>
          <a:blip r:embed="rId4">
            <a:alphaModFix/>
          </a:blip>
          <a:stretch>
            <a:fillRect/>
          </a:stretch>
        </p:blipFill>
        <p:spPr>
          <a:xfrm>
            <a:off x="2103300" y="2974725"/>
            <a:ext cx="365775" cy="376375"/>
          </a:xfrm>
          <a:prstGeom prst="rect">
            <a:avLst/>
          </a:prstGeom>
          <a:noFill/>
          <a:ln>
            <a:noFill/>
          </a:ln>
        </p:spPr>
      </p:pic>
      <p:pic>
        <p:nvPicPr>
          <p:cNvPr id="11" name="Google Shape;108;p16">
            <a:extLst>
              <a:ext uri="{FF2B5EF4-FFF2-40B4-BE49-F238E27FC236}">
                <a16:creationId xmlns:a16="http://schemas.microsoft.com/office/drawing/2014/main" id="{C15DD9F3-57D3-4EEB-9D0A-7E3E96705166}"/>
              </a:ext>
            </a:extLst>
          </p:cNvPr>
          <p:cNvPicPr preferRelativeResize="0"/>
          <p:nvPr/>
        </p:nvPicPr>
        <p:blipFill>
          <a:blip r:embed="rId4">
            <a:alphaModFix/>
          </a:blip>
          <a:stretch>
            <a:fillRect/>
          </a:stretch>
        </p:blipFill>
        <p:spPr>
          <a:xfrm>
            <a:off x="1988735" y="2519456"/>
            <a:ext cx="365775" cy="376375"/>
          </a:xfrm>
          <a:prstGeom prst="rect">
            <a:avLst/>
          </a:prstGeom>
          <a:noFill/>
          <a:ln>
            <a:noFill/>
          </a:ln>
        </p:spPr>
      </p:pic>
      <p:pic>
        <p:nvPicPr>
          <p:cNvPr id="12" name="Google Shape;108;p16">
            <a:extLst>
              <a:ext uri="{FF2B5EF4-FFF2-40B4-BE49-F238E27FC236}">
                <a16:creationId xmlns:a16="http://schemas.microsoft.com/office/drawing/2014/main" id="{B2C00921-7EFC-4BBF-9A0F-388DA5772165}"/>
              </a:ext>
            </a:extLst>
          </p:cNvPr>
          <p:cNvPicPr preferRelativeResize="0"/>
          <p:nvPr/>
        </p:nvPicPr>
        <p:blipFill>
          <a:blip r:embed="rId4">
            <a:alphaModFix/>
          </a:blip>
          <a:stretch>
            <a:fillRect/>
          </a:stretch>
        </p:blipFill>
        <p:spPr>
          <a:xfrm>
            <a:off x="838200" y="3410338"/>
            <a:ext cx="934616" cy="376375"/>
          </a:xfrm>
          <a:prstGeom prst="rect">
            <a:avLst/>
          </a:prstGeom>
          <a:noFill/>
          <a:ln>
            <a:noFill/>
          </a:ln>
        </p:spPr>
      </p:pic>
      <p:graphicFrame>
        <p:nvGraphicFramePr>
          <p:cNvPr id="13" name="Google Shape;107;p16">
            <a:extLst>
              <a:ext uri="{FF2B5EF4-FFF2-40B4-BE49-F238E27FC236}">
                <a16:creationId xmlns:a16="http://schemas.microsoft.com/office/drawing/2014/main" id="{C6807C6A-9419-4C3D-BC81-0670E80EB8F7}"/>
              </a:ext>
            </a:extLst>
          </p:cNvPr>
          <p:cNvGraphicFramePr/>
          <p:nvPr>
            <p:extLst>
              <p:ext uri="{D42A27DB-BD31-4B8C-83A1-F6EECF244321}">
                <p14:modId xmlns:p14="http://schemas.microsoft.com/office/powerpoint/2010/main" val="1447674695"/>
              </p:ext>
            </p:extLst>
          </p:nvPr>
        </p:nvGraphicFramePr>
        <p:xfrm>
          <a:off x="6299250" y="4734169"/>
          <a:ext cx="4252700" cy="1981050"/>
        </p:xfrm>
        <a:graphic>
          <a:graphicData uri="http://schemas.openxmlformats.org/drawingml/2006/table">
            <a:tbl>
              <a:tblPr>
                <a:noFill/>
                <a:tableStyleId>{61028C50-26F5-4800-AE9B-D556C7522C39}</a:tableStyleId>
              </a:tblPr>
              <a:tblGrid>
                <a:gridCol w="2126350">
                  <a:extLst>
                    <a:ext uri="{9D8B030D-6E8A-4147-A177-3AD203B41FA5}">
                      <a16:colId xmlns:a16="http://schemas.microsoft.com/office/drawing/2014/main" val="20000"/>
                    </a:ext>
                  </a:extLst>
                </a:gridCol>
                <a:gridCol w="21263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ja-JP"/>
                        <a:t>キー</a:t>
                      </a:r>
                      <a:endParaRPr/>
                    </a:p>
                  </a:txBody>
                  <a:tcPr marL="91425" marR="91425" marT="91425" marB="91425"/>
                </a:tc>
                <a:tc>
                  <a:txBody>
                    <a:bodyPr/>
                    <a:lstStyle/>
                    <a:p>
                      <a:pPr marL="0" lvl="0" indent="0" algn="ctr" rtl="0">
                        <a:spcBef>
                          <a:spcPts val="0"/>
                        </a:spcBef>
                        <a:spcAft>
                          <a:spcPts val="0"/>
                        </a:spcAft>
                        <a:buNone/>
                      </a:pPr>
                      <a:r>
                        <a:rPr lang="ja-JP"/>
                        <a:t>説明</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ltLang="ja-JP" dirty="0"/>
                        <a:t>E</a:t>
                      </a:r>
                      <a:endParaRPr dirty="0"/>
                    </a:p>
                  </a:txBody>
                  <a:tcPr marL="91425" marR="91425" marT="91425" marB="91425"/>
                </a:tc>
                <a:tc>
                  <a:txBody>
                    <a:bodyPr/>
                    <a:lstStyle/>
                    <a:p>
                      <a:pPr marL="0" lvl="0" indent="0" algn="l" rtl="0">
                        <a:spcBef>
                          <a:spcPts val="0"/>
                        </a:spcBef>
                        <a:spcAft>
                          <a:spcPts val="0"/>
                        </a:spcAft>
                        <a:buNone/>
                      </a:pPr>
                      <a:r>
                        <a:rPr lang="ja-JP" altLang="en-US" dirty="0"/>
                        <a:t>調べる</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altLang="ja-JP" dirty="0"/>
                        <a:t>Q</a:t>
                      </a:r>
                      <a:endParaRPr dirty="0"/>
                    </a:p>
                  </a:txBody>
                  <a:tcPr marL="91425" marR="91425" marT="91425" marB="91425"/>
                </a:tc>
                <a:tc>
                  <a:txBody>
                    <a:bodyPr/>
                    <a:lstStyle/>
                    <a:p>
                      <a:pPr marL="0" lvl="0" indent="0" algn="l" rtl="0">
                        <a:spcBef>
                          <a:spcPts val="0"/>
                        </a:spcBef>
                        <a:spcAft>
                          <a:spcPts val="0"/>
                        </a:spcAft>
                        <a:buNone/>
                      </a:pPr>
                      <a:r>
                        <a:rPr lang="ja-JP" altLang="en-US" dirty="0"/>
                        <a:t>装備アイテムを使う</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altLang="ja-JP" dirty="0"/>
                        <a:t>Ctrl</a:t>
                      </a:r>
                      <a:endParaRPr dirty="0"/>
                    </a:p>
                  </a:txBody>
                  <a:tcPr marL="91425" marR="91425" marT="91425" marB="91425"/>
                </a:tc>
                <a:tc>
                  <a:txBody>
                    <a:bodyPr/>
                    <a:lstStyle/>
                    <a:p>
                      <a:pPr marL="0" lvl="0" indent="0" algn="l" rtl="0">
                        <a:spcBef>
                          <a:spcPts val="0"/>
                        </a:spcBef>
                        <a:spcAft>
                          <a:spcPts val="0"/>
                        </a:spcAft>
                        <a:buNone/>
                      </a:pPr>
                      <a:r>
                        <a:rPr lang="ja-JP" altLang="en-US" dirty="0"/>
                        <a:t>回避</a:t>
                      </a:r>
                      <a:endParaRPr dirty="0"/>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US" altLang="ja-JP" dirty="0"/>
                        <a:t>(Shift+</a:t>
                      </a:r>
                      <a:r>
                        <a:rPr lang="ja-JP" altLang="en-US" dirty="0"/>
                        <a:t>右クリック</a:t>
                      </a:r>
                      <a:r>
                        <a:rPr lang="en-US" altLang="ja-JP" dirty="0"/>
                        <a:t>)</a:t>
                      </a:r>
                      <a:endParaRPr dirty="0"/>
                    </a:p>
                  </a:txBody>
                  <a:tcPr marL="91425" marR="91425" marT="91425" marB="91425"/>
                </a:tc>
                <a:tc>
                  <a:txBody>
                    <a:bodyPr/>
                    <a:lstStyle/>
                    <a:p>
                      <a:pPr marL="0" lvl="0" indent="0" algn="l" rtl="0">
                        <a:spcBef>
                          <a:spcPts val="0"/>
                        </a:spcBef>
                        <a:spcAft>
                          <a:spcPts val="0"/>
                        </a:spcAft>
                        <a:buNone/>
                      </a:pPr>
                      <a:r>
                        <a:rPr lang="en-US" altLang="ja-JP" dirty="0"/>
                        <a:t>(</a:t>
                      </a:r>
                      <a:r>
                        <a:rPr lang="ja-JP" altLang="en-US" dirty="0"/>
                        <a:t>必殺技</a:t>
                      </a:r>
                      <a:r>
                        <a:rPr lang="en-US" altLang="ja-JP" dirty="0"/>
                        <a:t>)</a:t>
                      </a:r>
                      <a:endParaRPr dirty="0"/>
                    </a:p>
                  </a:txBody>
                  <a:tcPr marL="91425" marR="91425" marT="91425" marB="91425"/>
                </a:tc>
                <a:extLst>
                  <a:ext uri="{0D108BD9-81ED-4DB2-BD59-A6C34878D82A}">
                    <a16:rowId xmlns:a16="http://schemas.microsoft.com/office/drawing/2014/main" val="10004"/>
                  </a:ext>
                </a:extLst>
              </a:tr>
            </a:tbl>
          </a:graphicData>
        </a:graphic>
      </p:graphicFrame>
      <p:pic>
        <p:nvPicPr>
          <p:cNvPr id="14" name="Google Shape;108;p16">
            <a:extLst>
              <a:ext uri="{FF2B5EF4-FFF2-40B4-BE49-F238E27FC236}">
                <a16:creationId xmlns:a16="http://schemas.microsoft.com/office/drawing/2014/main" id="{68BBB8FA-218F-45E7-8C87-07F0A1F6D448}"/>
              </a:ext>
            </a:extLst>
          </p:cNvPr>
          <p:cNvPicPr preferRelativeResize="0"/>
          <p:nvPr/>
        </p:nvPicPr>
        <p:blipFill>
          <a:blip r:embed="rId4">
            <a:alphaModFix/>
          </a:blip>
          <a:stretch>
            <a:fillRect/>
          </a:stretch>
        </p:blipFill>
        <p:spPr>
          <a:xfrm>
            <a:off x="830184" y="2504900"/>
            <a:ext cx="578738" cy="376375"/>
          </a:xfrm>
          <a:prstGeom prst="rect">
            <a:avLst/>
          </a:prstGeom>
          <a:noFill/>
          <a:ln>
            <a:noFill/>
          </a:ln>
        </p:spPr>
      </p:pic>
      <p:pic>
        <p:nvPicPr>
          <p:cNvPr id="15" name="Google Shape;108;p16">
            <a:extLst>
              <a:ext uri="{FF2B5EF4-FFF2-40B4-BE49-F238E27FC236}">
                <a16:creationId xmlns:a16="http://schemas.microsoft.com/office/drawing/2014/main" id="{F1473398-CBB0-44DC-93A9-D2AB0DC3F180}"/>
              </a:ext>
            </a:extLst>
          </p:cNvPr>
          <p:cNvPicPr preferRelativeResize="0"/>
          <p:nvPr/>
        </p:nvPicPr>
        <p:blipFill>
          <a:blip r:embed="rId4">
            <a:alphaModFix/>
          </a:blip>
          <a:stretch>
            <a:fillRect/>
          </a:stretch>
        </p:blipFill>
        <p:spPr>
          <a:xfrm>
            <a:off x="2450413" y="2503016"/>
            <a:ext cx="365775" cy="376375"/>
          </a:xfrm>
          <a:prstGeom prst="rect">
            <a:avLst/>
          </a:prstGeom>
          <a:noFill/>
          <a:ln>
            <a:noFill/>
          </a:ln>
        </p:spPr>
      </p:pic>
      <p:pic>
        <p:nvPicPr>
          <p:cNvPr id="16" name="Google Shape;108;p16">
            <a:extLst>
              <a:ext uri="{FF2B5EF4-FFF2-40B4-BE49-F238E27FC236}">
                <a16:creationId xmlns:a16="http://schemas.microsoft.com/office/drawing/2014/main" id="{B5911DC3-9BB5-4B6E-B2EB-C48DEE8D1542}"/>
              </a:ext>
            </a:extLst>
          </p:cNvPr>
          <p:cNvPicPr preferRelativeResize="0"/>
          <p:nvPr/>
        </p:nvPicPr>
        <p:blipFill>
          <a:blip r:embed="rId4">
            <a:alphaModFix/>
          </a:blip>
          <a:stretch>
            <a:fillRect/>
          </a:stretch>
        </p:blipFill>
        <p:spPr>
          <a:xfrm>
            <a:off x="1515941" y="2503015"/>
            <a:ext cx="365775" cy="376375"/>
          </a:xfrm>
          <a:prstGeom prst="rect">
            <a:avLst/>
          </a:prstGeom>
          <a:noFill/>
          <a:ln>
            <a:noFill/>
          </a:ln>
        </p:spPr>
      </p:pic>
      <p:pic>
        <p:nvPicPr>
          <p:cNvPr id="17" name="Google Shape;108;p16">
            <a:extLst>
              <a:ext uri="{FF2B5EF4-FFF2-40B4-BE49-F238E27FC236}">
                <a16:creationId xmlns:a16="http://schemas.microsoft.com/office/drawing/2014/main" id="{7002C65A-23D9-4743-896D-87A0172FF672}"/>
              </a:ext>
            </a:extLst>
          </p:cNvPr>
          <p:cNvPicPr preferRelativeResize="0"/>
          <p:nvPr/>
        </p:nvPicPr>
        <p:blipFill>
          <a:blip r:embed="rId4">
            <a:alphaModFix/>
          </a:blip>
          <a:stretch>
            <a:fillRect/>
          </a:stretch>
        </p:blipFill>
        <p:spPr>
          <a:xfrm>
            <a:off x="830184" y="3887644"/>
            <a:ext cx="496198" cy="376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graphicFrame>
        <p:nvGraphicFramePr>
          <p:cNvPr id="138" name="Google Shape;138;p18"/>
          <p:cNvGraphicFramePr/>
          <p:nvPr>
            <p:extLst>
              <p:ext uri="{D42A27DB-BD31-4B8C-83A1-F6EECF244321}">
                <p14:modId xmlns:p14="http://schemas.microsoft.com/office/powerpoint/2010/main" val="2003301807"/>
              </p:ext>
            </p:extLst>
          </p:nvPr>
        </p:nvGraphicFramePr>
        <p:xfrm>
          <a:off x="3969638" y="4493825"/>
          <a:ext cx="4495100" cy="1981050"/>
        </p:xfrm>
        <a:graphic>
          <a:graphicData uri="http://schemas.openxmlformats.org/drawingml/2006/table">
            <a:tbl>
              <a:tblPr>
                <a:noFill/>
              </a:tblPr>
              <a:tblGrid>
                <a:gridCol w="2247550">
                  <a:extLst>
                    <a:ext uri="{9D8B030D-6E8A-4147-A177-3AD203B41FA5}">
                      <a16:colId xmlns:a16="http://schemas.microsoft.com/office/drawing/2014/main" val="20000"/>
                    </a:ext>
                  </a:extLst>
                </a:gridCol>
                <a:gridCol w="22475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ja-JP"/>
                        <a:t>マウス</a:t>
                      </a:r>
                      <a:endParaRPr/>
                    </a:p>
                  </a:txBody>
                  <a:tcPr marL="91425" marR="91425" marT="91425" marB="91425"/>
                </a:tc>
                <a:tc>
                  <a:txBody>
                    <a:bodyPr/>
                    <a:lstStyle/>
                    <a:p>
                      <a:pPr marL="0" lvl="0" indent="0" algn="ctr" rtl="0">
                        <a:spcBef>
                          <a:spcPts val="0"/>
                        </a:spcBef>
                        <a:spcAft>
                          <a:spcPts val="0"/>
                        </a:spcAft>
                        <a:buNone/>
                      </a:pPr>
                      <a:r>
                        <a:rPr lang="ja-JP"/>
                        <a:t>説明</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ja-JP"/>
                        <a:t>移動</a:t>
                      </a:r>
                      <a:endParaRPr/>
                    </a:p>
                  </a:txBody>
                  <a:tcPr marL="91425" marR="91425" marT="91425" marB="91425"/>
                </a:tc>
                <a:tc>
                  <a:txBody>
                    <a:bodyPr/>
                    <a:lstStyle/>
                    <a:p>
                      <a:pPr marL="0" lvl="0" indent="0" algn="ctr" rtl="0">
                        <a:spcBef>
                          <a:spcPts val="0"/>
                        </a:spcBef>
                        <a:spcAft>
                          <a:spcPts val="0"/>
                        </a:spcAft>
                        <a:buNone/>
                      </a:pPr>
                      <a:r>
                        <a:rPr lang="ja-JP" dirty="0"/>
                        <a:t>カメラ移動</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ja-JP" dirty="0"/>
                        <a:t>左クリック</a:t>
                      </a:r>
                      <a:endParaRPr dirty="0"/>
                    </a:p>
                  </a:txBody>
                  <a:tcPr marL="91425" marR="91425" marT="91425" marB="91425"/>
                </a:tc>
                <a:tc>
                  <a:txBody>
                    <a:bodyPr/>
                    <a:lstStyle/>
                    <a:p>
                      <a:pPr marL="0" lvl="0" indent="0" algn="ctr" rtl="0">
                        <a:spcBef>
                          <a:spcPts val="0"/>
                        </a:spcBef>
                        <a:spcAft>
                          <a:spcPts val="0"/>
                        </a:spcAft>
                        <a:buNone/>
                      </a:pPr>
                      <a:r>
                        <a:rPr lang="ja-JP" dirty="0"/>
                        <a:t>通常攻撃</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ja-JP"/>
                        <a:t>右クリック</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ja-JP" altLang="en-US" dirty="0">
                          <a:solidFill>
                            <a:schemeClr val="dk1"/>
                          </a:solidFill>
                        </a:rPr>
                        <a:t>スキル攻撃</a:t>
                      </a:r>
                      <a:endParaRPr dirty="0">
                        <a:solidFill>
                          <a:schemeClr val="dk1"/>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ja-JP" altLang="en-US" dirty="0"/>
                        <a:t>ホイール</a:t>
                      </a:r>
                      <a:endParaRPr dirty="0"/>
                    </a:p>
                  </a:txBody>
                  <a:tcPr marL="91425" marR="91425" marT="91425" marB="91425"/>
                </a:tc>
                <a:tc>
                  <a:txBody>
                    <a:bodyPr/>
                    <a:lstStyle/>
                    <a:p>
                      <a:pPr marL="0" lvl="0" indent="0" algn="ctr" rtl="0">
                        <a:spcBef>
                          <a:spcPts val="0"/>
                        </a:spcBef>
                        <a:spcAft>
                          <a:spcPts val="0"/>
                        </a:spcAft>
                        <a:buNone/>
                      </a:pPr>
                      <a:r>
                        <a:rPr lang="ja-JP" altLang="en-US" dirty="0"/>
                        <a:t>装備スキルを変更</a:t>
                      </a:r>
                      <a:endParaRPr dirty="0"/>
                    </a:p>
                  </a:txBody>
                  <a:tcPr marL="91425" marR="91425" marT="91425" marB="91425"/>
                </a:tc>
                <a:extLst>
                  <a:ext uri="{0D108BD9-81ED-4DB2-BD59-A6C34878D82A}">
                    <a16:rowId xmlns:a16="http://schemas.microsoft.com/office/drawing/2014/main" val="10004"/>
                  </a:ext>
                </a:extLst>
              </a:tr>
            </a:tbl>
          </a:graphicData>
        </a:graphic>
      </p:graphicFrame>
      <p:pic>
        <p:nvPicPr>
          <p:cNvPr id="139" name="Google Shape;139;p18"/>
          <p:cNvPicPr preferRelativeResize="0"/>
          <p:nvPr/>
        </p:nvPicPr>
        <p:blipFill>
          <a:blip r:embed="rId3">
            <a:alphaModFix/>
          </a:blip>
          <a:stretch>
            <a:fillRect/>
          </a:stretch>
        </p:blipFill>
        <p:spPr>
          <a:xfrm>
            <a:off x="4962675" y="290421"/>
            <a:ext cx="7060901" cy="4770041"/>
          </a:xfrm>
          <a:prstGeom prst="rect">
            <a:avLst/>
          </a:prstGeom>
          <a:noFill/>
          <a:ln>
            <a:noFill/>
          </a:ln>
        </p:spPr>
      </p:pic>
      <p:pic>
        <p:nvPicPr>
          <p:cNvPr id="140" name="Google Shape;140;p18"/>
          <p:cNvPicPr preferRelativeResize="0"/>
          <p:nvPr/>
        </p:nvPicPr>
        <p:blipFill>
          <a:blip r:embed="rId4">
            <a:alphaModFix/>
          </a:blip>
          <a:stretch>
            <a:fillRect/>
          </a:stretch>
        </p:blipFill>
        <p:spPr>
          <a:xfrm>
            <a:off x="2825900" y="455850"/>
            <a:ext cx="6689275" cy="4519000"/>
          </a:xfrm>
          <a:prstGeom prst="rect">
            <a:avLst/>
          </a:prstGeom>
          <a:noFill/>
          <a:ln>
            <a:noFill/>
          </a:ln>
        </p:spPr>
      </p:pic>
      <p:pic>
        <p:nvPicPr>
          <p:cNvPr id="141" name="Google Shape;141;p18"/>
          <p:cNvPicPr preferRelativeResize="0"/>
          <p:nvPr/>
        </p:nvPicPr>
        <p:blipFill>
          <a:blip r:embed="rId5">
            <a:alphaModFix/>
          </a:blip>
          <a:stretch>
            <a:fillRect/>
          </a:stretch>
        </p:blipFill>
        <p:spPr>
          <a:xfrm>
            <a:off x="410825" y="364612"/>
            <a:ext cx="6959375" cy="4701475"/>
          </a:xfrm>
          <a:prstGeom prst="rect">
            <a:avLst/>
          </a:prstGeom>
          <a:noFill/>
          <a:ln>
            <a:noFill/>
          </a:ln>
        </p:spPr>
      </p:pic>
      <p:sp>
        <p:nvSpPr>
          <p:cNvPr id="142" name="Google Shape;142;p18"/>
          <p:cNvSpPr txBox="1">
            <a:spLocks noGrp="1"/>
          </p:cNvSpPr>
          <p:nvPr>
            <p:ph type="title"/>
          </p:nvPr>
        </p:nvSpPr>
        <p:spPr>
          <a:xfrm>
            <a:off x="83820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ja-JP"/>
              <a:t>操作方法（人と猫が一緒の時）</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AAC0E5-4882-497F-9A04-D4AA81CCFE22}"/>
              </a:ext>
            </a:extLst>
          </p:cNvPr>
          <p:cNvSpPr>
            <a:spLocks noGrp="1"/>
          </p:cNvSpPr>
          <p:nvPr>
            <p:ph type="title"/>
          </p:nvPr>
        </p:nvSpPr>
        <p:spPr/>
        <p:txBody>
          <a:bodyPr>
            <a:normAutofit/>
          </a:bodyPr>
          <a:lstStyle/>
          <a:p>
            <a:r>
              <a:rPr kumimoji="1" lang="ja-JP" altLang="en-US" sz="3200" dirty="0"/>
              <a:t>ゲームシステム</a:t>
            </a:r>
            <a:r>
              <a:rPr kumimoji="1" lang="en-US" altLang="ja-JP" sz="3200" dirty="0"/>
              <a:t>(</a:t>
            </a:r>
            <a:r>
              <a:rPr kumimoji="1" lang="ja-JP" altLang="en-US" sz="3200" dirty="0"/>
              <a:t>ダンジョンに潜る前の準備フェーズ</a:t>
            </a:r>
            <a:r>
              <a:rPr kumimoji="1" lang="en-US" altLang="ja-JP" sz="3200" dirty="0"/>
              <a:t>)</a:t>
            </a:r>
            <a:endParaRPr kumimoji="1" lang="ja-JP" altLang="en-US" sz="3200" dirty="0"/>
          </a:p>
        </p:txBody>
      </p:sp>
      <p:sp>
        <p:nvSpPr>
          <p:cNvPr id="3" name="テキスト プレースホルダー 2">
            <a:extLst>
              <a:ext uri="{FF2B5EF4-FFF2-40B4-BE49-F238E27FC236}">
                <a16:creationId xmlns:a16="http://schemas.microsoft.com/office/drawing/2014/main" id="{16302FBD-1701-47C0-9FC9-CE69DB09432D}"/>
              </a:ext>
            </a:extLst>
          </p:cNvPr>
          <p:cNvSpPr>
            <a:spLocks noGrp="1"/>
          </p:cNvSpPr>
          <p:nvPr>
            <p:ph type="body" idx="1"/>
          </p:nvPr>
        </p:nvSpPr>
        <p:spPr>
          <a:xfrm>
            <a:off x="838200" y="1436914"/>
            <a:ext cx="10515600" cy="4740049"/>
          </a:xfrm>
        </p:spPr>
        <p:txBody>
          <a:bodyPr>
            <a:normAutofit/>
          </a:bodyPr>
          <a:lstStyle/>
          <a:p>
            <a:pPr marL="114300" indent="0">
              <a:buNone/>
            </a:pPr>
            <a:r>
              <a:rPr kumimoji="1" lang="ja-JP" altLang="en-US" dirty="0"/>
              <a:t>・アイテムの購入</a:t>
            </a:r>
            <a:endParaRPr kumimoji="1" lang="en-US" altLang="ja-JP" dirty="0"/>
          </a:p>
          <a:p>
            <a:pPr marL="114300" indent="0">
              <a:buNone/>
            </a:pPr>
            <a:r>
              <a:rPr kumimoji="1" lang="ja-JP" altLang="en-US" dirty="0"/>
              <a:t>・所持品の整理</a:t>
            </a:r>
            <a:endParaRPr kumimoji="1" lang="en-US" altLang="ja-JP" dirty="0"/>
          </a:p>
          <a:p>
            <a:pPr marL="114300" indent="0">
              <a:buNone/>
            </a:pPr>
            <a:r>
              <a:rPr kumimoji="1" lang="ja-JP" altLang="en-US" dirty="0"/>
              <a:t>・装備の変更</a:t>
            </a:r>
            <a:endParaRPr kumimoji="1" lang="en-US" altLang="ja-JP" dirty="0"/>
          </a:p>
          <a:p>
            <a:pPr marL="114300" indent="0">
              <a:buNone/>
            </a:pPr>
            <a:r>
              <a:rPr kumimoji="1" lang="ja-JP" altLang="en-US" dirty="0"/>
              <a:t>出来たら</a:t>
            </a:r>
            <a:endParaRPr kumimoji="1" lang="en-US" altLang="ja-JP" dirty="0"/>
          </a:p>
          <a:p>
            <a:pPr marL="114300" indent="0">
              <a:buNone/>
            </a:pPr>
            <a:r>
              <a:rPr kumimoji="1" lang="ja-JP" altLang="en-US" dirty="0"/>
              <a:t>・スキルの装備</a:t>
            </a:r>
            <a:endParaRPr kumimoji="1" lang="en-US" altLang="ja-JP" dirty="0"/>
          </a:p>
          <a:p>
            <a:pPr marL="114300" indent="0">
              <a:buNone/>
            </a:pPr>
            <a:r>
              <a:rPr kumimoji="1" lang="ja-JP" altLang="en-US" dirty="0"/>
              <a:t>・依頼の受注と報告とキャンセル</a:t>
            </a:r>
            <a:endParaRPr kumimoji="1" lang="en-US" altLang="ja-JP" dirty="0"/>
          </a:p>
          <a:p>
            <a:pPr marL="114300" indent="0">
              <a:buNone/>
            </a:pPr>
            <a:r>
              <a:rPr kumimoji="1" lang="ja-JP" altLang="en-US" dirty="0"/>
              <a:t>・キャラとの会話</a:t>
            </a:r>
            <a:endParaRPr kumimoji="1" lang="en-US" altLang="ja-JP" dirty="0"/>
          </a:p>
          <a:p>
            <a:pPr marL="114300" indent="0">
              <a:buNone/>
            </a:pPr>
            <a:r>
              <a:rPr kumimoji="1" lang="ja-JP" altLang="en-US" dirty="0"/>
              <a:t>・畑のようなもの</a:t>
            </a:r>
            <a:endParaRPr kumimoji="1" lang="en-US" altLang="ja-JP" dirty="0"/>
          </a:p>
          <a:p>
            <a:pPr marL="114300" indent="0">
              <a:buNone/>
            </a:pPr>
            <a:r>
              <a:rPr kumimoji="1" lang="ja-JP" altLang="en-US" dirty="0"/>
              <a:t>・アイテムの制作</a:t>
            </a:r>
            <a:r>
              <a:rPr kumimoji="1" lang="en-US" altLang="ja-JP" dirty="0"/>
              <a:t>(</a:t>
            </a:r>
            <a:r>
              <a:rPr kumimoji="1" lang="ja-JP" altLang="en-US" dirty="0"/>
              <a:t>調合のようなシステム</a:t>
            </a:r>
            <a:r>
              <a:rPr kumimoji="1" lang="en-US" altLang="ja-JP" dirty="0"/>
              <a:t>)</a:t>
            </a:r>
          </a:p>
        </p:txBody>
      </p:sp>
    </p:spTree>
    <p:extLst>
      <p:ext uri="{BB962C8B-B14F-4D97-AF65-F5344CB8AC3E}">
        <p14:creationId xmlns:p14="http://schemas.microsoft.com/office/powerpoint/2010/main" val="3074150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00A628-FB2E-4904-A52C-D8E5B491DE54}"/>
              </a:ext>
            </a:extLst>
          </p:cNvPr>
          <p:cNvSpPr>
            <a:spLocks noGrp="1"/>
          </p:cNvSpPr>
          <p:nvPr>
            <p:ph type="title"/>
          </p:nvPr>
        </p:nvSpPr>
        <p:spPr/>
        <p:txBody>
          <a:bodyPr/>
          <a:lstStyle/>
          <a:p>
            <a:r>
              <a:rPr kumimoji="1" lang="ja-JP" altLang="en-US" dirty="0"/>
              <a:t>ゲームシステム</a:t>
            </a:r>
          </a:p>
        </p:txBody>
      </p:sp>
      <p:sp>
        <p:nvSpPr>
          <p:cNvPr id="3" name="テキスト プレースホルダー 2">
            <a:extLst>
              <a:ext uri="{FF2B5EF4-FFF2-40B4-BE49-F238E27FC236}">
                <a16:creationId xmlns:a16="http://schemas.microsoft.com/office/drawing/2014/main" id="{AAB3A015-0BC7-408D-AD2E-E629B0C652AA}"/>
              </a:ext>
            </a:extLst>
          </p:cNvPr>
          <p:cNvSpPr>
            <a:spLocks noGrp="1"/>
          </p:cNvSpPr>
          <p:nvPr>
            <p:ph type="body" idx="1"/>
          </p:nvPr>
        </p:nvSpPr>
        <p:spPr>
          <a:xfrm>
            <a:off x="838200" y="1424407"/>
            <a:ext cx="10515600" cy="5068467"/>
          </a:xfrm>
        </p:spPr>
        <p:txBody>
          <a:bodyPr/>
          <a:lstStyle/>
          <a:p>
            <a:pPr marL="114300" indent="0">
              <a:buNone/>
            </a:pPr>
            <a:endParaRPr kumimoji="1" lang="en-US" altLang="ja-JP" dirty="0"/>
          </a:p>
          <a:p>
            <a:pPr marL="114300" indent="0">
              <a:buNone/>
            </a:pPr>
            <a:endParaRPr kumimoji="1" lang="en-US" altLang="ja-JP" dirty="0"/>
          </a:p>
        </p:txBody>
      </p:sp>
    </p:spTree>
    <p:extLst>
      <p:ext uri="{BB962C8B-B14F-4D97-AF65-F5344CB8AC3E}">
        <p14:creationId xmlns:p14="http://schemas.microsoft.com/office/powerpoint/2010/main" val="1800475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B056B-CBE8-42A8-B68E-23B4FFC833FD}"/>
              </a:ext>
            </a:extLst>
          </p:cNvPr>
          <p:cNvSpPr>
            <a:spLocks noGrp="1"/>
          </p:cNvSpPr>
          <p:nvPr>
            <p:ph type="title"/>
          </p:nvPr>
        </p:nvSpPr>
        <p:spPr/>
        <p:txBody>
          <a:bodyPr/>
          <a:lstStyle/>
          <a:p>
            <a:r>
              <a:rPr kumimoji="1" lang="ja-JP" altLang="en-US" dirty="0"/>
              <a:t>ゲームシステム</a:t>
            </a:r>
            <a:r>
              <a:rPr kumimoji="1" lang="en-US" altLang="ja-JP" dirty="0"/>
              <a:t>(</a:t>
            </a:r>
            <a:r>
              <a:rPr kumimoji="1" lang="ja-JP" altLang="en-US" dirty="0"/>
              <a:t>攻撃</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529B0325-8920-42B2-BA94-DAE959FD7B56}"/>
              </a:ext>
            </a:extLst>
          </p:cNvPr>
          <p:cNvSpPr>
            <a:spLocks noGrp="1"/>
          </p:cNvSpPr>
          <p:nvPr>
            <p:ph type="body" idx="1"/>
          </p:nvPr>
        </p:nvSpPr>
        <p:spPr>
          <a:xfrm>
            <a:off x="838200" y="1353351"/>
            <a:ext cx="10515600" cy="5067545"/>
          </a:xfrm>
        </p:spPr>
        <p:txBody>
          <a:bodyPr>
            <a:normAutofit/>
          </a:bodyPr>
          <a:lstStyle/>
          <a:p>
            <a:pPr marL="114300" indent="0">
              <a:buNone/>
            </a:pPr>
            <a:r>
              <a:rPr kumimoji="1" lang="ja-JP" altLang="en-US" dirty="0"/>
              <a:t>攻撃は２種類（剣士）</a:t>
            </a:r>
            <a:endParaRPr kumimoji="1" lang="en-US" altLang="ja-JP" dirty="0"/>
          </a:p>
          <a:p>
            <a:pPr marL="114300" indent="0">
              <a:buNone/>
            </a:pPr>
            <a:r>
              <a:rPr kumimoji="1" lang="ja-JP" altLang="en-US" dirty="0"/>
              <a:t>左クリックで通常攻撃</a:t>
            </a:r>
            <a:endParaRPr kumimoji="1" lang="en-US" altLang="ja-JP" dirty="0"/>
          </a:p>
          <a:p>
            <a:pPr marL="114300" indent="0">
              <a:buNone/>
            </a:pPr>
            <a:r>
              <a:rPr kumimoji="1" lang="ja-JP" altLang="en-US" dirty="0"/>
              <a:t>通常攻撃はアニメーション終了して一定時間内に左クリックで次のモーションに繋げれられる。最大３段目まである近接攻撃。</a:t>
            </a:r>
            <a:endParaRPr kumimoji="1" lang="en-US" altLang="ja-JP" dirty="0"/>
          </a:p>
          <a:p>
            <a:pPr marL="114300" indent="0">
              <a:buNone/>
            </a:pPr>
            <a:endParaRPr kumimoji="1" lang="en-US" altLang="ja-JP" dirty="0"/>
          </a:p>
          <a:p>
            <a:pPr marL="114300" indent="0">
              <a:buNone/>
            </a:pPr>
            <a:r>
              <a:rPr kumimoji="1" lang="ja-JP" altLang="en-US" dirty="0"/>
              <a:t>右クリックで特殊攻撃</a:t>
            </a:r>
            <a:endParaRPr kumimoji="1" lang="en-US" altLang="ja-JP" dirty="0"/>
          </a:p>
          <a:p>
            <a:pPr marL="114300" indent="0">
              <a:buNone/>
            </a:pPr>
            <a:r>
              <a:rPr kumimoji="1" lang="ja-JP" altLang="en-US" dirty="0"/>
              <a:t>初期スキル攻撃は</a:t>
            </a:r>
            <a:r>
              <a:rPr kumimoji="1" lang="en-US" altLang="ja-JP" dirty="0"/>
              <a:t>MP</a:t>
            </a:r>
            <a:r>
              <a:rPr kumimoji="1" lang="ja-JP" altLang="en-US" dirty="0" err="1"/>
              <a:t>を消</a:t>
            </a:r>
            <a:r>
              <a:rPr kumimoji="1" lang="ja-JP" altLang="en-US" dirty="0"/>
              <a:t>費して斬撃を飛ばす遠距離攻撃。</a:t>
            </a:r>
            <a:endParaRPr kumimoji="1" lang="en-US" altLang="ja-JP" dirty="0"/>
          </a:p>
          <a:p>
            <a:pPr marL="114300" indent="0">
              <a:buNone/>
            </a:pPr>
            <a:r>
              <a:rPr kumimoji="1" lang="en-US" altLang="ja-JP" dirty="0"/>
              <a:t>※</a:t>
            </a:r>
            <a:r>
              <a:rPr kumimoji="1" lang="ja-JP" altLang="en-US" dirty="0"/>
              <a:t>スキルを複数用意してスキルを付け変えれるようにしたい。</a:t>
            </a:r>
            <a:endParaRPr kumimoji="1" lang="en-US" altLang="ja-JP" dirty="0"/>
          </a:p>
          <a:p>
            <a:pPr marL="114300" indent="0">
              <a:buNone/>
            </a:pPr>
            <a:r>
              <a:rPr kumimoji="1" lang="en-US" altLang="ja-JP" dirty="0"/>
              <a:t>※</a:t>
            </a:r>
            <a:r>
              <a:rPr kumimoji="1" lang="ja-JP" altLang="en-US" dirty="0"/>
              <a:t>できたら攻撃を与えると必殺技ゲージが溜まっていき必殺技が使えるようになるのも作りたいです。</a:t>
            </a:r>
          </a:p>
        </p:txBody>
      </p:sp>
    </p:spTree>
    <p:extLst>
      <p:ext uri="{BB962C8B-B14F-4D97-AF65-F5344CB8AC3E}">
        <p14:creationId xmlns:p14="http://schemas.microsoft.com/office/powerpoint/2010/main" val="597506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67CC1-FE72-4B28-A717-B4FA9578F7F4}"/>
              </a:ext>
            </a:extLst>
          </p:cNvPr>
          <p:cNvSpPr>
            <a:spLocks noGrp="1"/>
          </p:cNvSpPr>
          <p:nvPr>
            <p:ph type="title"/>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FD7A39BB-DB90-4018-8975-888DD09D481C}"/>
              </a:ext>
            </a:extLst>
          </p:cNvPr>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62076632"/>
      </p:ext>
    </p:extLst>
  </p:cSld>
  <p:clrMapOvr>
    <a:masterClrMapping/>
  </p:clrMapOvr>
</p:sld>
</file>

<file path=ppt/theme/theme1.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TotalTime>
  <Words>678</Words>
  <Application>Microsoft Office PowerPoint</Application>
  <PresentationFormat>ワイド画面</PresentationFormat>
  <Paragraphs>86</Paragraphs>
  <Slides>11</Slides>
  <Notes>7</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ＭＳ Ｐゴシック</vt:lpstr>
      <vt:lpstr>Arial</vt:lpstr>
      <vt:lpstr>Calibri</vt:lpstr>
      <vt:lpstr>Office テーマ</vt:lpstr>
      <vt:lpstr>３DダンジョンアクションRPG(仮)</vt:lpstr>
      <vt:lpstr>ゲームの世界観（概要）</vt:lpstr>
      <vt:lpstr>ゲームの画面（イメージ）</vt:lpstr>
      <vt:lpstr>操作方法</vt:lpstr>
      <vt:lpstr>操作方法（人と猫が一緒の時）</vt:lpstr>
      <vt:lpstr>ゲームシステム(ダンジョンに潜る前の準備フェーズ)</vt:lpstr>
      <vt:lpstr>ゲームシステム</vt:lpstr>
      <vt:lpstr>ゲームシステム(攻撃)</vt:lpstr>
      <vt:lpstr>PowerPoint プレゼンテーション</vt:lpstr>
      <vt:lpstr>ゲームシステム（流れ）</vt:lpstr>
      <vt:lpstr>アピールポイント（面白ポイント）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ゲームタイトル</dc:title>
  <cp:lastModifiedBy>dogpo</cp:lastModifiedBy>
  <cp:revision>33</cp:revision>
  <dcterms:modified xsi:type="dcterms:W3CDTF">2025-09-30T12:52:31Z</dcterms:modified>
</cp:coreProperties>
</file>