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74" r:id="rId4"/>
    <p:sldId id="258" r:id="rId5"/>
    <p:sldId id="259" r:id="rId6"/>
    <p:sldId id="264" r:id="rId7"/>
    <p:sldId id="267" r:id="rId8"/>
    <p:sldId id="260" r:id="rId9"/>
    <p:sldId id="275" r:id="rId10"/>
    <p:sldId id="272" r:id="rId11"/>
    <p:sldId id="261" r:id="rId12"/>
    <p:sldId id="276" r:id="rId13"/>
    <p:sldId id="270" r:id="rId14"/>
    <p:sldId id="271"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028C50-26F5-4800-AE9B-D556C7522C39}">
  <a:tblStyle styleId="{61028C50-26F5-4800-AE9B-D556C7522C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ja-JP" dirty="0"/>
              <a:t>Relic</a:t>
            </a:r>
            <a:r>
              <a:rPr lang="ja-JP" altLang="en-US" dirty="0"/>
              <a:t>（遺物）＋</a:t>
            </a:r>
            <a:r>
              <a:rPr lang="en-US" altLang="ja-JP" dirty="0"/>
              <a:t>a</a:t>
            </a:r>
            <a:r>
              <a:rPr lang="ja-JP" altLang="en-US" dirty="0"/>
              <a:t>（ラテン風語尾）で</a:t>
            </a:r>
            <a:r>
              <a:rPr lang="en-US" altLang="ja-JP" dirty="0" err="1"/>
              <a:t>Relica</a:t>
            </a:r>
            <a:r>
              <a:rPr lang="ja-JP" altLang="en-US" dirty="0" err="1"/>
              <a:t>。</a:t>
            </a:r>
            <a:r>
              <a:rPr lang="ja-JP" altLang="en-US" dirty="0"/>
              <a:t>剣の名前でもある。</a:t>
            </a: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d7fd06011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g26d7fd0601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4cc822baf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4cc822baf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lvl="0"/>
            <a:r>
              <a:rPr lang="en-US" altLang="ja-JP" dirty="0" err="1"/>
              <a:t>Relicia</a:t>
            </a:r>
            <a:r>
              <a:rPr lang="en-US" altLang="ja-JP" dirty="0"/>
              <a:t> -</a:t>
            </a:r>
            <a:r>
              <a:rPr lang="ja-JP" altLang="en-US" dirty="0"/>
              <a:t>属性を纏う刃</a:t>
            </a:r>
            <a:r>
              <a:rPr lang="en-US" altLang="ja-JP" dirty="0"/>
              <a:t>-</a:t>
            </a:r>
            <a:endParaRPr dirty="0"/>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ja-JP" dirty="0"/>
              <a:t>制作者</a:t>
            </a:r>
            <a:endParaRPr lang="en-US" altLang="ja-JP" dirty="0"/>
          </a:p>
          <a:p>
            <a:pPr marL="0" lvl="0" indent="0" algn="ctr" rtl="0">
              <a:lnSpc>
                <a:spcPct val="90000"/>
              </a:lnSpc>
              <a:spcBef>
                <a:spcPts val="0"/>
              </a:spcBef>
              <a:spcAft>
                <a:spcPts val="0"/>
              </a:spcAft>
              <a:buClr>
                <a:schemeClr val="dk1"/>
              </a:buClr>
              <a:buSzPts val="2400"/>
              <a:buNone/>
            </a:pPr>
            <a:r>
              <a:rPr lang="ja-JP" altLang="en-US" dirty="0"/>
              <a:t>中元　洸太</a:t>
            </a:r>
            <a:endParaRPr dirty="0"/>
          </a:p>
        </p:txBody>
      </p:sp>
      <p:sp>
        <p:nvSpPr>
          <p:cNvPr id="2" name="テキスト ボックス 1">
            <a:extLst>
              <a:ext uri="{FF2B5EF4-FFF2-40B4-BE49-F238E27FC236}">
                <a16:creationId xmlns:a16="http://schemas.microsoft.com/office/drawing/2014/main" id="{58DC84D9-E6C3-41A3-90C4-D862E64E7BAC}"/>
              </a:ext>
            </a:extLst>
          </p:cNvPr>
          <p:cNvSpPr txBox="1"/>
          <p:nvPr/>
        </p:nvSpPr>
        <p:spPr>
          <a:xfrm>
            <a:off x="3024555" y="2411604"/>
            <a:ext cx="902811" cy="307777"/>
          </a:xfrm>
          <a:prstGeom prst="rect">
            <a:avLst/>
          </a:prstGeom>
          <a:noFill/>
        </p:spPr>
        <p:txBody>
          <a:bodyPr wrap="none" rtlCol="0">
            <a:spAutoFit/>
          </a:bodyPr>
          <a:lstStyle/>
          <a:p>
            <a:r>
              <a:rPr kumimoji="1" lang="ja-JP" altLang="en-US" dirty="0"/>
              <a:t>レリシア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9F7FEA-F7C2-428C-B8BF-D207DB6D2C3C}"/>
              </a:ext>
            </a:extLst>
          </p:cNvPr>
          <p:cNvSpPr>
            <a:spLocks noGrp="1"/>
          </p:cNvSpPr>
          <p:nvPr>
            <p:ph type="title"/>
          </p:nvPr>
        </p:nvSpPr>
        <p:spPr/>
        <p:txBody>
          <a:bodyPr/>
          <a:lstStyle/>
          <a:p>
            <a:r>
              <a:rPr kumimoji="1" lang="ja-JP" altLang="en-US" dirty="0"/>
              <a:t>変わったギミックの敵の案</a:t>
            </a:r>
          </a:p>
        </p:txBody>
      </p:sp>
      <p:sp>
        <p:nvSpPr>
          <p:cNvPr id="3" name="テキスト プレースホルダー 2">
            <a:extLst>
              <a:ext uri="{FF2B5EF4-FFF2-40B4-BE49-F238E27FC236}">
                <a16:creationId xmlns:a16="http://schemas.microsoft.com/office/drawing/2014/main" id="{4439C7B3-10E3-410A-B9DE-9345267356C9}"/>
              </a:ext>
            </a:extLst>
          </p:cNvPr>
          <p:cNvSpPr>
            <a:spLocks noGrp="1"/>
          </p:cNvSpPr>
          <p:nvPr>
            <p:ph type="body" idx="1"/>
          </p:nvPr>
        </p:nvSpPr>
        <p:spPr>
          <a:xfrm>
            <a:off x="838200" y="1393545"/>
            <a:ext cx="10515600" cy="5099330"/>
          </a:xfrm>
        </p:spPr>
        <p:txBody>
          <a:bodyPr>
            <a:normAutofit/>
          </a:bodyPr>
          <a:lstStyle/>
          <a:p>
            <a:pPr marL="114300" indent="0">
              <a:buNone/>
            </a:pPr>
            <a:r>
              <a:rPr kumimoji="1" lang="ja-JP" altLang="en-US" sz="2000" dirty="0"/>
              <a:t>ダンジョン内には特殊な敵が存在します。普通に切って倒そうとしてもなかなか倒せません。そこで、ダンジョン内のギミックを使い敵を倒していきましょう！！</a:t>
            </a:r>
            <a:endParaRPr kumimoji="1" lang="en-US" altLang="ja-JP" sz="2000" dirty="0"/>
          </a:p>
          <a:p>
            <a:pPr marL="114300" indent="0">
              <a:buNone/>
            </a:pPr>
            <a:r>
              <a:rPr kumimoji="1" lang="en-US" altLang="ja-JP" sz="2000" dirty="0"/>
              <a:t>(</a:t>
            </a:r>
            <a:r>
              <a:rPr kumimoji="1" lang="ja-JP" altLang="en-US" sz="2000" dirty="0"/>
              <a:t>モンスター案１</a:t>
            </a:r>
            <a:r>
              <a:rPr kumimoji="1" lang="en-US" altLang="ja-JP" sz="2000" dirty="0"/>
              <a:t>)</a:t>
            </a:r>
          </a:p>
          <a:p>
            <a:pPr marL="114300" indent="0">
              <a:buNone/>
            </a:pPr>
            <a:r>
              <a:rPr kumimoji="1" lang="ja-JP" altLang="en-US" sz="2000" dirty="0"/>
              <a:t>クリスタルの生えている敵。クリスタルは特殊な性質があり同じ色のクリスタルが接触すると消えてしまうというものです。その性質を利用してダンジョン内にある同じ色のクリスタルを手に取りぶつけることでこの敵を倒すことが出来ます。</a:t>
            </a:r>
            <a:endParaRPr kumimoji="1" lang="en-US" altLang="ja-JP" sz="2000" dirty="0"/>
          </a:p>
          <a:p>
            <a:pPr marL="114300" indent="0">
              <a:buNone/>
            </a:pPr>
            <a:r>
              <a:rPr kumimoji="1" lang="en-US" altLang="ja-JP" sz="2000" dirty="0"/>
              <a:t>(</a:t>
            </a:r>
            <a:r>
              <a:rPr kumimoji="1" lang="ja-JP" altLang="en-US" sz="2000" dirty="0"/>
              <a:t>モンスター案２</a:t>
            </a:r>
            <a:r>
              <a:rPr kumimoji="1" lang="en-US" altLang="ja-JP" sz="2000" dirty="0"/>
              <a:t>)</a:t>
            </a:r>
          </a:p>
          <a:p>
            <a:pPr marL="114300" indent="0">
              <a:buNone/>
            </a:pPr>
            <a:r>
              <a:rPr kumimoji="1" lang="ja-JP" altLang="en-US" sz="2000" dirty="0"/>
              <a:t>ブロック状の敵で、通常の攻撃を受けません。このブロック状の敵は</a:t>
            </a:r>
            <a:r>
              <a:rPr kumimoji="1" lang="en-US" altLang="ja-JP" sz="2000" dirty="0"/>
              <a:t>3</a:t>
            </a:r>
            <a:r>
              <a:rPr kumimoji="1" lang="ja-JP" altLang="en-US" sz="2000" dirty="0"/>
              <a:t>体が１セットのモンスターで合体して攻撃をしてきます。攻撃を加えるとその敵の色が変わります。３体の色を同じ色にした状態で３体が合体攻撃をしようとした場合、合体攻撃が失敗して倒れます。</a:t>
            </a:r>
            <a:endParaRPr kumimoji="1" lang="en-US" altLang="ja-JP" sz="2000" dirty="0"/>
          </a:p>
          <a:p>
            <a:pPr marL="114300" indent="0">
              <a:buNone/>
            </a:pPr>
            <a:r>
              <a:rPr kumimoji="1" lang="en-US" altLang="ja-JP" sz="2000" dirty="0"/>
              <a:t>(</a:t>
            </a:r>
            <a:r>
              <a:rPr kumimoji="1" lang="ja-JP" altLang="en-US" sz="2000" dirty="0"/>
              <a:t>モンスター案３</a:t>
            </a:r>
            <a:r>
              <a:rPr kumimoji="1" lang="en-US" altLang="ja-JP" sz="2000" dirty="0"/>
              <a:t>)</a:t>
            </a:r>
          </a:p>
          <a:p>
            <a:pPr marL="114300" indent="0">
              <a:buNone/>
            </a:pPr>
            <a:r>
              <a:rPr kumimoji="1" lang="ja-JP" altLang="en-US" sz="2000" dirty="0"/>
              <a:t>後ろからの攻撃しか受けない敵。後ろに回り込むのが難しいので床の罠を使い倒します。罠を踏むと矢が飛んでくる罠があるとしてその罠まで誘導して罠を作動させて後ろか矢を当てることが出来れば倒せる。</a:t>
            </a:r>
            <a:endParaRPr kumimoji="1" lang="en-US" altLang="ja-JP" sz="2000" dirty="0"/>
          </a:p>
        </p:txBody>
      </p:sp>
    </p:spTree>
    <p:extLst>
      <p:ext uri="{BB962C8B-B14F-4D97-AF65-F5344CB8AC3E}">
        <p14:creationId xmlns:p14="http://schemas.microsoft.com/office/powerpoint/2010/main" val="34557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アピールポイント（面白ポイント）</a:t>
            </a:r>
            <a:endParaRPr/>
          </a:p>
        </p:txBody>
      </p:sp>
      <p:sp>
        <p:nvSpPr>
          <p:cNvPr id="122" name="Google Shape;122;p18"/>
          <p:cNvSpPr txBox="1">
            <a:spLocks noGrp="1"/>
          </p:cNvSpPr>
          <p:nvPr>
            <p:ph type="body" idx="1"/>
          </p:nvPr>
        </p:nvSpPr>
        <p:spPr>
          <a:xfrm>
            <a:off x="838200" y="1253325"/>
            <a:ext cx="10515600" cy="532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r>
              <a:rPr lang="ja-JP" altLang="en-US" dirty="0"/>
              <a:t>・ランダム生成されるダンジョンで毎回違うダンジョンを探索できるわくわく感がある。</a:t>
            </a:r>
            <a:endParaRPr lang="en-US" altLang="ja-JP" dirty="0"/>
          </a:p>
          <a:p>
            <a:pPr marL="0" lvl="0" indent="0" algn="l" rtl="0">
              <a:lnSpc>
                <a:spcPct val="90000"/>
              </a:lnSpc>
              <a:spcBef>
                <a:spcPts val="1000"/>
              </a:spcBef>
              <a:spcAft>
                <a:spcPts val="0"/>
              </a:spcAft>
              <a:buClr>
                <a:schemeClr val="dk1"/>
              </a:buClr>
              <a:buSzPts val="1800"/>
              <a:buNone/>
            </a:pPr>
            <a:r>
              <a:rPr lang="ja-JP" altLang="en-US" dirty="0"/>
              <a:t>・あまり難しい操作を入れないことで遊びやすい。</a:t>
            </a:r>
            <a:endParaRPr lang="en-US" altLang="ja-JP" dirty="0"/>
          </a:p>
          <a:p>
            <a:pPr marL="0" lvl="0" indent="0" algn="l" rtl="0">
              <a:lnSpc>
                <a:spcPct val="90000"/>
              </a:lnSpc>
              <a:spcBef>
                <a:spcPts val="1000"/>
              </a:spcBef>
              <a:spcAft>
                <a:spcPts val="0"/>
              </a:spcAft>
              <a:buClr>
                <a:schemeClr val="dk1"/>
              </a:buClr>
              <a:buSzPts val="1800"/>
              <a:buNone/>
            </a:pPr>
            <a:r>
              <a:rPr lang="ja-JP" altLang="en-US" dirty="0"/>
              <a:t>・どの属性でどんなことが出来るか考えながら探索を楽しめる。</a:t>
            </a:r>
            <a:endParaRPr lang="en-US" altLang="ja-JP" dirty="0"/>
          </a:p>
          <a:p>
            <a:pPr marL="0" lvl="0" indent="0" algn="l" rtl="0">
              <a:lnSpc>
                <a:spcPct val="90000"/>
              </a:lnSpc>
              <a:spcBef>
                <a:spcPts val="1000"/>
              </a:spcBef>
              <a:spcAft>
                <a:spcPts val="0"/>
              </a:spcAft>
              <a:buClr>
                <a:schemeClr val="dk1"/>
              </a:buClr>
              <a:buSzPts val="1800"/>
              <a:buNone/>
            </a:pPr>
            <a:r>
              <a:rPr lang="ja-JP" altLang="en-US" dirty="0"/>
              <a:t>・ワンアイデアの徹底をすることで、プレイヤーに複雑なルールを押し付けずに一つの面白さを最大限楽しんで貰える。</a:t>
            </a:r>
            <a:endParaRPr lang="en-US" altLang="ja-JP"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0C726-37F9-477F-AC51-03861D17D1BF}"/>
              </a:ext>
            </a:extLst>
          </p:cNvPr>
          <p:cNvSpPr>
            <a:spLocks noGrp="1"/>
          </p:cNvSpPr>
          <p:nvPr>
            <p:ph type="title"/>
          </p:nvPr>
        </p:nvSpPr>
        <p:spPr/>
        <p:txBody>
          <a:bodyPr/>
          <a:lstStyle/>
          <a:p>
            <a:r>
              <a:rPr kumimoji="1" lang="en-US" altLang="ja-JP" dirty="0"/>
              <a:t>α</a:t>
            </a:r>
            <a:r>
              <a:rPr kumimoji="1" lang="ja-JP" altLang="en-US" dirty="0"/>
              <a:t>版の必須実装項目</a:t>
            </a:r>
          </a:p>
        </p:txBody>
      </p:sp>
      <p:sp>
        <p:nvSpPr>
          <p:cNvPr id="3" name="テキスト プレースホルダー 2">
            <a:extLst>
              <a:ext uri="{FF2B5EF4-FFF2-40B4-BE49-F238E27FC236}">
                <a16:creationId xmlns:a16="http://schemas.microsoft.com/office/drawing/2014/main" id="{3EEEF50E-0DCE-4A33-B9E1-AD8A13EE84F6}"/>
              </a:ext>
            </a:extLst>
          </p:cNvPr>
          <p:cNvSpPr>
            <a:spLocks noGrp="1"/>
          </p:cNvSpPr>
          <p:nvPr>
            <p:ph type="body" idx="1"/>
          </p:nvPr>
        </p:nvSpPr>
        <p:spPr>
          <a:xfrm>
            <a:off x="838200" y="1368425"/>
            <a:ext cx="10515600" cy="5041706"/>
          </a:xfrm>
        </p:spPr>
        <p:txBody>
          <a:bodyPr>
            <a:normAutofit fontScale="70000" lnSpcReduction="20000"/>
          </a:bodyPr>
          <a:lstStyle/>
          <a:p>
            <a:r>
              <a:rPr lang="ja-JP" altLang="en-US" b="1" dirty="0"/>
              <a:t>基本操作とアクションの完成</a:t>
            </a:r>
            <a:r>
              <a:rPr lang="en-US" altLang="ja-JP" b="1" dirty="0"/>
              <a:t>:</a:t>
            </a:r>
            <a:endParaRPr lang="ja-JP" altLang="en-US" dirty="0"/>
          </a:p>
          <a:p>
            <a:pPr lvl="1"/>
            <a:r>
              <a:rPr lang="en-US" altLang="ja-JP" dirty="0"/>
              <a:t>WASD</a:t>
            </a:r>
            <a:r>
              <a:rPr lang="ja-JP" altLang="en-US" dirty="0"/>
              <a:t>移動、ジャンプ、ダッシュ、回避、</a:t>
            </a:r>
            <a:r>
              <a:rPr lang="ja-JP" altLang="en-US" b="1" dirty="0"/>
              <a:t>左クリック（無属性）</a:t>
            </a:r>
            <a:r>
              <a:rPr lang="ja-JP" altLang="en-US" dirty="0"/>
              <a:t>、</a:t>
            </a:r>
            <a:r>
              <a:rPr lang="ja-JP" altLang="en-US" b="1" dirty="0"/>
              <a:t>右クリック（属性攻撃）</a:t>
            </a:r>
            <a:r>
              <a:rPr lang="ja-JP" altLang="en-US" dirty="0"/>
              <a:t>。</a:t>
            </a:r>
          </a:p>
          <a:p>
            <a:pPr lvl="1"/>
            <a:r>
              <a:rPr lang="ja-JP" altLang="en-US" dirty="0"/>
              <a:t>回復ポーション（</a:t>
            </a:r>
            <a:r>
              <a:rPr lang="en-US" altLang="ja-JP" dirty="0"/>
              <a:t>Q</a:t>
            </a:r>
            <a:r>
              <a:rPr lang="ja-JP" altLang="en-US" dirty="0"/>
              <a:t>キー）の</a:t>
            </a:r>
            <a:r>
              <a:rPr lang="en-US" altLang="ja-JP" dirty="0"/>
              <a:t>UI</a:t>
            </a:r>
            <a:r>
              <a:rPr lang="ja-JP" altLang="en-US" dirty="0"/>
              <a:t>と機能。</a:t>
            </a:r>
          </a:p>
          <a:p>
            <a:r>
              <a:rPr lang="ja-JP" altLang="en-US" b="1" dirty="0"/>
              <a:t>属性システムのコア</a:t>
            </a:r>
            <a:r>
              <a:rPr lang="en-US" altLang="ja-JP" b="1" dirty="0"/>
              <a:t>:</a:t>
            </a:r>
            <a:endParaRPr lang="ja-JP" altLang="en-US" dirty="0"/>
          </a:p>
          <a:p>
            <a:pPr lvl="1"/>
            <a:r>
              <a:rPr lang="ja-JP" altLang="en-US" dirty="0"/>
              <a:t>**</a:t>
            </a:r>
            <a:r>
              <a:rPr lang="en-US" altLang="ja-JP" dirty="0"/>
              <a:t>3</a:t>
            </a:r>
            <a:r>
              <a:rPr lang="ja-JP" altLang="en-US" dirty="0"/>
              <a:t>コア属性（炎、水、雷）**の付与、消費（</a:t>
            </a:r>
            <a:r>
              <a:rPr lang="en-US" altLang="ja-JP" dirty="0"/>
              <a:t>5</a:t>
            </a:r>
            <a:r>
              <a:rPr lang="ja-JP" altLang="en-US" dirty="0"/>
              <a:t>スロット）、上書き、切り替え（</a:t>
            </a:r>
            <a:r>
              <a:rPr lang="en-US" altLang="ja-JP" dirty="0"/>
              <a:t>Tab/</a:t>
            </a:r>
            <a:r>
              <a:rPr lang="ja-JP" altLang="en-US" dirty="0"/>
              <a:t>ホイール）のロジック。</a:t>
            </a:r>
          </a:p>
          <a:p>
            <a:r>
              <a:rPr lang="ja-JP" altLang="en-US" b="1" dirty="0"/>
              <a:t>ランダム生成の基礎</a:t>
            </a:r>
            <a:r>
              <a:rPr lang="en-US" altLang="ja-JP" b="1" dirty="0"/>
              <a:t>:</a:t>
            </a:r>
            <a:endParaRPr lang="ja-JP" altLang="en-US" dirty="0"/>
          </a:p>
          <a:p>
            <a:pPr lvl="1"/>
            <a:r>
              <a:rPr lang="ja-JP" altLang="en-US" b="1" dirty="0"/>
              <a:t>通路と部屋の接続</a:t>
            </a:r>
            <a:r>
              <a:rPr lang="ja-JP" altLang="en-US" dirty="0"/>
              <a:t>（</a:t>
            </a:r>
            <a:r>
              <a:rPr lang="en-US" altLang="ja-JP" dirty="0" err="1"/>
              <a:t>Qiita</a:t>
            </a:r>
            <a:r>
              <a:rPr lang="ja-JP" altLang="en-US" dirty="0"/>
              <a:t>記事を参考に）。</a:t>
            </a:r>
          </a:p>
          <a:p>
            <a:pPr lvl="1"/>
            <a:r>
              <a:rPr lang="ja-JP" altLang="en-US" dirty="0"/>
              <a:t>全ての部屋に、</a:t>
            </a:r>
            <a:r>
              <a:rPr lang="ja-JP" altLang="en-US" b="1" dirty="0"/>
              <a:t>必ず出口と属性源が配置される</a:t>
            </a:r>
            <a:r>
              <a:rPr lang="ja-JP" altLang="en-US" dirty="0"/>
              <a:t>保証ロジック。</a:t>
            </a:r>
          </a:p>
          <a:p>
            <a:r>
              <a:rPr lang="ja-JP" altLang="en-US" b="1" dirty="0"/>
              <a:t>コアギミックと敵</a:t>
            </a:r>
            <a:r>
              <a:rPr lang="en-US" altLang="ja-JP" b="1" dirty="0"/>
              <a:t>:</a:t>
            </a:r>
            <a:endParaRPr lang="ja-JP" altLang="en-US" dirty="0"/>
          </a:p>
          <a:p>
            <a:pPr lvl="1"/>
            <a:r>
              <a:rPr lang="ja-JP" altLang="en-US" b="1" dirty="0"/>
              <a:t>各属性に対応する必須ギミック</a:t>
            </a:r>
            <a:r>
              <a:rPr lang="ja-JP" altLang="en-US" dirty="0"/>
              <a:t>を</a:t>
            </a:r>
            <a:r>
              <a:rPr lang="en-US" altLang="ja-JP" dirty="0"/>
              <a:t>1</a:t>
            </a:r>
            <a:r>
              <a:rPr lang="ja-JP" altLang="en-US" dirty="0"/>
              <a:t>種類ずつ（例：炎で溶かす壁、雷で起動する扉）。</a:t>
            </a:r>
          </a:p>
          <a:p>
            <a:pPr lvl="1"/>
            <a:r>
              <a:rPr lang="ja-JP" altLang="en-US" b="1" dirty="0"/>
              <a:t>最も基本的な雑魚敵</a:t>
            </a:r>
            <a:r>
              <a:rPr lang="ja-JP" altLang="en-US" dirty="0"/>
              <a:t>を</a:t>
            </a:r>
            <a:r>
              <a:rPr lang="en-US" altLang="ja-JP" dirty="0"/>
              <a:t>1</a:t>
            </a:r>
            <a:r>
              <a:rPr lang="ja-JP" altLang="en-US" dirty="0"/>
              <a:t>～</a:t>
            </a:r>
            <a:r>
              <a:rPr lang="en-US" altLang="ja-JP" dirty="0"/>
              <a:t>2</a:t>
            </a:r>
            <a:r>
              <a:rPr lang="ja-JP" altLang="en-US" dirty="0"/>
              <a:t>種類、部屋制で湧かせる。</a:t>
            </a:r>
          </a:p>
          <a:p>
            <a:r>
              <a:rPr lang="ja-JP" altLang="en-US" b="1" dirty="0"/>
              <a:t>最低限の</a:t>
            </a:r>
            <a:r>
              <a:rPr lang="en-US" altLang="ja-JP" b="1" dirty="0"/>
              <a:t>UI:</a:t>
            </a:r>
            <a:endParaRPr lang="ja-JP" altLang="en-US" dirty="0"/>
          </a:p>
          <a:p>
            <a:pPr lvl="1"/>
            <a:r>
              <a:rPr lang="en-US" altLang="ja-JP" dirty="0"/>
              <a:t>HP</a:t>
            </a:r>
            <a:r>
              <a:rPr lang="ja-JP" altLang="en-US" dirty="0"/>
              <a:t>バー、</a:t>
            </a:r>
            <a:r>
              <a:rPr lang="en-US" altLang="ja-JP" b="1" dirty="0"/>
              <a:t>5</a:t>
            </a:r>
            <a:r>
              <a:rPr lang="ja-JP" altLang="en-US" b="1" dirty="0" err="1"/>
              <a:t>つの</a:t>
            </a:r>
            <a:r>
              <a:rPr lang="ja-JP" altLang="en-US" b="1" dirty="0"/>
              <a:t>属性スロット</a:t>
            </a:r>
            <a:r>
              <a:rPr lang="ja-JP" altLang="en-US" dirty="0"/>
              <a:t>、ポーション（</a:t>
            </a:r>
            <a:r>
              <a:rPr lang="en-US" altLang="ja-JP" dirty="0"/>
              <a:t>Q</a:t>
            </a:r>
            <a:r>
              <a:rPr lang="ja-JP" altLang="en-US" dirty="0"/>
              <a:t>キー）の</a:t>
            </a:r>
            <a:r>
              <a:rPr lang="en-US" altLang="ja-JP" dirty="0"/>
              <a:t>UI</a:t>
            </a:r>
            <a:r>
              <a:rPr lang="ja-JP" altLang="en-US" dirty="0" err="1"/>
              <a:t>。</a:t>
            </a:r>
            <a:endParaRPr lang="ja-JP" altLang="en-US" dirty="0"/>
          </a:p>
          <a:p>
            <a:r>
              <a:rPr lang="en-US" altLang="ja-JP" b="1" dirty="0"/>
              <a:t>α</a:t>
            </a:r>
            <a:r>
              <a:rPr lang="ja-JP" altLang="en-US" b="1" dirty="0"/>
              <a:t>版の目標</a:t>
            </a:r>
          </a:p>
          <a:p>
            <a:r>
              <a:rPr lang="ja-JP" altLang="en-US" b="1" dirty="0"/>
              <a:t>「</a:t>
            </a:r>
            <a:r>
              <a:rPr lang="en-US" altLang="ja-JP" b="1" dirty="0"/>
              <a:t>1</a:t>
            </a:r>
            <a:r>
              <a:rPr lang="ja-JP" altLang="en-US" b="1" dirty="0"/>
              <a:t>フロアクリア」までのループが破綻せず、遊んでいて楽しいと感じられること。</a:t>
            </a:r>
            <a:endParaRPr lang="ja-JP" altLang="en-US" dirty="0"/>
          </a:p>
          <a:p>
            <a:pPr marL="114300" indent="0">
              <a:buNone/>
            </a:pPr>
            <a:endParaRPr kumimoji="1" lang="ja-JP" altLang="en-US" dirty="0"/>
          </a:p>
        </p:txBody>
      </p:sp>
    </p:spTree>
    <p:extLst>
      <p:ext uri="{BB962C8B-B14F-4D97-AF65-F5344CB8AC3E}">
        <p14:creationId xmlns:p14="http://schemas.microsoft.com/office/powerpoint/2010/main" val="3704993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F6E18A-7403-466B-86C8-42A3C0E15CB7}"/>
              </a:ext>
            </a:extLst>
          </p:cNvPr>
          <p:cNvSpPr>
            <a:spLocks noGrp="1"/>
          </p:cNvSpPr>
          <p:nvPr>
            <p:ph type="title"/>
          </p:nvPr>
        </p:nvSpPr>
        <p:spPr/>
        <p:txBody>
          <a:bodyPr>
            <a:normAutofit/>
          </a:bodyPr>
          <a:lstStyle/>
          <a:p>
            <a:r>
              <a:rPr kumimoji="1" lang="ja-JP" altLang="en-US" sz="3600" dirty="0"/>
              <a:t>ワンアイデアの徹底</a:t>
            </a:r>
            <a:r>
              <a:rPr kumimoji="1" lang="en-US" altLang="ja-JP" sz="3600" dirty="0"/>
              <a:t>(</a:t>
            </a:r>
            <a:r>
              <a:rPr kumimoji="1" lang="ja-JP" altLang="en-US" sz="3600" dirty="0"/>
              <a:t>意識出来たらいいな</a:t>
            </a:r>
            <a:r>
              <a:rPr kumimoji="1" lang="en-US" altLang="ja-JP" sz="3600" dirty="0"/>
              <a:t>)</a:t>
            </a:r>
            <a:endParaRPr kumimoji="1" lang="ja-JP" altLang="en-US" sz="3600" dirty="0"/>
          </a:p>
        </p:txBody>
      </p:sp>
      <p:sp>
        <p:nvSpPr>
          <p:cNvPr id="3" name="テキスト プレースホルダー 2">
            <a:extLst>
              <a:ext uri="{FF2B5EF4-FFF2-40B4-BE49-F238E27FC236}">
                <a16:creationId xmlns:a16="http://schemas.microsoft.com/office/drawing/2014/main" id="{55942DE1-E5FC-4AE6-9EE6-E3B12E49BB89}"/>
              </a:ext>
            </a:extLst>
          </p:cNvPr>
          <p:cNvSpPr>
            <a:spLocks noGrp="1"/>
          </p:cNvSpPr>
          <p:nvPr>
            <p:ph type="body" idx="1"/>
          </p:nvPr>
        </p:nvSpPr>
        <p:spPr>
          <a:xfrm>
            <a:off x="838200" y="1405747"/>
            <a:ext cx="10515600" cy="4976392"/>
          </a:xfrm>
        </p:spPr>
        <p:txBody>
          <a:bodyPr>
            <a:normAutofit lnSpcReduction="10000"/>
          </a:bodyPr>
          <a:lstStyle/>
          <a:p>
            <a:pPr marL="114300" indent="0">
              <a:buNone/>
            </a:pPr>
            <a:r>
              <a:rPr kumimoji="1" lang="ja-JP" altLang="en-US" sz="2000" dirty="0"/>
              <a:t>スーパーマリオによく使われている手法で一つの新しい要素やルール、ギミックをステージ全体の主役太として扱い、それを様々な角度からプレイヤーに体験してもらい、深く掘り下げる手法。</a:t>
            </a:r>
            <a:endParaRPr kumimoji="1" lang="en-US" altLang="ja-JP" sz="2000" dirty="0"/>
          </a:p>
          <a:p>
            <a:pPr marL="114300" indent="0">
              <a:buNone/>
            </a:pPr>
            <a:r>
              <a:rPr kumimoji="1" lang="ja-JP" altLang="en-US" sz="2000" dirty="0"/>
              <a:t>１．新しいギミックを紹介。</a:t>
            </a:r>
            <a:endParaRPr kumimoji="1" lang="en-US" altLang="ja-JP" sz="2000" dirty="0"/>
          </a:p>
          <a:p>
            <a:pPr marL="114300" indent="0">
              <a:buNone/>
            </a:pPr>
            <a:r>
              <a:rPr kumimoji="1" lang="ja-JP" altLang="en-US" sz="2000" dirty="0"/>
              <a:t>・何をするものか？を教える：ステージの最初で、ギミックの基本的な動きや性質をプレイヤーにとって安全で分かりやすい状態で提示する。</a:t>
            </a:r>
            <a:endParaRPr kumimoji="1" lang="en-US" altLang="ja-JP" sz="2000" dirty="0"/>
          </a:p>
          <a:p>
            <a:pPr marL="114300" indent="0">
              <a:buNone/>
            </a:pPr>
            <a:r>
              <a:rPr kumimoji="1" lang="ja-JP" altLang="en-US" sz="2000" dirty="0"/>
              <a:t>２．ギミックの応用と展開。</a:t>
            </a:r>
            <a:endParaRPr kumimoji="1" lang="en-US" altLang="ja-JP" sz="2000" dirty="0"/>
          </a:p>
          <a:p>
            <a:pPr marL="114300" indent="0">
              <a:buNone/>
            </a:pPr>
            <a:r>
              <a:rPr kumimoji="1" lang="ja-JP" altLang="en-US" sz="2000" dirty="0"/>
              <a:t>・複合的な挑戦：そのギミックを他の基本的な要素と組み合わせて難易度を上げる。</a:t>
            </a:r>
            <a:endParaRPr kumimoji="1" lang="en-US" altLang="ja-JP" sz="2000" dirty="0"/>
          </a:p>
          <a:p>
            <a:pPr marL="114300" indent="0">
              <a:buNone/>
            </a:pPr>
            <a:r>
              <a:rPr kumimoji="1" lang="ja-JP" altLang="en-US" sz="2000" dirty="0"/>
              <a:t>３．ギミックの総仕上げ。</a:t>
            </a:r>
            <a:endParaRPr kumimoji="1" lang="en-US" altLang="ja-JP" sz="2000" dirty="0"/>
          </a:p>
          <a:p>
            <a:pPr marL="114300" indent="0">
              <a:buNone/>
            </a:pPr>
            <a:r>
              <a:rPr kumimoji="1" lang="ja-JP" altLang="en-US" sz="2000" dirty="0"/>
              <a:t>・集大成としての配置：そのステージで学んだギミックの性質をすべて使わないと突破できない、最後の難関を用意する。</a:t>
            </a:r>
            <a:endParaRPr kumimoji="1" lang="en-US" altLang="ja-JP" sz="2000" dirty="0"/>
          </a:p>
          <a:p>
            <a:pPr marL="114300" indent="0">
              <a:buNone/>
            </a:pPr>
            <a:endParaRPr kumimoji="1" lang="en-US" altLang="ja-JP" sz="2000" dirty="0"/>
          </a:p>
          <a:p>
            <a:pPr marL="114300" indent="0">
              <a:buNone/>
            </a:pPr>
            <a:r>
              <a:rPr kumimoji="1" lang="ja-JP" altLang="en-US" sz="2000" dirty="0"/>
              <a:t>これにより、乗り越えた時、「このギミックのルールを完全に理解し、克服した！」という、強い達成感をプレイヤーに与えれる。</a:t>
            </a:r>
          </a:p>
        </p:txBody>
      </p:sp>
    </p:spTree>
    <p:extLst>
      <p:ext uri="{BB962C8B-B14F-4D97-AF65-F5344CB8AC3E}">
        <p14:creationId xmlns:p14="http://schemas.microsoft.com/office/powerpoint/2010/main" val="3347018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0A11B-1232-46B4-8797-ED5DFA6AA122}"/>
              </a:ext>
            </a:extLst>
          </p:cNvPr>
          <p:cNvSpPr>
            <a:spLocks noGrp="1"/>
          </p:cNvSpPr>
          <p:nvPr>
            <p:ph type="title"/>
          </p:nvPr>
        </p:nvSpPr>
        <p:spPr/>
        <p:txBody>
          <a:bodyPr/>
          <a:lstStyle/>
          <a:p>
            <a:r>
              <a:rPr kumimoji="1" lang="ja-JP" altLang="en-US" dirty="0"/>
              <a:t>ワンアイデアの徹底をするために</a:t>
            </a:r>
          </a:p>
        </p:txBody>
      </p:sp>
      <p:sp>
        <p:nvSpPr>
          <p:cNvPr id="3" name="テキスト プレースホルダー 2">
            <a:extLst>
              <a:ext uri="{FF2B5EF4-FFF2-40B4-BE49-F238E27FC236}">
                <a16:creationId xmlns:a16="http://schemas.microsoft.com/office/drawing/2014/main" id="{FC86F5BD-21F1-4637-BC51-1C7CC087F9F9}"/>
              </a:ext>
            </a:extLst>
          </p:cNvPr>
          <p:cNvSpPr>
            <a:spLocks noGrp="1"/>
          </p:cNvSpPr>
          <p:nvPr>
            <p:ph type="body" idx="1"/>
          </p:nvPr>
        </p:nvSpPr>
        <p:spPr>
          <a:xfrm>
            <a:off x="838200" y="1377755"/>
            <a:ext cx="10515600" cy="5115120"/>
          </a:xfrm>
        </p:spPr>
        <p:txBody>
          <a:bodyPr>
            <a:normAutofit/>
          </a:bodyPr>
          <a:lstStyle/>
          <a:p>
            <a:pPr marL="114300" indent="0">
              <a:buNone/>
            </a:pPr>
            <a:r>
              <a:rPr kumimoji="1" lang="ja-JP" altLang="en-US" sz="2000" dirty="0"/>
              <a:t>１．ギミックをセットで作りテンプレートを複数用意する。</a:t>
            </a:r>
            <a:endParaRPr kumimoji="1" lang="en-US" altLang="ja-JP" sz="2000" dirty="0"/>
          </a:p>
          <a:p>
            <a:pPr marL="114300" indent="0">
              <a:buNone/>
            </a:pPr>
            <a:r>
              <a:rPr kumimoji="1" lang="ja-JP" altLang="en-US" sz="2000" dirty="0"/>
              <a:t>　　</a:t>
            </a:r>
            <a:r>
              <a:rPr kumimoji="1" lang="en-US" altLang="ja-JP" sz="2000" dirty="0"/>
              <a:t>3</a:t>
            </a:r>
            <a:r>
              <a:rPr kumimoji="1" lang="ja-JP" altLang="en-US" sz="2000" dirty="0"/>
              <a:t>層ごとを</a:t>
            </a:r>
            <a:r>
              <a:rPr kumimoji="1" lang="en-US" altLang="ja-JP" sz="2000" dirty="0"/>
              <a:t>1</a:t>
            </a:r>
            <a:r>
              <a:rPr kumimoji="1" lang="ja-JP" altLang="en-US" sz="2000" dirty="0"/>
              <a:t>サイクルとして、ギミックを用意する。</a:t>
            </a:r>
            <a:endParaRPr kumimoji="1" lang="en-US" altLang="ja-JP" sz="2000" dirty="0"/>
          </a:p>
          <a:p>
            <a:pPr marL="114300" indent="0">
              <a:buNone/>
            </a:pPr>
            <a:r>
              <a:rPr kumimoji="1" lang="ja-JP" altLang="en-US" sz="2000" dirty="0"/>
              <a:t>２．１層目は出てくるギミックの基本操作を安全に学習できるようにする。</a:t>
            </a:r>
            <a:endParaRPr kumimoji="1" lang="en-US" altLang="ja-JP" sz="2000" dirty="0"/>
          </a:p>
          <a:p>
            <a:pPr marL="114300" indent="0">
              <a:buNone/>
            </a:pPr>
            <a:r>
              <a:rPr kumimoji="1" lang="en-US" altLang="ja-JP" sz="2000" dirty="0"/>
              <a:t>	</a:t>
            </a:r>
            <a:r>
              <a:rPr kumimoji="1" lang="ja-JP" altLang="en-US" sz="2000" dirty="0"/>
              <a:t>安全など導入テンプレート（成功しても失敗してもメインルートには影響しないも</a:t>
            </a:r>
            <a:r>
              <a:rPr kumimoji="1" lang="en-US" altLang="ja-JP" sz="2000" dirty="0"/>
              <a:t>	</a:t>
            </a:r>
            <a:r>
              <a:rPr kumimoji="1" lang="ja-JP" altLang="en-US" sz="2000" dirty="0"/>
              <a:t>ののみ）を使用する。</a:t>
            </a:r>
            <a:endParaRPr kumimoji="1" lang="en-US" altLang="ja-JP" sz="2000" dirty="0"/>
          </a:p>
          <a:p>
            <a:pPr marL="114300" indent="0">
              <a:buNone/>
            </a:pPr>
            <a:r>
              <a:rPr kumimoji="1" lang="ja-JP" altLang="en-US" sz="2000" dirty="0"/>
              <a:t>３．２層目はメインギミックとの組み合わせ</a:t>
            </a:r>
            <a:endParaRPr kumimoji="1" lang="en-US" altLang="ja-JP" sz="2000" dirty="0"/>
          </a:p>
          <a:p>
            <a:pPr marL="114300" indent="0">
              <a:buNone/>
            </a:pPr>
            <a:r>
              <a:rPr kumimoji="1" lang="en-US" altLang="ja-JP" sz="2000" dirty="0"/>
              <a:t>	</a:t>
            </a:r>
            <a:r>
              <a:rPr kumimoji="1" lang="ja-JP" altLang="en-US" sz="2000" dirty="0"/>
              <a:t>　</a:t>
            </a:r>
            <a:r>
              <a:rPr lang="ja-JP" altLang="en-US" sz="2000" dirty="0"/>
              <a:t>共存テンプレート（メインギミックと単体ギミックが互いに動線を妨害しあうが、</a:t>
            </a:r>
            <a:r>
              <a:rPr lang="en-US" altLang="ja-JP" sz="2000" dirty="0"/>
              <a:t>	</a:t>
            </a:r>
            <a:r>
              <a:rPr lang="ja-JP" altLang="en-US" sz="2000" dirty="0"/>
              <a:t>回避策が用意されている）を複数作成し、ランダムに選択する。</a:t>
            </a:r>
            <a:endParaRPr lang="en-US" altLang="ja-JP" sz="2000" dirty="0"/>
          </a:p>
          <a:p>
            <a:pPr marL="114300" indent="0">
              <a:buNone/>
            </a:pPr>
            <a:r>
              <a:rPr kumimoji="1" lang="ja-JP" altLang="en-US" sz="2000" dirty="0"/>
              <a:t>４．３層目は難易度を上げた複合的な挑戦</a:t>
            </a:r>
            <a:endParaRPr kumimoji="1" lang="en-US" altLang="ja-JP" sz="2000" dirty="0"/>
          </a:p>
          <a:p>
            <a:pPr marL="114300" indent="0">
              <a:buNone/>
            </a:pPr>
            <a:r>
              <a:rPr lang="ja-JP" altLang="en-US" sz="2000" b="1" dirty="0"/>
              <a:t>　　　</a:t>
            </a:r>
            <a:r>
              <a:rPr lang="ja-JP" altLang="en-US" sz="2000" dirty="0"/>
              <a:t>複合挑戦テンプレート（高い操作精度を要求し、失敗＝大きなペナルティとなる配</a:t>
            </a:r>
            <a:r>
              <a:rPr lang="en-US" altLang="ja-JP" sz="2000" dirty="0"/>
              <a:t>	</a:t>
            </a:r>
            <a:r>
              <a:rPr lang="ja-JP" altLang="en-US" sz="2000" dirty="0"/>
              <a:t>置）を固定パターンとして用意する。</a:t>
            </a:r>
            <a:endParaRPr kumimoji="1" lang="ja-JP" altLang="en-US" sz="2000" dirty="0"/>
          </a:p>
        </p:txBody>
      </p:sp>
    </p:spTree>
    <p:extLst>
      <p:ext uri="{BB962C8B-B14F-4D97-AF65-F5344CB8AC3E}">
        <p14:creationId xmlns:p14="http://schemas.microsoft.com/office/powerpoint/2010/main" val="258012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ja-JP" dirty="0"/>
              <a:t>ゲームの世界観（概要）</a:t>
            </a:r>
            <a:endParaRPr dirty="0"/>
          </a:p>
        </p:txBody>
      </p:sp>
      <p:sp>
        <p:nvSpPr>
          <p:cNvPr id="91" name="Google Shape;91;p14"/>
          <p:cNvSpPr txBox="1">
            <a:spLocks noGrp="1"/>
          </p:cNvSpPr>
          <p:nvPr>
            <p:ph type="body" idx="1"/>
          </p:nvPr>
        </p:nvSpPr>
        <p:spPr>
          <a:xfrm>
            <a:off x="838200" y="953911"/>
            <a:ext cx="10515600" cy="5487082"/>
          </a:xfrm>
          <a:prstGeom prst="rect">
            <a:avLst/>
          </a:prstGeom>
          <a:noFill/>
          <a:ln>
            <a:noFill/>
          </a:ln>
        </p:spPr>
        <p:txBody>
          <a:bodyPr spcFirstLastPara="1" wrap="square" lIns="91425" tIns="45700" rIns="91425" bIns="45700" anchor="t" anchorCtr="0">
            <a:noAutofit/>
          </a:bodyPr>
          <a:lstStyle/>
          <a:p>
            <a:pPr marL="114300" indent="0">
              <a:buNone/>
            </a:pPr>
            <a:r>
              <a:rPr lang="ja-JP" altLang="en-US" sz="2000" dirty="0"/>
              <a:t>はるか昔、この地上では果てしない争いが繰り返されていた。戦火は大地を焼き尽くし、豊かな土地は荒れ果て、人々は食料も住む場所も資源も失っていった。</a:t>
            </a:r>
            <a:endParaRPr lang="en-US" altLang="ja-JP" sz="2000" dirty="0"/>
          </a:p>
          <a:p>
            <a:pPr marL="114300" indent="0">
              <a:buNone/>
            </a:pPr>
            <a:r>
              <a:rPr lang="ja-JP" altLang="en-US" sz="2000" dirty="0"/>
              <a:t>滅びゆく世界を見かねた神々は、人々に試練と救済を与えるため、「ダンジョン」を創造した。</a:t>
            </a:r>
          </a:p>
          <a:p>
            <a:pPr marL="114300" indent="0">
              <a:buNone/>
            </a:pPr>
            <a:r>
              <a:rPr lang="ja-JP" altLang="en-US" sz="2000" dirty="0"/>
              <a:t>ダンジョンは内部に無限の資源を宿し、鉱物・植物・魔力・希少な遺物などを生み出す。しかしそれは単なる宝庫ではなく、モンスターや数々の仕掛けが待ち受ける「試練の迷宮」でもある。奥深くに進むほど、より価値の高い資源や秘宝が眠っており、挑む者たちには知恵と勇気、そして力が試される。</a:t>
            </a:r>
          </a:p>
          <a:p>
            <a:pPr marL="114300" indent="0">
              <a:buNone/>
            </a:pPr>
            <a:r>
              <a:rPr lang="ja-JP" altLang="en-US" sz="2000" dirty="0"/>
              <a:t>このダンジョンは生きており、内部構造は絶えず変化し、日々成長し続けている。一度足を踏み入れれば、昨日と同じ道は二度と通れないといわれるほどだ。また、ダンジョンごとに得られる資源や環境は異なり、それぞれが独自の特徴を持っている。</a:t>
            </a:r>
          </a:p>
          <a:p>
            <a:pPr marL="114300" indent="0">
              <a:buNone/>
            </a:pPr>
            <a:r>
              <a:rPr lang="ja-JP" altLang="en-US" sz="2000" dirty="0"/>
              <a:t>こうして人々は、荒廃した地上を離れ、ダンジョンを中心に街や国を築き始めた。各地のダンジョン資源は国家の繁栄を支える重要な資産となり、やがて資源を巡る交易や対立が生まれていった。</a:t>
            </a:r>
            <a:endParaRPr lang="en-US" altLang="ja-JP" sz="2000" dirty="0"/>
          </a:p>
          <a:p>
            <a:pPr marL="114300" indent="0">
              <a:buNone/>
            </a:pPr>
            <a:r>
              <a:rPr lang="ja-JP" altLang="en-US" sz="2000" dirty="0"/>
              <a:t>ダンジョンは、この世界における富と力の象徴であり、人々の生存と繁栄の要でもあるのだ。</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53D25-D6FD-4118-A224-F5891DBC72AB}"/>
              </a:ext>
            </a:extLst>
          </p:cNvPr>
          <p:cNvSpPr>
            <a:spLocks noGrp="1"/>
          </p:cNvSpPr>
          <p:nvPr>
            <p:ph type="title"/>
          </p:nvPr>
        </p:nvSpPr>
        <p:spPr>
          <a:xfrm>
            <a:off x="838200" y="0"/>
            <a:ext cx="10515600" cy="1325563"/>
          </a:xfrm>
        </p:spPr>
        <p:txBody>
          <a:bodyPr/>
          <a:lstStyle/>
          <a:p>
            <a:r>
              <a:rPr kumimoji="1" lang="ja-JP" altLang="en-US" dirty="0"/>
              <a:t>ゲームの世界観</a:t>
            </a:r>
            <a:r>
              <a:rPr kumimoji="1" lang="en-US" altLang="ja-JP" dirty="0"/>
              <a:t>(</a:t>
            </a:r>
            <a:r>
              <a:rPr kumimoji="1" lang="ja-JP" altLang="en-US" dirty="0"/>
              <a:t>主人公について</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38FE609B-F041-4137-9EAF-8B39831EFAB8}"/>
              </a:ext>
            </a:extLst>
          </p:cNvPr>
          <p:cNvSpPr>
            <a:spLocks noGrp="1"/>
          </p:cNvSpPr>
          <p:nvPr>
            <p:ph type="body" idx="1"/>
          </p:nvPr>
        </p:nvSpPr>
        <p:spPr>
          <a:xfrm>
            <a:off x="838200" y="1032522"/>
            <a:ext cx="10515600" cy="4939069"/>
          </a:xfrm>
        </p:spPr>
        <p:txBody>
          <a:bodyPr>
            <a:normAutofit fontScale="70000" lnSpcReduction="20000"/>
          </a:bodyPr>
          <a:lstStyle/>
          <a:p>
            <a:pPr marL="114300" indent="0">
              <a:buNone/>
            </a:pPr>
            <a:r>
              <a:rPr kumimoji="1" lang="ja-JP" altLang="en-US" dirty="0"/>
              <a:t>神々がダンジョンを創造した際、世界にはいくつかの「神々の遺物（レリック）」が残された。</a:t>
            </a:r>
          </a:p>
          <a:p>
            <a:pPr marL="114300" indent="0">
              <a:buNone/>
            </a:pPr>
            <a:r>
              <a:rPr kumimoji="1" lang="ja-JP" altLang="en-US" dirty="0"/>
              <a:t>その中には、属性源の力を自在に操ることができる特別な剣もあったという。</a:t>
            </a:r>
          </a:p>
          <a:p>
            <a:pPr marL="114300" indent="0">
              <a:buNone/>
            </a:pPr>
            <a:endParaRPr kumimoji="1" lang="ja-JP" altLang="en-US" dirty="0"/>
          </a:p>
          <a:p>
            <a:pPr marL="114300" indent="0">
              <a:buNone/>
            </a:pPr>
            <a:r>
              <a:rPr kumimoji="1" lang="ja-JP" altLang="en-US" dirty="0"/>
              <a:t>主人公が手にする剣は、その遺物のひとつであり、幼い頃に亡くなった親から託された“形見”でもある。</a:t>
            </a:r>
          </a:p>
          <a:p>
            <a:pPr marL="114300" indent="0">
              <a:buNone/>
            </a:pPr>
            <a:r>
              <a:rPr kumimoji="1" lang="ja-JP" altLang="en-US" dirty="0"/>
              <a:t>この剣は通常の人間では扱うことができず、遺物に選ばれし者だけがその力を引き出せると伝えられている。</a:t>
            </a:r>
          </a:p>
          <a:p>
            <a:pPr marL="114300" indent="0">
              <a:buNone/>
            </a:pPr>
            <a:endParaRPr kumimoji="1" lang="ja-JP" altLang="en-US" dirty="0"/>
          </a:p>
          <a:p>
            <a:pPr marL="114300" indent="0">
              <a:buNone/>
            </a:pPr>
            <a:r>
              <a:rPr kumimoji="1" lang="ja-JP" altLang="en-US" dirty="0"/>
              <a:t>属性源（エレメント）に触れたり、属性を帯びた存在を斬ることで力を吸収し、最大</a:t>
            </a:r>
            <a:r>
              <a:rPr kumimoji="1" lang="en-US" altLang="ja-JP" dirty="0"/>
              <a:t>5</a:t>
            </a:r>
            <a:r>
              <a:rPr kumimoji="1" lang="ja-JP" altLang="en-US" dirty="0"/>
              <a:t>回の攻撃に属性を宿せるこの剣は、</a:t>
            </a:r>
          </a:p>
          <a:p>
            <a:pPr marL="114300" indent="0">
              <a:buNone/>
            </a:pPr>
            <a:r>
              <a:rPr kumimoji="1" lang="ja-JP" altLang="en-US" dirty="0"/>
              <a:t>ダンジョンの奥深くで待ち受ける数々の試練を突破する唯一無二の鍵となる。</a:t>
            </a:r>
          </a:p>
          <a:p>
            <a:pPr marL="114300" indent="0">
              <a:buNone/>
            </a:pPr>
            <a:endParaRPr kumimoji="1" lang="ja-JP" altLang="en-US" dirty="0"/>
          </a:p>
          <a:p>
            <a:pPr marL="114300" indent="0">
              <a:buNone/>
            </a:pPr>
            <a:r>
              <a:rPr kumimoji="1" lang="ja-JP" altLang="en-US" dirty="0"/>
              <a:t>他の冒険者たちは魔法や通常の武器で戦うしかないが、主人公はこの特別な剣を手に、</a:t>
            </a:r>
          </a:p>
          <a:p>
            <a:pPr marL="114300" indent="0">
              <a:buNone/>
            </a:pPr>
            <a:r>
              <a:rPr kumimoji="1" lang="ja-JP" altLang="en-US" dirty="0"/>
              <a:t>変わり続けるダンジョンの深層へとただ一人で挑んでいく</a:t>
            </a:r>
            <a:r>
              <a:rPr kumimoji="1" lang="en-US" altLang="ja-JP" dirty="0"/>
              <a:t>――</a:t>
            </a:r>
            <a:r>
              <a:rPr kumimoji="1" lang="ja-JP" altLang="en-US" dirty="0" err="1"/>
              <a:t>。</a:t>
            </a:r>
            <a:endParaRPr kumimoji="1" lang="ja-JP" altLang="en-US" dirty="0"/>
          </a:p>
        </p:txBody>
      </p:sp>
    </p:spTree>
    <p:extLst>
      <p:ext uri="{BB962C8B-B14F-4D97-AF65-F5344CB8AC3E}">
        <p14:creationId xmlns:p14="http://schemas.microsoft.com/office/powerpoint/2010/main" val="3412567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BE2576A0-8153-4CD3-AFA6-4A35082023EA}"/>
              </a:ext>
            </a:extLst>
          </p:cNvPr>
          <p:cNvSpPr/>
          <p:nvPr/>
        </p:nvSpPr>
        <p:spPr>
          <a:xfrm>
            <a:off x="102636" y="1636862"/>
            <a:ext cx="4019201" cy="222793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9DEF76AA-94C1-4234-91AA-26B9429D9FCD}"/>
              </a:ext>
            </a:extLst>
          </p:cNvPr>
          <p:cNvSpPr/>
          <p:nvPr/>
        </p:nvSpPr>
        <p:spPr>
          <a:xfrm>
            <a:off x="8777327" y="1641295"/>
            <a:ext cx="2459040" cy="222793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0F923904-35E7-4DDC-9999-051EAAB23E74}"/>
              </a:ext>
            </a:extLst>
          </p:cNvPr>
          <p:cNvSpPr/>
          <p:nvPr/>
        </p:nvSpPr>
        <p:spPr>
          <a:xfrm>
            <a:off x="4139584" y="1642788"/>
            <a:ext cx="4637742" cy="521521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剣のイラスト | かわいいフリー素材集 いらすとや">
            <a:extLst>
              <a:ext uri="{FF2B5EF4-FFF2-40B4-BE49-F238E27FC236}">
                <a16:creationId xmlns:a16="http://schemas.microsoft.com/office/drawing/2014/main" id="{FB05A67D-27BE-4FC7-82E8-602EFE235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2213" y="4443582"/>
            <a:ext cx="1302099" cy="1302099"/>
          </a:xfrm>
          <a:prstGeom prst="rect">
            <a:avLst/>
          </a:prstGeom>
          <a:noFill/>
          <a:extLst>
            <a:ext uri="{909E8E84-426E-40DD-AFC4-6F175D3DCCD1}">
              <a14:hiddenFill xmlns:a14="http://schemas.microsoft.com/office/drawing/2010/main">
                <a:solidFill>
                  <a:srgbClr val="FFFFFF"/>
                </a:solidFill>
              </a14:hiddenFill>
            </a:ext>
          </a:extLst>
        </p:spPr>
      </p:pic>
      <p:sp>
        <p:nvSpPr>
          <p:cNvPr id="96" name="Google Shape;96;p15"/>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dirty="0"/>
              <a:t>ゲームの画面（イメージ）</a:t>
            </a:r>
            <a:endParaRPr dirty="0"/>
          </a:p>
        </p:txBody>
      </p:sp>
      <p:sp>
        <p:nvSpPr>
          <p:cNvPr id="5" name="二等辺三角形 4">
            <a:extLst>
              <a:ext uri="{FF2B5EF4-FFF2-40B4-BE49-F238E27FC236}">
                <a16:creationId xmlns:a16="http://schemas.microsoft.com/office/drawing/2014/main" id="{71946289-8808-432D-B504-4AA7C7851449}"/>
              </a:ext>
            </a:extLst>
          </p:cNvPr>
          <p:cNvSpPr/>
          <p:nvPr/>
        </p:nvSpPr>
        <p:spPr>
          <a:xfrm>
            <a:off x="5503147" y="5094632"/>
            <a:ext cx="592853" cy="1105319"/>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DBD28FA0-7977-474E-BEE9-F6509713D94E}"/>
              </a:ext>
            </a:extLst>
          </p:cNvPr>
          <p:cNvSpPr/>
          <p:nvPr/>
        </p:nvSpPr>
        <p:spPr>
          <a:xfrm>
            <a:off x="5503147" y="4622359"/>
            <a:ext cx="592853" cy="592853"/>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ゴブリンのイラスト（空想上の生物） | かわいいフリー素材集 いらすとや">
            <a:extLst>
              <a:ext uri="{FF2B5EF4-FFF2-40B4-BE49-F238E27FC236}">
                <a16:creationId xmlns:a16="http://schemas.microsoft.com/office/drawing/2014/main" id="{7963222C-B7F4-4EA4-8811-6311EEE78D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704" y="1007581"/>
            <a:ext cx="1266862" cy="14078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宝箱・宝物のイラスト | かわいいフリー素材集 いらすとや">
            <a:extLst>
              <a:ext uri="{FF2B5EF4-FFF2-40B4-BE49-F238E27FC236}">
                <a16:creationId xmlns:a16="http://schemas.microsoft.com/office/drawing/2014/main" id="{E3B2F051-3B49-4A69-9399-0D1B350FB3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7166" y="841875"/>
            <a:ext cx="1519200" cy="1456874"/>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9CE638A2-D97B-49B5-B251-451B7FEB65BE}"/>
              </a:ext>
            </a:extLst>
          </p:cNvPr>
          <p:cNvSpPr/>
          <p:nvPr/>
        </p:nvSpPr>
        <p:spPr>
          <a:xfrm>
            <a:off x="236298" y="5492244"/>
            <a:ext cx="2592474" cy="316521"/>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HP</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DBA88BB3-30AB-4DA4-8563-566BDD299399}"/>
              </a:ext>
            </a:extLst>
          </p:cNvPr>
          <p:cNvSpPr/>
          <p:nvPr/>
        </p:nvSpPr>
        <p:spPr>
          <a:xfrm>
            <a:off x="475364" y="5803406"/>
            <a:ext cx="2592474" cy="316521"/>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スタミナ</a:t>
            </a:r>
          </a:p>
        </p:txBody>
      </p:sp>
      <p:sp>
        <p:nvSpPr>
          <p:cNvPr id="19" name="正方形/長方形 18">
            <a:extLst>
              <a:ext uri="{FF2B5EF4-FFF2-40B4-BE49-F238E27FC236}">
                <a16:creationId xmlns:a16="http://schemas.microsoft.com/office/drawing/2014/main" id="{BE41F16A-1033-4847-BA1F-F7020A98002F}"/>
              </a:ext>
            </a:extLst>
          </p:cNvPr>
          <p:cNvSpPr/>
          <p:nvPr/>
        </p:nvSpPr>
        <p:spPr>
          <a:xfrm>
            <a:off x="3177806" y="5607729"/>
            <a:ext cx="540862" cy="5202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4" name="Picture 10" descr="【生活・物・お薬】ポーションのかわいいフリーイラスト | フタバのフリーイラスト">
            <a:extLst>
              <a:ext uri="{FF2B5EF4-FFF2-40B4-BE49-F238E27FC236}">
                <a16:creationId xmlns:a16="http://schemas.microsoft.com/office/drawing/2014/main" id="{62D2624C-A9A5-4C53-AEB6-3B991DC77B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968" y="5514961"/>
            <a:ext cx="649643" cy="649643"/>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a:extLst>
              <a:ext uri="{FF2B5EF4-FFF2-40B4-BE49-F238E27FC236}">
                <a16:creationId xmlns:a16="http://schemas.microsoft.com/office/drawing/2014/main" id="{AA3F9054-489E-477E-9BCA-33884DCD7C55}"/>
              </a:ext>
            </a:extLst>
          </p:cNvPr>
          <p:cNvSpPr txBox="1"/>
          <p:nvPr/>
        </p:nvSpPr>
        <p:spPr>
          <a:xfrm>
            <a:off x="2797047" y="4829315"/>
            <a:ext cx="2339102" cy="307777"/>
          </a:xfrm>
          <a:prstGeom prst="rect">
            <a:avLst/>
          </a:prstGeom>
          <a:noFill/>
        </p:spPr>
        <p:txBody>
          <a:bodyPr wrap="none" rtlCol="0">
            <a:spAutoFit/>
          </a:bodyPr>
          <a:lstStyle/>
          <a:p>
            <a:r>
              <a:rPr kumimoji="1" lang="ja-JP" altLang="en-US" dirty="0"/>
              <a:t>装備中のアイテムアイコン</a:t>
            </a:r>
          </a:p>
        </p:txBody>
      </p:sp>
      <p:pic>
        <p:nvPicPr>
          <p:cNvPr id="31" name="Picture 4" descr="ゴブリンのイラスト（空想上の生物） | かわいいフリー素材集 いらすとや">
            <a:extLst>
              <a:ext uri="{FF2B5EF4-FFF2-40B4-BE49-F238E27FC236}">
                <a16:creationId xmlns:a16="http://schemas.microsoft.com/office/drawing/2014/main" id="{EB4D437B-B4D4-44E0-997C-6144059F0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416" y="1947924"/>
            <a:ext cx="1266862" cy="1407869"/>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C5347175-294A-4ADD-97DC-12ABBD72565F}"/>
              </a:ext>
            </a:extLst>
          </p:cNvPr>
          <p:cNvSpPr txBox="1"/>
          <p:nvPr/>
        </p:nvSpPr>
        <p:spPr>
          <a:xfrm>
            <a:off x="5076139" y="5031280"/>
            <a:ext cx="400110" cy="990015"/>
          </a:xfrm>
          <a:prstGeom prst="rect">
            <a:avLst/>
          </a:prstGeom>
          <a:noFill/>
        </p:spPr>
        <p:txBody>
          <a:bodyPr vert="eaVert" wrap="square" rtlCol="0">
            <a:spAutoFit/>
          </a:bodyPr>
          <a:lstStyle/>
          <a:p>
            <a:r>
              <a:rPr kumimoji="1" lang="ja-JP" altLang="en-US" dirty="0"/>
              <a:t>プレイヤー</a:t>
            </a:r>
          </a:p>
        </p:txBody>
      </p:sp>
      <p:sp>
        <p:nvSpPr>
          <p:cNvPr id="2" name="テキスト ボックス 1">
            <a:extLst>
              <a:ext uri="{FF2B5EF4-FFF2-40B4-BE49-F238E27FC236}">
                <a16:creationId xmlns:a16="http://schemas.microsoft.com/office/drawing/2014/main" id="{26CF4F33-B724-4DD3-97A3-AE9A5CE5E8AD}"/>
              </a:ext>
            </a:extLst>
          </p:cNvPr>
          <p:cNvSpPr txBox="1"/>
          <p:nvPr/>
        </p:nvSpPr>
        <p:spPr>
          <a:xfrm>
            <a:off x="5201039" y="4306570"/>
            <a:ext cx="1082348" cy="307777"/>
          </a:xfrm>
          <a:prstGeom prst="rect">
            <a:avLst/>
          </a:prstGeom>
          <a:noFill/>
        </p:spPr>
        <p:txBody>
          <a:bodyPr wrap="square" rtlCol="0">
            <a:spAutoFit/>
          </a:bodyPr>
          <a:lstStyle/>
          <a:p>
            <a:r>
              <a:rPr kumimoji="1" lang="ja-JP" altLang="en-US" dirty="0"/>
              <a:t>３人称視点</a:t>
            </a:r>
          </a:p>
        </p:txBody>
      </p:sp>
      <p:pic>
        <p:nvPicPr>
          <p:cNvPr id="11" name="Picture 4" descr="ゴブリンのイラスト（空想上の生物） | かわいいフリー素材集 いらすとや">
            <a:extLst>
              <a:ext uri="{FF2B5EF4-FFF2-40B4-BE49-F238E27FC236}">
                <a16:creationId xmlns:a16="http://schemas.microsoft.com/office/drawing/2014/main" id="{8CD78CDB-C093-427A-86D8-CC7301B9C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348" y="1711516"/>
            <a:ext cx="1266862" cy="1407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きのこイラストのフリー素材｜イラストイメージ">
            <a:extLst>
              <a:ext uri="{FF2B5EF4-FFF2-40B4-BE49-F238E27FC236}">
                <a16:creationId xmlns:a16="http://schemas.microsoft.com/office/drawing/2014/main" id="{F95BC3E5-F052-487D-93B4-D8DD26DDB1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1530" y="2755265"/>
            <a:ext cx="600528" cy="60052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きのこイラストのフリー素材｜イラストイメージ">
            <a:extLst>
              <a:ext uri="{FF2B5EF4-FFF2-40B4-BE49-F238E27FC236}">
                <a16:creationId xmlns:a16="http://schemas.microsoft.com/office/drawing/2014/main" id="{54F892AF-68D8-4DD4-873E-2D66463412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814923"/>
            <a:ext cx="600528" cy="60052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81823258-1D8C-4905-8F02-C3208E14A358}"/>
              </a:ext>
            </a:extLst>
          </p:cNvPr>
          <p:cNvSpPr txBox="1"/>
          <p:nvPr/>
        </p:nvSpPr>
        <p:spPr>
          <a:xfrm>
            <a:off x="1273453" y="2520742"/>
            <a:ext cx="1441420" cy="307777"/>
          </a:xfrm>
          <a:prstGeom prst="rect">
            <a:avLst/>
          </a:prstGeom>
          <a:noFill/>
        </p:spPr>
        <p:txBody>
          <a:bodyPr wrap="none" rtlCol="0">
            <a:spAutoFit/>
          </a:bodyPr>
          <a:lstStyle/>
          <a:p>
            <a:r>
              <a:rPr kumimoji="1" lang="ja-JP" altLang="en-US" dirty="0"/>
              <a:t>採取できる素材</a:t>
            </a:r>
          </a:p>
        </p:txBody>
      </p:sp>
      <p:cxnSp>
        <p:nvCxnSpPr>
          <p:cNvPr id="18" name="直線矢印コネクタ 17">
            <a:extLst>
              <a:ext uri="{FF2B5EF4-FFF2-40B4-BE49-F238E27FC236}">
                <a16:creationId xmlns:a16="http://schemas.microsoft.com/office/drawing/2014/main" id="{F74E2AEF-AE64-4634-A7EF-42C1197DACFB}"/>
              </a:ext>
            </a:extLst>
          </p:cNvPr>
          <p:cNvCxnSpPr>
            <a:cxnSpLocks/>
            <a:stCxn id="7" idx="0"/>
            <a:endCxn id="23" idx="3"/>
          </p:cNvCxnSpPr>
          <p:nvPr/>
        </p:nvCxnSpPr>
        <p:spPr>
          <a:xfrm flipH="1" flipV="1">
            <a:off x="1438728" y="2115187"/>
            <a:ext cx="555435" cy="405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E717AE3-B7A4-4EC4-8EF9-9CB8E30C0207}"/>
              </a:ext>
            </a:extLst>
          </p:cNvPr>
          <p:cNvCxnSpPr>
            <a:cxnSpLocks/>
            <a:stCxn id="7" idx="2"/>
            <a:endCxn id="6" idx="1"/>
          </p:cNvCxnSpPr>
          <p:nvPr/>
        </p:nvCxnSpPr>
        <p:spPr>
          <a:xfrm>
            <a:off x="1994163" y="2828519"/>
            <a:ext cx="437367" cy="227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6E37FCA8-9231-471A-A3C6-62F43F6388B1}"/>
              </a:ext>
            </a:extLst>
          </p:cNvPr>
          <p:cNvCxnSpPr>
            <a:cxnSpLocks/>
            <a:stCxn id="21" idx="2"/>
          </p:cNvCxnSpPr>
          <p:nvPr/>
        </p:nvCxnSpPr>
        <p:spPr>
          <a:xfrm flipH="1">
            <a:off x="3565778" y="5137092"/>
            <a:ext cx="400820" cy="355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4B7CCF87-3ECF-4530-B3D6-0E24D3EA0177}"/>
              </a:ext>
            </a:extLst>
          </p:cNvPr>
          <p:cNvCxnSpPr/>
          <p:nvPr/>
        </p:nvCxnSpPr>
        <p:spPr>
          <a:xfrm>
            <a:off x="8777326" y="3429000"/>
            <a:ext cx="665254" cy="1500473"/>
          </a:xfrm>
          <a:prstGeom prst="line">
            <a:avLst/>
          </a:prstGeom>
        </p:spPr>
        <p:style>
          <a:lnRef idx="1">
            <a:schemeClr val="accent1"/>
          </a:lnRef>
          <a:fillRef idx="0">
            <a:schemeClr val="accent1"/>
          </a:fillRef>
          <a:effectRef idx="0">
            <a:schemeClr val="accent1"/>
          </a:effectRef>
          <a:fontRef idx="minor">
            <a:schemeClr val="tx1"/>
          </a:fontRef>
        </p:style>
      </p:cxnSp>
      <p:sp>
        <p:nvSpPr>
          <p:cNvPr id="3" name="楕円 2">
            <a:extLst>
              <a:ext uri="{FF2B5EF4-FFF2-40B4-BE49-F238E27FC236}">
                <a16:creationId xmlns:a16="http://schemas.microsoft.com/office/drawing/2014/main" id="{1B26431D-9842-4A11-980F-E9ED6932C4BD}"/>
              </a:ext>
            </a:extLst>
          </p:cNvPr>
          <p:cNvSpPr/>
          <p:nvPr/>
        </p:nvSpPr>
        <p:spPr>
          <a:xfrm>
            <a:off x="2552981" y="5234144"/>
            <a:ext cx="178813" cy="178813"/>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BDCEF722-9D7E-4048-80D6-231D16699D4E}"/>
              </a:ext>
            </a:extLst>
          </p:cNvPr>
          <p:cNvSpPr/>
          <p:nvPr/>
        </p:nvSpPr>
        <p:spPr>
          <a:xfrm>
            <a:off x="2002145" y="5237249"/>
            <a:ext cx="178813" cy="1788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1954D934-A0AE-4857-8B54-34D7B748767E}"/>
              </a:ext>
            </a:extLst>
          </p:cNvPr>
          <p:cNvSpPr/>
          <p:nvPr/>
        </p:nvSpPr>
        <p:spPr>
          <a:xfrm>
            <a:off x="2276563" y="5234144"/>
            <a:ext cx="178813" cy="178813"/>
          </a:xfrm>
          <a:prstGeom prst="ellipse">
            <a:avLst/>
          </a:prstGeom>
          <a:solidFill>
            <a:schemeClr val="accent1"/>
          </a:solidFill>
          <a:ln>
            <a:solidFill>
              <a:schemeClr val="tx1"/>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BE8BA1A-6704-4568-BFA5-9ECD29411276}"/>
              </a:ext>
            </a:extLst>
          </p:cNvPr>
          <p:cNvSpPr txBox="1"/>
          <p:nvPr/>
        </p:nvSpPr>
        <p:spPr>
          <a:xfrm>
            <a:off x="236510" y="4269442"/>
            <a:ext cx="2339102" cy="738664"/>
          </a:xfrm>
          <a:prstGeom prst="rect">
            <a:avLst/>
          </a:prstGeom>
          <a:noFill/>
        </p:spPr>
        <p:txBody>
          <a:bodyPr wrap="none" rtlCol="0">
            <a:spAutoFit/>
          </a:bodyPr>
          <a:lstStyle/>
          <a:p>
            <a:r>
              <a:rPr kumimoji="1" lang="ja-JP" altLang="en-US" dirty="0"/>
              <a:t>持っている残り属性</a:t>
            </a:r>
            <a:endParaRPr kumimoji="1" lang="en-US" altLang="ja-JP" dirty="0"/>
          </a:p>
          <a:p>
            <a:r>
              <a:rPr kumimoji="1" lang="ja-JP" altLang="en-US" dirty="0"/>
              <a:t>ハイライトされているのが</a:t>
            </a:r>
            <a:endParaRPr kumimoji="1" lang="en-US" altLang="ja-JP" dirty="0"/>
          </a:p>
          <a:p>
            <a:r>
              <a:rPr kumimoji="1" lang="ja-JP" altLang="en-US" dirty="0"/>
              <a:t>今装備している属性</a:t>
            </a:r>
          </a:p>
        </p:txBody>
      </p:sp>
      <p:cxnSp>
        <p:nvCxnSpPr>
          <p:cNvPr id="37" name="直線矢印コネクタ 36">
            <a:extLst>
              <a:ext uri="{FF2B5EF4-FFF2-40B4-BE49-F238E27FC236}">
                <a16:creationId xmlns:a16="http://schemas.microsoft.com/office/drawing/2014/main" id="{591D7915-0A8B-4861-AC63-46187F138A58}"/>
              </a:ext>
            </a:extLst>
          </p:cNvPr>
          <p:cNvCxnSpPr>
            <a:cxnSpLocks/>
          </p:cNvCxnSpPr>
          <p:nvPr/>
        </p:nvCxnSpPr>
        <p:spPr>
          <a:xfrm>
            <a:off x="1264443" y="4957932"/>
            <a:ext cx="682814" cy="201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2" descr="Crystal Stone Illustration, Design, Graphic, Background PNG Transparent ...">
            <a:extLst>
              <a:ext uri="{FF2B5EF4-FFF2-40B4-BE49-F238E27FC236}">
                <a16:creationId xmlns:a16="http://schemas.microsoft.com/office/drawing/2014/main" id="{B22BB2B5-03DC-47E9-86F5-8F30692A14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01357" y="4805012"/>
            <a:ext cx="746214" cy="746214"/>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直線矢印コネクタ 25">
            <a:extLst>
              <a:ext uri="{FF2B5EF4-FFF2-40B4-BE49-F238E27FC236}">
                <a16:creationId xmlns:a16="http://schemas.microsoft.com/office/drawing/2014/main" id="{65CE7C50-B457-4F66-9915-A74208C8568B}"/>
              </a:ext>
            </a:extLst>
          </p:cNvPr>
          <p:cNvCxnSpPr/>
          <p:nvPr/>
        </p:nvCxnSpPr>
        <p:spPr>
          <a:xfrm flipH="1" flipV="1">
            <a:off x="8541099" y="5336663"/>
            <a:ext cx="832317" cy="863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0FA9C144-65B3-4771-81BB-5C50DCFD9675}"/>
              </a:ext>
            </a:extLst>
          </p:cNvPr>
          <p:cNvSpPr txBox="1"/>
          <p:nvPr/>
        </p:nvSpPr>
        <p:spPr>
          <a:xfrm>
            <a:off x="9123299" y="6199951"/>
            <a:ext cx="1021433" cy="307777"/>
          </a:xfrm>
          <a:prstGeom prst="rect">
            <a:avLst/>
          </a:prstGeom>
          <a:noFill/>
        </p:spPr>
        <p:txBody>
          <a:bodyPr wrap="none" rtlCol="0">
            <a:spAutoFit/>
          </a:bodyPr>
          <a:lstStyle/>
          <a:p>
            <a:r>
              <a:rPr kumimoji="1" lang="ja-JP" altLang="en-US" dirty="0"/>
              <a:t>属性源</a:t>
            </a:r>
            <a:r>
              <a:rPr kumimoji="1" lang="en-US" altLang="ja-JP" dirty="0"/>
              <a:t>(</a:t>
            </a:r>
            <a:r>
              <a:rPr kumimoji="1" lang="ja-JP" altLang="en-US" dirty="0"/>
              <a:t>氷</a:t>
            </a:r>
            <a:r>
              <a:rPr kumimoji="1" lang="en-US" altLang="ja-JP" dirty="0"/>
              <a:t>)</a:t>
            </a:r>
          </a:p>
        </p:txBody>
      </p:sp>
      <p:sp>
        <p:nvSpPr>
          <p:cNvPr id="12" name="正方形/長方形 11">
            <a:extLst>
              <a:ext uri="{FF2B5EF4-FFF2-40B4-BE49-F238E27FC236}">
                <a16:creationId xmlns:a16="http://schemas.microsoft.com/office/drawing/2014/main" id="{7D2E8DDA-D60F-4DC7-A075-E122E84AA46F}"/>
              </a:ext>
            </a:extLst>
          </p:cNvPr>
          <p:cNvSpPr/>
          <p:nvPr/>
        </p:nvSpPr>
        <p:spPr>
          <a:xfrm>
            <a:off x="8322906" y="1636862"/>
            <a:ext cx="472167" cy="2227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属性の壁</a:t>
            </a:r>
            <a:endParaRPr kumimoji="1" lang="en-US" altLang="ja-JP" dirty="0"/>
          </a:p>
        </p:txBody>
      </p:sp>
      <p:sp>
        <p:nvSpPr>
          <p:cNvPr id="39" name="テキスト ボックス 38">
            <a:extLst>
              <a:ext uri="{FF2B5EF4-FFF2-40B4-BE49-F238E27FC236}">
                <a16:creationId xmlns:a16="http://schemas.microsoft.com/office/drawing/2014/main" id="{FBF781A7-E8E9-4A33-AA99-5FFEAAC3270B}"/>
              </a:ext>
            </a:extLst>
          </p:cNvPr>
          <p:cNvSpPr txBox="1"/>
          <p:nvPr/>
        </p:nvSpPr>
        <p:spPr>
          <a:xfrm>
            <a:off x="9016392" y="4957932"/>
            <a:ext cx="2655114" cy="307777"/>
          </a:xfrm>
          <a:prstGeom prst="rect">
            <a:avLst/>
          </a:prstGeom>
          <a:noFill/>
        </p:spPr>
        <p:txBody>
          <a:bodyPr wrap="square" rtlCol="0">
            <a:spAutoFit/>
          </a:bodyPr>
          <a:lstStyle/>
          <a:p>
            <a:r>
              <a:rPr kumimoji="1" lang="ja-JP" altLang="en-US" dirty="0"/>
              <a:t>氷属性で攻撃すると壊れる壁</a:t>
            </a:r>
          </a:p>
        </p:txBody>
      </p:sp>
      <p:sp>
        <p:nvSpPr>
          <p:cNvPr id="40" name="楕円 39">
            <a:extLst>
              <a:ext uri="{FF2B5EF4-FFF2-40B4-BE49-F238E27FC236}">
                <a16:creationId xmlns:a16="http://schemas.microsoft.com/office/drawing/2014/main" id="{01703A2B-8A20-47C8-9C1B-008C55AD8EF9}"/>
              </a:ext>
            </a:extLst>
          </p:cNvPr>
          <p:cNvSpPr/>
          <p:nvPr/>
        </p:nvSpPr>
        <p:spPr>
          <a:xfrm>
            <a:off x="1722244" y="5237249"/>
            <a:ext cx="178813" cy="1788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04F67D50-6CBF-405C-B40D-F756FDA5CB73}"/>
              </a:ext>
            </a:extLst>
          </p:cNvPr>
          <p:cNvSpPr/>
          <p:nvPr/>
        </p:nvSpPr>
        <p:spPr>
          <a:xfrm>
            <a:off x="1436898" y="5234144"/>
            <a:ext cx="178813" cy="1788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操作方法</a:t>
            </a:r>
            <a:endParaRPr/>
          </a:p>
        </p:txBody>
      </p:sp>
      <p:sp>
        <p:nvSpPr>
          <p:cNvPr id="103" name="Google Shape;103;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endParaRPr/>
          </a:p>
          <a:p>
            <a:pPr marL="0" lvl="0" indent="0" algn="l" rtl="0">
              <a:lnSpc>
                <a:spcPct val="90000"/>
              </a:lnSpc>
              <a:spcBef>
                <a:spcPts val="1000"/>
              </a:spcBef>
              <a:spcAft>
                <a:spcPts val="0"/>
              </a:spcAft>
              <a:buClr>
                <a:schemeClr val="dk1"/>
              </a:buClr>
              <a:buSzPts val="1800"/>
              <a:buNone/>
            </a:pPr>
            <a:endParaRPr/>
          </a:p>
        </p:txBody>
      </p:sp>
      <p:pic>
        <p:nvPicPr>
          <p:cNvPr id="104" name="Google Shape;104;p16"/>
          <p:cNvPicPr preferRelativeResize="0"/>
          <p:nvPr/>
        </p:nvPicPr>
        <p:blipFill>
          <a:blip r:embed="rId3">
            <a:alphaModFix/>
          </a:blip>
          <a:stretch>
            <a:fillRect/>
          </a:stretch>
        </p:blipFill>
        <p:spPr>
          <a:xfrm>
            <a:off x="647700" y="1408463"/>
            <a:ext cx="10896600" cy="3019425"/>
          </a:xfrm>
          <a:prstGeom prst="rect">
            <a:avLst/>
          </a:prstGeom>
          <a:noFill/>
          <a:ln>
            <a:noFill/>
          </a:ln>
        </p:spPr>
      </p:pic>
      <p:pic>
        <p:nvPicPr>
          <p:cNvPr id="105" name="Google Shape;105;p16"/>
          <p:cNvPicPr preferRelativeResize="0"/>
          <p:nvPr/>
        </p:nvPicPr>
        <p:blipFill>
          <a:blip r:embed="rId4">
            <a:alphaModFix/>
          </a:blip>
          <a:stretch>
            <a:fillRect/>
          </a:stretch>
        </p:blipFill>
        <p:spPr>
          <a:xfrm>
            <a:off x="3033417" y="3881714"/>
            <a:ext cx="1872466" cy="376375"/>
          </a:xfrm>
          <a:prstGeom prst="rect">
            <a:avLst/>
          </a:prstGeom>
          <a:noFill/>
          <a:ln>
            <a:noFill/>
          </a:ln>
        </p:spPr>
      </p:pic>
      <p:graphicFrame>
        <p:nvGraphicFramePr>
          <p:cNvPr id="107" name="Google Shape;107;p16"/>
          <p:cNvGraphicFramePr/>
          <p:nvPr>
            <p:extLst>
              <p:ext uri="{D42A27DB-BD31-4B8C-83A1-F6EECF244321}">
                <p14:modId xmlns:p14="http://schemas.microsoft.com/office/powerpoint/2010/main" val="3400071863"/>
              </p:ext>
            </p:extLst>
          </p:nvPr>
        </p:nvGraphicFramePr>
        <p:xfrm>
          <a:off x="1640050" y="4734169"/>
          <a:ext cx="4252700" cy="1981050"/>
        </p:xfrm>
        <a:graphic>
          <a:graphicData uri="http://schemas.openxmlformats.org/drawingml/2006/table">
            <a:tbl>
              <a:tblPr>
                <a:noFill/>
                <a:tableStyleId>{61028C50-26F5-4800-AE9B-D556C7522C39}</a:tableStyleId>
              </a:tblPr>
              <a:tblGrid>
                <a:gridCol w="2126350">
                  <a:extLst>
                    <a:ext uri="{9D8B030D-6E8A-4147-A177-3AD203B41FA5}">
                      <a16:colId xmlns:a16="http://schemas.microsoft.com/office/drawing/2014/main" val="20000"/>
                    </a:ext>
                  </a:extLst>
                </a:gridCol>
                <a:gridCol w="2126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キー</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ltLang="ja-JP" dirty="0"/>
                        <a:t>W</a:t>
                      </a:r>
                      <a:r>
                        <a:rPr lang="ja-JP" dirty="0"/>
                        <a:t>A</a:t>
                      </a:r>
                      <a:r>
                        <a:rPr lang="en-US" altLang="ja-JP" dirty="0"/>
                        <a:t>SD</a:t>
                      </a:r>
                      <a:endParaRPr dirty="0"/>
                    </a:p>
                  </a:txBody>
                  <a:tcPr marL="91425" marR="91425" marT="91425" marB="91425"/>
                </a:tc>
                <a:tc>
                  <a:txBody>
                    <a:bodyPr/>
                    <a:lstStyle/>
                    <a:p>
                      <a:pPr marL="0" lvl="0" indent="0" algn="l" rtl="0">
                        <a:spcBef>
                          <a:spcPts val="0"/>
                        </a:spcBef>
                        <a:spcAft>
                          <a:spcPts val="0"/>
                        </a:spcAft>
                        <a:buNone/>
                      </a:pPr>
                      <a:r>
                        <a:rPr lang="ja-JP" altLang="en-US" dirty="0"/>
                        <a:t>移動</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dirty="0"/>
                        <a:t>Shift+</a:t>
                      </a:r>
                      <a:r>
                        <a:rPr lang="ja-JP" altLang="en-US" dirty="0"/>
                        <a:t>移動キー</a:t>
                      </a:r>
                      <a:endParaRPr dirty="0"/>
                    </a:p>
                  </a:txBody>
                  <a:tcPr marL="91425" marR="91425" marT="91425" marB="91425"/>
                </a:tc>
                <a:tc>
                  <a:txBody>
                    <a:bodyPr/>
                    <a:lstStyle/>
                    <a:p>
                      <a:pPr marL="0" lvl="0" indent="0" algn="l" rtl="0">
                        <a:spcBef>
                          <a:spcPts val="0"/>
                        </a:spcBef>
                        <a:spcAft>
                          <a:spcPts val="0"/>
                        </a:spcAft>
                        <a:buNone/>
                      </a:pPr>
                      <a:r>
                        <a:rPr lang="ja-JP" altLang="en-US" dirty="0"/>
                        <a:t>ダッシュ</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ja-JP" dirty="0"/>
                        <a:t>スペース</a:t>
                      </a:r>
                      <a:endParaRPr dirty="0"/>
                    </a:p>
                  </a:txBody>
                  <a:tcPr marL="91425" marR="91425" marT="91425" marB="91425"/>
                </a:tc>
                <a:tc>
                  <a:txBody>
                    <a:bodyPr/>
                    <a:lstStyle/>
                    <a:p>
                      <a:pPr marL="0" lvl="0" indent="0" algn="l" rtl="0">
                        <a:spcBef>
                          <a:spcPts val="0"/>
                        </a:spcBef>
                        <a:spcAft>
                          <a:spcPts val="0"/>
                        </a:spcAft>
                        <a:buNone/>
                      </a:pPr>
                      <a:r>
                        <a:rPr lang="ja-JP" altLang="en-US" dirty="0"/>
                        <a:t>ジャンプ</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ltLang="ja-JP" dirty="0"/>
                        <a:t>Tab</a:t>
                      </a:r>
                      <a:endParaRPr dirty="0"/>
                    </a:p>
                  </a:txBody>
                  <a:tcPr marL="91425" marR="91425" marT="91425" marB="91425"/>
                </a:tc>
                <a:tc>
                  <a:txBody>
                    <a:bodyPr/>
                    <a:lstStyle/>
                    <a:p>
                      <a:pPr marL="0" lvl="0" indent="0" algn="l" rtl="0">
                        <a:spcBef>
                          <a:spcPts val="0"/>
                        </a:spcBef>
                        <a:spcAft>
                          <a:spcPts val="0"/>
                        </a:spcAft>
                        <a:buNone/>
                      </a:pPr>
                      <a:r>
                        <a:rPr lang="ja-JP" altLang="en-US" dirty="0"/>
                        <a:t>メニュー</a:t>
                      </a:r>
                      <a:r>
                        <a:rPr lang="en-US" altLang="ja-JP" dirty="0"/>
                        <a:t>(</a:t>
                      </a:r>
                      <a:r>
                        <a:rPr lang="ja-JP" altLang="en-US" dirty="0"/>
                        <a:t>ステータス</a:t>
                      </a:r>
                      <a:r>
                        <a:rPr lang="en-US" altLang="ja-JP" dirty="0"/>
                        <a:t>)</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08" name="Google Shape;108;p16"/>
          <p:cNvPicPr preferRelativeResize="0"/>
          <p:nvPr/>
        </p:nvPicPr>
        <p:blipFill>
          <a:blip r:embed="rId4">
            <a:alphaModFix/>
          </a:blip>
          <a:stretch>
            <a:fillRect/>
          </a:stretch>
        </p:blipFill>
        <p:spPr>
          <a:xfrm>
            <a:off x="1640050" y="2962024"/>
            <a:ext cx="365775" cy="376375"/>
          </a:xfrm>
          <a:prstGeom prst="rect">
            <a:avLst/>
          </a:prstGeom>
          <a:noFill/>
          <a:ln>
            <a:noFill/>
          </a:ln>
        </p:spPr>
      </p:pic>
      <p:pic>
        <p:nvPicPr>
          <p:cNvPr id="109" name="Google Shape;109;p16"/>
          <p:cNvPicPr preferRelativeResize="0"/>
          <p:nvPr/>
        </p:nvPicPr>
        <p:blipFill>
          <a:blip r:embed="rId4">
            <a:alphaModFix/>
          </a:blip>
          <a:stretch>
            <a:fillRect/>
          </a:stretch>
        </p:blipFill>
        <p:spPr>
          <a:xfrm>
            <a:off x="2566550" y="2962024"/>
            <a:ext cx="365775" cy="376375"/>
          </a:xfrm>
          <a:prstGeom prst="rect">
            <a:avLst/>
          </a:prstGeom>
          <a:noFill/>
          <a:ln>
            <a:noFill/>
          </a:ln>
        </p:spPr>
      </p:pic>
      <p:pic>
        <p:nvPicPr>
          <p:cNvPr id="10" name="Google Shape;108;p16">
            <a:extLst>
              <a:ext uri="{FF2B5EF4-FFF2-40B4-BE49-F238E27FC236}">
                <a16:creationId xmlns:a16="http://schemas.microsoft.com/office/drawing/2014/main" id="{BD282C4A-4CF0-4231-A8D3-6AE384EB2A76}"/>
              </a:ext>
            </a:extLst>
          </p:cNvPr>
          <p:cNvPicPr preferRelativeResize="0"/>
          <p:nvPr/>
        </p:nvPicPr>
        <p:blipFill>
          <a:blip r:embed="rId4">
            <a:alphaModFix/>
          </a:blip>
          <a:stretch>
            <a:fillRect/>
          </a:stretch>
        </p:blipFill>
        <p:spPr>
          <a:xfrm>
            <a:off x="2103300" y="2974725"/>
            <a:ext cx="365775" cy="376375"/>
          </a:xfrm>
          <a:prstGeom prst="rect">
            <a:avLst/>
          </a:prstGeom>
          <a:noFill/>
          <a:ln>
            <a:noFill/>
          </a:ln>
        </p:spPr>
      </p:pic>
      <p:pic>
        <p:nvPicPr>
          <p:cNvPr id="11" name="Google Shape;108;p16">
            <a:extLst>
              <a:ext uri="{FF2B5EF4-FFF2-40B4-BE49-F238E27FC236}">
                <a16:creationId xmlns:a16="http://schemas.microsoft.com/office/drawing/2014/main" id="{C15DD9F3-57D3-4EEB-9D0A-7E3E96705166}"/>
              </a:ext>
            </a:extLst>
          </p:cNvPr>
          <p:cNvPicPr preferRelativeResize="0"/>
          <p:nvPr/>
        </p:nvPicPr>
        <p:blipFill>
          <a:blip r:embed="rId4">
            <a:alphaModFix/>
          </a:blip>
          <a:stretch>
            <a:fillRect/>
          </a:stretch>
        </p:blipFill>
        <p:spPr>
          <a:xfrm>
            <a:off x="1988735" y="2519456"/>
            <a:ext cx="365775" cy="376375"/>
          </a:xfrm>
          <a:prstGeom prst="rect">
            <a:avLst/>
          </a:prstGeom>
          <a:noFill/>
          <a:ln>
            <a:noFill/>
          </a:ln>
        </p:spPr>
      </p:pic>
      <p:pic>
        <p:nvPicPr>
          <p:cNvPr id="12" name="Google Shape;108;p16">
            <a:extLst>
              <a:ext uri="{FF2B5EF4-FFF2-40B4-BE49-F238E27FC236}">
                <a16:creationId xmlns:a16="http://schemas.microsoft.com/office/drawing/2014/main" id="{B2C00921-7EFC-4BBF-9A0F-388DA5772165}"/>
              </a:ext>
            </a:extLst>
          </p:cNvPr>
          <p:cNvPicPr preferRelativeResize="0"/>
          <p:nvPr/>
        </p:nvPicPr>
        <p:blipFill>
          <a:blip r:embed="rId4">
            <a:alphaModFix/>
          </a:blip>
          <a:stretch>
            <a:fillRect/>
          </a:stretch>
        </p:blipFill>
        <p:spPr>
          <a:xfrm>
            <a:off x="838200" y="3410338"/>
            <a:ext cx="934616" cy="376375"/>
          </a:xfrm>
          <a:prstGeom prst="rect">
            <a:avLst/>
          </a:prstGeom>
          <a:noFill/>
          <a:ln>
            <a:noFill/>
          </a:ln>
        </p:spPr>
      </p:pic>
      <p:graphicFrame>
        <p:nvGraphicFramePr>
          <p:cNvPr id="13" name="Google Shape;107;p16">
            <a:extLst>
              <a:ext uri="{FF2B5EF4-FFF2-40B4-BE49-F238E27FC236}">
                <a16:creationId xmlns:a16="http://schemas.microsoft.com/office/drawing/2014/main" id="{C6807C6A-9419-4C3D-BC81-0670E80EB8F7}"/>
              </a:ext>
            </a:extLst>
          </p:cNvPr>
          <p:cNvGraphicFramePr/>
          <p:nvPr>
            <p:extLst>
              <p:ext uri="{D42A27DB-BD31-4B8C-83A1-F6EECF244321}">
                <p14:modId xmlns:p14="http://schemas.microsoft.com/office/powerpoint/2010/main" val="217839770"/>
              </p:ext>
            </p:extLst>
          </p:nvPr>
        </p:nvGraphicFramePr>
        <p:xfrm>
          <a:off x="6299249" y="4734169"/>
          <a:ext cx="4776188" cy="1981050"/>
        </p:xfrm>
        <a:graphic>
          <a:graphicData uri="http://schemas.openxmlformats.org/drawingml/2006/table">
            <a:tbl>
              <a:tblPr>
                <a:noFill/>
                <a:tableStyleId>{61028C50-26F5-4800-AE9B-D556C7522C39}</a:tableStyleId>
              </a:tblPr>
              <a:tblGrid>
                <a:gridCol w="2388094">
                  <a:extLst>
                    <a:ext uri="{9D8B030D-6E8A-4147-A177-3AD203B41FA5}">
                      <a16:colId xmlns:a16="http://schemas.microsoft.com/office/drawing/2014/main" val="20000"/>
                    </a:ext>
                  </a:extLst>
                </a:gridCol>
                <a:gridCol w="2388094">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キー</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ltLang="ja-JP" dirty="0"/>
                        <a:t>E</a:t>
                      </a:r>
                      <a:endParaRPr dirty="0"/>
                    </a:p>
                  </a:txBody>
                  <a:tcPr marL="91425" marR="91425" marT="91425" marB="91425"/>
                </a:tc>
                <a:tc>
                  <a:txBody>
                    <a:bodyPr/>
                    <a:lstStyle/>
                    <a:p>
                      <a:pPr marL="0" lvl="0" indent="0" algn="l" rtl="0">
                        <a:spcBef>
                          <a:spcPts val="0"/>
                        </a:spcBef>
                        <a:spcAft>
                          <a:spcPts val="0"/>
                        </a:spcAft>
                        <a:buNone/>
                      </a:pPr>
                      <a:r>
                        <a:rPr lang="ja-JP" altLang="en-US" dirty="0"/>
                        <a:t>調べる</a:t>
                      </a:r>
                      <a:r>
                        <a:rPr lang="en-US" altLang="ja-JP" dirty="0"/>
                        <a:t>/</a:t>
                      </a:r>
                      <a:r>
                        <a:rPr lang="ja-JP" altLang="en-US" dirty="0"/>
                        <a:t>拾う</a:t>
                      </a:r>
                      <a:endParaRPr dirty="0"/>
                    </a:p>
                  </a:txBody>
                  <a:tcPr marL="91425" marR="91425" marT="91425" marB="91425"/>
                </a:tc>
                <a:extLst>
                  <a:ext uri="{0D108BD9-81ED-4DB2-BD59-A6C34878D82A}">
                    <a16:rowId xmlns:a16="http://schemas.microsoft.com/office/drawing/2014/main" val="10001"/>
                  </a:ext>
                </a:extLst>
              </a:tr>
              <a:tr h="3810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dirty="0"/>
                        <a:t>Ctrl</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dirty="0"/>
                        <a:t>回避</a:t>
                      </a: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ltLang="ja-JP" dirty="0"/>
                        <a:t>Q</a:t>
                      </a:r>
                      <a:endParaRPr dirty="0"/>
                    </a:p>
                  </a:txBody>
                  <a:tcPr marL="91425" marR="91425" marT="91425" marB="91425"/>
                </a:tc>
                <a:tc>
                  <a:txBody>
                    <a:bodyPr/>
                    <a:lstStyle/>
                    <a:p>
                      <a:pPr marL="0" lvl="0" indent="0" algn="l" rtl="0">
                        <a:spcBef>
                          <a:spcPts val="0"/>
                        </a:spcBef>
                        <a:spcAft>
                          <a:spcPts val="0"/>
                        </a:spcAft>
                        <a:buNone/>
                      </a:pPr>
                      <a:r>
                        <a:rPr lang="ja-JP" altLang="en-US" dirty="0"/>
                        <a:t>装備中のアイテムを使用</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4" name="Google Shape;108;p16">
            <a:extLst>
              <a:ext uri="{FF2B5EF4-FFF2-40B4-BE49-F238E27FC236}">
                <a16:creationId xmlns:a16="http://schemas.microsoft.com/office/drawing/2014/main" id="{68BBB8FA-218F-45E7-8C87-07F0A1F6D448}"/>
              </a:ext>
            </a:extLst>
          </p:cNvPr>
          <p:cNvPicPr preferRelativeResize="0"/>
          <p:nvPr/>
        </p:nvPicPr>
        <p:blipFill>
          <a:blip r:embed="rId4">
            <a:alphaModFix/>
          </a:blip>
          <a:stretch>
            <a:fillRect/>
          </a:stretch>
        </p:blipFill>
        <p:spPr>
          <a:xfrm>
            <a:off x="830184" y="2504900"/>
            <a:ext cx="578738" cy="376375"/>
          </a:xfrm>
          <a:prstGeom prst="rect">
            <a:avLst/>
          </a:prstGeom>
          <a:noFill/>
          <a:ln>
            <a:noFill/>
          </a:ln>
        </p:spPr>
      </p:pic>
      <p:pic>
        <p:nvPicPr>
          <p:cNvPr id="15" name="Google Shape;108;p16">
            <a:extLst>
              <a:ext uri="{FF2B5EF4-FFF2-40B4-BE49-F238E27FC236}">
                <a16:creationId xmlns:a16="http://schemas.microsoft.com/office/drawing/2014/main" id="{F1473398-CBB0-44DC-93A9-D2AB0DC3F180}"/>
              </a:ext>
            </a:extLst>
          </p:cNvPr>
          <p:cNvPicPr preferRelativeResize="0"/>
          <p:nvPr/>
        </p:nvPicPr>
        <p:blipFill>
          <a:blip r:embed="rId4">
            <a:alphaModFix/>
          </a:blip>
          <a:stretch>
            <a:fillRect/>
          </a:stretch>
        </p:blipFill>
        <p:spPr>
          <a:xfrm>
            <a:off x="2450413" y="2503016"/>
            <a:ext cx="365775" cy="376375"/>
          </a:xfrm>
          <a:prstGeom prst="rect">
            <a:avLst/>
          </a:prstGeom>
          <a:noFill/>
          <a:ln>
            <a:noFill/>
          </a:ln>
        </p:spPr>
      </p:pic>
      <p:pic>
        <p:nvPicPr>
          <p:cNvPr id="17" name="Google Shape;108;p16">
            <a:extLst>
              <a:ext uri="{FF2B5EF4-FFF2-40B4-BE49-F238E27FC236}">
                <a16:creationId xmlns:a16="http://schemas.microsoft.com/office/drawing/2014/main" id="{7002C65A-23D9-4743-896D-87A0172FF672}"/>
              </a:ext>
            </a:extLst>
          </p:cNvPr>
          <p:cNvPicPr preferRelativeResize="0"/>
          <p:nvPr/>
        </p:nvPicPr>
        <p:blipFill>
          <a:blip r:embed="rId4">
            <a:alphaModFix/>
          </a:blip>
          <a:stretch>
            <a:fillRect/>
          </a:stretch>
        </p:blipFill>
        <p:spPr>
          <a:xfrm>
            <a:off x="830184" y="3887644"/>
            <a:ext cx="496198" cy="376375"/>
          </a:xfrm>
          <a:prstGeom prst="rect">
            <a:avLst/>
          </a:prstGeom>
          <a:noFill/>
          <a:ln>
            <a:noFill/>
          </a:ln>
        </p:spPr>
      </p:pic>
      <p:pic>
        <p:nvPicPr>
          <p:cNvPr id="16" name="Google Shape;108;p16">
            <a:extLst>
              <a:ext uri="{FF2B5EF4-FFF2-40B4-BE49-F238E27FC236}">
                <a16:creationId xmlns:a16="http://schemas.microsoft.com/office/drawing/2014/main" id="{520ECC28-B95F-4519-BC6B-1FE367830421}"/>
              </a:ext>
            </a:extLst>
          </p:cNvPr>
          <p:cNvPicPr preferRelativeResize="0"/>
          <p:nvPr/>
        </p:nvPicPr>
        <p:blipFill>
          <a:blip r:embed="rId4">
            <a:alphaModFix/>
          </a:blip>
          <a:stretch>
            <a:fillRect/>
          </a:stretch>
        </p:blipFill>
        <p:spPr>
          <a:xfrm>
            <a:off x="1515941" y="2491083"/>
            <a:ext cx="365775" cy="376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aphicFrame>
        <p:nvGraphicFramePr>
          <p:cNvPr id="138" name="Google Shape;138;p18"/>
          <p:cNvGraphicFramePr/>
          <p:nvPr>
            <p:extLst>
              <p:ext uri="{D42A27DB-BD31-4B8C-83A1-F6EECF244321}">
                <p14:modId xmlns:p14="http://schemas.microsoft.com/office/powerpoint/2010/main" val="1861297846"/>
              </p:ext>
            </p:extLst>
          </p:nvPr>
        </p:nvGraphicFramePr>
        <p:xfrm>
          <a:off x="3969638" y="4493825"/>
          <a:ext cx="4495100" cy="1981050"/>
        </p:xfrm>
        <a:graphic>
          <a:graphicData uri="http://schemas.openxmlformats.org/drawingml/2006/table">
            <a:tbl>
              <a:tblPr>
                <a:noFill/>
              </a:tblPr>
              <a:tblGrid>
                <a:gridCol w="2247550">
                  <a:extLst>
                    <a:ext uri="{9D8B030D-6E8A-4147-A177-3AD203B41FA5}">
                      <a16:colId xmlns:a16="http://schemas.microsoft.com/office/drawing/2014/main" val="20000"/>
                    </a:ext>
                  </a:extLst>
                </a:gridCol>
                <a:gridCol w="22475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マウス</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ja-JP"/>
                        <a:t>移動</a:t>
                      </a:r>
                      <a:endParaRPr/>
                    </a:p>
                  </a:txBody>
                  <a:tcPr marL="91425" marR="91425" marT="91425" marB="91425"/>
                </a:tc>
                <a:tc>
                  <a:txBody>
                    <a:bodyPr/>
                    <a:lstStyle/>
                    <a:p>
                      <a:pPr marL="0" lvl="0" indent="0" algn="ctr" rtl="0">
                        <a:spcBef>
                          <a:spcPts val="0"/>
                        </a:spcBef>
                        <a:spcAft>
                          <a:spcPts val="0"/>
                        </a:spcAft>
                        <a:buNone/>
                      </a:pPr>
                      <a:r>
                        <a:rPr lang="ja-JP" dirty="0"/>
                        <a:t>カメラ移動</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ja-JP" dirty="0"/>
                        <a:t>左クリック</a:t>
                      </a:r>
                      <a:endParaRPr dirty="0"/>
                    </a:p>
                  </a:txBody>
                  <a:tcPr marL="91425" marR="91425" marT="91425" marB="91425"/>
                </a:tc>
                <a:tc>
                  <a:txBody>
                    <a:bodyPr/>
                    <a:lstStyle/>
                    <a:p>
                      <a:pPr marL="0" lvl="0" indent="0" algn="ctr" rtl="0">
                        <a:spcBef>
                          <a:spcPts val="0"/>
                        </a:spcBef>
                        <a:spcAft>
                          <a:spcPts val="0"/>
                        </a:spcAft>
                        <a:buNone/>
                      </a:pPr>
                      <a:r>
                        <a:rPr lang="ja-JP" dirty="0"/>
                        <a:t>通常攻撃</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ja-JP" dirty="0"/>
                        <a:t>右クリック</a:t>
                      </a:r>
                      <a:endParaRPr dirty="0"/>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ja-JP" altLang="en-US" dirty="0">
                          <a:solidFill>
                            <a:schemeClr val="dk1"/>
                          </a:solidFill>
                        </a:rPr>
                        <a:t>属性源を消費して攻撃</a:t>
                      </a:r>
                      <a:endParaRPr dirty="0">
                        <a:solidFill>
                          <a:schemeClr val="dk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ja-JP" altLang="en-US" dirty="0"/>
                        <a:t>ホイール</a:t>
                      </a:r>
                      <a:endParaRPr dirty="0"/>
                    </a:p>
                  </a:txBody>
                  <a:tcPr marL="91425" marR="91425" marT="91425" marB="91425"/>
                </a:tc>
                <a:tc>
                  <a:txBody>
                    <a:bodyPr/>
                    <a:lstStyle/>
                    <a:p>
                      <a:pPr marL="0" lvl="0" indent="0" algn="ctr" rtl="0">
                        <a:spcBef>
                          <a:spcPts val="0"/>
                        </a:spcBef>
                        <a:spcAft>
                          <a:spcPts val="0"/>
                        </a:spcAft>
                        <a:buNone/>
                      </a:pPr>
                      <a:r>
                        <a:rPr lang="ja-JP" altLang="en-US" dirty="0"/>
                        <a:t>持っている属性を変更</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39" name="Google Shape;139;p18"/>
          <p:cNvPicPr preferRelativeResize="0"/>
          <p:nvPr/>
        </p:nvPicPr>
        <p:blipFill>
          <a:blip r:embed="rId3">
            <a:alphaModFix/>
          </a:blip>
          <a:stretch>
            <a:fillRect/>
          </a:stretch>
        </p:blipFill>
        <p:spPr>
          <a:xfrm>
            <a:off x="4962675" y="290421"/>
            <a:ext cx="7060901" cy="4770041"/>
          </a:xfrm>
          <a:prstGeom prst="rect">
            <a:avLst/>
          </a:prstGeom>
          <a:noFill/>
          <a:ln>
            <a:noFill/>
          </a:ln>
        </p:spPr>
      </p:pic>
      <p:pic>
        <p:nvPicPr>
          <p:cNvPr id="140" name="Google Shape;140;p18"/>
          <p:cNvPicPr preferRelativeResize="0"/>
          <p:nvPr/>
        </p:nvPicPr>
        <p:blipFill>
          <a:blip r:embed="rId4">
            <a:alphaModFix/>
          </a:blip>
          <a:stretch>
            <a:fillRect/>
          </a:stretch>
        </p:blipFill>
        <p:spPr>
          <a:xfrm>
            <a:off x="2825900" y="455850"/>
            <a:ext cx="6689275" cy="4519000"/>
          </a:xfrm>
          <a:prstGeom prst="rect">
            <a:avLst/>
          </a:prstGeom>
          <a:noFill/>
          <a:ln>
            <a:noFill/>
          </a:ln>
        </p:spPr>
      </p:pic>
      <p:pic>
        <p:nvPicPr>
          <p:cNvPr id="141" name="Google Shape;141;p18"/>
          <p:cNvPicPr preferRelativeResize="0"/>
          <p:nvPr/>
        </p:nvPicPr>
        <p:blipFill>
          <a:blip r:embed="rId5">
            <a:alphaModFix/>
          </a:blip>
          <a:stretch>
            <a:fillRect/>
          </a:stretch>
        </p:blipFill>
        <p:spPr>
          <a:xfrm>
            <a:off x="410825" y="364612"/>
            <a:ext cx="6959375" cy="4701475"/>
          </a:xfrm>
          <a:prstGeom prst="rect">
            <a:avLst/>
          </a:prstGeom>
          <a:noFill/>
          <a:ln>
            <a:noFill/>
          </a:ln>
        </p:spPr>
      </p:pic>
      <p:sp>
        <p:nvSpPr>
          <p:cNvPr id="142" name="Google Shape;142;p18"/>
          <p:cNvSpPr txBox="1">
            <a:spLocks noGrp="1"/>
          </p:cNvSpPr>
          <p:nvPr>
            <p:ph type="title"/>
          </p:nvPr>
        </p:nvSpPr>
        <p:spPr>
          <a:xfrm>
            <a:off x="83820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ja-JP"/>
              <a:t>操作方法（人と猫が一緒の時）</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B056B-CBE8-42A8-B68E-23B4FFC833FD}"/>
              </a:ext>
            </a:extLst>
          </p:cNvPr>
          <p:cNvSpPr>
            <a:spLocks noGrp="1"/>
          </p:cNvSpPr>
          <p:nvPr>
            <p:ph type="title"/>
          </p:nvPr>
        </p:nvSpPr>
        <p:spPr/>
        <p:txBody>
          <a:bodyPr/>
          <a:lstStyle/>
          <a:p>
            <a:r>
              <a:rPr kumimoji="1" lang="ja-JP" altLang="en-US" dirty="0"/>
              <a:t>ゲームシステム</a:t>
            </a:r>
          </a:p>
        </p:txBody>
      </p:sp>
      <p:sp>
        <p:nvSpPr>
          <p:cNvPr id="3" name="テキスト プレースホルダー 2">
            <a:extLst>
              <a:ext uri="{FF2B5EF4-FFF2-40B4-BE49-F238E27FC236}">
                <a16:creationId xmlns:a16="http://schemas.microsoft.com/office/drawing/2014/main" id="{529B0325-8920-42B2-BA94-DAE959FD7B56}"/>
              </a:ext>
            </a:extLst>
          </p:cNvPr>
          <p:cNvSpPr>
            <a:spLocks noGrp="1"/>
          </p:cNvSpPr>
          <p:nvPr>
            <p:ph type="body" idx="1"/>
          </p:nvPr>
        </p:nvSpPr>
        <p:spPr>
          <a:xfrm>
            <a:off x="838200" y="1353351"/>
            <a:ext cx="10515600" cy="5067545"/>
          </a:xfrm>
        </p:spPr>
        <p:txBody>
          <a:bodyPr>
            <a:normAutofit/>
          </a:bodyPr>
          <a:lstStyle/>
          <a:p>
            <a:pPr marL="114300" indent="0">
              <a:buNone/>
            </a:pPr>
            <a:r>
              <a:rPr kumimoji="1" lang="ja-JP" altLang="en-US" dirty="0"/>
              <a:t>キャラクターが出来る動作は、移動、ジャンプ、剣での攻撃、アイテムの使用にし、ゼルダの冒険やマリオのようにギミックをメインにプレイヤーを楽しませれたらと考えています。</a:t>
            </a:r>
            <a:endParaRPr kumimoji="1" lang="en-US" altLang="ja-JP" dirty="0"/>
          </a:p>
          <a:p>
            <a:pPr marL="114300" indent="0">
              <a:buNone/>
            </a:pPr>
            <a:r>
              <a:rPr kumimoji="1" lang="ja-JP" altLang="en-US" dirty="0"/>
              <a:t>主人公の剣は始めは無属性で、属性源</a:t>
            </a:r>
            <a:r>
              <a:rPr kumimoji="1" lang="en-US" altLang="ja-JP" dirty="0"/>
              <a:t>(</a:t>
            </a:r>
            <a:r>
              <a:rPr kumimoji="1" lang="ja-JP" altLang="en-US" dirty="0"/>
              <a:t>対応した属性の色をしたクリスタル</a:t>
            </a:r>
            <a:r>
              <a:rPr kumimoji="1" lang="en-US" altLang="ja-JP" dirty="0"/>
              <a:t>)</a:t>
            </a:r>
            <a:r>
              <a:rPr kumimoji="1" lang="ja-JP" altLang="en-US" dirty="0"/>
              <a:t>を拾うと空の属性スロットに補充される。</a:t>
            </a:r>
            <a:endParaRPr kumimoji="1" lang="en-US" altLang="ja-JP" dirty="0"/>
          </a:p>
          <a:p>
            <a:pPr marL="114300" indent="0">
              <a:buNone/>
            </a:pPr>
            <a:r>
              <a:rPr kumimoji="1" lang="ja-JP" altLang="en-US" dirty="0"/>
              <a:t>属性スロットが全て埋まっている状態で、属性源を拾った場合装備中の属性が上書きされる。</a:t>
            </a:r>
            <a:endParaRPr kumimoji="1" lang="en-US" altLang="ja-JP" dirty="0"/>
          </a:p>
          <a:p>
            <a:pPr marL="114300" indent="0">
              <a:buNone/>
            </a:pPr>
            <a:r>
              <a:rPr kumimoji="1" lang="ja-JP" altLang="en-US" dirty="0"/>
              <a:t>ダンジョンは、ランダム生成で作り、プレイヤーが飽きにくく、わくわく感が長く続くようにしたいです。</a:t>
            </a:r>
            <a:endParaRPr kumimoji="1" lang="en-US" altLang="ja-JP" dirty="0"/>
          </a:p>
          <a:p>
            <a:pPr marL="114300" indent="0">
              <a:buNone/>
            </a:pPr>
            <a:endParaRPr kumimoji="1" lang="en-US" altLang="ja-JP" dirty="0"/>
          </a:p>
        </p:txBody>
      </p:sp>
    </p:spTree>
    <p:extLst>
      <p:ext uri="{BB962C8B-B14F-4D97-AF65-F5344CB8AC3E}">
        <p14:creationId xmlns:p14="http://schemas.microsoft.com/office/powerpoint/2010/main" val="1190651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ゲームシステム（流れ）</a:t>
            </a:r>
            <a:endParaRPr/>
          </a:p>
        </p:txBody>
      </p:sp>
      <p:sp>
        <p:nvSpPr>
          <p:cNvPr id="115" name="Google Shape;115;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endParaRPr/>
          </a:p>
          <a:p>
            <a:pPr marL="0" lvl="0" indent="0" algn="l" rtl="0">
              <a:lnSpc>
                <a:spcPct val="90000"/>
              </a:lnSpc>
              <a:spcBef>
                <a:spcPts val="1000"/>
              </a:spcBef>
              <a:spcAft>
                <a:spcPts val="0"/>
              </a:spcAft>
              <a:buClr>
                <a:schemeClr val="dk1"/>
              </a:buClr>
              <a:buSzPts val="1800"/>
              <a:buNone/>
            </a:pPr>
            <a:endParaRPr/>
          </a:p>
        </p:txBody>
      </p:sp>
      <p:sp>
        <p:nvSpPr>
          <p:cNvPr id="116" name="Google Shape;116;p17"/>
          <p:cNvSpPr txBox="1">
            <a:spLocks noGrp="1"/>
          </p:cNvSpPr>
          <p:nvPr>
            <p:ph type="body" idx="1"/>
          </p:nvPr>
        </p:nvSpPr>
        <p:spPr>
          <a:xfrm>
            <a:off x="838200" y="1253400"/>
            <a:ext cx="10515600" cy="51498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１．ダンジョンに潜る前の準備</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altLang="ja-JP" dirty="0">
                <a:latin typeface="Arial"/>
                <a:ea typeface="Arial"/>
                <a:cs typeface="Arial"/>
                <a:sym typeface="Arial"/>
              </a:rPr>
              <a:t>(</a:t>
            </a:r>
            <a:r>
              <a:rPr lang="ja-JP" altLang="en-US" dirty="0">
                <a:latin typeface="Arial"/>
                <a:ea typeface="Arial"/>
                <a:cs typeface="Arial"/>
                <a:sym typeface="Arial"/>
              </a:rPr>
              <a:t>アイテムを売買、持っていくアイテム準備したり、依頼を受けたりする</a:t>
            </a:r>
            <a:r>
              <a:rPr lang="en-US" altLang="ja-JP" dirty="0">
                <a:latin typeface="Arial"/>
                <a:ea typeface="Arial"/>
                <a:cs typeface="Arial"/>
                <a:sym typeface="Arial"/>
              </a:rPr>
              <a:t>)</a:t>
            </a: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２．ダンジョン探索へ</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３．ダンジョンから帰還</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altLang="ja-JP" dirty="0">
                <a:latin typeface="Arial"/>
                <a:ea typeface="Arial"/>
                <a:cs typeface="Arial"/>
                <a:sym typeface="Arial"/>
              </a:rPr>
              <a:t>(</a:t>
            </a:r>
            <a:r>
              <a:rPr lang="ja-JP" altLang="en-US" dirty="0">
                <a:latin typeface="Arial"/>
                <a:ea typeface="Arial"/>
                <a:cs typeface="Arial"/>
                <a:sym typeface="Arial"/>
              </a:rPr>
              <a:t>ダンジョンには、脱出ポイントがあります。もしダンジョンでやられた場合は、持っていたアイテムは無くなります。</a:t>
            </a:r>
            <a:r>
              <a:rPr lang="en-US" altLang="ja-JP" dirty="0">
                <a:latin typeface="Arial"/>
                <a:ea typeface="Arial"/>
                <a:cs typeface="Arial"/>
                <a:sym typeface="Arial"/>
              </a:rPr>
              <a:t>)</a:t>
            </a:r>
          </a:p>
        </p:txBody>
      </p:sp>
      <p:cxnSp>
        <p:nvCxnSpPr>
          <p:cNvPr id="5" name="コネクタ: カギ線 4">
            <a:extLst>
              <a:ext uri="{FF2B5EF4-FFF2-40B4-BE49-F238E27FC236}">
                <a16:creationId xmlns:a16="http://schemas.microsoft.com/office/drawing/2014/main" id="{4397A0A0-E3AB-414E-8F7F-F376FD3298E6}"/>
              </a:ext>
            </a:extLst>
          </p:cNvPr>
          <p:cNvCxnSpPr>
            <a:cxnSpLocks/>
          </p:cNvCxnSpPr>
          <p:nvPr/>
        </p:nvCxnSpPr>
        <p:spPr>
          <a:xfrm flipV="1">
            <a:off x="5034224" y="2854216"/>
            <a:ext cx="4632290" cy="1655466"/>
          </a:xfrm>
          <a:prstGeom prst="bentConnector3">
            <a:avLst>
              <a:gd name="adj1" fmla="val 99954"/>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3FF80942-6242-48F2-97B8-18EF7142ED0F}"/>
              </a:ext>
            </a:extLst>
          </p:cNvPr>
          <p:cNvSpPr txBox="1"/>
          <p:nvPr/>
        </p:nvSpPr>
        <p:spPr>
          <a:xfrm>
            <a:off x="6925467" y="4161135"/>
            <a:ext cx="1082348" cy="307777"/>
          </a:xfrm>
          <a:prstGeom prst="rect">
            <a:avLst/>
          </a:prstGeom>
          <a:noFill/>
        </p:spPr>
        <p:txBody>
          <a:bodyPr wrap="none" rtlCol="0">
            <a:spAutoFit/>
          </a:bodyPr>
          <a:lstStyle/>
          <a:p>
            <a:r>
              <a:rPr kumimoji="1" lang="ja-JP" altLang="en-US" dirty="0"/>
              <a:t>１</a:t>
            </a:r>
            <a:r>
              <a:rPr kumimoji="1" lang="ja-JP" altLang="en-US"/>
              <a:t>．</a:t>
            </a:r>
            <a:r>
              <a:rPr kumimoji="1" lang="ja-JP" altLang="en-US" dirty="0"/>
              <a:t>へ戻る</a:t>
            </a:r>
            <a:endParaRPr kumimoji="1" lang="en-US" altLang="ja-JP"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F2D7F5-E61C-44D3-9E91-DAA0B4FD6238}"/>
              </a:ext>
            </a:extLst>
          </p:cNvPr>
          <p:cNvSpPr>
            <a:spLocks noGrp="1"/>
          </p:cNvSpPr>
          <p:nvPr>
            <p:ph type="title"/>
          </p:nvPr>
        </p:nvSpPr>
        <p:spPr/>
        <p:txBody>
          <a:bodyPr/>
          <a:lstStyle/>
          <a:p>
            <a:r>
              <a:rPr kumimoji="1" lang="ja-JP" altLang="en-US" dirty="0"/>
              <a:t>属性のギミック</a:t>
            </a:r>
          </a:p>
        </p:txBody>
      </p:sp>
      <p:sp>
        <p:nvSpPr>
          <p:cNvPr id="3" name="テキスト プレースホルダー 2">
            <a:extLst>
              <a:ext uri="{FF2B5EF4-FFF2-40B4-BE49-F238E27FC236}">
                <a16:creationId xmlns:a16="http://schemas.microsoft.com/office/drawing/2014/main" id="{BD138BA6-2E50-40D5-BDA6-7201F7412611}"/>
              </a:ext>
            </a:extLst>
          </p:cNvPr>
          <p:cNvSpPr>
            <a:spLocks noGrp="1"/>
          </p:cNvSpPr>
          <p:nvPr>
            <p:ph type="body" idx="1"/>
          </p:nvPr>
        </p:nvSpPr>
        <p:spPr>
          <a:xfrm>
            <a:off x="838200" y="1349763"/>
            <a:ext cx="10515600" cy="5143111"/>
          </a:xfrm>
        </p:spPr>
        <p:txBody>
          <a:bodyPr/>
          <a:lstStyle/>
          <a:p>
            <a:pPr marL="114300" indent="0">
              <a:buNone/>
            </a:pPr>
            <a:r>
              <a:rPr kumimoji="1" lang="ja-JP" altLang="en-US" dirty="0"/>
              <a:t>最初は「炎、水、雷」の３属性を使おうと思います。</a:t>
            </a:r>
            <a:endParaRPr kumimoji="1" lang="en-US" altLang="ja-JP" dirty="0"/>
          </a:p>
          <a:p>
            <a:pPr marL="114300" indent="0">
              <a:buNone/>
            </a:pPr>
            <a:r>
              <a:rPr kumimoji="1" lang="ja-JP" altLang="en-US" dirty="0"/>
              <a:t>・炎</a:t>
            </a:r>
            <a:r>
              <a:rPr kumimoji="1" lang="en-US" altLang="ja-JP" dirty="0"/>
              <a:t>	</a:t>
            </a:r>
            <a:r>
              <a:rPr kumimoji="1" lang="ja-JP" altLang="en-US" dirty="0"/>
              <a:t>：</a:t>
            </a:r>
            <a:r>
              <a:rPr kumimoji="1" lang="en-US" altLang="ja-JP" dirty="0"/>
              <a:t>	</a:t>
            </a:r>
            <a:r>
              <a:rPr kumimoji="1" lang="ja-JP" altLang="en-US" dirty="0"/>
              <a:t>ギミック</a:t>
            </a:r>
            <a:r>
              <a:rPr kumimoji="1" lang="en-US" altLang="ja-JP" dirty="0"/>
              <a:t>	</a:t>
            </a:r>
            <a:r>
              <a:rPr kumimoji="1" lang="ja-JP" altLang="en-US" dirty="0"/>
              <a:t>：障害物の破壊</a:t>
            </a:r>
            <a:r>
              <a:rPr kumimoji="1" lang="en-US" altLang="ja-JP" dirty="0"/>
              <a:t>(</a:t>
            </a:r>
            <a:r>
              <a:rPr kumimoji="1" lang="ja-JP" altLang="en-US" dirty="0"/>
              <a:t>壊せる壁、ツタ</a:t>
            </a:r>
            <a:r>
              <a:rPr kumimoji="1" lang="en-US" altLang="ja-JP" dirty="0"/>
              <a:t>)</a:t>
            </a:r>
            <a:r>
              <a:rPr kumimoji="1" lang="ja-JP" altLang="en-US" dirty="0"/>
              <a:t>。導火線</a:t>
            </a:r>
            <a:endParaRPr kumimoji="1" lang="en-US" altLang="ja-JP" dirty="0"/>
          </a:p>
          <a:p>
            <a:pPr marL="114300" indent="0">
              <a:buNone/>
            </a:pPr>
            <a:r>
              <a:rPr kumimoji="1" lang="en-US" altLang="ja-JP" dirty="0"/>
              <a:t>		</a:t>
            </a:r>
            <a:r>
              <a:rPr kumimoji="1" lang="ja-JP" altLang="en-US" dirty="0"/>
              <a:t>戦闘</a:t>
            </a:r>
            <a:r>
              <a:rPr kumimoji="1" lang="en-US" altLang="ja-JP" dirty="0"/>
              <a:t>		</a:t>
            </a:r>
            <a:r>
              <a:rPr kumimoji="1" lang="ja-JP" altLang="en-US" dirty="0"/>
              <a:t>：敵への大ダメージ</a:t>
            </a:r>
            <a:endParaRPr kumimoji="1" lang="en-US" altLang="ja-JP" dirty="0"/>
          </a:p>
          <a:p>
            <a:pPr marL="114300" indent="0">
              <a:buNone/>
            </a:pPr>
            <a:r>
              <a:rPr kumimoji="1" lang="ja-JP" altLang="en-US" dirty="0"/>
              <a:t>・水：</a:t>
            </a:r>
            <a:r>
              <a:rPr kumimoji="1" lang="en-US" altLang="ja-JP" dirty="0"/>
              <a:t>	</a:t>
            </a:r>
            <a:r>
              <a:rPr kumimoji="1" lang="ja-JP" altLang="en-US" dirty="0"/>
              <a:t>ギミック</a:t>
            </a:r>
            <a:r>
              <a:rPr kumimoji="1" lang="en-US" altLang="ja-JP" dirty="0"/>
              <a:t>	</a:t>
            </a:r>
            <a:r>
              <a:rPr kumimoji="1" lang="ja-JP" altLang="en-US" dirty="0"/>
              <a:t>：ハザードの除去</a:t>
            </a:r>
            <a:r>
              <a:rPr kumimoji="1" lang="en-US" altLang="ja-JP" dirty="0"/>
              <a:t>(</a:t>
            </a:r>
            <a:r>
              <a:rPr kumimoji="1" lang="ja-JP" altLang="en-US" dirty="0"/>
              <a:t>炎の床、毒沼など</a:t>
            </a:r>
            <a:r>
              <a:rPr kumimoji="1" lang="en-US" altLang="ja-JP" dirty="0"/>
              <a:t>)</a:t>
            </a:r>
          </a:p>
          <a:p>
            <a:pPr marL="114300" indent="0">
              <a:buNone/>
            </a:pPr>
            <a:r>
              <a:rPr kumimoji="1" lang="en-US" altLang="ja-JP" dirty="0"/>
              <a:t>		</a:t>
            </a:r>
            <a:r>
              <a:rPr kumimoji="1" lang="ja-JP" altLang="en-US" dirty="0"/>
              <a:t>戦闘</a:t>
            </a:r>
            <a:r>
              <a:rPr kumimoji="1" lang="en-US" altLang="ja-JP" dirty="0"/>
              <a:t>		</a:t>
            </a:r>
            <a:r>
              <a:rPr kumimoji="1" lang="ja-JP" altLang="en-US" dirty="0"/>
              <a:t>：炎上の敵の鎮火、スタン</a:t>
            </a:r>
            <a:endParaRPr kumimoji="1" lang="en-US" altLang="ja-JP" dirty="0"/>
          </a:p>
          <a:p>
            <a:pPr marL="114300" indent="0">
              <a:buNone/>
            </a:pPr>
            <a:r>
              <a:rPr kumimoji="1" lang="ja-JP" altLang="en-US" dirty="0"/>
              <a:t>・雷：</a:t>
            </a:r>
            <a:r>
              <a:rPr kumimoji="1" lang="en-US" altLang="ja-JP" dirty="0"/>
              <a:t>	</a:t>
            </a:r>
            <a:r>
              <a:rPr kumimoji="1" lang="ja-JP" altLang="en-US" dirty="0"/>
              <a:t>ギミック</a:t>
            </a:r>
            <a:r>
              <a:rPr kumimoji="1" lang="en-US" altLang="ja-JP" dirty="0"/>
              <a:t>	</a:t>
            </a:r>
            <a:r>
              <a:rPr kumimoji="1" lang="ja-JP" altLang="en-US" dirty="0"/>
              <a:t>：機械の起動</a:t>
            </a:r>
            <a:r>
              <a:rPr kumimoji="1" lang="en-US" altLang="ja-JP" dirty="0"/>
              <a:t>(</a:t>
            </a:r>
            <a:r>
              <a:rPr kumimoji="1" lang="ja-JP" altLang="en-US" dirty="0"/>
              <a:t>扉、エレベーターなど</a:t>
            </a:r>
            <a:r>
              <a:rPr kumimoji="1" lang="en-US" altLang="ja-JP" dirty="0"/>
              <a:t>)</a:t>
            </a:r>
          </a:p>
          <a:p>
            <a:pPr marL="114300" indent="0">
              <a:buNone/>
            </a:pPr>
            <a:r>
              <a:rPr kumimoji="1" lang="en-US" altLang="ja-JP" dirty="0"/>
              <a:t>		</a:t>
            </a:r>
            <a:r>
              <a:rPr kumimoji="1" lang="ja-JP" altLang="en-US" dirty="0"/>
              <a:t>戦闘</a:t>
            </a:r>
            <a:r>
              <a:rPr kumimoji="1" lang="en-US" altLang="ja-JP" dirty="0"/>
              <a:t>		</a:t>
            </a:r>
            <a:r>
              <a:rPr kumimoji="1" lang="ja-JP" altLang="en-US" dirty="0"/>
              <a:t>：麻痺、範囲攻撃</a:t>
            </a:r>
            <a:endParaRPr kumimoji="1" lang="en-US" altLang="ja-JP" dirty="0"/>
          </a:p>
          <a:p>
            <a:pPr marL="114300" indent="0">
              <a:buNone/>
            </a:pPr>
            <a:r>
              <a:rPr kumimoji="1" lang="ja-JP" altLang="en-US" dirty="0"/>
              <a:t>・全属性：属性の絵がありその属性で攻撃すると壊れる壁や起動するスイッチ。</a:t>
            </a:r>
            <a:endParaRPr kumimoji="1" lang="en-US" altLang="ja-JP" dirty="0"/>
          </a:p>
          <a:p>
            <a:pPr marL="114300" indent="0">
              <a:buNone/>
            </a:pPr>
            <a:r>
              <a:rPr kumimoji="1" lang="en-US" altLang="ja-JP" dirty="0"/>
              <a:t>※</a:t>
            </a:r>
            <a:r>
              <a:rPr kumimoji="1" lang="ja-JP" altLang="en-US" dirty="0">
                <a:solidFill>
                  <a:srgbClr val="FF0000"/>
                </a:solidFill>
              </a:rPr>
              <a:t>初めは炎をメインに作っていこうと思います。</a:t>
            </a:r>
            <a:endParaRPr kumimoji="1" lang="en-US" altLang="ja-JP" dirty="0">
              <a:solidFill>
                <a:srgbClr val="FF0000"/>
              </a:solidFill>
            </a:endParaRPr>
          </a:p>
        </p:txBody>
      </p:sp>
    </p:spTree>
    <p:extLst>
      <p:ext uri="{BB962C8B-B14F-4D97-AF65-F5344CB8AC3E}">
        <p14:creationId xmlns:p14="http://schemas.microsoft.com/office/powerpoint/2010/main" val="3382512464"/>
      </p:ext>
    </p:extLst>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989</TotalTime>
  <Words>1803</Words>
  <Application>Microsoft Office PowerPoint</Application>
  <PresentationFormat>ワイド画面</PresentationFormat>
  <Paragraphs>139</Paragraphs>
  <Slides>14</Slides>
  <Notes>7</Notes>
  <HiddenSlides>1</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ＭＳ Ｐゴシック</vt:lpstr>
      <vt:lpstr>Arial</vt:lpstr>
      <vt:lpstr>Calibri</vt:lpstr>
      <vt:lpstr>Office テーマ</vt:lpstr>
      <vt:lpstr>Relicia -属性を纏う刃-</vt:lpstr>
      <vt:lpstr>ゲームの世界観（概要）</vt:lpstr>
      <vt:lpstr>ゲームの世界観(主人公について)</vt:lpstr>
      <vt:lpstr>ゲームの画面（イメージ）</vt:lpstr>
      <vt:lpstr>操作方法</vt:lpstr>
      <vt:lpstr>操作方法（人と猫が一緒の時）</vt:lpstr>
      <vt:lpstr>ゲームシステム</vt:lpstr>
      <vt:lpstr>ゲームシステム（流れ）</vt:lpstr>
      <vt:lpstr>属性のギミック</vt:lpstr>
      <vt:lpstr>変わったギミックの敵の案</vt:lpstr>
      <vt:lpstr>アピールポイント（面白ポイント）</vt:lpstr>
      <vt:lpstr>α版の必須実装項目</vt:lpstr>
      <vt:lpstr>ワンアイデアの徹底(意識出来たらいいな)</vt:lpstr>
      <vt:lpstr>ワンアイデアの徹底をするために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ゲームタイトル</dc:title>
  <cp:lastModifiedBy>dogpo</cp:lastModifiedBy>
  <cp:revision>73</cp:revision>
  <dcterms:modified xsi:type="dcterms:W3CDTF">2025-10-06T05:46:21Z</dcterms:modified>
</cp:coreProperties>
</file>