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12"/>
  </p:notesMasterIdLst>
  <p:sldIdLst>
    <p:sldId id="256" r:id="rId2"/>
    <p:sldId id="271" r:id="rId3"/>
    <p:sldId id="257" r:id="rId4"/>
    <p:sldId id="259" r:id="rId5"/>
    <p:sldId id="273" r:id="rId6"/>
    <p:sldId id="274" r:id="rId7"/>
    <p:sldId id="261" r:id="rId8"/>
    <p:sldId id="262" r:id="rId9"/>
    <p:sldId id="270" r:id="rId10"/>
    <p:sldId id="2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5E447B-582F-4544-BFB5-6E69BF142227}">
  <a:tblStyle styleId="{2F5E447B-582F-4544-BFB5-6E69BF1422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76" autoAdjust="0"/>
  </p:normalViewPr>
  <p:slideViewPr>
    <p:cSldViewPr snapToGrid="0">
      <p:cViewPr varScale="1">
        <p:scale>
          <a:sx n="87" d="100"/>
          <a:sy n="87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4211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8527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d7fd0601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g26d7fd0601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700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85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847862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1251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69564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503273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4732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82928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58144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76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0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4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4263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03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27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1376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988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420608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70654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kumimoji="1"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/>
              <a:t>制作者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dirty="0"/>
              <a:t>吉原侑司</a:t>
            </a:r>
            <a:endParaRPr lang="en-US" altLang="ja-JP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 altLang="en-US" dirty="0"/>
              <a:t>中元洸太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idx="1"/>
          </p:nvPr>
        </p:nvSpPr>
        <p:spPr>
          <a:xfrm>
            <a:off x="1295403" y="2342145"/>
            <a:ext cx="9601196" cy="3533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 altLang="en-US" b="1" dirty="0">
                <a:latin typeface="+mn-ea"/>
              </a:rPr>
              <a:t>装備で成長する楽しさ：</a:t>
            </a:r>
            <a:endParaRPr lang="en-US" altLang="ja-JP" b="1" dirty="0">
              <a:latin typeface="+mn-ea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 altLang="en-US" dirty="0">
                <a:latin typeface="+mn-ea"/>
              </a:rPr>
              <a:t>装備を収集し、自分好みのビルドで強敵を打ち倒す。</a:t>
            </a:r>
            <a:endParaRPr lang="en-US" altLang="ja-JP" dirty="0">
              <a:latin typeface="+mn-ea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 altLang="en-US" b="1" dirty="0">
                <a:latin typeface="+mn-ea"/>
              </a:rPr>
              <a:t>高難度の達成感：</a:t>
            </a:r>
            <a:endParaRPr lang="en-US" altLang="ja-JP" b="1" dirty="0">
              <a:latin typeface="+mn-ea"/>
            </a:endParaRP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 altLang="en-US" dirty="0">
                <a:latin typeface="+mn-ea"/>
              </a:rPr>
              <a:t>運と実力を駆使して難関を突破するローグライクらしい満足感</a:t>
            </a:r>
            <a:endParaRPr lang="en-US" altLang="ja-JP" dirty="0">
              <a:latin typeface="+mn-ea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F2F043D-43A1-4A88-9D4D-2D463B5C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アピールポイント（面白ポイント）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589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64E56C-6AF2-492A-9DE1-6E56E847B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latin typeface="+mn-ea"/>
              </a:rPr>
              <a:t>小学生時代に消しゴムバトルを経験した</a:t>
            </a:r>
            <a:r>
              <a:rPr kumimoji="1" lang="en-US" altLang="ja-JP" dirty="0">
                <a:latin typeface="+mn-ea"/>
              </a:rPr>
              <a:t>20</a:t>
            </a:r>
            <a:r>
              <a:rPr kumimoji="1" lang="ja-JP" altLang="en-US" dirty="0">
                <a:latin typeface="+mn-ea"/>
              </a:rPr>
              <a:t>～</a:t>
            </a:r>
            <a:r>
              <a:rPr kumimoji="1" lang="en-US" altLang="ja-JP" dirty="0">
                <a:latin typeface="+mn-ea"/>
              </a:rPr>
              <a:t>30</a:t>
            </a:r>
            <a:r>
              <a:rPr kumimoji="1" lang="ja-JP" altLang="en-US" dirty="0">
                <a:latin typeface="+mn-ea"/>
              </a:rPr>
              <a:t>代</a:t>
            </a:r>
            <a:endParaRPr kumimoji="1" lang="en-US" altLang="ja-JP" dirty="0">
              <a:latin typeface="+mn-ea"/>
            </a:endParaRPr>
          </a:p>
          <a:p>
            <a:r>
              <a:rPr kumimoji="1" lang="ja-JP" altLang="en-US" dirty="0">
                <a:latin typeface="+mn-ea"/>
              </a:rPr>
              <a:t>ローグライクやハクスラ好きなゲーマー</a:t>
            </a:r>
            <a:endParaRPr kumimoji="1" lang="en-US" altLang="ja-JP" dirty="0">
              <a:latin typeface="+mn-ea"/>
            </a:endParaRPr>
          </a:p>
          <a:p>
            <a:r>
              <a:rPr kumimoji="1" lang="ja-JP" altLang="en-US" dirty="0">
                <a:latin typeface="+mn-ea"/>
              </a:rPr>
              <a:t>短時間で繰り返し遊べるアクションゲームを求めている人</a:t>
            </a: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FACE4FA-7556-4C67-9123-388B2E86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ターゲット</a:t>
            </a:r>
          </a:p>
        </p:txBody>
      </p:sp>
    </p:spTree>
    <p:extLst>
      <p:ext uri="{BB962C8B-B14F-4D97-AF65-F5344CB8AC3E}">
        <p14:creationId xmlns:p14="http://schemas.microsoft.com/office/powerpoint/2010/main" val="346558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idx="1"/>
          </p:nvPr>
        </p:nvSpPr>
        <p:spPr>
          <a:xfrm>
            <a:off x="1295402" y="2285998"/>
            <a:ext cx="9601196" cy="3981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 dirty="0">
                <a:latin typeface="+mn-ea"/>
                <a:cs typeface="Arial"/>
                <a:sym typeface="Arial"/>
              </a:rPr>
              <a:t>武器を装備した消しゴムを操作して、一撃で倒せる敵をバッサバッサと</a:t>
            </a:r>
            <a:endParaRPr lang="en-US" altLang="ja-JP" dirty="0">
              <a:latin typeface="+mn-ea"/>
              <a:cs typeface="Arial"/>
              <a:sym typeface="Arial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 dirty="0">
                <a:latin typeface="+mn-ea"/>
                <a:cs typeface="Arial"/>
                <a:sym typeface="Arial"/>
              </a:rPr>
              <a:t>なぎ倒しながら装備を集め、最終的に強大なボスに挑む。</a:t>
            </a:r>
            <a:endParaRPr lang="en-US" altLang="ja-JP" dirty="0">
              <a:latin typeface="+mn-ea"/>
              <a:cs typeface="Arial"/>
              <a:sym typeface="Arial"/>
            </a:endParaRP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 dirty="0">
                <a:latin typeface="+mn-ea"/>
                <a:cs typeface="Arial"/>
                <a:sym typeface="Arial"/>
              </a:rPr>
              <a:t>毎回異なるマップで展開される、爽快感と成長、そして懐かしさが融合したローグライク・アクションシューティング。</a:t>
            </a:r>
            <a:endParaRPr lang="en-US" altLang="ja-JP" dirty="0">
              <a:latin typeface="+mn-ea"/>
              <a:cs typeface="Arial"/>
              <a:sym typeface="Arial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2E1031A-0BD2-4D01-AA54-1F3DB5F3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ゲームの世界観（概要）</a:t>
            </a:r>
            <a:endParaRPr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27BF8C-9250-4726-92E1-B77FCDB8087A}"/>
              </a:ext>
            </a:extLst>
          </p:cNvPr>
          <p:cNvSpPr/>
          <p:nvPr/>
        </p:nvSpPr>
        <p:spPr>
          <a:xfrm>
            <a:off x="2971800" y="2584939"/>
            <a:ext cx="6242538" cy="3578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00C9046-FEF1-4B72-8088-851BD2E1C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564" y="2663461"/>
            <a:ext cx="6108871" cy="3436240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E6176000-6E96-4384-B892-DFF27BE5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ゲームの画面（イメージ）</a:t>
            </a:r>
            <a:endParaRPr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27BF8C-9250-4726-92E1-B77FCDB8087A}"/>
              </a:ext>
            </a:extLst>
          </p:cNvPr>
          <p:cNvSpPr/>
          <p:nvPr/>
        </p:nvSpPr>
        <p:spPr>
          <a:xfrm>
            <a:off x="2971800" y="2584939"/>
            <a:ext cx="6242538" cy="3578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E6176000-6E96-4384-B892-DFF27BE5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インベントリ</a:t>
            </a:r>
            <a:r>
              <a:rPr lang="ja-JP" altLang="ja-JP" dirty="0"/>
              <a:t>の画面（イメージ）</a:t>
            </a:r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AFE485E-16AA-4FF6-8B13-80DA86853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564" y="2663461"/>
            <a:ext cx="6108870" cy="34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2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627BF8C-9250-4726-92E1-B77FCDB8087A}"/>
              </a:ext>
            </a:extLst>
          </p:cNvPr>
          <p:cNvSpPr/>
          <p:nvPr/>
        </p:nvSpPr>
        <p:spPr>
          <a:xfrm>
            <a:off x="2971800" y="2584939"/>
            <a:ext cx="6242538" cy="35784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E6176000-6E96-4384-B892-DFF27BE5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プレイヤーモデル</a:t>
            </a:r>
            <a:r>
              <a:rPr lang="ja-JP" altLang="ja-JP" dirty="0"/>
              <a:t>（イメージ）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6BD21C7-4C5A-4825-A3BF-1BF184F5A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565" y="2663461"/>
            <a:ext cx="6108869" cy="3436239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91CFA2E1-8EB8-4E28-9D9C-B7A7E61A5503}"/>
              </a:ext>
            </a:extLst>
          </p:cNvPr>
          <p:cNvSpPr/>
          <p:nvPr/>
        </p:nvSpPr>
        <p:spPr>
          <a:xfrm>
            <a:off x="4172881" y="3001018"/>
            <a:ext cx="914400" cy="612648"/>
          </a:xfrm>
          <a:prstGeom prst="wedgeRectCallout">
            <a:avLst>
              <a:gd name="adj1" fmla="val 30128"/>
              <a:gd name="adj2" fmla="val 9694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武器２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7DE8696-4C19-4632-8D42-3CBBF0875B18}"/>
              </a:ext>
            </a:extLst>
          </p:cNvPr>
          <p:cNvSpPr/>
          <p:nvPr/>
        </p:nvSpPr>
        <p:spPr>
          <a:xfrm>
            <a:off x="3258481" y="5078933"/>
            <a:ext cx="914400" cy="612648"/>
          </a:xfrm>
          <a:prstGeom prst="wedgeRectCallout">
            <a:avLst>
              <a:gd name="adj1" fmla="val 56090"/>
              <a:gd name="adj2" fmla="val -8531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武器１</a:t>
            </a: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ACD8ED16-7CC2-471E-820F-707CFE88CFD1}"/>
              </a:ext>
            </a:extLst>
          </p:cNvPr>
          <p:cNvSpPr/>
          <p:nvPr/>
        </p:nvSpPr>
        <p:spPr>
          <a:xfrm>
            <a:off x="4630081" y="5212583"/>
            <a:ext cx="914400" cy="612648"/>
          </a:xfrm>
          <a:prstGeom prst="wedgeRectCallout">
            <a:avLst>
              <a:gd name="adj1" fmla="val 56090"/>
              <a:gd name="adj2" fmla="val -8531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武器３</a:t>
            </a: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0F0DE390-7012-412C-8167-D4C276A597E6}"/>
              </a:ext>
            </a:extLst>
          </p:cNvPr>
          <p:cNvSpPr/>
          <p:nvPr/>
        </p:nvSpPr>
        <p:spPr>
          <a:xfrm>
            <a:off x="6514565" y="2725778"/>
            <a:ext cx="914400" cy="612648"/>
          </a:xfrm>
          <a:prstGeom prst="wedgeRectCallout">
            <a:avLst>
              <a:gd name="adj1" fmla="val -42948"/>
              <a:gd name="adj2" fmla="val 10411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武器４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4A548D44-E352-4835-9693-DE4F324BBAB2}"/>
              </a:ext>
            </a:extLst>
          </p:cNvPr>
          <p:cNvSpPr/>
          <p:nvPr/>
        </p:nvSpPr>
        <p:spPr>
          <a:xfrm>
            <a:off x="7528611" y="3520016"/>
            <a:ext cx="914400" cy="612648"/>
          </a:xfrm>
          <a:prstGeom prst="wedgeRectCallout">
            <a:avLst>
              <a:gd name="adj1" fmla="val -198718"/>
              <a:gd name="adj2" fmla="val 6967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頭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FC87C5E9-11E3-4052-A40D-5DF956F47567}"/>
              </a:ext>
            </a:extLst>
          </p:cNvPr>
          <p:cNvSpPr/>
          <p:nvPr/>
        </p:nvSpPr>
        <p:spPr>
          <a:xfrm>
            <a:off x="8020406" y="4381580"/>
            <a:ext cx="914400" cy="612648"/>
          </a:xfrm>
          <a:prstGeom prst="wedgeRectCallout">
            <a:avLst>
              <a:gd name="adj1" fmla="val -198718"/>
              <a:gd name="adj2" fmla="val 69676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胴体</a:t>
            </a:r>
          </a:p>
        </p:txBody>
      </p:sp>
    </p:spTree>
    <p:extLst>
      <p:ext uri="{BB962C8B-B14F-4D97-AF65-F5344CB8AC3E}">
        <p14:creationId xmlns:p14="http://schemas.microsoft.com/office/powerpoint/2010/main" val="249772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graphicFrame>
        <p:nvGraphicFramePr>
          <p:cNvPr id="123" name="Google Shape;123;p18"/>
          <p:cNvGraphicFramePr/>
          <p:nvPr>
            <p:extLst>
              <p:ext uri="{D42A27DB-BD31-4B8C-83A1-F6EECF244321}">
                <p14:modId xmlns:p14="http://schemas.microsoft.com/office/powerpoint/2010/main" val="732052989"/>
              </p:ext>
            </p:extLst>
          </p:nvPr>
        </p:nvGraphicFramePr>
        <p:xfrm>
          <a:off x="2035526" y="3098010"/>
          <a:ext cx="3320350" cy="2428184"/>
        </p:xfrm>
        <a:graphic>
          <a:graphicData uri="http://schemas.openxmlformats.org/drawingml/2006/table">
            <a:tbl>
              <a:tblPr>
                <a:noFill/>
                <a:tableStyleId>{2F5E447B-582F-4544-BFB5-6E69BF142227}</a:tableStyleId>
              </a:tblPr>
              <a:tblGrid>
                <a:gridCol w="166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キー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説明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W,A,S,D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移動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スペース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ジャンプ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dirty="0"/>
                        <a:t>マウス移動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dirty="0"/>
                        <a:t>視点移動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3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dirty="0"/>
                        <a:t>Tab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dirty="0"/>
                        <a:t>インベントリ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4" name="Google Shape;124;p18"/>
          <p:cNvGraphicFramePr/>
          <p:nvPr>
            <p:extLst>
              <p:ext uri="{D42A27DB-BD31-4B8C-83A1-F6EECF244321}">
                <p14:modId xmlns:p14="http://schemas.microsoft.com/office/powerpoint/2010/main" val="1073593673"/>
              </p:ext>
            </p:extLst>
          </p:nvPr>
        </p:nvGraphicFramePr>
        <p:xfrm>
          <a:off x="6466061" y="3098010"/>
          <a:ext cx="3320350" cy="2285850"/>
        </p:xfrm>
        <a:graphic>
          <a:graphicData uri="http://schemas.openxmlformats.org/drawingml/2006/table">
            <a:tbl>
              <a:tblPr>
                <a:noFill/>
                <a:tableStyleId>{2F5E447B-582F-4544-BFB5-6E69BF142227}</a:tableStyleId>
              </a:tblPr>
              <a:tblGrid>
                <a:gridCol w="166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キー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説明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dirty="0"/>
                        <a:t>左クリック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dirty="0"/>
                        <a:t>攻撃１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dirty="0"/>
                        <a:t>右クリック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dirty="0"/>
                        <a:t>攻撃２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dirty="0"/>
                        <a:t>Q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-JP" altLang="en-US" dirty="0"/>
                        <a:t>攻撃３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dirty="0"/>
                        <a:t>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dirty="0"/>
                        <a:t>攻撃４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タイトル 6">
            <a:extLst>
              <a:ext uri="{FF2B5EF4-FFF2-40B4-BE49-F238E27FC236}">
                <a16:creationId xmlns:a16="http://schemas.microsoft.com/office/drawing/2014/main" id="{B802E5E7-6048-4C78-82EA-B38EF9CA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操作方法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idx="1"/>
          </p:nvPr>
        </p:nvSpPr>
        <p:spPr>
          <a:xfrm>
            <a:off x="1295402" y="2672071"/>
            <a:ext cx="9601196" cy="3203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 sz="4000" dirty="0">
                <a:latin typeface="+mn-ea"/>
                <a:cs typeface="Arial"/>
                <a:sym typeface="Arial"/>
              </a:rPr>
              <a:t>１</a:t>
            </a:r>
            <a:r>
              <a:rPr lang="en-US" altLang="ja-JP" sz="4000" dirty="0">
                <a:latin typeface="+mn-ea"/>
                <a:cs typeface="Arial"/>
                <a:sym typeface="Arial"/>
              </a:rPr>
              <a:t>,</a:t>
            </a:r>
            <a:r>
              <a:rPr lang="ja-JP" altLang="en-US" sz="4000" dirty="0">
                <a:latin typeface="+mn-ea"/>
                <a:cs typeface="Arial"/>
                <a:sym typeface="Arial"/>
              </a:rPr>
              <a:t>敵を倒す</a:t>
            </a:r>
            <a:r>
              <a:rPr lang="en-US" altLang="ja-JP" sz="4000" dirty="0">
                <a:latin typeface="+mn-ea"/>
                <a:cs typeface="Arial"/>
                <a:sym typeface="Arial"/>
              </a:rPr>
              <a:t>				</a:t>
            </a:r>
            <a:r>
              <a:rPr lang="ja-JP" altLang="en-US" sz="4000" dirty="0">
                <a:latin typeface="+mn-ea"/>
                <a:cs typeface="Arial"/>
                <a:sym typeface="Arial"/>
              </a:rPr>
              <a:t>←</a:t>
            </a:r>
            <a:r>
              <a:rPr lang="en-US" altLang="ja-JP" sz="4000" dirty="0">
                <a:latin typeface="+mn-ea"/>
                <a:cs typeface="Arial"/>
                <a:sym typeface="Arial"/>
              </a:rPr>
              <a:t>		</a:t>
            </a:r>
            <a:r>
              <a:rPr lang="ja-JP" altLang="en-US" sz="4000" dirty="0">
                <a:latin typeface="+mn-ea"/>
                <a:cs typeface="Arial"/>
                <a:sym typeface="Arial"/>
              </a:rPr>
              <a:t>４</a:t>
            </a:r>
            <a:r>
              <a:rPr lang="en-US" altLang="ja-JP" sz="4000" dirty="0">
                <a:latin typeface="+mn-ea"/>
                <a:cs typeface="Arial"/>
                <a:sym typeface="Arial"/>
              </a:rPr>
              <a:t>,</a:t>
            </a:r>
            <a:r>
              <a:rPr lang="ja-JP" altLang="en-US" sz="4000" dirty="0">
                <a:latin typeface="+mn-ea"/>
                <a:cs typeface="Arial"/>
                <a:sym typeface="Arial"/>
              </a:rPr>
              <a:t>次のステージへ</a:t>
            </a:r>
            <a:endParaRPr lang="en-US" altLang="ja-JP" sz="4000" dirty="0">
              <a:latin typeface="+mn-ea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ja-JP" sz="4000" dirty="0">
                <a:latin typeface="+mn-ea"/>
                <a:cs typeface="Arial"/>
                <a:sym typeface="Arial"/>
              </a:rPr>
              <a:t>			</a:t>
            </a:r>
            <a:r>
              <a:rPr lang="ja-JP" altLang="en-US" sz="4000" dirty="0">
                <a:latin typeface="+mn-ea"/>
                <a:cs typeface="Arial"/>
                <a:sym typeface="Arial"/>
              </a:rPr>
              <a:t>↓</a:t>
            </a:r>
            <a:r>
              <a:rPr lang="en-US" altLang="ja-JP" sz="4000" dirty="0">
                <a:latin typeface="+mn-ea"/>
                <a:cs typeface="Arial"/>
                <a:sym typeface="Arial"/>
              </a:rPr>
              <a:t>												</a:t>
            </a:r>
            <a:r>
              <a:rPr lang="ja-JP" altLang="en-US" sz="4000" dirty="0">
                <a:latin typeface="+mn-ea"/>
                <a:cs typeface="Arial"/>
                <a:sym typeface="Arial"/>
              </a:rPr>
              <a:t>↑</a:t>
            </a:r>
            <a:endParaRPr lang="en-US" altLang="ja-JP" sz="4000" dirty="0">
              <a:latin typeface="+mn-ea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 sz="4000" dirty="0">
                <a:latin typeface="+mn-ea"/>
                <a:cs typeface="Arial"/>
                <a:sym typeface="Arial"/>
              </a:rPr>
              <a:t>２</a:t>
            </a:r>
            <a:r>
              <a:rPr lang="en-US" altLang="ja-JP" sz="4000" dirty="0">
                <a:latin typeface="+mn-ea"/>
                <a:cs typeface="Arial"/>
                <a:sym typeface="Arial"/>
              </a:rPr>
              <a:t>,</a:t>
            </a:r>
            <a:r>
              <a:rPr lang="ja-JP" altLang="en-US" sz="4000" dirty="0">
                <a:latin typeface="+mn-ea"/>
                <a:cs typeface="Arial"/>
                <a:sym typeface="Arial"/>
              </a:rPr>
              <a:t>装備を集める</a:t>
            </a:r>
            <a:r>
              <a:rPr lang="en-US" altLang="ja-JP" sz="4000" dirty="0">
                <a:latin typeface="+mn-ea"/>
                <a:cs typeface="Arial"/>
                <a:sym typeface="Arial"/>
              </a:rPr>
              <a:t>		</a:t>
            </a:r>
            <a:r>
              <a:rPr lang="ja-JP" altLang="en-US" sz="4000" dirty="0">
                <a:latin typeface="+mn-ea"/>
                <a:cs typeface="Arial"/>
                <a:sym typeface="Arial"/>
              </a:rPr>
              <a:t>→</a:t>
            </a:r>
            <a:r>
              <a:rPr lang="en-US" altLang="ja-JP" sz="4000" dirty="0">
                <a:latin typeface="+mn-ea"/>
                <a:cs typeface="Arial"/>
                <a:sym typeface="Arial"/>
              </a:rPr>
              <a:t>		</a:t>
            </a:r>
            <a:r>
              <a:rPr lang="ja-JP" altLang="en-US" sz="4000" dirty="0">
                <a:latin typeface="+mn-ea"/>
                <a:cs typeface="Arial"/>
                <a:sym typeface="Arial"/>
              </a:rPr>
              <a:t>３</a:t>
            </a:r>
            <a:r>
              <a:rPr lang="en-US" altLang="ja-JP" sz="4000" dirty="0">
                <a:latin typeface="+mn-ea"/>
                <a:cs typeface="Arial"/>
                <a:sym typeface="Arial"/>
              </a:rPr>
              <a:t>,</a:t>
            </a:r>
            <a:r>
              <a:rPr lang="ja-JP" altLang="en-US" sz="4000" dirty="0">
                <a:latin typeface="+mn-ea"/>
                <a:cs typeface="Arial"/>
                <a:sym typeface="Arial"/>
              </a:rPr>
              <a:t>ボスを倒す</a:t>
            </a: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9E3A5350-D5AC-4D4D-AC59-810EA6F7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ゲームシステム（流れ）</a:t>
            </a:r>
            <a:endParaRPr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idx="1"/>
          </p:nvPr>
        </p:nvSpPr>
        <p:spPr>
          <a:xfrm>
            <a:off x="1295402" y="2342145"/>
            <a:ext cx="9601196" cy="3533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 altLang="en-US" b="1" dirty="0">
                <a:latin typeface="+mn-ea"/>
              </a:rPr>
              <a:t>ランダム生成のマップ：</a:t>
            </a:r>
            <a:endParaRPr lang="en-US" altLang="ja-JP" b="1" dirty="0">
              <a:latin typeface="+mn-e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 altLang="en-US" dirty="0">
                <a:latin typeface="+mn-ea"/>
              </a:rPr>
              <a:t>毎回異なる地形とアイテム配置で、何度でも新鮮に遊べる</a:t>
            </a:r>
            <a:endParaRPr lang="en-US" altLang="ja-JP" dirty="0">
              <a:latin typeface="+mn-e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 altLang="en-US" b="1" dirty="0">
                <a:latin typeface="+mn-ea"/>
              </a:rPr>
              <a:t>ノスタルジー</a:t>
            </a:r>
            <a:r>
              <a:rPr lang="en-US" altLang="ja-JP" b="1" dirty="0">
                <a:latin typeface="+mn-ea"/>
              </a:rPr>
              <a:t>×</a:t>
            </a:r>
            <a:r>
              <a:rPr lang="ja-JP" altLang="en-US" b="1" dirty="0">
                <a:latin typeface="+mn-ea"/>
              </a:rPr>
              <a:t>アクション：</a:t>
            </a:r>
            <a:endParaRPr lang="en-US" altLang="ja-JP" b="1" dirty="0">
              <a:latin typeface="+mn-e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 altLang="en-US" dirty="0">
                <a:latin typeface="+mn-ea"/>
              </a:rPr>
              <a:t>懐かしさを感じる、小学生時代の「消しゴムで遊んだ記憶」がモチーフ</a:t>
            </a:r>
            <a:endParaRPr lang="en-US" altLang="ja-JP" dirty="0">
              <a:latin typeface="+mn-e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 altLang="en-US" b="1" dirty="0">
                <a:latin typeface="+mn-ea"/>
              </a:rPr>
              <a:t>爽快な戦闘：</a:t>
            </a:r>
            <a:endParaRPr lang="en-US" altLang="ja-JP" b="1" dirty="0">
              <a:latin typeface="+mn-e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 altLang="en-US" dirty="0">
                <a:latin typeface="+mn-ea"/>
              </a:rPr>
              <a:t>敵は一撃で倒せるが、こちらも一撃でやられるスリル。</a:t>
            </a:r>
            <a:endParaRPr lang="en-US" altLang="ja-JP" dirty="0">
              <a:latin typeface="+mn-e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 altLang="en-US" dirty="0">
                <a:latin typeface="+mn-ea"/>
              </a:rPr>
              <a:t>緊張感とテンポの良さを両立。</a:t>
            </a:r>
            <a:endParaRPr lang="en-US" altLang="ja-JP" dirty="0">
              <a:latin typeface="+mn-ea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F2F043D-43A1-4A88-9D4D-2D463B5C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/>
              <a:t>アピールポイント（面白ポイント）</a:t>
            </a:r>
            <a:endParaRPr lang="ja-JP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オーガニック">
  <a:themeElements>
    <a:clrScheme name="オーガニック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オーガニック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オーガニック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</TotalTime>
  <Words>319</Words>
  <Application>Microsoft Office PowerPoint</Application>
  <PresentationFormat>ワイド画面</PresentationFormat>
  <Paragraphs>58</Paragraphs>
  <Slides>10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Ｐゴシック</vt:lpstr>
      <vt:lpstr>ＭＳ Ｐ明朝</vt:lpstr>
      <vt:lpstr>Arial</vt:lpstr>
      <vt:lpstr>Calibri</vt:lpstr>
      <vt:lpstr>Garamond</vt:lpstr>
      <vt:lpstr>オーガニック</vt:lpstr>
      <vt:lpstr>PowerPoint プレゼンテーション</vt:lpstr>
      <vt:lpstr>ターゲット</vt:lpstr>
      <vt:lpstr>ゲームの世界観（概要）</vt:lpstr>
      <vt:lpstr>ゲームの画面（イメージ）</vt:lpstr>
      <vt:lpstr>インベントリの画面（イメージ）</vt:lpstr>
      <vt:lpstr>プレイヤーモデル（イメージ）</vt:lpstr>
      <vt:lpstr>操作方法</vt:lpstr>
      <vt:lpstr>ゲームシステム（流れ）</vt:lpstr>
      <vt:lpstr>アピールポイント（面白ポイント）</vt:lpstr>
      <vt:lpstr>アピールポイント（面白ポイント）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StickMan</dc:title>
  <cp:lastModifiedBy>yuji</cp:lastModifiedBy>
  <cp:revision>19</cp:revision>
  <dcterms:modified xsi:type="dcterms:W3CDTF">2025-04-07T15:46:40Z</dcterms:modified>
</cp:coreProperties>
</file>