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Heebo" pitchFamily="2" charset="-79"/>
      <p:regular r:id="rId19"/>
    </p:embeddedFont>
    <p:embeddedFont>
      <p:font typeface="Heebo Bold" charset="-79"/>
      <p:regular r:id="rId20"/>
    </p:embeddedFont>
    <p:embeddedFont>
      <p:font typeface="Heebo Medium" pitchFamily="2" charset="-79"/>
      <p:regular r:id="rId21"/>
    </p:embeddedFont>
    <p:embeddedFont>
      <p:font typeface="Heebo Ultra-Bold" panose="020B0604020202020204" charset="-79"/>
      <p:regular r:id="rId22"/>
    </p:embeddedFont>
    <p:embeddedFont>
      <p:font typeface="Mukta Mahee" panose="020B0604020202020204" charset="0"/>
      <p:regular r:id="rId23"/>
    </p:embeddedFont>
    <p:embeddedFont>
      <p:font typeface="Mukta Mahee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svg"/><Relationship Id="rId5" Type="http://schemas.openxmlformats.org/officeDocument/2006/relationships/image" Target="../media/image13.sv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chat.openai.com/?model=text-davinci-002-render-sha#:~:text=Perubahan%20bidang%20pandang%20kamera%20mempengaruhi%20tampilan%20bayangan%20pada%20objek%2C%20memengaruhi%20estetika%20dan%20visual%20bayangan%20dalam%20adegan%203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2036049"/>
            <a:ext cx="16834000" cy="4021851"/>
            <a:chOff x="0" y="0"/>
            <a:chExt cx="4433646" cy="1059253"/>
          </a:xfrm>
        </p:grpSpPr>
        <p:sp>
          <p:nvSpPr>
            <p:cNvPr id="6" name="Freeform 6"/>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001247" y="4905506"/>
            <a:ext cx="8285506" cy="596900"/>
            <a:chOff x="0" y="0"/>
            <a:chExt cx="2182191" cy="157208"/>
          </a:xfrm>
        </p:grpSpPr>
        <p:sp>
          <p:nvSpPr>
            <p:cNvPr id="9" name="Freeform 9"/>
            <p:cNvSpPr/>
            <p:nvPr/>
          </p:nvSpPr>
          <p:spPr>
            <a:xfrm>
              <a:off x="0" y="0"/>
              <a:ext cx="2182191" cy="157208"/>
            </a:xfrm>
            <a:custGeom>
              <a:avLst/>
              <a:gdLst/>
              <a:ahLst/>
              <a:cxnLst/>
              <a:rect l="l" t="t" r="r" b="b"/>
              <a:pathLst>
                <a:path w="2182191" h="157208">
                  <a:moveTo>
                    <a:pt x="0" y="0"/>
                  </a:moveTo>
                  <a:lnTo>
                    <a:pt x="2182191" y="0"/>
                  </a:lnTo>
                  <a:lnTo>
                    <a:pt x="2182191" y="157208"/>
                  </a:lnTo>
                  <a:lnTo>
                    <a:pt x="0" y="157208"/>
                  </a:lnTo>
                  <a:close/>
                </a:path>
              </a:pathLst>
            </a:custGeom>
            <a:solidFill>
              <a:srgbClr val="EFEFEF"/>
            </a:solidFill>
          </p:spPr>
          <p:txBody>
            <a:bodyPr/>
            <a:lstStyle/>
            <a:p>
              <a:endParaRPr lang="en-ID"/>
            </a:p>
          </p:txBody>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188014"/>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txBody>
            <a:bodyPr/>
            <a:lstStyle/>
            <a:p>
              <a:endParaRPr lang="en-ID"/>
            </a:p>
          </p:txBody>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709620" y="3508372"/>
            <a:ext cx="12868761" cy="1644681"/>
          </a:xfrm>
          <a:prstGeom prst="rect">
            <a:avLst/>
          </a:prstGeom>
        </p:spPr>
        <p:txBody>
          <a:bodyPr lIns="0" tIns="0" rIns="0" bIns="0" rtlCol="0" anchor="t">
            <a:spAutoFit/>
          </a:bodyPr>
          <a:lstStyle/>
          <a:p>
            <a:pPr algn="ctr">
              <a:lnSpc>
                <a:spcPts val="13299"/>
              </a:lnSpc>
            </a:pPr>
            <a:r>
              <a:rPr lang="en-US" sz="9499" dirty="0">
                <a:solidFill>
                  <a:srgbClr val="171618"/>
                </a:solidFill>
                <a:effectLst>
                  <a:outerShdw blurRad="50800" dist="38100" dir="13500000" algn="br" rotWithShape="0">
                    <a:prstClr val="black">
                      <a:alpha val="40000"/>
                    </a:prstClr>
                  </a:outerShdw>
                </a:effectLst>
                <a:latin typeface="Heebo Bold"/>
              </a:rPr>
              <a:t>SHADOW</a:t>
            </a:r>
          </a:p>
        </p:txBody>
      </p:sp>
      <p:sp>
        <p:nvSpPr>
          <p:cNvPr id="15" name="Freeform 15"/>
          <p:cNvSpPr/>
          <p:nvPr/>
        </p:nvSpPr>
        <p:spPr>
          <a:xfrm>
            <a:off x="15784806" y="4051737"/>
            <a:ext cx="4538797" cy="4538797"/>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6" name="Freeform 16"/>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7" name="Freeform 17"/>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8" name="TextBox 18"/>
          <p:cNvSpPr txBox="1"/>
          <p:nvPr/>
        </p:nvSpPr>
        <p:spPr>
          <a:xfrm>
            <a:off x="6412615" y="6362700"/>
            <a:ext cx="5462770" cy="679450"/>
          </a:xfrm>
          <a:prstGeom prst="rect">
            <a:avLst/>
          </a:prstGeom>
        </p:spPr>
        <p:txBody>
          <a:bodyPr lIns="0" tIns="0" rIns="0" bIns="0" rtlCol="0" anchor="t">
            <a:spAutoFit/>
          </a:bodyPr>
          <a:lstStyle/>
          <a:p>
            <a:pPr algn="ctr">
              <a:lnSpc>
                <a:spcPts val="5599"/>
              </a:lnSpc>
            </a:pPr>
            <a:r>
              <a:rPr lang="en-US" sz="3999">
                <a:solidFill>
                  <a:srgbClr val="000000"/>
                </a:solidFill>
                <a:latin typeface="Heebo Bold"/>
              </a:rPr>
              <a:t>Yusna Millaturrosyidah</a:t>
            </a:r>
          </a:p>
        </p:txBody>
      </p:sp>
      <p:sp>
        <p:nvSpPr>
          <p:cNvPr id="19" name="TextBox 19"/>
          <p:cNvSpPr txBox="1"/>
          <p:nvPr/>
        </p:nvSpPr>
        <p:spPr>
          <a:xfrm>
            <a:off x="7144997" y="7204393"/>
            <a:ext cx="3998006" cy="537845"/>
          </a:xfrm>
          <a:prstGeom prst="rect">
            <a:avLst/>
          </a:prstGeom>
        </p:spPr>
        <p:txBody>
          <a:bodyPr lIns="0" tIns="0" rIns="0" bIns="0" rtlCol="0" anchor="t">
            <a:spAutoFit/>
          </a:bodyPr>
          <a:lstStyle/>
          <a:p>
            <a:pPr algn="ctr">
              <a:lnSpc>
                <a:spcPts val="4480"/>
              </a:lnSpc>
            </a:pPr>
            <a:r>
              <a:rPr lang="en-US" sz="3200">
                <a:solidFill>
                  <a:srgbClr val="000000"/>
                </a:solidFill>
                <a:latin typeface="Heebo"/>
              </a:rPr>
              <a:t>NRP : 5025211254</a:t>
            </a:r>
          </a:p>
        </p:txBody>
      </p:sp>
      <p:sp>
        <p:nvSpPr>
          <p:cNvPr id="20" name="TextBox 20"/>
          <p:cNvSpPr txBox="1"/>
          <p:nvPr/>
        </p:nvSpPr>
        <p:spPr>
          <a:xfrm>
            <a:off x="5182140" y="7904480"/>
            <a:ext cx="7923721" cy="537845"/>
          </a:xfrm>
          <a:prstGeom prst="rect">
            <a:avLst/>
          </a:prstGeom>
        </p:spPr>
        <p:txBody>
          <a:bodyPr lIns="0" tIns="0" rIns="0" bIns="0" rtlCol="0" anchor="t">
            <a:spAutoFit/>
          </a:bodyPr>
          <a:lstStyle/>
          <a:p>
            <a:pPr algn="ctr">
              <a:lnSpc>
                <a:spcPts val="4480"/>
              </a:lnSpc>
            </a:pPr>
            <a:r>
              <a:rPr lang="en-US" sz="3200">
                <a:solidFill>
                  <a:srgbClr val="000000"/>
                </a:solidFill>
                <a:latin typeface="Heebo"/>
              </a:rPr>
              <a:t>GRAFIKA KOMPUTER - B</a:t>
            </a:r>
          </a:p>
        </p:txBody>
      </p:sp>
      <p:sp>
        <p:nvSpPr>
          <p:cNvPr id="21" name="TextBox 21"/>
          <p:cNvSpPr txBox="1"/>
          <p:nvPr/>
        </p:nvSpPr>
        <p:spPr>
          <a:xfrm>
            <a:off x="10848735" y="1181974"/>
            <a:ext cx="6410565" cy="596900"/>
          </a:xfrm>
          <a:prstGeom prst="rect">
            <a:avLst/>
          </a:prstGeom>
        </p:spPr>
        <p:txBody>
          <a:bodyPr lIns="0" tIns="0" rIns="0" bIns="0" rtlCol="0" anchor="t">
            <a:spAutoFit/>
          </a:bodyPr>
          <a:lstStyle/>
          <a:p>
            <a:pPr algn="r">
              <a:lnSpc>
                <a:spcPts val="4899"/>
              </a:lnSpc>
            </a:pPr>
            <a:r>
              <a:rPr lang="en-US" sz="3499" spc="209">
                <a:solidFill>
                  <a:srgbClr val="6182A8"/>
                </a:solidFill>
                <a:latin typeface="Heebo Medium"/>
              </a:rPr>
              <a:t>GRAFIKA KOMPUTER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3378328"/>
            <a:ext cx="18288000" cy="5200683"/>
            <a:chOff x="0" y="0"/>
            <a:chExt cx="4816593" cy="1369727"/>
          </a:xfrm>
        </p:grpSpPr>
        <p:sp>
          <p:nvSpPr>
            <p:cNvPr id="6" name="Freeform 6"/>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2305799" y="5349331"/>
            <a:ext cx="4808104" cy="24625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Mengubah latar belakang menjadi warna yang sesuai, warna yang lebiih gelap seperti hitam, dapat membantu bayangan terlihat lebih jelas. </a:t>
            </a:r>
          </a:p>
        </p:txBody>
      </p:sp>
      <p:sp>
        <p:nvSpPr>
          <p:cNvPr id="9" name="AutoShape 9"/>
          <p:cNvSpPr/>
          <p:nvPr/>
        </p:nvSpPr>
        <p:spPr>
          <a:xfrm flipV="1">
            <a:off x="9106646" y="4279032"/>
            <a:ext cx="18304" cy="3532924"/>
          </a:xfrm>
          <a:prstGeom prst="line">
            <a:avLst/>
          </a:prstGeom>
          <a:ln w="38100" cap="rnd">
            <a:solidFill>
              <a:srgbClr val="B7CADB"/>
            </a:solidFill>
            <a:prstDash val="solid"/>
            <a:headEnd type="oval" w="lg" len="lg"/>
            <a:tailEnd type="oval" w="lg" len="lg"/>
          </a:ln>
        </p:spPr>
        <p:txBody>
          <a:bodyPr/>
          <a:lstStyle/>
          <a:p>
            <a:endParaRPr lang="en-ID"/>
          </a:p>
        </p:txBody>
      </p:sp>
      <p:sp>
        <p:nvSpPr>
          <p:cNvPr id="10" name="Freeform 10"/>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1" name="TextBox 11"/>
          <p:cNvSpPr txBox="1"/>
          <p:nvPr/>
        </p:nvSpPr>
        <p:spPr>
          <a:xfrm>
            <a:off x="3964508" y="4132725"/>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01.</a:t>
            </a:r>
          </a:p>
        </p:txBody>
      </p:sp>
      <p:sp>
        <p:nvSpPr>
          <p:cNvPr id="12" name="TextBox 12"/>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10</a:t>
            </a:r>
          </a:p>
        </p:txBody>
      </p:sp>
      <p:sp>
        <p:nvSpPr>
          <p:cNvPr id="13" name="TextBox 13"/>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14" name="TextBox 14"/>
          <p:cNvSpPr txBox="1"/>
          <p:nvPr/>
        </p:nvSpPr>
        <p:spPr>
          <a:xfrm>
            <a:off x="1444945" y="4662950"/>
            <a:ext cx="6529810"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Medium"/>
              </a:rPr>
              <a:t>Background Color Enhancement</a:t>
            </a:r>
          </a:p>
        </p:txBody>
      </p:sp>
      <p:sp>
        <p:nvSpPr>
          <p:cNvPr id="15" name="TextBox 15"/>
          <p:cNvSpPr txBox="1"/>
          <p:nvPr/>
        </p:nvSpPr>
        <p:spPr>
          <a:xfrm>
            <a:off x="10939914" y="5202700"/>
            <a:ext cx="6110503" cy="29578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Mengatur garis frustum menjadi lebih jelas atau menyorotnya dengan warna kontras, dapat membantu pemahaman visual tentang sudut pandang yang digunakan untuk menghasilkan bayangan.</a:t>
            </a:r>
          </a:p>
        </p:txBody>
      </p:sp>
      <p:sp>
        <p:nvSpPr>
          <p:cNvPr id="16" name="TextBox 16"/>
          <p:cNvSpPr txBox="1"/>
          <p:nvPr/>
        </p:nvSpPr>
        <p:spPr>
          <a:xfrm>
            <a:off x="13136843" y="4212259"/>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02.</a:t>
            </a:r>
          </a:p>
        </p:txBody>
      </p:sp>
      <p:sp>
        <p:nvSpPr>
          <p:cNvPr id="17" name="TextBox 17"/>
          <p:cNvSpPr txBox="1"/>
          <p:nvPr/>
        </p:nvSpPr>
        <p:spPr>
          <a:xfrm>
            <a:off x="10939914" y="4662950"/>
            <a:ext cx="5955100"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Medium"/>
              </a:rPr>
              <a:t>Frustum Lines Enhancement</a:t>
            </a:r>
          </a:p>
        </p:txBody>
      </p:sp>
      <p:sp>
        <p:nvSpPr>
          <p:cNvPr id="18" name="Freeform 18"/>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9" name="Freeform 19"/>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20" name="Group 20"/>
          <p:cNvGrpSpPr/>
          <p:nvPr/>
        </p:nvGrpSpPr>
        <p:grpSpPr>
          <a:xfrm>
            <a:off x="5201951" y="1554498"/>
            <a:ext cx="7934892" cy="409468"/>
            <a:chOff x="0" y="0"/>
            <a:chExt cx="2021939" cy="104339"/>
          </a:xfrm>
        </p:grpSpPr>
        <p:sp>
          <p:nvSpPr>
            <p:cNvPr id="21" name="Freeform 21"/>
            <p:cNvSpPr/>
            <p:nvPr/>
          </p:nvSpPr>
          <p:spPr>
            <a:xfrm>
              <a:off x="0" y="0"/>
              <a:ext cx="2021939" cy="104339"/>
            </a:xfrm>
            <a:custGeom>
              <a:avLst/>
              <a:gdLst/>
              <a:ahLst/>
              <a:cxnLst/>
              <a:rect l="l" t="t" r="r" b="b"/>
              <a:pathLst>
                <a:path w="2021939" h="104339">
                  <a:moveTo>
                    <a:pt x="0" y="0"/>
                  </a:moveTo>
                  <a:lnTo>
                    <a:pt x="2021939" y="0"/>
                  </a:lnTo>
                  <a:lnTo>
                    <a:pt x="2021939" y="104339"/>
                  </a:lnTo>
                  <a:lnTo>
                    <a:pt x="0" y="104339"/>
                  </a:lnTo>
                  <a:close/>
                </a:path>
              </a:pathLst>
            </a:custGeom>
            <a:solidFill>
              <a:srgbClr val="B7CADB"/>
            </a:solidFill>
          </p:spPr>
          <p:txBody>
            <a:bodyPr/>
            <a:lstStyle/>
            <a:p>
              <a:endParaRPr lang="en-ID"/>
            </a:p>
          </p:txBody>
        </p:sp>
        <p:sp>
          <p:nvSpPr>
            <p:cNvPr id="22" name="TextBox 2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3" name="TextBox 23"/>
          <p:cNvSpPr txBox="1"/>
          <p:nvPr/>
        </p:nvSpPr>
        <p:spPr>
          <a:xfrm>
            <a:off x="4709850" y="914400"/>
            <a:ext cx="8868299" cy="1075359"/>
          </a:xfrm>
          <a:prstGeom prst="rect">
            <a:avLst/>
          </a:prstGeom>
        </p:spPr>
        <p:txBody>
          <a:bodyPr lIns="0" tIns="0" rIns="0" bIns="0" rtlCol="0" anchor="t">
            <a:spAutoFit/>
          </a:bodyPr>
          <a:lstStyle/>
          <a:p>
            <a:pPr algn="ctr">
              <a:lnSpc>
                <a:spcPts val="8682"/>
              </a:lnSpc>
            </a:pPr>
            <a:r>
              <a:rPr lang="en-US" sz="6201" dirty="0">
                <a:solidFill>
                  <a:srgbClr val="171618"/>
                </a:solidFill>
                <a:effectLst>
                  <a:outerShdw blurRad="50800" dist="38100" dir="18900000" algn="bl" rotWithShape="0">
                    <a:prstClr val="black">
                      <a:alpha val="40000"/>
                    </a:prstClr>
                  </a:outerShdw>
                </a:effectLst>
                <a:latin typeface="Heebo Bold"/>
              </a:rPr>
              <a:t>Visual Enhancements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5700" y="2351191"/>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5400000">
            <a:off x="12401358" y="4323706"/>
            <a:ext cx="5077364" cy="3403356"/>
          </a:xfrm>
          <a:custGeom>
            <a:avLst/>
            <a:gdLst/>
            <a:ahLst/>
            <a:cxnLst/>
            <a:rect l="l" t="t" r="r" b="b"/>
            <a:pathLst>
              <a:path w="5077364" h="3403356">
                <a:moveTo>
                  <a:pt x="0" y="0"/>
                </a:moveTo>
                <a:lnTo>
                  <a:pt x="5077364" y="0"/>
                </a:lnTo>
                <a:lnTo>
                  <a:pt x="5077364" y="3403356"/>
                </a:lnTo>
                <a:lnTo>
                  <a:pt x="0" y="34033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rot="-5400000">
            <a:off x="8514664" y="4323706"/>
            <a:ext cx="5077364" cy="3403356"/>
          </a:xfrm>
          <a:custGeom>
            <a:avLst/>
            <a:gdLst/>
            <a:ahLst/>
            <a:cxnLst/>
            <a:rect l="l" t="t" r="r" b="b"/>
            <a:pathLst>
              <a:path w="5077364" h="3403356">
                <a:moveTo>
                  <a:pt x="0" y="0"/>
                </a:moveTo>
                <a:lnTo>
                  <a:pt x="5077365" y="0"/>
                </a:lnTo>
                <a:lnTo>
                  <a:pt x="5077365" y="3403356"/>
                </a:lnTo>
                <a:lnTo>
                  <a:pt x="0" y="34033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0" name="TextBox 10"/>
          <p:cNvSpPr txBox="1"/>
          <p:nvPr/>
        </p:nvSpPr>
        <p:spPr>
          <a:xfrm>
            <a:off x="5369421" y="1784454"/>
            <a:ext cx="7549157" cy="1038746"/>
          </a:xfrm>
          <a:prstGeom prst="rect">
            <a:avLst/>
          </a:prstGeom>
        </p:spPr>
        <p:txBody>
          <a:bodyPr lIns="0" tIns="0" rIns="0" bIns="0" rtlCol="0" anchor="t">
            <a:spAutoFit/>
          </a:bodyPr>
          <a:lstStyle/>
          <a:p>
            <a:pPr algn="ctr">
              <a:lnSpc>
                <a:spcPts val="8399"/>
              </a:lnSpc>
            </a:pPr>
            <a:r>
              <a:rPr lang="en-US" sz="5999" dirty="0">
                <a:solidFill>
                  <a:srgbClr val="000000"/>
                </a:solidFill>
                <a:effectLst>
                  <a:outerShdw blurRad="50800" dist="38100" dir="18900000" algn="bl" rotWithShape="0">
                    <a:prstClr val="black">
                      <a:alpha val="40000"/>
                    </a:prstClr>
                  </a:outerShdw>
                </a:effectLst>
                <a:latin typeface="Heebo Bold"/>
              </a:rPr>
              <a:t>Directional Lights</a:t>
            </a:r>
          </a:p>
        </p:txBody>
      </p:sp>
      <p:sp>
        <p:nvSpPr>
          <p:cNvPr id="11" name="TextBox 11"/>
          <p:cNvSpPr txBox="1"/>
          <p:nvPr/>
        </p:nvSpPr>
        <p:spPr>
          <a:xfrm>
            <a:off x="9568150" y="5374968"/>
            <a:ext cx="2970394" cy="1725930"/>
          </a:xfrm>
          <a:prstGeom prst="rect">
            <a:avLst/>
          </a:prstGeom>
        </p:spPr>
        <p:txBody>
          <a:bodyPr lIns="0" tIns="0" rIns="0" bIns="0" rtlCol="0" anchor="t">
            <a:spAutoFit/>
          </a:bodyPr>
          <a:lstStyle/>
          <a:p>
            <a:pPr algn="ctr">
              <a:lnSpc>
                <a:spcPts val="4620"/>
              </a:lnSpc>
            </a:pPr>
            <a:r>
              <a:rPr lang="en-US" sz="3300">
                <a:solidFill>
                  <a:srgbClr val="000000"/>
                </a:solidFill>
                <a:latin typeface="Heebo Medium"/>
              </a:rPr>
              <a:t>Modifikasi pada Vertex Shader</a:t>
            </a:r>
          </a:p>
        </p:txBody>
      </p:sp>
      <p:sp>
        <p:nvSpPr>
          <p:cNvPr id="12" name="TextBox 12"/>
          <p:cNvSpPr txBox="1"/>
          <p:nvPr/>
        </p:nvSpPr>
        <p:spPr>
          <a:xfrm>
            <a:off x="13466530" y="5423314"/>
            <a:ext cx="3079019" cy="1725930"/>
          </a:xfrm>
          <a:prstGeom prst="rect">
            <a:avLst/>
          </a:prstGeom>
        </p:spPr>
        <p:txBody>
          <a:bodyPr lIns="0" tIns="0" rIns="0" bIns="0" rtlCol="0" anchor="t">
            <a:spAutoFit/>
          </a:bodyPr>
          <a:lstStyle/>
          <a:p>
            <a:pPr algn="ctr">
              <a:lnSpc>
                <a:spcPts val="4620"/>
              </a:lnSpc>
            </a:pPr>
            <a:r>
              <a:rPr lang="en-US" sz="3300">
                <a:solidFill>
                  <a:srgbClr val="000000"/>
                </a:solidFill>
                <a:latin typeface="Heebo Medium"/>
              </a:rPr>
              <a:t>Modifikasi pada Fragment Shader</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11</a:t>
            </a:r>
          </a:p>
        </p:txBody>
      </p:sp>
      <p:sp>
        <p:nvSpPr>
          <p:cNvPr id="14" name="TextBox 14"/>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grpSp>
        <p:nvGrpSpPr>
          <p:cNvPr id="15" name="Group 15"/>
          <p:cNvGrpSpPr/>
          <p:nvPr/>
        </p:nvGrpSpPr>
        <p:grpSpPr>
          <a:xfrm>
            <a:off x="10367902" y="3486702"/>
            <a:ext cx="1406213" cy="1267236"/>
            <a:chOff x="0" y="0"/>
            <a:chExt cx="370361" cy="333758"/>
          </a:xfrm>
        </p:grpSpPr>
        <p:sp>
          <p:nvSpPr>
            <p:cNvPr id="16" name="Freeform 16"/>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txBody>
            <a:bodyPr/>
            <a:lstStyle/>
            <a:p>
              <a:endParaRPr lang="en-ID"/>
            </a:p>
          </p:txBody>
        </p:sp>
        <p:sp>
          <p:nvSpPr>
            <p:cNvPr id="17" name="TextBox 1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4240302" y="3486702"/>
            <a:ext cx="1406213" cy="1267236"/>
            <a:chOff x="0" y="0"/>
            <a:chExt cx="370361" cy="333758"/>
          </a:xfrm>
        </p:grpSpPr>
        <p:sp>
          <p:nvSpPr>
            <p:cNvPr id="19" name="Freeform 19"/>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txBody>
            <a:bodyPr/>
            <a:lstStyle/>
            <a:p>
              <a:endParaRPr lang="en-ID"/>
            </a:p>
          </p:txBody>
        </p:sp>
        <p:sp>
          <p:nvSpPr>
            <p:cNvPr id="20" name="TextBox 2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1" name="Freeform 21"/>
          <p:cNvSpPr/>
          <p:nvPr/>
        </p:nvSpPr>
        <p:spPr>
          <a:xfrm>
            <a:off x="14652751" y="3868164"/>
            <a:ext cx="581315" cy="581315"/>
          </a:xfrm>
          <a:custGeom>
            <a:avLst/>
            <a:gdLst/>
            <a:ahLst/>
            <a:cxnLst/>
            <a:rect l="l" t="t" r="r" b="b"/>
            <a:pathLst>
              <a:path w="581315" h="581315">
                <a:moveTo>
                  <a:pt x="0" y="0"/>
                </a:moveTo>
                <a:lnTo>
                  <a:pt x="581315" y="0"/>
                </a:lnTo>
                <a:lnTo>
                  <a:pt x="581315" y="581315"/>
                </a:lnTo>
                <a:lnTo>
                  <a:pt x="0" y="5813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22" name="Freeform 22"/>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txBody>
          <a:bodyPr/>
          <a:lstStyle/>
          <a:p>
            <a:endParaRPr lang="en-ID"/>
          </a:p>
        </p:txBody>
      </p:sp>
      <p:sp>
        <p:nvSpPr>
          <p:cNvPr id="23" name="Freeform 23"/>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txBody>
          <a:bodyPr/>
          <a:lstStyle/>
          <a:p>
            <a:endParaRPr lang="en-ID"/>
          </a:p>
        </p:txBody>
      </p:sp>
      <p:sp>
        <p:nvSpPr>
          <p:cNvPr id="24" name="Freeform 24"/>
          <p:cNvSpPr/>
          <p:nvPr/>
        </p:nvSpPr>
        <p:spPr>
          <a:xfrm>
            <a:off x="10737504" y="3842979"/>
            <a:ext cx="631685" cy="631685"/>
          </a:xfrm>
          <a:custGeom>
            <a:avLst/>
            <a:gdLst/>
            <a:ahLst/>
            <a:cxnLst/>
            <a:rect l="l" t="t" r="r" b="b"/>
            <a:pathLst>
              <a:path w="631685" h="631685">
                <a:moveTo>
                  <a:pt x="0" y="0"/>
                </a:moveTo>
                <a:lnTo>
                  <a:pt x="631685" y="0"/>
                </a:lnTo>
                <a:lnTo>
                  <a:pt x="631685" y="631685"/>
                </a:lnTo>
                <a:lnTo>
                  <a:pt x="0" y="6316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grpSp>
        <p:nvGrpSpPr>
          <p:cNvPr id="25" name="Group 25"/>
          <p:cNvGrpSpPr/>
          <p:nvPr/>
        </p:nvGrpSpPr>
        <p:grpSpPr>
          <a:xfrm>
            <a:off x="-3021306" y="3486702"/>
            <a:ext cx="10687050" cy="5665830"/>
            <a:chOff x="0" y="0"/>
            <a:chExt cx="2814696" cy="1492235"/>
          </a:xfrm>
        </p:grpSpPr>
        <p:sp>
          <p:nvSpPr>
            <p:cNvPr id="26" name="Freeform 26"/>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txBody>
            <a:bodyPr/>
            <a:lstStyle/>
            <a:p>
              <a:endParaRPr lang="en-ID"/>
            </a:p>
          </p:txBody>
        </p:sp>
        <p:sp>
          <p:nvSpPr>
            <p:cNvPr id="27" name="TextBox 2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8" name="Freeform 28"/>
          <p:cNvSpPr/>
          <p:nvPr/>
        </p:nvSpPr>
        <p:spPr>
          <a:xfrm flipH="1">
            <a:off x="0" y="8062943"/>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29" name="TextBox 29"/>
          <p:cNvSpPr txBox="1"/>
          <p:nvPr/>
        </p:nvSpPr>
        <p:spPr>
          <a:xfrm>
            <a:off x="652059" y="5095875"/>
            <a:ext cx="6307139" cy="2214245"/>
          </a:xfrm>
          <a:prstGeom prst="rect">
            <a:avLst/>
          </a:prstGeom>
        </p:spPr>
        <p:txBody>
          <a:bodyPr lIns="0" tIns="0" rIns="0" bIns="0" rtlCol="0" anchor="t">
            <a:spAutoFit/>
          </a:bodyPr>
          <a:lstStyle/>
          <a:p>
            <a:pPr algn="ctr">
              <a:lnSpc>
                <a:spcPts val="4480"/>
              </a:lnSpc>
            </a:pPr>
            <a:r>
              <a:rPr lang="en-US" sz="3200">
                <a:solidFill>
                  <a:srgbClr val="000000"/>
                </a:solidFill>
                <a:latin typeface="Mukta Mahee"/>
              </a:rPr>
              <a:t>Directional Lights dalah jenis sumber cahaya yang sangat jauh dan memiliki arah cahaya yang sejajar atau hampir sejajar.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26130"/>
            <a:ext cx="7253970" cy="341250"/>
            <a:chOff x="0" y="0"/>
            <a:chExt cx="1910511" cy="89877"/>
          </a:xfrm>
        </p:grpSpPr>
        <p:sp>
          <p:nvSpPr>
            <p:cNvPr id="3" name="Freeform 3"/>
            <p:cNvSpPr/>
            <p:nvPr/>
          </p:nvSpPr>
          <p:spPr>
            <a:xfrm>
              <a:off x="0" y="0"/>
              <a:ext cx="1910511" cy="89877"/>
            </a:xfrm>
            <a:custGeom>
              <a:avLst/>
              <a:gdLst/>
              <a:ahLst/>
              <a:cxnLst/>
              <a:rect l="l" t="t" r="r" b="b"/>
              <a:pathLst>
                <a:path w="1910511" h="89877">
                  <a:moveTo>
                    <a:pt x="0" y="0"/>
                  </a:moveTo>
                  <a:lnTo>
                    <a:pt x="1910511" y="0"/>
                  </a:lnTo>
                  <a:lnTo>
                    <a:pt x="1910511"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028700" y="3216983"/>
            <a:ext cx="4130791" cy="341250"/>
            <a:chOff x="0" y="0"/>
            <a:chExt cx="1087945" cy="89877"/>
          </a:xfrm>
        </p:grpSpPr>
        <p:sp>
          <p:nvSpPr>
            <p:cNvPr id="6" name="Freeform 6"/>
            <p:cNvSpPr/>
            <p:nvPr/>
          </p:nvSpPr>
          <p:spPr>
            <a:xfrm>
              <a:off x="0" y="0"/>
              <a:ext cx="1087945" cy="89877"/>
            </a:xfrm>
            <a:custGeom>
              <a:avLst/>
              <a:gdLst/>
              <a:ahLst/>
              <a:cxnLst/>
              <a:rect l="l" t="t" r="r" b="b"/>
              <a:pathLst>
                <a:path w="1087945" h="89877">
                  <a:moveTo>
                    <a:pt x="0" y="0"/>
                  </a:moveTo>
                  <a:lnTo>
                    <a:pt x="1087945" y="0"/>
                  </a:lnTo>
                  <a:lnTo>
                    <a:pt x="1087945" y="89877"/>
                  </a:lnTo>
                  <a:lnTo>
                    <a:pt x="0" y="89877"/>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1028700" y="1486800"/>
            <a:ext cx="6731877" cy="2015873"/>
          </a:xfrm>
          <a:prstGeom prst="rect">
            <a:avLst/>
          </a:prstGeom>
        </p:spPr>
        <p:txBody>
          <a:bodyPr lIns="0" tIns="0" rIns="0" bIns="0" rtlCol="0" anchor="t">
            <a:spAutoFit/>
          </a:bodyPr>
          <a:lstStyle/>
          <a:p>
            <a:pPr>
              <a:lnSpc>
                <a:spcPts val="8023"/>
              </a:lnSpc>
            </a:pPr>
            <a:r>
              <a:rPr lang="en-US" sz="5731" dirty="0">
                <a:solidFill>
                  <a:srgbClr val="171618"/>
                </a:solidFill>
                <a:effectLst>
                  <a:outerShdw blurRad="50800" dist="38100" dir="18900000" algn="bl" rotWithShape="0">
                    <a:prstClr val="black">
                      <a:alpha val="40000"/>
                    </a:prstClr>
                  </a:outerShdw>
                </a:effectLst>
                <a:latin typeface="Heebo Bold"/>
              </a:rPr>
              <a:t>Expanding the Field of View</a:t>
            </a:r>
          </a:p>
        </p:txBody>
      </p:sp>
      <p:sp>
        <p:nvSpPr>
          <p:cNvPr id="9" name="AutoShape 9"/>
          <p:cNvSpPr/>
          <p:nvPr/>
        </p:nvSpPr>
        <p:spPr>
          <a:xfrm>
            <a:off x="9263839" y="4611480"/>
            <a:ext cx="9144009" cy="0"/>
          </a:xfrm>
          <a:prstGeom prst="line">
            <a:avLst/>
          </a:prstGeom>
          <a:ln w="19050" cap="flat">
            <a:solidFill>
              <a:srgbClr val="87A3C4"/>
            </a:solidFill>
            <a:prstDash val="solid"/>
            <a:headEnd type="none" w="sm" len="sm"/>
            <a:tailEnd type="none" w="sm" len="sm"/>
          </a:ln>
        </p:spPr>
        <p:txBody>
          <a:bodyPr/>
          <a:lstStyle/>
          <a:p>
            <a:endParaRPr lang="en-ID"/>
          </a:p>
        </p:txBody>
      </p:sp>
      <p:grpSp>
        <p:nvGrpSpPr>
          <p:cNvPr id="10" name="Group 10"/>
          <p:cNvGrpSpPr/>
          <p:nvPr/>
        </p:nvGrpSpPr>
        <p:grpSpPr>
          <a:xfrm>
            <a:off x="9052261" y="2226130"/>
            <a:ext cx="211568" cy="2394875"/>
            <a:chOff x="0" y="0"/>
            <a:chExt cx="55722" cy="630749"/>
          </a:xfrm>
        </p:grpSpPr>
        <p:sp>
          <p:nvSpPr>
            <p:cNvPr id="11" name="Freeform 11"/>
            <p:cNvSpPr/>
            <p:nvPr/>
          </p:nvSpPr>
          <p:spPr>
            <a:xfrm>
              <a:off x="0" y="0"/>
              <a:ext cx="55722" cy="630749"/>
            </a:xfrm>
            <a:custGeom>
              <a:avLst/>
              <a:gdLst/>
              <a:ahLst/>
              <a:cxnLst/>
              <a:rect l="l" t="t" r="r" b="b"/>
              <a:pathLst>
                <a:path w="55722" h="630749">
                  <a:moveTo>
                    <a:pt x="0" y="0"/>
                  </a:moveTo>
                  <a:lnTo>
                    <a:pt x="55722" y="0"/>
                  </a:lnTo>
                  <a:lnTo>
                    <a:pt x="55722" y="630749"/>
                  </a:lnTo>
                  <a:lnTo>
                    <a:pt x="0" y="630749"/>
                  </a:lnTo>
                  <a:close/>
                </a:path>
              </a:pathLst>
            </a:custGeom>
            <a:solidFill>
              <a:srgbClr val="87A3C4"/>
            </a:solidFill>
          </p:spPr>
          <p:txBody>
            <a:bodyPr/>
            <a:lstStyle/>
            <a:p>
              <a:endParaRPr lang="en-ID"/>
            </a:p>
          </p:txBody>
        </p:sp>
        <p:sp>
          <p:nvSpPr>
            <p:cNvPr id="12" name="TextBox 1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3" name="Freeform 13"/>
          <p:cNvSpPr/>
          <p:nvPr/>
        </p:nvSpPr>
        <p:spPr>
          <a:xfrm flipH="1">
            <a:off x="-263929" y="6306162"/>
            <a:ext cx="3513563" cy="3513563"/>
          </a:xfrm>
          <a:custGeom>
            <a:avLst/>
            <a:gdLst/>
            <a:ahLst/>
            <a:cxnLst/>
            <a:rect l="l" t="t" r="r" b="b"/>
            <a:pathLst>
              <a:path w="3513563" h="3513563">
                <a:moveTo>
                  <a:pt x="3513564" y="0"/>
                </a:moveTo>
                <a:lnTo>
                  <a:pt x="0" y="0"/>
                </a:lnTo>
                <a:lnTo>
                  <a:pt x="0" y="3513563"/>
                </a:lnTo>
                <a:lnTo>
                  <a:pt x="3513564" y="3513563"/>
                </a:lnTo>
                <a:lnTo>
                  <a:pt x="351356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4" name="TextBox 14"/>
          <p:cNvSpPr txBox="1"/>
          <p:nvPr/>
        </p:nvSpPr>
        <p:spPr>
          <a:xfrm>
            <a:off x="9459505" y="2747757"/>
            <a:ext cx="8752678" cy="2214245"/>
          </a:xfrm>
          <a:prstGeom prst="rect">
            <a:avLst/>
          </a:prstGeom>
        </p:spPr>
        <p:txBody>
          <a:bodyPr lIns="0" tIns="0" rIns="0" bIns="0" rtlCol="0" anchor="t">
            <a:spAutoFit/>
          </a:bodyPr>
          <a:lstStyle/>
          <a:p>
            <a:pPr>
              <a:lnSpc>
                <a:spcPts val="4480"/>
              </a:lnSpc>
            </a:pPr>
            <a:r>
              <a:rPr lang="en-US" sz="3200">
                <a:solidFill>
                  <a:srgbClr val="000000"/>
                </a:solidFill>
                <a:latin typeface="Mukta Mahee"/>
              </a:rPr>
              <a:t>Mengubah sudut pandang sumber cahaya memengaruhi tampilan bayangan, dengan hasil bayangan yang lebih luas atau lebih fokus.</a:t>
            </a:r>
          </a:p>
          <a:p>
            <a:pPr>
              <a:lnSpc>
                <a:spcPts val="4480"/>
              </a:lnSpc>
            </a:pPr>
            <a:endParaRPr lang="en-US" sz="3200">
              <a:solidFill>
                <a:srgbClr val="000000"/>
              </a:solidFill>
              <a:latin typeface="Mukta Mahee"/>
            </a:endParaRPr>
          </a:p>
        </p:txBody>
      </p:sp>
      <p:grpSp>
        <p:nvGrpSpPr>
          <p:cNvPr id="15" name="Group 15"/>
          <p:cNvGrpSpPr/>
          <p:nvPr/>
        </p:nvGrpSpPr>
        <p:grpSpPr>
          <a:xfrm>
            <a:off x="17050418" y="9049203"/>
            <a:ext cx="770523" cy="77052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12</a:t>
            </a:r>
          </a:p>
        </p:txBody>
      </p:sp>
      <p:sp>
        <p:nvSpPr>
          <p:cNvPr id="19" name="TextBox 19"/>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20" name="TextBox 20"/>
          <p:cNvSpPr txBox="1"/>
          <p:nvPr/>
        </p:nvSpPr>
        <p:spPr>
          <a:xfrm>
            <a:off x="1028700" y="4034767"/>
            <a:ext cx="6549146" cy="2214245"/>
          </a:xfrm>
          <a:prstGeom prst="rect">
            <a:avLst/>
          </a:prstGeom>
        </p:spPr>
        <p:txBody>
          <a:bodyPr lIns="0" tIns="0" rIns="0" bIns="0" rtlCol="0" anchor="t">
            <a:spAutoFit/>
          </a:bodyPr>
          <a:lstStyle/>
          <a:p>
            <a:pPr>
              <a:lnSpc>
                <a:spcPts val="4480"/>
              </a:lnSpc>
            </a:pPr>
            <a:r>
              <a:rPr lang="en-US" sz="3200">
                <a:solidFill>
                  <a:srgbClr val="000000"/>
                </a:solidFill>
                <a:latin typeface="Mukta Mahee"/>
              </a:rPr>
              <a:t>Expanding the Field of View merupakan Langkah penting untuk mencakup lebih banyak adegan dalam perhitungan bayangan.</a:t>
            </a:r>
          </a:p>
        </p:txBody>
      </p:sp>
      <p:sp>
        <p:nvSpPr>
          <p:cNvPr id="21" name="TextBox 21"/>
          <p:cNvSpPr txBox="1"/>
          <p:nvPr/>
        </p:nvSpPr>
        <p:spPr>
          <a:xfrm>
            <a:off x="9406704" y="2140405"/>
            <a:ext cx="5039737" cy="596900"/>
          </a:xfrm>
          <a:prstGeom prst="rect">
            <a:avLst/>
          </a:prstGeom>
        </p:spPr>
        <p:txBody>
          <a:bodyPr lIns="0" tIns="0" rIns="0" bIns="0" rtlCol="0" anchor="t">
            <a:spAutoFit/>
          </a:bodyPr>
          <a:lstStyle/>
          <a:p>
            <a:pPr>
              <a:lnSpc>
                <a:spcPts val="4899"/>
              </a:lnSpc>
            </a:pPr>
            <a:r>
              <a:rPr lang="en-US" sz="3499">
                <a:solidFill>
                  <a:srgbClr val="000000"/>
                </a:solidFill>
                <a:latin typeface="Heebo Medium"/>
              </a:rPr>
              <a:t>Perubahan Arah Cahaya</a:t>
            </a:r>
          </a:p>
        </p:txBody>
      </p:sp>
      <p:sp>
        <p:nvSpPr>
          <p:cNvPr id="22" name="AutoShape 22"/>
          <p:cNvSpPr/>
          <p:nvPr/>
        </p:nvSpPr>
        <p:spPr>
          <a:xfrm>
            <a:off x="9263839" y="7983623"/>
            <a:ext cx="9144009" cy="0"/>
          </a:xfrm>
          <a:prstGeom prst="line">
            <a:avLst/>
          </a:prstGeom>
          <a:ln w="19050" cap="flat">
            <a:solidFill>
              <a:srgbClr val="87A3C4"/>
            </a:solidFill>
            <a:prstDash val="solid"/>
            <a:headEnd type="none" w="sm" len="sm"/>
            <a:tailEnd type="none" w="sm" len="sm"/>
          </a:ln>
        </p:spPr>
        <p:txBody>
          <a:bodyPr/>
          <a:lstStyle/>
          <a:p>
            <a:endParaRPr lang="en-ID"/>
          </a:p>
        </p:txBody>
      </p:sp>
      <p:grpSp>
        <p:nvGrpSpPr>
          <p:cNvPr id="23" name="Group 23"/>
          <p:cNvGrpSpPr/>
          <p:nvPr/>
        </p:nvGrpSpPr>
        <p:grpSpPr>
          <a:xfrm>
            <a:off x="9052261" y="5076301"/>
            <a:ext cx="211568" cy="2935896"/>
            <a:chOff x="0" y="0"/>
            <a:chExt cx="55722" cy="773240"/>
          </a:xfrm>
        </p:grpSpPr>
        <p:sp>
          <p:nvSpPr>
            <p:cNvPr id="24" name="Freeform 24"/>
            <p:cNvSpPr/>
            <p:nvPr/>
          </p:nvSpPr>
          <p:spPr>
            <a:xfrm>
              <a:off x="0" y="0"/>
              <a:ext cx="55722" cy="773240"/>
            </a:xfrm>
            <a:custGeom>
              <a:avLst/>
              <a:gdLst/>
              <a:ahLst/>
              <a:cxnLst/>
              <a:rect l="l" t="t" r="r" b="b"/>
              <a:pathLst>
                <a:path w="55722" h="773240">
                  <a:moveTo>
                    <a:pt x="0" y="0"/>
                  </a:moveTo>
                  <a:lnTo>
                    <a:pt x="55722" y="0"/>
                  </a:lnTo>
                  <a:lnTo>
                    <a:pt x="55722" y="773240"/>
                  </a:lnTo>
                  <a:lnTo>
                    <a:pt x="0" y="773240"/>
                  </a:lnTo>
                  <a:close/>
                </a:path>
              </a:pathLst>
            </a:custGeom>
            <a:solidFill>
              <a:srgbClr val="87A3C4"/>
            </a:solidFill>
          </p:spPr>
          <p:txBody>
            <a:bodyPr/>
            <a:lstStyle/>
            <a:p>
              <a:endParaRPr lang="en-ID"/>
            </a:p>
          </p:txBody>
        </p:sp>
        <p:sp>
          <p:nvSpPr>
            <p:cNvPr id="25" name="TextBox 2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6" name="TextBox 26"/>
          <p:cNvSpPr txBox="1"/>
          <p:nvPr/>
        </p:nvSpPr>
        <p:spPr>
          <a:xfrm>
            <a:off x="9459505" y="5588403"/>
            <a:ext cx="8752678" cy="2214245"/>
          </a:xfrm>
          <a:prstGeom prst="rect">
            <a:avLst/>
          </a:prstGeom>
        </p:spPr>
        <p:txBody>
          <a:bodyPr lIns="0" tIns="0" rIns="0" bIns="0" rtlCol="0" anchor="t">
            <a:spAutoFit/>
          </a:bodyPr>
          <a:lstStyle/>
          <a:p>
            <a:pPr>
              <a:lnSpc>
                <a:spcPts val="4480"/>
              </a:lnSpc>
            </a:pPr>
            <a:r>
              <a:rPr lang="en-US" sz="3200">
                <a:solidFill>
                  <a:srgbClr val="000000"/>
                </a:solidFill>
                <a:latin typeface="Mukta Mahee"/>
                <a:hlinkClick r:id="rId4" tooltip="https://chat.openai.com/?model=text-davinci-002-render-sha#:~:text=Perubahan%20bidang%20pandang%20kamera%20mempengaruhi%20tampilan%20bayangan%20pada%20objek%2C%20memengaruhi%20estetika%20dan%20visual%20bayangan%20dalam%20adegan%203D."/>
              </a:rPr>
              <a:t>Perubahan bidang pandang kamera mempengaruhi tampilan bayangan pada objek, memengaruhi estetika dan visual bayangan dalam adegan 3D.</a:t>
            </a:r>
          </a:p>
        </p:txBody>
      </p:sp>
      <p:sp>
        <p:nvSpPr>
          <p:cNvPr id="27" name="TextBox 27"/>
          <p:cNvSpPr txBox="1"/>
          <p:nvPr/>
        </p:nvSpPr>
        <p:spPr>
          <a:xfrm>
            <a:off x="9406704" y="4952476"/>
            <a:ext cx="7322278" cy="596900"/>
          </a:xfrm>
          <a:prstGeom prst="rect">
            <a:avLst/>
          </a:prstGeom>
        </p:spPr>
        <p:txBody>
          <a:bodyPr lIns="0" tIns="0" rIns="0" bIns="0" rtlCol="0" anchor="t">
            <a:spAutoFit/>
          </a:bodyPr>
          <a:lstStyle/>
          <a:p>
            <a:pPr>
              <a:lnSpc>
                <a:spcPts val="4899"/>
              </a:lnSpc>
            </a:pPr>
            <a:r>
              <a:rPr lang="en-US" sz="3499">
                <a:solidFill>
                  <a:srgbClr val="000000"/>
                </a:solidFill>
                <a:latin typeface="Heebo Medium"/>
              </a:rPr>
              <a:t>Dampak Penggambaran Bayangan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1423620" y="1387095"/>
            <a:ext cx="15440761" cy="7512811"/>
            <a:chOff x="0" y="0"/>
            <a:chExt cx="4066702" cy="1978683"/>
          </a:xfrm>
        </p:grpSpPr>
        <p:sp>
          <p:nvSpPr>
            <p:cNvPr id="3" name="Freeform 3"/>
            <p:cNvSpPr/>
            <p:nvPr/>
          </p:nvSpPr>
          <p:spPr>
            <a:xfrm>
              <a:off x="0" y="0"/>
              <a:ext cx="4066703" cy="1978683"/>
            </a:xfrm>
            <a:custGeom>
              <a:avLst/>
              <a:gdLst/>
              <a:ahLst/>
              <a:cxnLst/>
              <a:rect l="l" t="t" r="r" b="b"/>
              <a:pathLst>
                <a:path w="4066703" h="1978683">
                  <a:moveTo>
                    <a:pt x="0" y="0"/>
                  </a:moveTo>
                  <a:lnTo>
                    <a:pt x="4066703" y="0"/>
                  </a:lnTo>
                  <a:lnTo>
                    <a:pt x="4066703" y="1978683"/>
                  </a:lnTo>
                  <a:lnTo>
                    <a:pt x="0" y="1978683"/>
                  </a:lnTo>
                  <a:close/>
                </a:path>
              </a:pathLst>
            </a:custGeom>
            <a:solidFill>
              <a:srgbClr val="EFEFEF"/>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4521154" y="4834458"/>
            <a:ext cx="9245692" cy="520931"/>
            <a:chOff x="0" y="0"/>
            <a:chExt cx="2435079" cy="137200"/>
          </a:xfrm>
        </p:grpSpPr>
        <p:sp>
          <p:nvSpPr>
            <p:cNvPr id="6" name="Freeform 6"/>
            <p:cNvSpPr/>
            <p:nvPr/>
          </p:nvSpPr>
          <p:spPr>
            <a:xfrm>
              <a:off x="0" y="0"/>
              <a:ext cx="2435079" cy="137200"/>
            </a:xfrm>
            <a:custGeom>
              <a:avLst/>
              <a:gdLst/>
              <a:ahLst/>
              <a:cxnLst/>
              <a:rect l="l" t="t" r="r" b="b"/>
              <a:pathLst>
                <a:path w="2435079" h="137200">
                  <a:moveTo>
                    <a:pt x="0" y="0"/>
                  </a:moveTo>
                  <a:lnTo>
                    <a:pt x="2435079" y="0"/>
                  </a:lnTo>
                  <a:lnTo>
                    <a:pt x="2435079" y="137200"/>
                  </a:lnTo>
                  <a:lnTo>
                    <a:pt x="0" y="137200"/>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3868184" y="3848616"/>
            <a:ext cx="10551632" cy="1817805"/>
          </a:xfrm>
          <a:prstGeom prst="rect">
            <a:avLst/>
          </a:prstGeom>
        </p:spPr>
        <p:txBody>
          <a:bodyPr lIns="0" tIns="0" rIns="0" bIns="0" rtlCol="0" anchor="t">
            <a:spAutoFit/>
          </a:bodyPr>
          <a:lstStyle/>
          <a:p>
            <a:pPr algn="ctr">
              <a:lnSpc>
                <a:spcPts val="14699"/>
              </a:lnSpc>
            </a:pPr>
            <a:r>
              <a:rPr lang="en-US" sz="10499" dirty="0" err="1">
                <a:solidFill>
                  <a:srgbClr val="000000"/>
                </a:solidFill>
                <a:effectLst>
                  <a:outerShdw blurRad="50800" dist="38100" dir="18900000" algn="bl" rotWithShape="0">
                    <a:prstClr val="black">
                      <a:alpha val="40000"/>
                    </a:prstClr>
                  </a:outerShdw>
                </a:effectLst>
                <a:latin typeface="Heebo Bold"/>
              </a:rPr>
              <a:t>Terima</a:t>
            </a:r>
            <a:r>
              <a:rPr lang="en-US" sz="10499" dirty="0">
                <a:solidFill>
                  <a:srgbClr val="000000"/>
                </a:solidFill>
                <a:effectLst>
                  <a:outerShdw blurRad="50800" dist="38100" dir="18900000" algn="bl" rotWithShape="0">
                    <a:prstClr val="black">
                      <a:alpha val="40000"/>
                    </a:prstClr>
                  </a:outerShdw>
                </a:effectLst>
                <a:latin typeface="Heebo Bold"/>
              </a:rPr>
              <a:t> Kasih</a:t>
            </a:r>
          </a:p>
        </p:txBody>
      </p:sp>
      <p:sp>
        <p:nvSpPr>
          <p:cNvPr id="9" name="Freeform 9"/>
          <p:cNvSpPr/>
          <p:nvPr/>
        </p:nvSpPr>
        <p:spPr>
          <a:xfrm flipH="1">
            <a:off x="14619841" y="503457"/>
            <a:ext cx="3964881" cy="3964881"/>
          </a:xfrm>
          <a:custGeom>
            <a:avLst/>
            <a:gdLst/>
            <a:ahLst/>
            <a:cxnLst/>
            <a:rect l="l" t="t" r="r" b="b"/>
            <a:pathLst>
              <a:path w="3964881" h="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0" name="Freeform 10"/>
          <p:cNvSpPr/>
          <p:nvPr/>
        </p:nvSpPr>
        <p:spPr>
          <a:xfrm>
            <a:off x="2266174" y="8027264"/>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1" name="Freeform 11"/>
          <p:cNvSpPr/>
          <p:nvPr/>
        </p:nvSpPr>
        <p:spPr>
          <a:xfrm>
            <a:off x="838672" y="662995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12" name="Group 12"/>
          <p:cNvGrpSpPr/>
          <p:nvPr/>
        </p:nvGrpSpPr>
        <p:grpSpPr>
          <a:xfrm>
            <a:off x="583495" y="503457"/>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6182A8"/>
            </a:solidFill>
          </p:spPr>
          <p:txBody>
            <a:bodyPr/>
            <a:lstStyle/>
            <a:p>
              <a:endParaRPr lang="en-ID"/>
            </a:p>
          </p:txBody>
        </p:sp>
        <p:sp>
          <p:nvSpPr>
            <p:cNvPr id="14" name="TextBox 1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5" name="Group 15"/>
          <p:cNvGrpSpPr/>
          <p:nvPr/>
        </p:nvGrpSpPr>
        <p:grpSpPr>
          <a:xfrm>
            <a:off x="1168329" y="1205636"/>
            <a:ext cx="2195690" cy="2035614"/>
            <a:chOff x="0" y="0"/>
            <a:chExt cx="578289" cy="536129"/>
          </a:xfrm>
        </p:grpSpPr>
        <p:sp>
          <p:nvSpPr>
            <p:cNvPr id="16" name="Freeform 16"/>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B7CADB"/>
            </a:solidFill>
          </p:spPr>
          <p:txBody>
            <a:bodyPr/>
            <a:lstStyle/>
            <a:p>
              <a:endParaRPr lang="en-ID"/>
            </a:p>
          </p:txBody>
        </p:sp>
        <p:sp>
          <p:nvSpPr>
            <p:cNvPr id="17" name="TextBox 1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0998186" y="7930899"/>
            <a:ext cx="6261114" cy="1493676"/>
            <a:chOff x="0" y="0"/>
            <a:chExt cx="1649018" cy="393396"/>
          </a:xfrm>
        </p:grpSpPr>
        <p:sp>
          <p:nvSpPr>
            <p:cNvPr id="19" name="Freeform 19"/>
            <p:cNvSpPr/>
            <p:nvPr/>
          </p:nvSpPr>
          <p:spPr>
            <a:xfrm>
              <a:off x="0" y="0"/>
              <a:ext cx="1649018" cy="393396"/>
            </a:xfrm>
            <a:custGeom>
              <a:avLst/>
              <a:gdLst/>
              <a:ahLst/>
              <a:cxnLst/>
              <a:rect l="l" t="t" r="r" b="b"/>
              <a:pathLst>
                <a:path w="1649018" h="393396">
                  <a:moveTo>
                    <a:pt x="0" y="0"/>
                  </a:moveTo>
                  <a:lnTo>
                    <a:pt x="1649018" y="0"/>
                  </a:lnTo>
                  <a:lnTo>
                    <a:pt x="1649018" y="393396"/>
                  </a:lnTo>
                  <a:lnTo>
                    <a:pt x="0" y="393396"/>
                  </a:lnTo>
                  <a:close/>
                </a:path>
              </a:pathLst>
            </a:custGeom>
            <a:solidFill>
              <a:srgbClr val="6182A8"/>
            </a:solidFill>
          </p:spPr>
          <p:txBody>
            <a:bodyPr/>
            <a:lstStyle/>
            <a:p>
              <a:endParaRPr lang="en-ID"/>
            </a:p>
          </p:txBody>
        </p:sp>
        <p:sp>
          <p:nvSpPr>
            <p:cNvPr id="20" name="TextBox 2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1" name="Group 21"/>
          <p:cNvGrpSpPr/>
          <p:nvPr/>
        </p:nvGrpSpPr>
        <p:grpSpPr>
          <a:xfrm>
            <a:off x="11297208" y="8217016"/>
            <a:ext cx="6051824" cy="1017807"/>
            <a:chOff x="0" y="0"/>
            <a:chExt cx="1593896" cy="268064"/>
          </a:xfrm>
        </p:grpSpPr>
        <p:sp>
          <p:nvSpPr>
            <p:cNvPr id="22" name="Freeform 22"/>
            <p:cNvSpPr/>
            <p:nvPr/>
          </p:nvSpPr>
          <p:spPr>
            <a:xfrm>
              <a:off x="0" y="0"/>
              <a:ext cx="1593896" cy="268064"/>
            </a:xfrm>
            <a:custGeom>
              <a:avLst/>
              <a:gdLst/>
              <a:ahLst/>
              <a:cxnLst/>
              <a:rect l="l" t="t" r="r" b="b"/>
              <a:pathLst>
                <a:path w="1593896" h="268064">
                  <a:moveTo>
                    <a:pt x="0" y="0"/>
                  </a:moveTo>
                  <a:lnTo>
                    <a:pt x="1593896" y="0"/>
                  </a:lnTo>
                  <a:lnTo>
                    <a:pt x="1593896" y="268064"/>
                  </a:lnTo>
                  <a:lnTo>
                    <a:pt x="0" y="268064"/>
                  </a:lnTo>
                  <a:close/>
                </a:path>
              </a:pathLst>
            </a:custGeom>
            <a:solidFill>
              <a:srgbClr val="87A3C4"/>
            </a:solidFill>
          </p:spPr>
          <p:txBody>
            <a:bodyPr/>
            <a:lstStyle/>
            <a:p>
              <a:endParaRPr lang="en-ID"/>
            </a:p>
          </p:txBody>
        </p:sp>
        <p:sp>
          <p:nvSpPr>
            <p:cNvPr id="23" name="TextBox 2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243489" y="5943307"/>
            <a:ext cx="328528" cy="304577"/>
            <a:chOff x="0" y="0"/>
            <a:chExt cx="578289" cy="536129"/>
          </a:xfrm>
        </p:grpSpPr>
        <p:sp>
          <p:nvSpPr>
            <p:cNvPr id="25" name="Freeform 25"/>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txBody>
            <a:bodyPr/>
            <a:lstStyle/>
            <a:p>
              <a:endParaRPr lang="en-ID"/>
            </a:p>
          </p:txBody>
        </p:sp>
        <p:sp>
          <p:nvSpPr>
            <p:cNvPr id="26" name="TextBox 26"/>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2840903" y="5943307"/>
            <a:ext cx="328528" cy="304577"/>
            <a:chOff x="0" y="0"/>
            <a:chExt cx="578289" cy="536129"/>
          </a:xfrm>
        </p:grpSpPr>
        <p:sp>
          <p:nvSpPr>
            <p:cNvPr id="28" name="Freeform 28"/>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txBody>
            <a:bodyPr/>
            <a:lstStyle/>
            <a:p>
              <a:endParaRPr lang="en-ID"/>
            </a:p>
          </p:txBody>
        </p:sp>
        <p:sp>
          <p:nvSpPr>
            <p:cNvPr id="29" name="TextBox 29"/>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30" name="Group 30"/>
          <p:cNvGrpSpPr/>
          <p:nvPr/>
        </p:nvGrpSpPr>
        <p:grpSpPr>
          <a:xfrm>
            <a:off x="13438318" y="5943307"/>
            <a:ext cx="328528" cy="304577"/>
            <a:chOff x="0" y="0"/>
            <a:chExt cx="578289" cy="536129"/>
          </a:xfrm>
        </p:grpSpPr>
        <p:sp>
          <p:nvSpPr>
            <p:cNvPr id="31" name="Freeform 31"/>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txBody>
            <a:bodyPr/>
            <a:lstStyle/>
            <a:p>
              <a:endParaRPr lang="en-ID"/>
            </a:p>
          </p:txBody>
        </p:sp>
        <p:sp>
          <p:nvSpPr>
            <p:cNvPr id="32" name="TextBox 3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20409" y="4045889"/>
            <a:ext cx="3497382" cy="444107"/>
            <a:chOff x="0" y="0"/>
            <a:chExt cx="707786" cy="89877"/>
          </a:xfrm>
        </p:grpSpPr>
        <p:sp>
          <p:nvSpPr>
            <p:cNvPr id="6" name="Freeform 6"/>
            <p:cNvSpPr/>
            <p:nvPr/>
          </p:nvSpPr>
          <p:spPr>
            <a:xfrm>
              <a:off x="0" y="0"/>
              <a:ext cx="707786" cy="89877"/>
            </a:xfrm>
            <a:custGeom>
              <a:avLst/>
              <a:gdLst/>
              <a:ahLst/>
              <a:cxnLst/>
              <a:rect l="l" t="t" r="r" b="b"/>
              <a:pathLst>
                <a:path w="707786" h="89877">
                  <a:moveTo>
                    <a:pt x="0" y="0"/>
                  </a:moveTo>
                  <a:lnTo>
                    <a:pt x="707786" y="0"/>
                  </a:lnTo>
                  <a:lnTo>
                    <a:pt x="707786" y="89877"/>
                  </a:lnTo>
                  <a:lnTo>
                    <a:pt x="0" y="89877"/>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1420409" y="5251377"/>
            <a:ext cx="5549706" cy="444107"/>
            <a:chOff x="0" y="0"/>
            <a:chExt cx="1123127" cy="89877"/>
          </a:xfrm>
        </p:grpSpPr>
        <p:sp>
          <p:nvSpPr>
            <p:cNvPr id="9" name="Freeform 9"/>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txBody>
            <a:bodyPr/>
            <a:lstStyle/>
            <a:p>
              <a:endParaRPr lang="en-ID"/>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7600950" y="2310585"/>
            <a:ext cx="10687050" cy="5665830"/>
            <a:chOff x="0" y="0"/>
            <a:chExt cx="2814696" cy="1492235"/>
          </a:xfrm>
        </p:grpSpPr>
        <p:sp>
          <p:nvSpPr>
            <p:cNvPr id="12" name="Freeform 12"/>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5" name="Freeform 15"/>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6" name="Freeform 16"/>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7" name="TextBox 17"/>
          <p:cNvSpPr txBox="1"/>
          <p:nvPr/>
        </p:nvSpPr>
        <p:spPr>
          <a:xfrm>
            <a:off x="1420409" y="4311308"/>
            <a:ext cx="5502439" cy="1205458"/>
          </a:xfrm>
          <a:prstGeom prst="rect">
            <a:avLst/>
          </a:prstGeom>
        </p:spPr>
        <p:txBody>
          <a:bodyPr lIns="0" tIns="0" rIns="0" bIns="0" rtlCol="0" anchor="t">
            <a:spAutoFit/>
          </a:bodyPr>
          <a:lstStyle/>
          <a:p>
            <a:pPr>
              <a:lnSpc>
                <a:spcPts val="9370"/>
              </a:lnSpc>
            </a:pPr>
            <a:r>
              <a:rPr lang="en-US" sz="7808" dirty="0">
                <a:solidFill>
                  <a:srgbClr val="000000"/>
                </a:solidFill>
                <a:effectLst>
                  <a:outerShdw blurRad="50800" dist="38100" algn="l" rotWithShape="0">
                    <a:prstClr val="black">
                      <a:alpha val="40000"/>
                    </a:prstClr>
                  </a:outerShdw>
                </a:effectLst>
                <a:latin typeface="Heebo Bold"/>
              </a:rPr>
              <a:t>SHADOW</a:t>
            </a:r>
          </a:p>
        </p:txBody>
      </p:sp>
      <p:sp>
        <p:nvSpPr>
          <p:cNvPr id="18" name="TextBox 18"/>
          <p:cNvSpPr txBox="1"/>
          <p:nvPr/>
        </p:nvSpPr>
        <p:spPr>
          <a:xfrm>
            <a:off x="8955898" y="2837726"/>
            <a:ext cx="7977153" cy="1652270"/>
          </a:xfrm>
          <a:prstGeom prst="rect">
            <a:avLst/>
          </a:prstGeom>
        </p:spPr>
        <p:txBody>
          <a:bodyPr lIns="0" tIns="0" rIns="0" bIns="0" rtlCol="0" anchor="t">
            <a:spAutoFit/>
          </a:bodyPr>
          <a:lstStyle/>
          <a:p>
            <a:pPr>
              <a:lnSpc>
                <a:spcPts val="4480"/>
              </a:lnSpc>
            </a:pPr>
            <a:r>
              <a:rPr lang="en-US" sz="3200">
                <a:solidFill>
                  <a:srgbClr val="000000"/>
                </a:solidFill>
                <a:latin typeface="Mukta Mahee"/>
              </a:rPr>
              <a:t>Shadow/Bayangan adalah komponen penting dalam menciptakan tampilan 3D yang terlihat lebih nyata dan mendalam.</a:t>
            </a:r>
          </a:p>
        </p:txBody>
      </p:sp>
      <p:sp>
        <p:nvSpPr>
          <p:cNvPr id="19" name="TextBox 19"/>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02</a:t>
            </a:r>
          </a:p>
        </p:txBody>
      </p:sp>
      <p:sp>
        <p:nvSpPr>
          <p:cNvPr id="20" name="TextBox 20"/>
          <p:cNvSpPr txBox="1"/>
          <p:nvPr/>
        </p:nvSpPr>
        <p:spPr>
          <a:xfrm>
            <a:off x="8955898" y="4832041"/>
            <a:ext cx="8479780" cy="3140854"/>
          </a:xfrm>
          <a:prstGeom prst="rect">
            <a:avLst/>
          </a:prstGeom>
        </p:spPr>
        <p:txBody>
          <a:bodyPr lIns="0" tIns="0" rIns="0" bIns="0" rtlCol="0" anchor="t">
            <a:spAutoFit/>
          </a:bodyPr>
          <a:lstStyle/>
          <a:p>
            <a:pPr>
              <a:lnSpc>
                <a:spcPts val="4198"/>
              </a:lnSpc>
            </a:pPr>
            <a:r>
              <a:rPr lang="en-US" sz="2998">
                <a:solidFill>
                  <a:srgbClr val="000000"/>
                </a:solidFill>
                <a:latin typeface="Mukta Mahee"/>
              </a:rPr>
              <a:t>Bayangan sangat penting untuk menciptakan tampilan 3D yang realistis, dan ada beberapa metode yang dapat digunakan untuk mencapainya. Salah satu teknik yang paling umum digunakan untuk penggambaran bayangan adalah “Shadow Mapping”.</a:t>
            </a:r>
          </a:p>
          <a:p>
            <a:pPr>
              <a:lnSpc>
                <a:spcPts val="4198"/>
              </a:lnSpc>
            </a:pPr>
            <a:endParaRPr lang="en-US" sz="2998">
              <a:solidFill>
                <a:srgbClr val="000000"/>
              </a:solidFill>
              <a:latin typeface="Mukta Mahee"/>
            </a:endParaRPr>
          </a:p>
        </p:txBody>
      </p:sp>
      <p:sp>
        <p:nvSpPr>
          <p:cNvPr id="21" name="TextBox 21"/>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9484715" y="2621715"/>
            <a:ext cx="10223509" cy="1457503"/>
            <a:chOff x="0" y="0"/>
            <a:chExt cx="2692611" cy="383869"/>
          </a:xfrm>
        </p:grpSpPr>
        <p:sp>
          <p:nvSpPr>
            <p:cNvPr id="3" name="Freeform 3"/>
            <p:cNvSpPr/>
            <p:nvPr/>
          </p:nvSpPr>
          <p:spPr>
            <a:xfrm>
              <a:off x="0" y="0"/>
              <a:ext cx="2692611" cy="383869"/>
            </a:xfrm>
            <a:custGeom>
              <a:avLst/>
              <a:gdLst/>
              <a:ahLst/>
              <a:cxnLst/>
              <a:rect l="l" t="t" r="r" b="b"/>
              <a:pathLst>
                <a:path w="2692611" h="383869">
                  <a:moveTo>
                    <a:pt x="0" y="0"/>
                  </a:moveTo>
                  <a:lnTo>
                    <a:pt x="2692611" y="0"/>
                  </a:lnTo>
                  <a:lnTo>
                    <a:pt x="2692611" y="383869"/>
                  </a:lnTo>
                  <a:lnTo>
                    <a:pt x="0" y="383869"/>
                  </a:lnTo>
                  <a:close/>
                </a:path>
              </a:pathLst>
            </a:custGeom>
            <a:solidFill>
              <a:srgbClr val="FAFAFA"/>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8663303" y="2866214"/>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803427" y="3083408"/>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12" name="TextBox 12"/>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03</a:t>
            </a:r>
          </a:p>
        </p:txBody>
      </p:sp>
      <p:sp>
        <p:nvSpPr>
          <p:cNvPr id="13" name="TextBox 13"/>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14" name="TextBox 14"/>
          <p:cNvSpPr txBox="1"/>
          <p:nvPr/>
        </p:nvSpPr>
        <p:spPr>
          <a:xfrm>
            <a:off x="10156714" y="3073883"/>
            <a:ext cx="3099998" cy="523875"/>
          </a:xfrm>
          <a:prstGeom prst="rect">
            <a:avLst/>
          </a:prstGeom>
        </p:spPr>
        <p:txBody>
          <a:bodyPr lIns="0" tIns="0" rIns="0" bIns="0" rtlCol="0" anchor="t">
            <a:spAutoFit/>
          </a:bodyPr>
          <a:lstStyle/>
          <a:p>
            <a:pPr>
              <a:lnSpc>
                <a:spcPts val="4200"/>
              </a:lnSpc>
            </a:pPr>
            <a:r>
              <a:rPr lang="en-US" sz="3000">
                <a:solidFill>
                  <a:srgbClr val="000000"/>
                </a:solidFill>
                <a:latin typeface="Heebo Medium"/>
              </a:rPr>
              <a:t>Depth Projection</a:t>
            </a:r>
          </a:p>
        </p:txBody>
      </p:sp>
      <p:sp>
        <p:nvSpPr>
          <p:cNvPr id="15" name="Freeform 15"/>
          <p:cNvSpPr/>
          <p:nvPr/>
        </p:nvSpPr>
        <p:spPr>
          <a:xfrm>
            <a:off x="14359643" y="1707315"/>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16" name="Group 16"/>
          <p:cNvGrpSpPr/>
          <p:nvPr/>
        </p:nvGrpSpPr>
        <p:grpSpPr>
          <a:xfrm>
            <a:off x="-2572351" y="2488916"/>
            <a:ext cx="10687050" cy="5665830"/>
            <a:chOff x="0" y="0"/>
            <a:chExt cx="2814696" cy="1492235"/>
          </a:xfrm>
        </p:grpSpPr>
        <p:sp>
          <p:nvSpPr>
            <p:cNvPr id="17" name="Freeform 17"/>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txBody>
            <a:bodyPr/>
            <a:lstStyle/>
            <a:p>
              <a:endParaRPr lang="en-ID"/>
            </a:p>
          </p:txBody>
        </p:sp>
        <p:sp>
          <p:nvSpPr>
            <p:cNvPr id="18" name="TextBox 18"/>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9" name="Freeform 19"/>
          <p:cNvSpPr/>
          <p:nvPr/>
        </p:nvSpPr>
        <p:spPr>
          <a:xfrm flipH="1">
            <a:off x="0" y="7371163"/>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20" name="Group 20"/>
          <p:cNvGrpSpPr/>
          <p:nvPr/>
        </p:nvGrpSpPr>
        <p:grpSpPr>
          <a:xfrm>
            <a:off x="5108343" y="1032628"/>
            <a:ext cx="7618768" cy="383099"/>
            <a:chOff x="0" y="0"/>
            <a:chExt cx="2006589" cy="100898"/>
          </a:xfrm>
        </p:grpSpPr>
        <p:sp>
          <p:nvSpPr>
            <p:cNvPr id="21" name="Freeform 21"/>
            <p:cNvSpPr/>
            <p:nvPr/>
          </p:nvSpPr>
          <p:spPr>
            <a:xfrm>
              <a:off x="0" y="0"/>
              <a:ext cx="2006589" cy="100898"/>
            </a:xfrm>
            <a:custGeom>
              <a:avLst/>
              <a:gdLst/>
              <a:ahLst/>
              <a:cxnLst/>
              <a:rect l="l" t="t" r="r" b="b"/>
              <a:pathLst>
                <a:path w="2006589" h="100898">
                  <a:moveTo>
                    <a:pt x="0" y="0"/>
                  </a:moveTo>
                  <a:lnTo>
                    <a:pt x="2006589" y="0"/>
                  </a:lnTo>
                  <a:lnTo>
                    <a:pt x="2006589" y="100898"/>
                  </a:lnTo>
                  <a:lnTo>
                    <a:pt x="0" y="100898"/>
                  </a:lnTo>
                  <a:close/>
                </a:path>
              </a:pathLst>
            </a:custGeom>
            <a:solidFill>
              <a:srgbClr val="B7CADB"/>
            </a:solidFill>
          </p:spPr>
          <p:txBody>
            <a:bodyPr/>
            <a:lstStyle/>
            <a:p>
              <a:endParaRPr lang="en-ID"/>
            </a:p>
          </p:txBody>
        </p:sp>
        <p:sp>
          <p:nvSpPr>
            <p:cNvPr id="22" name="TextBox 2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3" name="TextBox 23"/>
          <p:cNvSpPr txBox="1"/>
          <p:nvPr/>
        </p:nvSpPr>
        <p:spPr>
          <a:xfrm>
            <a:off x="5185589" y="583916"/>
            <a:ext cx="7464276" cy="1038746"/>
          </a:xfrm>
          <a:prstGeom prst="rect">
            <a:avLst/>
          </a:prstGeom>
        </p:spPr>
        <p:txBody>
          <a:bodyPr lIns="0" tIns="0" rIns="0" bIns="0" rtlCol="0" anchor="t">
            <a:spAutoFit/>
          </a:bodyPr>
          <a:lstStyle/>
          <a:p>
            <a:pPr algn="ctr">
              <a:lnSpc>
                <a:spcPts val="8399"/>
              </a:lnSpc>
            </a:pPr>
            <a:r>
              <a:rPr lang="en-US" sz="5999" dirty="0">
                <a:solidFill>
                  <a:srgbClr val="000000"/>
                </a:solidFill>
                <a:effectLst>
                  <a:outerShdw blurRad="50800" dist="38100" dir="18900000" algn="bl" rotWithShape="0">
                    <a:prstClr val="black">
                      <a:alpha val="40000"/>
                    </a:prstClr>
                  </a:outerShdw>
                </a:effectLst>
                <a:latin typeface="Heebo Bold"/>
              </a:rPr>
              <a:t>SHADOW MAPPING</a:t>
            </a:r>
          </a:p>
        </p:txBody>
      </p:sp>
      <p:sp>
        <p:nvSpPr>
          <p:cNvPr id="24" name="TextBox 24"/>
          <p:cNvSpPr txBox="1"/>
          <p:nvPr/>
        </p:nvSpPr>
        <p:spPr>
          <a:xfrm>
            <a:off x="643483" y="2979341"/>
            <a:ext cx="7088800" cy="3900170"/>
          </a:xfrm>
          <a:prstGeom prst="rect">
            <a:avLst/>
          </a:prstGeom>
        </p:spPr>
        <p:txBody>
          <a:bodyPr lIns="0" tIns="0" rIns="0" bIns="0" rtlCol="0" anchor="t">
            <a:spAutoFit/>
          </a:bodyPr>
          <a:lstStyle/>
          <a:p>
            <a:pPr>
              <a:lnSpc>
                <a:spcPts val="4480"/>
              </a:lnSpc>
            </a:pPr>
            <a:r>
              <a:rPr lang="en-US" sz="3200">
                <a:solidFill>
                  <a:srgbClr val="000000"/>
                </a:solidFill>
                <a:latin typeface="Mukta Mahee"/>
              </a:rPr>
              <a:t>Shadow Mapping adalah teknik utama dalam grafika komputer yang memproyeksikan kedalaman dari sumber cahaya ke "Shadow Map" 2D. Map ini digunakan untuk menentukan apakah setiap piksel dalam adegan utama berada dalam bayangan atau menerima cahaya.</a:t>
            </a:r>
          </a:p>
        </p:txBody>
      </p:sp>
      <p:grpSp>
        <p:nvGrpSpPr>
          <p:cNvPr id="25" name="Group 25"/>
          <p:cNvGrpSpPr/>
          <p:nvPr/>
        </p:nvGrpSpPr>
        <p:grpSpPr>
          <a:xfrm>
            <a:off x="9503765" y="4673055"/>
            <a:ext cx="10223509" cy="1457503"/>
            <a:chOff x="0" y="0"/>
            <a:chExt cx="2692611" cy="383869"/>
          </a:xfrm>
        </p:grpSpPr>
        <p:sp>
          <p:nvSpPr>
            <p:cNvPr id="26" name="Freeform 26"/>
            <p:cNvSpPr/>
            <p:nvPr/>
          </p:nvSpPr>
          <p:spPr>
            <a:xfrm>
              <a:off x="0" y="0"/>
              <a:ext cx="2692611" cy="383869"/>
            </a:xfrm>
            <a:custGeom>
              <a:avLst/>
              <a:gdLst/>
              <a:ahLst/>
              <a:cxnLst/>
              <a:rect l="l" t="t" r="r" b="b"/>
              <a:pathLst>
                <a:path w="2692611" h="383869">
                  <a:moveTo>
                    <a:pt x="0" y="0"/>
                  </a:moveTo>
                  <a:lnTo>
                    <a:pt x="2692611" y="0"/>
                  </a:lnTo>
                  <a:lnTo>
                    <a:pt x="2692611" y="383869"/>
                  </a:lnTo>
                  <a:lnTo>
                    <a:pt x="0" y="383869"/>
                  </a:lnTo>
                  <a:close/>
                </a:path>
              </a:pathLst>
            </a:custGeom>
            <a:solidFill>
              <a:srgbClr val="FAFAFA"/>
            </a:solidFill>
          </p:spPr>
          <p:txBody>
            <a:bodyPr/>
            <a:lstStyle/>
            <a:p>
              <a:endParaRPr lang="en-ID"/>
            </a:p>
          </p:txBody>
        </p:sp>
        <p:sp>
          <p:nvSpPr>
            <p:cNvPr id="27" name="TextBox 2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8" name="Group 28"/>
          <p:cNvGrpSpPr/>
          <p:nvPr/>
        </p:nvGrpSpPr>
        <p:grpSpPr>
          <a:xfrm>
            <a:off x="8682353" y="4866156"/>
            <a:ext cx="1052252" cy="1052252"/>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30" name="TextBox 3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8722625" y="5063181"/>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32" name="TextBox 32"/>
          <p:cNvSpPr txBox="1"/>
          <p:nvPr/>
        </p:nvSpPr>
        <p:spPr>
          <a:xfrm>
            <a:off x="10001884" y="5097007"/>
            <a:ext cx="3099998" cy="523875"/>
          </a:xfrm>
          <a:prstGeom prst="rect">
            <a:avLst/>
          </a:prstGeom>
        </p:spPr>
        <p:txBody>
          <a:bodyPr lIns="0" tIns="0" rIns="0" bIns="0" rtlCol="0" anchor="t">
            <a:spAutoFit/>
          </a:bodyPr>
          <a:lstStyle/>
          <a:p>
            <a:pPr>
              <a:lnSpc>
                <a:spcPts val="4200"/>
              </a:lnSpc>
            </a:pPr>
            <a:r>
              <a:rPr lang="en-US" sz="3000">
                <a:solidFill>
                  <a:srgbClr val="000000"/>
                </a:solidFill>
                <a:latin typeface="Heebo Medium"/>
              </a:rPr>
              <a:t>Shadow Map</a:t>
            </a:r>
          </a:p>
        </p:txBody>
      </p:sp>
      <p:grpSp>
        <p:nvGrpSpPr>
          <p:cNvPr id="33" name="Group 33"/>
          <p:cNvGrpSpPr/>
          <p:nvPr/>
        </p:nvGrpSpPr>
        <p:grpSpPr>
          <a:xfrm>
            <a:off x="9503765" y="6752970"/>
            <a:ext cx="10223509" cy="1401776"/>
            <a:chOff x="0" y="0"/>
            <a:chExt cx="2692611" cy="369192"/>
          </a:xfrm>
        </p:grpSpPr>
        <p:sp>
          <p:nvSpPr>
            <p:cNvPr id="34" name="Freeform 34"/>
            <p:cNvSpPr/>
            <p:nvPr/>
          </p:nvSpPr>
          <p:spPr>
            <a:xfrm>
              <a:off x="0" y="0"/>
              <a:ext cx="2692611" cy="369192"/>
            </a:xfrm>
            <a:custGeom>
              <a:avLst/>
              <a:gdLst/>
              <a:ahLst/>
              <a:cxnLst/>
              <a:rect l="l" t="t" r="r" b="b"/>
              <a:pathLst>
                <a:path w="2692611" h="369192">
                  <a:moveTo>
                    <a:pt x="0" y="0"/>
                  </a:moveTo>
                  <a:lnTo>
                    <a:pt x="2692611" y="0"/>
                  </a:lnTo>
                  <a:lnTo>
                    <a:pt x="2692611" y="369192"/>
                  </a:lnTo>
                  <a:lnTo>
                    <a:pt x="0" y="369192"/>
                  </a:lnTo>
                  <a:close/>
                </a:path>
              </a:pathLst>
            </a:custGeom>
            <a:solidFill>
              <a:srgbClr val="FAFAFA"/>
            </a:solidFill>
          </p:spPr>
          <p:txBody>
            <a:bodyPr/>
            <a:lstStyle/>
            <a:p>
              <a:endParaRPr lang="en-ID"/>
            </a:p>
          </p:txBody>
        </p:sp>
        <p:sp>
          <p:nvSpPr>
            <p:cNvPr id="35" name="TextBox 3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36" name="Group 36"/>
          <p:cNvGrpSpPr/>
          <p:nvPr/>
        </p:nvGrpSpPr>
        <p:grpSpPr>
          <a:xfrm>
            <a:off x="8682353" y="6959369"/>
            <a:ext cx="1052252" cy="1052252"/>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38" name="TextBox 3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8722625" y="7156395"/>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03.</a:t>
            </a:r>
          </a:p>
        </p:txBody>
      </p:sp>
      <p:sp>
        <p:nvSpPr>
          <p:cNvPr id="40" name="TextBox 40"/>
          <p:cNvSpPr txBox="1"/>
          <p:nvPr/>
        </p:nvSpPr>
        <p:spPr>
          <a:xfrm>
            <a:off x="10001884" y="7190221"/>
            <a:ext cx="4613636" cy="523875"/>
          </a:xfrm>
          <a:prstGeom prst="rect">
            <a:avLst/>
          </a:prstGeom>
        </p:spPr>
        <p:txBody>
          <a:bodyPr lIns="0" tIns="0" rIns="0" bIns="0" rtlCol="0" anchor="t">
            <a:spAutoFit/>
          </a:bodyPr>
          <a:lstStyle/>
          <a:p>
            <a:pPr>
              <a:lnSpc>
                <a:spcPts val="4200"/>
              </a:lnSpc>
            </a:pPr>
            <a:r>
              <a:rPr lang="en-US" sz="3000">
                <a:solidFill>
                  <a:srgbClr val="000000"/>
                </a:solidFill>
                <a:latin typeface="Heebo Medium"/>
              </a:rPr>
              <a:t>Shadow Determination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01151" y="4619794"/>
            <a:ext cx="11936493" cy="3571240"/>
          </a:xfrm>
          <a:prstGeom prst="rect">
            <a:avLst/>
          </a:prstGeom>
        </p:spPr>
        <p:txBody>
          <a:bodyPr lIns="0" tIns="0" rIns="0" bIns="0" rtlCol="0" anchor="t">
            <a:spAutoFit/>
          </a:bodyPr>
          <a:lstStyle/>
          <a:p>
            <a:pPr algn="ctr">
              <a:lnSpc>
                <a:spcPts val="4759"/>
              </a:lnSpc>
            </a:pPr>
            <a:r>
              <a:rPr lang="en-US" sz="3399">
                <a:solidFill>
                  <a:srgbClr val="171618"/>
                </a:solidFill>
                <a:latin typeface="Mukta Mahee"/>
              </a:rPr>
              <a:t>WEBGL_depth_texture adalah ekstensi WebGL yang memberikan kita akses ke jenis tekstur khusus yang disebut "depth texture." Depth texture adalah jenis tekstur yang digunakan untuk menyimpan data kedalaman alih-alih warna. Dengan ekstensi ini diaktifkan, kita dapat membuat dan mengambil sampel dari depth texture dalam shader WebGL.</a:t>
            </a:r>
          </a:p>
        </p:txBody>
      </p:sp>
      <p:grpSp>
        <p:nvGrpSpPr>
          <p:cNvPr id="3" name="Group 3"/>
          <p:cNvGrpSpPr/>
          <p:nvPr/>
        </p:nvGrpSpPr>
        <p:grpSpPr>
          <a:xfrm>
            <a:off x="5963930" y="3741860"/>
            <a:ext cx="6410935" cy="352711"/>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5" name="TextBox 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6" name="Group 6"/>
          <p:cNvGrpSpPr/>
          <p:nvPr/>
        </p:nvGrpSpPr>
        <p:grpSpPr>
          <a:xfrm>
            <a:off x="5668655" y="2679681"/>
            <a:ext cx="7052279" cy="404954"/>
            <a:chOff x="0" y="0"/>
            <a:chExt cx="1797035" cy="103189"/>
          </a:xfrm>
        </p:grpSpPr>
        <p:sp>
          <p:nvSpPr>
            <p:cNvPr id="7" name="Freeform 7"/>
            <p:cNvSpPr/>
            <p:nvPr/>
          </p:nvSpPr>
          <p:spPr>
            <a:xfrm>
              <a:off x="0" y="0"/>
              <a:ext cx="1797035" cy="103189"/>
            </a:xfrm>
            <a:custGeom>
              <a:avLst/>
              <a:gdLst/>
              <a:ahLst/>
              <a:cxnLst/>
              <a:rect l="l" t="t" r="r" b="b"/>
              <a:pathLst>
                <a:path w="1797035" h="103189">
                  <a:moveTo>
                    <a:pt x="0" y="0"/>
                  </a:moveTo>
                  <a:lnTo>
                    <a:pt x="1797035" y="0"/>
                  </a:lnTo>
                  <a:lnTo>
                    <a:pt x="1797035" y="103189"/>
                  </a:lnTo>
                  <a:lnTo>
                    <a:pt x="0" y="103189"/>
                  </a:lnTo>
                  <a:close/>
                </a:path>
              </a:pathLst>
            </a:custGeom>
            <a:solidFill>
              <a:srgbClr val="B7CADB"/>
            </a:solidFill>
          </p:spPr>
          <p:txBody>
            <a:bodyPr/>
            <a:lstStyle/>
            <a:p>
              <a:endParaRPr lang="en-ID"/>
            </a:p>
          </p:txBody>
        </p:sp>
        <p:sp>
          <p:nvSpPr>
            <p:cNvPr id="8" name="TextBox 8"/>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9" name="TextBox 9"/>
          <p:cNvSpPr txBox="1"/>
          <p:nvPr/>
        </p:nvSpPr>
        <p:spPr>
          <a:xfrm>
            <a:off x="4735248" y="2054186"/>
            <a:ext cx="8868299" cy="2191049"/>
          </a:xfrm>
          <a:prstGeom prst="rect">
            <a:avLst/>
          </a:prstGeom>
        </p:spPr>
        <p:txBody>
          <a:bodyPr lIns="0" tIns="0" rIns="0" bIns="0" rtlCol="0" anchor="t">
            <a:spAutoFit/>
          </a:bodyPr>
          <a:lstStyle/>
          <a:p>
            <a:pPr algn="ctr">
              <a:lnSpc>
                <a:spcPts val="8682"/>
              </a:lnSpc>
            </a:pPr>
            <a:r>
              <a:rPr lang="en-US" sz="6201" dirty="0">
                <a:solidFill>
                  <a:srgbClr val="171618"/>
                </a:solidFill>
                <a:effectLst>
                  <a:outerShdw blurRad="50800" dist="38100" dir="18900000" algn="bl" rotWithShape="0">
                    <a:prstClr val="black">
                      <a:alpha val="40000"/>
                    </a:prstClr>
                  </a:outerShdw>
                </a:effectLst>
                <a:latin typeface="Heebo Bold"/>
              </a:rPr>
              <a:t>Using WebGL Depth Texture Extension</a:t>
            </a:r>
          </a:p>
        </p:txBody>
      </p:sp>
      <p:sp>
        <p:nvSpPr>
          <p:cNvPr id="10" name="Freeform 10"/>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1" name="Freeform 11"/>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2" name="Freeform 12"/>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13" name="Group 13"/>
          <p:cNvGrpSpPr/>
          <p:nvPr/>
        </p:nvGrpSpPr>
        <p:grpSpPr>
          <a:xfrm>
            <a:off x="17050418" y="9049203"/>
            <a:ext cx="770523" cy="77052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04</a:t>
            </a:r>
          </a:p>
        </p:txBody>
      </p:sp>
      <p:sp>
        <p:nvSpPr>
          <p:cNvPr id="17" name="TextBox 17"/>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3378328"/>
            <a:ext cx="18288000" cy="5200683"/>
            <a:chOff x="0" y="0"/>
            <a:chExt cx="4816593" cy="1369727"/>
          </a:xfrm>
        </p:grpSpPr>
        <p:sp>
          <p:nvSpPr>
            <p:cNvPr id="6" name="Freeform 6"/>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1028700" y="5388279"/>
            <a:ext cx="4808104" cy="29578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Dengan ekstensi ini, kita dapat membuat depth texture, yang akan digunakan untuk menyimpan informasi kedalaman dari sudut pandang cahaya.</a:t>
            </a:r>
          </a:p>
        </p:txBody>
      </p:sp>
      <p:sp>
        <p:nvSpPr>
          <p:cNvPr id="9" name="AutoShape 9"/>
          <p:cNvSpPr/>
          <p:nvPr/>
        </p:nvSpPr>
        <p:spPr>
          <a:xfrm flipV="1">
            <a:off x="6022728" y="4212208"/>
            <a:ext cx="18304" cy="3532924"/>
          </a:xfrm>
          <a:prstGeom prst="line">
            <a:avLst/>
          </a:prstGeom>
          <a:ln w="38100" cap="rnd">
            <a:solidFill>
              <a:srgbClr val="B7CADB"/>
            </a:solidFill>
            <a:prstDash val="solid"/>
            <a:headEnd type="oval" w="lg" len="lg"/>
            <a:tailEnd type="oval" w="lg" len="lg"/>
          </a:ln>
        </p:spPr>
        <p:txBody>
          <a:bodyPr/>
          <a:lstStyle/>
          <a:p>
            <a:endParaRPr lang="en-ID"/>
          </a:p>
        </p:txBody>
      </p:sp>
      <p:sp>
        <p:nvSpPr>
          <p:cNvPr id="10" name="AutoShape 10"/>
          <p:cNvSpPr/>
          <p:nvPr/>
        </p:nvSpPr>
        <p:spPr>
          <a:xfrm flipV="1">
            <a:off x="12246967" y="4212208"/>
            <a:ext cx="18304" cy="3532924"/>
          </a:xfrm>
          <a:prstGeom prst="line">
            <a:avLst/>
          </a:prstGeom>
          <a:ln w="38100" cap="rnd">
            <a:solidFill>
              <a:srgbClr val="B7CADB"/>
            </a:solidFill>
            <a:prstDash val="solid"/>
            <a:headEnd type="oval" w="lg" len="lg"/>
            <a:tailEnd type="oval" w="lg" len="lg"/>
          </a:ln>
        </p:spPr>
        <p:txBody>
          <a:bodyPr/>
          <a:lstStyle/>
          <a:p>
            <a:endParaRPr lang="en-ID"/>
          </a:p>
        </p:txBody>
      </p:sp>
      <p:sp>
        <p:nvSpPr>
          <p:cNvPr id="11" name="Freeform 11"/>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2" name="TextBox 12"/>
          <p:cNvSpPr txBox="1"/>
          <p:nvPr/>
        </p:nvSpPr>
        <p:spPr>
          <a:xfrm>
            <a:off x="2774056"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01.</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05</a:t>
            </a:r>
          </a:p>
        </p:txBody>
      </p:sp>
      <p:sp>
        <p:nvSpPr>
          <p:cNvPr id="14" name="TextBox 14"/>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15" name="TextBox 15"/>
          <p:cNvSpPr txBox="1"/>
          <p:nvPr/>
        </p:nvSpPr>
        <p:spPr>
          <a:xfrm>
            <a:off x="855405" y="4662950"/>
            <a:ext cx="4981398"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Medium"/>
              </a:rPr>
              <a:t>Membuat Depth Texture</a:t>
            </a:r>
          </a:p>
        </p:txBody>
      </p:sp>
      <p:sp>
        <p:nvSpPr>
          <p:cNvPr id="16" name="TextBox 16"/>
          <p:cNvSpPr txBox="1"/>
          <p:nvPr/>
        </p:nvSpPr>
        <p:spPr>
          <a:xfrm>
            <a:off x="6313773" y="5202700"/>
            <a:ext cx="5711248" cy="24625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 Depth texture dapat dilampirkan ke framebuffer sebagai "DEPTH_ATTACHMENT" dan digunakan untuk merender ke depth texture.</a:t>
            </a:r>
          </a:p>
        </p:txBody>
      </p:sp>
      <p:sp>
        <p:nvSpPr>
          <p:cNvPr id="17" name="TextBox 17"/>
          <p:cNvSpPr txBox="1"/>
          <p:nvPr/>
        </p:nvSpPr>
        <p:spPr>
          <a:xfrm>
            <a:off x="8485305"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02.</a:t>
            </a:r>
          </a:p>
        </p:txBody>
      </p:sp>
      <p:sp>
        <p:nvSpPr>
          <p:cNvPr id="18" name="TextBox 18"/>
          <p:cNvSpPr txBox="1"/>
          <p:nvPr/>
        </p:nvSpPr>
        <p:spPr>
          <a:xfrm>
            <a:off x="7195273" y="4662950"/>
            <a:ext cx="4352779"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Medium"/>
              </a:rPr>
              <a:t>Depth Attachment</a:t>
            </a:r>
          </a:p>
        </p:txBody>
      </p:sp>
      <p:sp>
        <p:nvSpPr>
          <p:cNvPr id="19" name="TextBox 19"/>
          <p:cNvSpPr txBox="1"/>
          <p:nvPr/>
        </p:nvSpPr>
        <p:spPr>
          <a:xfrm>
            <a:off x="12451196" y="5388279"/>
            <a:ext cx="4808104" cy="29578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Depth texture digunakan dengan dua kali rendering; pertama untuk mengisi depth texture dengan kedalaman, dan kedua untuk menentukan bayangan pada scene utama.</a:t>
            </a:r>
          </a:p>
        </p:txBody>
      </p:sp>
      <p:sp>
        <p:nvSpPr>
          <p:cNvPr id="20" name="TextBox 20"/>
          <p:cNvSpPr txBox="1"/>
          <p:nvPr/>
        </p:nvSpPr>
        <p:spPr>
          <a:xfrm>
            <a:off x="14196553"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03.</a:t>
            </a:r>
          </a:p>
        </p:txBody>
      </p:sp>
      <p:sp>
        <p:nvSpPr>
          <p:cNvPr id="21" name="TextBox 21"/>
          <p:cNvSpPr txBox="1"/>
          <p:nvPr/>
        </p:nvSpPr>
        <p:spPr>
          <a:xfrm>
            <a:off x="12954922" y="4662950"/>
            <a:ext cx="4078253"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Medium"/>
              </a:rPr>
              <a:t>Penggunaan Shader</a:t>
            </a:r>
          </a:p>
        </p:txBody>
      </p:sp>
      <p:sp>
        <p:nvSpPr>
          <p:cNvPr id="22" name="Freeform 22"/>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23" name="Freeform 23"/>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24" name="Group 24"/>
          <p:cNvGrpSpPr/>
          <p:nvPr/>
        </p:nvGrpSpPr>
        <p:grpSpPr>
          <a:xfrm>
            <a:off x="5963930" y="2602074"/>
            <a:ext cx="6410935" cy="352711"/>
            <a:chOff x="0" y="0"/>
            <a:chExt cx="1633610" cy="89877"/>
          </a:xfrm>
        </p:grpSpPr>
        <p:sp>
          <p:nvSpPr>
            <p:cNvPr id="25" name="Freeform 25"/>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26" name="TextBox 26"/>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5668655" y="1539895"/>
            <a:ext cx="7052279" cy="404954"/>
            <a:chOff x="0" y="0"/>
            <a:chExt cx="1797035" cy="103189"/>
          </a:xfrm>
        </p:grpSpPr>
        <p:sp>
          <p:nvSpPr>
            <p:cNvPr id="28" name="Freeform 28"/>
            <p:cNvSpPr/>
            <p:nvPr/>
          </p:nvSpPr>
          <p:spPr>
            <a:xfrm>
              <a:off x="0" y="0"/>
              <a:ext cx="1797035" cy="103189"/>
            </a:xfrm>
            <a:custGeom>
              <a:avLst/>
              <a:gdLst/>
              <a:ahLst/>
              <a:cxnLst/>
              <a:rect l="l" t="t" r="r" b="b"/>
              <a:pathLst>
                <a:path w="1797035" h="103189">
                  <a:moveTo>
                    <a:pt x="0" y="0"/>
                  </a:moveTo>
                  <a:lnTo>
                    <a:pt x="1797035" y="0"/>
                  </a:lnTo>
                  <a:lnTo>
                    <a:pt x="1797035" y="103189"/>
                  </a:lnTo>
                  <a:lnTo>
                    <a:pt x="0" y="103189"/>
                  </a:lnTo>
                  <a:close/>
                </a:path>
              </a:pathLst>
            </a:custGeom>
            <a:solidFill>
              <a:srgbClr val="B7CADB"/>
            </a:solidFill>
          </p:spPr>
          <p:txBody>
            <a:bodyPr/>
            <a:lstStyle/>
            <a:p>
              <a:endParaRPr lang="en-ID"/>
            </a:p>
          </p:txBody>
        </p:sp>
        <p:sp>
          <p:nvSpPr>
            <p:cNvPr id="29" name="TextBox 29"/>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30" name="TextBox 30"/>
          <p:cNvSpPr txBox="1"/>
          <p:nvPr/>
        </p:nvSpPr>
        <p:spPr>
          <a:xfrm>
            <a:off x="4735248" y="914400"/>
            <a:ext cx="8868299" cy="2191049"/>
          </a:xfrm>
          <a:prstGeom prst="rect">
            <a:avLst/>
          </a:prstGeom>
        </p:spPr>
        <p:txBody>
          <a:bodyPr lIns="0" tIns="0" rIns="0" bIns="0" rtlCol="0" anchor="t">
            <a:spAutoFit/>
          </a:bodyPr>
          <a:lstStyle/>
          <a:p>
            <a:pPr algn="ctr">
              <a:lnSpc>
                <a:spcPts val="8682"/>
              </a:lnSpc>
            </a:pPr>
            <a:r>
              <a:rPr lang="en-US" sz="6201" dirty="0">
                <a:solidFill>
                  <a:srgbClr val="171618"/>
                </a:solidFill>
                <a:effectLst>
                  <a:outerShdw blurRad="50800" dist="38100" dir="18900000" algn="bl" rotWithShape="0">
                    <a:prstClr val="black">
                      <a:alpha val="40000"/>
                    </a:prstClr>
                  </a:outerShdw>
                </a:effectLst>
                <a:latin typeface="Heebo Bold"/>
              </a:rPr>
              <a:t>Using WebGL Depth Texture Extension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841605"/>
            <a:ext cx="7253970" cy="341250"/>
            <a:chOff x="0" y="0"/>
            <a:chExt cx="1910511" cy="89877"/>
          </a:xfrm>
        </p:grpSpPr>
        <p:sp>
          <p:nvSpPr>
            <p:cNvPr id="3" name="Freeform 3"/>
            <p:cNvSpPr/>
            <p:nvPr/>
          </p:nvSpPr>
          <p:spPr>
            <a:xfrm>
              <a:off x="0" y="0"/>
              <a:ext cx="1910511" cy="89877"/>
            </a:xfrm>
            <a:custGeom>
              <a:avLst/>
              <a:gdLst/>
              <a:ahLst/>
              <a:cxnLst/>
              <a:rect l="l" t="t" r="r" b="b"/>
              <a:pathLst>
                <a:path w="1910511" h="89877">
                  <a:moveTo>
                    <a:pt x="0" y="0"/>
                  </a:moveTo>
                  <a:lnTo>
                    <a:pt x="1910511" y="0"/>
                  </a:lnTo>
                  <a:lnTo>
                    <a:pt x="1910511"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028700" y="4832458"/>
            <a:ext cx="4130791" cy="341250"/>
            <a:chOff x="0" y="0"/>
            <a:chExt cx="1087945" cy="89877"/>
          </a:xfrm>
        </p:grpSpPr>
        <p:sp>
          <p:nvSpPr>
            <p:cNvPr id="6" name="Freeform 6"/>
            <p:cNvSpPr/>
            <p:nvPr/>
          </p:nvSpPr>
          <p:spPr>
            <a:xfrm>
              <a:off x="0" y="0"/>
              <a:ext cx="1087945" cy="89877"/>
            </a:xfrm>
            <a:custGeom>
              <a:avLst/>
              <a:gdLst/>
              <a:ahLst/>
              <a:cxnLst/>
              <a:rect l="l" t="t" r="r" b="b"/>
              <a:pathLst>
                <a:path w="1087945" h="89877">
                  <a:moveTo>
                    <a:pt x="0" y="0"/>
                  </a:moveTo>
                  <a:lnTo>
                    <a:pt x="1087945" y="0"/>
                  </a:lnTo>
                  <a:lnTo>
                    <a:pt x="1087945" y="89877"/>
                  </a:lnTo>
                  <a:lnTo>
                    <a:pt x="0" y="89877"/>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1028700" y="3102275"/>
            <a:ext cx="7359612" cy="4067717"/>
          </a:xfrm>
          <a:prstGeom prst="rect">
            <a:avLst/>
          </a:prstGeom>
        </p:spPr>
        <p:txBody>
          <a:bodyPr lIns="0" tIns="0" rIns="0" bIns="0" rtlCol="0" anchor="t">
            <a:spAutoFit/>
          </a:bodyPr>
          <a:lstStyle/>
          <a:p>
            <a:pPr>
              <a:lnSpc>
                <a:spcPts val="8023"/>
              </a:lnSpc>
            </a:pPr>
            <a:r>
              <a:rPr lang="en-US" sz="5731" dirty="0">
                <a:solidFill>
                  <a:srgbClr val="171618"/>
                </a:solidFill>
                <a:effectLst>
                  <a:outerShdw blurRad="50800" dist="38100" dir="18900000" algn="bl" rotWithShape="0">
                    <a:prstClr val="black">
                      <a:alpha val="40000"/>
                    </a:prstClr>
                  </a:outerShdw>
                </a:effectLst>
                <a:latin typeface="Heebo Bold"/>
              </a:rPr>
              <a:t>Rendering with Depth Texture</a:t>
            </a:r>
          </a:p>
          <a:p>
            <a:pPr>
              <a:lnSpc>
                <a:spcPts val="8023"/>
              </a:lnSpc>
            </a:pPr>
            <a:endParaRPr lang="en-US" sz="5731" dirty="0">
              <a:solidFill>
                <a:srgbClr val="171618"/>
              </a:solidFill>
              <a:effectLst>
                <a:outerShdw blurRad="50800" dist="38100" dir="18900000" algn="bl" rotWithShape="0">
                  <a:prstClr val="black">
                    <a:alpha val="40000"/>
                  </a:prstClr>
                </a:outerShdw>
              </a:effectLst>
              <a:latin typeface="Heebo Bold"/>
            </a:endParaRPr>
          </a:p>
          <a:p>
            <a:pPr>
              <a:lnSpc>
                <a:spcPts val="8023"/>
              </a:lnSpc>
            </a:pPr>
            <a:endParaRPr lang="en-US" sz="5731" dirty="0">
              <a:solidFill>
                <a:srgbClr val="171618"/>
              </a:solidFill>
              <a:effectLst>
                <a:outerShdw blurRad="50800" dist="38100" dir="18900000" algn="bl" rotWithShape="0">
                  <a:prstClr val="black">
                    <a:alpha val="40000"/>
                  </a:prstClr>
                </a:outerShdw>
              </a:effectLst>
              <a:latin typeface="Heebo Bold"/>
            </a:endParaRPr>
          </a:p>
        </p:txBody>
      </p:sp>
      <p:sp>
        <p:nvSpPr>
          <p:cNvPr id="9" name="AutoShape 9"/>
          <p:cNvSpPr/>
          <p:nvPr/>
        </p:nvSpPr>
        <p:spPr>
          <a:xfrm flipV="1">
            <a:off x="9143991" y="2939209"/>
            <a:ext cx="9143989" cy="19050"/>
          </a:xfrm>
          <a:prstGeom prst="line">
            <a:avLst/>
          </a:prstGeom>
          <a:ln w="19050" cap="flat">
            <a:solidFill>
              <a:srgbClr val="87A3C4"/>
            </a:solidFill>
            <a:prstDash val="solid"/>
            <a:headEnd type="none" w="sm" len="sm"/>
            <a:tailEnd type="none" w="sm" len="sm"/>
          </a:ln>
        </p:spPr>
        <p:txBody>
          <a:bodyPr/>
          <a:lstStyle/>
          <a:p>
            <a:endParaRPr lang="en-ID"/>
          </a:p>
        </p:txBody>
      </p:sp>
      <p:sp>
        <p:nvSpPr>
          <p:cNvPr id="10" name="AutoShape 10"/>
          <p:cNvSpPr/>
          <p:nvPr/>
        </p:nvSpPr>
        <p:spPr>
          <a:xfrm flipV="1">
            <a:off x="9143991" y="4331914"/>
            <a:ext cx="9143989" cy="19050"/>
          </a:xfrm>
          <a:prstGeom prst="line">
            <a:avLst/>
          </a:prstGeom>
          <a:ln w="19050" cap="flat">
            <a:solidFill>
              <a:srgbClr val="87A3C4"/>
            </a:solidFill>
            <a:prstDash val="solid"/>
            <a:headEnd type="none" w="sm" len="sm"/>
            <a:tailEnd type="none" w="sm" len="sm"/>
          </a:ln>
        </p:spPr>
        <p:txBody>
          <a:bodyPr/>
          <a:lstStyle/>
          <a:p>
            <a:endParaRPr lang="en-ID"/>
          </a:p>
        </p:txBody>
      </p:sp>
      <p:sp>
        <p:nvSpPr>
          <p:cNvPr id="11" name="AutoShape 11"/>
          <p:cNvSpPr/>
          <p:nvPr/>
        </p:nvSpPr>
        <p:spPr>
          <a:xfrm flipV="1">
            <a:off x="9143991" y="5721272"/>
            <a:ext cx="9143989" cy="19050"/>
          </a:xfrm>
          <a:prstGeom prst="line">
            <a:avLst/>
          </a:prstGeom>
          <a:ln w="19050" cap="flat">
            <a:solidFill>
              <a:srgbClr val="87A3C4"/>
            </a:solidFill>
            <a:prstDash val="solid"/>
            <a:headEnd type="none" w="sm" len="sm"/>
            <a:tailEnd type="none" w="sm" len="sm"/>
          </a:ln>
        </p:spPr>
        <p:txBody>
          <a:bodyPr/>
          <a:lstStyle/>
          <a:p>
            <a:endParaRPr lang="en-ID"/>
          </a:p>
        </p:txBody>
      </p:sp>
      <p:sp>
        <p:nvSpPr>
          <p:cNvPr id="12" name="AutoShape 12"/>
          <p:cNvSpPr/>
          <p:nvPr/>
        </p:nvSpPr>
        <p:spPr>
          <a:xfrm flipV="1">
            <a:off x="9143991" y="7110630"/>
            <a:ext cx="9143989" cy="19050"/>
          </a:xfrm>
          <a:prstGeom prst="line">
            <a:avLst/>
          </a:prstGeom>
          <a:ln w="19050" cap="flat">
            <a:solidFill>
              <a:srgbClr val="87A3C4"/>
            </a:solidFill>
            <a:prstDash val="solid"/>
            <a:headEnd type="none" w="sm" len="sm"/>
            <a:tailEnd type="none" w="sm" len="sm"/>
          </a:ln>
        </p:spPr>
        <p:txBody>
          <a:bodyPr/>
          <a:lstStyle/>
          <a:p>
            <a:endParaRPr lang="en-ID"/>
          </a:p>
        </p:txBody>
      </p:sp>
      <p:grpSp>
        <p:nvGrpSpPr>
          <p:cNvPr id="13" name="Group 13"/>
          <p:cNvGrpSpPr/>
          <p:nvPr/>
        </p:nvGrpSpPr>
        <p:grpSpPr>
          <a:xfrm>
            <a:off x="9143971" y="1817111"/>
            <a:ext cx="179742" cy="1153439"/>
            <a:chOff x="0" y="0"/>
            <a:chExt cx="47339" cy="303786"/>
          </a:xfrm>
        </p:grpSpPr>
        <p:sp>
          <p:nvSpPr>
            <p:cNvPr id="14" name="Freeform 14"/>
            <p:cNvSpPr/>
            <p:nvPr/>
          </p:nvSpPr>
          <p:spPr>
            <a:xfrm>
              <a:off x="0" y="0"/>
              <a:ext cx="47339" cy="303786"/>
            </a:xfrm>
            <a:custGeom>
              <a:avLst/>
              <a:gdLst/>
              <a:ahLst/>
              <a:cxnLst/>
              <a:rect l="l" t="t" r="r" b="b"/>
              <a:pathLst>
                <a:path w="47339" h="303786">
                  <a:moveTo>
                    <a:pt x="0" y="0"/>
                  </a:moveTo>
                  <a:lnTo>
                    <a:pt x="47339" y="0"/>
                  </a:lnTo>
                  <a:lnTo>
                    <a:pt x="47339" y="303786"/>
                  </a:lnTo>
                  <a:lnTo>
                    <a:pt x="0" y="303786"/>
                  </a:lnTo>
                  <a:close/>
                </a:path>
              </a:pathLst>
            </a:custGeom>
            <a:solidFill>
              <a:srgbClr val="87A3C4"/>
            </a:solidFill>
          </p:spPr>
          <p:txBody>
            <a:bodyPr/>
            <a:lstStyle/>
            <a:p>
              <a:endParaRPr lang="en-ID"/>
            </a:p>
          </p:txBody>
        </p:sp>
        <p:sp>
          <p:nvSpPr>
            <p:cNvPr id="15" name="TextBox 1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6" name="Group 16"/>
          <p:cNvGrpSpPr/>
          <p:nvPr/>
        </p:nvGrpSpPr>
        <p:grpSpPr>
          <a:xfrm>
            <a:off x="9143971" y="3207050"/>
            <a:ext cx="179742" cy="1153439"/>
            <a:chOff x="0" y="0"/>
            <a:chExt cx="47339" cy="303786"/>
          </a:xfrm>
        </p:grpSpPr>
        <p:sp>
          <p:nvSpPr>
            <p:cNvPr id="17" name="Freeform 17"/>
            <p:cNvSpPr/>
            <p:nvPr/>
          </p:nvSpPr>
          <p:spPr>
            <a:xfrm>
              <a:off x="0" y="0"/>
              <a:ext cx="47339" cy="303786"/>
            </a:xfrm>
            <a:custGeom>
              <a:avLst/>
              <a:gdLst/>
              <a:ahLst/>
              <a:cxnLst/>
              <a:rect l="l" t="t" r="r" b="b"/>
              <a:pathLst>
                <a:path w="47339" h="303786">
                  <a:moveTo>
                    <a:pt x="0" y="0"/>
                  </a:moveTo>
                  <a:lnTo>
                    <a:pt x="47339" y="0"/>
                  </a:lnTo>
                  <a:lnTo>
                    <a:pt x="47339" y="303786"/>
                  </a:lnTo>
                  <a:lnTo>
                    <a:pt x="0" y="303786"/>
                  </a:lnTo>
                  <a:close/>
                </a:path>
              </a:pathLst>
            </a:custGeom>
            <a:solidFill>
              <a:srgbClr val="87A3C4"/>
            </a:solidFill>
          </p:spPr>
          <p:txBody>
            <a:bodyPr/>
            <a:lstStyle/>
            <a:p>
              <a:endParaRPr lang="en-ID"/>
            </a:p>
          </p:txBody>
        </p:sp>
        <p:sp>
          <p:nvSpPr>
            <p:cNvPr id="18" name="TextBox 18"/>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9" name="Group 19"/>
          <p:cNvGrpSpPr/>
          <p:nvPr/>
        </p:nvGrpSpPr>
        <p:grpSpPr>
          <a:xfrm>
            <a:off x="9143971" y="4596989"/>
            <a:ext cx="179742" cy="1153439"/>
            <a:chOff x="0" y="0"/>
            <a:chExt cx="47339" cy="303786"/>
          </a:xfrm>
        </p:grpSpPr>
        <p:sp>
          <p:nvSpPr>
            <p:cNvPr id="20" name="Freeform 20"/>
            <p:cNvSpPr/>
            <p:nvPr/>
          </p:nvSpPr>
          <p:spPr>
            <a:xfrm>
              <a:off x="0" y="0"/>
              <a:ext cx="47339" cy="303786"/>
            </a:xfrm>
            <a:custGeom>
              <a:avLst/>
              <a:gdLst/>
              <a:ahLst/>
              <a:cxnLst/>
              <a:rect l="l" t="t" r="r" b="b"/>
              <a:pathLst>
                <a:path w="47339" h="303786">
                  <a:moveTo>
                    <a:pt x="0" y="0"/>
                  </a:moveTo>
                  <a:lnTo>
                    <a:pt x="47339" y="0"/>
                  </a:lnTo>
                  <a:lnTo>
                    <a:pt x="47339" y="303786"/>
                  </a:lnTo>
                  <a:lnTo>
                    <a:pt x="0" y="303786"/>
                  </a:lnTo>
                  <a:close/>
                </a:path>
              </a:pathLst>
            </a:custGeom>
            <a:solidFill>
              <a:srgbClr val="87A3C4"/>
            </a:solidFill>
          </p:spPr>
          <p:txBody>
            <a:bodyPr/>
            <a:lstStyle/>
            <a:p>
              <a:endParaRPr lang="en-ID"/>
            </a:p>
          </p:txBody>
        </p:sp>
        <p:sp>
          <p:nvSpPr>
            <p:cNvPr id="21" name="TextBox 21"/>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2" name="Group 22"/>
          <p:cNvGrpSpPr/>
          <p:nvPr/>
        </p:nvGrpSpPr>
        <p:grpSpPr>
          <a:xfrm>
            <a:off x="9143971" y="5986928"/>
            <a:ext cx="179742" cy="1153439"/>
            <a:chOff x="0" y="0"/>
            <a:chExt cx="47339" cy="303786"/>
          </a:xfrm>
        </p:grpSpPr>
        <p:sp>
          <p:nvSpPr>
            <p:cNvPr id="23" name="Freeform 23"/>
            <p:cNvSpPr/>
            <p:nvPr/>
          </p:nvSpPr>
          <p:spPr>
            <a:xfrm>
              <a:off x="0" y="0"/>
              <a:ext cx="47339" cy="303786"/>
            </a:xfrm>
            <a:custGeom>
              <a:avLst/>
              <a:gdLst/>
              <a:ahLst/>
              <a:cxnLst/>
              <a:rect l="l" t="t" r="r" b="b"/>
              <a:pathLst>
                <a:path w="47339" h="303786">
                  <a:moveTo>
                    <a:pt x="0" y="0"/>
                  </a:moveTo>
                  <a:lnTo>
                    <a:pt x="47339" y="0"/>
                  </a:lnTo>
                  <a:lnTo>
                    <a:pt x="47339" y="303786"/>
                  </a:lnTo>
                  <a:lnTo>
                    <a:pt x="0" y="303786"/>
                  </a:lnTo>
                  <a:close/>
                </a:path>
              </a:pathLst>
            </a:custGeom>
            <a:solidFill>
              <a:srgbClr val="87A3C4"/>
            </a:solidFill>
          </p:spPr>
          <p:txBody>
            <a:bodyPr/>
            <a:lstStyle/>
            <a:p>
              <a:endParaRPr lang="en-ID"/>
            </a:p>
          </p:txBody>
        </p:sp>
        <p:sp>
          <p:nvSpPr>
            <p:cNvPr id="24" name="TextBox 2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5" name="Freeform 25"/>
          <p:cNvSpPr/>
          <p:nvPr/>
        </p:nvSpPr>
        <p:spPr>
          <a:xfrm flipH="1">
            <a:off x="-263929" y="6306162"/>
            <a:ext cx="3513563" cy="3513563"/>
          </a:xfrm>
          <a:custGeom>
            <a:avLst/>
            <a:gdLst/>
            <a:ahLst/>
            <a:cxnLst/>
            <a:rect l="l" t="t" r="r" b="b"/>
            <a:pathLst>
              <a:path w="3513563" h="3513563">
                <a:moveTo>
                  <a:pt x="3513564" y="0"/>
                </a:moveTo>
                <a:lnTo>
                  <a:pt x="0" y="0"/>
                </a:lnTo>
                <a:lnTo>
                  <a:pt x="0" y="3513563"/>
                </a:lnTo>
                <a:lnTo>
                  <a:pt x="3513564" y="3513563"/>
                </a:lnTo>
                <a:lnTo>
                  <a:pt x="351356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26" name="TextBox 26"/>
          <p:cNvSpPr txBox="1"/>
          <p:nvPr/>
        </p:nvSpPr>
        <p:spPr>
          <a:xfrm>
            <a:off x="9716210" y="2048939"/>
            <a:ext cx="6549146" cy="528320"/>
          </a:xfrm>
          <a:prstGeom prst="rect">
            <a:avLst/>
          </a:prstGeom>
        </p:spPr>
        <p:txBody>
          <a:bodyPr lIns="0" tIns="0" rIns="0" bIns="0" rtlCol="0" anchor="t">
            <a:spAutoFit/>
          </a:bodyPr>
          <a:lstStyle/>
          <a:p>
            <a:pPr>
              <a:lnSpc>
                <a:spcPts val="4480"/>
              </a:lnSpc>
            </a:pPr>
            <a:r>
              <a:rPr lang="en-US" sz="3200">
                <a:solidFill>
                  <a:srgbClr val="000000"/>
                </a:solidFill>
                <a:latin typeface="Mukta Mahee Bold"/>
              </a:rPr>
              <a:t>Ubah Fungsi drawScene</a:t>
            </a:r>
          </a:p>
        </p:txBody>
      </p:sp>
      <p:sp>
        <p:nvSpPr>
          <p:cNvPr id="27" name="TextBox 27"/>
          <p:cNvSpPr txBox="1"/>
          <p:nvPr/>
        </p:nvSpPr>
        <p:spPr>
          <a:xfrm>
            <a:off x="9716210" y="3092560"/>
            <a:ext cx="6549146" cy="1090295"/>
          </a:xfrm>
          <a:prstGeom prst="rect">
            <a:avLst/>
          </a:prstGeom>
        </p:spPr>
        <p:txBody>
          <a:bodyPr lIns="0" tIns="0" rIns="0" bIns="0" rtlCol="0" anchor="t">
            <a:spAutoFit/>
          </a:bodyPr>
          <a:lstStyle/>
          <a:p>
            <a:pPr>
              <a:lnSpc>
                <a:spcPts val="4480"/>
              </a:lnSpc>
            </a:pPr>
            <a:r>
              <a:rPr lang="en-US" sz="3200">
                <a:solidFill>
                  <a:srgbClr val="000000"/>
                </a:solidFill>
                <a:latin typeface="Mukta Mahee Bold"/>
              </a:rPr>
              <a:t>Membuat Depth Texture dengan ekstensi "WEBGL_depth_texture”</a:t>
            </a:r>
          </a:p>
        </p:txBody>
      </p:sp>
      <p:sp>
        <p:nvSpPr>
          <p:cNvPr id="28" name="TextBox 28"/>
          <p:cNvSpPr txBox="1"/>
          <p:nvPr/>
        </p:nvSpPr>
        <p:spPr>
          <a:xfrm>
            <a:off x="9716210" y="4784833"/>
            <a:ext cx="6549146" cy="528320"/>
          </a:xfrm>
          <a:prstGeom prst="rect">
            <a:avLst/>
          </a:prstGeom>
        </p:spPr>
        <p:txBody>
          <a:bodyPr lIns="0" tIns="0" rIns="0" bIns="0" rtlCol="0" anchor="t">
            <a:spAutoFit/>
          </a:bodyPr>
          <a:lstStyle/>
          <a:p>
            <a:pPr>
              <a:lnSpc>
                <a:spcPts val="4480"/>
              </a:lnSpc>
            </a:pPr>
            <a:r>
              <a:rPr lang="en-US" sz="3200">
                <a:solidFill>
                  <a:srgbClr val="000000"/>
                </a:solidFill>
                <a:latin typeface="Mukta Mahee Bold"/>
              </a:rPr>
              <a:t>Depth Attachment</a:t>
            </a:r>
          </a:p>
        </p:txBody>
      </p:sp>
      <p:sp>
        <p:nvSpPr>
          <p:cNvPr id="29" name="TextBox 29"/>
          <p:cNvSpPr txBox="1"/>
          <p:nvPr/>
        </p:nvSpPr>
        <p:spPr>
          <a:xfrm>
            <a:off x="9716239" y="6258537"/>
            <a:ext cx="6549146" cy="528320"/>
          </a:xfrm>
          <a:prstGeom prst="rect">
            <a:avLst/>
          </a:prstGeom>
        </p:spPr>
        <p:txBody>
          <a:bodyPr lIns="0" tIns="0" rIns="0" bIns="0" rtlCol="0" anchor="t">
            <a:spAutoFit/>
          </a:bodyPr>
          <a:lstStyle/>
          <a:p>
            <a:pPr>
              <a:lnSpc>
                <a:spcPts val="4480"/>
              </a:lnSpc>
            </a:pPr>
            <a:r>
              <a:rPr lang="en-US" sz="3200">
                <a:solidFill>
                  <a:srgbClr val="000000"/>
                </a:solidFill>
                <a:latin typeface="Mukta Mahee Bold"/>
              </a:rPr>
              <a:t>Rendering Pertama</a:t>
            </a:r>
          </a:p>
        </p:txBody>
      </p:sp>
      <p:sp>
        <p:nvSpPr>
          <p:cNvPr id="30" name="AutoShape 30"/>
          <p:cNvSpPr/>
          <p:nvPr/>
        </p:nvSpPr>
        <p:spPr>
          <a:xfrm flipV="1">
            <a:off x="9143991" y="8519915"/>
            <a:ext cx="9143989" cy="19050"/>
          </a:xfrm>
          <a:prstGeom prst="line">
            <a:avLst/>
          </a:prstGeom>
          <a:ln w="19050" cap="flat">
            <a:solidFill>
              <a:srgbClr val="87A3C4"/>
            </a:solidFill>
            <a:prstDash val="solid"/>
            <a:headEnd type="none" w="sm" len="sm"/>
            <a:tailEnd type="none" w="sm" len="sm"/>
          </a:ln>
        </p:spPr>
        <p:txBody>
          <a:bodyPr/>
          <a:lstStyle/>
          <a:p>
            <a:endParaRPr lang="en-ID"/>
          </a:p>
        </p:txBody>
      </p:sp>
      <p:grpSp>
        <p:nvGrpSpPr>
          <p:cNvPr id="31" name="Group 31"/>
          <p:cNvGrpSpPr/>
          <p:nvPr/>
        </p:nvGrpSpPr>
        <p:grpSpPr>
          <a:xfrm>
            <a:off x="9143971" y="7397817"/>
            <a:ext cx="179742" cy="1153439"/>
            <a:chOff x="0" y="0"/>
            <a:chExt cx="47339" cy="303786"/>
          </a:xfrm>
        </p:grpSpPr>
        <p:sp>
          <p:nvSpPr>
            <p:cNvPr id="32" name="Freeform 32"/>
            <p:cNvSpPr/>
            <p:nvPr/>
          </p:nvSpPr>
          <p:spPr>
            <a:xfrm>
              <a:off x="0" y="0"/>
              <a:ext cx="47339" cy="303786"/>
            </a:xfrm>
            <a:custGeom>
              <a:avLst/>
              <a:gdLst/>
              <a:ahLst/>
              <a:cxnLst/>
              <a:rect l="l" t="t" r="r" b="b"/>
              <a:pathLst>
                <a:path w="47339" h="303786">
                  <a:moveTo>
                    <a:pt x="0" y="0"/>
                  </a:moveTo>
                  <a:lnTo>
                    <a:pt x="47339" y="0"/>
                  </a:lnTo>
                  <a:lnTo>
                    <a:pt x="47339" y="303786"/>
                  </a:lnTo>
                  <a:lnTo>
                    <a:pt x="0" y="303786"/>
                  </a:lnTo>
                  <a:close/>
                </a:path>
              </a:pathLst>
            </a:custGeom>
            <a:solidFill>
              <a:srgbClr val="87A3C4"/>
            </a:solidFill>
          </p:spPr>
          <p:txBody>
            <a:bodyPr/>
            <a:lstStyle/>
            <a:p>
              <a:endParaRPr lang="en-ID"/>
            </a:p>
          </p:txBody>
        </p:sp>
        <p:sp>
          <p:nvSpPr>
            <p:cNvPr id="33" name="TextBox 3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34" name="TextBox 34"/>
          <p:cNvSpPr txBox="1"/>
          <p:nvPr/>
        </p:nvSpPr>
        <p:spPr>
          <a:xfrm>
            <a:off x="9716210" y="7686564"/>
            <a:ext cx="6549146" cy="528320"/>
          </a:xfrm>
          <a:prstGeom prst="rect">
            <a:avLst/>
          </a:prstGeom>
        </p:spPr>
        <p:txBody>
          <a:bodyPr lIns="0" tIns="0" rIns="0" bIns="0" rtlCol="0" anchor="t">
            <a:spAutoFit/>
          </a:bodyPr>
          <a:lstStyle/>
          <a:p>
            <a:pPr>
              <a:lnSpc>
                <a:spcPts val="4480"/>
              </a:lnSpc>
            </a:pPr>
            <a:r>
              <a:rPr lang="en-US" sz="3200">
                <a:solidFill>
                  <a:srgbClr val="000000"/>
                </a:solidFill>
                <a:latin typeface="Mukta Mahee Bold"/>
              </a:rPr>
              <a:t>Rendering Kedua</a:t>
            </a:r>
          </a:p>
        </p:txBody>
      </p:sp>
      <p:grpSp>
        <p:nvGrpSpPr>
          <p:cNvPr id="35" name="Group 35"/>
          <p:cNvGrpSpPr/>
          <p:nvPr/>
        </p:nvGrpSpPr>
        <p:grpSpPr>
          <a:xfrm>
            <a:off x="17050418" y="9049203"/>
            <a:ext cx="770523" cy="77052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8" name="TextBox 3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06</a:t>
            </a:r>
          </a:p>
        </p:txBody>
      </p:sp>
      <p:sp>
        <p:nvSpPr>
          <p:cNvPr id="39" name="TextBox 39"/>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7" name="Freeform 7"/>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8" name="Group 8"/>
          <p:cNvGrpSpPr/>
          <p:nvPr/>
        </p:nvGrpSpPr>
        <p:grpSpPr>
          <a:xfrm>
            <a:off x="5963930" y="2602074"/>
            <a:ext cx="6410935" cy="352711"/>
            <a:chOff x="0" y="0"/>
            <a:chExt cx="1633610" cy="89877"/>
          </a:xfrm>
        </p:grpSpPr>
        <p:sp>
          <p:nvSpPr>
            <p:cNvPr id="9" name="Freeform 9"/>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5097468" y="1688814"/>
            <a:ext cx="8211386" cy="404954"/>
            <a:chOff x="0" y="0"/>
            <a:chExt cx="2092394" cy="103189"/>
          </a:xfrm>
        </p:grpSpPr>
        <p:sp>
          <p:nvSpPr>
            <p:cNvPr id="12" name="Freeform 12"/>
            <p:cNvSpPr/>
            <p:nvPr/>
          </p:nvSpPr>
          <p:spPr>
            <a:xfrm>
              <a:off x="0" y="0"/>
              <a:ext cx="2092394" cy="103189"/>
            </a:xfrm>
            <a:custGeom>
              <a:avLst/>
              <a:gdLst/>
              <a:ahLst/>
              <a:cxnLst/>
              <a:rect l="l" t="t" r="r" b="b"/>
              <a:pathLst>
                <a:path w="2092394" h="103189">
                  <a:moveTo>
                    <a:pt x="0" y="0"/>
                  </a:moveTo>
                  <a:lnTo>
                    <a:pt x="2092394" y="0"/>
                  </a:lnTo>
                  <a:lnTo>
                    <a:pt x="2092394" y="103189"/>
                  </a:lnTo>
                  <a:lnTo>
                    <a:pt x="0" y="103189"/>
                  </a:lnTo>
                  <a:close/>
                </a:path>
              </a:pathLst>
            </a:custGeom>
            <a:solidFill>
              <a:srgbClr val="B7CADB"/>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5895067" y="3459611"/>
            <a:ext cx="7095745" cy="6270270"/>
          </a:xfrm>
          <a:custGeom>
            <a:avLst/>
            <a:gdLst/>
            <a:ahLst/>
            <a:cxnLst/>
            <a:rect l="l" t="t" r="r" b="b"/>
            <a:pathLst>
              <a:path w="7095745" h="6270270">
                <a:moveTo>
                  <a:pt x="0" y="0"/>
                </a:moveTo>
                <a:lnTo>
                  <a:pt x="7095745" y="0"/>
                </a:lnTo>
                <a:lnTo>
                  <a:pt x="7095745" y="6270270"/>
                </a:lnTo>
                <a:lnTo>
                  <a:pt x="0" y="6270270"/>
                </a:lnTo>
                <a:lnTo>
                  <a:pt x="0" y="0"/>
                </a:lnTo>
                <a:close/>
              </a:path>
            </a:pathLst>
          </a:custGeom>
          <a:blipFill>
            <a:blip r:embed="rId6"/>
            <a:stretch>
              <a:fillRect/>
            </a:stretch>
          </a:blipFill>
        </p:spPr>
        <p:txBody>
          <a:bodyPr/>
          <a:lstStyle/>
          <a:p>
            <a:endParaRPr lang="en-ID"/>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07</a:t>
            </a:r>
          </a:p>
        </p:txBody>
      </p:sp>
      <p:sp>
        <p:nvSpPr>
          <p:cNvPr id="16" name="TextBox 16"/>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17" name="TextBox 17"/>
          <p:cNvSpPr txBox="1"/>
          <p:nvPr/>
        </p:nvSpPr>
        <p:spPr>
          <a:xfrm>
            <a:off x="4769012" y="914400"/>
            <a:ext cx="8868299" cy="4422429"/>
          </a:xfrm>
          <a:prstGeom prst="rect">
            <a:avLst/>
          </a:prstGeom>
        </p:spPr>
        <p:txBody>
          <a:bodyPr lIns="0" tIns="0" rIns="0" bIns="0" rtlCol="0" anchor="t">
            <a:spAutoFit/>
          </a:bodyPr>
          <a:lstStyle/>
          <a:p>
            <a:pPr algn="ctr">
              <a:lnSpc>
                <a:spcPts val="8682"/>
              </a:lnSpc>
            </a:pPr>
            <a:r>
              <a:rPr lang="en-US" sz="6201" dirty="0" err="1">
                <a:solidFill>
                  <a:srgbClr val="171618"/>
                </a:solidFill>
                <a:effectLst>
                  <a:outerShdw blurRad="50800" dist="38100" dir="18900000" algn="bl" rotWithShape="0">
                    <a:prstClr val="black">
                      <a:alpha val="40000"/>
                    </a:prstClr>
                  </a:outerShdw>
                </a:effectLst>
                <a:latin typeface="Heebo Bold"/>
              </a:rPr>
              <a:t>Contoh</a:t>
            </a:r>
            <a:r>
              <a:rPr lang="en-US" sz="6201" dirty="0">
                <a:solidFill>
                  <a:srgbClr val="171618"/>
                </a:solidFill>
                <a:effectLst>
                  <a:outerShdw blurRad="50800" dist="38100" dir="18900000" algn="bl" rotWithShape="0">
                    <a:prstClr val="black">
                      <a:alpha val="40000"/>
                    </a:prstClr>
                  </a:outerShdw>
                </a:effectLst>
                <a:latin typeface="Heebo Bold"/>
              </a:rPr>
              <a:t> Rendering with Depth Texture</a:t>
            </a:r>
          </a:p>
          <a:p>
            <a:pPr algn="ctr">
              <a:lnSpc>
                <a:spcPts val="8682"/>
              </a:lnSpc>
            </a:pPr>
            <a:endParaRPr lang="en-US" sz="6201" dirty="0">
              <a:solidFill>
                <a:srgbClr val="171618"/>
              </a:solidFill>
              <a:effectLst>
                <a:outerShdw blurRad="50800" dist="38100" dir="18900000" algn="bl" rotWithShape="0">
                  <a:prstClr val="black">
                    <a:alpha val="40000"/>
                  </a:prstClr>
                </a:outerShdw>
              </a:effectLst>
              <a:latin typeface="Heebo Bold"/>
            </a:endParaRPr>
          </a:p>
          <a:p>
            <a:pPr algn="ctr">
              <a:lnSpc>
                <a:spcPts val="8682"/>
              </a:lnSpc>
            </a:pPr>
            <a:endParaRPr lang="en-US" sz="6201" dirty="0">
              <a:solidFill>
                <a:srgbClr val="171618"/>
              </a:solidFill>
              <a:effectLst>
                <a:outerShdw blurRad="50800" dist="38100" dir="18900000" algn="bl" rotWithShape="0">
                  <a:prstClr val="black">
                    <a:alpha val="40000"/>
                  </a:prstClr>
                </a:outerShdw>
              </a:effectLst>
              <a:latin typeface="Heebo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761639" y="4970488"/>
            <a:ext cx="10764722" cy="3571240"/>
          </a:xfrm>
          <a:prstGeom prst="rect">
            <a:avLst/>
          </a:prstGeom>
        </p:spPr>
        <p:txBody>
          <a:bodyPr lIns="0" tIns="0" rIns="0" bIns="0" rtlCol="0" anchor="t">
            <a:spAutoFit/>
          </a:bodyPr>
          <a:lstStyle/>
          <a:p>
            <a:pPr algn="ctr">
              <a:lnSpc>
                <a:spcPts val="4759"/>
              </a:lnSpc>
            </a:pPr>
            <a:r>
              <a:rPr lang="en-US" sz="3399">
                <a:solidFill>
                  <a:srgbClr val="000000"/>
                </a:solidFill>
                <a:latin typeface="Mukta Mahee"/>
              </a:rPr>
              <a:t>Shadow mapping kadang-kadang dapat menghasilkan artefak yang tidak diinginkan yang dikenal sebagai "shadow acne." Artefak tersebut merupakan hasil dari masalah kuantisasi kedalaman. Untuk mengatasi masalah ini, kita dapat menggunakan strategi yang disebut penyesuaian nilai bias (bias adjustment). </a:t>
            </a:r>
          </a:p>
        </p:txBody>
      </p:sp>
      <p:grpSp>
        <p:nvGrpSpPr>
          <p:cNvPr id="3" name="Group 3"/>
          <p:cNvGrpSpPr/>
          <p:nvPr/>
        </p:nvGrpSpPr>
        <p:grpSpPr>
          <a:xfrm>
            <a:off x="5938533" y="4020182"/>
            <a:ext cx="6410935" cy="352711"/>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5" name="TextBox 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6" name="Group 6"/>
          <p:cNvGrpSpPr/>
          <p:nvPr/>
        </p:nvGrpSpPr>
        <p:grpSpPr>
          <a:xfrm>
            <a:off x="5499118" y="2968396"/>
            <a:ext cx="7289763" cy="394560"/>
            <a:chOff x="0" y="0"/>
            <a:chExt cx="1857550" cy="100540"/>
          </a:xfrm>
        </p:grpSpPr>
        <p:sp>
          <p:nvSpPr>
            <p:cNvPr id="7" name="Freeform 7"/>
            <p:cNvSpPr/>
            <p:nvPr/>
          </p:nvSpPr>
          <p:spPr>
            <a:xfrm>
              <a:off x="0" y="0"/>
              <a:ext cx="1857550" cy="100540"/>
            </a:xfrm>
            <a:custGeom>
              <a:avLst/>
              <a:gdLst/>
              <a:ahLst/>
              <a:cxnLst/>
              <a:rect l="l" t="t" r="r" b="b"/>
              <a:pathLst>
                <a:path w="1857550" h="100540">
                  <a:moveTo>
                    <a:pt x="0" y="0"/>
                  </a:moveTo>
                  <a:lnTo>
                    <a:pt x="1857550" y="0"/>
                  </a:lnTo>
                  <a:lnTo>
                    <a:pt x="1857550" y="100540"/>
                  </a:lnTo>
                  <a:lnTo>
                    <a:pt x="0" y="100540"/>
                  </a:lnTo>
                  <a:close/>
                </a:path>
              </a:pathLst>
            </a:custGeom>
            <a:solidFill>
              <a:srgbClr val="B7CADB"/>
            </a:solidFill>
          </p:spPr>
          <p:txBody>
            <a:bodyPr/>
            <a:lstStyle/>
            <a:p>
              <a:endParaRPr lang="en-ID"/>
            </a:p>
          </p:txBody>
        </p:sp>
        <p:sp>
          <p:nvSpPr>
            <p:cNvPr id="8" name="TextBox 8"/>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9" name="TextBox 9"/>
          <p:cNvSpPr txBox="1"/>
          <p:nvPr/>
        </p:nvSpPr>
        <p:spPr>
          <a:xfrm>
            <a:off x="4486930" y="2325456"/>
            <a:ext cx="9314139" cy="2191049"/>
          </a:xfrm>
          <a:prstGeom prst="rect">
            <a:avLst/>
          </a:prstGeom>
        </p:spPr>
        <p:txBody>
          <a:bodyPr lIns="0" tIns="0" rIns="0" bIns="0" rtlCol="0" anchor="t">
            <a:spAutoFit/>
          </a:bodyPr>
          <a:lstStyle/>
          <a:p>
            <a:pPr algn="ctr">
              <a:lnSpc>
                <a:spcPts val="8682"/>
              </a:lnSpc>
            </a:pPr>
            <a:r>
              <a:rPr lang="en-US" sz="6201" dirty="0">
                <a:solidFill>
                  <a:srgbClr val="000000"/>
                </a:solidFill>
                <a:effectLst>
                  <a:outerShdw blurRad="50800" dist="38100" dir="18900000" algn="bl" rotWithShape="0">
                    <a:prstClr val="black">
                      <a:alpha val="40000"/>
                    </a:prstClr>
                  </a:outerShdw>
                </a:effectLst>
                <a:latin typeface="Heebo Bold"/>
              </a:rPr>
              <a:t>Handling Depth Quantization</a:t>
            </a:r>
          </a:p>
        </p:txBody>
      </p:sp>
      <p:sp>
        <p:nvSpPr>
          <p:cNvPr id="10" name="Freeform 10"/>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1" name="Freeform 11"/>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2" name="Freeform 12"/>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grpSp>
        <p:nvGrpSpPr>
          <p:cNvPr id="13" name="Group 13"/>
          <p:cNvGrpSpPr/>
          <p:nvPr/>
        </p:nvGrpSpPr>
        <p:grpSpPr>
          <a:xfrm>
            <a:off x="17050418" y="9049203"/>
            <a:ext cx="770523" cy="77052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08</a:t>
            </a:r>
          </a:p>
        </p:txBody>
      </p:sp>
      <p:sp>
        <p:nvSpPr>
          <p:cNvPr id="17" name="TextBox 17"/>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9484715" y="2621715"/>
            <a:ext cx="10223509" cy="1689390"/>
            <a:chOff x="0" y="0"/>
            <a:chExt cx="2692611" cy="444942"/>
          </a:xfrm>
        </p:grpSpPr>
        <p:sp>
          <p:nvSpPr>
            <p:cNvPr id="3" name="Freeform 3"/>
            <p:cNvSpPr/>
            <p:nvPr/>
          </p:nvSpPr>
          <p:spPr>
            <a:xfrm>
              <a:off x="0" y="0"/>
              <a:ext cx="2692611" cy="444942"/>
            </a:xfrm>
            <a:custGeom>
              <a:avLst/>
              <a:gdLst/>
              <a:ahLst/>
              <a:cxnLst/>
              <a:rect l="l" t="t" r="r" b="b"/>
              <a:pathLst>
                <a:path w="2692611" h="444942">
                  <a:moveTo>
                    <a:pt x="0" y="0"/>
                  </a:moveTo>
                  <a:lnTo>
                    <a:pt x="2692611" y="0"/>
                  </a:lnTo>
                  <a:lnTo>
                    <a:pt x="2692611" y="444942"/>
                  </a:lnTo>
                  <a:lnTo>
                    <a:pt x="0" y="444942"/>
                  </a:lnTo>
                  <a:close/>
                </a:path>
              </a:pathLst>
            </a:custGeom>
            <a:solidFill>
              <a:srgbClr val="FAFAFA"/>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8588084" y="2944666"/>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728208" y="3161860"/>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12" name="TextBox 12"/>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09</a:t>
            </a:r>
          </a:p>
        </p:txBody>
      </p:sp>
      <p:sp>
        <p:nvSpPr>
          <p:cNvPr id="13" name="TextBox 13"/>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GRAFIKA KOMPUTER</a:t>
            </a:r>
          </a:p>
        </p:txBody>
      </p:sp>
      <p:sp>
        <p:nvSpPr>
          <p:cNvPr id="14" name="TextBox 14"/>
          <p:cNvSpPr txBox="1"/>
          <p:nvPr/>
        </p:nvSpPr>
        <p:spPr>
          <a:xfrm>
            <a:off x="10156714" y="2887516"/>
            <a:ext cx="4703184" cy="1099820"/>
          </a:xfrm>
          <a:prstGeom prst="rect">
            <a:avLst/>
          </a:prstGeom>
        </p:spPr>
        <p:txBody>
          <a:bodyPr lIns="0" tIns="0" rIns="0" bIns="0" rtlCol="0" anchor="t">
            <a:spAutoFit/>
          </a:bodyPr>
          <a:lstStyle/>
          <a:p>
            <a:pPr>
              <a:lnSpc>
                <a:spcPts val="4480"/>
              </a:lnSpc>
            </a:pPr>
            <a:r>
              <a:rPr lang="en-US" sz="3200">
                <a:solidFill>
                  <a:srgbClr val="000000"/>
                </a:solidFill>
                <a:latin typeface="Heebo Medium"/>
              </a:rPr>
              <a:t>Adjusting Inner Limit and Outer Limit Uniforms</a:t>
            </a:r>
          </a:p>
        </p:txBody>
      </p:sp>
      <p:sp>
        <p:nvSpPr>
          <p:cNvPr id="15" name="Freeform 15"/>
          <p:cNvSpPr/>
          <p:nvPr/>
        </p:nvSpPr>
        <p:spPr>
          <a:xfrm>
            <a:off x="14933307" y="1707315"/>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6" name="Freeform 16"/>
          <p:cNvSpPr/>
          <p:nvPr/>
        </p:nvSpPr>
        <p:spPr>
          <a:xfrm flipH="1">
            <a:off x="0" y="7371163"/>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17" name="Group 17"/>
          <p:cNvGrpSpPr/>
          <p:nvPr/>
        </p:nvGrpSpPr>
        <p:grpSpPr>
          <a:xfrm>
            <a:off x="978710" y="2815036"/>
            <a:ext cx="6279601" cy="424948"/>
            <a:chOff x="0" y="0"/>
            <a:chExt cx="1653887" cy="111920"/>
          </a:xfrm>
        </p:grpSpPr>
        <p:sp>
          <p:nvSpPr>
            <p:cNvPr id="18" name="Freeform 18"/>
            <p:cNvSpPr/>
            <p:nvPr/>
          </p:nvSpPr>
          <p:spPr>
            <a:xfrm>
              <a:off x="0" y="0"/>
              <a:ext cx="1653887" cy="111920"/>
            </a:xfrm>
            <a:custGeom>
              <a:avLst/>
              <a:gdLst/>
              <a:ahLst/>
              <a:cxnLst/>
              <a:rect l="l" t="t" r="r" b="b"/>
              <a:pathLst>
                <a:path w="1653887" h="111920">
                  <a:moveTo>
                    <a:pt x="0" y="0"/>
                  </a:moveTo>
                  <a:lnTo>
                    <a:pt x="1653887" y="0"/>
                  </a:lnTo>
                  <a:lnTo>
                    <a:pt x="1653887" y="111920"/>
                  </a:lnTo>
                  <a:lnTo>
                    <a:pt x="0" y="111920"/>
                  </a:lnTo>
                  <a:close/>
                </a:path>
              </a:pathLst>
            </a:custGeom>
            <a:solidFill>
              <a:srgbClr val="B7CADB"/>
            </a:solidFill>
          </p:spPr>
          <p:txBody>
            <a:bodyPr/>
            <a:lstStyle/>
            <a:p>
              <a:endParaRPr lang="en-ID"/>
            </a:p>
          </p:txBody>
        </p:sp>
        <p:sp>
          <p:nvSpPr>
            <p:cNvPr id="19" name="TextBox 19"/>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0" name="Group 20"/>
          <p:cNvGrpSpPr/>
          <p:nvPr/>
        </p:nvGrpSpPr>
        <p:grpSpPr>
          <a:xfrm>
            <a:off x="9503765" y="4673055"/>
            <a:ext cx="10223509" cy="1717965"/>
            <a:chOff x="0" y="0"/>
            <a:chExt cx="2692611" cy="452468"/>
          </a:xfrm>
        </p:grpSpPr>
        <p:sp>
          <p:nvSpPr>
            <p:cNvPr id="21" name="Freeform 21"/>
            <p:cNvSpPr/>
            <p:nvPr/>
          </p:nvSpPr>
          <p:spPr>
            <a:xfrm>
              <a:off x="0" y="0"/>
              <a:ext cx="2692611" cy="452468"/>
            </a:xfrm>
            <a:custGeom>
              <a:avLst/>
              <a:gdLst/>
              <a:ahLst/>
              <a:cxnLst/>
              <a:rect l="l" t="t" r="r" b="b"/>
              <a:pathLst>
                <a:path w="2692611" h="452468">
                  <a:moveTo>
                    <a:pt x="0" y="0"/>
                  </a:moveTo>
                  <a:lnTo>
                    <a:pt x="2692611" y="0"/>
                  </a:lnTo>
                  <a:lnTo>
                    <a:pt x="2692611" y="452468"/>
                  </a:lnTo>
                  <a:lnTo>
                    <a:pt x="0" y="452468"/>
                  </a:lnTo>
                  <a:close/>
                </a:path>
              </a:pathLst>
            </a:custGeom>
            <a:solidFill>
              <a:srgbClr val="FAFAFA"/>
            </a:solidFill>
          </p:spPr>
          <p:txBody>
            <a:bodyPr/>
            <a:lstStyle/>
            <a:p>
              <a:endParaRPr lang="en-ID"/>
            </a:p>
          </p:txBody>
        </p:sp>
        <p:sp>
          <p:nvSpPr>
            <p:cNvPr id="22" name="TextBox 2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3" name="Group 23"/>
          <p:cNvGrpSpPr/>
          <p:nvPr/>
        </p:nvGrpSpPr>
        <p:grpSpPr>
          <a:xfrm>
            <a:off x="8722625" y="5005912"/>
            <a:ext cx="1052252" cy="10522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25" name="TextBox 2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8762897" y="5202937"/>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27" name="TextBox 27"/>
          <p:cNvSpPr txBox="1"/>
          <p:nvPr/>
        </p:nvSpPr>
        <p:spPr>
          <a:xfrm>
            <a:off x="10099564" y="5319775"/>
            <a:ext cx="5299533" cy="537845"/>
          </a:xfrm>
          <a:prstGeom prst="rect">
            <a:avLst/>
          </a:prstGeom>
        </p:spPr>
        <p:txBody>
          <a:bodyPr lIns="0" tIns="0" rIns="0" bIns="0" rtlCol="0" anchor="t">
            <a:spAutoFit/>
          </a:bodyPr>
          <a:lstStyle/>
          <a:p>
            <a:pPr>
              <a:lnSpc>
                <a:spcPts val="4480"/>
              </a:lnSpc>
            </a:pPr>
            <a:r>
              <a:rPr lang="en-US" sz="3200">
                <a:solidFill>
                  <a:srgbClr val="000000"/>
                </a:solidFill>
                <a:latin typeface="Heebo Medium"/>
              </a:rPr>
              <a:t>Extracting Light Direction</a:t>
            </a:r>
          </a:p>
        </p:txBody>
      </p:sp>
      <p:grpSp>
        <p:nvGrpSpPr>
          <p:cNvPr id="28" name="Group 28"/>
          <p:cNvGrpSpPr/>
          <p:nvPr/>
        </p:nvGrpSpPr>
        <p:grpSpPr>
          <a:xfrm>
            <a:off x="9503765" y="6752970"/>
            <a:ext cx="10223509" cy="1594277"/>
            <a:chOff x="0" y="0"/>
            <a:chExt cx="2692611" cy="419892"/>
          </a:xfrm>
        </p:grpSpPr>
        <p:sp>
          <p:nvSpPr>
            <p:cNvPr id="29" name="Freeform 29"/>
            <p:cNvSpPr/>
            <p:nvPr/>
          </p:nvSpPr>
          <p:spPr>
            <a:xfrm>
              <a:off x="0" y="0"/>
              <a:ext cx="2692611" cy="419892"/>
            </a:xfrm>
            <a:custGeom>
              <a:avLst/>
              <a:gdLst/>
              <a:ahLst/>
              <a:cxnLst/>
              <a:rect l="l" t="t" r="r" b="b"/>
              <a:pathLst>
                <a:path w="2692611" h="419892">
                  <a:moveTo>
                    <a:pt x="0" y="0"/>
                  </a:moveTo>
                  <a:lnTo>
                    <a:pt x="2692611" y="0"/>
                  </a:lnTo>
                  <a:lnTo>
                    <a:pt x="2692611" y="419892"/>
                  </a:lnTo>
                  <a:lnTo>
                    <a:pt x="0" y="419892"/>
                  </a:lnTo>
                  <a:close/>
                </a:path>
              </a:pathLst>
            </a:custGeom>
            <a:solidFill>
              <a:srgbClr val="FAFAFA"/>
            </a:solidFill>
          </p:spPr>
          <p:txBody>
            <a:bodyPr/>
            <a:lstStyle/>
            <a:p>
              <a:endParaRPr lang="en-ID"/>
            </a:p>
          </p:txBody>
        </p:sp>
        <p:sp>
          <p:nvSpPr>
            <p:cNvPr id="30" name="TextBox 3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31" name="Group 31"/>
          <p:cNvGrpSpPr/>
          <p:nvPr/>
        </p:nvGrpSpPr>
        <p:grpSpPr>
          <a:xfrm>
            <a:off x="8722625" y="6999721"/>
            <a:ext cx="1052252" cy="1052252"/>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33" name="TextBox 3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8762897" y="7196746"/>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03.</a:t>
            </a:r>
          </a:p>
        </p:txBody>
      </p:sp>
      <p:sp>
        <p:nvSpPr>
          <p:cNvPr id="35" name="TextBox 35"/>
          <p:cNvSpPr txBox="1"/>
          <p:nvPr/>
        </p:nvSpPr>
        <p:spPr>
          <a:xfrm>
            <a:off x="10028775" y="7264359"/>
            <a:ext cx="5156967" cy="537845"/>
          </a:xfrm>
          <a:prstGeom prst="rect">
            <a:avLst/>
          </a:prstGeom>
        </p:spPr>
        <p:txBody>
          <a:bodyPr lIns="0" tIns="0" rIns="0" bIns="0" rtlCol="0" anchor="t">
            <a:spAutoFit/>
          </a:bodyPr>
          <a:lstStyle/>
          <a:p>
            <a:pPr>
              <a:lnSpc>
                <a:spcPts val="4480"/>
              </a:lnSpc>
            </a:pPr>
            <a:r>
              <a:rPr lang="en-US" sz="3200">
                <a:solidFill>
                  <a:srgbClr val="000000"/>
                </a:solidFill>
                <a:latin typeface="Heebo Medium"/>
              </a:rPr>
              <a:t>Extracting World Position</a:t>
            </a:r>
          </a:p>
        </p:txBody>
      </p:sp>
      <p:grpSp>
        <p:nvGrpSpPr>
          <p:cNvPr id="36" name="Group 36"/>
          <p:cNvGrpSpPr/>
          <p:nvPr/>
        </p:nvGrpSpPr>
        <p:grpSpPr>
          <a:xfrm>
            <a:off x="454966" y="3903736"/>
            <a:ext cx="7618768" cy="383099"/>
            <a:chOff x="0" y="0"/>
            <a:chExt cx="2006589" cy="100898"/>
          </a:xfrm>
        </p:grpSpPr>
        <p:sp>
          <p:nvSpPr>
            <p:cNvPr id="37" name="Freeform 37"/>
            <p:cNvSpPr/>
            <p:nvPr/>
          </p:nvSpPr>
          <p:spPr>
            <a:xfrm>
              <a:off x="0" y="0"/>
              <a:ext cx="2006589" cy="100898"/>
            </a:xfrm>
            <a:custGeom>
              <a:avLst/>
              <a:gdLst/>
              <a:ahLst/>
              <a:cxnLst/>
              <a:rect l="l" t="t" r="r" b="b"/>
              <a:pathLst>
                <a:path w="2006589" h="100898">
                  <a:moveTo>
                    <a:pt x="0" y="0"/>
                  </a:moveTo>
                  <a:lnTo>
                    <a:pt x="2006589" y="0"/>
                  </a:lnTo>
                  <a:lnTo>
                    <a:pt x="2006589" y="100898"/>
                  </a:lnTo>
                  <a:lnTo>
                    <a:pt x="0" y="100898"/>
                  </a:lnTo>
                  <a:close/>
                </a:path>
              </a:pathLst>
            </a:custGeom>
            <a:solidFill>
              <a:srgbClr val="B7CADB"/>
            </a:solidFill>
          </p:spPr>
          <p:txBody>
            <a:bodyPr/>
            <a:lstStyle/>
            <a:p>
              <a:endParaRPr lang="en-ID"/>
            </a:p>
          </p:txBody>
        </p:sp>
        <p:sp>
          <p:nvSpPr>
            <p:cNvPr id="38" name="TextBox 38"/>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39" name="TextBox 39"/>
          <p:cNvSpPr txBox="1"/>
          <p:nvPr/>
        </p:nvSpPr>
        <p:spPr>
          <a:xfrm>
            <a:off x="532212" y="2291671"/>
            <a:ext cx="7464276" cy="2115964"/>
          </a:xfrm>
          <a:prstGeom prst="rect">
            <a:avLst/>
          </a:prstGeom>
        </p:spPr>
        <p:txBody>
          <a:bodyPr lIns="0" tIns="0" rIns="0" bIns="0" rtlCol="0" anchor="t">
            <a:spAutoFit/>
          </a:bodyPr>
          <a:lstStyle/>
          <a:p>
            <a:pPr algn="ctr">
              <a:lnSpc>
                <a:spcPts val="8399"/>
              </a:lnSpc>
            </a:pPr>
            <a:r>
              <a:rPr lang="en-US" sz="5999" dirty="0">
                <a:solidFill>
                  <a:srgbClr val="000000"/>
                </a:solidFill>
                <a:effectLst>
                  <a:outerShdw blurRad="50800" dist="38100" dir="18900000" algn="bl" rotWithShape="0">
                    <a:prstClr val="black">
                      <a:alpha val="40000"/>
                    </a:prstClr>
                  </a:outerShdw>
                </a:effectLst>
                <a:latin typeface="Heebo Bold"/>
              </a:rPr>
              <a:t>UNIFORM ADJUSTMENTS</a:t>
            </a:r>
          </a:p>
        </p:txBody>
      </p:sp>
      <p:sp>
        <p:nvSpPr>
          <p:cNvPr id="40" name="TextBox 40"/>
          <p:cNvSpPr txBox="1"/>
          <p:nvPr/>
        </p:nvSpPr>
        <p:spPr>
          <a:xfrm>
            <a:off x="1126666" y="5095875"/>
            <a:ext cx="7601541" cy="2214245"/>
          </a:xfrm>
          <a:prstGeom prst="rect">
            <a:avLst/>
          </a:prstGeom>
        </p:spPr>
        <p:txBody>
          <a:bodyPr lIns="0" tIns="0" rIns="0" bIns="0" rtlCol="0" anchor="t">
            <a:spAutoFit/>
          </a:bodyPr>
          <a:lstStyle/>
          <a:p>
            <a:pPr>
              <a:lnSpc>
                <a:spcPts val="4480"/>
              </a:lnSpc>
            </a:pPr>
            <a:r>
              <a:rPr lang="en-US" sz="3200">
                <a:solidFill>
                  <a:srgbClr val="000000"/>
                </a:solidFill>
                <a:latin typeface="Mukta Mahee"/>
              </a:rPr>
              <a:t>Dalam konteks shadow mapping, ada beberapa Uniform penting yang perlu disesuaikan dengan benar antara lain :</a:t>
            </a:r>
          </a:p>
          <a:p>
            <a:pPr>
              <a:lnSpc>
                <a:spcPts val="4480"/>
              </a:lnSpc>
            </a:pPr>
            <a:endParaRPr lang="en-US" sz="3200">
              <a:solidFill>
                <a:srgbClr val="000000"/>
              </a:solidFill>
              <a:latin typeface="Mukta Mahe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566</Words>
  <Application>Microsoft Office PowerPoint</Application>
  <PresentationFormat>Custom</PresentationFormat>
  <Paragraphs>85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Heebo Bold</vt:lpstr>
      <vt:lpstr>Heebo Medium</vt:lpstr>
      <vt:lpstr>Mukta Mahee Bold</vt:lpstr>
      <vt:lpstr>Heebo</vt:lpstr>
      <vt:lpstr>Arial</vt:lpstr>
      <vt:lpstr>Mukta Mahee</vt:lpstr>
      <vt:lpstr>Calibri</vt:lpstr>
      <vt:lpstr>Heebo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GRAFKOM - SHADOW</dc:title>
  <cp:lastModifiedBy>Yusna Rosyidah</cp:lastModifiedBy>
  <cp:revision>3</cp:revision>
  <dcterms:created xsi:type="dcterms:W3CDTF">2006-08-16T00:00:00Z</dcterms:created>
  <dcterms:modified xsi:type="dcterms:W3CDTF">2023-09-11T08:33:22Z</dcterms:modified>
  <dc:identifier>DAFuE0pVB74</dc:identifier>
</cp:coreProperties>
</file>