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85" r:id="rId2"/>
    <p:sldId id="257" r:id="rId3"/>
    <p:sldId id="286" r:id="rId4"/>
    <p:sldId id="256" r:id="rId5"/>
    <p:sldId id="287" r:id="rId6"/>
    <p:sldId id="288" r:id="rId7"/>
    <p:sldId id="289" r:id="rId8"/>
    <p:sldId id="291" r:id="rId9"/>
    <p:sldId id="260" r:id="rId10"/>
    <p:sldId id="292" r:id="rId11"/>
    <p:sldId id="293" r:id="rId12"/>
    <p:sldId id="295" r:id="rId13"/>
    <p:sldId id="296" r:id="rId14"/>
    <p:sldId id="298" r:id="rId15"/>
    <p:sldId id="299" r:id="rId16"/>
    <p:sldId id="297" r:id="rId17"/>
    <p:sldId id="300" r:id="rId18"/>
    <p:sldId id="263" r:id="rId19"/>
    <p:sldId id="301" r:id="rId20"/>
    <p:sldId id="302"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52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FFB8E-0220-46E3-8900-2100B8EA58C0}" type="datetimeFigureOut">
              <a:rPr lang="en-IN" smtClean="0"/>
              <a:t>22-03-25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D971-61F8-44D4-9A74-AB1B4F1B00A1}" type="slidenum">
              <a:rPr lang="en-IN" smtClean="0"/>
              <a:t>‹#›</a:t>
            </a:fld>
            <a:endParaRPr lang="en-IN"/>
          </a:p>
        </p:txBody>
      </p:sp>
    </p:spTree>
    <p:extLst>
      <p:ext uri="{BB962C8B-B14F-4D97-AF65-F5344CB8AC3E}">
        <p14:creationId xmlns:p14="http://schemas.microsoft.com/office/powerpoint/2010/main" val="33075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aurabhshahane/road-traffic-accidents?select=RTA+Dataset.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2023aiml572/-Human-Activity-Recognition-for-Health-Monitoring-Using-Wearable-De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human-activity-recognition-with-smartphon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
            <a:extLst>
              <a:ext uri="{FF2B5EF4-FFF2-40B4-BE49-F238E27FC236}">
                <a16:creationId xmlns:a16="http://schemas.microsoft.com/office/drawing/2014/main" id="{39FC7CEB-2728-51E4-BCD8-37CA07DD4521}"/>
              </a:ext>
            </a:extLst>
          </p:cNvPr>
          <p:cNvSpPr txBox="1"/>
          <p:nvPr/>
        </p:nvSpPr>
        <p:spPr>
          <a:xfrm>
            <a:off x="757084" y="194296"/>
            <a:ext cx="7629832" cy="286228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i="0" dirty="0">
                <a:solidFill>
                  <a:srgbClr val="202124"/>
                </a:solidFill>
                <a:effectLst/>
                <a:latin typeface="Arial" panose="020B0604020202020204" pitchFamily="34" charset="0"/>
                <a:cs typeface="Arial" panose="020B0604020202020204" pitchFamily="34" charset="0"/>
              </a:rPr>
              <a:t>Human Activity Recognition with Smartphones</a:t>
            </a:r>
            <a:r>
              <a:rPr lang="en-US" sz="3600" b="1" i="0" u="none" strike="noStrike" cap="none" dirty="0">
                <a:solidFill>
                  <a:schemeClr val="dk1"/>
                </a:solidFill>
                <a:latin typeface="Arial" panose="020B0604020202020204" pitchFamily="34" charset="0"/>
                <a:cs typeface="Arial" panose="020B0604020202020204" pitchFamily="34" charset="0"/>
                <a:sym typeface="Arial"/>
              </a:rPr>
              <a:t>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AIML Cohort 11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Capstone Project</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Group-6</a:t>
            </a:r>
            <a:endParaRPr sz="3600" dirty="0">
              <a:latin typeface="Arial" panose="020B0604020202020204" pitchFamily="34" charset="0"/>
              <a:cs typeface="Arial" panose="020B0604020202020204" pitchFamily="34" charset="0"/>
            </a:endParaRPr>
          </a:p>
        </p:txBody>
      </p:sp>
      <p:sp>
        <p:nvSpPr>
          <p:cNvPr id="3" name="Google Shape;157;p1">
            <a:extLst>
              <a:ext uri="{FF2B5EF4-FFF2-40B4-BE49-F238E27FC236}">
                <a16:creationId xmlns:a16="http://schemas.microsoft.com/office/drawing/2014/main" id="{E7312029-2A85-F7F1-3FD8-E423CCB86BA5}"/>
              </a:ext>
            </a:extLst>
          </p:cNvPr>
          <p:cNvSpPr txBox="1"/>
          <p:nvPr/>
        </p:nvSpPr>
        <p:spPr>
          <a:xfrm>
            <a:off x="4021394" y="4442192"/>
            <a:ext cx="4562166" cy="133365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1425"/>
              </a:lnSpc>
              <a:spcBef>
                <a:spcPts val="600"/>
              </a:spcBef>
              <a:buNone/>
            </a:pPr>
            <a:r>
              <a:rPr lang="en-IN" sz="2000" b="1" dirty="0">
                <a:solidFill>
                  <a:schemeClr val="dk1"/>
                </a:solidFill>
              </a:rPr>
              <a:t>Sudipta Saha (2023aiml572)</a:t>
            </a:r>
          </a:p>
          <a:p>
            <a:pPr algn="r">
              <a:lnSpc>
                <a:spcPts val="1425"/>
              </a:lnSpc>
              <a:spcBef>
                <a:spcPts val="600"/>
              </a:spcBef>
              <a:buNone/>
            </a:pPr>
            <a:r>
              <a:rPr lang="en-IN" sz="2000" b="1" dirty="0">
                <a:solidFill>
                  <a:schemeClr val="dk1"/>
                </a:solidFill>
              </a:rPr>
              <a:t>HarshaVardhana S A (2023aiml073)</a:t>
            </a:r>
          </a:p>
          <a:p>
            <a:pPr algn="r">
              <a:lnSpc>
                <a:spcPts val="1425"/>
              </a:lnSpc>
              <a:spcBef>
                <a:spcPts val="600"/>
              </a:spcBef>
              <a:buNone/>
            </a:pPr>
            <a:r>
              <a:rPr lang="en-IN" sz="2000" b="1" dirty="0">
                <a:solidFill>
                  <a:schemeClr val="dk1"/>
                </a:solidFill>
              </a:rPr>
              <a:t>Rajneesh Sharma (2023aiml027)</a:t>
            </a:r>
          </a:p>
          <a:p>
            <a:pPr algn="r">
              <a:lnSpc>
                <a:spcPts val="1425"/>
              </a:lnSpc>
              <a:spcBef>
                <a:spcPts val="600"/>
              </a:spcBef>
            </a:pPr>
            <a:r>
              <a:rPr lang="en-IN" sz="2000" b="1" dirty="0" err="1">
                <a:solidFill>
                  <a:schemeClr val="dk1"/>
                </a:solidFill>
              </a:rPr>
              <a:t>Awinash</a:t>
            </a:r>
            <a:r>
              <a:rPr lang="en-IN" sz="2000" b="1" dirty="0">
                <a:solidFill>
                  <a:schemeClr val="dk1"/>
                </a:solidFill>
              </a:rPr>
              <a:t> Kumar (2023aiml047)</a:t>
            </a:r>
          </a:p>
          <a:p>
            <a:pPr marL="0" marR="0" lvl="0" indent="0" algn="r" rtl="0">
              <a:spcBef>
                <a:spcPts val="0"/>
              </a:spcBef>
              <a:spcAft>
                <a:spcPts val="0"/>
              </a:spcAft>
              <a:buNone/>
            </a:pPr>
            <a:endParaRPr dirty="0"/>
          </a:p>
        </p:txBody>
      </p:sp>
    </p:spTree>
    <p:extLst>
      <p:ext uri="{BB962C8B-B14F-4D97-AF65-F5344CB8AC3E}">
        <p14:creationId xmlns:p14="http://schemas.microsoft.com/office/powerpoint/2010/main" val="25769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
            <a:extLst>
              <a:ext uri="{FF2B5EF4-FFF2-40B4-BE49-F238E27FC236}">
                <a16:creationId xmlns:a16="http://schemas.microsoft.com/office/drawing/2014/main" id="{1AE21A28-2003-5C18-497C-A45246E70174}"/>
              </a:ext>
            </a:extLst>
          </p:cNvPr>
          <p:cNvSpPr txBox="1"/>
          <p:nvPr/>
        </p:nvSpPr>
        <p:spPr>
          <a:xfrm>
            <a:off x="446009" y="275598"/>
            <a:ext cx="8196546" cy="923289"/>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p:txBody>
      </p:sp>
      <p:sp>
        <p:nvSpPr>
          <p:cNvPr id="6" name="TextBox 5">
            <a:extLst>
              <a:ext uri="{FF2B5EF4-FFF2-40B4-BE49-F238E27FC236}">
                <a16:creationId xmlns:a16="http://schemas.microsoft.com/office/drawing/2014/main" id="{7314390C-3258-EDBB-E2C1-D3F793B288E1}"/>
              </a:ext>
            </a:extLst>
          </p:cNvPr>
          <p:cNvSpPr txBox="1"/>
          <p:nvPr/>
        </p:nvSpPr>
        <p:spPr>
          <a:xfrm>
            <a:off x="446010" y="1230899"/>
            <a:ext cx="2503667" cy="4262705"/>
          </a:xfrm>
          <a:prstGeom prst="rect">
            <a:avLst/>
          </a:prstGeom>
          <a:noFill/>
        </p:spPr>
        <p:txBody>
          <a:bodyPr wrap="square" rtlCol="0">
            <a:spAutoFit/>
          </a:bodyPr>
          <a:lstStyle/>
          <a:p>
            <a:pPr marL="570150" indent="-285750" algn="l">
              <a:buFont typeface="Arial" panose="020B0604020202020204" pitchFamily="34" charset="0"/>
              <a:buChar char="•"/>
            </a:pPr>
            <a:r>
              <a:rPr lang="en-US" sz="1600" i="0" dirty="0">
                <a:solidFill>
                  <a:srgbClr val="1F2328"/>
                </a:solidFill>
                <a:effectLst/>
                <a:latin typeface="Arial" panose="020B0604020202020204" pitchFamily="34" charset="0"/>
                <a:cs typeface="Arial" panose="020B0604020202020204" pitchFamily="34" charset="0"/>
              </a:rPr>
              <a:t>These are the signals that</a:t>
            </a:r>
          </a:p>
          <a:p>
            <a:pPr marL="284400" algn="l"/>
            <a:r>
              <a:rPr lang="en-US" sz="1600" dirty="0">
                <a:solidFill>
                  <a:srgbClr val="1F2328"/>
                </a:solidFill>
                <a:latin typeface="Arial" panose="020B0604020202020204" pitchFamily="34" charset="0"/>
                <a:cs typeface="Arial" panose="020B0604020202020204" pitchFamily="34" charset="0"/>
              </a:rPr>
              <a:t>    </a:t>
            </a:r>
            <a:r>
              <a:rPr lang="en-US" sz="1600" i="0" dirty="0">
                <a:solidFill>
                  <a:srgbClr val="1F2328"/>
                </a:solidFill>
                <a:effectLst/>
                <a:latin typeface="Arial" panose="020B0604020202020204" pitchFamily="34" charset="0"/>
                <a:cs typeface="Arial" panose="020B0604020202020204" pitchFamily="34" charset="0"/>
              </a:rPr>
              <a:t> we got so far.</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fBodyGyroJerkMag</a:t>
            </a:r>
            <a:endParaRPr lang="en-US" sz="1100" i="0" dirty="0">
              <a:solidFill>
                <a:srgbClr val="1F2328"/>
              </a:solidFill>
              <a:effectLst/>
              <a:latin typeface="Arial" panose="020B060402020202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E6ACC5DF-AF3D-F43B-8386-848859A49BD6}"/>
              </a:ext>
            </a:extLst>
          </p:cNvPr>
          <p:cNvSpPr txBox="1"/>
          <p:nvPr/>
        </p:nvSpPr>
        <p:spPr>
          <a:xfrm>
            <a:off x="2949677" y="1255167"/>
            <a:ext cx="5748313" cy="1077218"/>
          </a:xfrm>
          <a:prstGeom prst="rect">
            <a:avLst/>
          </a:prstGeom>
          <a:noFill/>
        </p:spPr>
        <p:txBody>
          <a:bodyPr wrap="square" rtlCol="0">
            <a:spAutoFit/>
          </a:bodyPr>
          <a:lstStyle/>
          <a:p>
            <a:pPr marL="570150" indent="-285750" algn="l">
              <a:buFont typeface="Arial" panose="020B0604020202020204" pitchFamily="34" charset="0"/>
              <a:buChar char="•"/>
            </a:pPr>
            <a:r>
              <a:rPr lang="en-US" sz="1600" b="0" i="0" dirty="0">
                <a:solidFill>
                  <a:srgbClr val="1F2328"/>
                </a:solidFill>
                <a:effectLst/>
                <a:latin typeface="Arial" panose="020B0604020202020204" pitchFamily="34" charset="0"/>
                <a:cs typeface="Arial" panose="020B0604020202020204" pitchFamily="34" charset="0"/>
              </a:rPr>
              <a:t>For better remember : we can see above image, EXPERTS apply some filter on each window and get 1st vector, 2nd vector and…….. so on. On top of these vector, they computed below listed function.</a:t>
            </a:r>
          </a:p>
        </p:txBody>
      </p:sp>
      <p:sp>
        <p:nvSpPr>
          <p:cNvPr id="8" name="TextBox 7">
            <a:extLst>
              <a:ext uri="{FF2B5EF4-FFF2-40B4-BE49-F238E27FC236}">
                <a16:creationId xmlns:a16="http://schemas.microsoft.com/office/drawing/2014/main" id="{E543C1BE-CEC3-57AC-2D25-1371997211A3}"/>
              </a:ext>
            </a:extLst>
          </p:cNvPr>
          <p:cNvSpPr txBox="1"/>
          <p:nvPr/>
        </p:nvSpPr>
        <p:spPr>
          <a:xfrm>
            <a:off x="3303639" y="2709734"/>
            <a:ext cx="2428567"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mean(): Mean value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std(): Standard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mad(): Median absolute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max(): Largest value in array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min(): Smallest value in array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sma</a:t>
            </a:r>
            <a:r>
              <a:rPr lang="en-US" sz="1100" dirty="0">
                <a:effectLst/>
                <a:latin typeface="Arial" panose="020B0604020202020204" pitchFamily="34" charset="0"/>
                <a:cs typeface="Arial" panose="020B0604020202020204" pitchFamily="34" charset="0"/>
              </a:rPr>
              <a:t>(): Signal magnitude area</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energy(): Energy measure. Sum of the squares divided by the number of values.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iqr</a:t>
            </a:r>
            <a:r>
              <a:rPr lang="en-US" sz="1100" dirty="0">
                <a:effectLst/>
                <a:latin typeface="Arial" panose="020B0604020202020204" pitchFamily="34" charset="0"/>
                <a:cs typeface="Arial" panose="020B0604020202020204" pitchFamily="34" charset="0"/>
              </a:rPr>
              <a:t>(): Interquartile range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entropy(): Signal entropy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arCoeff</a:t>
            </a:r>
            <a:r>
              <a:rPr lang="en-US" sz="1100" dirty="0">
                <a:effectLst/>
                <a:latin typeface="Arial" panose="020B0604020202020204" pitchFamily="34" charset="0"/>
                <a:cs typeface="Arial" panose="020B0604020202020204" pitchFamily="34" charset="0"/>
              </a:rPr>
              <a:t>(): </a:t>
            </a:r>
            <a:r>
              <a:rPr lang="en-US" sz="1100" dirty="0" err="1">
                <a:effectLst/>
                <a:latin typeface="Arial" panose="020B0604020202020204" pitchFamily="34" charset="0"/>
                <a:cs typeface="Arial" panose="020B0604020202020204" pitchFamily="34" charset="0"/>
              </a:rPr>
              <a:t>Autorregresion</a:t>
            </a:r>
            <a:r>
              <a:rPr lang="en-US" sz="1100" dirty="0">
                <a:effectLst/>
                <a:latin typeface="Arial" panose="020B0604020202020204" pitchFamily="34" charset="0"/>
                <a:cs typeface="Arial" panose="020B0604020202020204" pitchFamily="34" charset="0"/>
              </a:rPr>
              <a:t> coefficients with Burg order equal to 4</a:t>
            </a:r>
          </a:p>
        </p:txBody>
      </p:sp>
      <p:sp>
        <p:nvSpPr>
          <p:cNvPr id="9" name="TextBox 8">
            <a:extLst>
              <a:ext uri="{FF2B5EF4-FFF2-40B4-BE49-F238E27FC236}">
                <a16:creationId xmlns:a16="http://schemas.microsoft.com/office/drawing/2014/main" id="{C9CA745F-ED9C-BFBA-CAB9-CF8B15C3CEB4}"/>
              </a:ext>
            </a:extLst>
          </p:cNvPr>
          <p:cNvSpPr txBox="1"/>
          <p:nvPr/>
        </p:nvSpPr>
        <p:spPr>
          <a:xfrm>
            <a:off x="5909187" y="2709734"/>
            <a:ext cx="2733368"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correlation(): correlation coefficient between two signals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maxInds</a:t>
            </a:r>
            <a:r>
              <a:rPr lang="en-US" sz="1100" dirty="0">
                <a:effectLst/>
                <a:latin typeface="Arial" panose="020B0604020202020204" pitchFamily="34" charset="0"/>
                <a:cs typeface="Arial" panose="020B0604020202020204" pitchFamily="34" charset="0"/>
              </a:rPr>
              <a:t>(): index of the frequency component with largest magnitude</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meanFreq</a:t>
            </a:r>
            <a:r>
              <a:rPr lang="en-US" sz="1100" dirty="0">
                <a:effectLst/>
                <a:latin typeface="Arial" panose="020B0604020202020204" pitchFamily="34" charset="0"/>
                <a:cs typeface="Arial" panose="020B0604020202020204" pitchFamily="34" charset="0"/>
              </a:rPr>
              <a:t>(): Weighted average of the frequency components to obtain a mean frequency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skewness(): skewness of the frequency domain signal</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kurtosis(): kurtosis of the frequency domain signal</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bandsEnergy</a:t>
            </a:r>
            <a:r>
              <a:rPr lang="en-US" sz="1100" dirty="0">
                <a:effectLst/>
                <a:latin typeface="Arial" panose="020B0604020202020204" pitchFamily="34" charset="0"/>
                <a:cs typeface="Arial" panose="020B0604020202020204" pitchFamily="34" charset="0"/>
              </a:rPr>
              <a:t>(): Energy of a frequency interval within the 64 bins of the FFT of each window.</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angle(): Angle between to vectors</a:t>
            </a:r>
          </a:p>
        </p:txBody>
      </p:sp>
      <p:cxnSp>
        <p:nvCxnSpPr>
          <p:cNvPr id="11" name="Straight Connector 10">
            <a:extLst>
              <a:ext uri="{FF2B5EF4-FFF2-40B4-BE49-F238E27FC236}">
                <a16:creationId xmlns:a16="http://schemas.microsoft.com/office/drawing/2014/main" id="{3BB30B44-42A6-0F2E-23DF-DEE2772F50AE}"/>
              </a:ext>
            </a:extLst>
          </p:cNvPr>
          <p:cNvCxnSpPr/>
          <p:nvPr/>
        </p:nvCxnSpPr>
        <p:spPr>
          <a:xfrm>
            <a:off x="3195484" y="1356852"/>
            <a:ext cx="0" cy="39843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8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1900A-4A43-9438-77BA-0407404F7219}"/>
              </a:ext>
            </a:extLst>
          </p:cNvPr>
          <p:cNvSpPr txBox="1"/>
          <p:nvPr/>
        </p:nvSpPr>
        <p:spPr>
          <a:xfrm>
            <a:off x="462116" y="393290"/>
            <a:ext cx="8091949" cy="4801314"/>
          </a:xfrm>
          <a:prstGeom prst="rect">
            <a:avLst/>
          </a:prstGeom>
          <a:noFill/>
        </p:spPr>
        <p:txBody>
          <a:bodyPr wrap="square" rtlCol="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We can obtain some other vectors by taking the average of signals in a single window sample. These are used on the angle() variable'</a:t>
            </a: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gravityMean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tBodyAccJerkMean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tBodyGyroJerkMean</a:t>
            </a:r>
            <a:endParaRPr lang="en-US" b="0" i="0" dirty="0">
              <a:solidFill>
                <a:srgbClr val="1F2328"/>
              </a:solidFill>
              <a:effectLst/>
              <a:latin typeface="Arial" panose="020B0604020202020204" pitchFamily="34" charset="0"/>
              <a:cs typeface="Arial" panose="020B0604020202020204" pitchFamily="34" charset="0"/>
            </a:endParaRPr>
          </a:p>
          <a:p>
            <a:pPr marL="914400" lvl="3"/>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1" i="0" dirty="0" err="1">
                <a:solidFill>
                  <a:srgbClr val="1F2328"/>
                </a:solidFill>
                <a:effectLst/>
                <a:latin typeface="Arial" panose="020B0604020202020204" pitchFamily="34" charset="0"/>
                <a:cs typeface="Arial" panose="020B0604020202020204" pitchFamily="34" charset="0"/>
              </a:rPr>
              <a:t>Y_Labels</a:t>
            </a:r>
            <a:r>
              <a:rPr lang="en-US" b="1" i="0" dirty="0">
                <a:solidFill>
                  <a:srgbClr val="1F2328"/>
                </a:solidFill>
                <a:effectLst/>
                <a:latin typeface="Arial" panose="020B0604020202020204" pitchFamily="34" charset="0"/>
                <a:cs typeface="Arial" panose="020B0604020202020204" pitchFamily="34" charset="0"/>
              </a:rPr>
              <a:t>(Encoded) </a:t>
            </a:r>
            <a:r>
              <a:rPr lang="en-US" b="0" i="0" dirty="0">
                <a:solidFill>
                  <a:srgbClr val="1F2328"/>
                </a:solidFill>
                <a:effectLst/>
                <a:latin typeface="Arial" panose="020B0604020202020204" pitchFamily="34" charset="0"/>
                <a:cs typeface="Arial" panose="020B0604020202020204" pitchFamily="34" charset="0"/>
              </a:rPr>
              <a:t>which are represented as numbers from 1 to 6 as their identifiers.</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 as </a:t>
            </a:r>
            <a:r>
              <a:rPr lang="en-US" b="1" i="0" dirty="0">
                <a:solidFill>
                  <a:srgbClr val="1F2328"/>
                </a:solidFill>
                <a:effectLst/>
                <a:latin typeface="Arial" panose="020B0604020202020204" pitchFamily="34" charset="0"/>
                <a:cs typeface="Arial" panose="020B0604020202020204" pitchFamily="34" charset="0"/>
              </a:rPr>
              <a:t>1</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WALKING_UPSTAIRS as </a:t>
            </a:r>
            <a:r>
              <a:rPr lang="en-US" b="1" i="0" dirty="0">
                <a:solidFill>
                  <a:srgbClr val="1F2328"/>
                </a:solidFill>
                <a:effectLst/>
                <a:latin typeface="Arial" panose="020B0604020202020204" pitchFamily="34" charset="0"/>
                <a:cs typeface="Arial" panose="020B0604020202020204" pitchFamily="34" charset="0"/>
              </a:rPr>
              <a:t>2</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WALKING_DOWNSTAIRS as </a:t>
            </a:r>
            <a:r>
              <a:rPr lang="en-US" b="1" i="0" dirty="0">
                <a:solidFill>
                  <a:srgbClr val="1F2328"/>
                </a:solidFill>
                <a:effectLst/>
                <a:latin typeface="Arial" panose="020B0604020202020204" pitchFamily="34" charset="0"/>
                <a:cs typeface="Arial" panose="020B0604020202020204" pitchFamily="34" charset="0"/>
              </a:rPr>
              <a:t>3</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SITTING as </a:t>
            </a:r>
            <a:r>
              <a:rPr lang="en-US" b="1" i="0" dirty="0">
                <a:solidFill>
                  <a:srgbClr val="1F2328"/>
                </a:solidFill>
                <a:effectLst/>
                <a:latin typeface="Arial" panose="020B0604020202020204" pitchFamily="34" charset="0"/>
                <a:cs typeface="Arial" panose="020B0604020202020204" pitchFamily="34" charset="0"/>
              </a:rPr>
              <a:t>4</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STANDING as </a:t>
            </a:r>
            <a:r>
              <a:rPr lang="en-US" b="1" i="0" dirty="0">
                <a:solidFill>
                  <a:srgbClr val="1F2328"/>
                </a:solidFill>
                <a:effectLst/>
                <a:latin typeface="Arial" panose="020B0604020202020204" pitchFamily="34" charset="0"/>
                <a:cs typeface="Arial" panose="020B0604020202020204" pitchFamily="34" charset="0"/>
              </a:rPr>
              <a:t>5</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LAYING as </a:t>
            </a:r>
            <a:r>
              <a:rPr lang="en-US" b="1" i="0" dirty="0">
                <a:solidFill>
                  <a:srgbClr val="1F2328"/>
                </a:solidFill>
                <a:effectLst/>
                <a:latin typeface="Arial" panose="020B0604020202020204" pitchFamily="34" charset="0"/>
                <a:cs typeface="Arial" panose="020B0604020202020204" pitchFamily="34" charset="0"/>
              </a:rPr>
              <a:t>6</a:t>
            </a:r>
            <a:endParaRPr lang="en-US" b="0" i="0" dirty="0">
              <a:solidFill>
                <a:srgbClr val="1F232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13"/>
          <p:cNvSpPr txBox="1"/>
          <p:nvPr/>
        </p:nvSpPr>
        <p:spPr>
          <a:xfrm>
            <a:off x="788675" y="1090338"/>
            <a:ext cx="7716228" cy="3808705"/>
          </a:xfrm>
          <a:prstGeom prst="rect">
            <a:avLst/>
          </a:prstGeom>
          <a:noFill/>
          <a:ln>
            <a:noFill/>
          </a:ln>
        </p:spPr>
        <p:txBody>
          <a:bodyPr spcFirstLastPara="1" wrap="square" lIns="68569" tIns="34275" rIns="68569" bIns="34275" anchor="t" anchorCtr="0">
            <a:spAutoFit/>
          </a:bodyPr>
          <a:lstStyle/>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OS</a:t>
            </a:r>
            <a:r>
              <a:rPr lang="en-US" dirty="0">
                <a:latin typeface="Arial" panose="020B0604020202020204" pitchFamily="34" charset="0"/>
                <a:ea typeface="Arial"/>
                <a:cs typeface="Arial" panose="020B0604020202020204" pitchFamily="34" charset="0"/>
                <a:sym typeface="Arial"/>
              </a:rPr>
              <a:t> –Windows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Component</a:t>
            </a:r>
            <a:r>
              <a:rPr lang="en-US" dirty="0">
                <a:latin typeface="Arial" panose="020B0604020202020204" pitchFamily="34" charset="0"/>
                <a:ea typeface="Arial"/>
                <a:cs typeface="Arial" panose="020B0604020202020204" pitchFamily="34" charset="0"/>
                <a:sym typeface="Arial"/>
              </a:rPr>
              <a:t> - </a:t>
            </a:r>
            <a:r>
              <a:rPr lang="en-US" dirty="0" err="1">
                <a:latin typeface="Arial" panose="020B0604020202020204" pitchFamily="34" charset="0"/>
                <a:ea typeface="Arial"/>
                <a:cs typeface="Arial" panose="020B0604020202020204" pitchFamily="34" charset="0"/>
                <a:sym typeface="Arial"/>
              </a:rPr>
              <a:t>Jupyter</a:t>
            </a:r>
            <a:r>
              <a:rPr lang="en-US" dirty="0">
                <a:latin typeface="Arial" panose="020B0604020202020204" pitchFamily="34" charset="0"/>
                <a:ea typeface="Arial"/>
                <a:cs typeface="Arial" panose="020B0604020202020204" pitchFamily="34" charset="0"/>
                <a:sym typeface="Arial"/>
              </a:rPr>
              <a:t> Notebook/ VS Code</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a:t>
            </a:r>
            <a:r>
              <a:rPr lang="en-US" dirty="0">
                <a:latin typeface="Arial" panose="020B0604020202020204" pitchFamily="34" charset="0"/>
                <a:ea typeface="Arial"/>
                <a:cs typeface="Arial" panose="020B0604020202020204" pitchFamily="34" charset="0"/>
                <a:sym typeface="Arial"/>
              </a:rPr>
              <a:t> </a:t>
            </a:r>
            <a:r>
              <a:rPr lang="en-US" b="1" dirty="0">
                <a:latin typeface="Arial" panose="020B0604020202020204" pitchFamily="34" charset="0"/>
                <a:ea typeface="Arial"/>
                <a:cs typeface="Arial" panose="020B0604020202020204" pitchFamily="34" charset="0"/>
                <a:sym typeface="Arial"/>
              </a:rPr>
              <a:t>Source-</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cs typeface="Arial" panose="020B0604020202020204" pitchFamily="34" charset="0"/>
                <a:sym typeface="Arial"/>
                <a:hlinkClick r:id="rId3">
                  <a:extLst>
                    <a:ext uri="{A12FA001-AC4F-418D-AE19-62706E023703}">
                      <ahyp:hlinkClr xmlns:ahyp="http://schemas.microsoft.com/office/drawing/2018/hyperlinkcolor" val="tx"/>
                    </a:ext>
                  </a:extLst>
                </a:hlinkClick>
              </a:rPr>
              <a:t>https://www.kaggle.com/datasets/saurabhshahane/road-traffic-accidents?select=RTA+Dataset.csv</a:t>
            </a:r>
            <a:endParaRPr lang="en-US"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endParaRPr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 type </a:t>
            </a:r>
            <a:r>
              <a:rPr lang="en-US" dirty="0">
                <a:latin typeface="Arial" panose="020B0604020202020204" pitchFamily="34" charset="0"/>
                <a:ea typeface="Arial"/>
                <a:cs typeface="Arial" panose="020B0604020202020204" pitchFamily="34" charset="0"/>
                <a:sym typeface="Arial"/>
              </a:rPr>
              <a:t>– CSV flat file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Version Control </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https://github.com/2023aiml572/-Human-Activity-Recognition-for-Health-Monitoring-Using-Wearable-Devices</a:t>
            </a:r>
            <a:endParaRPr lang="en-US" dirty="0">
              <a:latin typeface="Arial" panose="020B0604020202020204" pitchFamily="34" charset="0"/>
              <a:ea typeface="Arial"/>
              <a:cs typeface="Arial" panose="020B0604020202020204" pitchFamily="34" charset="0"/>
              <a:sym typeface="Arial"/>
            </a:endParaRPr>
          </a:p>
        </p:txBody>
      </p:sp>
      <p:sp>
        <p:nvSpPr>
          <p:cNvPr id="2" name="Google Shape;162;p2">
            <a:extLst>
              <a:ext uri="{FF2B5EF4-FFF2-40B4-BE49-F238E27FC236}">
                <a16:creationId xmlns:a16="http://schemas.microsoft.com/office/drawing/2014/main" id="{2A3B514C-B036-CC3C-2B42-184E0D7DCC75}"/>
              </a:ext>
            </a:extLst>
          </p:cNvPr>
          <p:cNvSpPr txBox="1"/>
          <p:nvPr/>
        </p:nvSpPr>
        <p:spPr>
          <a:xfrm>
            <a:off x="788675" y="387616"/>
            <a:ext cx="5558785"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a:cs typeface="Arial"/>
                <a:sym typeface="Arial Black"/>
              </a:rPr>
              <a:t>5. Pre-requisite Summary</a:t>
            </a:r>
            <a:endParaRPr lang="en-US" sz="3200" b="1" dirty="0">
              <a:solidFill>
                <a:schemeClr val="dk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14"/>
          <p:cNvSpPr txBox="1"/>
          <p:nvPr/>
        </p:nvSpPr>
        <p:spPr>
          <a:xfrm>
            <a:off x="566033" y="1075581"/>
            <a:ext cx="7522079" cy="2279825"/>
          </a:xfrm>
          <a:prstGeom prst="rect">
            <a:avLst/>
          </a:prstGeom>
          <a:noFill/>
          <a:ln>
            <a:noFill/>
          </a:ln>
        </p:spPr>
        <p:txBody>
          <a:bodyPr spcFirstLastPara="1" wrap="square" lIns="68569" tIns="34275" rIns="68569" bIns="34275" anchor="t" anchorCtr="0">
            <a:spAutoFit/>
          </a:bodyPr>
          <a:lstStyle/>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Environment setup</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Install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Confirm Working Directory</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Import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Load data from CSV files into Pandas data frames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Check basic statistics (.info, .head, .shape)</a:t>
            </a:r>
            <a:endParaRPr dirty="0">
              <a:latin typeface="Arial" panose="020B0604020202020204" pitchFamily="34" charset="0"/>
              <a:cs typeface="Arial" panose="020B0604020202020204" pitchFamily="34" charset="0"/>
            </a:endParaRPr>
          </a:p>
        </p:txBody>
      </p:sp>
      <p:sp>
        <p:nvSpPr>
          <p:cNvPr id="2" name="Google Shape;162;p2">
            <a:extLst>
              <a:ext uri="{FF2B5EF4-FFF2-40B4-BE49-F238E27FC236}">
                <a16:creationId xmlns:a16="http://schemas.microsoft.com/office/drawing/2014/main" id="{9C2EE3A4-639E-2204-FC89-C8884F854198}"/>
              </a:ext>
            </a:extLst>
          </p:cNvPr>
          <p:cNvSpPr txBox="1"/>
          <p:nvPr/>
        </p:nvSpPr>
        <p:spPr>
          <a:xfrm>
            <a:off x="566032" y="485191"/>
            <a:ext cx="7263517"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6. Loading and Reading Dataset</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3" name="TextBox 2">
            <a:extLst>
              <a:ext uri="{FF2B5EF4-FFF2-40B4-BE49-F238E27FC236}">
                <a16:creationId xmlns:a16="http://schemas.microsoft.com/office/drawing/2014/main" id="{653BB8A4-46A9-860F-4951-A842048C1B15}"/>
              </a:ext>
            </a:extLst>
          </p:cNvPr>
          <p:cNvSpPr txBox="1"/>
          <p:nvPr/>
        </p:nvSpPr>
        <p:spPr>
          <a:xfrm>
            <a:off x="717756" y="3429000"/>
            <a:ext cx="3116826" cy="369332"/>
          </a:xfrm>
          <a:prstGeom prst="rect">
            <a:avLst/>
          </a:prstGeom>
          <a:noFill/>
        </p:spPr>
        <p:txBody>
          <a:bodyPr wrap="square" rtlCol="0">
            <a:spAutoFit/>
          </a:bodyPr>
          <a:lstStyle/>
          <a:p>
            <a:r>
              <a:rPr lang="en-US" sz="1800" b="1" kern="100" dirty="0">
                <a:effectLst/>
                <a:latin typeface="Arial" panose="020B0604020202020204" pitchFamily="34" charset="0"/>
                <a:ea typeface="Arial" panose="020B0604020202020204" pitchFamily="34" charset="0"/>
                <a:cs typeface="Times New Roman" panose="02020603050405020304" pitchFamily="18" charset="0"/>
              </a:rPr>
              <a:t>Import Required Libraries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E59121-6E15-FD8A-C42A-634C6F20960D}"/>
              </a:ext>
            </a:extLst>
          </p:cNvPr>
          <p:cNvSpPr txBox="1"/>
          <p:nvPr/>
        </p:nvSpPr>
        <p:spPr>
          <a:xfrm>
            <a:off x="-98322" y="4001050"/>
            <a:ext cx="4970567" cy="1559209"/>
          </a:xfrm>
          <a:prstGeom prst="rect">
            <a:avLst/>
          </a:prstGeom>
          <a:noFill/>
        </p:spPr>
        <p:txBody>
          <a:bodyPr wrap="square" rtlCol="0">
            <a:spAutoFit/>
          </a:bodyPr>
          <a:lstStyle/>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pandas</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numpy</a:t>
            </a:r>
            <a:endParaRPr lang="en-US" i="1" kern="100" dirty="0">
              <a:effectLst/>
              <a:latin typeface="Arial" panose="020B0604020202020204" pitchFamily="34" charset="0"/>
              <a:ea typeface="Arial" panose="020B0604020202020204" pitchFamily="34" charset="0"/>
              <a:cs typeface="Arial" panose="020B0604020202020204" pitchFamily="34" charset="0"/>
            </a:endParaRP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scikit-learn</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matplotlib</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keras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EC396-5C3D-79B3-656D-57008062CB5D}"/>
              </a:ext>
            </a:extLst>
          </p:cNvPr>
          <p:cNvSpPr txBox="1"/>
          <p:nvPr/>
        </p:nvSpPr>
        <p:spPr>
          <a:xfrm>
            <a:off x="540774" y="432619"/>
            <a:ext cx="8062452"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Dataset Overview:</a:t>
            </a:r>
          </a:p>
          <a:p>
            <a:endParaRPr lang="en-US" sz="11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1. Train set: 7,352 rows × 563 columns</a:t>
            </a:r>
          </a:p>
          <a:p>
            <a:r>
              <a:rPr lang="en-US" sz="1400" dirty="0">
                <a:latin typeface="Arial" panose="020B0604020202020204" pitchFamily="34" charset="0"/>
                <a:cs typeface="Arial" panose="020B0604020202020204" pitchFamily="34" charset="0"/>
              </a:rPr>
              <a:t>2. Test set: 2,947 rows × 563 columns</a:t>
            </a:r>
          </a:p>
          <a:p>
            <a:r>
              <a:rPr lang="en-US" sz="1400" dirty="0">
                <a:latin typeface="Arial" panose="020B0604020202020204" pitchFamily="34" charset="0"/>
                <a:cs typeface="Arial" panose="020B0604020202020204" pitchFamily="34" charset="0"/>
              </a:rPr>
              <a:t>3. Feature types:</a:t>
            </a:r>
          </a:p>
          <a:p>
            <a:r>
              <a:rPr lang="en-US" sz="1400" dirty="0">
                <a:latin typeface="Arial" panose="020B0604020202020204" pitchFamily="34" charset="0"/>
                <a:cs typeface="Arial" panose="020B0604020202020204" pitchFamily="34" charset="0"/>
              </a:rPr>
              <a:t>    - 561 float64 features (sensor readings)</a:t>
            </a:r>
          </a:p>
          <a:p>
            <a:r>
              <a:rPr lang="en-US" sz="1400" dirty="0">
                <a:latin typeface="Arial" panose="020B0604020202020204" pitchFamily="34" charset="0"/>
                <a:cs typeface="Arial" panose="020B0604020202020204" pitchFamily="34" charset="0"/>
              </a:rPr>
              <a:t>    - 1 int64 column: subject (subject ID)</a:t>
            </a:r>
          </a:p>
          <a:p>
            <a:r>
              <a:rPr lang="en-US" sz="1400" dirty="0">
                <a:latin typeface="Arial" panose="020B0604020202020204" pitchFamily="34" charset="0"/>
                <a:cs typeface="Arial" panose="020B0604020202020204" pitchFamily="34" charset="0"/>
              </a:rPr>
              <a:t>    - 1 object column: Activity (target label)</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C2A0AA2-7286-FC45-01B4-15E78C48A4E9}"/>
              </a:ext>
            </a:extLst>
          </p:cNvPr>
          <p:cNvPicPr>
            <a:picLocks noChangeAspect="1"/>
          </p:cNvPicPr>
          <p:nvPr/>
        </p:nvPicPr>
        <p:blipFill>
          <a:blip r:embed="rId2"/>
          <a:stretch>
            <a:fillRect/>
          </a:stretch>
        </p:blipFill>
        <p:spPr>
          <a:xfrm>
            <a:off x="589935" y="2490050"/>
            <a:ext cx="8062452" cy="4166389"/>
          </a:xfrm>
          <a:prstGeom prst="rect">
            <a:avLst/>
          </a:prstGeom>
        </p:spPr>
      </p:pic>
    </p:spTree>
    <p:extLst>
      <p:ext uri="{BB962C8B-B14F-4D97-AF65-F5344CB8AC3E}">
        <p14:creationId xmlns:p14="http://schemas.microsoft.com/office/powerpoint/2010/main" val="282891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40629-6E9C-01B9-35D8-F76490A2B7C7}"/>
              </a:ext>
            </a:extLst>
          </p:cNvPr>
          <p:cNvSpPr txBox="1"/>
          <p:nvPr/>
        </p:nvSpPr>
        <p:spPr>
          <a:xfrm>
            <a:off x="550607" y="432619"/>
            <a:ext cx="7010400"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 Finding out the Missing Values</a:t>
            </a:r>
          </a:p>
          <a:p>
            <a:endParaRPr lang="en-US" sz="11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Missing Values:</a:t>
            </a:r>
          </a:p>
          <a:p>
            <a:r>
              <a:rPr lang="en-US" sz="1400" dirty="0">
                <a:latin typeface="Arial" panose="020B0604020202020204" pitchFamily="34" charset="0"/>
                <a:cs typeface="Arial" panose="020B0604020202020204" pitchFamily="34" charset="0"/>
              </a:rPr>
              <a:t>    1. Train Set: 0 missing values </a:t>
            </a:r>
          </a:p>
          <a:p>
            <a:r>
              <a:rPr lang="en-US" sz="1400" dirty="0">
                <a:latin typeface="Arial" panose="020B0604020202020204" pitchFamily="34" charset="0"/>
                <a:cs typeface="Arial" panose="020B0604020202020204" pitchFamily="34" charset="0"/>
              </a:rPr>
              <a:t>    2. Test Set: 0 missing values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Sensor Noise (Potential Outliers): About 40,503 values exceed a z-score of 3, which might indicate sensor noise or extreme readings.</a:t>
            </a:r>
          </a:p>
        </p:txBody>
      </p:sp>
      <p:pic>
        <p:nvPicPr>
          <p:cNvPr id="4" name="Picture 3">
            <a:extLst>
              <a:ext uri="{FF2B5EF4-FFF2-40B4-BE49-F238E27FC236}">
                <a16:creationId xmlns:a16="http://schemas.microsoft.com/office/drawing/2014/main" id="{8B61D88F-DE78-1FC4-9414-5C46FADA1241}"/>
              </a:ext>
            </a:extLst>
          </p:cNvPr>
          <p:cNvPicPr>
            <a:picLocks noChangeAspect="1"/>
          </p:cNvPicPr>
          <p:nvPr/>
        </p:nvPicPr>
        <p:blipFill>
          <a:blip r:embed="rId2"/>
          <a:stretch>
            <a:fillRect/>
          </a:stretch>
        </p:blipFill>
        <p:spPr>
          <a:xfrm>
            <a:off x="550607" y="2420686"/>
            <a:ext cx="7570837" cy="4092295"/>
          </a:xfrm>
          <a:prstGeom prst="rect">
            <a:avLst/>
          </a:prstGeom>
        </p:spPr>
      </p:pic>
    </p:spTree>
    <p:extLst>
      <p:ext uri="{BB962C8B-B14F-4D97-AF65-F5344CB8AC3E}">
        <p14:creationId xmlns:p14="http://schemas.microsoft.com/office/powerpoint/2010/main" val="42163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B398-5C84-0387-F066-95D6FAA49A63}"/>
              </a:ext>
            </a:extLst>
          </p:cNvPr>
          <p:cNvSpPr txBox="1"/>
          <p:nvPr/>
        </p:nvSpPr>
        <p:spPr>
          <a:xfrm>
            <a:off x="412955" y="442452"/>
            <a:ext cx="8131277" cy="1077218"/>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C. </a:t>
            </a:r>
            <a:r>
              <a:rPr lang="en-US" b="1" i="0" dirty="0">
                <a:solidFill>
                  <a:srgbClr val="1F2328"/>
                </a:solidFill>
                <a:effectLst/>
                <a:latin typeface="Arial" panose="020B0604020202020204" pitchFamily="34" charset="0"/>
                <a:cs typeface="Arial" panose="020B0604020202020204" pitchFamily="34" charset="0"/>
              </a:rPr>
              <a:t>Investigate participants activity durations</a:t>
            </a:r>
            <a:r>
              <a:rPr lang="en-US" b="0" i="0" dirty="0">
                <a:solidFill>
                  <a:srgbClr val="1F2328"/>
                </a:solidFill>
                <a:effectLst/>
                <a:latin typeface="Arial" panose="020B0604020202020204" pitchFamily="34" charset="0"/>
                <a:cs typeface="Arial" panose="020B0604020202020204" pitchFamily="34" charset="0"/>
              </a:rPr>
              <a:t>: </a:t>
            </a:r>
          </a:p>
          <a:p>
            <a:endParaRPr lang="en-US" dirty="0">
              <a:solidFill>
                <a:srgbClr val="1F2328"/>
              </a:solidFill>
              <a:latin typeface="Arial" panose="020B0604020202020204" pitchFamily="34" charset="0"/>
              <a:cs typeface="Arial" panose="020B0604020202020204" pitchFamily="34" charset="0"/>
            </a:endParaRPr>
          </a:p>
          <a:p>
            <a:r>
              <a:rPr lang="en-US" sz="1400" b="0" i="0" dirty="0">
                <a:solidFill>
                  <a:srgbClr val="1F2328"/>
                </a:solidFill>
                <a:effectLst/>
                <a:latin typeface="Arial" panose="020B0604020202020204" pitchFamily="34" charset="0"/>
                <a:cs typeface="Arial" panose="020B0604020202020204" pitchFamily="34" charset="0"/>
              </a:rPr>
              <a:t>Since the dataset has been created in a scientific environment nearly equal preconditions for the participants can be assumed. Let us investigate their activity durations.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926EDF-1D06-7CC9-4B80-D31E74EA82CB}"/>
              </a:ext>
            </a:extLst>
          </p:cNvPr>
          <p:cNvPicPr>
            <a:picLocks noChangeAspect="1"/>
          </p:cNvPicPr>
          <p:nvPr/>
        </p:nvPicPr>
        <p:blipFill>
          <a:blip r:embed="rId2"/>
          <a:stretch>
            <a:fillRect/>
          </a:stretch>
        </p:blipFill>
        <p:spPr>
          <a:xfrm>
            <a:off x="412955" y="1642781"/>
            <a:ext cx="4366638" cy="2263336"/>
          </a:xfrm>
          <a:prstGeom prst="rect">
            <a:avLst/>
          </a:prstGeom>
        </p:spPr>
      </p:pic>
      <p:pic>
        <p:nvPicPr>
          <p:cNvPr id="6" name="Picture 5">
            <a:extLst>
              <a:ext uri="{FF2B5EF4-FFF2-40B4-BE49-F238E27FC236}">
                <a16:creationId xmlns:a16="http://schemas.microsoft.com/office/drawing/2014/main" id="{776D2ED2-7E01-7D90-1A6A-76E85FD9E61E}"/>
              </a:ext>
            </a:extLst>
          </p:cNvPr>
          <p:cNvPicPr>
            <a:picLocks noChangeAspect="1"/>
          </p:cNvPicPr>
          <p:nvPr/>
        </p:nvPicPr>
        <p:blipFill>
          <a:blip r:embed="rId3"/>
          <a:srcRect t="17671"/>
          <a:stretch/>
        </p:blipFill>
        <p:spPr>
          <a:xfrm>
            <a:off x="3639698" y="3903406"/>
            <a:ext cx="5189670" cy="2722941"/>
          </a:xfrm>
          <a:prstGeom prst="rect">
            <a:avLst/>
          </a:prstGeom>
        </p:spPr>
      </p:pic>
      <p:sp>
        <p:nvSpPr>
          <p:cNvPr id="7" name="TextBox 6">
            <a:extLst>
              <a:ext uri="{FF2B5EF4-FFF2-40B4-BE49-F238E27FC236}">
                <a16:creationId xmlns:a16="http://schemas.microsoft.com/office/drawing/2014/main" id="{203B56CC-F902-DE6E-7FEC-6DF8B1B873A8}"/>
              </a:ext>
            </a:extLst>
          </p:cNvPr>
          <p:cNvSpPr txBox="1"/>
          <p:nvPr/>
        </p:nvSpPr>
        <p:spPr>
          <a:xfrm>
            <a:off x="4759617" y="2064176"/>
            <a:ext cx="4069751" cy="1338828"/>
          </a:xfrm>
          <a:prstGeom prst="rect">
            <a:avLst/>
          </a:prstGeom>
          <a:noFill/>
        </p:spPr>
        <p:txBody>
          <a:bodyPr wrap="square" rtlCol="0">
            <a:spAutoFit/>
          </a:bodyPr>
          <a:lstStyle/>
          <a:p>
            <a:pPr marL="742950" lvl="1" indent="-2857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Nearly all participants have more data for walking upstairs than downstairs. Assuming an equal number of up- and down-walks the participants need longer walking upstairs.</a:t>
            </a:r>
            <a:br>
              <a:rPr lang="en-US" sz="1100" dirty="0">
                <a:latin typeface="Arial" panose="020B0604020202020204" pitchFamily="34"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DD29168-6AF6-095E-F619-15222EF229DA}"/>
              </a:ext>
            </a:extLst>
          </p:cNvPr>
          <p:cNvSpPr txBox="1"/>
          <p:nvPr/>
        </p:nvSpPr>
        <p:spPr>
          <a:xfrm>
            <a:off x="0" y="4491944"/>
            <a:ext cx="3581400" cy="2031325"/>
          </a:xfrm>
          <a:prstGeom prst="rect">
            <a:avLst/>
          </a:prstGeom>
          <a:noFill/>
        </p:spPr>
        <p:txBody>
          <a:bodyPr wrap="square" rtlCol="0">
            <a:spAutoFit/>
          </a:bodyPr>
          <a:lstStyle/>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know that we have six class classification so, we have the big problem is to know or check is there any imbalanced in the data. And after plotting above graph, we can say data is balanced.</a:t>
            </a:r>
          </a:p>
          <a:p>
            <a:pPr marL="628650" lvl="1" indent="-171450" algn="l">
              <a:buFont typeface="Arial" panose="020B0604020202020204" pitchFamily="34" charset="0"/>
              <a:buChar char="•"/>
            </a:pPr>
            <a:endParaRPr lang="en-US" sz="1400" b="0" i="0" dirty="0">
              <a:solidFill>
                <a:srgbClr val="1F2328"/>
              </a:solidFill>
              <a:effectLst/>
              <a:latin typeface="Arial" panose="020B0604020202020204" pitchFamily="34" charset="0"/>
              <a:cs typeface="Arial" panose="020B0604020202020204" pitchFamily="34" charset="0"/>
            </a:endParaRPr>
          </a:p>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have got almost same number of reading from all the subject.</a:t>
            </a:r>
          </a:p>
        </p:txBody>
      </p:sp>
    </p:spTree>
    <p:extLst>
      <p:ext uri="{BB962C8B-B14F-4D97-AF65-F5344CB8AC3E}">
        <p14:creationId xmlns:p14="http://schemas.microsoft.com/office/powerpoint/2010/main" val="341430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0B610-4AEF-DD2E-C200-714549AFC065}"/>
              </a:ext>
            </a:extLst>
          </p:cNvPr>
          <p:cNvSpPr txBox="1"/>
          <p:nvPr/>
        </p:nvSpPr>
        <p:spPr>
          <a:xfrm>
            <a:off x="757084" y="497381"/>
            <a:ext cx="6361471" cy="10772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 Normalize the numerical features : </a:t>
            </a:r>
          </a:p>
          <a:p>
            <a:endParaRPr lang="en-US"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Ensure proper scaling for machine learning models. Scaling to transform values into the range [0,1]. </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AD3465-FC33-5A4B-E09B-A043E94DD43F}"/>
              </a:ext>
            </a:extLst>
          </p:cNvPr>
          <p:cNvPicPr>
            <a:picLocks noChangeAspect="1"/>
          </p:cNvPicPr>
          <p:nvPr/>
        </p:nvPicPr>
        <p:blipFill>
          <a:blip r:embed="rId2"/>
          <a:stretch>
            <a:fillRect/>
          </a:stretch>
        </p:blipFill>
        <p:spPr>
          <a:xfrm>
            <a:off x="757083" y="1577179"/>
            <a:ext cx="6893495" cy="1954631"/>
          </a:xfrm>
          <a:prstGeom prst="rect">
            <a:avLst/>
          </a:prstGeom>
        </p:spPr>
      </p:pic>
      <p:pic>
        <p:nvPicPr>
          <p:cNvPr id="6" name="Picture 5">
            <a:extLst>
              <a:ext uri="{FF2B5EF4-FFF2-40B4-BE49-F238E27FC236}">
                <a16:creationId xmlns:a16="http://schemas.microsoft.com/office/drawing/2014/main" id="{E89E05A0-35C4-3DCA-4DE1-DA91DAA57434}"/>
              </a:ext>
            </a:extLst>
          </p:cNvPr>
          <p:cNvPicPr>
            <a:picLocks noChangeAspect="1"/>
          </p:cNvPicPr>
          <p:nvPr/>
        </p:nvPicPr>
        <p:blipFill>
          <a:blip r:embed="rId3"/>
          <a:stretch>
            <a:fillRect/>
          </a:stretch>
        </p:blipFill>
        <p:spPr>
          <a:xfrm>
            <a:off x="757084" y="3974263"/>
            <a:ext cx="6893494" cy="2023161"/>
          </a:xfrm>
          <a:prstGeom prst="rect">
            <a:avLst/>
          </a:prstGeom>
        </p:spPr>
      </p:pic>
    </p:spTree>
    <p:extLst>
      <p:ext uri="{BB962C8B-B14F-4D97-AF65-F5344CB8AC3E}">
        <p14:creationId xmlns:p14="http://schemas.microsoft.com/office/powerpoint/2010/main" val="193198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72F1FE-4405-A7EC-B364-895750404926}"/>
              </a:ext>
            </a:extLst>
          </p:cNvPr>
          <p:cNvSpPr txBox="1"/>
          <p:nvPr/>
        </p:nvSpPr>
        <p:spPr>
          <a:xfrm>
            <a:off x="717755" y="542920"/>
            <a:ext cx="6225970" cy="584775"/>
          </a:xfrm>
          <a:prstGeom prst="rect">
            <a:avLst/>
          </a:prstGeom>
          <a:noFill/>
        </p:spPr>
        <p:txBody>
          <a:bodyPr wrap="square" rtlCol="0">
            <a:spAutoFit/>
          </a:bodyPr>
          <a:lstStyle/>
          <a:p>
            <a:pPr algn="l">
              <a:buNone/>
            </a:pPr>
            <a:r>
              <a:rPr lang="en-US" sz="3200" b="1" i="0" dirty="0">
                <a:solidFill>
                  <a:srgbClr val="1F2328"/>
                </a:solidFill>
                <a:effectLst/>
                <a:latin typeface="Arial" panose="020B0604020202020204" pitchFamily="34" charset="0"/>
                <a:cs typeface="Arial" panose="020B0604020202020204" pitchFamily="34" charset="0"/>
              </a:rPr>
              <a:t>7. Analyzing the Data (EDA)</a:t>
            </a:r>
          </a:p>
        </p:txBody>
      </p:sp>
      <p:sp>
        <p:nvSpPr>
          <p:cNvPr id="7" name="TextBox 6">
            <a:extLst>
              <a:ext uri="{FF2B5EF4-FFF2-40B4-BE49-F238E27FC236}">
                <a16:creationId xmlns:a16="http://schemas.microsoft.com/office/drawing/2014/main" id="{56CEE9F9-E8B8-29B7-BCC8-3C2AAB873EEA}"/>
              </a:ext>
            </a:extLst>
          </p:cNvPr>
          <p:cNvSpPr txBox="1"/>
          <p:nvPr/>
        </p:nvSpPr>
        <p:spPr>
          <a:xfrm>
            <a:off x="717755" y="1127695"/>
            <a:ext cx="795429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first we perform EDA on Expert generated Data set. We try to understand the data then create some machine Learning model on top of 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Understanding trends in human movement.</a:t>
            </a:r>
          </a:p>
          <a:p>
            <a:r>
              <a:rPr lang="en-US" sz="1400" dirty="0">
                <a:latin typeface="Arial" panose="020B0604020202020204" pitchFamily="34" charset="0"/>
                <a:cs typeface="Arial" panose="020B0604020202020204" pitchFamily="34" charset="0"/>
              </a:rPr>
              <a:t>- Identifying variations across different activities.</a:t>
            </a:r>
          </a:p>
          <a:p>
            <a:r>
              <a:rPr lang="en-US" sz="1400" dirty="0">
                <a:latin typeface="Arial" panose="020B0604020202020204" pitchFamily="34" charset="0"/>
                <a:cs typeface="Arial" panose="020B0604020202020204" pitchFamily="34" charset="0"/>
              </a:rPr>
              <a:t>- Visualizing sensor signals for different physical movements.</a:t>
            </a:r>
          </a:p>
        </p:txBody>
      </p:sp>
      <p:pic>
        <p:nvPicPr>
          <p:cNvPr id="3" name="Picture 2">
            <a:extLst>
              <a:ext uri="{FF2B5EF4-FFF2-40B4-BE49-F238E27FC236}">
                <a16:creationId xmlns:a16="http://schemas.microsoft.com/office/drawing/2014/main" id="{124A0291-3CB4-D444-5460-7386B8EB4002}"/>
              </a:ext>
            </a:extLst>
          </p:cNvPr>
          <p:cNvPicPr>
            <a:picLocks noChangeAspect="1"/>
          </p:cNvPicPr>
          <p:nvPr/>
        </p:nvPicPr>
        <p:blipFill>
          <a:blip r:embed="rId2"/>
          <a:stretch>
            <a:fillRect/>
          </a:stretch>
        </p:blipFill>
        <p:spPr>
          <a:xfrm>
            <a:off x="1170037" y="2512690"/>
            <a:ext cx="6597447" cy="4143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E5420-F394-DCB9-EFEA-9D0A9020E3EA}"/>
              </a:ext>
            </a:extLst>
          </p:cNvPr>
          <p:cNvPicPr>
            <a:picLocks noChangeAspect="1"/>
          </p:cNvPicPr>
          <p:nvPr/>
        </p:nvPicPr>
        <p:blipFill>
          <a:blip r:embed="rId2"/>
          <a:stretch>
            <a:fillRect/>
          </a:stretch>
        </p:blipFill>
        <p:spPr>
          <a:xfrm>
            <a:off x="235974" y="331839"/>
            <a:ext cx="5005166" cy="3217606"/>
          </a:xfrm>
          <a:prstGeom prst="rect">
            <a:avLst/>
          </a:prstGeom>
        </p:spPr>
      </p:pic>
      <p:pic>
        <p:nvPicPr>
          <p:cNvPr id="5" name="Picture 4">
            <a:extLst>
              <a:ext uri="{FF2B5EF4-FFF2-40B4-BE49-F238E27FC236}">
                <a16:creationId xmlns:a16="http://schemas.microsoft.com/office/drawing/2014/main" id="{B6032CAC-7283-A1FB-1C89-C688CF4D6AE9}"/>
              </a:ext>
            </a:extLst>
          </p:cNvPr>
          <p:cNvPicPr>
            <a:picLocks noChangeAspect="1"/>
          </p:cNvPicPr>
          <p:nvPr/>
        </p:nvPicPr>
        <p:blipFill>
          <a:blip r:embed="rId3"/>
          <a:stretch>
            <a:fillRect/>
          </a:stretch>
        </p:blipFill>
        <p:spPr>
          <a:xfrm>
            <a:off x="235974" y="3429000"/>
            <a:ext cx="4752741" cy="3167211"/>
          </a:xfrm>
          <a:prstGeom prst="rect">
            <a:avLst/>
          </a:prstGeom>
        </p:spPr>
      </p:pic>
      <p:pic>
        <p:nvPicPr>
          <p:cNvPr id="7" name="Picture 6">
            <a:extLst>
              <a:ext uri="{FF2B5EF4-FFF2-40B4-BE49-F238E27FC236}">
                <a16:creationId xmlns:a16="http://schemas.microsoft.com/office/drawing/2014/main" id="{0B8D2F83-EAB6-1F6F-8E00-CBC7A42D9868}"/>
              </a:ext>
            </a:extLst>
          </p:cNvPr>
          <p:cNvPicPr>
            <a:picLocks noChangeAspect="1"/>
          </p:cNvPicPr>
          <p:nvPr/>
        </p:nvPicPr>
        <p:blipFill>
          <a:blip r:embed="rId4"/>
          <a:stretch>
            <a:fillRect/>
          </a:stretch>
        </p:blipFill>
        <p:spPr>
          <a:xfrm>
            <a:off x="5086005" y="3018504"/>
            <a:ext cx="4066671" cy="2566220"/>
          </a:xfrm>
          <a:prstGeom prst="rect">
            <a:avLst/>
          </a:prstGeom>
        </p:spPr>
      </p:pic>
    </p:spTree>
    <p:extLst>
      <p:ext uri="{BB962C8B-B14F-4D97-AF65-F5344CB8AC3E}">
        <p14:creationId xmlns:p14="http://schemas.microsoft.com/office/powerpoint/2010/main" val="54372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sz="3200"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352424" y="876300"/>
            <a:ext cx="8334375" cy="5419725"/>
          </a:xfrm>
        </p:spPr>
        <p:txBody>
          <a:bodyPr>
            <a:normAutofit fontScale="92500" lnSpcReduction="10000"/>
          </a:bodyPr>
          <a:lstStyle/>
          <a:p>
            <a:pPr>
              <a:buFont typeface="+mj-lt"/>
              <a:buAutoNum type="arabicPeriod"/>
            </a:pPr>
            <a:r>
              <a:rPr lang="en-IN" sz="1800" b="1" dirty="0">
                <a:latin typeface="Arial" panose="020B0604020202020204" pitchFamily="34" charset="0"/>
                <a:cs typeface="Arial" panose="020B0604020202020204" pitchFamily="34" charset="0"/>
              </a:rPr>
              <a:t>Overview</a:t>
            </a:r>
            <a:endParaRPr sz="1800" b="1"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Problem Statement</a:t>
            </a:r>
            <a:endParaRPr sz="1800" b="1" dirty="0">
              <a:latin typeface="Arial" panose="020B0604020202020204" pitchFamily="34" charset="0"/>
              <a:cs typeface="Arial" panose="020B0604020202020204" pitchFamily="34" charset="0"/>
            </a:endParaRPr>
          </a:p>
          <a:p>
            <a:pPr>
              <a:buFont typeface="+mj-lt"/>
              <a:buAutoNum type="arabicPeriod"/>
            </a:pPr>
            <a:r>
              <a:rPr lang="en-US" sz="1800" b="1" i="0" u="none" strike="noStrike" cap="none" dirty="0">
                <a:solidFill>
                  <a:schemeClr val="dk1"/>
                </a:solidFill>
                <a:latin typeface="Arial"/>
                <a:ea typeface="Arial"/>
                <a:cs typeface="Arial"/>
                <a:sym typeface="Arial"/>
              </a:rPr>
              <a:t>Dataset Overview </a:t>
            </a:r>
          </a:p>
          <a:p>
            <a:pPr>
              <a:buFont typeface="+mj-lt"/>
              <a:buAutoNum type="arabicPeriod"/>
            </a:pPr>
            <a:r>
              <a:rPr lang="en-IN" sz="1800" b="1" dirty="0">
                <a:latin typeface="Arial" panose="020B0604020202020204" pitchFamily="34" charset="0"/>
                <a:cs typeface="Arial" panose="020B0604020202020204" pitchFamily="34" charset="0"/>
              </a:rPr>
              <a:t>Data pre-processed </a:t>
            </a:r>
            <a:endParaRPr sz="1800" b="1"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Pre-requisite Summary</a:t>
            </a:r>
            <a:endParaRPr sz="1800" b="1" dirty="0">
              <a:latin typeface="Arial" panose="020B0604020202020204" pitchFamily="34" charset="0"/>
              <a:cs typeface="Arial" panose="020B0604020202020204" pitchFamily="34" charset="0"/>
            </a:endParaRPr>
          </a:p>
          <a:p>
            <a:pPr>
              <a:buFont typeface="+mj-lt"/>
              <a:buAutoNum type="arabicPeriod"/>
            </a:pPr>
            <a:r>
              <a:rPr lang="en-US" sz="1800" b="1" dirty="0">
                <a:latin typeface="Arial" panose="020B0604020202020204" pitchFamily="34" charset="0"/>
                <a:cs typeface="Arial" panose="020B0604020202020204" pitchFamily="34" charset="0"/>
              </a:rPr>
              <a:t>Loading and Reading Dataset</a:t>
            </a:r>
          </a:p>
          <a:p>
            <a:pPr marL="800100" lvl="1" indent="-342900">
              <a:buFont typeface="+mj-lt"/>
              <a:buAutoNum type="alphaUcPeriod"/>
            </a:pPr>
            <a:r>
              <a:rPr lang="en-US" sz="1500" dirty="0">
                <a:latin typeface="Arial" panose="020B0604020202020204" pitchFamily="34" charset="0"/>
                <a:cs typeface="Arial" panose="020B0604020202020204" pitchFamily="34" charset="0"/>
              </a:rPr>
              <a:t>Dataset Overview</a:t>
            </a:r>
          </a:p>
          <a:p>
            <a:pPr marL="800100" lvl="1" indent="-342900">
              <a:buFont typeface="+mj-lt"/>
              <a:buAutoNum type="alphaUcPeriod"/>
            </a:pPr>
            <a:r>
              <a:rPr lang="en-US" sz="1500" dirty="0">
                <a:latin typeface="Arial" panose="020B0604020202020204" pitchFamily="34" charset="0"/>
                <a:cs typeface="Arial" panose="020B0604020202020204" pitchFamily="34" charset="0"/>
              </a:rPr>
              <a:t>Finding out the Missing Values</a:t>
            </a:r>
          </a:p>
          <a:p>
            <a:pPr marL="800100" lvl="1" indent="-342900">
              <a:buFont typeface="+mj-lt"/>
              <a:buAutoNum type="alphaUcPeriod"/>
            </a:pPr>
            <a:r>
              <a:rPr lang="en-US" sz="1500" dirty="0">
                <a:latin typeface="Arial" panose="020B0604020202020204" pitchFamily="34" charset="0"/>
                <a:cs typeface="Arial" panose="020B0604020202020204" pitchFamily="34" charset="0"/>
              </a:rPr>
              <a:t>Investigate participants activity durations</a:t>
            </a:r>
          </a:p>
          <a:p>
            <a:pPr marL="800100" lvl="1" indent="-342900">
              <a:buFont typeface="+mj-lt"/>
              <a:buAutoNum type="alphaUcPeriod"/>
            </a:pPr>
            <a:r>
              <a:rPr lang="en-US" sz="1500" dirty="0">
                <a:latin typeface="Arial" panose="020B0604020202020204" pitchFamily="34" charset="0"/>
                <a:cs typeface="Arial" panose="020B0604020202020204" pitchFamily="34" charset="0"/>
              </a:rPr>
              <a:t>Normalize the numerical features</a:t>
            </a:r>
            <a:endParaRPr lang="en-IN" sz="1500" dirty="0">
              <a:latin typeface="Arial" panose="020B0604020202020204" pitchFamily="34" charset="0"/>
              <a:cs typeface="Arial" panose="020B0604020202020204" pitchFamily="34" charset="0"/>
            </a:endParaRPr>
          </a:p>
          <a:p>
            <a:pPr>
              <a:buFont typeface="+mj-lt"/>
              <a:buAutoNum type="arabicPeriod"/>
            </a:pPr>
            <a:r>
              <a:rPr lang="en-IN" sz="1800" b="1" dirty="0">
                <a:latin typeface="Arial" panose="020B0604020202020204" pitchFamily="34" charset="0"/>
                <a:cs typeface="Arial" panose="020B0604020202020204" pitchFamily="34" charset="0"/>
              </a:rPr>
              <a:t>Analysing the Data (EDA)</a:t>
            </a:r>
          </a:p>
          <a:p>
            <a:pPr marL="800100" lvl="1" indent="-342900">
              <a:buFont typeface="+mj-lt"/>
              <a:buAutoNum type="alphaUcPeriod"/>
            </a:pPr>
            <a:r>
              <a:rPr lang="en-US" sz="1500" dirty="0">
                <a:latin typeface="Arial" panose="020B0604020202020204" pitchFamily="34" charset="0"/>
                <a:cs typeface="Arial" panose="020B0604020202020204" pitchFamily="34" charset="0"/>
              </a:rPr>
              <a:t>Exploratory Data Analysis (EDA) Insights:</a:t>
            </a:r>
          </a:p>
          <a:p>
            <a:pPr>
              <a:buFont typeface="+mj-lt"/>
              <a:buAutoNum type="arabicPeriod"/>
            </a:pPr>
            <a:endParaRPr lang="en-IN" sz="1800" b="1"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p>
          <a:p>
            <a:pPr marL="0" indent="0">
              <a:buNone/>
            </a:pPr>
            <a:r>
              <a:rPr lang="en-IN" sz="1800" b="1" dirty="0">
                <a:latin typeface="Arial" panose="020B0604020202020204" pitchFamily="34" charset="0"/>
                <a:cs typeface="Arial" panose="020B0604020202020204" pitchFamily="34" charset="0"/>
              </a:rPr>
              <a:t>…..</a:t>
            </a:r>
            <a:endParaRPr sz="1800" b="1" dirty="0">
              <a:latin typeface="Arial" panose="020B0604020202020204" pitchFamily="34" charset="0"/>
              <a:cs typeface="Arial" panose="020B0604020202020204" pitchFamily="34" charset="0"/>
            </a:endParaRPr>
          </a:p>
          <a:p>
            <a:pPr marL="0" indent="0">
              <a:buNone/>
            </a:pPr>
            <a:r>
              <a:rPr sz="1800" b="1" dirty="0">
                <a:latin typeface="Arial" panose="020B0604020202020204" pitchFamily="34" charset="0"/>
                <a:cs typeface="Arial" panose="020B0604020202020204" pitchFamily="34" charset="0"/>
              </a:rPr>
              <a:t>8.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DF176-25C1-309D-FE7A-FBEE2CAAB8D5}"/>
              </a:ext>
            </a:extLst>
          </p:cNvPr>
          <p:cNvSpPr txBox="1"/>
          <p:nvPr/>
        </p:nvSpPr>
        <p:spPr>
          <a:xfrm>
            <a:off x="599768" y="501445"/>
            <a:ext cx="8013290"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Exploratory Data Analysis (EDA)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Activity Distribution:</a:t>
            </a:r>
          </a:p>
          <a:p>
            <a:r>
              <a:rPr lang="en-US" dirty="0">
                <a:latin typeface="Arial" panose="020B0604020202020204" pitchFamily="34" charset="0"/>
                <a:cs typeface="Arial" panose="020B0604020202020204" pitchFamily="34" charset="0"/>
              </a:rPr>
              <a:t>- The dataset has a fairly balanced distribution across activity types.</a:t>
            </a:r>
          </a:p>
          <a:p>
            <a:r>
              <a:rPr lang="en-US" dirty="0">
                <a:latin typeface="Arial" panose="020B0604020202020204" pitchFamily="34" charset="0"/>
                <a:cs typeface="Arial" panose="020B0604020202020204" pitchFamily="34" charset="0"/>
              </a:rPr>
              <a:t>- No significant class imbalance, meaning the model won’t require oversampling or under sampling.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Speed Variations Across Activities:</a:t>
            </a:r>
          </a:p>
          <a:p>
            <a:r>
              <a:rPr lang="en-US" dirty="0">
                <a:latin typeface="Arial" panose="020B0604020202020204" pitchFamily="34" charset="0"/>
                <a:cs typeface="Arial" panose="020B0604020202020204" pitchFamily="34" charset="0"/>
              </a:rPr>
              <a:t>- Higher speeds are observed in dynamic activities (Walking, Running, Stair Climbing).</a:t>
            </a:r>
          </a:p>
          <a:p>
            <a:r>
              <a:rPr lang="en-US" dirty="0">
                <a:latin typeface="Arial" panose="020B0604020202020204" pitchFamily="34" charset="0"/>
                <a:cs typeface="Arial" panose="020B0604020202020204" pitchFamily="34" charset="0"/>
              </a:rPr>
              <a:t>- Lower speeds in static postures (Standing, Sitting, 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Orientation Change Trends:</a:t>
            </a:r>
          </a:p>
          <a:p>
            <a:r>
              <a:rPr lang="en-US" dirty="0">
                <a:latin typeface="Arial" panose="020B0604020202020204" pitchFamily="34" charset="0"/>
                <a:cs typeface="Arial" panose="020B0604020202020204" pitchFamily="34" charset="0"/>
              </a:rPr>
              <a:t>- More significant orientation changes in movement-related activities (Walking, Stair Climbing).</a:t>
            </a:r>
          </a:p>
          <a:p>
            <a:r>
              <a:rPr lang="en-US" dirty="0">
                <a:latin typeface="Arial" panose="020B0604020202020204" pitchFamily="34" charset="0"/>
                <a:cs typeface="Arial" panose="020B0604020202020204" pitchFamily="34" charset="0"/>
              </a:rPr>
              <a:t>- Minimal changes in static activities (Standing, Sitting).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Frequency Component Distribution:</a:t>
            </a:r>
          </a:p>
          <a:p>
            <a:r>
              <a:rPr lang="en-US" dirty="0">
                <a:latin typeface="Arial" panose="020B0604020202020204" pitchFamily="34" charset="0"/>
                <a:cs typeface="Arial" panose="020B0604020202020204" pitchFamily="34" charset="0"/>
              </a:rPr>
              <a:t>- Some activities have distinct frequency signatures, making them separable in the feature space.</a:t>
            </a:r>
          </a:p>
          <a:p>
            <a:r>
              <a:rPr lang="en-US" dirty="0">
                <a:latin typeface="Arial" panose="020B0604020202020204" pitchFamily="34" charset="0"/>
                <a:cs typeface="Arial" panose="020B0604020202020204" pitchFamily="34" charset="0"/>
              </a:rPr>
              <a:t>- High-frequency components appear in movement activities.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50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Mean Values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Accelerometer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t>Created jerk (acceleration change rate).</a:t>
            </a:r>
          </a:p>
          <a:p>
            <a:r>
              <a:t>Orientation change via gyroscope drift.</a:t>
            </a:r>
          </a:p>
          <a:p>
            <a:r>
              <a:t>Time &amp; frequency domain features (FFT).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Selection</a:t>
            </a:r>
          </a:p>
        </p:txBody>
      </p:sp>
      <p:sp>
        <p:nvSpPr>
          <p:cNvPr id="3" name="Content Placeholder 2"/>
          <p:cNvSpPr>
            <a:spLocks noGrp="1"/>
          </p:cNvSpPr>
          <p:nvPr>
            <p:ph idx="1"/>
          </p:nvPr>
        </p:nvSpPr>
        <p:spPr/>
        <p:txBody>
          <a:bodyPr/>
          <a:lstStyle/>
          <a:p>
            <a:r>
              <a:t>Removed features with &gt;0.9 correlation.</a:t>
            </a:r>
          </a:p>
          <a:p>
            <a:r>
              <a:t>561 → 197 features retained.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PCA Reduction</a:t>
            </a:r>
          </a:p>
        </p:txBody>
      </p:sp>
      <p:sp>
        <p:nvSpPr>
          <p:cNvPr id="3" name="Content Placeholder 2"/>
          <p:cNvSpPr>
            <a:spLocks noGrp="1"/>
          </p:cNvSpPr>
          <p:nvPr>
            <p:ph idx="1"/>
          </p:nvPr>
        </p:nvSpPr>
        <p:spPr/>
        <p:txBody>
          <a:bodyPr/>
          <a:lstStyle/>
          <a:p>
            <a:r>
              <a:t>Applied PCA: retained 95% variance.</a:t>
            </a:r>
          </a:p>
          <a:p>
            <a:r>
              <a:t>Final: 94 principal components.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Strategy</a:t>
            </a:r>
          </a:p>
        </p:txBody>
      </p:sp>
      <p:sp>
        <p:nvSpPr>
          <p:cNvPr id="3" name="Content Placeholder 2"/>
          <p:cNvSpPr>
            <a:spLocks noGrp="1"/>
          </p:cNvSpPr>
          <p:nvPr>
            <p:ph idx="1"/>
          </p:nvPr>
        </p:nvSpPr>
        <p:spPr/>
        <p:txBody>
          <a:bodyPr/>
          <a:lstStyle/>
          <a:p>
            <a:r>
              <a:t>Train/Test split: 80/20 (stratified).</a:t>
            </a:r>
          </a:p>
          <a:p>
            <a:r>
              <a:t>Evaluation: Accuracy, F1, Recall, Precision.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Logistic Regression</a:t>
            </a:r>
          </a:p>
        </p:txBody>
      </p:sp>
      <p:sp>
        <p:nvSpPr>
          <p:cNvPr id="3" name="Content Placeholder 2"/>
          <p:cNvSpPr>
            <a:spLocks noGrp="1"/>
          </p:cNvSpPr>
          <p:nvPr>
            <p:ph idx="1"/>
          </p:nvPr>
        </p:nvSpPr>
        <p:spPr/>
        <p:txBody>
          <a:bodyPr/>
          <a:lstStyle/>
          <a:p>
            <a:r>
              <a:t>Linear model (max_iter=1000).</a:t>
            </a:r>
          </a:p>
          <a:p>
            <a:r>
              <a:t>Test accuracy: ~98.4%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Random Forest</a:t>
            </a:r>
          </a:p>
        </p:txBody>
      </p:sp>
      <p:sp>
        <p:nvSpPr>
          <p:cNvPr id="3" name="Content Placeholder 2"/>
          <p:cNvSpPr>
            <a:spLocks noGrp="1"/>
          </p:cNvSpPr>
          <p:nvPr>
            <p:ph idx="1"/>
          </p:nvPr>
        </p:nvSpPr>
        <p:spPr/>
        <p:txBody>
          <a:bodyPr/>
          <a:lstStyle/>
          <a:p>
            <a:r>
              <a:t>100 trees, default depth.</a:t>
            </a:r>
          </a:p>
          <a:p>
            <a:r>
              <a:t>Test accuracy: ~90.3%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2">
            <a:extLst>
              <a:ext uri="{FF2B5EF4-FFF2-40B4-BE49-F238E27FC236}">
                <a16:creationId xmlns:a16="http://schemas.microsoft.com/office/drawing/2014/main" id="{6A9FA344-E451-00E6-E201-CFDA037EC449}"/>
              </a:ext>
            </a:extLst>
          </p:cNvPr>
          <p:cNvSpPr txBox="1"/>
          <p:nvPr/>
        </p:nvSpPr>
        <p:spPr>
          <a:xfrm>
            <a:off x="442452" y="260571"/>
            <a:ext cx="38229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1. Overview</a:t>
            </a:r>
            <a:endParaRPr lang="en-US" dirty="0"/>
          </a:p>
        </p:txBody>
      </p:sp>
      <p:sp>
        <p:nvSpPr>
          <p:cNvPr id="3" name="Google Shape;164;p2">
            <a:extLst>
              <a:ext uri="{FF2B5EF4-FFF2-40B4-BE49-F238E27FC236}">
                <a16:creationId xmlns:a16="http://schemas.microsoft.com/office/drawing/2014/main" id="{D47ED714-0D0C-492B-9A8E-A89783585491}"/>
              </a:ext>
            </a:extLst>
          </p:cNvPr>
          <p:cNvSpPr txBox="1"/>
          <p:nvPr/>
        </p:nvSpPr>
        <p:spPr>
          <a:xfrm>
            <a:off x="442452" y="1065858"/>
            <a:ext cx="8249264" cy="5540835"/>
          </a:xfrm>
          <a:prstGeom prst="rect">
            <a:avLst/>
          </a:prstGeom>
          <a:noFill/>
          <a:ln>
            <a:noFill/>
          </a:ln>
        </p:spPr>
        <p:txBody>
          <a:bodyPr spcFirstLastPara="1" wrap="square" lIns="91425" tIns="45700" rIns="91425" bIns="45700" anchor="t" anchorCtr="0">
            <a:spAutoFit/>
          </a:bodyPr>
          <a:lstStyle/>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Smartphones have become an essential tool in daily life, offering communication and intelligent assistance through advanced technology. With computing power, connectivity, and APIs to support third-party apps, smartphones also feature components like cameras, GPS, browsers, and embedded sensors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accelerometers</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a:effectLst/>
                <a:latin typeface="Arial" panose="020B0604020202020204" pitchFamily="34" charset="0"/>
                <a:ea typeface="Calibri" panose="020F0502020204030204" pitchFamily="34" charset="0"/>
                <a:cs typeface="Arial" panose="020B0604020202020204" pitchFamily="34" charset="0"/>
              </a:rPr>
              <a:t>gyroscopes</a:t>
            </a:r>
            <a:r>
              <a:rPr lang="en-IN" sz="1800" kern="100" dirty="0">
                <a:effectLst/>
                <a:latin typeface="Arial" panose="020B0604020202020204" pitchFamily="34" charset="0"/>
                <a:ea typeface="Calibri" panose="020F0502020204030204" pitchFamily="34" charset="0"/>
                <a:cs typeface="Arial" panose="020B0604020202020204" pitchFamily="34" charset="0"/>
              </a:rPr>
              <a:t>. These enable context-aware applications based on user location, movement, and activity.</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Activity Recognition (AR)</a:t>
            </a:r>
            <a:r>
              <a:rPr lang="en-IN" sz="1800" kern="100" dirty="0">
                <a:effectLst/>
                <a:latin typeface="Arial" panose="020B0604020202020204" pitchFamily="34" charset="0"/>
                <a:ea typeface="Calibri" panose="020F0502020204030204" pitchFamily="34" charset="0"/>
                <a:cs typeface="Arial" panose="020B0604020202020204" pitchFamily="34" charset="0"/>
              </a:rPr>
              <a:t> involves monitoring a person’s physical state using smartphone sensors. With their widespread use and built-in sensors, smartphones can detect environmental changes and human motion. </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a:t>
            </a:r>
            <a:r>
              <a:rPr lang="en-IN" sz="1800" b="1" kern="100" dirty="0">
                <a:effectLst/>
                <a:latin typeface="Arial" panose="020B0604020202020204" pitchFamily="34" charset="0"/>
                <a:ea typeface="Calibri" panose="020F0502020204030204" pitchFamily="34" charset="0"/>
                <a:cs typeface="Arial" panose="020B0604020202020204" pitchFamily="34" charset="0"/>
              </a:rPr>
              <a:t>Human Activity Recognition (HAR)</a:t>
            </a:r>
            <a:r>
              <a:rPr lang="en-IN" sz="1800" kern="100" dirty="0">
                <a:effectLst/>
                <a:latin typeface="Arial" panose="020B0604020202020204" pitchFamily="34" charset="0"/>
                <a:ea typeface="Calibri" panose="020F0502020204030204" pitchFamily="34" charset="0"/>
                <a:cs typeface="Arial" panose="020B0604020202020204" pitchFamily="34" charset="0"/>
              </a:rPr>
              <a:t> framework uses raw sensor data to detect and classify human movements through deep learning techniques. These models achieve high accuracy in identifying various actions from the sensed data.</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experiments have been carried out with a group of 30 volunteers within an age bracket of 19-48 years. The objective is to build a model that predicts human activities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Walking, Walking Upstairs, Walking Downstairs, Sitting, Standing, and Laying.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673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SVM (RBF Kernel)</a:t>
            </a:r>
          </a:p>
        </p:txBody>
      </p:sp>
      <p:sp>
        <p:nvSpPr>
          <p:cNvPr id="3" name="Content Placeholder 2"/>
          <p:cNvSpPr>
            <a:spLocks noGrp="1"/>
          </p:cNvSpPr>
          <p:nvPr>
            <p:ph idx="1"/>
          </p:nvPr>
        </p:nvSpPr>
        <p:spPr/>
        <p:txBody>
          <a:bodyPr/>
          <a:lstStyle/>
          <a:p>
            <a:r>
              <a:t>C=1, gamma='scale'</a:t>
            </a:r>
          </a:p>
          <a:p>
            <a:r>
              <a:t>Best accuracy: ~98.6%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Comparison</a:t>
            </a:r>
          </a:p>
        </p:txBody>
      </p:sp>
      <p:sp>
        <p:nvSpPr>
          <p:cNvPr id="3" name="Content Placeholder 2"/>
          <p:cNvSpPr>
            <a:spLocks noGrp="1"/>
          </p:cNvSpPr>
          <p:nvPr>
            <p:ph idx="1"/>
          </p:nvPr>
        </p:nvSpPr>
        <p:spPr/>
        <p:txBody>
          <a:bodyPr/>
          <a:lstStyle/>
          <a:p>
            <a:r>
              <a:t>SVM &gt; LR &gt; RF</a:t>
            </a:r>
          </a:p>
          <a:p>
            <a:r>
              <a:t>SVM handles non-linear margins best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Tuning - CV</a:t>
            </a:r>
          </a:p>
        </p:txBody>
      </p:sp>
      <p:sp>
        <p:nvSpPr>
          <p:cNvPr id="3" name="Content Placeholder 2"/>
          <p:cNvSpPr>
            <a:spLocks noGrp="1"/>
          </p:cNvSpPr>
          <p:nvPr>
            <p:ph idx="1"/>
          </p:nvPr>
        </p:nvSpPr>
        <p:spPr/>
        <p:txBody>
          <a:bodyPr/>
          <a:lstStyle/>
          <a:p>
            <a:r>
              <a:t>5-fold cross-validation.</a:t>
            </a:r>
          </a:p>
          <a:p>
            <a:r>
              <a:t>Ensures generalizable results.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Grid Search (SVM)</a:t>
            </a:r>
          </a:p>
        </p:txBody>
      </p:sp>
      <p:sp>
        <p:nvSpPr>
          <p:cNvPr id="3" name="Content Placeholder 2"/>
          <p:cNvSpPr>
            <a:spLocks noGrp="1"/>
          </p:cNvSpPr>
          <p:nvPr>
            <p:ph idx="1"/>
          </p:nvPr>
        </p:nvSpPr>
        <p:spPr/>
        <p:txBody>
          <a:bodyPr/>
          <a:lstStyle/>
          <a:p>
            <a:r>
              <a:t>C={0.1,1,10}, gamma={'scale','auto'}</a:t>
            </a:r>
          </a:p>
          <a:p>
            <a:r>
              <a:t>Best: C=10, gamma='scale'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Tuned Model</a:t>
            </a:r>
          </a:p>
        </p:txBody>
      </p:sp>
      <p:sp>
        <p:nvSpPr>
          <p:cNvPr id="3" name="Content Placeholder 2"/>
          <p:cNvSpPr>
            <a:spLocks noGrp="1"/>
          </p:cNvSpPr>
          <p:nvPr>
            <p:ph idx="1"/>
          </p:nvPr>
        </p:nvSpPr>
        <p:spPr/>
        <p:txBody>
          <a:bodyPr/>
          <a:lstStyle/>
          <a:p>
            <a:r>
              <a:t>Optimized SVM: ~99.1% CV accuracy</a:t>
            </a:r>
          </a:p>
          <a:p>
            <a:r>
              <a:t>Improved margin fitting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Model</a:t>
            </a:r>
          </a:p>
        </p:txBody>
      </p:sp>
      <p:sp>
        <p:nvSpPr>
          <p:cNvPr id="3" name="Content Placeholder 2"/>
          <p:cNvSpPr>
            <a:spLocks noGrp="1"/>
          </p:cNvSpPr>
          <p:nvPr>
            <p:ph idx="1"/>
          </p:nvPr>
        </p:nvSpPr>
        <p:spPr/>
        <p:txBody>
          <a:bodyPr/>
          <a:lstStyle/>
          <a:p>
            <a:r>
              <a:t>RBF SVM (C=10) chosen</a:t>
            </a:r>
          </a:p>
          <a:p>
            <a:r>
              <a:t>Generalizes with 98–99% test accuracy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Sensor fusion boosts accuracy</a:t>
            </a:r>
          </a:p>
          <a:p>
            <a:r>
              <a:t>Engineered features essential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High dimensionality</a:t>
            </a:r>
          </a:p>
          <a:p>
            <a:r>
              <a:t>Subtle differences between activities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dirty="0"/>
              <a:t>Try LSTM for sequence modeling</a:t>
            </a:r>
          </a:p>
          <a:p>
            <a:r>
              <a:rPr dirty="0"/>
              <a:t>Explore deployment on mobile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Accurate HAR using classical ML</a:t>
            </a:r>
          </a:p>
          <a:p>
            <a:r>
              <a:t>Effective preprocessing &amp; tuning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2;p2">
            <a:extLst>
              <a:ext uri="{FF2B5EF4-FFF2-40B4-BE49-F238E27FC236}">
                <a16:creationId xmlns:a16="http://schemas.microsoft.com/office/drawing/2014/main" id="{08E51F83-71EC-9B27-D635-ADA072A87C80}"/>
              </a:ext>
            </a:extLst>
          </p:cNvPr>
          <p:cNvSpPr txBox="1"/>
          <p:nvPr/>
        </p:nvSpPr>
        <p:spPr>
          <a:xfrm>
            <a:off x="446010" y="261873"/>
            <a:ext cx="46517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2. Problem Statement</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Questions?</a:t>
            </a:r>
          </a:p>
          <a:p>
            <a:r>
              <a:t>Cohort 11 – Group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4404A0B9-FBB0-381E-5552-BBDA434DC8F1}"/>
              </a:ext>
            </a:extLst>
          </p:cNvPr>
          <p:cNvSpPr txBox="1"/>
          <p:nvPr/>
        </p:nvSpPr>
        <p:spPr>
          <a:xfrm>
            <a:off x="446010" y="1210298"/>
            <a:ext cx="815721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endParaRPr dirty="0">
              <a:latin typeface="Arial" panose="020B0604020202020204" pitchFamily="34" charset="0"/>
              <a:cs typeface="Arial" panose="020B0604020202020204" pitchFamily="34" charset="0"/>
            </a:endParaRPr>
          </a:p>
        </p:txBody>
      </p:sp>
      <p:sp>
        <p:nvSpPr>
          <p:cNvPr id="3" name="Google Shape;162;p2">
            <a:extLst>
              <a:ext uri="{FF2B5EF4-FFF2-40B4-BE49-F238E27FC236}">
                <a16:creationId xmlns:a16="http://schemas.microsoft.com/office/drawing/2014/main" id="{A3AF3469-8378-C190-59F4-76E50578C082}"/>
              </a:ext>
            </a:extLst>
          </p:cNvPr>
          <p:cNvSpPr txBox="1"/>
          <p:nvPr/>
        </p:nvSpPr>
        <p:spPr>
          <a:xfrm>
            <a:off x="446010" y="261873"/>
            <a:ext cx="43850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3. Dataset Overview </a:t>
            </a:r>
            <a:endParaRPr dirty="0"/>
          </a:p>
        </p:txBody>
      </p:sp>
      <p:sp>
        <p:nvSpPr>
          <p:cNvPr id="4" name="Google Shape;164;p2">
            <a:extLst>
              <a:ext uri="{FF2B5EF4-FFF2-40B4-BE49-F238E27FC236}">
                <a16:creationId xmlns:a16="http://schemas.microsoft.com/office/drawing/2014/main" id="{C65F57AD-9E3C-EE75-00BD-3A24FCA98C5E}"/>
              </a:ext>
            </a:extLst>
          </p:cNvPr>
          <p:cNvSpPr txBox="1"/>
          <p:nvPr/>
        </p:nvSpPr>
        <p:spPr>
          <a:xfrm>
            <a:off x="446010" y="2774236"/>
            <a:ext cx="8157216"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Dataset Source: </a:t>
            </a:r>
            <a:r>
              <a:rPr lang="en-US" dirty="0">
                <a:latin typeface="Arial" panose="020B0604020202020204" pitchFamily="34" charset="0"/>
                <a:cs typeface="Arial" panose="020B0604020202020204" pitchFamily="34" charset="0"/>
                <a:hlinkClick r:id="rId2"/>
              </a:rPr>
              <a:t>https://www.kaggle.com/datasets/uciml/human-activity-recognition-with-smartphones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Test.csv and train.csv are uploaded in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for further processing.</a:t>
            </a:r>
          </a:p>
          <a:p>
            <a:pPr marL="0" marR="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UCI HAR Dataset with 10,299 samples.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561 features from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 labeled human activities.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7,352 | Test: 2,947 samples</a:t>
            </a:r>
          </a:p>
        </p:txBody>
      </p:sp>
    </p:spTree>
    <p:extLst>
      <p:ext uri="{BB962C8B-B14F-4D97-AF65-F5344CB8AC3E}">
        <p14:creationId xmlns:p14="http://schemas.microsoft.com/office/powerpoint/2010/main" val="2677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754463A9-0E5F-4CB8-6A51-93661C0181BB}"/>
              </a:ext>
            </a:extLst>
          </p:cNvPr>
          <p:cNvSpPr txBox="1"/>
          <p:nvPr/>
        </p:nvSpPr>
        <p:spPr>
          <a:xfrm>
            <a:off x="446009" y="783421"/>
            <a:ext cx="8275203"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30 participants (</a:t>
            </a:r>
            <a:r>
              <a:rPr lang="en-US" b="0" i="1" dirty="0">
                <a:solidFill>
                  <a:srgbClr val="1F2328"/>
                </a:solidFill>
                <a:effectLst/>
                <a:latin typeface="Arial" panose="020B0604020202020204" pitchFamily="34" charset="0"/>
                <a:cs typeface="Arial" panose="020B0604020202020204" pitchFamily="34" charset="0"/>
              </a:rPr>
              <a:t>referred as subjects in this dataset</a:t>
            </a:r>
            <a:r>
              <a:rPr lang="en-US" b="0" i="0" dirty="0">
                <a:solidFill>
                  <a:srgbClr val="1F2328"/>
                </a:solidFill>
                <a:effectLst/>
                <a:latin typeface="Arial" panose="020B0604020202020204" pitchFamily="34" charset="0"/>
                <a:cs typeface="Arial" panose="020B0604020202020204" pitchFamily="34" charset="0"/>
              </a:rPr>
              <a:t>) performed activities of daily living while </a:t>
            </a:r>
            <a:r>
              <a:rPr lang="en-US" b="0" i="1" dirty="0">
                <a:solidFill>
                  <a:srgbClr val="1F2328"/>
                </a:solidFill>
                <a:effectLst/>
                <a:latin typeface="Arial" panose="020B0604020202020204" pitchFamily="34" charset="0"/>
                <a:cs typeface="Arial" panose="020B0604020202020204" pitchFamily="34" charset="0"/>
              </a:rPr>
              <a:t>carrying a waist-mounted smartphone</a:t>
            </a:r>
            <a:r>
              <a:rPr lang="en-US" b="0" i="0" dirty="0">
                <a:solidFill>
                  <a:srgbClr val="1F2328"/>
                </a:solidFill>
                <a:effectLst/>
                <a:latin typeface="Arial" panose="020B0604020202020204" pitchFamily="34" charset="0"/>
                <a:cs typeface="Arial" panose="020B0604020202020204" pitchFamily="34" charset="0"/>
              </a:rPr>
              <a:t>. The phone was configured to record two implemented sensors (</a:t>
            </a:r>
            <a:r>
              <a:rPr lang="en-US" b="1" i="0" dirty="0">
                <a:solidFill>
                  <a:srgbClr val="1F2328"/>
                </a:solidFill>
                <a:effectLst/>
                <a:latin typeface="Arial" panose="020B0604020202020204" pitchFamily="34" charset="0"/>
                <a:cs typeface="Arial" panose="020B0604020202020204" pitchFamily="34" charset="0"/>
              </a:rPr>
              <a:t>accelerometer and gyroscope</a:t>
            </a:r>
            <a:r>
              <a:rPr lang="en-US" b="0" i="0" dirty="0">
                <a:solidFill>
                  <a:srgbClr val="1F2328"/>
                </a:solidFill>
                <a:effectLst/>
                <a:latin typeface="Arial" panose="020B0604020202020204" pitchFamily="34" charset="0"/>
                <a:cs typeface="Arial" panose="020B0604020202020204" pitchFamily="34" charset="0"/>
              </a:rPr>
              <a:t>). For these time series the directors of the underlying study performed feature generation and generated the dataset by moving a </a:t>
            </a:r>
            <a:r>
              <a:rPr lang="en-US" b="1" i="0" dirty="0">
                <a:solidFill>
                  <a:srgbClr val="1F2328"/>
                </a:solidFill>
                <a:effectLst/>
                <a:latin typeface="Arial" panose="020B0604020202020204" pitchFamily="34" charset="0"/>
                <a:cs typeface="Arial" panose="020B0604020202020204" pitchFamily="34" charset="0"/>
              </a:rPr>
              <a:t>fixed-width window of 2.56s</a:t>
            </a:r>
            <a:r>
              <a:rPr lang="en-US" b="0" i="0" dirty="0">
                <a:solidFill>
                  <a:srgbClr val="1F2328"/>
                </a:solidFill>
                <a:effectLst/>
                <a:latin typeface="Arial" panose="020B0604020202020204" pitchFamily="34" charset="0"/>
                <a:cs typeface="Arial" panose="020B0604020202020204" pitchFamily="34" charset="0"/>
              </a:rPr>
              <a:t> over the series. Since the </a:t>
            </a:r>
            <a:r>
              <a:rPr lang="en-US" b="1" i="0" dirty="0">
                <a:solidFill>
                  <a:srgbClr val="1F2328"/>
                </a:solidFill>
                <a:effectLst/>
                <a:latin typeface="Arial" panose="020B0604020202020204" pitchFamily="34" charset="0"/>
                <a:cs typeface="Arial" panose="020B0604020202020204" pitchFamily="34" charset="0"/>
              </a:rPr>
              <a:t>windows had 50% overlap</a:t>
            </a:r>
            <a:r>
              <a:rPr lang="en-US" b="0" i="0" dirty="0">
                <a:solidFill>
                  <a:srgbClr val="1F2328"/>
                </a:solidFill>
                <a:effectLst/>
                <a:latin typeface="Arial" panose="020B0604020202020204" pitchFamily="34" charset="0"/>
                <a:cs typeface="Arial" panose="020B0604020202020204" pitchFamily="34" charset="0"/>
              </a:rPr>
              <a:t> the resulting points are </a:t>
            </a:r>
            <a:r>
              <a:rPr lang="en-US" b="1" i="0" dirty="0">
                <a:solidFill>
                  <a:srgbClr val="1F2328"/>
                </a:solidFill>
                <a:effectLst/>
                <a:latin typeface="Arial" panose="020B0604020202020204" pitchFamily="34" charset="0"/>
                <a:cs typeface="Arial" panose="020B0604020202020204" pitchFamily="34" charset="0"/>
              </a:rPr>
              <a:t>equally spaced (1.28s)</a:t>
            </a:r>
            <a:r>
              <a:rPr lang="en-US" b="0" i="0" dirty="0">
                <a:solidFill>
                  <a:srgbClr val="1F2328"/>
                </a:solidFill>
                <a:effectLst/>
                <a:latin typeface="Arial" panose="020B0604020202020204" pitchFamily="34" charset="0"/>
                <a:cs typeface="Arial" panose="020B0604020202020204" pitchFamily="34" charset="0"/>
              </a:rPr>
              <a:t>.This experiment was video recorded to label the data manually.</a:t>
            </a:r>
          </a:p>
          <a:p>
            <a:pPr marL="285750" indent="-285750">
              <a:buFont typeface="Arial" panose="020B0604020202020204" pitchFamily="34" charset="0"/>
              <a:buChar char="•"/>
            </a:pPr>
            <a:endParaRPr lang="en-US" dirty="0">
              <a:solidFill>
                <a:srgbClr val="1F23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By using the sensors(Gyroscope and accelerometer) in a smartphone, they have captured '3-axial linear acceleration'(</a:t>
            </a:r>
            <a:r>
              <a:rPr lang="en-US" dirty="0" err="1">
                <a:solidFill>
                  <a:srgbClr val="1F2328"/>
                </a:solidFill>
                <a:latin typeface="Arial" panose="020B0604020202020204" pitchFamily="34" charset="0"/>
                <a:cs typeface="Arial" panose="020B0604020202020204" pitchFamily="34" charset="0"/>
              </a:rPr>
              <a:t>tAcc</a:t>
            </a:r>
            <a:r>
              <a:rPr lang="en-US" dirty="0">
                <a:solidFill>
                  <a:srgbClr val="1F2328"/>
                </a:solidFill>
                <a:latin typeface="Arial" panose="020B0604020202020204" pitchFamily="34" charset="0"/>
                <a:cs typeface="Arial" panose="020B0604020202020204" pitchFamily="34" charset="0"/>
              </a:rPr>
              <a:t>-XYZ) from accelerometer and '3-axial angular velocity' (</a:t>
            </a:r>
            <a:r>
              <a:rPr lang="en-US" dirty="0" err="1">
                <a:solidFill>
                  <a:srgbClr val="1F2328"/>
                </a:solidFill>
                <a:latin typeface="Arial" panose="020B0604020202020204" pitchFamily="34" charset="0"/>
                <a:cs typeface="Arial" panose="020B0604020202020204" pitchFamily="34" charset="0"/>
              </a:rPr>
              <a:t>tGyro</a:t>
            </a:r>
            <a:r>
              <a:rPr lang="en-US" dirty="0">
                <a:solidFill>
                  <a:srgbClr val="1F2328"/>
                </a:solidFill>
                <a:latin typeface="Arial" panose="020B0604020202020204" pitchFamily="34" charset="0"/>
                <a:cs typeface="Arial" panose="020B0604020202020204" pitchFamily="34" charset="0"/>
              </a:rPr>
              <a:t>-XYZ) from Gyroscope with several variations.</a:t>
            </a:r>
          </a:p>
        </p:txBody>
      </p:sp>
      <p:sp>
        <p:nvSpPr>
          <p:cNvPr id="3" name="Google Shape;162;p2">
            <a:extLst>
              <a:ext uri="{FF2B5EF4-FFF2-40B4-BE49-F238E27FC236}">
                <a16:creationId xmlns:a16="http://schemas.microsoft.com/office/drawing/2014/main" id="{52DB0E3F-F3D4-FCF5-98CB-33BCCB9CA306}"/>
              </a:ext>
            </a:extLst>
          </p:cNvPr>
          <p:cNvSpPr txBox="1"/>
          <p:nvPr/>
        </p:nvSpPr>
        <p:spPr>
          <a:xfrm>
            <a:off x="446010" y="261873"/>
            <a:ext cx="3899848" cy="461624"/>
          </a:xfrm>
          <a:prstGeom prst="rect">
            <a:avLst/>
          </a:prstGeom>
          <a:noFill/>
          <a:ln>
            <a:noFill/>
          </a:ln>
        </p:spPr>
        <p:txBody>
          <a:bodyPr spcFirstLastPara="1" wrap="square" lIns="91425" tIns="45700" rIns="91425" bIns="45700" anchor="t" anchorCtr="0">
            <a:spAutoFit/>
          </a:bodyPr>
          <a:lstStyle/>
          <a:p>
            <a:pPr algn="l"/>
            <a:r>
              <a:rPr lang="en-IN" sz="2400" b="1" i="0" dirty="0">
                <a:solidFill>
                  <a:srgbClr val="1F2328"/>
                </a:solidFill>
                <a:effectLst/>
                <a:latin typeface="Arial" panose="020B0604020202020204" pitchFamily="34" charset="0"/>
                <a:cs typeface="Arial" panose="020B0604020202020204" pitchFamily="34" charset="0"/>
              </a:rPr>
              <a:t>How data was recorded ?</a:t>
            </a:r>
          </a:p>
        </p:txBody>
      </p:sp>
    </p:spTree>
    <p:extLst>
      <p:ext uri="{BB962C8B-B14F-4D97-AF65-F5344CB8AC3E}">
        <p14:creationId xmlns:p14="http://schemas.microsoft.com/office/powerpoint/2010/main" val="24086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8D8DB6E9-EB14-FC90-0501-053AF3492FE6}"/>
              </a:ext>
            </a:extLst>
          </p:cNvPr>
          <p:cNvSpPr txBox="1"/>
          <p:nvPr/>
        </p:nvSpPr>
        <p:spPr>
          <a:xfrm>
            <a:off x="446009" y="380299"/>
            <a:ext cx="8196546" cy="461624"/>
          </a:xfrm>
          <a:prstGeom prst="rect">
            <a:avLst/>
          </a:prstGeom>
          <a:noFill/>
          <a:ln>
            <a:noFill/>
          </a:ln>
        </p:spPr>
        <p:txBody>
          <a:bodyPr spcFirstLastPara="1" wrap="square" lIns="91425" tIns="45700" rIns="91425" bIns="45700" anchor="t" anchorCtr="0">
            <a:spAutoFit/>
          </a:bodyPr>
          <a:lstStyle/>
          <a:p>
            <a:r>
              <a:rPr lang="en-US" sz="2400" b="0" i="0" dirty="0">
                <a:solidFill>
                  <a:srgbClr val="1F2328"/>
                </a:solidFill>
                <a:effectLst/>
                <a:latin typeface="Arial" panose="020B0604020202020204" pitchFamily="34" charset="0"/>
                <a:cs typeface="Arial" panose="020B0604020202020204" pitchFamily="34" charset="0"/>
              </a:rPr>
              <a:t>Let’s understand above information in graphical way below:</a:t>
            </a:r>
          </a:p>
        </p:txBody>
      </p:sp>
      <p:sp>
        <p:nvSpPr>
          <p:cNvPr id="3" name="Google Shape;164;p2">
            <a:extLst>
              <a:ext uri="{FF2B5EF4-FFF2-40B4-BE49-F238E27FC236}">
                <a16:creationId xmlns:a16="http://schemas.microsoft.com/office/drawing/2014/main" id="{5F3E9B8A-2D5E-815C-5511-D89938F8EFE9}"/>
              </a:ext>
            </a:extLst>
          </p:cNvPr>
          <p:cNvSpPr txBox="1"/>
          <p:nvPr/>
        </p:nvSpPr>
        <p:spPr>
          <a:xfrm>
            <a:off x="446009" y="991164"/>
            <a:ext cx="8196546" cy="1477287"/>
          </a:xfrm>
          <a:prstGeom prst="rect">
            <a:avLst/>
          </a:prstGeom>
          <a:noFill/>
          <a:ln>
            <a:noFill/>
          </a:ln>
        </p:spPr>
        <p:txBody>
          <a:bodyPr spcFirstLastPara="1" wrap="square" lIns="91425" tIns="45700" rIns="91425" bIns="45700" anchor="t" anchorCtr="0">
            <a:spAutoFit/>
          </a:bodyPr>
          <a:lstStyle/>
          <a:p>
            <a:pPr>
              <a:buNone/>
            </a:pPr>
            <a:r>
              <a:rPr lang="en-US" dirty="0"/>
              <a:t>The </a:t>
            </a:r>
            <a:r>
              <a:rPr lang="en-US" b="1" dirty="0"/>
              <a:t>Accelerometer</a:t>
            </a:r>
            <a:r>
              <a:rPr lang="en-US" dirty="0"/>
              <a:t> and </a:t>
            </a:r>
            <a:r>
              <a:rPr lang="en-US" b="1" dirty="0"/>
              <a:t>Gyroscope</a:t>
            </a:r>
            <a:r>
              <a:rPr lang="en-US" dirty="0"/>
              <a:t> are also known as </a:t>
            </a:r>
            <a:r>
              <a:rPr lang="en-US" b="1" dirty="0"/>
              <a:t>tri-axial sensors</a:t>
            </a:r>
            <a:r>
              <a:rPr lang="en-US" dirty="0"/>
              <a:t>. </a:t>
            </a:r>
            <a:r>
              <a:rPr lang="en-US" b="1" dirty="0"/>
              <a:t>Why?</a:t>
            </a:r>
            <a:r>
              <a:rPr lang="en-US" dirty="0"/>
              <a:t> </a:t>
            </a:r>
          </a:p>
          <a:p>
            <a:pPr>
              <a:buNone/>
            </a:pPr>
            <a:r>
              <a:rPr lang="en-US" dirty="0"/>
              <a:t>Because they measure values on the </a:t>
            </a:r>
            <a:r>
              <a:rPr lang="en-US" b="1" dirty="0"/>
              <a:t>X, Y, and Z axes</a:t>
            </a:r>
            <a:r>
              <a:rPr lang="en-US" dirty="0"/>
              <a:t> over time.</a:t>
            </a:r>
          </a:p>
          <a:p>
            <a:endParaRPr lang="en-US" dirty="0"/>
          </a:p>
          <a:p>
            <a:pPr>
              <a:buNone/>
            </a:pPr>
            <a:r>
              <a:rPr lang="en-US" b="1" dirty="0"/>
              <a:t>Accelerometer Measures Acceleration</a:t>
            </a:r>
          </a:p>
          <a:p>
            <a:pPr>
              <a:buNone/>
            </a:pPr>
            <a:r>
              <a:rPr lang="en-US" dirty="0"/>
              <a:t>The accelerometer records acceleration along: </a:t>
            </a:r>
            <a:r>
              <a:rPr lang="en-US" b="1" dirty="0"/>
              <a:t>X-axis</a:t>
            </a:r>
            <a:r>
              <a:rPr lang="en-US" dirty="0"/>
              <a:t>, </a:t>
            </a:r>
            <a:r>
              <a:rPr lang="en-US" b="1" dirty="0"/>
              <a:t>Y-axis</a:t>
            </a:r>
            <a:r>
              <a:rPr lang="en-US" dirty="0"/>
              <a:t> and </a:t>
            </a:r>
            <a:r>
              <a:rPr lang="en-US" b="1" dirty="0"/>
              <a:t>Z-axis</a:t>
            </a:r>
            <a:endParaRPr lang="en-US" dirty="0"/>
          </a:p>
        </p:txBody>
      </p:sp>
      <p:pic>
        <p:nvPicPr>
          <p:cNvPr id="7" name="Picture 6">
            <a:extLst>
              <a:ext uri="{FF2B5EF4-FFF2-40B4-BE49-F238E27FC236}">
                <a16:creationId xmlns:a16="http://schemas.microsoft.com/office/drawing/2014/main" id="{5FA3F734-0C9C-33BA-7E36-A55CC12CB68A}"/>
              </a:ext>
            </a:extLst>
          </p:cNvPr>
          <p:cNvPicPr>
            <a:picLocks noChangeAspect="1"/>
          </p:cNvPicPr>
          <p:nvPr/>
        </p:nvPicPr>
        <p:blipFill>
          <a:blip r:embed="rId2"/>
          <a:stretch>
            <a:fillRect/>
          </a:stretch>
        </p:blipFill>
        <p:spPr>
          <a:xfrm>
            <a:off x="1817535" y="2641468"/>
            <a:ext cx="5115639" cy="3496163"/>
          </a:xfrm>
          <a:prstGeom prst="rect">
            <a:avLst/>
          </a:prstGeom>
        </p:spPr>
      </p:pic>
    </p:spTree>
    <p:extLst>
      <p:ext uri="{BB962C8B-B14F-4D97-AF65-F5344CB8AC3E}">
        <p14:creationId xmlns:p14="http://schemas.microsoft.com/office/powerpoint/2010/main" val="32650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E105E-FBC2-70B9-0EBC-4FBD8659EB94}"/>
            </a:ext>
          </a:extLst>
        </p:cNvPr>
        <p:cNvGrpSpPr/>
        <p:nvPr/>
      </p:nvGrpSpPr>
      <p:grpSpPr>
        <a:xfrm>
          <a:off x="0" y="0"/>
          <a:ext cx="0" cy="0"/>
          <a:chOff x="0" y="0"/>
          <a:chExt cx="0" cy="0"/>
        </a:xfrm>
      </p:grpSpPr>
      <p:sp>
        <p:nvSpPr>
          <p:cNvPr id="3" name="Google Shape;164;p2">
            <a:extLst>
              <a:ext uri="{FF2B5EF4-FFF2-40B4-BE49-F238E27FC236}">
                <a16:creationId xmlns:a16="http://schemas.microsoft.com/office/drawing/2014/main" id="{A1C4EA76-1B6D-ABCD-AD4C-F29975DB4DE0}"/>
              </a:ext>
            </a:extLst>
          </p:cNvPr>
          <p:cNvSpPr txBox="1"/>
          <p:nvPr/>
        </p:nvSpPr>
        <p:spPr>
          <a:xfrm>
            <a:off x="446009" y="460222"/>
            <a:ext cx="8196546" cy="646290"/>
          </a:xfrm>
          <a:prstGeom prst="rect">
            <a:avLst/>
          </a:prstGeom>
          <a:noFill/>
          <a:ln>
            <a:noFill/>
          </a:ln>
        </p:spPr>
        <p:txBody>
          <a:bodyPr spcFirstLastPara="1" wrap="square" lIns="91425" tIns="45700" rIns="91425" bIns="45700" anchor="t" anchorCtr="0">
            <a:spAutoFit/>
          </a:bodyPr>
          <a:lstStyle/>
          <a:p>
            <a:pPr>
              <a:buNone/>
            </a:pPr>
            <a:r>
              <a:rPr lang="en-US" b="1" dirty="0"/>
              <a:t>Gyroscope Measures Angular Velocity</a:t>
            </a:r>
          </a:p>
          <a:p>
            <a:pPr>
              <a:buNone/>
            </a:pPr>
            <a:r>
              <a:rPr lang="en-US" dirty="0"/>
              <a:t>The gyroscope records angular velocity along: </a:t>
            </a:r>
            <a:r>
              <a:rPr lang="en-US" b="1" dirty="0"/>
              <a:t>X-axis</a:t>
            </a:r>
            <a:r>
              <a:rPr lang="en-US" dirty="0"/>
              <a:t>, </a:t>
            </a:r>
            <a:r>
              <a:rPr lang="en-US" b="1" dirty="0"/>
              <a:t>Y-axis</a:t>
            </a:r>
            <a:r>
              <a:rPr lang="en-US" dirty="0"/>
              <a:t> and </a:t>
            </a:r>
            <a:r>
              <a:rPr lang="en-US" b="1" dirty="0"/>
              <a:t>Z-axis</a:t>
            </a:r>
            <a:endParaRPr lang="en-US" dirty="0"/>
          </a:p>
        </p:txBody>
      </p:sp>
      <p:pic>
        <p:nvPicPr>
          <p:cNvPr id="6" name="Picture 5">
            <a:extLst>
              <a:ext uri="{FF2B5EF4-FFF2-40B4-BE49-F238E27FC236}">
                <a16:creationId xmlns:a16="http://schemas.microsoft.com/office/drawing/2014/main" id="{CAB2039A-57D9-1BC7-C91F-857A089F28BA}"/>
              </a:ext>
            </a:extLst>
          </p:cNvPr>
          <p:cNvPicPr>
            <a:picLocks noChangeAspect="1"/>
          </p:cNvPicPr>
          <p:nvPr/>
        </p:nvPicPr>
        <p:blipFill>
          <a:blip r:embed="rId2"/>
          <a:stretch>
            <a:fillRect/>
          </a:stretch>
        </p:blipFill>
        <p:spPr>
          <a:xfrm>
            <a:off x="1781506" y="1275418"/>
            <a:ext cx="5128704" cy="3490262"/>
          </a:xfrm>
          <a:prstGeom prst="rect">
            <a:avLst/>
          </a:prstGeom>
        </p:spPr>
      </p:pic>
    </p:spTree>
    <p:extLst>
      <p:ext uri="{BB962C8B-B14F-4D97-AF65-F5344CB8AC3E}">
        <p14:creationId xmlns:p14="http://schemas.microsoft.com/office/powerpoint/2010/main" val="2915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p2">
            <a:extLst>
              <a:ext uri="{FF2B5EF4-FFF2-40B4-BE49-F238E27FC236}">
                <a16:creationId xmlns:a16="http://schemas.microsoft.com/office/drawing/2014/main" id="{1D281FA1-9DF3-E0CE-EC1F-4082AC1C1B09}"/>
              </a:ext>
            </a:extLst>
          </p:cNvPr>
          <p:cNvSpPr txBox="1"/>
          <p:nvPr/>
        </p:nvSpPr>
        <p:spPr>
          <a:xfrm>
            <a:off x="446010" y="258275"/>
            <a:ext cx="500229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4. Data preprocessed </a:t>
            </a:r>
            <a:endParaRPr lang="en-US" dirty="0"/>
          </a:p>
        </p:txBody>
      </p:sp>
      <p:sp>
        <p:nvSpPr>
          <p:cNvPr id="9" name="Google Shape;164;p2">
            <a:extLst>
              <a:ext uri="{FF2B5EF4-FFF2-40B4-BE49-F238E27FC236}">
                <a16:creationId xmlns:a16="http://schemas.microsoft.com/office/drawing/2014/main" id="{FFF1F4CE-478B-9BDE-5F8D-81D0B4E9AF29}"/>
              </a:ext>
            </a:extLst>
          </p:cNvPr>
          <p:cNvSpPr txBox="1"/>
          <p:nvPr/>
        </p:nvSpPr>
        <p:spPr>
          <a:xfrm>
            <a:off x="446009" y="963856"/>
            <a:ext cx="8196546" cy="5632271"/>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These sensor signals are preprocessed by applying </a:t>
            </a:r>
            <a:r>
              <a:rPr lang="en-US" b="1" i="0" dirty="0">
                <a:solidFill>
                  <a:srgbClr val="1F2328"/>
                </a:solidFill>
                <a:effectLst/>
                <a:latin typeface="Arial" panose="020B0604020202020204" pitchFamily="34" charset="0"/>
                <a:cs typeface="Arial" panose="020B0604020202020204" pitchFamily="34" charset="0"/>
              </a:rPr>
              <a:t>noise filters</a:t>
            </a:r>
            <a:r>
              <a:rPr lang="en-US" b="0" i="0" dirty="0">
                <a:solidFill>
                  <a:srgbClr val="1F2328"/>
                </a:solidFill>
                <a:effectLst/>
                <a:latin typeface="Arial" panose="020B0604020202020204" pitchFamily="34" charset="0"/>
                <a:cs typeface="Arial" panose="020B0604020202020204" pitchFamily="34" charset="0"/>
              </a:rPr>
              <a:t> and then </a:t>
            </a:r>
            <a:r>
              <a:rPr lang="en-US" b="0" i="1" dirty="0">
                <a:solidFill>
                  <a:srgbClr val="1F2328"/>
                </a:solidFill>
                <a:effectLst/>
                <a:latin typeface="Arial" panose="020B0604020202020204" pitchFamily="34" charset="0"/>
                <a:cs typeface="Arial" panose="020B0604020202020204" pitchFamily="34" charset="0"/>
              </a:rPr>
              <a:t>sampled in fixed-width windows (sliding windows) of 2.56 seconds each with 50% overlap</a:t>
            </a:r>
            <a:r>
              <a:rPr lang="en-US" b="0" i="0" dirty="0">
                <a:solidFill>
                  <a:srgbClr val="1F2328"/>
                </a:solidFill>
                <a:effectLst/>
                <a:latin typeface="Arial" panose="020B0604020202020204" pitchFamily="34" charset="0"/>
                <a:cs typeface="Arial" panose="020B0604020202020204" pitchFamily="34" charset="0"/>
              </a:rPr>
              <a:t>. </a:t>
            </a:r>
            <a:r>
              <a:rPr lang="en-US" b="0" i="0" dirty="0" err="1">
                <a:solidFill>
                  <a:srgbClr val="1F2328"/>
                </a:solidFill>
                <a:effectLst/>
                <a:latin typeface="Arial" panose="020B0604020202020204" pitchFamily="34" charset="0"/>
                <a:cs typeface="Arial" panose="020B0604020202020204" pitchFamily="34" charset="0"/>
              </a:rPr>
              <a:t>ie</a:t>
            </a:r>
            <a:r>
              <a:rPr lang="en-US" b="0" i="0" dirty="0">
                <a:solidFill>
                  <a:srgbClr val="1F2328"/>
                </a:solidFill>
                <a:effectLst/>
                <a:latin typeface="Arial" panose="020B0604020202020204" pitchFamily="34" charset="0"/>
                <a:cs typeface="Arial" panose="020B0604020202020204" pitchFamily="34" charset="0"/>
              </a:rPr>
              <a:t>., each window has </a:t>
            </a:r>
            <a:r>
              <a:rPr lang="en-US" b="0" i="1" dirty="0">
                <a:solidFill>
                  <a:srgbClr val="1F2328"/>
                </a:solidFill>
                <a:effectLst/>
                <a:latin typeface="Arial" panose="020B0604020202020204" pitchFamily="34" charset="0"/>
                <a:cs typeface="Arial" panose="020B0604020202020204" pitchFamily="34" charset="0"/>
              </a:rPr>
              <a:t>128</a:t>
            </a:r>
            <a:r>
              <a:rPr lang="en-US" b="0" i="0" dirty="0">
                <a:solidFill>
                  <a:srgbClr val="1F2328"/>
                </a:solidFill>
                <a:effectLst/>
                <a:latin typeface="Arial" panose="020B0604020202020204" pitchFamily="34" charset="0"/>
                <a:cs typeface="Arial" panose="020B0604020202020204" pitchFamily="34" charset="0"/>
              </a:rPr>
              <a:t> readings.</a:t>
            </a:r>
          </a:p>
          <a:p>
            <a:pPr marL="284400" algn="l"/>
            <a:endParaRPr lang="en-US" b="1" dirty="0">
              <a:solidFill>
                <a:srgbClr val="1F2328"/>
              </a:solidFill>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IN" dirty="0">
                <a:solidFill>
                  <a:srgbClr val="1F2328"/>
                </a:solidFill>
                <a:latin typeface="Arial" panose="020B0604020202020204" pitchFamily="34" charset="0"/>
                <a:cs typeface="Arial" panose="020B0604020202020204" pitchFamily="34" charset="0"/>
              </a:rPr>
              <a:t>The acceleration signal was separated into Body and Gravity acceleration signals (</a:t>
            </a:r>
            <a:r>
              <a:rPr lang="en-IN" b="1" dirty="0" err="1">
                <a:solidFill>
                  <a:srgbClr val="1F2328"/>
                </a:solidFill>
                <a:latin typeface="Arial" panose="020B0604020202020204" pitchFamily="34" charset="0"/>
                <a:cs typeface="Arial" panose="020B0604020202020204" pitchFamily="34" charset="0"/>
              </a:rPr>
              <a:t>tBodyAcc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and </a:t>
            </a:r>
            <a:r>
              <a:rPr lang="en-IN" b="1" dirty="0" err="1">
                <a:solidFill>
                  <a:srgbClr val="1F2328"/>
                </a:solidFill>
                <a:latin typeface="Arial" panose="020B0604020202020204" pitchFamily="34" charset="0"/>
                <a:cs typeface="Arial" panose="020B0604020202020204" pitchFamily="34" charset="0"/>
              </a:rPr>
              <a:t>tGravityAcc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using some low pass filter with corner frequency of 0.3Hz.</a:t>
            </a:r>
          </a:p>
          <a:p>
            <a:pPr marL="570150" indent="-285750" algn="l">
              <a:buFont typeface="Arial" panose="020B0604020202020204" pitchFamily="34" charset="0"/>
              <a:buChar char="•"/>
            </a:pPr>
            <a:endParaRPr lang="en-IN" sz="1800" kern="100" dirty="0">
              <a:solidFill>
                <a:srgbClr val="1F2328"/>
              </a:solidFill>
              <a:effectLst/>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After that, the body linear acceleration and angular velocity were derived in time to obtain </a:t>
            </a:r>
            <a:r>
              <a:rPr lang="en-IN" sz="1800" i="1" kern="100" dirty="0">
                <a:effectLst/>
                <a:latin typeface="Arial" panose="020B0604020202020204" pitchFamily="34" charset="0"/>
                <a:ea typeface="Calibri" panose="020F0502020204030204" pitchFamily="34" charset="0"/>
                <a:cs typeface="Arial" panose="020B0604020202020204" pitchFamily="34" charset="0"/>
              </a:rPr>
              <a:t>jerk signals</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a:t>
            </a:r>
          </a:p>
          <a:p>
            <a:pPr marL="570150" indent="-285750" algn="l">
              <a:buFont typeface="Arial" panose="020B0604020202020204" pitchFamily="34" charset="0"/>
              <a:buChar char="•"/>
            </a:pPr>
            <a:endParaRPr lang="en-IN" kern="100" dirty="0">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 magnitude of these 3-dimensional signals was calculated using the Euclidian norm. These magnitudes are represented as features with names like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_,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tGravityAccMag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tBodyAccJerkMag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 _</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1852</Words>
  <Application>Microsoft Office PowerPoint</Application>
  <PresentationFormat>On-screen Show (4:3)</PresentationFormat>
  <Paragraphs>242</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Segoe UI Symbol</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Gyroscope Mean Values</vt:lpstr>
      <vt:lpstr>EDA: Accelerometer Time-Series</vt:lpstr>
      <vt:lpstr>EDA: Gyroscope Time-Series</vt:lpstr>
      <vt:lpstr>Feature Engineering</vt:lpstr>
      <vt:lpstr>Feature Selection</vt:lpstr>
      <vt:lpstr>PCA Reduction</vt:lpstr>
      <vt:lpstr>Modeling Strategy</vt:lpstr>
      <vt:lpstr>Logistic Regression</vt:lpstr>
      <vt:lpstr>Random Forest</vt:lpstr>
      <vt:lpstr>SVM (RBF Kernel)</vt:lpstr>
      <vt:lpstr>Model Comparison</vt:lpstr>
      <vt:lpstr>Model Tuning - CV</vt:lpstr>
      <vt:lpstr>Grid Search (SVM)</vt:lpstr>
      <vt:lpstr>Tuned Model</vt:lpstr>
      <vt:lpstr>Final Model</vt:lpstr>
      <vt:lpstr>Key Findings</vt:lpstr>
      <vt:lpstr>Challenges</vt:lpstr>
      <vt:lpstr>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Sudipta Saha</cp:lastModifiedBy>
  <cp:revision>25</cp:revision>
  <dcterms:created xsi:type="dcterms:W3CDTF">2013-01-27T09:14:16Z</dcterms:created>
  <dcterms:modified xsi:type="dcterms:W3CDTF">2025-03-22T07:38:53Z</dcterms:modified>
  <cp:category/>
</cp:coreProperties>
</file>