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85" r:id="rId2"/>
    <p:sldId id="257" r:id="rId3"/>
    <p:sldId id="286" r:id="rId4"/>
    <p:sldId id="256" r:id="rId5"/>
    <p:sldId id="287" r:id="rId6"/>
    <p:sldId id="288" r:id="rId7"/>
    <p:sldId id="289" r:id="rId8"/>
    <p:sldId id="291" r:id="rId9"/>
    <p:sldId id="260" r:id="rId10"/>
    <p:sldId id="292" r:id="rId11"/>
    <p:sldId id="293" r:id="rId12"/>
    <p:sldId id="295" r:id="rId13"/>
    <p:sldId id="296" r:id="rId14"/>
    <p:sldId id="298" r:id="rId15"/>
    <p:sldId id="299" r:id="rId16"/>
    <p:sldId id="297" r:id="rId17"/>
    <p:sldId id="300" r:id="rId18"/>
    <p:sldId id="263" r:id="rId19"/>
    <p:sldId id="301" r:id="rId20"/>
    <p:sldId id="302"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4"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FFB8E-0220-46E3-8900-2100B8EA58C0}" type="datetimeFigureOut">
              <a:rPr lang="en-IN" smtClean="0"/>
              <a:t>17-04-25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D971-61F8-44D4-9A74-AB1B4F1B00A1}" type="slidenum">
              <a:rPr lang="en-IN" smtClean="0"/>
              <a:t>‹#›</a:t>
            </a:fld>
            <a:endParaRPr lang="en-IN"/>
          </a:p>
        </p:txBody>
      </p:sp>
    </p:spTree>
    <p:extLst>
      <p:ext uri="{BB962C8B-B14F-4D97-AF65-F5344CB8AC3E}">
        <p14:creationId xmlns:p14="http://schemas.microsoft.com/office/powerpoint/2010/main" val="33075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aurabhshahane/road-traffic-accidents?select=RTA+Dataset.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2023aiml572/-Human-Activity-Recognition-for-Health-Monitoring-Using-Wearable-De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2023aiml073/-Human-Activity-Recognition-for-Health-Monitoring-Using-Wearable-Devices"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human-activity-recognition-with-smartphon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
            <a:extLst>
              <a:ext uri="{FF2B5EF4-FFF2-40B4-BE49-F238E27FC236}">
                <a16:creationId xmlns:a16="http://schemas.microsoft.com/office/drawing/2014/main" id="{39FC7CEB-2728-51E4-BCD8-37CA07DD4521}"/>
              </a:ext>
            </a:extLst>
          </p:cNvPr>
          <p:cNvSpPr txBox="1"/>
          <p:nvPr/>
        </p:nvSpPr>
        <p:spPr>
          <a:xfrm>
            <a:off x="757084" y="194296"/>
            <a:ext cx="7629832" cy="286228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i="0" dirty="0">
                <a:solidFill>
                  <a:srgbClr val="202124"/>
                </a:solidFill>
                <a:effectLst/>
                <a:latin typeface="Arial" panose="020B0604020202020204" pitchFamily="34" charset="0"/>
                <a:cs typeface="Arial" panose="020B0604020202020204" pitchFamily="34" charset="0"/>
              </a:rPr>
              <a:t>Human Activity Recognition with Smartphones</a:t>
            </a:r>
            <a:r>
              <a:rPr lang="en-US" sz="3600" b="1" i="0" u="none" strike="noStrike" cap="none" dirty="0">
                <a:solidFill>
                  <a:schemeClr val="dk1"/>
                </a:solidFill>
                <a:latin typeface="Arial" panose="020B0604020202020204" pitchFamily="34" charset="0"/>
                <a:cs typeface="Arial" panose="020B0604020202020204" pitchFamily="34" charset="0"/>
                <a:sym typeface="Arial"/>
              </a:rPr>
              <a:t>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AIML Cohort 11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Capstone Project</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Group-6</a:t>
            </a:r>
            <a:endParaRPr sz="3600" dirty="0">
              <a:latin typeface="Arial" panose="020B0604020202020204" pitchFamily="34" charset="0"/>
              <a:cs typeface="Arial" panose="020B0604020202020204" pitchFamily="34" charset="0"/>
            </a:endParaRPr>
          </a:p>
        </p:txBody>
      </p:sp>
      <p:sp>
        <p:nvSpPr>
          <p:cNvPr id="3" name="Google Shape;157;p1">
            <a:extLst>
              <a:ext uri="{FF2B5EF4-FFF2-40B4-BE49-F238E27FC236}">
                <a16:creationId xmlns:a16="http://schemas.microsoft.com/office/drawing/2014/main" id="{E7312029-2A85-F7F1-3FD8-E423CCB86BA5}"/>
              </a:ext>
            </a:extLst>
          </p:cNvPr>
          <p:cNvSpPr txBox="1"/>
          <p:nvPr/>
        </p:nvSpPr>
        <p:spPr>
          <a:xfrm>
            <a:off x="3824750" y="4363534"/>
            <a:ext cx="4562166" cy="116951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1425"/>
              </a:lnSpc>
              <a:spcBef>
                <a:spcPts val="600"/>
              </a:spcBef>
            </a:pPr>
            <a:r>
              <a:rPr lang="en-IN" sz="2000" b="1" dirty="0">
                <a:solidFill>
                  <a:schemeClr val="dk1"/>
                </a:solidFill>
              </a:rPr>
              <a:t>Awinash Kumar (2023aiml047)</a:t>
            </a:r>
          </a:p>
          <a:p>
            <a:pPr algn="r">
              <a:lnSpc>
                <a:spcPts val="1425"/>
              </a:lnSpc>
              <a:spcBef>
                <a:spcPts val="600"/>
              </a:spcBef>
              <a:buNone/>
            </a:pPr>
            <a:r>
              <a:rPr lang="en-IN" sz="2000" b="1" dirty="0">
                <a:solidFill>
                  <a:schemeClr val="dk1"/>
                </a:solidFill>
              </a:rPr>
              <a:t>HarshaVardhana S A (2023aiml073)</a:t>
            </a:r>
          </a:p>
          <a:p>
            <a:pPr algn="r">
              <a:lnSpc>
                <a:spcPts val="1425"/>
              </a:lnSpc>
              <a:spcBef>
                <a:spcPts val="600"/>
              </a:spcBef>
              <a:buNone/>
            </a:pPr>
            <a:r>
              <a:rPr lang="en-IN" sz="2000" b="1" dirty="0">
                <a:solidFill>
                  <a:schemeClr val="dk1"/>
                </a:solidFill>
              </a:rPr>
              <a:t>Rajneesh Sharma (2023aiml027)</a:t>
            </a:r>
          </a:p>
          <a:p>
            <a:pPr marL="0" marR="0" lvl="0" indent="0" algn="r" rtl="0">
              <a:spcBef>
                <a:spcPts val="0"/>
              </a:spcBef>
              <a:spcAft>
                <a:spcPts val="0"/>
              </a:spcAft>
              <a:buNone/>
            </a:pPr>
            <a:r>
              <a:rPr lang="en-IN" sz="2000" b="1" dirty="0">
                <a:solidFill>
                  <a:schemeClr val="dk1"/>
                </a:solidFill>
              </a:rPr>
              <a:t>Sudipta Saha (2023aiml572)</a:t>
            </a:r>
          </a:p>
        </p:txBody>
      </p:sp>
      <p:pic>
        <p:nvPicPr>
          <p:cNvPr id="7" name="Picture 6">
            <a:extLst>
              <a:ext uri="{FF2B5EF4-FFF2-40B4-BE49-F238E27FC236}">
                <a16:creationId xmlns:a16="http://schemas.microsoft.com/office/drawing/2014/main" id="{1DC2BBBF-9C00-A2FC-8C88-FC8D6FE2222A}"/>
              </a:ext>
            </a:extLst>
          </p:cNvPr>
          <p:cNvPicPr>
            <a:picLocks noChangeAspect="1"/>
          </p:cNvPicPr>
          <p:nvPr/>
        </p:nvPicPr>
        <p:blipFill>
          <a:blip r:embed="rId2">
            <a:alphaModFix amt="50000"/>
          </a:blip>
          <a:srcRect l="10143" t="28387" r="16230" b="6465"/>
          <a:stretch/>
        </p:blipFill>
        <p:spPr>
          <a:xfrm>
            <a:off x="904569" y="3194229"/>
            <a:ext cx="2920181" cy="2583884"/>
          </a:xfrm>
          <a:prstGeom prst="rect">
            <a:avLst/>
          </a:prstGeom>
          <a:ln>
            <a:noFill/>
          </a:ln>
          <a:effectLst>
            <a:softEdge rad="112500"/>
          </a:effectLst>
        </p:spPr>
      </p:pic>
    </p:spTree>
    <p:extLst>
      <p:ext uri="{BB962C8B-B14F-4D97-AF65-F5344CB8AC3E}">
        <p14:creationId xmlns:p14="http://schemas.microsoft.com/office/powerpoint/2010/main" val="25769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
            <a:extLst>
              <a:ext uri="{FF2B5EF4-FFF2-40B4-BE49-F238E27FC236}">
                <a16:creationId xmlns:a16="http://schemas.microsoft.com/office/drawing/2014/main" id="{1AE21A28-2003-5C18-497C-A45246E70174}"/>
              </a:ext>
            </a:extLst>
          </p:cNvPr>
          <p:cNvSpPr txBox="1"/>
          <p:nvPr/>
        </p:nvSpPr>
        <p:spPr>
          <a:xfrm>
            <a:off x="446009" y="275598"/>
            <a:ext cx="8196546" cy="923289"/>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p:txBody>
      </p:sp>
      <p:sp>
        <p:nvSpPr>
          <p:cNvPr id="6" name="TextBox 5">
            <a:extLst>
              <a:ext uri="{FF2B5EF4-FFF2-40B4-BE49-F238E27FC236}">
                <a16:creationId xmlns:a16="http://schemas.microsoft.com/office/drawing/2014/main" id="{7314390C-3258-EDBB-E2C1-D3F793B288E1}"/>
              </a:ext>
            </a:extLst>
          </p:cNvPr>
          <p:cNvSpPr txBox="1"/>
          <p:nvPr/>
        </p:nvSpPr>
        <p:spPr>
          <a:xfrm>
            <a:off x="446010" y="1230899"/>
            <a:ext cx="2503667" cy="4262705"/>
          </a:xfrm>
          <a:prstGeom prst="rect">
            <a:avLst/>
          </a:prstGeom>
          <a:noFill/>
        </p:spPr>
        <p:txBody>
          <a:bodyPr wrap="square" rtlCol="0">
            <a:spAutoFit/>
          </a:bodyPr>
          <a:lstStyle/>
          <a:p>
            <a:pPr marL="570150" indent="-285750" algn="l">
              <a:buFont typeface="Arial" panose="020B0604020202020204" pitchFamily="34" charset="0"/>
              <a:buChar char="•"/>
            </a:pPr>
            <a:r>
              <a:rPr lang="en-US" sz="1600" i="0" dirty="0">
                <a:solidFill>
                  <a:srgbClr val="1F2328"/>
                </a:solidFill>
                <a:effectLst/>
                <a:latin typeface="Arial" panose="020B0604020202020204" pitchFamily="34" charset="0"/>
                <a:cs typeface="Arial" panose="020B0604020202020204" pitchFamily="34" charset="0"/>
              </a:rPr>
              <a:t>These are the signals that</a:t>
            </a:r>
          </a:p>
          <a:p>
            <a:pPr marL="284400" algn="l"/>
            <a:r>
              <a:rPr lang="en-US" sz="1600" dirty="0">
                <a:solidFill>
                  <a:srgbClr val="1F2328"/>
                </a:solidFill>
                <a:latin typeface="Arial" panose="020B0604020202020204" pitchFamily="34" charset="0"/>
                <a:cs typeface="Arial" panose="020B0604020202020204" pitchFamily="34" charset="0"/>
              </a:rPr>
              <a:t>    </a:t>
            </a:r>
            <a:r>
              <a:rPr lang="en-US" sz="1600" i="0" dirty="0">
                <a:solidFill>
                  <a:srgbClr val="1F2328"/>
                </a:solidFill>
                <a:effectLst/>
                <a:latin typeface="Arial" panose="020B0604020202020204" pitchFamily="34" charset="0"/>
                <a:cs typeface="Arial" panose="020B0604020202020204" pitchFamily="34" charset="0"/>
              </a:rPr>
              <a:t> we got so far.</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fBodyGyroJerkMag</a:t>
            </a:r>
            <a:endParaRPr lang="en-US" sz="1100" i="0" dirty="0">
              <a:solidFill>
                <a:srgbClr val="1F2328"/>
              </a:solidFill>
              <a:effectLst/>
              <a:latin typeface="Arial" panose="020B060402020202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E6ACC5DF-AF3D-F43B-8386-848859A49BD6}"/>
              </a:ext>
            </a:extLst>
          </p:cNvPr>
          <p:cNvSpPr txBox="1"/>
          <p:nvPr/>
        </p:nvSpPr>
        <p:spPr>
          <a:xfrm>
            <a:off x="2949677" y="1255167"/>
            <a:ext cx="5748313" cy="1077218"/>
          </a:xfrm>
          <a:prstGeom prst="rect">
            <a:avLst/>
          </a:prstGeom>
          <a:noFill/>
        </p:spPr>
        <p:txBody>
          <a:bodyPr wrap="square" rtlCol="0">
            <a:spAutoFit/>
          </a:bodyPr>
          <a:lstStyle/>
          <a:p>
            <a:pPr marL="570150" indent="-285750" algn="l">
              <a:buFont typeface="Arial" panose="020B0604020202020204" pitchFamily="34" charset="0"/>
              <a:buChar char="•"/>
            </a:pPr>
            <a:r>
              <a:rPr lang="en-US" sz="1600" b="0" i="0" dirty="0">
                <a:solidFill>
                  <a:srgbClr val="1F2328"/>
                </a:solidFill>
                <a:effectLst/>
                <a:latin typeface="Arial" panose="020B0604020202020204" pitchFamily="34" charset="0"/>
                <a:cs typeface="Arial" panose="020B0604020202020204" pitchFamily="34" charset="0"/>
              </a:rPr>
              <a:t>For better remember : we can see above image, EXPERTS apply some filter on each window and get 1st vector, 2nd vector and…….. so on. On top of these vector, they computed below listed function.</a:t>
            </a:r>
          </a:p>
        </p:txBody>
      </p:sp>
      <p:sp>
        <p:nvSpPr>
          <p:cNvPr id="8" name="TextBox 7">
            <a:extLst>
              <a:ext uri="{FF2B5EF4-FFF2-40B4-BE49-F238E27FC236}">
                <a16:creationId xmlns:a16="http://schemas.microsoft.com/office/drawing/2014/main" id="{E543C1BE-CEC3-57AC-2D25-1371997211A3}"/>
              </a:ext>
            </a:extLst>
          </p:cNvPr>
          <p:cNvSpPr txBox="1"/>
          <p:nvPr/>
        </p:nvSpPr>
        <p:spPr>
          <a:xfrm>
            <a:off x="3303639" y="2709734"/>
            <a:ext cx="2428567"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mean(): Mean value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std(): Standard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mad(): Median absolute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max(): Largest value in array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min(): Smallest value in array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sma</a:t>
            </a:r>
            <a:r>
              <a:rPr lang="en-US" sz="1100" dirty="0">
                <a:effectLst/>
                <a:latin typeface="Arial" panose="020B0604020202020204" pitchFamily="34" charset="0"/>
                <a:cs typeface="Arial" panose="020B0604020202020204" pitchFamily="34" charset="0"/>
              </a:rPr>
              <a:t>(): Signal magnitude area</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energy(): Energy measure. Sum of the squares divided by the number of values.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iqr</a:t>
            </a:r>
            <a:r>
              <a:rPr lang="en-US" sz="1100" dirty="0">
                <a:effectLst/>
                <a:latin typeface="Arial" panose="020B0604020202020204" pitchFamily="34" charset="0"/>
                <a:cs typeface="Arial" panose="020B0604020202020204" pitchFamily="34" charset="0"/>
              </a:rPr>
              <a:t>(): Interquartile range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entropy(): Signal entropy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arCoeff</a:t>
            </a:r>
            <a:r>
              <a:rPr lang="en-US" sz="1100" dirty="0">
                <a:effectLst/>
                <a:latin typeface="Arial" panose="020B0604020202020204" pitchFamily="34" charset="0"/>
                <a:cs typeface="Arial" panose="020B0604020202020204" pitchFamily="34" charset="0"/>
              </a:rPr>
              <a:t>(): </a:t>
            </a:r>
            <a:r>
              <a:rPr lang="en-US" sz="1100" dirty="0" err="1">
                <a:effectLst/>
                <a:latin typeface="Arial" panose="020B0604020202020204" pitchFamily="34" charset="0"/>
                <a:cs typeface="Arial" panose="020B0604020202020204" pitchFamily="34" charset="0"/>
              </a:rPr>
              <a:t>Autorregresion</a:t>
            </a:r>
            <a:r>
              <a:rPr lang="en-US" sz="1100" dirty="0">
                <a:effectLst/>
                <a:latin typeface="Arial" panose="020B0604020202020204" pitchFamily="34" charset="0"/>
                <a:cs typeface="Arial" panose="020B0604020202020204" pitchFamily="34" charset="0"/>
              </a:rPr>
              <a:t> coefficients with Burg order equal to 4</a:t>
            </a:r>
          </a:p>
        </p:txBody>
      </p:sp>
      <p:sp>
        <p:nvSpPr>
          <p:cNvPr id="9" name="TextBox 8">
            <a:extLst>
              <a:ext uri="{FF2B5EF4-FFF2-40B4-BE49-F238E27FC236}">
                <a16:creationId xmlns:a16="http://schemas.microsoft.com/office/drawing/2014/main" id="{C9CA745F-ED9C-BFBA-CAB9-CF8B15C3CEB4}"/>
              </a:ext>
            </a:extLst>
          </p:cNvPr>
          <p:cNvSpPr txBox="1"/>
          <p:nvPr/>
        </p:nvSpPr>
        <p:spPr>
          <a:xfrm>
            <a:off x="5909187" y="2709734"/>
            <a:ext cx="2733368"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correlation(): correlation coefficient between two signals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maxInds</a:t>
            </a:r>
            <a:r>
              <a:rPr lang="en-US" sz="1100" dirty="0">
                <a:effectLst/>
                <a:latin typeface="Arial" panose="020B0604020202020204" pitchFamily="34" charset="0"/>
                <a:cs typeface="Arial" panose="020B0604020202020204" pitchFamily="34" charset="0"/>
              </a:rPr>
              <a:t>(): index of the frequency component with largest magnitude</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meanFreq</a:t>
            </a:r>
            <a:r>
              <a:rPr lang="en-US" sz="1100" dirty="0">
                <a:effectLst/>
                <a:latin typeface="Arial" panose="020B0604020202020204" pitchFamily="34" charset="0"/>
                <a:cs typeface="Arial" panose="020B0604020202020204" pitchFamily="34" charset="0"/>
              </a:rPr>
              <a:t>(): Weighted average of the frequency components to obtain a mean frequency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skewness(): skewness of the frequency domain signal</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kurtosis(): kurtosis of the frequency domain signal</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bandsEnergy</a:t>
            </a:r>
            <a:r>
              <a:rPr lang="en-US" sz="1100" dirty="0">
                <a:effectLst/>
                <a:latin typeface="Arial" panose="020B0604020202020204" pitchFamily="34" charset="0"/>
                <a:cs typeface="Arial" panose="020B0604020202020204" pitchFamily="34" charset="0"/>
              </a:rPr>
              <a:t>(): Energy of a frequency interval within the 64 bins of the FFT of each window.</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angle(): Angle between to vectors</a:t>
            </a:r>
          </a:p>
        </p:txBody>
      </p:sp>
      <p:cxnSp>
        <p:nvCxnSpPr>
          <p:cNvPr id="11" name="Straight Connector 10">
            <a:extLst>
              <a:ext uri="{FF2B5EF4-FFF2-40B4-BE49-F238E27FC236}">
                <a16:creationId xmlns:a16="http://schemas.microsoft.com/office/drawing/2014/main" id="{3BB30B44-42A6-0F2E-23DF-DEE2772F50AE}"/>
              </a:ext>
            </a:extLst>
          </p:cNvPr>
          <p:cNvCxnSpPr/>
          <p:nvPr/>
        </p:nvCxnSpPr>
        <p:spPr>
          <a:xfrm>
            <a:off x="3195484" y="1356852"/>
            <a:ext cx="0" cy="39843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8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1900A-4A43-9438-77BA-0407404F7219}"/>
              </a:ext>
            </a:extLst>
          </p:cNvPr>
          <p:cNvSpPr txBox="1"/>
          <p:nvPr/>
        </p:nvSpPr>
        <p:spPr>
          <a:xfrm>
            <a:off x="462116" y="393290"/>
            <a:ext cx="8091949" cy="4801314"/>
          </a:xfrm>
          <a:prstGeom prst="rect">
            <a:avLst/>
          </a:prstGeom>
          <a:noFill/>
        </p:spPr>
        <p:txBody>
          <a:bodyPr wrap="square" rtlCol="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We can obtain some other vectors by taking the average of signals in a single window sample. These are used on the angle() variable'</a:t>
            </a: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gravityMean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tBodyAccJerkMean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tBodyGyroJerkMean</a:t>
            </a:r>
            <a:endParaRPr lang="en-US" b="0" i="0" dirty="0">
              <a:solidFill>
                <a:srgbClr val="1F2328"/>
              </a:solidFill>
              <a:effectLst/>
              <a:latin typeface="Arial" panose="020B0604020202020204" pitchFamily="34" charset="0"/>
              <a:cs typeface="Arial" panose="020B0604020202020204" pitchFamily="34" charset="0"/>
            </a:endParaRPr>
          </a:p>
          <a:p>
            <a:pPr marL="914400" lvl="3"/>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1" i="0" dirty="0" err="1">
                <a:solidFill>
                  <a:srgbClr val="1F2328"/>
                </a:solidFill>
                <a:effectLst/>
                <a:latin typeface="Arial" panose="020B0604020202020204" pitchFamily="34" charset="0"/>
                <a:cs typeface="Arial" panose="020B0604020202020204" pitchFamily="34" charset="0"/>
              </a:rPr>
              <a:t>Y_Labels</a:t>
            </a:r>
            <a:r>
              <a:rPr lang="en-US" b="1" i="0" dirty="0">
                <a:solidFill>
                  <a:srgbClr val="1F2328"/>
                </a:solidFill>
                <a:effectLst/>
                <a:latin typeface="Arial" panose="020B0604020202020204" pitchFamily="34" charset="0"/>
                <a:cs typeface="Arial" panose="020B0604020202020204" pitchFamily="34" charset="0"/>
              </a:rPr>
              <a:t>(Encoded) </a:t>
            </a:r>
            <a:r>
              <a:rPr lang="en-US" b="0" i="0" dirty="0">
                <a:solidFill>
                  <a:srgbClr val="1F2328"/>
                </a:solidFill>
                <a:effectLst/>
                <a:latin typeface="Arial" panose="020B0604020202020204" pitchFamily="34" charset="0"/>
                <a:cs typeface="Arial" panose="020B0604020202020204" pitchFamily="34" charset="0"/>
              </a:rPr>
              <a:t>which are represented as numbers from 1 to 6 as their identifiers.</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 as </a:t>
            </a:r>
            <a:r>
              <a:rPr lang="en-US" b="1" i="0" dirty="0">
                <a:solidFill>
                  <a:srgbClr val="1F2328"/>
                </a:solidFill>
                <a:effectLst/>
                <a:latin typeface="Arial" panose="020B0604020202020204" pitchFamily="34" charset="0"/>
                <a:cs typeface="Arial" panose="020B0604020202020204" pitchFamily="34" charset="0"/>
              </a:rPr>
              <a:t>1</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WALKING_UPSTAIRS as </a:t>
            </a:r>
            <a:r>
              <a:rPr lang="en-US" b="1" i="0" dirty="0">
                <a:solidFill>
                  <a:srgbClr val="1F2328"/>
                </a:solidFill>
                <a:effectLst/>
                <a:latin typeface="Arial" panose="020B0604020202020204" pitchFamily="34" charset="0"/>
                <a:cs typeface="Arial" panose="020B0604020202020204" pitchFamily="34" charset="0"/>
              </a:rPr>
              <a:t>2</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WALKING_DOWNSTAIRS as </a:t>
            </a:r>
            <a:r>
              <a:rPr lang="en-US" b="1" i="0" dirty="0">
                <a:solidFill>
                  <a:srgbClr val="1F2328"/>
                </a:solidFill>
                <a:effectLst/>
                <a:latin typeface="Arial" panose="020B0604020202020204" pitchFamily="34" charset="0"/>
                <a:cs typeface="Arial" panose="020B0604020202020204" pitchFamily="34" charset="0"/>
              </a:rPr>
              <a:t>3</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SITTING as </a:t>
            </a:r>
            <a:r>
              <a:rPr lang="en-US" b="1" i="0" dirty="0">
                <a:solidFill>
                  <a:srgbClr val="1F2328"/>
                </a:solidFill>
                <a:effectLst/>
                <a:latin typeface="Arial" panose="020B0604020202020204" pitchFamily="34" charset="0"/>
                <a:cs typeface="Arial" panose="020B0604020202020204" pitchFamily="34" charset="0"/>
              </a:rPr>
              <a:t>4</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STANDING as </a:t>
            </a:r>
            <a:r>
              <a:rPr lang="en-US" b="1" i="0" dirty="0">
                <a:solidFill>
                  <a:srgbClr val="1F2328"/>
                </a:solidFill>
                <a:effectLst/>
                <a:latin typeface="Arial" panose="020B0604020202020204" pitchFamily="34" charset="0"/>
                <a:cs typeface="Arial" panose="020B0604020202020204" pitchFamily="34" charset="0"/>
              </a:rPr>
              <a:t>5</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LAYING as </a:t>
            </a:r>
            <a:r>
              <a:rPr lang="en-US" b="1" i="0" dirty="0">
                <a:solidFill>
                  <a:srgbClr val="1F2328"/>
                </a:solidFill>
                <a:effectLst/>
                <a:latin typeface="Arial" panose="020B0604020202020204" pitchFamily="34" charset="0"/>
                <a:cs typeface="Arial" panose="020B0604020202020204" pitchFamily="34" charset="0"/>
              </a:rPr>
              <a:t>6</a:t>
            </a:r>
            <a:endParaRPr lang="en-US" b="0" i="0" dirty="0">
              <a:solidFill>
                <a:srgbClr val="1F232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13"/>
          <p:cNvSpPr txBox="1"/>
          <p:nvPr/>
        </p:nvSpPr>
        <p:spPr>
          <a:xfrm>
            <a:off x="788675" y="1090338"/>
            <a:ext cx="7716228" cy="3808705"/>
          </a:xfrm>
          <a:prstGeom prst="rect">
            <a:avLst/>
          </a:prstGeom>
          <a:noFill/>
          <a:ln>
            <a:noFill/>
          </a:ln>
        </p:spPr>
        <p:txBody>
          <a:bodyPr spcFirstLastPara="1" wrap="square" lIns="68569" tIns="34275" rIns="68569" bIns="34275" anchor="t" anchorCtr="0">
            <a:spAutoFit/>
          </a:bodyPr>
          <a:lstStyle/>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OS</a:t>
            </a:r>
            <a:r>
              <a:rPr lang="en-US" dirty="0">
                <a:latin typeface="Arial" panose="020B0604020202020204" pitchFamily="34" charset="0"/>
                <a:ea typeface="Arial"/>
                <a:cs typeface="Arial" panose="020B0604020202020204" pitchFamily="34" charset="0"/>
                <a:sym typeface="Arial"/>
              </a:rPr>
              <a:t> –Windows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Component</a:t>
            </a:r>
            <a:r>
              <a:rPr lang="en-US" dirty="0">
                <a:latin typeface="Arial" panose="020B0604020202020204" pitchFamily="34" charset="0"/>
                <a:ea typeface="Arial"/>
                <a:cs typeface="Arial" panose="020B0604020202020204" pitchFamily="34" charset="0"/>
                <a:sym typeface="Arial"/>
              </a:rPr>
              <a:t> - </a:t>
            </a:r>
            <a:r>
              <a:rPr lang="en-US" dirty="0" err="1">
                <a:latin typeface="Arial" panose="020B0604020202020204" pitchFamily="34" charset="0"/>
                <a:ea typeface="Arial"/>
                <a:cs typeface="Arial" panose="020B0604020202020204" pitchFamily="34" charset="0"/>
                <a:sym typeface="Arial"/>
              </a:rPr>
              <a:t>Jupyter</a:t>
            </a:r>
            <a:r>
              <a:rPr lang="en-US" dirty="0">
                <a:latin typeface="Arial" panose="020B0604020202020204" pitchFamily="34" charset="0"/>
                <a:ea typeface="Arial"/>
                <a:cs typeface="Arial" panose="020B0604020202020204" pitchFamily="34" charset="0"/>
                <a:sym typeface="Arial"/>
              </a:rPr>
              <a:t> Notebook/ VS Code</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a:t>
            </a:r>
            <a:r>
              <a:rPr lang="en-US" dirty="0">
                <a:latin typeface="Arial" panose="020B0604020202020204" pitchFamily="34" charset="0"/>
                <a:ea typeface="Arial"/>
                <a:cs typeface="Arial" panose="020B0604020202020204" pitchFamily="34" charset="0"/>
                <a:sym typeface="Arial"/>
              </a:rPr>
              <a:t> </a:t>
            </a:r>
            <a:r>
              <a:rPr lang="en-US" b="1" dirty="0">
                <a:latin typeface="Arial" panose="020B0604020202020204" pitchFamily="34" charset="0"/>
                <a:ea typeface="Arial"/>
                <a:cs typeface="Arial" panose="020B0604020202020204" pitchFamily="34" charset="0"/>
                <a:sym typeface="Arial"/>
              </a:rPr>
              <a:t>Source-</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cs typeface="Arial" panose="020B0604020202020204" pitchFamily="34" charset="0"/>
                <a:sym typeface="Arial"/>
                <a:hlinkClick r:id="rId3">
                  <a:extLst>
                    <a:ext uri="{A12FA001-AC4F-418D-AE19-62706E023703}">
                      <ahyp:hlinkClr xmlns:ahyp="http://schemas.microsoft.com/office/drawing/2018/hyperlinkcolor" val="tx"/>
                    </a:ext>
                  </a:extLst>
                </a:hlinkClick>
              </a:rPr>
              <a:t>https://www.kaggle.com/datasets/saurabhshahane/road-traffic-accidents?select=RTA+Dataset.csv</a:t>
            </a:r>
            <a:endParaRPr lang="en-US"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endParaRPr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 type </a:t>
            </a:r>
            <a:r>
              <a:rPr lang="en-US" dirty="0">
                <a:latin typeface="Arial" panose="020B0604020202020204" pitchFamily="34" charset="0"/>
                <a:ea typeface="Arial"/>
                <a:cs typeface="Arial" panose="020B0604020202020204" pitchFamily="34" charset="0"/>
                <a:sym typeface="Arial"/>
              </a:rPr>
              <a:t>– CSV flat file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Version Control </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https://github.com/2023aiml572/-Human-Activity-Recognition-for-Health-Monitoring-Using-Wearable-Devices</a:t>
            </a:r>
            <a:endParaRPr lang="en-US" dirty="0">
              <a:latin typeface="Arial" panose="020B0604020202020204" pitchFamily="34" charset="0"/>
              <a:ea typeface="Arial"/>
              <a:cs typeface="Arial" panose="020B0604020202020204" pitchFamily="34" charset="0"/>
              <a:sym typeface="Arial"/>
            </a:endParaRPr>
          </a:p>
        </p:txBody>
      </p:sp>
      <p:sp>
        <p:nvSpPr>
          <p:cNvPr id="2" name="Google Shape;162;p2">
            <a:extLst>
              <a:ext uri="{FF2B5EF4-FFF2-40B4-BE49-F238E27FC236}">
                <a16:creationId xmlns:a16="http://schemas.microsoft.com/office/drawing/2014/main" id="{2A3B514C-B036-CC3C-2B42-184E0D7DCC75}"/>
              </a:ext>
            </a:extLst>
          </p:cNvPr>
          <p:cNvSpPr txBox="1"/>
          <p:nvPr/>
        </p:nvSpPr>
        <p:spPr>
          <a:xfrm>
            <a:off x="788675" y="387616"/>
            <a:ext cx="5558785"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a:cs typeface="Arial"/>
                <a:sym typeface="Arial Black"/>
              </a:rPr>
              <a:t>5. Pre-requisite Summary</a:t>
            </a:r>
            <a:endParaRPr lang="en-US" sz="3200" b="1" dirty="0">
              <a:solidFill>
                <a:schemeClr val="dk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14"/>
          <p:cNvSpPr txBox="1"/>
          <p:nvPr/>
        </p:nvSpPr>
        <p:spPr>
          <a:xfrm>
            <a:off x="566033" y="1075581"/>
            <a:ext cx="7522079" cy="2279825"/>
          </a:xfrm>
          <a:prstGeom prst="rect">
            <a:avLst/>
          </a:prstGeom>
          <a:noFill/>
          <a:ln>
            <a:noFill/>
          </a:ln>
        </p:spPr>
        <p:txBody>
          <a:bodyPr spcFirstLastPara="1" wrap="square" lIns="68569" tIns="34275" rIns="68569" bIns="34275" anchor="t" anchorCtr="0">
            <a:spAutoFit/>
          </a:bodyPr>
          <a:lstStyle/>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Environment setup</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Install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Confirm Working Directory</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Import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Load data from CSV files into Pandas data frames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Check basic statistics (.info, .head, .shape)</a:t>
            </a:r>
            <a:endParaRPr dirty="0">
              <a:latin typeface="Arial" panose="020B0604020202020204" pitchFamily="34" charset="0"/>
              <a:cs typeface="Arial" panose="020B0604020202020204" pitchFamily="34" charset="0"/>
            </a:endParaRPr>
          </a:p>
        </p:txBody>
      </p:sp>
      <p:sp>
        <p:nvSpPr>
          <p:cNvPr id="2" name="Google Shape;162;p2">
            <a:extLst>
              <a:ext uri="{FF2B5EF4-FFF2-40B4-BE49-F238E27FC236}">
                <a16:creationId xmlns:a16="http://schemas.microsoft.com/office/drawing/2014/main" id="{9C2EE3A4-639E-2204-FC89-C8884F854198}"/>
              </a:ext>
            </a:extLst>
          </p:cNvPr>
          <p:cNvSpPr txBox="1"/>
          <p:nvPr/>
        </p:nvSpPr>
        <p:spPr>
          <a:xfrm>
            <a:off x="566032" y="485191"/>
            <a:ext cx="7263517"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6. Loading and Reading Dataset</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3" name="TextBox 2">
            <a:extLst>
              <a:ext uri="{FF2B5EF4-FFF2-40B4-BE49-F238E27FC236}">
                <a16:creationId xmlns:a16="http://schemas.microsoft.com/office/drawing/2014/main" id="{653BB8A4-46A9-860F-4951-A842048C1B15}"/>
              </a:ext>
            </a:extLst>
          </p:cNvPr>
          <p:cNvSpPr txBox="1"/>
          <p:nvPr/>
        </p:nvSpPr>
        <p:spPr>
          <a:xfrm>
            <a:off x="717756" y="3429000"/>
            <a:ext cx="3116826" cy="369332"/>
          </a:xfrm>
          <a:prstGeom prst="rect">
            <a:avLst/>
          </a:prstGeom>
          <a:noFill/>
        </p:spPr>
        <p:txBody>
          <a:bodyPr wrap="square" rtlCol="0">
            <a:spAutoFit/>
          </a:bodyPr>
          <a:lstStyle/>
          <a:p>
            <a:r>
              <a:rPr lang="en-US" sz="1800" b="1" kern="100" dirty="0">
                <a:effectLst/>
                <a:latin typeface="Arial" panose="020B0604020202020204" pitchFamily="34" charset="0"/>
                <a:ea typeface="Arial" panose="020B0604020202020204" pitchFamily="34" charset="0"/>
                <a:cs typeface="Times New Roman" panose="02020603050405020304" pitchFamily="18" charset="0"/>
              </a:rPr>
              <a:t>Import Required Libraries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E59121-6E15-FD8A-C42A-634C6F20960D}"/>
              </a:ext>
            </a:extLst>
          </p:cNvPr>
          <p:cNvSpPr txBox="1"/>
          <p:nvPr/>
        </p:nvSpPr>
        <p:spPr>
          <a:xfrm>
            <a:off x="-98322" y="4001050"/>
            <a:ext cx="4970567" cy="1559209"/>
          </a:xfrm>
          <a:prstGeom prst="rect">
            <a:avLst/>
          </a:prstGeom>
          <a:noFill/>
        </p:spPr>
        <p:txBody>
          <a:bodyPr wrap="square" rtlCol="0">
            <a:spAutoFit/>
          </a:bodyPr>
          <a:lstStyle/>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pandas</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numpy</a:t>
            </a:r>
            <a:endParaRPr lang="en-US" i="1" kern="100" dirty="0">
              <a:effectLst/>
              <a:latin typeface="Arial" panose="020B0604020202020204" pitchFamily="34" charset="0"/>
              <a:ea typeface="Arial" panose="020B0604020202020204" pitchFamily="34" charset="0"/>
              <a:cs typeface="Arial" panose="020B0604020202020204" pitchFamily="34" charset="0"/>
            </a:endParaRP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scikit-learn</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matplotlib</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keras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EC396-5C3D-79B3-656D-57008062CB5D}"/>
              </a:ext>
            </a:extLst>
          </p:cNvPr>
          <p:cNvSpPr txBox="1"/>
          <p:nvPr/>
        </p:nvSpPr>
        <p:spPr>
          <a:xfrm>
            <a:off x="540774" y="432619"/>
            <a:ext cx="8062452"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Dataset Overview:</a:t>
            </a:r>
          </a:p>
          <a:p>
            <a:endParaRPr lang="en-US" sz="11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1. Train set: 7,352 rows × 563 columns</a:t>
            </a:r>
          </a:p>
          <a:p>
            <a:r>
              <a:rPr lang="en-US" sz="1400" dirty="0">
                <a:latin typeface="Arial" panose="020B0604020202020204" pitchFamily="34" charset="0"/>
                <a:cs typeface="Arial" panose="020B0604020202020204" pitchFamily="34" charset="0"/>
              </a:rPr>
              <a:t>2. Test set: 2,947 rows × 563 columns</a:t>
            </a:r>
          </a:p>
          <a:p>
            <a:r>
              <a:rPr lang="en-US" sz="1400" dirty="0">
                <a:latin typeface="Arial" panose="020B0604020202020204" pitchFamily="34" charset="0"/>
                <a:cs typeface="Arial" panose="020B0604020202020204" pitchFamily="34" charset="0"/>
              </a:rPr>
              <a:t>3. Feature types:</a:t>
            </a:r>
          </a:p>
          <a:p>
            <a:r>
              <a:rPr lang="en-US" sz="1400" dirty="0">
                <a:latin typeface="Arial" panose="020B0604020202020204" pitchFamily="34" charset="0"/>
                <a:cs typeface="Arial" panose="020B0604020202020204" pitchFamily="34" charset="0"/>
              </a:rPr>
              <a:t>    - 561 float64 features (sensor readings)</a:t>
            </a:r>
          </a:p>
          <a:p>
            <a:r>
              <a:rPr lang="en-US" sz="1400" dirty="0">
                <a:latin typeface="Arial" panose="020B0604020202020204" pitchFamily="34" charset="0"/>
                <a:cs typeface="Arial" panose="020B0604020202020204" pitchFamily="34" charset="0"/>
              </a:rPr>
              <a:t>    - 1 int64 column: subject (subject ID)</a:t>
            </a:r>
          </a:p>
          <a:p>
            <a:r>
              <a:rPr lang="en-US" sz="1400" dirty="0">
                <a:latin typeface="Arial" panose="020B0604020202020204" pitchFamily="34" charset="0"/>
                <a:cs typeface="Arial" panose="020B0604020202020204" pitchFamily="34" charset="0"/>
              </a:rPr>
              <a:t>    - 1 object column: Activity (target label)</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C2A0AA2-7286-FC45-01B4-15E78C48A4E9}"/>
              </a:ext>
            </a:extLst>
          </p:cNvPr>
          <p:cNvPicPr>
            <a:picLocks noChangeAspect="1"/>
          </p:cNvPicPr>
          <p:nvPr/>
        </p:nvPicPr>
        <p:blipFill>
          <a:blip r:embed="rId2"/>
          <a:stretch>
            <a:fillRect/>
          </a:stretch>
        </p:blipFill>
        <p:spPr>
          <a:xfrm>
            <a:off x="589935" y="2490050"/>
            <a:ext cx="8062452" cy="4166389"/>
          </a:xfrm>
          <a:prstGeom prst="rect">
            <a:avLst/>
          </a:prstGeom>
        </p:spPr>
      </p:pic>
    </p:spTree>
    <p:extLst>
      <p:ext uri="{BB962C8B-B14F-4D97-AF65-F5344CB8AC3E}">
        <p14:creationId xmlns:p14="http://schemas.microsoft.com/office/powerpoint/2010/main" val="282891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40629-6E9C-01B9-35D8-F76490A2B7C7}"/>
              </a:ext>
            </a:extLst>
          </p:cNvPr>
          <p:cNvSpPr txBox="1"/>
          <p:nvPr/>
        </p:nvSpPr>
        <p:spPr>
          <a:xfrm>
            <a:off x="550607" y="432619"/>
            <a:ext cx="7010400"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 Finding out the Missing Values</a:t>
            </a:r>
          </a:p>
          <a:p>
            <a:endParaRPr lang="en-US" sz="11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Missing Values:</a:t>
            </a:r>
          </a:p>
          <a:p>
            <a:r>
              <a:rPr lang="en-US" sz="1400" dirty="0">
                <a:latin typeface="Arial" panose="020B0604020202020204" pitchFamily="34" charset="0"/>
                <a:cs typeface="Arial" panose="020B0604020202020204" pitchFamily="34" charset="0"/>
              </a:rPr>
              <a:t>    1. Train Set: 0 missing values </a:t>
            </a:r>
          </a:p>
          <a:p>
            <a:r>
              <a:rPr lang="en-US" sz="1400" dirty="0">
                <a:latin typeface="Arial" panose="020B0604020202020204" pitchFamily="34" charset="0"/>
                <a:cs typeface="Arial" panose="020B0604020202020204" pitchFamily="34" charset="0"/>
              </a:rPr>
              <a:t>    2. Test Set: 0 missing values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Sensor Noise (Potential Outliers): About 40,503 values exceed a z-score of 3, which might indicate sensor noise or extreme readings.</a:t>
            </a:r>
          </a:p>
        </p:txBody>
      </p:sp>
      <p:pic>
        <p:nvPicPr>
          <p:cNvPr id="4" name="Picture 3">
            <a:extLst>
              <a:ext uri="{FF2B5EF4-FFF2-40B4-BE49-F238E27FC236}">
                <a16:creationId xmlns:a16="http://schemas.microsoft.com/office/drawing/2014/main" id="{8B61D88F-DE78-1FC4-9414-5C46FADA1241}"/>
              </a:ext>
            </a:extLst>
          </p:cNvPr>
          <p:cNvPicPr>
            <a:picLocks noChangeAspect="1"/>
          </p:cNvPicPr>
          <p:nvPr/>
        </p:nvPicPr>
        <p:blipFill>
          <a:blip r:embed="rId2"/>
          <a:stretch>
            <a:fillRect/>
          </a:stretch>
        </p:blipFill>
        <p:spPr>
          <a:xfrm>
            <a:off x="550607" y="2420686"/>
            <a:ext cx="7570837" cy="4092295"/>
          </a:xfrm>
          <a:prstGeom prst="rect">
            <a:avLst/>
          </a:prstGeom>
        </p:spPr>
      </p:pic>
    </p:spTree>
    <p:extLst>
      <p:ext uri="{BB962C8B-B14F-4D97-AF65-F5344CB8AC3E}">
        <p14:creationId xmlns:p14="http://schemas.microsoft.com/office/powerpoint/2010/main" val="42163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B398-5C84-0387-F066-95D6FAA49A63}"/>
              </a:ext>
            </a:extLst>
          </p:cNvPr>
          <p:cNvSpPr txBox="1"/>
          <p:nvPr/>
        </p:nvSpPr>
        <p:spPr>
          <a:xfrm>
            <a:off x="412955" y="442452"/>
            <a:ext cx="8131277" cy="1077218"/>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C. </a:t>
            </a:r>
            <a:r>
              <a:rPr lang="en-US" b="1" i="0" dirty="0">
                <a:solidFill>
                  <a:srgbClr val="1F2328"/>
                </a:solidFill>
                <a:effectLst/>
                <a:latin typeface="Arial" panose="020B0604020202020204" pitchFamily="34" charset="0"/>
                <a:cs typeface="Arial" panose="020B0604020202020204" pitchFamily="34" charset="0"/>
              </a:rPr>
              <a:t>Investigate participants activity durations</a:t>
            </a:r>
            <a:r>
              <a:rPr lang="en-US" b="0" i="0" dirty="0">
                <a:solidFill>
                  <a:srgbClr val="1F2328"/>
                </a:solidFill>
                <a:effectLst/>
                <a:latin typeface="Arial" panose="020B0604020202020204" pitchFamily="34" charset="0"/>
                <a:cs typeface="Arial" panose="020B0604020202020204" pitchFamily="34" charset="0"/>
              </a:rPr>
              <a:t>: </a:t>
            </a:r>
          </a:p>
          <a:p>
            <a:endParaRPr lang="en-US" dirty="0">
              <a:solidFill>
                <a:srgbClr val="1F2328"/>
              </a:solidFill>
              <a:latin typeface="Arial" panose="020B0604020202020204" pitchFamily="34" charset="0"/>
              <a:cs typeface="Arial" panose="020B0604020202020204" pitchFamily="34" charset="0"/>
            </a:endParaRPr>
          </a:p>
          <a:p>
            <a:r>
              <a:rPr lang="en-US" sz="1400" b="0" i="0" dirty="0">
                <a:solidFill>
                  <a:srgbClr val="1F2328"/>
                </a:solidFill>
                <a:effectLst/>
                <a:latin typeface="Arial" panose="020B0604020202020204" pitchFamily="34" charset="0"/>
                <a:cs typeface="Arial" panose="020B0604020202020204" pitchFamily="34" charset="0"/>
              </a:rPr>
              <a:t>Since the dataset has been created in a scientific environment nearly equal preconditions for the participants can be assumed. Let us investigate their activity durations.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926EDF-1D06-7CC9-4B80-D31E74EA82CB}"/>
              </a:ext>
            </a:extLst>
          </p:cNvPr>
          <p:cNvPicPr>
            <a:picLocks noChangeAspect="1"/>
          </p:cNvPicPr>
          <p:nvPr/>
        </p:nvPicPr>
        <p:blipFill>
          <a:blip r:embed="rId2"/>
          <a:stretch>
            <a:fillRect/>
          </a:stretch>
        </p:blipFill>
        <p:spPr>
          <a:xfrm>
            <a:off x="412955" y="1642781"/>
            <a:ext cx="4366638" cy="2263336"/>
          </a:xfrm>
          <a:prstGeom prst="rect">
            <a:avLst/>
          </a:prstGeom>
        </p:spPr>
      </p:pic>
      <p:pic>
        <p:nvPicPr>
          <p:cNvPr id="6" name="Picture 5">
            <a:extLst>
              <a:ext uri="{FF2B5EF4-FFF2-40B4-BE49-F238E27FC236}">
                <a16:creationId xmlns:a16="http://schemas.microsoft.com/office/drawing/2014/main" id="{776D2ED2-7E01-7D90-1A6A-76E85FD9E61E}"/>
              </a:ext>
            </a:extLst>
          </p:cNvPr>
          <p:cNvPicPr>
            <a:picLocks noChangeAspect="1"/>
          </p:cNvPicPr>
          <p:nvPr/>
        </p:nvPicPr>
        <p:blipFill>
          <a:blip r:embed="rId3"/>
          <a:srcRect t="17671"/>
          <a:stretch/>
        </p:blipFill>
        <p:spPr>
          <a:xfrm>
            <a:off x="3639698" y="3903406"/>
            <a:ext cx="5189670" cy="2722941"/>
          </a:xfrm>
          <a:prstGeom prst="rect">
            <a:avLst/>
          </a:prstGeom>
        </p:spPr>
      </p:pic>
      <p:sp>
        <p:nvSpPr>
          <p:cNvPr id="7" name="TextBox 6">
            <a:extLst>
              <a:ext uri="{FF2B5EF4-FFF2-40B4-BE49-F238E27FC236}">
                <a16:creationId xmlns:a16="http://schemas.microsoft.com/office/drawing/2014/main" id="{203B56CC-F902-DE6E-7FEC-6DF8B1B873A8}"/>
              </a:ext>
            </a:extLst>
          </p:cNvPr>
          <p:cNvSpPr txBox="1"/>
          <p:nvPr/>
        </p:nvSpPr>
        <p:spPr>
          <a:xfrm>
            <a:off x="4759617" y="2064176"/>
            <a:ext cx="4069751" cy="1338828"/>
          </a:xfrm>
          <a:prstGeom prst="rect">
            <a:avLst/>
          </a:prstGeom>
          <a:noFill/>
        </p:spPr>
        <p:txBody>
          <a:bodyPr wrap="square" rtlCol="0">
            <a:spAutoFit/>
          </a:bodyPr>
          <a:lstStyle/>
          <a:p>
            <a:pPr marL="742950" lvl="1" indent="-2857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Nearly all participants have more data for walking upstairs than downstairs. Assuming an equal number of up- and down-walks the participants need longer walking upstairs.</a:t>
            </a:r>
            <a:br>
              <a:rPr lang="en-US" sz="1100" dirty="0">
                <a:latin typeface="Arial" panose="020B0604020202020204" pitchFamily="34"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DD29168-6AF6-095E-F619-15222EF229DA}"/>
              </a:ext>
            </a:extLst>
          </p:cNvPr>
          <p:cNvSpPr txBox="1"/>
          <p:nvPr/>
        </p:nvSpPr>
        <p:spPr>
          <a:xfrm>
            <a:off x="0" y="4491944"/>
            <a:ext cx="3581400" cy="2031325"/>
          </a:xfrm>
          <a:prstGeom prst="rect">
            <a:avLst/>
          </a:prstGeom>
          <a:noFill/>
        </p:spPr>
        <p:txBody>
          <a:bodyPr wrap="square" rtlCol="0">
            <a:spAutoFit/>
          </a:bodyPr>
          <a:lstStyle/>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know that we have six class classification so, we have the big problem is to know or check is there any imbalanced in the data. And after plotting above graph, we can say data is balanced.</a:t>
            </a:r>
          </a:p>
          <a:p>
            <a:pPr marL="628650" lvl="1" indent="-171450" algn="l">
              <a:buFont typeface="Arial" panose="020B0604020202020204" pitchFamily="34" charset="0"/>
              <a:buChar char="•"/>
            </a:pPr>
            <a:endParaRPr lang="en-US" sz="1400" b="0" i="0" dirty="0">
              <a:solidFill>
                <a:srgbClr val="1F2328"/>
              </a:solidFill>
              <a:effectLst/>
              <a:latin typeface="Arial" panose="020B0604020202020204" pitchFamily="34" charset="0"/>
              <a:cs typeface="Arial" panose="020B0604020202020204" pitchFamily="34" charset="0"/>
            </a:endParaRPr>
          </a:p>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have got almost same number of reading from all the subject.</a:t>
            </a:r>
          </a:p>
        </p:txBody>
      </p:sp>
    </p:spTree>
    <p:extLst>
      <p:ext uri="{BB962C8B-B14F-4D97-AF65-F5344CB8AC3E}">
        <p14:creationId xmlns:p14="http://schemas.microsoft.com/office/powerpoint/2010/main" val="341430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0B610-4AEF-DD2E-C200-714549AFC065}"/>
              </a:ext>
            </a:extLst>
          </p:cNvPr>
          <p:cNvSpPr txBox="1"/>
          <p:nvPr/>
        </p:nvSpPr>
        <p:spPr>
          <a:xfrm>
            <a:off x="757084" y="497381"/>
            <a:ext cx="6361471" cy="10772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 Normalize the numerical features : </a:t>
            </a:r>
          </a:p>
          <a:p>
            <a:endParaRPr lang="en-US"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Ensure proper scaling for machine learning models. Scaling to transform values into the range [0,1]. </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AD3465-FC33-5A4B-E09B-A043E94DD43F}"/>
              </a:ext>
            </a:extLst>
          </p:cNvPr>
          <p:cNvPicPr>
            <a:picLocks noChangeAspect="1"/>
          </p:cNvPicPr>
          <p:nvPr/>
        </p:nvPicPr>
        <p:blipFill>
          <a:blip r:embed="rId2"/>
          <a:stretch>
            <a:fillRect/>
          </a:stretch>
        </p:blipFill>
        <p:spPr>
          <a:xfrm>
            <a:off x="757083" y="1577179"/>
            <a:ext cx="6893495" cy="1954631"/>
          </a:xfrm>
          <a:prstGeom prst="rect">
            <a:avLst/>
          </a:prstGeom>
        </p:spPr>
      </p:pic>
      <p:pic>
        <p:nvPicPr>
          <p:cNvPr id="6" name="Picture 5">
            <a:extLst>
              <a:ext uri="{FF2B5EF4-FFF2-40B4-BE49-F238E27FC236}">
                <a16:creationId xmlns:a16="http://schemas.microsoft.com/office/drawing/2014/main" id="{E89E05A0-35C4-3DCA-4DE1-DA91DAA57434}"/>
              </a:ext>
            </a:extLst>
          </p:cNvPr>
          <p:cNvPicPr>
            <a:picLocks noChangeAspect="1"/>
          </p:cNvPicPr>
          <p:nvPr/>
        </p:nvPicPr>
        <p:blipFill>
          <a:blip r:embed="rId3"/>
          <a:stretch>
            <a:fillRect/>
          </a:stretch>
        </p:blipFill>
        <p:spPr>
          <a:xfrm>
            <a:off x="757084" y="3974263"/>
            <a:ext cx="6893494" cy="2023161"/>
          </a:xfrm>
          <a:prstGeom prst="rect">
            <a:avLst/>
          </a:prstGeom>
        </p:spPr>
      </p:pic>
    </p:spTree>
    <p:extLst>
      <p:ext uri="{BB962C8B-B14F-4D97-AF65-F5344CB8AC3E}">
        <p14:creationId xmlns:p14="http://schemas.microsoft.com/office/powerpoint/2010/main" val="193198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72F1FE-4405-A7EC-B364-895750404926}"/>
              </a:ext>
            </a:extLst>
          </p:cNvPr>
          <p:cNvSpPr txBox="1"/>
          <p:nvPr/>
        </p:nvSpPr>
        <p:spPr>
          <a:xfrm>
            <a:off x="717755" y="542920"/>
            <a:ext cx="6225970" cy="584775"/>
          </a:xfrm>
          <a:prstGeom prst="rect">
            <a:avLst/>
          </a:prstGeom>
          <a:noFill/>
        </p:spPr>
        <p:txBody>
          <a:bodyPr wrap="square" rtlCol="0">
            <a:spAutoFit/>
          </a:bodyPr>
          <a:lstStyle/>
          <a:p>
            <a:pPr algn="l">
              <a:buNone/>
            </a:pPr>
            <a:r>
              <a:rPr lang="en-US" sz="3200" b="1" i="0" dirty="0">
                <a:solidFill>
                  <a:srgbClr val="1F2328"/>
                </a:solidFill>
                <a:effectLst/>
                <a:latin typeface="Arial" panose="020B0604020202020204" pitchFamily="34" charset="0"/>
                <a:cs typeface="Arial" panose="020B0604020202020204" pitchFamily="34" charset="0"/>
              </a:rPr>
              <a:t>7. Analyzing the Data (EDA)</a:t>
            </a:r>
          </a:p>
        </p:txBody>
      </p:sp>
      <p:sp>
        <p:nvSpPr>
          <p:cNvPr id="7" name="TextBox 6">
            <a:extLst>
              <a:ext uri="{FF2B5EF4-FFF2-40B4-BE49-F238E27FC236}">
                <a16:creationId xmlns:a16="http://schemas.microsoft.com/office/drawing/2014/main" id="{56CEE9F9-E8B8-29B7-BCC8-3C2AAB873EEA}"/>
              </a:ext>
            </a:extLst>
          </p:cNvPr>
          <p:cNvSpPr txBox="1"/>
          <p:nvPr/>
        </p:nvSpPr>
        <p:spPr>
          <a:xfrm>
            <a:off x="717755" y="1127695"/>
            <a:ext cx="795429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first we perform EDA on Expert generated Data set. We try to understand the data then create some machine Learning model on top of 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Understanding trends in human movement.</a:t>
            </a:r>
          </a:p>
          <a:p>
            <a:r>
              <a:rPr lang="en-US" sz="1400" dirty="0">
                <a:latin typeface="Arial" panose="020B0604020202020204" pitchFamily="34" charset="0"/>
                <a:cs typeface="Arial" panose="020B0604020202020204" pitchFamily="34" charset="0"/>
              </a:rPr>
              <a:t>- Identifying variations across different activities.</a:t>
            </a:r>
          </a:p>
          <a:p>
            <a:r>
              <a:rPr lang="en-US" sz="1400" dirty="0">
                <a:latin typeface="Arial" panose="020B0604020202020204" pitchFamily="34" charset="0"/>
                <a:cs typeface="Arial" panose="020B0604020202020204" pitchFamily="34" charset="0"/>
              </a:rPr>
              <a:t>- Visualizing sensor signals for different physical movements.</a:t>
            </a:r>
          </a:p>
        </p:txBody>
      </p:sp>
      <p:pic>
        <p:nvPicPr>
          <p:cNvPr id="3" name="Picture 2">
            <a:extLst>
              <a:ext uri="{FF2B5EF4-FFF2-40B4-BE49-F238E27FC236}">
                <a16:creationId xmlns:a16="http://schemas.microsoft.com/office/drawing/2014/main" id="{124A0291-3CB4-D444-5460-7386B8EB4002}"/>
              </a:ext>
            </a:extLst>
          </p:cNvPr>
          <p:cNvPicPr>
            <a:picLocks noChangeAspect="1"/>
          </p:cNvPicPr>
          <p:nvPr/>
        </p:nvPicPr>
        <p:blipFill>
          <a:blip r:embed="rId2"/>
          <a:stretch>
            <a:fillRect/>
          </a:stretch>
        </p:blipFill>
        <p:spPr>
          <a:xfrm>
            <a:off x="1170037" y="2512690"/>
            <a:ext cx="6597447" cy="41438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E5420-F394-DCB9-EFEA-9D0A9020E3EA}"/>
              </a:ext>
            </a:extLst>
          </p:cNvPr>
          <p:cNvPicPr>
            <a:picLocks noChangeAspect="1"/>
          </p:cNvPicPr>
          <p:nvPr/>
        </p:nvPicPr>
        <p:blipFill>
          <a:blip r:embed="rId2"/>
          <a:stretch>
            <a:fillRect/>
          </a:stretch>
        </p:blipFill>
        <p:spPr>
          <a:xfrm>
            <a:off x="235974" y="331839"/>
            <a:ext cx="5005166" cy="3217606"/>
          </a:xfrm>
          <a:prstGeom prst="rect">
            <a:avLst/>
          </a:prstGeom>
        </p:spPr>
      </p:pic>
      <p:pic>
        <p:nvPicPr>
          <p:cNvPr id="5" name="Picture 4">
            <a:extLst>
              <a:ext uri="{FF2B5EF4-FFF2-40B4-BE49-F238E27FC236}">
                <a16:creationId xmlns:a16="http://schemas.microsoft.com/office/drawing/2014/main" id="{B6032CAC-7283-A1FB-1C89-C688CF4D6AE9}"/>
              </a:ext>
            </a:extLst>
          </p:cNvPr>
          <p:cNvPicPr>
            <a:picLocks noChangeAspect="1"/>
          </p:cNvPicPr>
          <p:nvPr/>
        </p:nvPicPr>
        <p:blipFill>
          <a:blip r:embed="rId3"/>
          <a:stretch>
            <a:fillRect/>
          </a:stretch>
        </p:blipFill>
        <p:spPr>
          <a:xfrm>
            <a:off x="235974" y="3429000"/>
            <a:ext cx="4752741" cy="3167211"/>
          </a:xfrm>
          <a:prstGeom prst="rect">
            <a:avLst/>
          </a:prstGeom>
        </p:spPr>
      </p:pic>
      <p:pic>
        <p:nvPicPr>
          <p:cNvPr id="7" name="Picture 6">
            <a:extLst>
              <a:ext uri="{FF2B5EF4-FFF2-40B4-BE49-F238E27FC236}">
                <a16:creationId xmlns:a16="http://schemas.microsoft.com/office/drawing/2014/main" id="{0B8D2F83-EAB6-1F6F-8E00-CBC7A42D9868}"/>
              </a:ext>
            </a:extLst>
          </p:cNvPr>
          <p:cNvPicPr>
            <a:picLocks noChangeAspect="1"/>
          </p:cNvPicPr>
          <p:nvPr/>
        </p:nvPicPr>
        <p:blipFill>
          <a:blip r:embed="rId4"/>
          <a:stretch>
            <a:fillRect/>
          </a:stretch>
        </p:blipFill>
        <p:spPr>
          <a:xfrm>
            <a:off x="5086005" y="3018504"/>
            <a:ext cx="4066671" cy="2566220"/>
          </a:xfrm>
          <a:prstGeom prst="rect">
            <a:avLst/>
          </a:prstGeom>
        </p:spPr>
      </p:pic>
    </p:spTree>
    <p:extLst>
      <p:ext uri="{BB962C8B-B14F-4D97-AF65-F5344CB8AC3E}">
        <p14:creationId xmlns:p14="http://schemas.microsoft.com/office/powerpoint/2010/main" val="54372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690" y="503237"/>
            <a:ext cx="5766619" cy="457199"/>
          </a:xfrm>
        </p:spPr>
        <p:txBody>
          <a:bodyPr>
            <a:normAutofit fontScale="90000"/>
          </a:bodyPr>
          <a:lstStyle/>
          <a:p>
            <a:r>
              <a:rPr lang="en-IN" sz="3200" dirty="0">
                <a:latin typeface="Arial"/>
                <a:ea typeface="Arial"/>
                <a:cs typeface="Arial"/>
                <a:sym typeface="Arial"/>
              </a:rPr>
              <a:t>Table of contents</a:t>
            </a:r>
            <a:endParaRPr sz="3200" dirty="0">
              <a:latin typeface="Arial" panose="020B0604020202020204" pitchFamily="34" charset="0"/>
              <a:cs typeface="Arial" panose="020B0604020202020204" pitchFamily="34" charset="0"/>
            </a:endParaRPr>
          </a:p>
        </p:txBody>
      </p:sp>
      <p:sp>
        <p:nvSpPr>
          <p:cNvPr id="6" name="Google Shape;95;p2">
            <a:extLst>
              <a:ext uri="{FF2B5EF4-FFF2-40B4-BE49-F238E27FC236}">
                <a16:creationId xmlns:a16="http://schemas.microsoft.com/office/drawing/2014/main" id="{EB05DB9E-4C8A-DC50-A536-9B79EC9FD861}"/>
              </a:ext>
            </a:extLst>
          </p:cNvPr>
          <p:cNvSpPr txBox="1">
            <a:spLocks/>
          </p:cNvSpPr>
          <p:nvPr/>
        </p:nvSpPr>
        <p:spPr>
          <a:xfrm>
            <a:off x="1327355" y="1315679"/>
            <a:ext cx="6322142" cy="4226642"/>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33"/>
              </a:spcBef>
              <a:buClr>
                <a:schemeClr val="dk1"/>
              </a:buClr>
              <a:buSzPts val="1100"/>
              <a:buFont typeface="Arial"/>
              <a:buNone/>
            </a:pPr>
            <a:r>
              <a:rPr lang="en-US" sz="1800" b="1" dirty="0">
                <a:latin typeface="Arial"/>
                <a:ea typeface="Arial"/>
                <a:cs typeface="Arial"/>
                <a:sym typeface="Arial"/>
              </a:rPr>
              <a:t>1. Overview</a:t>
            </a:r>
          </a:p>
          <a:p>
            <a:pPr marL="0" indent="0">
              <a:spcBef>
                <a:spcPts val="333"/>
              </a:spcBef>
              <a:buClr>
                <a:schemeClr val="dk1"/>
              </a:buClr>
              <a:buSzPts val="1100"/>
              <a:buFont typeface="Arial"/>
              <a:buNone/>
            </a:pPr>
            <a:r>
              <a:rPr lang="en-US" sz="1800" b="1" dirty="0">
                <a:latin typeface="Arial"/>
                <a:ea typeface="Arial"/>
                <a:cs typeface="Arial"/>
                <a:sym typeface="Arial"/>
              </a:rPr>
              <a:t>2. Problem Statement</a:t>
            </a:r>
          </a:p>
          <a:p>
            <a:pPr marL="0" indent="0">
              <a:spcBef>
                <a:spcPts val="333"/>
              </a:spcBef>
              <a:buClr>
                <a:schemeClr val="dk1"/>
              </a:buClr>
              <a:buSzPts val="1100"/>
              <a:buFont typeface="Arial"/>
              <a:buNone/>
            </a:pPr>
            <a:r>
              <a:rPr lang="en-US" sz="1800" b="1" dirty="0">
                <a:latin typeface="Arial"/>
                <a:ea typeface="Arial"/>
                <a:cs typeface="Arial"/>
                <a:sym typeface="Arial"/>
              </a:rPr>
              <a:t>3. Dataset Overview</a:t>
            </a:r>
          </a:p>
          <a:p>
            <a:pPr marL="0" indent="0">
              <a:spcBef>
                <a:spcPts val="333"/>
              </a:spcBef>
              <a:buClr>
                <a:schemeClr val="dk1"/>
              </a:buClr>
              <a:buSzPts val="1100"/>
              <a:buFont typeface="Arial"/>
              <a:buNone/>
            </a:pPr>
            <a:r>
              <a:rPr lang="en-US" sz="1800" b="1" dirty="0">
                <a:latin typeface="Arial"/>
                <a:ea typeface="Arial"/>
                <a:cs typeface="Arial"/>
                <a:sym typeface="Arial"/>
              </a:rPr>
              <a:t>4. Data Pre-processed</a:t>
            </a:r>
          </a:p>
          <a:p>
            <a:pPr marL="0" indent="0">
              <a:spcBef>
                <a:spcPts val="333"/>
              </a:spcBef>
              <a:buClr>
                <a:schemeClr val="dk1"/>
              </a:buClr>
              <a:buSzPts val="1100"/>
              <a:buFont typeface="Arial"/>
              <a:buNone/>
            </a:pPr>
            <a:r>
              <a:rPr lang="en-US" sz="1800" b="1" dirty="0">
                <a:latin typeface="Arial"/>
                <a:ea typeface="Arial"/>
                <a:cs typeface="Arial"/>
                <a:sym typeface="Arial"/>
              </a:rPr>
              <a:t>5. Prerequisite summary</a:t>
            </a:r>
          </a:p>
          <a:p>
            <a:pPr marL="0" indent="0">
              <a:spcBef>
                <a:spcPts val="333"/>
              </a:spcBef>
              <a:buClr>
                <a:schemeClr val="dk1"/>
              </a:buClr>
              <a:buSzPts val="1100"/>
              <a:buFont typeface="Arial"/>
              <a:buNone/>
            </a:pPr>
            <a:r>
              <a:rPr lang="en-US" sz="1800" b="1" dirty="0">
                <a:latin typeface="Arial"/>
                <a:ea typeface="Arial"/>
                <a:cs typeface="Arial"/>
                <a:sym typeface="Arial"/>
              </a:rPr>
              <a:t>6  Loading and Reading Dataset</a:t>
            </a:r>
          </a:p>
          <a:p>
            <a:pPr marL="0" indent="0">
              <a:spcBef>
                <a:spcPts val="333"/>
              </a:spcBef>
              <a:buClr>
                <a:schemeClr val="dk1"/>
              </a:buClr>
              <a:buSzPts val="1100"/>
              <a:buFont typeface="Arial"/>
              <a:buNone/>
            </a:pPr>
            <a:r>
              <a:rPr lang="en-US" sz="1800" b="1" dirty="0">
                <a:latin typeface="Arial"/>
                <a:ea typeface="Arial"/>
                <a:cs typeface="Arial"/>
                <a:sym typeface="Arial"/>
              </a:rPr>
              <a:t>7. Analyzing the data</a:t>
            </a:r>
          </a:p>
          <a:p>
            <a:pPr marL="0" indent="0">
              <a:spcBef>
                <a:spcPts val="333"/>
              </a:spcBef>
              <a:buClr>
                <a:schemeClr val="dk1"/>
              </a:buClr>
              <a:buSzPts val="1100"/>
              <a:buFont typeface="Arial"/>
              <a:buNone/>
            </a:pPr>
            <a:r>
              <a:rPr lang="en-US" sz="1800" b="1" dirty="0">
                <a:latin typeface="Arial"/>
                <a:ea typeface="Arial"/>
                <a:cs typeface="Arial"/>
                <a:sym typeface="Arial"/>
              </a:rPr>
              <a:t>8. Feature Engineering</a:t>
            </a:r>
          </a:p>
          <a:p>
            <a:pPr marL="0" indent="0">
              <a:spcBef>
                <a:spcPts val="333"/>
              </a:spcBef>
              <a:buClr>
                <a:schemeClr val="dk1"/>
              </a:buClr>
              <a:buSzPts val="1100"/>
              <a:buFont typeface="Arial"/>
              <a:buNone/>
            </a:pPr>
            <a:r>
              <a:rPr lang="en-US" sz="1800" b="1" dirty="0">
                <a:latin typeface="Arial"/>
                <a:ea typeface="Arial"/>
                <a:cs typeface="Arial"/>
                <a:sym typeface="Arial"/>
              </a:rPr>
              <a:t>9. Model Development</a:t>
            </a:r>
          </a:p>
          <a:p>
            <a:pPr marL="0" indent="0">
              <a:spcBef>
                <a:spcPts val="333"/>
              </a:spcBef>
              <a:buClr>
                <a:schemeClr val="dk1"/>
              </a:buClr>
              <a:buSzPts val="1100"/>
              <a:buFont typeface="Arial"/>
              <a:buNone/>
            </a:pPr>
            <a:r>
              <a:rPr lang="en-US" sz="1800" b="1" dirty="0">
                <a:latin typeface="Arial"/>
                <a:ea typeface="Arial"/>
                <a:cs typeface="Arial"/>
                <a:sym typeface="Arial"/>
              </a:rPr>
              <a:t>11. How to run locally</a:t>
            </a:r>
          </a:p>
          <a:p>
            <a:pPr marL="0" indent="0">
              <a:spcBef>
                <a:spcPts val="333"/>
              </a:spcBef>
              <a:buClr>
                <a:schemeClr val="dk1"/>
              </a:buClr>
              <a:buSzPts val="1100"/>
              <a:buNone/>
            </a:pPr>
            <a:r>
              <a:rPr lang="en-US" sz="1800" b="1" dirty="0">
                <a:latin typeface="Arial"/>
                <a:ea typeface="Arial"/>
                <a:cs typeface="Arial"/>
                <a:sym typeface="Arial"/>
              </a:rPr>
              <a:t>12. </a:t>
            </a:r>
            <a:r>
              <a:rPr lang="en-IN" sz="1800" b="1" kern="0" dirty="0">
                <a:effectLst/>
                <a:latin typeface="Arial" panose="020B0604020202020204" pitchFamily="34" charset="0"/>
              </a:rPr>
              <a:t>Deploy to </a:t>
            </a:r>
            <a:r>
              <a:rPr lang="en-IN" sz="1800" b="1" kern="0" dirty="0" err="1">
                <a:effectLst/>
                <a:latin typeface="Arial" panose="020B0604020202020204" pitchFamily="34" charset="0"/>
              </a:rPr>
              <a:t>Streamlit</a:t>
            </a:r>
            <a:r>
              <a:rPr lang="en-IN" sz="1800" b="1" kern="0" dirty="0">
                <a:effectLst/>
                <a:latin typeface="Arial" panose="020B0604020202020204" pitchFamily="34" charset="0"/>
              </a:rPr>
              <a:t> cloud</a:t>
            </a:r>
            <a:endParaRPr lang="en-US" sz="1800" b="1" dirty="0">
              <a:latin typeface="Arial"/>
              <a:ea typeface="Arial"/>
              <a:cs typeface="Arial"/>
              <a:sym typeface="Arial"/>
            </a:endParaRPr>
          </a:p>
          <a:p>
            <a:pPr marL="0" indent="0">
              <a:spcBef>
                <a:spcPts val="333"/>
              </a:spcBef>
              <a:buClr>
                <a:schemeClr val="dk1"/>
              </a:buClr>
              <a:buSzPts val="1100"/>
              <a:buFont typeface="Arial"/>
              <a:buNone/>
            </a:pPr>
            <a:r>
              <a:rPr lang="en-US" sz="1800" b="1" dirty="0">
                <a:latin typeface="Arial"/>
                <a:ea typeface="Arial"/>
                <a:cs typeface="Arial"/>
                <a:sym typeface="Arial"/>
              </a:rPr>
              <a:t>13. Thank You</a:t>
            </a:r>
          </a:p>
          <a:p>
            <a:pPr marL="0" indent="0">
              <a:spcBef>
                <a:spcPts val="333"/>
              </a:spcBef>
              <a:buClr>
                <a:schemeClr val="dk1"/>
              </a:buClr>
              <a:buSzPts val="1100"/>
              <a:buFont typeface="Arial"/>
              <a:buNone/>
            </a:pPr>
            <a:endParaRPr lang="en-US" sz="1800" b="1" dirty="0">
              <a:latin typeface="Arial"/>
              <a:ea typeface="Arial"/>
              <a:cs typeface="Arial"/>
              <a:sym typeface="Arial"/>
            </a:endParaRPr>
          </a:p>
          <a:p>
            <a:pPr marL="0" indent="0">
              <a:spcBef>
                <a:spcPts val="333"/>
              </a:spcBef>
              <a:buClr>
                <a:schemeClr val="dk1"/>
              </a:buClr>
              <a:buSzPts val="1800"/>
              <a:buFont typeface="Arial"/>
              <a:buNone/>
            </a:pPr>
            <a:endParaRPr lang="en-US" sz="1800" b="1" dirty="0">
              <a:latin typeface="Arial"/>
              <a:ea typeface="Arial"/>
              <a:cs typeface="Arial"/>
              <a:sym typeface="Arial"/>
            </a:endParaRPr>
          </a:p>
        </p:txBody>
      </p:sp>
      <p:pic>
        <p:nvPicPr>
          <p:cNvPr id="10" name="Picture 9">
            <a:extLst>
              <a:ext uri="{FF2B5EF4-FFF2-40B4-BE49-F238E27FC236}">
                <a16:creationId xmlns:a16="http://schemas.microsoft.com/office/drawing/2014/main" id="{33D519BE-1AB4-73DC-FD11-9A49FE33AFBC}"/>
              </a:ext>
            </a:extLst>
          </p:cNvPr>
          <p:cNvPicPr>
            <a:picLocks noChangeAspect="1"/>
          </p:cNvPicPr>
          <p:nvPr/>
        </p:nvPicPr>
        <p:blipFill>
          <a:blip r:embed="rId2">
            <a:alphaModFix amt="20000"/>
          </a:blip>
          <a:srcRect l="12295" t="3011" r="11146" b="7338"/>
          <a:stretch/>
        </p:blipFill>
        <p:spPr>
          <a:xfrm>
            <a:off x="5938685" y="2298904"/>
            <a:ext cx="2202426" cy="25790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DF176-25C1-309D-FE7A-FBEE2CAAB8D5}"/>
              </a:ext>
            </a:extLst>
          </p:cNvPr>
          <p:cNvSpPr txBox="1"/>
          <p:nvPr/>
        </p:nvSpPr>
        <p:spPr>
          <a:xfrm>
            <a:off x="599768" y="501445"/>
            <a:ext cx="8013290"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Exploratory Data Analysis (EDA)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Activity Distribution:</a:t>
            </a:r>
          </a:p>
          <a:p>
            <a:r>
              <a:rPr lang="en-US" dirty="0">
                <a:latin typeface="Arial" panose="020B0604020202020204" pitchFamily="34" charset="0"/>
                <a:cs typeface="Arial" panose="020B0604020202020204" pitchFamily="34" charset="0"/>
              </a:rPr>
              <a:t>- The dataset has a fairly balanced distribution across activity types.</a:t>
            </a:r>
          </a:p>
          <a:p>
            <a:r>
              <a:rPr lang="en-US" dirty="0">
                <a:latin typeface="Arial" panose="020B0604020202020204" pitchFamily="34" charset="0"/>
                <a:cs typeface="Arial" panose="020B0604020202020204" pitchFamily="34" charset="0"/>
              </a:rPr>
              <a:t>- No significant class imbalance, meaning the model won’t require oversampling or under sampling.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Speed Variations Across Activities:</a:t>
            </a:r>
          </a:p>
          <a:p>
            <a:r>
              <a:rPr lang="en-US" dirty="0">
                <a:latin typeface="Arial" panose="020B0604020202020204" pitchFamily="34" charset="0"/>
                <a:cs typeface="Arial" panose="020B0604020202020204" pitchFamily="34" charset="0"/>
              </a:rPr>
              <a:t>- Higher speeds are observed in dynamic activities (Walking, Running, Stair Climbing).</a:t>
            </a:r>
          </a:p>
          <a:p>
            <a:r>
              <a:rPr lang="en-US" dirty="0">
                <a:latin typeface="Arial" panose="020B0604020202020204" pitchFamily="34" charset="0"/>
                <a:cs typeface="Arial" panose="020B0604020202020204" pitchFamily="34" charset="0"/>
              </a:rPr>
              <a:t>- Lower speeds in static postures (Standing, Sitting, 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Orientation Change Trends:</a:t>
            </a:r>
          </a:p>
          <a:p>
            <a:r>
              <a:rPr lang="en-US" dirty="0">
                <a:latin typeface="Arial" panose="020B0604020202020204" pitchFamily="34" charset="0"/>
                <a:cs typeface="Arial" panose="020B0604020202020204" pitchFamily="34" charset="0"/>
              </a:rPr>
              <a:t>- More significant orientation changes in movement-related activities (Walking, Stair Climbing).</a:t>
            </a:r>
          </a:p>
          <a:p>
            <a:r>
              <a:rPr lang="en-US" dirty="0">
                <a:latin typeface="Arial" panose="020B0604020202020204" pitchFamily="34" charset="0"/>
                <a:cs typeface="Arial" panose="020B0604020202020204" pitchFamily="34" charset="0"/>
              </a:rPr>
              <a:t>- Minimal changes in static activities (Standing, Sitting).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Frequency Component Distribution:</a:t>
            </a:r>
          </a:p>
          <a:p>
            <a:r>
              <a:rPr lang="en-US" dirty="0">
                <a:latin typeface="Arial" panose="020B0604020202020204" pitchFamily="34" charset="0"/>
                <a:cs typeface="Arial" panose="020B0604020202020204" pitchFamily="34" charset="0"/>
              </a:rPr>
              <a:t>- Some activities have distinct frequency signatures, making them separable in the feature space.</a:t>
            </a:r>
          </a:p>
          <a:p>
            <a:r>
              <a:rPr lang="en-US" dirty="0">
                <a:latin typeface="Arial" panose="020B0604020202020204" pitchFamily="34" charset="0"/>
                <a:cs typeface="Arial" panose="020B0604020202020204" pitchFamily="34" charset="0"/>
              </a:rPr>
              <a:t>- High-frequency components appear in movement activities.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50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F4AA33-0A31-655C-31E1-B39F47D5BA36}"/>
              </a:ext>
            </a:extLst>
          </p:cNvPr>
          <p:cNvSpPr txBox="1"/>
          <p:nvPr/>
        </p:nvSpPr>
        <p:spPr>
          <a:xfrm>
            <a:off x="599768" y="501445"/>
            <a:ext cx="8013290" cy="2585323"/>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B. Time-Series Visualization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Time-Series Visualization Insights</a:t>
            </a:r>
          </a:p>
          <a:p>
            <a:r>
              <a:rPr lang="en-US" dirty="0">
                <a:latin typeface="Arial" panose="020B0604020202020204" pitchFamily="34" charset="0"/>
                <a:cs typeface="Arial" panose="020B0604020202020204" pitchFamily="34" charset="0"/>
              </a:rPr>
              <a:t>- The plot shows variations in body acceleration (X, Y, Z components) over time for a single subject across different activities.</a:t>
            </a:r>
          </a:p>
          <a:p>
            <a:r>
              <a:rPr lang="en-US" dirty="0">
                <a:latin typeface="Arial" panose="020B0604020202020204" pitchFamily="34" charset="0"/>
                <a:cs typeface="Arial" panose="020B0604020202020204" pitchFamily="34" charset="0"/>
              </a:rPr>
              <a:t>- Distinct patterns emerge for different activities, confirming that sensor data effectively differentiates between movement types.</a:t>
            </a:r>
          </a:p>
          <a:p>
            <a:r>
              <a:rPr lang="en-US" dirty="0">
                <a:latin typeface="Arial" panose="020B0604020202020204" pitchFamily="34" charset="0"/>
                <a:cs typeface="Arial" panose="020B0604020202020204" pitchFamily="34" charset="0"/>
              </a:rPr>
              <a:t>- Walking and stair-climbing activities have periodic oscillations, while static activities like standing and sitting have relatively flat sensor readings.</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69A1DA1-37C9-614B-7E2A-9BA1C3C5BE6C}"/>
              </a:ext>
            </a:extLst>
          </p:cNvPr>
          <p:cNvPicPr>
            <a:picLocks noChangeAspect="1"/>
          </p:cNvPicPr>
          <p:nvPr/>
        </p:nvPicPr>
        <p:blipFill>
          <a:blip r:embed="rId2"/>
          <a:stretch>
            <a:fillRect/>
          </a:stretch>
        </p:blipFill>
        <p:spPr>
          <a:xfrm>
            <a:off x="186812" y="3319418"/>
            <a:ext cx="8770375" cy="32798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50ECCD-AD4E-29C7-6C06-901D38A6AF06}"/>
              </a:ext>
            </a:extLst>
          </p:cNvPr>
          <p:cNvSpPr txBox="1"/>
          <p:nvPr/>
        </p:nvSpPr>
        <p:spPr>
          <a:xfrm>
            <a:off x="565355" y="5614219"/>
            <a:ext cx="8013290" cy="738664"/>
          </a:xfrm>
          <a:prstGeom prst="rect">
            <a:avLst/>
          </a:prstGeom>
          <a:noFill/>
        </p:spPr>
        <p:txBody>
          <a:bodyPr wrap="square" rtlCol="0">
            <a:spAutoFit/>
          </a:bodyPr>
          <a:lstStyle/>
          <a:p>
            <a:r>
              <a:rPr lang="en-IN" sz="1400" b="1" dirty="0">
                <a:effectLst/>
                <a:latin typeface="Calibri" panose="020F0502020204030204" pitchFamily="34" charset="0"/>
                <a:ea typeface="Calibri" panose="020F0502020204030204" pitchFamily="34" charset="0"/>
                <a:cs typeface="Times New Roman" panose="02020603050405020304" pitchFamily="18" charset="0"/>
              </a:rPr>
              <a:t>This diagram represents Accelerometer signal data for different physical activities performed by a all persons. The data captures accelerations across three axes—X-axis, Y-axis, and Z-axis—over time. </a:t>
            </a:r>
            <a:r>
              <a:rPr lang="en-IN" sz="1400" dirty="0">
                <a:effectLst/>
                <a:latin typeface="Calibri" panose="020F0502020204030204" pitchFamily="34" charset="0"/>
                <a:ea typeface="Calibri" panose="020F0502020204030204" pitchFamily="34" charset="0"/>
                <a:cs typeface="Times New Roman" panose="02020603050405020304" pitchFamily="18" charset="0"/>
              </a:rPr>
              <a:t>It shows distinct activity patterns and motion signatures characterized by unique accelerometer signal behaviour.</a:t>
            </a:r>
            <a:endParaRPr lang="en-IN" sz="14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220DEF73-A84B-7714-F8B1-B3FDBFDD7E39}"/>
              </a:ext>
            </a:extLst>
          </p:cNvPr>
          <p:cNvPicPr>
            <a:picLocks noChangeAspect="1"/>
          </p:cNvPicPr>
          <p:nvPr/>
        </p:nvPicPr>
        <p:blipFill>
          <a:blip r:embed="rId2"/>
          <a:stretch>
            <a:fillRect/>
          </a:stretch>
        </p:blipFill>
        <p:spPr>
          <a:xfrm>
            <a:off x="307258" y="216883"/>
            <a:ext cx="8529484" cy="520069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54C34B-D8A6-0B15-59A5-B5955665F9EC}"/>
              </a:ext>
            </a:extLst>
          </p:cNvPr>
          <p:cNvSpPr txBox="1"/>
          <p:nvPr/>
        </p:nvSpPr>
        <p:spPr>
          <a:xfrm>
            <a:off x="565355" y="445106"/>
            <a:ext cx="8013290" cy="5858655"/>
          </a:xfrm>
          <a:prstGeom prst="rect">
            <a:avLst/>
          </a:prstGeom>
          <a:noFill/>
        </p:spPr>
        <p:txBody>
          <a:bodyPr wrap="square" rtlCol="0">
            <a:spAutoFit/>
          </a:bodyPr>
          <a:lstStyle/>
          <a:p>
            <a:pPr marL="400050" indent="-400050">
              <a:lnSpc>
                <a:spcPct val="107000"/>
              </a:lnSpc>
              <a:spcAft>
                <a:spcPts val="800"/>
              </a:spcAft>
              <a:buFont typeface="+mj-lt"/>
              <a:buAutoNum type="romanLcPeriod"/>
            </a:pP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 Signals for WALKING: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(Blue): Demonstrates moderate fluctuation, indicating forward and backward motion during walking.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(Orange): Also exhibits slight variations, suggesting minor side-to-side movements.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(Green): Shows consistent, repetitive fluctuations, characteristic of vertical up-and-down movement associated with walking.</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Overall, the periodicity and moderate variance clearly indicate rhythmic walking motion.</a:t>
            </a:r>
          </a:p>
          <a:p>
            <a:pPr marL="400050" indent="-400050">
              <a:lnSpc>
                <a:spcPct val="107000"/>
              </a:lnSpc>
              <a:spcAft>
                <a:spcPts val="800"/>
              </a:spcAft>
              <a:buFont typeface="+mj-lt"/>
              <a:buAutoNum type="romanLcPeriod" startAt="2"/>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SITTING: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Minimal fluctuations with slight variations, indicating little horizontal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Minor deviations, representing limited sideways shifts or adjustments while sitting.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Stable and relatively flat, indicating negligible vertical movement.</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low variance across all axes confirms a largely stationary posture typical of sitting.</a:t>
            </a:r>
          </a:p>
          <a:p>
            <a:pPr marL="400050" indent="-400050">
              <a:lnSpc>
                <a:spcPct val="107000"/>
              </a:lnSpc>
              <a:spcAft>
                <a:spcPts val="800"/>
              </a:spcAft>
              <a:buFont typeface="+mj-lt"/>
              <a:buAutoNum type="romanLcPeriod" startAt="3"/>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LAYING: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Nearly stable with minimal fluctuation, suggesting horizontal immobility.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Similar low fluctuation, reinforcing minimal lateral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Displays one notable dip, potentially a slight positional shift or sensor noise.</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signals clearly represent minimal motion, typical of a laying posture with occasional minor adjustments.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6C8102-94B0-ED4B-662B-BAAD0B537133}"/>
              </a:ext>
            </a:extLst>
          </p:cNvPr>
          <p:cNvSpPr txBox="1"/>
          <p:nvPr/>
        </p:nvSpPr>
        <p:spPr>
          <a:xfrm>
            <a:off x="565355" y="210009"/>
            <a:ext cx="8013290" cy="6306278"/>
          </a:xfrm>
          <a:prstGeom prst="rect">
            <a:avLst/>
          </a:prstGeom>
          <a:noFill/>
        </p:spPr>
        <p:txBody>
          <a:bodyPr wrap="square" rtlCol="0">
            <a:spAutoFit/>
          </a:bodyPr>
          <a:lstStyle/>
          <a:p>
            <a:pPr marL="400050" indent="-400050">
              <a:lnSpc>
                <a:spcPct val="107000"/>
              </a:lnSpc>
              <a:spcAft>
                <a:spcPts val="800"/>
              </a:spcAft>
              <a:buFont typeface="+mj-lt"/>
              <a:buAutoNum type="romanLcPeriod" startAt="4"/>
            </a:pP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 Signals for STANDING: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Relatively stable and low fluctuations, signifying minimal horizontal displacement.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Limited variation similar to the X-axis, reflecting minimal side-to-side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Consistently stable, suggesting a steady vertical posture.</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stable signals confirm the subject maintaining a static upright posture.</a:t>
            </a:r>
          </a:p>
          <a:p>
            <a:pPr marL="400050" indent="-400050">
              <a:lnSpc>
                <a:spcPct val="107000"/>
              </a:lnSpc>
              <a:spcAft>
                <a:spcPts val="800"/>
              </a:spcAft>
              <a:buFont typeface="+mj-lt"/>
              <a:buAutoNum type="romanLcPeriod" startAt="5"/>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WALKING_UPSTAIRS: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Moderate repetitive fluctuations, indicating forward motion combined with elevation gain.</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Moderate fluctuations, less pronounced compared to X-axis, indicating sideways adjustments while climbing.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Frequent fluctuations with distinct peaks and troughs, clearly capturing vertical motion associated with ascending steps.</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This clearly illustrates the characteristic vertical and forward motion of stair climbing.</a:t>
            </a:r>
          </a:p>
          <a:p>
            <a:pPr marL="400050" indent="-400050">
              <a:lnSpc>
                <a:spcPct val="107000"/>
              </a:lnSpc>
              <a:spcAft>
                <a:spcPts val="800"/>
              </a:spcAft>
              <a:buFont typeface="+mj-lt"/>
              <a:buAutoNum type="romanLcPeriod" startAt="6"/>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WALKING_DOWNSTAIRS: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Pronounced fluctuations, indicating notable forward momentum combined with descent.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Noticeable fluctuations, signifying lateral movement or stabilization during descent.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Distinct repetitive peaks and troughs, similar to WALKING_UPSTAIRS but with slightly different rhythmic patterns due to downward movement dynamics.</a:t>
            </a:r>
          </a:p>
          <a:p>
            <a:pPr>
              <a:buNone/>
            </a:pPr>
            <a:r>
              <a:rPr lang="en-IN" sz="1400" dirty="0">
                <a:effectLst/>
                <a:latin typeface="Arial" panose="020B0604020202020204" pitchFamily="34" charset="0"/>
                <a:ea typeface="Calibri" panose="020F0502020204030204" pitchFamily="34" charset="0"/>
                <a:cs typeface="Arial" panose="020B0604020202020204" pitchFamily="34" charset="0"/>
              </a:rPr>
              <a:t>These signals vividly capture the downward stepping motion and the characteristic bounce while descending stairs.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DF9E47-0D92-AD9E-34C1-3D04366DE0FE}"/>
              </a:ext>
            </a:extLst>
          </p:cNvPr>
          <p:cNvSpPr txBox="1"/>
          <p:nvPr/>
        </p:nvSpPr>
        <p:spPr>
          <a:xfrm>
            <a:off x="565355" y="478755"/>
            <a:ext cx="8013290" cy="738664"/>
          </a:xfrm>
          <a:prstGeom prst="rect">
            <a:avLst/>
          </a:prstGeom>
          <a:noFill/>
        </p:spPr>
        <p:txBody>
          <a:bodyPr wrap="square" rtlCol="0">
            <a:spAutoFit/>
          </a:bodyPr>
          <a:lstStyle/>
          <a:p>
            <a:r>
              <a:rPr lang="en-IN" sz="1400" b="1" dirty="0">
                <a:effectLst/>
                <a:latin typeface="Arial" panose="020B0604020202020204" pitchFamily="34" charset="0"/>
                <a:ea typeface="Calibri" panose="020F0502020204030204" pitchFamily="34" charset="0"/>
                <a:cs typeface="Arial" panose="020B0604020202020204" pitchFamily="34" charset="0"/>
              </a:rPr>
              <a:t>This diagram represents </a:t>
            </a:r>
            <a:r>
              <a:rPr lang="en-US" sz="1400" b="1" dirty="0">
                <a:latin typeface="Arial" panose="020B0604020202020204" pitchFamily="34" charset="0"/>
                <a:cs typeface="Arial" panose="020B0604020202020204" pitchFamily="34" charset="0"/>
              </a:rPr>
              <a:t>Gyroscope</a:t>
            </a:r>
            <a:r>
              <a:rPr lang="en-IN" sz="1400" b="1" dirty="0">
                <a:effectLst/>
                <a:latin typeface="Arial" panose="020B0604020202020204" pitchFamily="34" charset="0"/>
                <a:ea typeface="Calibri" panose="020F0502020204030204" pitchFamily="34" charset="0"/>
                <a:cs typeface="Arial" panose="020B0604020202020204" pitchFamily="34" charset="0"/>
              </a:rPr>
              <a:t> signal data for different physical activities performed by a all persons. The data captures accelerations across three axes—X-axis, Y-axis, and Z-axis—over time.</a:t>
            </a:r>
            <a:endParaRPr lang="en-US" sz="14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9A205D1-22E4-2923-2BF9-C27E403939F1}"/>
              </a:ext>
            </a:extLst>
          </p:cNvPr>
          <p:cNvPicPr>
            <a:picLocks noChangeAspect="1"/>
          </p:cNvPicPr>
          <p:nvPr/>
        </p:nvPicPr>
        <p:blipFill>
          <a:blip r:embed="rId2"/>
          <a:stretch>
            <a:fillRect/>
          </a:stretch>
        </p:blipFill>
        <p:spPr>
          <a:xfrm>
            <a:off x="216309" y="1332893"/>
            <a:ext cx="8898193" cy="52006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8291E7-99FE-FB2C-A7D8-B8E53763C432}"/>
              </a:ext>
            </a:extLst>
          </p:cNvPr>
          <p:cNvSpPr txBox="1"/>
          <p:nvPr/>
        </p:nvSpPr>
        <p:spPr>
          <a:xfrm>
            <a:off x="288472" y="602906"/>
            <a:ext cx="8567056" cy="5652188"/>
          </a:xfrm>
          <a:prstGeom prst="rect">
            <a:avLst/>
          </a:prstGeom>
          <a:noFill/>
        </p:spPr>
        <p:txBody>
          <a:bodyPr wrap="square" rtlCol="0">
            <a:spAutoFit/>
          </a:bodyPr>
          <a:lstStyle/>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1. Gyroscope Signals for WALKING: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(Blue): Moderate and repetitive fluctuations indicating forward-backward rotation around the X-axis, reflecting natural rotational motion during walking.</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(Orange): Pronounced variations, suggesting noticeable lateral twisting or rotation around the Y-axis.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(Green): Regular, moderate fluctuations, indicating consistent vertical axis rotation, possibly from torso rotation during walking.</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rhythmic signals clearly show repetitive rotational patterns inherent in the act of walking.</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2. Gyroscope Signals for SITTING: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Low and largely stable with slight deviations, indicating minimal rotational motion in horizontal orientation.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Slightly more visible fluctuation, suggesting occasional lateral or slight turning movements while sitting.</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Mostly stable, but with minor irregular dips possibly representing small, occasional positional adjustments.</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Overall, signals reflect minimal rotational motion, characteristic of maintaining a seated posture.</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3. Gyroscope Signals for LAYING: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Mostly stable, minimal fluctuations, indicating almost negligible rotation around X-axis while laying down.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Low variations indicating minor lateral rotations or slight positional shifts.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Occasional peaks but overall low variation, possibly indicating subtle repositioning movements.</a:t>
            </a:r>
          </a:p>
          <a:p>
            <a:pPr>
              <a:lnSpc>
                <a:spcPct val="107000"/>
              </a:lnSpc>
            </a:pPr>
            <a:r>
              <a:rPr lang="en-IN" sz="1400" kern="100" dirty="0">
                <a:effectLst/>
                <a:latin typeface="Arial" panose="020B0604020202020204" pitchFamily="34" charset="0"/>
                <a:ea typeface="Calibri" panose="020F0502020204030204" pitchFamily="34" charset="0"/>
                <a:cs typeface="Arial" panose="020B0604020202020204" pitchFamily="34" charset="0"/>
              </a:rPr>
              <a:t>These signals confirm very limited rotational activity typical of a resting or laying posture.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6922B0-A983-D07D-31B0-586EA26E6D8E}"/>
              </a:ext>
            </a:extLst>
          </p:cNvPr>
          <p:cNvSpPr txBox="1"/>
          <p:nvPr/>
        </p:nvSpPr>
        <p:spPr>
          <a:xfrm>
            <a:off x="288472" y="602906"/>
            <a:ext cx="8567056" cy="5652188"/>
          </a:xfrm>
          <a:prstGeom prst="rect">
            <a:avLst/>
          </a:prstGeom>
          <a:noFill/>
        </p:spPr>
        <p:txBody>
          <a:bodyPr wrap="square" rtlCol="0">
            <a:spAutoFit/>
          </a:bodyPr>
          <a:lstStyle/>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4. Gyroscope Signals for STANDING: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Remarkably stable, negligible rotational motion, indicating upright stability.</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Very minimal fluctuations, representing slight, infrequent lateral sway.</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Stable with slight occasional shifts, typical of subtle balancing adjustments.</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stable gyroscopic signals highlight the minimal rotational dynamics involved in a stationary standing posture.</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5. Gyroscope Signals for WALKING_UPSTAIRS: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Frequent fluctuations, representing rotational motion due to inclined forward movements involved in ascending stairs.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Distinct fluctuations, indicating significant rotational motion around Y-axis, possibly due to balancing and stabilization.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Visible rhythmic variations, representing repetitive rotation on the vertical axis associated with stair climbing.</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pronounced fluctuations clearly highlight dynamic rotational movements involved in ascending stairs.</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6. Gyroscope Signals for WALKING_DOWNSTAIRS: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Prominent fluctuations capturing the forward tilting motion during descent.</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Regular pronounced fluctuations, signifying lateral rotational adjustments as the subject descends.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Noticeably rhythmic fluctuations, suggesting torso rotations around the vertical axis, characteristic of descending stairs motion.</a:t>
            </a:r>
          </a:p>
          <a:p>
            <a:pPr>
              <a:lnSpc>
                <a:spcPct val="107000"/>
              </a:lnSpc>
            </a:pPr>
            <a:r>
              <a:rPr lang="en-IN" sz="1400" kern="100" dirty="0">
                <a:effectLst/>
                <a:latin typeface="Arial" panose="020B0604020202020204" pitchFamily="34" charset="0"/>
                <a:ea typeface="Calibri" panose="020F0502020204030204" pitchFamily="34" charset="0"/>
                <a:cs typeface="Arial" panose="020B0604020202020204" pitchFamily="34" charset="0"/>
              </a:rPr>
              <a:t>These signals vividly capture rotational dynamics that differentiate descending stairs from ascending stairs or walking on flat surfaces.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70F53E-E36D-AFA0-D762-BFCDA3B70097}"/>
              </a:ext>
            </a:extLst>
          </p:cNvPr>
          <p:cNvPicPr>
            <a:picLocks noChangeAspect="1"/>
          </p:cNvPicPr>
          <p:nvPr/>
        </p:nvPicPr>
        <p:blipFill>
          <a:blip r:embed="rId2"/>
          <a:stretch>
            <a:fillRect/>
          </a:stretch>
        </p:blipFill>
        <p:spPr>
          <a:xfrm>
            <a:off x="561411" y="212701"/>
            <a:ext cx="8290754" cy="2733854"/>
          </a:xfrm>
          <a:prstGeom prst="rect">
            <a:avLst/>
          </a:prstGeom>
        </p:spPr>
      </p:pic>
      <p:sp>
        <p:nvSpPr>
          <p:cNvPr id="12" name="TextBox 11">
            <a:extLst>
              <a:ext uri="{FF2B5EF4-FFF2-40B4-BE49-F238E27FC236}">
                <a16:creationId xmlns:a16="http://schemas.microsoft.com/office/drawing/2014/main" id="{F7E63A32-91EA-7980-9FE1-D4CF1F2D009C}"/>
              </a:ext>
            </a:extLst>
          </p:cNvPr>
          <p:cNvSpPr txBox="1"/>
          <p:nvPr/>
        </p:nvSpPr>
        <p:spPr>
          <a:xfrm>
            <a:off x="288472" y="3072525"/>
            <a:ext cx="8567056" cy="3654847"/>
          </a:xfrm>
          <a:prstGeom prst="rect">
            <a:avLst/>
          </a:prstGeom>
          <a:noFill/>
        </p:spPr>
        <p:txBody>
          <a:bodyPr wrap="square" rtlCol="0">
            <a:spAutoFit/>
          </a:bodyPr>
          <a:lstStyle/>
          <a:p>
            <a:pPr>
              <a:lnSpc>
                <a:spcPct val="107000"/>
              </a:lnSpc>
              <a:spcAft>
                <a:spcPts val="6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1.	LAYING</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Precision: 0.193548 (19.35%)</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Recall: 1.0 (100%) - The model correctly identifies all instances of laying.</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F1-score: 0.324324 (32.43%)</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Support: 282 occurrences</a:t>
            </a:r>
          </a:p>
          <a:p>
            <a:pPr>
              <a:lnSpc>
                <a:spcPct val="107000"/>
              </a:lnSpc>
              <a:spcAft>
                <a:spcPts val="600"/>
              </a:spcAft>
              <a:buNone/>
            </a:pPr>
            <a:r>
              <a:rPr lang="en-US" sz="1400" b="1" kern="100" dirty="0">
                <a:effectLst/>
                <a:latin typeface="Arial" panose="020B0604020202020204" pitchFamily="34" charset="0"/>
                <a:ea typeface="Calibri" panose="020F0502020204030204" pitchFamily="34" charset="0"/>
                <a:cs typeface="Arial" panose="020B0604020202020204" pitchFamily="34" charset="0"/>
              </a:rPr>
              <a:t>Conclusion: </a:t>
            </a:r>
            <a:r>
              <a:rPr lang="en-US" sz="1400" kern="100" dirty="0">
                <a:effectLst/>
                <a:latin typeface="Arial" panose="020B0604020202020204" pitchFamily="34" charset="0"/>
                <a:ea typeface="Calibri" panose="020F0502020204030204" pitchFamily="34" charset="0"/>
                <a:cs typeface="Arial" panose="020B0604020202020204" pitchFamily="34" charset="0"/>
              </a:rPr>
              <a:t>Although recall is perfect, the precision is extremely low, indicating many false positives. The model often predicts other activities incorrectly as LAYING.</a:t>
            </a:r>
          </a:p>
          <a:p>
            <a:pPr>
              <a:lnSpc>
                <a:spcPct val="107000"/>
              </a:lnSpc>
              <a:spcAft>
                <a:spcPts val="6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2.	SITTING, STANDING, WALKING, WALKING_DOWNSTAIRS, WALKING_UPSTAIRS</a:t>
            </a:r>
          </a:p>
          <a:p>
            <a:pPr marL="285750"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Precision, Recall, F1-score: 0 (0%)</a:t>
            </a:r>
          </a:p>
          <a:p>
            <a:pPr>
              <a:lnSpc>
                <a:spcPct val="107000"/>
              </a:lnSpc>
              <a:spcAft>
                <a:spcPts val="6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Conclusion: </a:t>
            </a:r>
            <a:r>
              <a:rPr lang="en-US" sz="1400" kern="100" dirty="0">
                <a:effectLst/>
                <a:latin typeface="Arial" panose="020B0604020202020204" pitchFamily="34" charset="0"/>
                <a:ea typeface="Calibri" panose="020F0502020204030204" pitchFamily="34" charset="0"/>
                <a:cs typeface="Arial" panose="020B0604020202020204" pitchFamily="34" charset="0"/>
              </a:rPr>
              <a:t>The model fails completely to detect these activities, indicating severe issues in distinguishing them from the LAYING activity.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B008F1-5F52-ED13-9780-4E8EFE9AC246}"/>
              </a:ext>
            </a:extLst>
          </p:cNvPr>
          <p:cNvSpPr txBox="1"/>
          <p:nvPr/>
        </p:nvSpPr>
        <p:spPr>
          <a:xfrm>
            <a:off x="288472" y="389706"/>
            <a:ext cx="8567056" cy="5229188"/>
          </a:xfrm>
          <a:prstGeom prst="rect">
            <a:avLst/>
          </a:prstGeom>
          <a:noFill/>
        </p:spPr>
        <p:txBody>
          <a:bodyPr wrap="square" rtlCol="0">
            <a:spAutoFit/>
          </a:bodyPr>
          <a:lstStyle/>
          <a:p>
            <a:pPr>
              <a:lnSpc>
                <a:spcPct val="107000"/>
              </a:lnSpc>
              <a:spcAft>
                <a:spcPts val="800"/>
              </a:spcAft>
              <a:buNone/>
            </a:pPr>
            <a:r>
              <a:rPr lang="en-IN" b="1" kern="100" dirty="0">
                <a:effectLst/>
                <a:latin typeface="Arial" panose="020B0604020202020204" pitchFamily="34" charset="0"/>
                <a:ea typeface="Calibri" panose="020F0502020204030204" pitchFamily="34" charset="0"/>
                <a:cs typeface="Arial" panose="020B0604020202020204" pitchFamily="34" charset="0"/>
              </a:rPr>
              <a:t>Overall Accuracy:</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07000"/>
              </a:lnSpc>
              <a:spcAft>
                <a:spcPts val="800"/>
              </a:spcAft>
              <a:buSzPts val="1000"/>
              <a:buFont typeface="Arial" panose="020B0604020202020204" pitchFamily="34" charset="0"/>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0.191706 (19.17%)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Extremely low accuracy indicating poor model performance overall.</a:t>
            </a:r>
          </a:p>
          <a:p>
            <a:pPr>
              <a:lnSpc>
                <a:spcPct val="107000"/>
              </a:lnSpc>
              <a:spcAft>
                <a:spcPts val="800"/>
              </a:spcAft>
            </a:pPr>
            <a:r>
              <a:rPr lang="en-IN" b="1" kern="100" dirty="0">
                <a:latin typeface="Arial" panose="020B0604020202020204" pitchFamily="34" charset="0"/>
                <a:ea typeface="Calibri" panose="020F0502020204030204" pitchFamily="34" charset="0"/>
                <a:cs typeface="Arial" panose="020B0604020202020204" pitchFamily="34" charset="0"/>
              </a:rPr>
              <a:t>Averages: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Macro Average</a:t>
            </a:r>
            <a:r>
              <a:rPr lang="en-IN" sz="1400" kern="100" dirty="0">
                <a:effectLst/>
                <a:latin typeface="Arial" panose="020B0604020202020204" pitchFamily="34" charset="0"/>
                <a:ea typeface="Calibri" panose="020F0502020204030204" pitchFamily="34" charset="0"/>
                <a:cs typeface="Arial" panose="020B0604020202020204" pitchFamily="34" charset="0"/>
              </a:rPr>
              <a:t> (Unweighted average across classes):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0.032258 (3.23%)</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0.166667 (16.67%)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 0.054054 (5.40%)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Indicates poor overall performance across classes, severely impacted by zero values in multiple classes.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Weighted Average</a:t>
            </a:r>
            <a:r>
              <a:rPr lang="en-IN" sz="1400" kern="100" dirty="0">
                <a:effectLst/>
                <a:latin typeface="Arial" panose="020B0604020202020204" pitchFamily="34" charset="0"/>
                <a:ea typeface="Calibri" panose="020F0502020204030204" pitchFamily="34" charset="0"/>
                <a:cs typeface="Arial" panose="020B0604020202020204" pitchFamily="34" charset="0"/>
              </a:rPr>
              <a:t> (Weighted by support, indicating real data distribution):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0.037104 (3.71%)</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0.191706 (19.17%)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 0.062175 (6.22%)</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Poor performance, slightly better than the macro average due to the larger contribution of the LAYING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2">
            <a:extLst>
              <a:ext uri="{FF2B5EF4-FFF2-40B4-BE49-F238E27FC236}">
                <a16:creationId xmlns:a16="http://schemas.microsoft.com/office/drawing/2014/main" id="{6A9FA344-E451-00E6-E201-CFDA037EC449}"/>
              </a:ext>
            </a:extLst>
          </p:cNvPr>
          <p:cNvSpPr txBox="1"/>
          <p:nvPr/>
        </p:nvSpPr>
        <p:spPr>
          <a:xfrm>
            <a:off x="442452" y="260571"/>
            <a:ext cx="38229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1. Overview</a:t>
            </a:r>
            <a:endParaRPr lang="en-US" dirty="0"/>
          </a:p>
        </p:txBody>
      </p:sp>
      <p:sp>
        <p:nvSpPr>
          <p:cNvPr id="3" name="Google Shape;164;p2">
            <a:extLst>
              <a:ext uri="{FF2B5EF4-FFF2-40B4-BE49-F238E27FC236}">
                <a16:creationId xmlns:a16="http://schemas.microsoft.com/office/drawing/2014/main" id="{D47ED714-0D0C-492B-9A8E-A89783585491}"/>
              </a:ext>
            </a:extLst>
          </p:cNvPr>
          <p:cNvSpPr txBox="1"/>
          <p:nvPr/>
        </p:nvSpPr>
        <p:spPr>
          <a:xfrm>
            <a:off x="442452" y="1065858"/>
            <a:ext cx="8249264" cy="5540835"/>
          </a:xfrm>
          <a:prstGeom prst="rect">
            <a:avLst/>
          </a:prstGeom>
          <a:noFill/>
          <a:ln>
            <a:noFill/>
          </a:ln>
        </p:spPr>
        <p:txBody>
          <a:bodyPr spcFirstLastPara="1" wrap="square" lIns="91425" tIns="45700" rIns="91425" bIns="45700" anchor="t" anchorCtr="0">
            <a:spAutoFit/>
          </a:bodyPr>
          <a:lstStyle/>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Smartphones have become an essential tool in daily life, offering communication and intelligent assistance through advanced technology. With computing power, connectivity, and APIs to support third-party apps, smartphones also feature components like cameras, GPS, browsers, and embedded sensors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accelerometers</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a:effectLst/>
                <a:latin typeface="Arial" panose="020B0604020202020204" pitchFamily="34" charset="0"/>
                <a:ea typeface="Calibri" panose="020F0502020204030204" pitchFamily="34" charset="0"/>
                <a:cs typeface="Arial" panose="020B0604020202020204" pitchFamily="34" charset="0"/>
              </a:rPr>
              <a:t>gyroscopes</a:t>
            </a:r>
            <a:r>
              <a:rPr lang="en-IN" sz="1800" kern="100" dirty="0">
                <a:effectLst/>
                <a:latin typeface="Arial" panose="020B0604020202020204" pitchFamily="34" charset="0"/>
                <a:ea typeface="Calibri" panose="020F0502020204030204" pitchFamily="34" charset="0"/>
                <a:cs typeface="Arial" panose="020B0604020202020204" pitchFamily="34" charset="0"/>
              </a:rPr>
              <a:t>. These enable context-aware applications based on user location, movement, and activity.</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Activity Recognition (AR)</a:t>
            </a:r>
            <a:r>
              <a:rPr lang="en-IN" sz="1800" kern="100" dirty="0">
                <a:effectLst/>
                <a:latin typeface="Arial" panose="020B0604020202020204" pitchFamily="34" charset="0"/>
                <a:ea typeface="Calibri" panose="020F0502020204030204" pitchFamily="34" charset="0"/>
                <a:cs typeface="Arial" panose="020B0604020202020204" pitchFamily="34" charset="0"/>
              </a:rPr>
              <a:t> involves monitoring a person’s physical state using smartphone sensors. With their widespread use and built-in sensors, smartphones can detect environmental changes and human motion. </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a:t>
            </a:r>
            <a:r>
              <a:rPr lang="en-IN" sz="1800" b="1" kern="100" dirty="0">
                <a:effectLst/>
                <a:latin typeface="Arial" panose="020B0604020202020204" pitchFamily="34" charset="0"/>
                <a:ea typeface="Calibri" panose="020F0502020204030204" pitchFamily="34" charset="0"/>
                <a:cs typeface="Arial" panose="020B0604020202020204" pitchFamily="34" charset="0"/>
              </a:rPr>
              <a:t>Human Activity Recognition (HAR)</a:t>
            </a:r>
            <a:r>
              <a:rPr lang="en-IN" sz="1800" kern="100" dirty="0">
                <a:effectLst/>
                <a:latin typeface="Arial" panose="020B0604020202020204" pitchFamily="34" charset="0"/>
                <a:ea typeface="Calibri" panose="020F0502020204030204" pitchFamily="34" charset="0"/>
                <a:cs typeface="Arial" panose="020B0604020202020204" pitchFamily="34" charset="0"/>
              </a:rPr>
              <a:t> framework uses raw sensor data to detect and classify human movements through deep learning techniques. These models achieve high accuracy in identifying various actions from the sensed data.</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experiments have been carried out with a group of 30 volunteers within an age bracket of 19-48 years. The objective is to build a model that predicts human activities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Walking, Walking Upstairs, Walking Downstairs, Sitting, Standing, and Laying.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673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B14C37-F66F-5F83-1CB5-A800357110B2}"/>
              </a:ext>
            </a:extLst>
          </p:cNvPr>
          <p:cNvSpPr txBox="1"/>
          <p:nvPr/>
        </p:nvSpPr>
        <p:spPr>
          <a:xfrm>
            <a:off x="565355" y="501445"/>
            <a:ext cx="8013290" cy="2308324"/>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Summary of EDA:</a:t>
            </a:r>
          </a:p>
          <a:p>
            <a:r>
              <a:rPr lang="en-US" dirty="0">
                <a:solidFill>
                  <a:srgbClr val="1F2328"/>
                </a:solidFill>
                <a:latin typeface="Arial" panose="020B0604020202020204" pitchFamily="34" charset="0"/>
                <a:cs typeface="Arial" panose="020B0604020202020204" pitchFamily="34" charset="0"/>
              </a:rPr>
              <a:t>1. Activity Distribution: The dataset is balanced, ensuring fair classification.</a:t>
            </a:r>
          </a:p>
          <a:p>
            <a:r>
              <a:rPr lang="en-US" dirty="0">
                <a:solidFill>
                  <a:srgbClr val="1F2328"/>
                </a:solidFill>
                <a:latin typeface="Arial" panose="020B0604020202020204" pitchFamily="34" charset="0"/>
                <a:cs typeface="Arial" panose="020B0604020202020204" pitchFamily="34" charset="0"/>
              </a:rPr>
              <a:t>2. Sensor Trends:</a:t>
            </a:r>
          </a:p>
          <a:p>
            <a:r>
              <a:rPr lang="en-US" dirty="0">
                <a:solidFill>
                  <a:srgbClr val="1F2328"/>
                </a:solidFill>
                <a:latin typeface="Arial" panose="020B0604020202020204" pitchFamily="34" charset="0"/>
                <a:cs typeface="Arial" panose="020B0604020202020204" pitchFamily="34" charset="0"/>
              </a:rPr>
              <a:t>    - Acceleration varies distinctly across activities.</a:t>
            </a:r>
          </a:p>
          <a:p>
            <a:r>
              <a:rPr lang="en-US" dirty="0">
                <a:solidFill>
                  <a:srgbClr val="1F2328"/>
                </a:solidFill>
                <a:latin typeface="Arial" panose="020B0604020202020204" pitchFamily="34" charset="0"/>
                <a:cs typeface="Arial" panose="020B0604020202020204" pitchFamily="34" charset="0"/>
              </a:rPr>
              <a:t>    - Gyroscope readings indicate rotational motion differences.</a:t>
            </a:r>
          </a:p>
          <a:p>
            <a:r>
              <a:rPr lang="en-US" dirty="0">
                <a:solidFill>
                  <a:srgbClr val="1F2328"/>
                </a:solidFill>
                <a:latin typeface="Arial" panose="020B0604020202020204" pitchFamily="34" charset="0"/>
                <a:cs typeface="Arial" panose="020B0604020202020204" pitchFamily="34" charset="0"/>
              </a:rPr>
              <a:t>3. Time-Series Insights:</a:t>
            </a:r>
          </a:p>
          <a:p>
            <a:r>
              <a:rPr lang="en-US" dirty="0">
                <a:solidFill>
                  <a:srgbClr val="1F2328"/>
                </a:solidFill>
                <a:latin typeface="Arial" panose="020B0604020202020204" pitchFamily="34" charset="0"/>
                <a:cs typeface="Arial" panose="020B0604020202020204" pitchFamily="34" charset="0"/>
              </a:rPr>
              <a:t>    - Periodic sensor signals suggest activity-specific movement patterns.</a:t>
            </a:r>
          </a:p>
          <a:p>
            <a:r>
              <a:rPr lang="en-US" dirty="0">
                <a:solidFill>
                  <a:srgbClr val="1F2328"/>
                </a:solidFill>
                <a:latin typeface="Arial" panose="020B0604020202020204" pitchFamily="34" charset="0"/>
                <a:cs typeface="Arial" panose="020B0604020202020204" pitchFamily="34" charset="0"/>
              </a:rPr>
              <a:t>    - Potential for feature engineering using signal frequency analysis.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62;p2">
            <a:extLst>
              <a:ext uri="{FF2B5EF4-FFF2-40B4-BE49-F238E27FC236}">
                <a16:creationId xmlns:a16="http://schemas.microsoft.com/office/drawing/2014/main" id="{2FD654F4-4327-D13F-11FE-60F10E0C718D}"/>
              </a:ext>
            </a:extLst>
          </p:cNvPr>
          <p:cNvSpPr txBox="1"/>
          <p:nvPr/>
        </p:nvSpPr>
        <p:spPr>
          <a:xfrm>
            <a:off x="566032" y="219720"/>
            <a:ext cx="8284054" cy="1077178"/>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8. Feature Engineering: Feature Selection &amp; Optimization</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9" name="TextBox 8">
            <a:extLst>
              <a:ext uri="{FF2B5EF4-FFF2-40B4-BE49-F238E27FC236}">
                <a16:creationId xmlns:a16="http://schemas.microsoft.com/office/drawing/2014/main" id="{5706F56C-D296-84B8-32BF-27B32C2C39C7}"/>
              </a:ext>
            </a:extLst>
          </p:cNvPr>
          <p:cNvSpPr txBox="1"/>
          <p:nvPr/>
        </p:nvSpPr>
        <p:spPr>
          <a:xfrm>
            <a:off x="566032" y="1468794"/>
            <a:ext cx="8013290" cy="4969566"/>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Variance Threshold for Feature Selection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Used </a:t>
            </a:r>
            <a:r>
              <a:rPr lang="en-IN" sz="1400" kern="100" dirty="0" err="1">
                <a:effectLst/>
                <a:latin typeface="Arial" panose="020B0604020202020204" pitchFamily="34" charset="0"/>
                <a:ea typeface="Calibri" panose="020F0502020204030204" pitchFamily="34" charset="0"/>
                <a:cs typeface="Arial" panose="020B0604020202020204" pitchFamily="34" charset="0"/>
              </a:rPr>
              <a:t>VarianceThreshold</a:t>
            </a:r>
            <a:r>
              <a:rPr lang="en-IN" sz="1400" kern="100" dirty="0">
                <a:effectLst/>
                <a:latin typeface="Arial" panose="020B0604020202020204" pitchFamily="34" charset="0"/>
                <a:ea typeface="Calibri" panose="020F0502020204030204" pitchFamily="34" charset="0"/>
                <a:cs typeface="Arial" panose="020B0604020202020204" pitchFamily="34" charset="0"/>
              </a:rPr>
              <a:t> from </a:t>
            </a:r>
            <a:r>
              <a:rPr lang="en-IN" sz="1400" kern="100" dirty="0" err="1">
                <a:effectLst/>
                <a:latin typeface="Arial" panose="020B0604020202020204" pitchFamily="34" charset="0"/>
                <a:ea typeface="Calibri" panose="020F0502020204030204" pitchFamily="34" charset="0"/>
                <a:cs typeface="Arial" panose="020B0604020202020204" pitchFamily="34" charset="0"/>
              </a:rPr>
              <a:t>sklearn.feature_selection</a:t>
            </a:r>
            <a:r>
              <a:rPr lang="en-IN" sz="1400" kern="100" dirty="0">
                <a:effectLst/>
                <a:latin typeface="Arial" panose="020B0604020202020204" pitchFamily="34" charset="0"/>
                <a:ea typeface="Calibri" panose="020F0502020204030204" pitchFamily="34" charset="0"/>
                <a:cs typeface="Arial" panose="020B0604020202020204" pitchFamily="34" charset="0"/>
              </a:rPr>
              <a:t> to remove low-variance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Threshold set to </a:t>
            </a:r>
            <a:r>
              <a:rPr lang="en-IN" sz="1400" b="1" kern="100" dirty="0">
                <a:effectLst/>
                <a:latin typeface="Arial" panose="020B0604020202020204" pitchFamily="34" charset="0"/>
                <a:ea typeface="Calibri" panose="020F0502020204030204" pitchFamily="34" charset="0"/>
                <a:cs typeface="Arial" panose="020B0604020202020204" pitchFamily="34" charset="0"/>
              </a:rPr>
              <a:t>0.01</a:t>
            </a:r>
            <a:r>
              <a:rPr lang="en-IN" sz="1400" kern="100" dirty="0">
                <a:effectLst/>
                <a:latin typeface="Arial" panose="020B0604020202020204" pitchFamily="34" charset="0"/>
                <a:ea typeface="Calibri" panose="020F0502020204030204" pitchFamily="34" charset="0"/>
                <a:cs typeface="Arial" panose="020B0604020202020204" pitchFamily="34" charset="0"/>
              </a:rPr>
              <a:t> → removes features with variance &lt; 0.01.</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Low variance ≈ nearly constant → not useful for prediction.</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Applied .</a:t>
            </a:r>
            <a:r>
              <a:rPr lang="en-IN" sz="1400" kern="100" dirty="0" err="1">
                <a:effectLst/>
                <a:latin typeface="Arial" panose="020B0604020202020204" pitchFamily="34" charset="0"/>
                <a:ea typeface="Calibri" panose="020F0502020204030204" pitchFamily="34" charset="0"/>
                <a:cs typeface="Arial" panose="020B0604020202020204" pitchFamily="34" charset="0"/>
              </a:rPr>
              <a:t>fit_transform</a:t>
            </a:r>
            <a:r>
              <a:rPr lang="en-IN" sz="1400" kern="100" dirty="0">
                <a:effectLst/>
                <a:latin typeface="Arial" panose="020B0604020202020204" pitchFamily="34" charset="0"/>
                <a:ea typeface="Calibri" panose="020F0502020204030204" pitchFamily="34" charset="0"/>
                <a:cs typeface="Arial" panose="020B0604020202020204" pitchFamily="34" charset="0"/>
              </a:rPr>
              <a:t>() on training data and .transform() on test data to prevent data leakage.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Output: </a:t>
            </a:r>
            <a:r>
              <a:rPr lang="en-IN" sz="1400" b="1" kern="100" dirty="0">
                <a:effectLst/>
                <a:latin typeface="Arial" panose="020B0604020202020204" pitchFamily="34" charset="0"/>
                <a:ea typeface="Calibri" panose="020F0502020204030204" pitchFamily="34" charset="0"/>
                <a:cs typeface="Arial" panose="020B0604020202020204" pitchFamily="34" charset="0"/>
              </a:rPr>
              <a:t>524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after removal.</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Outcome:</a:t>
            </a:r>
            <a:r>
              <a:rPr lang="en-IN" sz="1400" kern="100" dirty="0">
                <a:effectLst/>
                <a:latin typeface="Arial" panose="020B0604020202020204" pitchFamily="34" charset="0"/>
                <a:ea typeface="Calibri" panose="020F0502020204030204" pitchFamily="34" charset="0"/>
                <a:cs typeface="Arial" panose="020B0604020202020204" pitchFamily="34" charset="0"/>
              </a:rPr>
              <a:t> Model becomes more efficient by keeping only informative features.</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Remove Highly Correlated Features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Goal: Avoid redundancy, reduce overfitting, improve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Enhances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interpretability</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training speed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After correlation filtering → </a:t>
            </a:r>
            <a:r>
              <a:rPr lang="en-IN" sz="1400" b="1" kern="100" dirty="0">
                <a:effectLst/>
                <a:latin typeface="Arial" panose="020B0604020202020204" pitchFamily="34" charset="0"/>
                <a:ea typeface="Calibri" panose="020F0502020204030204" pitchFamily="34" charset="0"/>
                <a:cs typeface="Arial" panose="020B0604020202020204" pitchFamily="34" charset="0"/>
              </a:rPr>
              <a:t>253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(i.e., </a:t>
            </a:r>
            <a:r>
              <a:rPr lang="en-IN" sz="1400" b="1" kern="100" dirty="0">
                <a:effectLst/>
                <a:latin typeface="Arial" panose="020B0604020202020204" pitchFamily="34" charset="0"/>
                <a:ea typeface="Calibri" panose="020F0502020204030204" pitchFamily="34" charset="0"/>
                <a:cs typeface="Arial" panose="020B0604020202020204" pitchFamily="34" charset="0"/>
              </a:rPr>
              <a:t>271 correlated features removed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endParaRPr lang="en-IN" sz="1400" kern="1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Remove Highly Correlated Features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Goal: Avoid redundancy, reduce overfitting, improve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Enhances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interpretability</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training speed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After correlation filtering → </a:t>
            </a:r>
            <a:r>
              <a:rPr lang="en-IN" sz="1400" b="1" kern="100" dirty="0">
                <a:effectLst/>
                <a:latin typeface="Arial" panose="020B0604020202020204" pitchFamily="34" charset="0"/>
                <a:ea typeface="Calibri" panose="020F0502020204030204" pitchFamily="34" charset="0"/>
                <a:cs typeface="Arial" panose="020B0604020202020204" pitchFamily="34" charset="0"/>
              </a:rPr>
              <a:t>253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(i.e., </a:t>
            </a:r>
            <a:r>
              <a:rPr lang="en-IN" sz="1400" b="1" kern="100" dirty="0">
                <a:effectLst/>
                <a:latin typeface="Arial" panose="020B0604020202020204" pitchFamily="34" charset="0"/>
                <a:ea typeface="Calibri" panose="020F0502020204030204" pitchFamily="34" charset="0"/>
                <a:cs typeface="Arial" panose="020B0604020202020204" pitchFamily="34" charset="0"/>
              </a:rPr>
              <a:t>271 correlated features removed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3CDF96-1EA4-9B63-E287-319D023BBB48}"/>
              </a:ext>
            </a:extLst>
          </p:cNvPr>
          <p:cNvSpPr txBox="1"/>
          <p:nvPr/>
        </p:nvSpPr>
        <p:spPr>
          <a:xfrm>
            <a:off x="565355" y="839529"/>
            <a:ext cx="8013290" cy="3966150"/>
          </a:xfrm>
          <a:prstGeom prst="rect">
            <a:avLst/>
          </a:prstGeom>
          <a:noFill/>
        </p:spPr>
        <p:txBody>
          <a:bodyPr wrap="square" rtlCol="0">
            <a:spAutoFit/>
          </a:bodyPr>
          <a:lstStyle/>
          <a:p>
            <a:pPr lvl="0">
              <a:lnSpc>
                <a:spcPct val="107000"/>
              </a:lnSpc>
              <a:spcBef>
                <a:spcPts val="600"/>
              </a:spcBef>
              <a:spcAft>
                <a:spcPts val="1200"/>
              </a:spcAft>
              <a:buSzPts val="1200"/>
            </a:pPr>
            <a:r>
              <a:rPr lang="en-IN" sz="1800" b="1" dirty="0">
                <a:solidFill>
                  <a:srgbClr val="1F2328"/>
                </a:solidFill>
                <a:effectLst/>
                <a:latin typeface="Arial" panose="020B0604020202020204" pitchFamily="34" charset="0"/>
                <a:ea typeface="Quattrocento Sans" panose="020B0502050000020003" pitchFamily="34" charset="0"/>
              </a:rPr>
              <a:t>Feature Engineering Summary</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Variance Thresholding: Removed 40 low-variance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Correlation Analysis: Removed 271 highly correlated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PCA (Dimensionality Reduction): Reduced features to 94, retaining 95% variance.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RFE (Feature Selection with SVM): Selected the top 50 most predictive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450215">
              <a:lnSpc>
                <a:spcPct val="107000"/>
              </a:lnSpc>
              <a:spcBef>
                <a:spcPts val="600"/>
              </a:spcBef>
              <a:spcAft>
                <a:spcPts val="600"/>
              </a:spcAft>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The dataset is now fully optimized and ready for SVM model training and evaluation.</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238E172-2A15-5A78-6DD3-60FA8155A72A}"/>
              </a:ext>
            </a:extLst>
          </p:cNvPr>
          <p:cNvSpPr txBox="1"/>
          <p:nvPr/>
        </p:nvSpPr>
        <p:spPr>
          <a:xfrm>
            <a:off x="565355" y="721543"/>
            <a:ext cx="8013290" cy="5335435"/>
          </a:xfrm>
          <a:prstGeom prst="rect">
            <a:avLst/>
          </a:prstGeom>
          <a:noFill/>
        </p:spPr>
        <p:txBody>
          <a:bodyPr wrap="square" rtlCol="0">
            <a:spAutoFit/>
          </a:bodyPr>
          <a:lstStyle/>
          <a:p>
            <a:pPr>
              <a:lnSpc>
                <a:spcPct val="107000"/>
              </a:lnSpc>
              <a:spcAft>
                <a:spcPts val="800"/>
              </a:spcAft>
              <a:buNone/>
            </a:pPr>
            <a:r>
              <a:rPr lang="en-IN" sz="3200" b="1" kern="100" dirty="0">
                <a:effectLst/>
                <a:latin typeface="Arial" panose="020B0604020202020204" pitchFamily="34" charset="0"/>
                <a:ea typeface="Calibri" panose="020F0502020204030204" pitchFamily="34" charset="0"/>
                <a:cs typeface="Arial" panose="020B0604020202020204" pitchFamily="34" charset="0"/>
              </a:rPr>
              <a:t>9. Model Development</a:t>
            </a:r>
            <a:endParaRPr lang="en-IN" sz="32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kern="100" dirty="0">
                <a:effectLst/>
                <a:latin typeface="Arial" panose="020B0604020202020204" pitchFamily="34" charset="0"/>
                <a:ea typeface="Calibri" panose="020F0502020204030204" pitchFamily="34" charset="0"/>
                <a:cs typeface="Arial" panose="020B0604020202020204" pitchFamily="34" charset="0"/>
              </a:rPr>
              <a:t>Label Encoding</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Converts 'Activity' column from text (e.g., 'WALKING') to numeric labels (e.g., 0, 1, 2…).</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 Feature &amp; Target Split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Drops 'Activity' and 'subject' columns to create </a:t>
            </a:r>
            <a:r>
              <a:rPr lang="en-IN" sz="1400" b="1" kern="100" dirty="0">
                <a:effectLst/>
                <a:latin typeface="Arial" panose="020B0604020202020204" pitchFamily="34" charset="0"/>
                <a:ea typeface="Calibri" panose="020F0502020204030204" pitchFamily="34" charset="0"/>
                <a:cs typeface="Arial" panose="020B0604020202020204" pitchFamily="34" charset="0"/>
              </a:rPr>
              <a:t>X (features)</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Stores the encoded 'Activity' as </a:t>
            </a:r>
            <a:r>
              <a:rPr lang="en-IN" sz="1400" b="1" kern="100" dirty="0">
                <a:effectLst/>
                <a:latin typeface="Arial" panose="020B0604020202020204" pitchFamily="34" charset="0"/>
                <a:ea typeface="Calibri" panose="020F0502020204030204" pitchFamily="34" charset="0"/>
                <a:cs typeface="Arial" panose="020B0604020202020204" pitchFamily="34" charset="0"/>
              </a:rPr>
              <a:t>y (target)</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Standardization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Uses </a:t>
            </a:r>
            <a:r>
              <a:rPr lang="en-IN" sz="1400" kern="100" dirty="0" err="1">
                <a:effectLst/>
                <a:latin typeface="Arial" panose="020B0604020202020204" pitchFamily="34" charset="0"/>
                <a:ea typeface="Calibri" panose="020F0502020204030204" pitchFamily="34" charset="0"/>
                <a:cs typeface="Arial" panose="020B0604020202020204" pitchFamily="34" charset="0"/>
              </a:rPr>
              <a:t>StandardScaler</a:t>
            </a:r>
            <a:r>
              <a:rPr lang="en-IN" sz="1400" kern="100" dirty="0">
                <a:effectLst/>
                <a:latin typeface="Arial" panose="020B0604020202020204" pitchFamily="34" charset="0"/>
                <a:ea typeface="Calibri" panose="020F0502020204030204" pitchFamily="34" charset="0"/>
                <a:cs typeface="Arial" panose="020B0604020202020204" pitchFamily="34" charset="0"/>
              </a:rPr>
              <a:t> to normalize feature values.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Ensures </a:t>
            </a:r>
            <a:r>
              <a:rPr lang="en-IN" sz="1400" b="1" kern="100" dirty="0">
                <a:effectLst/>
                <a:latin typeface="Arial" panose="020B0604020202020204" pitchFamily="34" charset="0"/>
                <a:ea typeface="Calibri" panose="020F0502020204030204" pitchFamily="34" charset="0"/>
                <a:cs typeface="Arial" panose="020B0604020202020204" pitchFamily="34" charset="0"/>
              </a:rPr>
              <a:t>mean = 0</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standard deviation = 1</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Prevents any feature from dominating due to scale differences.</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Shape Check</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Verifies dimensions of the processed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Arial" panose="020B0604020202020204" pitchFamily="34" charset="0"/>
                <a:ea typeface="Calibri" panose="020F0502020204030204" pitchFamily="34" charset="0"/>
                <a:cs typeface="Arial" panose="020B0604020202020204" pitchFamily="34" charset="0"/>
              </a:rPr>
              <a:t>x_train_scaled</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kern="100" dirty="0" err="1">
                <a:effectLst/>
                <a:latin typeface="Arial" panose="020B0604020202020204" pitchFamily="34" charset="0"/>
                <a:ea typeface="Calibri" panose="020F0502020204030204" pitchFamily="34" charset="0"/>
                <a:cs typeface="Arial" panose="020B0604020202020204" pitchFamily="34" charset="0"/>
              </a:rPr>
              <a:t>x_test_scaled</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Arial" panose="020B0604020202020204" pitchFamily="34" charset="0"/>
                <a:ea typeface="Calibri" panose="020F0502020204030204" pitchFamily="34" charset="0"/>
                <a:cs typeface="Arial" panose="020B0604020202020204" pitchFamily="34" charset="0"/>
              </a:rPr>
              <a:t>y_train</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kern="100" dirty="0" err="1">
                <a:effectLst/>
                <a:latin typeface="Arial" panose="020B0604020202020204" pitchFamily="34" charset="0"/>
                <a:ea typeface="Calibri" panose="020F0502020204030204" pitchFamily="34" charset="0"/>
                <a:cs typeface="Arial" panose="020B0604020202020204" pitchFamily="34" charset="0"/>
              </a:rPr>
              <a:t>y_test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605DBB-162E-F6A3-35A7-F752024696A6}"/>
              </a:ext>
            </a:extLst>
          </p:cNvPr>
          <p:cNvSpPr txBox="1"/>
          <p:nvPr/>
        </p:nvSpPr>
        <p:spPr>
          <a:xfrm>
            <a:off x="565355" y="3602394"/>
            <a:ext cx="8013290" cy="2637838"/>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Model Evaluation Results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Logistic Regression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96.67%</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Performs </a:t>
            </a:r>
            <a:r>
              <a:rPr lang="en-IN" sz="1400" b="1" kern="100" dirty="0">
                <a:effectLst/>
                <a:latin typeface="Arial" panose="020B0604020202020204" pitchFamily="34" charset="0"/>
                <a:ea typeface="Calibri" panose="020F0502020204030204" pitchFamily="34" charset="0"/>
                <a:cs typeface="Arial" panose="020B0604020202020204" pitchFamily="34" charset="0"/>
              </a:rPr>
              <a:t>very well</a:t>
            </a:r>
            <a:r>
              <a:rPr lang="en-IN" sz="1400" kern="100" dirty="0">
                <a:effectLst/>
                <a:latin typeface="Arial" panose="020B0604020202020204" pitchFamily="34" charset="0"/>
                <a:ea typeface="Calibri" panose="020F0502020204030204" pitchFamily="34" charset="0"/>
                <a:cs typeface="Arial" panose="020B0604020202020204" pitchFamily="34" charset="0"/>
              </a:rPr>
              <a:t> on the dataset.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High </a:t>
            </a: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Indicates a good balance of false positives and false negatives.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Suggests the dataset is </a:t>
            </a:r>
            <a:r>
              <a:rPr lang="en-IN" sz="1400" b="1" kern="100" dirty="0">
                <a:effectLst/>
                <a:latin typeface="Arial" panose="020B0604020202020204" pitchFamily="34" charset="0"/>
                <a:ea typeface="Calibri" panose="020F0502020204030204" pitchFamily="34" charset="0"/>
                <a:cs typeface="Arial" panose="020B0604020202020204" pitchFamily="34" charset="0"/>
              </a:rPr>
              <a:t>close to linearly separable</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Efficient, fast,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interpretable</a:t>
            </a:r>
            <a:r>
              <a:rPr lang="en-IN" sz="1400" kern="100" dirty="0">
                <a:effectLst/>
                <a:latin typeface="Arial" panose="020B0604020202020204" pitchFamily="34" charset="0"/>
                <a:ea typeface="Calibri" panose="020F0502020204030204" pitchFamily="34" charset="0"/>
                <a:cs typeface="Arial" panose="020B0604020202020204" pitchFamily="34" charset="0"/>
              </a:rPr>
              <a:t> — great for baseline evaluation.</a:t>
            </a:r>
          </a:p>
        </p:txBody>
      </p:sp>
      <p:pic>
        <p:nvPicPr>
          <p:cNvPr id="9" name="Picture 8">
            <a:extLst>
              <a:ext uri="{FF2B5EF4-FFF2-40B4-BE49-F238E27FC236}">
                <a16:creationId xmlns:a16="http://schemas.microsoft.com/office/drawing/2014/main" id="{F8F53DF2-AD8A-B845-7AF0-BF13D7FE08B4}"/>
              </a:ext>
            </a:extLst>
          </p:cNvPr>
          <p:cNvPicPr>
            <a:picLocks noChangeAspect="1"/>
          </p:cNvPicPr>
          <p:nvPr/>
        </p:nvPicPr>
        <p:blipFill rotWithShape="1">
          <a:blip r:embed="rId2"/>
          <a:srcRect l="6094" t="17779" r="4421" b="10342"/>
          <a:stretch/>
        </p:blipFill>
        <p:spPr bwMode="auto">
          <a:xfrm>
            <a:off x="897186" y="617768"/>
            <a:ext cx="7349627" cy="253219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FDE957-5430-749B-1426-D2D35F25D8AA}"/>
              </a:ext>
            </a:extLst>
          </p:cNvPr>
          <p:cNvSpPr txBox="1"/>
          <p:nvPr/>
        </p:nvSpPr>
        <p:spPr>
          <a:xfrm>
            <a:off x="565355" y="777665"/>
            <a:ext cx="8013290" cy="5302670"/>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Random Forest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94.15% (Lower than others)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Potential issues: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Struggles with </a:t>
            </a:r>
            <a:r>
              <a:rPr lang="en-IN" sz="1400" b="1" kern="100" dirty="0">
                <a:effectLst/>
                <a:latin typeface="Arial" panose="020B0604020202020204" pitchFamily="34" charset="0"/>
                <a:ea typeface="Calibri" panose="020F0502020204030204" pitchFamily="34" charset="0"/>
                <a:cs typeface="Arial" panose="020B0604020202020204" pitchFamily="34" charset="0"/>
              </a:rPr>
              <a:t>high-dimensional</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correlated features</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Sensitive to </a:t>
            </a:r>
            <a:r>
              <a:rPr lang="en-IN" sz="1400" b="1" kern="100" dirty="0">
                <a:effectLst/>
                <a:latin typeface="Arial" panose="020B0604020202020204" pitchFamily="34" charset="0"/>
                <a:ea typeface="Calibri" panose="020F0502020204030204" pitchFamily="34" charset="0"/>
                <a:cs typeface="Arial" panose="020B0604020202020204" pitchFamily="34" charset="0"/>
              </a:rPr>
              <a:t>noise</a:t>
            </a:r>
            <a:r>
              <a:rPr lang="en-IN" sz="1400" kern="100" dirty="0">
                <a:effectLst/>
                <a:latin typeface="Arial" panose="020B0604020202020204" pitchFamily="34" charset="0"/>
                <a:ea typeface="Calibri" panose="020F0502020204030204" pitchFamily="34" charset="0"/>
                <a:cs typeface="Arial" panose="020B0604020202020204" pitchFamily="34" charset="0"/>
              </a:rPr>
              <a:t> and may miss subtle patterns.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Still decent</a:t>
            </a:r>
            <a:r>
              <a:rPr lang="en-IN" sz="1400" kern="100" dirty="0">
                <a:effectLst/>
                <a:latin typeface="Arial" panose="020B0604020202020204" pitchFamily="34" charset="0"/>
                <a:ea typeface="Calibri" panose="020F0502020204030204" pitchFamily="34" charset="0"/>
                <a:cs typeface="Arial" panose="020B0604020202020204" pitchFamily="34" charset="0"/>
              </a:rPr>
              <a:t>, but performance can improve with:</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Better feature selection or </a:t>
            </a:r>
            <a:r>
              <a:rPr lang="en-IN" sz="1400" b="1" kern="100" dirty="0">
                <a:effectLst/>
                <a:latin typeface="Arial" panose="020B0604020202020204" pitchFamily="34" charset="0"/>
                <a:ea typeface="Calibri" panose="020F0502020204030204" pitchFamily="34" charset="0"/>
                <a:cs typeface="Arial" panose="020B0604020202020204" pitchFamily="34" charset="0"/>
              </a:rPr>
              <a:t>dimensionality reduction</a:t>
            </a:r>
            <a:r>
              <a:rPr lang="en-IN" sz="1400" kern="100" dirty="0">
                <a:effectLst/>
                <a:latin typeface="Arial" panose="020B0604020202020204" pitchFamily="34" charset="0"/>
                <a:ea typeface="Calibri" panose="020F0502020204030204" pitchFamily="34" charset="0"/>
                <a:cs typeface="Arial" panose="020B0604020202020204" pitchFamily="34" charset="0"/>
              </a:rPr>
              <a:t> (e.g., PCA).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Hyperparameter tuning</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SVM (RBF Kernel)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97.96% (</a:t>
            </a:r>
            <a:r>
              <a:rPr lang="en-IN" sz="1400" b="1" kern="100" dirty="0">
                <a:effectLst/>
                <a:latin typeface="Arial" panose="020B0604020202020204" pitchFamily="34" charset="0"/>
                <a:ea typeface="Calibri" panose="020F0502020204030204" pitchFamily="34" charset="0"/>
                <a:cs typeface="Arial" panose="020B0604020202020204" pitchFamily="34" charset="0"/>
              </a:rPr>
              <a:t>Best performer</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 Recall, F1-score ≈ 98%</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Performs best because: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RBF kernel</a:t>
            </a:r>
            <a:r>
              <a:rPr lang="en-IN" sz="1400" kern="100" dirty="0">
                <a:effectLst/>
                <a:latin typeface="Arial" panose="020B0604020202020204" pitchFamily="34" charset="0"/>
                <a:ea typeface="Calibri" panose="020F0502020204030204" pitchFamily="34" charset="0"/>
                <a:cs typeface="Arial" panose="020B0604020202020204" pitchFamily="34" charset="0"/>
              </a:rPr>
              <a:t> models </a:t>
            </a:r>
            <a:r>
              <a:rPr lang="en-IN" sz="1400" b="1" kern="100" dirty="0">
                <a:effectLst/>
                <a:latin typeface="Arial" panose="020B0604020202020204" pitchFamily="34" charset="0"/>
                <a:ea typeface="Calibri" panose="020F0502020204030204" pitchFamily="34" charset="0"/>
                <a:cs typeface="Arial" panose="020B0604020202020204" pitchFamily="34" charset="0"/>
              </a:rPr>
              <a:t>non-linear</a:t>
            </a:r>
            <a:r>
              <a:rPr lang="en-IN" sz="1400" kern="100" dirty="0">
                <a:effectLst/>
                <a:latin typeface="Arial" panose="020B0604020202020204" pitchFamily="34" charset="0"/>
                <a:ea typeface="Calibri" panose="020F0502020204030204" pitchFamily="34" charset="0"/>
                <a:cs typeface="Arial" panose="020B0604020202020204" pitchFamily="34" charset="0"/>
              </a:rPr>
              <a:t> decision boundaries well.</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Handles </a:t>
            </a:r>
            <a:r>
              <a:rPr lang="en-IN" sz="1400" b="1" kern="100" dirty="0">
                <a:effectLst/>
                <a:latin typeface="Arial" panose="020B0604020202020204" pitchFamily="34" charset="0"/>
                <a:ea typeface="Calibri" panose="020F0502020204030204" pitchFamily="34" charset="0"/>
                <a:cs typeface="Arial" panose="020B0604020202020204" pitchFamily="34" charset="0"/>
              </a:rPr>
              <a:t>high-dimensional, sparse</a:t>
            </a:r>
            <a:r>
              <a:rPr lang="en-IN" sz="1400" kern="100" dirty="0">
                <a:effectLst/>
                <a:latin typeface="Arial" panose="020B0604020202020204" pitchFamily="34" charset="0"/>
                <a:ea typeface="Calibri" panose="020F0502020204030204" pitchFamily="34" charset="0"/>
                <a:cs typeface="Arial" panose="020B0604020202020204" pitchFamily="34" charset="0"/>
              </a:rPr>
              <a:t> data efficiently.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Great synergy with </a:t>
            </a:r>
            <a:r>
              <a:rPr lang="en-IN" sz="1400" b="1" kern="100" dirty="0">
                <a:effectLst/>
                <a:latin typeface="Arial" panose="020B0604020202020204" pitchFamily="34" charset="0"/>
                <a:ea typeface="Calibri" panose="020F0502020204030204" pitchFamily="34" charset="0"/>
                <a:cs typeface="Arial" panose="020B0604020202020204" pitchFamily="34" charset="0"/>
              </a:rPr>
              <a:t>scaled and cleaned</a:t>
            </a:r>
            <a:r>
              <a:rPr lang="en-IN" sz="1400" kern="100" dirty="0">
                <a:effectLst/>
                <a:latin typeface="Arial" panose="020B0604020202020204" pitchFamily="34" charset="0"/>
                <a:ea typeface="Calibri" panose="020F0502020204030204" pitchFamily="34" charset="0"/>
                <a:cs typeface="Arial" panose="020B0604020202020204" pitchFamily="34" charset="0"/>
              </a:rPr>
              <a:t> features.</a:t>
            </a:r>
          </a:p>
          <a:p>
            <a:pPr lvl="0">
              <a:lnSpc>
                <a:spcPct val="107000"/>
              </a:lnSpc>
              <a:spcAft>
                <a:spcPts val="800"/>
              </a:spcAft>
              <a:buSzPts val="1000"/>
              <a:tabLst>
                <a:tab pos="457200" algn="l"/>
              </a:tabLst>
            </a:pPr>
            <a:endParaRPr lang="en-IN" sz="1400" kern="1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B1F622-1BBD-3462-2EDD-BEC91F7EB66E}"/>
              </a:ext>
            </a:extLst>
          </p:cNvPr>
          <p:cNvSpPr txBox="1"/>
          <p:nvPr/>
        </p:nvSpPr>
        <p:spPr>
          <a:xfrm>
            <a:off x="565355" y="777665"/>
            <a:ext cx="8013290" cy="5254324"/>
          </a:xfrm>
          <a:prstGeom prst="rect">
            <a:avLst/>
          </a:prstGeom>
          <a:noFill/>
        </p:spPr>
        <p:txBody>
          <a:bodyPr wrap="square" rtlCol="0">
            <a:spAutoFit/>
          </a:bodyPr>
          <a:lstStyle/>
          <a:p>
            <a:pPr lvl="0">
              <a:lnSpc>
                <a:spcPct val="107000"/>
              </a:lnSpc>
              <a:spcBef>
                <a:spcPts val="600"/>
              </a:spcBef>
              <a:spcAft>
                <a:spcPts val="800"/>
              </a:spcAft>
            </a:pPr>
            <a:r>
              <a:rPr lang="en-IN" sz="3200" b="1" kern="100" dirty="0">
                <a:latin typeface="Arial" panose="020B0604020202020204" pitchFamily="34" charset="0"/>
                <a:ea typeface="Calibri" panose="020F0502020204030204" pitchFamily="34" charset="0"/>
                <a:cs typeface="Arial" panose="020B0604020202020204" pitchFamily="34" charset="0"/>
              </a:rPr>
              <a:t>10. How to run locally</a:t>
            </a:r>
          </a:p>
          <a:p>
            <a:pPr marL="228600">
              <a:lnSpc>
                <a:spcPct val="107000"/>
              </a:lnSpc>
              <a:buNone/>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The Code is written in Python 3.7. If you don't have Python installed you can find it </a:t>
            </a:r>
            <a:r>
              <a:rPr lang="en-IN" sz="1400" b="1" u="none" strike="noStrike" dirty="0">
                <a:solidFill>
                  <a:srgbClr val="000000"/>
                </a:solidFill>
                <a:effectLst/>
                <a:latin typeface="Arial" panose="020B0604020202020204" pitchFamily="34" charset="0"/>
                <a:ea typeface="Quattrocento Sans" panose="020B0502050000020003" pitchFamily="34" charset="0"/>
                <a:cs typeface="Arial" panose="020B0604020202020204" pitchFamily="34" charset="0"/>
                <a:hlinkClick r:id="rId2"/>
              </a:rPr>
              <a:t>here</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If you are using a lower version of Python you can upgrade using the pip package, ensuring you have the latest version of pip.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Clone the repo and `cd` into the folder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Install dependencies: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137160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pip install -r requirements.txt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Run the app: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137160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streamlet run app.py</a:t>
            </a:r>
            <a:endParaRPr lang="en-IN" sz="1800" dirty="0">
              <a:effectLst/>
              <a:latin typeface="Calibri" panose="020F0502020204030204" pitchFamily="34" charset="0"/>
              <a:ea typeface="Calibri" panose="020F0502020204030204" pitchFamily="34" charset="0"/>
            </a:endParaRPr>
          </a:p>
          <a:p>
            <a:pPr>
              <a:lnSpc>
                <a:spcPct val="107000"/>
              </a:lnSpc>
              <a:spcBef>
                <a:spcPts val="600"/>
              </a:spcBef>
              <a:spcAft>
                <a:spcPts val="800"/>
              </a:spcAft>
            </a:pPr>
            <a:r>
              <a:rPr lang="en-IN" sz="3200" b="1" kern="100" dirty="0">
                <a:latin typeface="Arial" panose="020B0604020202020204" pitchFamily="34" charset="0"/>
                <a:ea typeface="Calibri" panose="020F0502020204030204" pitchFamily="34" charset="0"/>
                <a:cs typeface="Arial" panose="020B0604020202020204" pitchFamily="34" charset="0"/>
              </a:rPr>
              <a:t>11. Deploy to </a:t>
            </a:r>
            <a:r>
              <a:rPr lang="en-IN" sz="3200" b="1" kern="100" dirty="0" err="1">
                <a:latin typeface="Arial" panose="020B0604020202020204" pitchFamily="34" charset="0"/>
                <a:ea typeface="Calibri" panose="020F0502020204030204" pitchFamily="34" charset="0"/>
                <a:cs typeface="Arial" panose="020B0604020202020204" pitchFamily="34" charset="0"/>
              </a:rPr>
              <a:t>streamlit</a:t>
            </a:r>
            <a:r>
              <a:rPr lang="en-IN" sz="3200" b="1" kern="100" dirty="0">
                <a:latin typeface="Arial" panose="020B0604020202020204" pitchFamily="34" charset="0"/>
                <a:ea typeface="Calibri" panose="020F0502020204030204" pitchFamily="34" charset="0"/>
                <a:cs typeface="Arial" panose="020B0604020202020204" pitchFamily="34" charset="0"/>
              </a:rPr>
              <a:t> cloud</a:t>
            </a: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Push this project to GitHub</a:t>
            </a:r>
          </a:p>
          <a:p>
            <a:pPr marL="342900" lvl="0" indent="-342900">
              <a:lnSpc>
                <a:spcPct val="107000"/>
              </a:lnSpc>
              <a:spcBef>
                <a:spcPts val="600"/>
              </a:spcBef>
              <a:spcAft>
                <a:spcPts val="600"/>
              </a:spcAft>
              <a:buFont typeface="Symbol" panose="05050102010706020507" pitchFamily="18" charset="2"/>
              <a:buChar char=""/>
            </a:pPr>
            <a:r>
              <a:rPr lang="en-IN" sz="14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3"/>
              </a:rPr>
              <a:t>https://github.com/2023aiml073/-Human-Activity-Recognition-for-Health-Monitoring-Using-Wearable-Devices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Go to https://streamlit.io/cloud</a:t>
            </a: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Connect your repo and deploy</a:t>
            </a:r>
          </a:p>
          <a:p>
            <a:pPr lvl="0">
              <a:lnSpc>
                <a:spcPct val="107000"/>
              </a:lnSpc>
              <a:spcAft>
                <a:spcPts val="800"/>
              </a:spcAft>
              <a:buSzPts val="1000"/>
              <a:tabLst>
                <a:tab pos="457200" algn="l"/>
              </a:tabLst>
            </a:pPr>
            <a:endParaRPr lang="en-IN" sz="1400" kern="1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471" y="2414434"/>
            <a:ext cx="4803058" cy="2029132"/>
          </a:xfrm>
        </p:spPr>
        <p:txBody>
          <a:bodyPr>
            <a:noAutofit/>
          </a:bodyPr>
          <a:lstStyle/>
          <a:p>
            <a:pPr marL="0" indent="0" algn="ctr">
              <a:buNone/>
            </a:pPr>
            <a:r>
              <a:rPr lang="en-IN" dirty="0">
                <a:latin typeface="Arial" panose="020B0604020202020204" pitchFamily="34" charset="0"/>
                <a:cs typeface="Arial" panose="020B0604020202020204" pitchFamily="34" charset="0"/>
              </a:rPr>
              <a:t>Thank You </a:t>
            </a:r>
          </a:p>
          <a:p>
            <a:pPr marL="0" indent="0" algn="ctr">
              <a:buNone/>
            </a:pPr>
            <a:r>
              <a:rPr lang="en-IN" dirty="0">
                <a:latin typeface="Arial" panose="020B0604020202020204" pitchFamily="34" charset="0"/>
                <a:cs typeface="Arial" panose="020B0604020202020204" pitchFamily="34" charset="0"/>
              </a:rPr>
              <a:t>For Your Attention!</a:t>
            </a:r>
          </a:p>
          <a:p>
            <a:pPr marL="0" indent="0" algn="ctr">
              <a:buNone/>
            </a:pPr>
            <a:r>
              <a:rPr lang="en-IN" dirty="0">
                <a:latin typeface="Arial" panose="020B0604020202020204" pitchFamily="34" charset="0"/>
                <a:cs typeface="Arial" panose="020B0604020202020204" pitchFamily="34" charset="0"/>
              </a:rPr>
              <a:t>Any </a:t>
            </a:r>
            <a:r>
              <a:rPr dirty="0">
                <a:latin typeface="Arial" panose="020B0604020202020204" pitchFamily="34" charset="0"/>
                <a:cs typeface="Arial" panose="020B0604020202020204" pitchFamily="34" charset="0"/>
              </a:rP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2;p2">
            <a:extLst>
              <a:ext uri="{FF2B5EF4-FFF2-40B4-BE49-F238E27FC236}">
                <a16:creationId xmlns:a16="http://schemas.microsoft.com/office/drawing/2014/main" id="{08E51F83-71EC-9B27-D635-ADA072A87C80}"/>
              </a:ext>
            </a:extLst>
          </p:cNvPr>
          <p:cNvSpPr txBox="1"/>
          <p:nvPr/>
        </p:nvSpPr>
        <p:spPr>
          <a:xfrm>
            <a:off x="446010" y="261873"/>
            <a:ext cx="46517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2. Problem Statement</a:t>
            </a:r>
            <a:endParaRPr dirty="0"/>
          </a:p>
        </p:txBody>
      </p:sp>
      <p:sp>
        <p:nvSpPr>
          <p:cNvPr id="2" name="TextBox 1">
            <a:extLst>
              <a:ext uri="{FF2B5EF4-FFF2-40B4-BE49-F238E27FC236}">
                <a16:creationId xmlns:a16="http://schemas.microsoft.com/office/drawing/2014/main" id="{19076067-66CF-48BF-AE28-05F2C4EDE4E7}"/>
              </a:ext>
            </a:extLst>
          </p:cNvPr>
          <p:cNvSpPr txBox="1"/>
          <p:nvPr/>
        </p:nvSpPr>
        <p:spPr>
          <a:xfrm>
            <a:off x="446010" y="1032388"/>
            <a:ext cx="7940906" cy="5428217"/>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Traditional methods of monitoring human activity for health applications rely heavily on manual observations.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These methods can be time-consuming, inconsistent, and prone to errors.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There is a need for an automated, efficient, and accurate system to recognize different human activities and detect anomalies.</a:t>
            </a:r>
          </a:p>
          <a:p>
            <a:pPr marL="342900" lvl="0" indent="-342900">
              <a:lnSpc>
                <a:spcPct val="107000"/>
              </a:lnSpc>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This need is particularly critical for applications in elderly care, chronic disease management, and rehabilitation.</a:t>
            </a:r>
          </a:p>
          <a:p>
            <a:pPr marL="342900" lvl="0" indent="-342900">
              <a:lnSpc>
                <a:spcPct val="107000"/>
              </a:lnSpc>
              <a:spcAft>
                <a:spcPts val="800"/>
              </a:spcAft>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Ensuring real-time recognition with high accuracy remains a challenge due to:</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Variations in human movement</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Sensor limitations</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Data processing constraints</a:t>
            </a:r>
          </a:p>
          <a:p>
            <a:pPr marL="342900" lvl="0" indent="-342900">
              <a:lnSpc>
                <a:spcPct val="107000"/>
              </a:lnSpc>
              <a:spcAft>
                <a:spcPts val="800"/>
              </a:spcAft>
              <a:buFont typeface="Wingdings" panose="05000000000000000000" pitchFamily="2"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Developing a robust model is essential — one that:</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Generalizes across diverse individuals and environments</a:t>
            </a:r>
          </a:p>
          <a:p>
            <a:pPr marL="800100" lvl="1" indent="-342900">
              <a:lnSpc>
                <a:spcPct val="107000"/>
              </a:lnSpc>
              <a:spcAft>
                <a:spcPts val="800"/>
              </a:spcAft>
              <a:buSzPts val="1000"/>
              <a:buFont typeface="Wingdings" panose="05000000000000000000" pitchFamily="2" charset="2"/>
              <a:buChar char="§"/>
              <a:tabLst>
                <a:tab pos="685800" algn="l"/>
              </a:tabLst>
            </a:pPr>
            <a:r>
              <a:rPr lang="en-IN" kern="100" dirty="0">
                <a:effectLst/>
                <a:latin typeface="Arial" panose="020B0604020202020204" pitchFamily="34" charset="0"/>
                <a:ea typeface="Calibri" panose="020F0502020204030204" pitchFamily="34" charset="0"/>
                <a:cs typeface="Arial" panose="020B0604020202020204" pitchFamily="34" charset="0"/>
              </a:rPr>
              <a:t>Maintains computational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4404A0B9-FBB0-381E-5552-BBDA434DC8F1}"/>
              </a:ext>
            </a:extLst>
          </p:cNvPr>
          <p:cNvSpPr txBox="1"/>
          <p:nvPr/>
        </p:nvSpPr>
        <p:spPr>
          <a:xfrm>
            <a:off x="446010" y="1210298"/>
            <a:ext cx="815721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endParaRPr dirty="0">
              <a:latin typeface="Arial" panose="020B0604020202020204" pitchFamily="34" charset="0"/>
              <a:cs typeface="Arial" panose="020B0604020202020204" pitchFamily="34" charset="0"/>
            </a:endParaRPr>
          </a:p>
        </p:txBody>
      </p:sp>
      <p:sp>
        <p:nvSpPr>
          <p:cNvPr id="3" name="Google Shape;162;p2">
            <a:extLst>
              <a:ext uri="{FF2B5EF4-FFF2-40B4-BE49-F238E27FC236}">
                <a16:creationId xmlns:a16="http://schemas.microsoft.com/office/drawing/2014/main" id="{A3AF3469-8378-C190-59F4-76E50578C082}"/>
              </a:ext>
            </a:extLst>
          </p:cNvPr>
          <p:cNvSpPr txBox="1"/>
          <p:nvPr/>
        </p:nvSpPr>
        <p:spPr>
          <a:xfrm>
            <a:off x="446010" y="261873"/>
            <a:ext cx="43850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3. Dataset Overview </a:t>
            </a:r>
            <a:endParaRPr dirty="0"/>
          </a:p>
        </p:txBody>
      </p:sp>
      <p:sp>
        <p:nvSpPr>
          <p:cNvPr id="4" name="Google Shape;164;p2">
            <a:extLst>
              <a:ext uri="{FF2B5EF4-FFF2-40B4-BE49-F238E27FC236}">
                <a16:creationId xmlns:a16="http://schemas.microsoft.com/office/drawing/2014/main" id="{C65F57AD-9E3C-EE75-00BD-3A24FCA98C5E}"/>
              </a:ext>
            </a:extLst>
          </p:cNvPr>
          <p:cNvSpPr txBox="1"/>
          <p:nvPr/>
        </p:nvSpPr>
        <p:spPr>
          <a:xfrm>
            <a:off x="446010" y="2774236"/>
            <a:ext cx="8157216"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Dataset Source: </a:t>
            </a:r>
            <a:r>
              <a:rPr lang="en-US" dirty="0">
                <a:latin typeface="Arial" panose="020B0604020202020204" pitchFamily="34" charset="0"/>
                <a:cs typeface="Arial" panose="020B0604020202020204" pitchFamily="34" charset="0"/>
                <a:hlinkClick r:id="rId2"/>
              </a:rPr>
              <a:t>https://www.kaggle.com/datasets/uciml/human-activity-recognition-with-smartphones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Test.csv and train.csv are uploaded in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for further processing.</a:t>
            </a:r>
          </a:p>
          <a:p>
            <a:pPr marL="0" marR="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UCI HAR Dataset with 10,299 samples.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561 features from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 labeled human activities.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7,352 | Test: 2,947 samples</a:t>
            </a:r>
          </a:p>
        </p:txBody>
      </p:sp>
    </p:spTree>
    <p:extLst>
      <p:ext uri="{BB962C8B-B14F-4D97-AF65-F5344CB8AC3E}">
        <p14:creationId xmlns:p14="http://schemas.microsoft.com/office/powerpoint/2010/main" val="2677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754463A9-0E5F-4CB8-6A51-93661C0181BB}"/>
              </a:ext>
            </a:extLst>
          </p:cNvPr>
          <p:cNvSpPr txBox="1"/>
          <p:nvPr/>
        </p:nvSpPr>
        <p:spPr>
          <a:xfrm>
            <a:off x="446009" y="783421"/>
            <a:ext cx="8275203"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30 participants (</a:t>
            </a:r>
            <a:r>
              <a:rPr lang="en-US" b="0" i="1" dirty="0">
                <a:solidFill>
                  <a:srgbClr val="1F2328"/>
                </a:solidFill>
                <a:effectLst/>
                <a:latin typeface="Arial" panose="020B0604020202020204" pitchFamily="34" charset="0"/>
                <a:cs typeface="Arial" panose="020B0604020202020204" pitchFamily="34" charset="0"/>
              </a:rPr>
              <a:t>referred as subjects in this dataset</a:t>
            </a:r>
            <a:r>
              <a:rPr lang="en-US" b="0" i="0" dirty="0">
                <a:solidFill>
                  <a:srgbClr val="1F2328"/>
                </a:solidFill>
                <a:effectLst/>
                <a:latin typeface="Arial" panose="020B0604020202020204" pitchFamily="34" charset="0"/>
                <a:cs typeface="Arial" panose="020B0604020202020204" pitchFamily="34" charset="0"/>
              </a:rPr>
              <a:t>) performed activities of daily living while </a:t>
            </a:r>
            <a:r>
              <a:rPr lang="en-US" b="0" i="1" dirty="0">
                <a:solidFill>
                  <a:srgbClr val="1F2328"/>
                </a:solidFill>
                <a:effectLst/>
                <a:latin typeface="Arial" panose="020B0604020202020204" pitchFamily="34" charset="0"/>
                <a:cs typeface="Arial" panose="020B0604020202020204" pitchFamily="34" charset="0"/>
              </a:rPr>
              <a:t>carrying a waist-mounted smartphone</a:t>
            </a:r>
            <a:r>
              <a:rPr lang="en-US" b="0" i="0" dirty="0">
                <a:solidFill>
                  <a:srgbClr val="1F2328"/>
                </a:solidFill>
                <a:effectLst/>
                <a:latin typeface="Arial" panose="020B0604020202020204" pitchFamily="34" charset="0"/>
                <a:cs typeface="Arial" panose="020B0604020202020204" pitchFamily="34" charset="0"/>
              </a:rPr>
              <a:t>. The phone was configured to record two implemented sensors (</a:t>
            </a:r>
            <a:r>
              <a:rPr lang="en-US" b="1" i="0" dirty="0">
                <a:solidFill>
                  <a:srgbClr val="1F2328"/>
                </a:solidFill>
                <a:effectLst/>
                <a:latin typeface="Arial" panose="020B0604020202020204" pitchFamily="34" charset="0"/>
                <a:cs typeface="Arial" panose="020B0604020202020204" pitchFamily="34" charset="0"/>
              </a:rPr>
              <a:t>accelerometer and gyroscope</a:t>
            </a:r>
            <a:r>
              <a:rPr lang="en-US" b="0" i="0" dirty="0">
                <a:solidFill>
                  <a:srgbClr val="1F2328"/>
                </a:solidFill>
                <a:effectLst/>
                <a:latin typeface="Arial" panose="020B0604020202020204" pitchFamily="34" charset="0"/>
                <a:cs typeface="Arial" panose="020B0604020202020204" pitchFamily="34" charset="0"/>
              </a:rPr>
              <a:t>). For these time series the directors of the underlying study performed feature generation and generated the dataset by moving a </a:t>
            </a:r>
            <a:r>
              <a:rPr lang="en-US" b="1" i="0" dirty="0">
                <a:solidFill>
                  <a:srgbClr val="1F2328"/>
                </a:solidFill>
                <a:effectLst/>
                <a:latin typeface="Arial" panose="020B0604020202020204" pitchFamily="34" charset="0"/>
                <a:cs typeface="Arial" panose="020B0604020202020204" pitchFamily="34" charset="0"/>
              </a:rPr>
              <a:t>fixed-width window of 2.56s</a:t>
            </a:r>
            <a:r>
              <a:rPr lang="en-US" b="0" i="0" dirty="0">
                <a:solidFill>
                  <a:srgbClr val="1F2328"/>
                </a:solidFill>
                <a:effectLst/>
                <a:latin typeface="Arial" panose="020B0604020202020204" pitchFamily="34" charset="0"/>
                <a:cs typeface="Arial" panose="020B0604020202020204" pitchFamily="34" charset="0"/>
              </a:rPr>
              <a:t> over the series. Since the </a:t>
            </a:r>
            <a:r>
              <a:rPr lang="en-US" b="1" i="0" dirty="0">
                <a:solidFill>
                  <a:srgbClr val="1F2328"/>
                </a:solidFill>
                <a:effectLst/>
                <a:latin typeface="Arial" panose="020B0604020202020204" pitchFamily="34" charset="0"/>
                <a:cs typeface="Arial" panose="020B0604020202020204" pitchFamily="34" charset="0"/>
              </a:rPr>
              <a:t>windows had 50% overlap</a:t>
            </a:r>
            <a:r>
              <a:rPr lang="en-US" b="0" i="0" dirty="0">
                <a:solidFill>
                  <a:srgbClr val="1F2328"/>
                </a:solidFill>
                <a:effectLst/>
                <a:latin typeface="Arial" panose="020B0604020202020204" pitchFamily="34" charset="0"/>
                <a:cs typeface="Arial" panose="020B0604020202020204" pitchFamily="34" charset="0"/>
              </a:rPr>
              <a:t> the resulting points are </a:t>
            </a:r>
            <a:r>
              <a:rPr lang="en-US" b="1" i="0" dirty="0">
                <a:solidFill>
                  <a:srgbClr val="1F2328"/>
                </a:solidFill>
                <a:effectLst/>
                <a:latin typeface="Arial" panose="020B0604020202020204" pitchFamily="34" charset="0"/>
                <a:cs typeface="Arial" panose="020B0604020202020204" pitchFamily="34" charset="0"/>
              </a:rPr>
              <a:t>equally spaced (1.28s)</a:t>
            </a:r>
            <a:r>
              <a:rPr lang="en-US" b="0" i="0" dirty="0">
                <a:solidFill>
                  <a:srgbClr val="1F2328"/>
                </a:solidFill>
                <a:effectLst/>
                <a:latin typeface="Arial" panose="020B0604020202020204" pitchFamily="34" charset="0"/>
                <a:cs typeface="Arial" panose="020B0604020202020204" pitchFamily="34" charset="0"/>
              </a:rPr>
              <a:t>.This experiment was video recorded to label the data manually.</a:t>
            </a:r>
          </a:p>
          <a:p>
            <a:pPr marL="285750" indent="-285750">
              <a:buFont typeface="Arial" panose="020B0604020202020204" pitchFamily="34" charset="0"/>
              <a:buChar char="•"/>
            </a:pPr>
            <a:endParaRPr lang="en-US" dirty="0">
              <a:solidFill>
                <a:srgbClr val="1F23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By using the sensors(Gyroscope and accelerometer) in a smartphone, they have captured '3-axial linear acceleration'(</a:t>
            </a:r>
            <a:r>
              <a:rPr lang="en-US" dirty="0" err="1">
                <a:solidFill>
                  <a:srgbClr val="1F2328"/>
                </a:solidFill>
                <a:latin typeface="Arial" panose="020B0604020202020204" pitchFamily="34" charset="0"/>
                <a:cs typeface="Arial" panose="020B0604020202020204" pitchFamily="34" charset="0"/>
              </a:rPr>
              <a:t>tAcc</a:t>
            </a:r>
            <a:r>
              <a:rPr lang="en-US" dirty="0">
                <a:solidFill>
                  <a:srgbClr val="1F2328"/>
                </a:solidFill>
                <a:latin typeface="Arial" panose="020B0604020202020204" pitchFamily="34" charset="0"/>
                <a:cs typeface="Arial" panose="020B0604020202020204" pitchFamily="34" charset="0"/>
              </a:rPr>
              <a:t>-XYZ) from accelerometer and '3-axial angular velocity' (</a:t>
            </a:r>
            <a:r>
              <a:rPr lang="en-US" dirty="0" err="1">
                <a:solidFill>
                  <a:srgbClr val="1F2328"/>
                </a:solidFill>
                <a:latin typeface="Arial" panose="020B0604020202020204" pitchFamily="34" charset="0"/>
                <a:cs typeface="Arial" panose="020B0604020202020204" pitchFamily="34" charset="0"/>
              </a:rPr>
              <a:t>tGyro</a:t>
            </a:r>
            <a:r>
              <a:rPr lang="en-US" dirty="0">
                <a:solidFill>
                  <a:srgbClr val="1F2328"/>
                </a:solidFill>
                <a:latin typeface="Arial" panose="020B0604020202020204" pitchFamily="34" charset="0"/>
                <a:cs typeface="Arial" panose="020B0604020202020204" pitchFamily="34" charset="0"/>
              </a:rPr>
              <a:t>-XYZ) from Gyroscope with several variations.</a:t>
            </a:r>
          </a:p>
        </p:txBody>
      </p:sp>
      <p:sp>
        <p:nvSpPr>
          <p:cNvPr id="3" name="Google Shape;162;p2">
            <a:extLst>
              <a:ext uri="{FF2B5EF4-FFF2-40B4-BE49-F238E27FC236}">
                <a16:creationId xmlns:a16="http://schemas.microsoft.com/office/drawing/2014/main" id="{52DB0E3F-F3D4-FCF5-98CB-33BCCB9CA306}"/>
              </a:ext>
            </a:extLst>
          </p:cNvPr>
          <p:cNvSpPr txBox="1"/>
          <p:nvPr/>
        </p:nvSpPr>
        <p:spPr>
          <a:xfrm>
            <a:off x="446010" y="261873"/>
            <a:ext cx="3899848" cy="461624"/>
          </a:xfrm>
          <a:prstGeom prst="rect">
            <a:avLst/>
          </a:prstGeom>
          <a:noFill/>
          <a:ln>
            <a:noFill/>
          </a:ln>
        </p:spPr>
        <p:txBody>
          <a:bodyPr spcFirstLastPara="1" wrap="square" lIns="91425" tIns="45700" rIns="91425" bIns="45700" anchor="t" anchorCtr="0">
            <a:spAutoFit/>
          </a:bodyPr>
          <a:lstStyle/>
          <a:p>
            <a:pPr algn="l"/>
            <a:r>
              <a:rPr lang="en-IN" sz="2400" b="1" i="0" dirty="0">
                <a:solidFill>
                  <a:srgbClr val="1F2328"/>
                </a:solidFill>
                <a:effectLst/>
                <a:latin typeface="Arial" panose="020B0604020202020204" pitchFamily="34" charset="0"/>
                <a:cs typeface="Arial" panose="020B0604020202020204" pitchFamily="34" charset="0"/>
              </a:rPr>
              <a:t>How data was recorded ?</a:t>
            </a:r>
          </a:p>
        </p:txBody>
      </p:sp>
    </p:spTree>
    <p:extLst>
      <p:ext uri="{BB962C8B-B14F-4D97-AF65-F5344CB8AC3E}">
        <p14:creationId xmlns:p14="http://schemas.microsoft.com/office/powerpoint/2010/main" val="24086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8D8DB6E9-EB14-FC90-0501-053AF3492FE6}"/>
              </a:ext>
            </a:extLst>
          </p:cNvPr>
          <p:cNvSpPr txBox="1"/>
          <p:nvPr/>
        </p:nvSpPr>
        <p:spPr>
          <a:xfrm>
            <a:off x="446009" y="380299"/>
            <a:ext cx="8196546" cy="461624"/>
          </a:xfrm>
          <a:prstGeom prst="rect">
            <a:avLst/>
          </a:prstGeom>
          <a:noFill/>
          <a:ln>
            <a:noFill/>
          </a:ln>
        </p:spPr>
        <p:txBody>
          <a:bodyPr spcFirstLastPara="1" wrap="square" lIns="91425" tIns="45700" rIns="91425" bIns="45700" anchor="t" anchorCtr="0">
            <a:spAutoFit/>
          </a:bodyPr>
          <a:lstStyle/>
          <a:p>
            <a:r>
              <a:rPr lang="en-US" sz="2400" b="0" i="0" dirty="0">
                <a:solidFill>
                  <a:srgbClr val="1F2328"/>
                </a:solidFill>
                <a:effectLst/>
                <a:latin typeface="Arial" panose="020B0604020202020204" pitchFamily="34" charset="0"/>
                <a:cs typeface="Arial" panose="020B0604020202020204" pitchFamily="34" charset="0"/>
              </a:rPr>
              <a:t>Let’s understand above information in graphical way below:</a:t>
            </a:r>
          </a:p>
        </p:txBody>
      </p:sp>
      <p:sp>
        <p:nvSpPr>
          <p:cNvPr id="3" name="Google Shape;164;p2">
            <a:extLst>
              <a:ext uri="{FF2B5EF4-FFF2-40B4-BE49-F238E27FC236}">
                <a16:creationId xmlns:a16="http://schemas.microsoft.com/office/drawing/2014/main" id="{5F3E9B8A-2D5E-815C-5511-D89938F8EFE9}"/>
              </a:ext>
            </a:extLst>
          </p:cNvPr>
          <p:cNvSpPr txBox="1"/>
          <p:nvPr/>
        </p:nvSpPr>
        <p:spPr>
          <a:xfrm>
            <a:off x="446009" y="991164"/>
            <a:ext cx="8196546" cy="1477287"/>
          </a:xfrm>
          <a:prstGeom prst="rect">
            <a:avLst/>
          </a:prstGeom>
          <a:noFill/>
          <a:ln>
            <a:noFill/>
          </a:ln>
        </p:spPr>
        <p:txBody>
          <a:bodyPr spcFirstLastPara="1" wrap="square" lIns="91425" tIns="45700" rIns="91425" bIns="45700" anchor="t" anchorCtr="0">
            <a:spAutoFit/>
          </a:bodyPr>
          <a:lstStyle/>
          <a:p>
            <a:pPr>
              <a:buNone/>
            </a:pPr>
            <a:r>
              <a:rPr lang="en-US" dirty="0"/>
              <a:t>The </a:t>
            </a:r>
            <a:r>
              <a:rPr lang="en-US" b="1" dirty="0"/>
              <a:t>Accelerometer</a:t>
            </a:r>
            <a:r>
              <a:rPr lang="en-US" dirty="0"/>
              <a:t> and </a:t>
            </a:r>
            <a:r>
              <a:rPr lang="en-US" b="1" dirty="0"/>
              <a:t>Gyroscope</a:t>
            </a:r>
            <a:r>
              <a:rPr lang="en-US" dirty="0"/>
              <a:t> are also known as </a:t>
            </a:r>
            <a:r>
              <a:rPr lang="en-US" b="1" dirty="0"/>
              <a:t>tri-axial sensors</a:t>
            </a:r>
            <a:r>
              <a:rPr lang="en-US" dirty="0"/>
              <a:t>. </a:t>
            </a:r>
            <a:r>
              <a:rPr lang="en-US" b="1" dirty="0"/>
              <a:t>Why?</a:t>
            </a:r>
            <a:r>
              <a:rPr lang="en-US" dirty="0"/>
              <a:t> </a:t>
            </a:r>
          </a:p>
          <a:p>
            <a:pPr>
              <a:buNone/>
            </a:pPr>
            <a:r>
              <a:rPr lang="en-US" dirty="0"/>
              <a:t>Because they measure values on the </a:t>
            </a:r>
            <a:r>
              <a:rPr lang="en-US" b="1" dirty="0"/>
              <a:t>X, Y, and Z axes</a:t>
            </a:r>
            <a:r>
              <a:rPr lang="en-US" dirty="0"/>
              <a:t> over time.</a:t>
            </a:r>
          </a:p>
          <a:p>
            <a:endParaRPr lang="en-US" dirty="0"/>
          </a:p>
          <a:p>
            <a:pPr>
              <a:buNone/>
            </a:pPr>
            <a:r>
              <a:rPr lang="en-US" b="1" dirty="0"/>
              <a:t>Accelerometer Measures Acceleration</a:t>
            </a:r>
          </a:p>
          <a:p>
            <a:pPr>
              <a:buNone/>
            </a:pPr>
            <a:r>
              <a:rPr lang="en-US" dirty="0"/>
              <a:t>The accelerometer records acceleration along: </a:t>
            </a:r>
            <a:r>
              <a:rPr lang="en-US" b="1" dirty="0"/>
              <a:t>X-axis</a:t>
            </a:r>
            <a:r>
              <a:rPr lang="en-US" dirty="0"/>
              <a:t>, </a:t>
            </a:r>
            <a:r>
              <a:rPr lang="en-US" b="1" dirty="0"/>
              <a:t>Y-axis</a:t>
            </a:r>
            <a:r>
              <a:rPr lang="en-US" dirty="0"/>
              <a:t> and </a:t>
            </a:r>
            <a:r>
              <a:rPr lang="en-US" b="1" dirty="0"/>
              <a:t>Z-axis</a:t>
            </a:r>
            <a:endParaRPr lang="en-US" dirty="0"/>
          </a:p>
        </p:txBody>
      </p:sp>
      <p:pic>
        <p:nvPicPr>
          <p:cNvPr id="7" name="Picture 6">
            <a:extLst>
              <a:ext uri="{FF2B5EF4-FFF2-40B4-BE49-F238E27FC236}">
                <a16:creationId xmlns:a16="http://schemas.microsoft.com/office/drawing/2014/main" id="{5FA3F734-0C9C-33BA-7E36-A55CC12CB68A}"/>
              </a:ext>
            </a:extLst>
          </p:cNvPr>
          <p:cNvPicPr>
            <a:picLocks noChangeAspect="1"/>
          </p:cNvPicPr>
          <p:nvPr/>
        </p:nvPicPr>
        <p:blipFill>
          <a:blip r:embed="rId2"/>
          <a:stretch>
            <a:fillRect/>
          </a:stretch>
        </p:blipFill>
        <p:spPr>
          <a:xfrm>
            <a:off x="1817535" y="2641468"/>
            <a:ext cx="5115639" cy="3496163"/>
          </a:xfrm>
          <a:prstGeom prst="rect">
            <a:avLst/>
          </a:prstGeom>
        </p:spPr>
      </p:pic>
    </p:spTree>
    <p:extLst>
      <p:ext uri="{BB962C8B-B14F-4D97-AF65-F5344CB8AC3E}">
        <p14:creationId xmlns:p14="http://schemas.microsoft.com/office/powerpoint/2010/main" val="32650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E105E-FBC2-70B9-0EBC-4FBD8659EB94}"/>
            </a:ext>
          </a:extLst>
        </p:cNvPr>
        <p:cNvGrpSpPr/>
        <p:nvPr/>
      </p:nvGrpSpPr>
      <p:grpSpPr>
        <a:xfrm>
          <a:off x="0" y="0"/>
          <a:ext cx="0" cy="0"/>
          <a:chOff x="0" y="0"/>
          <a:chExt cx="0" cy="0"/>
        </a:xfrm>
      </p:grpSpPr>
      <p:sp>
        <p:nvSpPr>
          <p:cNvPr id="3" name="Google Shape;164;p2">
            <a:extLst>
              <a:ext uri="{FF2B5EF4-FFF2-40B4-BE49-F238E27FC236}">
                <a16:creationId xmlns:a16="http://schemas.microsoft.com/office/drawing/2014/main" id="{A1C4EA76-1B6D-ABCD-AD4C-F29975DB4DE0}"/>
              </a:ext>
            </a:extLst>
          </p:cNvPr>
          <p:cNvSpPr txBox="1"/>
          <p:nvPr/>
        </p:nvSpPr>
        <p:spPr>
          <a:xfrm>
            <a:off x="446009" y="460222"/>
            <a:ext cx="8196546" cy="646290"/>
          </a:xfrm>
          <a:prstGeom prst="rect">
            <a:avLst/>
          </a:prstGeom>
          <a:noFill/>
          <a:ln>
            <a:noFill/>
          </a:ln>
        </p:spPr>
        <p:txBody>
          <a:bodyPr spcFirstLastPara="1" wrap="square" lIns="91425" tIns="45700" rIns="91425" bIns="45700" anchor="t" anchorCtr="0">
            <a:spAutoFit/>
          </a:bodyPr>
          <a:lstStyle/>
          <a:p>
            <a:pPr>
              <a:buNone/>
            </a:pPr>
            <a:r>
              <a:rPr lang="en-US" b="1" dirty="0"/>
              <a:t>Gyroscope Measures Angular Velocity</a:t>
            </a:r>
          </a:p>
          <a:p>
            <a:pPr>
              <a:buNone/>
            </a:pPr>
            <a:r>
              <a:rPr lang="en-US" dirty="0"/>
              <a:t>The gyroscope records angular velocity along: </a:t>
            </a:r>
            <a:r>
              <a:rPr lang="en-US" b="1" dirty="0"/>
              <a:t>X-axis</a:t>
            </a:r>
            <a:r>
              <a:rPr lang="en-US" dirty="0"/>
              <a:t>, </a:t>
            </a:r>
            <a:r>
              <a:rPr lang="en-US" b="1" dirty="0"/>
              <a:t>Y-axis</a:t>
            </a:r>
            <a:r>
              <a:rPr lang="en-US" dirty="0"/>
              <a:t> and </a:t>
            </a:r>
            <a:r>
              <a:rPr lang="en-US" b="1" dirty="0"/>
              <a:t>Z-axis</a:t>
            </a:r>
            <a:endParaRPr lang="en-US" dirty="0"/>
          </a:p>
        </p:txBody>
      </p:sp>
      <p:pic>
        <p:nvPicPr>
          <p:cNvPr id="6" name="Picture 5">
            <a:extLst>
              <a:ext uri="{FF2B5EF4-FFF2-40B4-BE49-F238E27FC236}">
                <a16:creationId xmlns:a16="http://schemas.microsoft.com/office/drawing/2014/main" id="{CAB2039A-57D9-1BC7-C91F-857A089F28BA}"/>
              </a:ext>
            </a:extLst>
          </p:cNvPr>
          <p:cNvPicPr>
            <a:picLocks noChangeAspect="1"/>
          </p:cNvPicPr>
          <p:nvPr/>
        </p:nvPicPr>
        <p:blipFill>
          <a:blip r:embed="rId2"/>
          <a:stretch>
            <a:fillRect/>
          </a:stretch>
        </p:blipFill>
        <p:spPr>
          <a:xfrm>
            <a:off x="1781506" y="1275418"/>
            <a:ext cx="5128704" cy="3490262"/>
          </a:xfrm>
          <a:prstGeom prst="rect">
            <a:avLst/>
          </a:prstGeom>
        </p:spPr>
      </p:pic>
    </p:spTree>
    <p:extLst>
      <p:ext uri="{BB962C8B-B14F-4D97-AF65-F5344CB8AC3E}">
        <p14:creationId xmlns:p14="http://schemas.microsoft.com/office/powerpoint/2010/main" val="2915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p2">
            <a:extLst>
              <a:ext uri="{FF2B5EF4-FFF2-40B4-BE49-F238E27FC236}">
                <a16:creationId xmlns:a16="http://schemas.microsoft.com/office/drawing/2014/main" id="{1D281FA1-9DF3-E0CE-EC1F-4082AC1C1B09}"/>
              </a:ext>
            </a:extLst>
          </p:cNvPr>
          <p:cNvSpPr txBox="1"/>
          <p:nvPr/>
        </p:nvSpPr>
        <p:spPr>
          <a:xfrm>
            <a:off x="446010" y="258275"/>
            <a:ext cx="500229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4. Data preprocessed </a:t>
            </a:r>
            <a:endParaRPr lang="en-US" dirty="0"/>
          </a:p>
        </p:txBody>
      </p:sp>
      <p:sp>
        <p:nvSpPr>
          <p:cNvPr id="9" name="Google Shape;164;p2">
            <a:extLst>
              <a:ext uri="{FF2B5EF4-FFF2-40B4-BE49-F238E27FC236}">
                <a16:creationId xmlns:a16="http://schemas.microsoft.com/office/drawing/2014/main" id="{FFF1F4CE-478B-9BDE-5F8D-81D0B4E9AF29}"/>
              </a:ext>
            </a:extLst>
          </p:cNvPr>
          <p:cNvSpPr txBox="1"/>
          <p:nvPr/>
        </p:nvSpPr>
        <p:spPr>
          <a:xfrm>
            <a:off x="446009" y="963856"/>
            <a:ext cx="8196546" cy="5632271"/>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These sensor signals are preprocessed by applying </a:t>
            </a:r>
            <a:r>
              <a:rPr lang="en-US" b="1" i="0" dirty="0">
                <a:solidFill>
                  <a:srgbClr val="1F2328"/>
                </a:solidFill>
                <a:effectLst/>
                <a:latin typeface="Arial" panose="020B0604020202020204" pitchFamily="34" charset="0"/>
                <a:cs typeface="Arial" panose="020B0604020202020204" pitchFamily="34" charset="0"/>
              </a:rPr>
              <a:t>noise filters</a:t>
            </a:r>
            <a:r>
              <a:rPr lang="en-US" b="0" i="0" dirty="0">
                <a:solidFill>
                  <a:srgbClr val="1F2328"/>
                </a:solidFill>
                <a:effectLst/>
                <a:latin typeface="Arial" panose="020B0604020202020204" pitchFamily="34" charset="0"/>
                <a:cs typeface="Arial" panose="020B0604020202020204" pitchFamily="34" charset="0"/>
              </a:rPr>
              <a:t> and then </a:t>
            </a:r>
            <a:r>
              <a:rPr lang="en-US" b="0" i="1" dirty="0">
                <a:solidFill>
                  <a:srgbClr val="1F2328"/>
                </a:solidFill>
                <a:effectLst/>
                <a:latin typeface="Arial" panose="020B0604020202020204" pitchFamily="34" charset="0"/>
                <a:cs typeface="Arial" panose="020B0604020202020204" pitchFamily="34" charset="0"/>
              </a:rPr>
              <a:t>sampled in fixed-width windows (sliding windows) of 2.56 seconds each with 50% overlap</a:t>
            </a:r>
            <a:r>
              <a:rPr lang="en-US" b="0" i="0" dirty="0">
                <a:solidFill>
                  <a:srgbClr val="1F2328"/>
                </a:solidFill>
                <a:effectLst/>
                <a:latin typeface="Arial" panose="020B0604020202020204" pitchFamily="34" charset="0"/>
                <a:cs typeface="Arial" panose="020B0604020202020204" pitchFamily="34" charset="0"/>
              </a:rPr>
              <a:t>. </a:t>
            </a:r>
            <a:r>
              <a:rPr lang="en-US" b="0" i="0" dirty="0" err="1">
                <a:solidFill>
                  <a:srgbClr val="1F2328"/>
                </a:solidFill>
                <a:effectLst/>
                <a:latin typeface="Arial" panose="020B0604020202020204" pitchFamily="34" charset="0"/>
                <a:cs typeface="Arial" panose="020B0604020202020204" pitchFamily="34" charset="0"/>
              </a:rPr>
              <a:t>ie</a:t>
            </a:r>
            <a:r>
              <a:rPr lang="en-US" b="0" i="0" dirty="0">
                <a:solidFill>
                  <a:srgbClr val="1F2328"/>
                </a:solidFill>
                <a:effectLst/>
                <a:latin typeface="Arial" panose="020B0604020202020204" pitchFamily="34" charset="0"/>
                <a:cs typeface="Arial" panose="020B0604020202020204" pitchFamily="34" charset="0"/>
              </a:rPr>
              <a:t>., each window has </a:t>
            </a:r>
            <a:r>
              <a:rPr lang="en-US" b="0" i="1" dirty="0">
                <a:solidFill>
                  <a:srgbClr val="1F2328"/>
                </a:solidFill>
                <a:effectLst/>
                <a:latin typeface="Arial" panose="020B0604020202020204" pitchFamily="34" charset="0"/>
                <a:cs typeface="Arial" panose="020B0604020202020204" pitchFamily="34" charset="0"/>
              </a:rPr>
              <a:t>128</a:t>
            </a:r>
            <a:r>
              <a:rPr lang="en-US" b="0" i="0" dirty="0">
                <a:solidFill>
                  <a:srgbClr val="1F2328"/>
                </a:solidFill>
                <a:effectLst/>
                <a:latin typeface="Arial" panose="020B0604020202020204" pitchFamily="34" charset="0"/>
                <a:cs typeface="Arial" panose="020B0604020202020204" pitchFamily="34" charset="0"/>
              </a:rPr>
              <a:t> readings.</a:t>
            </a:r>
          </a:p>
          <a:p>
            <a:pPr marL="284400" algn="l"/>
            <a:endParaRPr lang="en-US" b="1" dirty="0">
              <a:solidFill>
                <a:srgbClr val="1F2328"/>
              </a:solidFill>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IN" dirty="0">
                <a:solidFill>
                  <a:srgbClr val="1F2328"/>
                </a:solidFill>
                <a:latin typeface="Arial" panose="020B0604020202020204" pitchFamily="34" charset="0"/>
                <a:cs typeface="Arial" panose="020B0604020202020204" pitchFamily="34" charset="0"/>
              </a:rPr>
              <a:t>The acceleration signal was separated into Body and Gravity acceleration signals (</a:t>
            </a:r>
            <a:r>
              <a:rPr lang="en-IN" b="1" dirty="0" err="1">
                <a:solidFill>
                  <a:srgbClr val="1F2328"/>
                </a:solidFill>
                <a:latin typeface="Arial" panose="020B0604020202020204" pitchFamily="34" charset="0"/>
                <a:cs typeface="Arial" panose="020B0604020202020204" pitchFamily="34" charset="0"/>
              </a:rPr>
              <a:t>tBodyAcc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and </a:t>
            </a:r>
            <a:r>
              <a:rPr lang="en-IN" b="1" dirty="0" err="1">
                <a:solidFill>
                  <a:srgbClr val="1F2328"/>
                </a:solidFill>
                <a:latin typeface="Arial" panose="020B0604020202020204" pitchFamily="34" charset="0"/>
                <a:cs typeface="Arial" panose="020B0604020202020204" pitchFamily="34" charset="0"/>
              </a:rPr>
              <a:t>tGravityAcc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using some low pass filter with corner frequency of 0.3Hz.</a:t>
            </a:r>
          </a:p>
          <a:p>
            <a:pPr marL="570150" indent="-285750" algn="l">
              <a:buFont typeface="Arial" panose="020B0604020202020204" pitchFamily="34" charset="0"/>
              <a:buChar char="•"/>
            </a:pPr>
            <a:endParaRPr lang="en-IN" sz="1800" kern="100" dirty="0">
              <a:solidFill>
                <a:srgbClr val="1F2328"/>
              </a:solidFill>
              <a:effectLst/>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After that, the body linear acceleration and angular velocity were derived in time to obtain </a:t>
            </a:r>
            <a:r>
              <a:rPr lang="en-IN" sz="1800" i="1" kern="100" dirty="0">
                <a:effectLst/>
                <a:latin typeface="Arial" panose="020B0604020202020204" pitchFamily="34" charset="0"/>
                <a:ea typeface="Calibri" panose="020F0502020204030204" pitchFamily="34" charset="0"/>
                <a:cs typeface="Arial" panose="020B0604020202020204" pitchFamily="34" charset="0"/>
              </a:rPr>
              <a:t>jerk signals</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a:t>
            </a:r>
          </a:p>
          <a:p>
            <a:pPr marL="570150" indent="-285750" algn="l">
              <a:buFont typeface="Arial" panose="020B0604020202020204" pitchFamily="34" charset="0"/>
              <a:buChar char="•"/>
            </a:pPr>
            <a:endParaRPr lang="en-IN" kern="100" dirty="0">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 magnitude of these 3-dimensional signals was calculated using the Euclidian norm. These magnitudes are represented as features with names like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_,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tGravityAccMag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tBodyAccJerkMag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 _</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1292</TotalTime>
  <Words>3615</Words>
  <Application>Microsoft Office PowerPoint</Application>
  <PresentationFormat>On-screen Show (4:3)</PresentationFormat>
  <Paragraphs>364</Paragraphs>
  <Slides>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Segoe UI Symbol</vt:lpstr>
      <vt:lpstr>Symbol</vt:lpstr>
      <vt:lpstr>Wingdings</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Sudipta Saha</dc:creator>
  <cp:keywords/>
  <dc:description>generated using python-pptx</dc:description>
  <cp:lastModifiedBy>Sudipta Saha</cp:lastModifiedBy>
  <cp:revision>52</cp:revision>
  <dcterms:created xsi:type="dcterms:W3CDTF">2013-01-27T09:14:16Z</dcterms:created>
  <dcterms:modified xsi:type="dcterms:W3CDTF">2025-04-17T18:46:01Z</dcterms:modified>
  <cp:category/>
</cp:coreProperties>
</file>