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>
        <p:scale>
          <a:sx n="66" d="100"/>
          <a:sy n="66" d="100"/>
        </p:scale>
        <p:origin x="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BD40A-C1F5-4E16-BCC1-2F63F8B67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AB4CE4-DB65-4235-95A8-23D44D619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D680F-3A96-4644-AFCB-8312A151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5A16A-2F3E-41C1-AB99-3A38448C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A2562-0CC0-4848-BFCB-A821B2DB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9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27A6-FC74-41E5-AB20-D55241CA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DF4D3-3C18-4A0F-B876-4F2A146E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14AD6-7C48-4EA1-BE62-167CE90E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DF53C-25E4-490A-8705-6302FA33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50527-5059-459C-A30F-9E67A383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0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A4CFB1-7708-432D-BF99-92098B197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F09F2-2A2A-427F-9A8A-C491A927B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F5D06-A819-4BAD-8771-B4C9CB08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0358B-A7DB-421F-A35A-5742EC56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597D6-F8CE-468E-A700-B171AE48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9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78FE4-CCAC-42E6-8C58-D3436120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B32FC-0D5E-4AE1-9AD2-EDA3540D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46BDC-C042-4005-B8AA-F94F169C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063D0-B956-4830-A275-05BC8ABB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10999-994C-4F47-835F-B6293D7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7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F99C6-C12E-415D-9A84-6DD0A378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7D696-82E2-4320-A70A-09E1C83D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9DDAB-E8B9-434A-B74F-0F577CBE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C21C5-0BAD-46B0-9518-77F5DAA1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7BDFE-5100-4A4F-894A-783489F2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6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7D22-7970-4F3D-A08B-B6281B2B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A56B6-4F74-4E9C-8249-E1BE8DB95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642BC-910B-4725-A653-F9AC5B9E8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0447B-0344-4AD2-BE99-A375EE5E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68A48-5F40-47E6-A2F2-F180D929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42B84-418C-48ED-B193-DB98B4D2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5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E1A79-1320-4FC1-9024-A92F411E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EBB04-850E-4192-8D83-9FCE88CE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50DF7-8E22-4AFC-865D-F48AA6254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FA1147-9018-4A51-B340-01B1BD89C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043F-2FFD-4D71-9B8B-A6D16528C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E4E7BB-9754-492B-89FF-5DCFF664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C6EB42-88C2-42B9-838E-D15DF07F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135CFA-515E-45B7-B0F6-F4AA822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E4FA-E724-4936-A749-929C22A1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C639D8-B1B7-48E0-BAA0-706C4981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3791A-06E5-4F84-B70E-A2BA04B5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86F41F-D7B7-46D1-896B-C6024E03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5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E1448-6B2E-4976-935D-771DA081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BA852B-8662-4C05-B121-D07BC730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38614-4010-4924-B5C8-A5395A37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7937D-16C9-40E8-BAF8-27CADCAA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E5FF8-2C51-4926-8D5B-F2721E4A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8B4E9-430A-4371-9256-F1A05DF4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24DAC-11A1-4AF9-B07B-220D8F6A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F5147-EFF6-40A6-949A-E16357AB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6635E-5031-40DC-A20D-DE498B3F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A7FA-9ED1-43F9-867C-0A6C5FFA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53AE1D-848B-4B17-88E9-9281F74D6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11B2D-ECAA-45AF-9F6E-EB07F298E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D41AB-B235-4DBE-A7B1-46A5CA9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14F7F-F4F0-4C4E-BDBF-FF687D7B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E1460-8FA4-4D8F-B562-16CFF095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AAD4B-8029-4E79-8E1D-1D159E2C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5654F-CACE-4C55-B247-0B0B0A096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1A535-B00F-4E5F-9DB7-C95B02CA6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9CF7-4F9E-4F67-B0B2-A98A560CAE2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221D3-ACB0-4591-B9C8-08A10B324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88819-0EFF-4C56-B730-ACA93DA67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88CC-6A3C-4973-8514-15DFCE6C8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1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D43D96-CA82-495C-83DB-1CBBF7F96A33}"/>
              </a:ext>
            </a:extLst>
          </p:cNvPr>
          <p:cNvSpPr txBox="1"/>
          <p:nvPr/>
        </p:nvSpPr>
        <p:spPr>
          <a:xfrm>
            <a:off x="454259" y="295092"/>
            <a:ext cx="866541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랜덤 포레스트 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시계열 데이터와 비시계열 데이터 모두 적용 가능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특히 비선형 관계 처리에 효과적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과적합에 강건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그래디언트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부스팅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b="1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1" i="0" dirty="0" err="1">
                <a:solidFill>
                  <a:srgbClr val="374151"/>
                </a:solidFill>
                <a:effectLst/>
                <a:latin typeface="Söhne"/>
              </a:rPr>
              <a:t>LightGBM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여러 개의 약한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학습기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결정 트리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순차적으로 학습하여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잔차를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보정해가며 모델을 구성하는 앙상블 기법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랜덤포레스트와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함께 많이 사용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스태킹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여러 개의 다른 모델들을 기반으로 하위 모델과 최종 모델을 쌓아서 예측을 수행하는 앙상블 기법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먼저 다양한 기본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선형 회귀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랜덤 포레스트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만들어 훈련 데이터를 예측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새로운 특성으로 사용하여 최종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메타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학습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배깅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랜덤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포레스트의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기반이 되는 앙상블 기법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여러 개의 동일한 알고리즘을 병렬로 실행하여 각 모델의 예측 결과를 평균하여 최종 예측을 만드는 방식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데이터의 부분집합을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샘플링하여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각 모델을 학습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과적합을 감소 효과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모델을 사용하는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스태킹과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비교하여 간단하고 속도가 빠름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대규모 데이터셋에서 효과적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2617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32CC52-74F7-4E88-9BCB-F8E9094155E6}"/>
              </a:ext>
            </a:extLst>
          </p:cNvPr>
          <p:cNvSpPr txBox="1"/>
          <p:nvPr/>
        </p:nvSpPr>
        <p:spPr>
          <a:xfrm>
            <a:off x="1046747" y="1136355"/>
            <a:ext cx="73753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스태킹의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주요 구성 요소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Base Models: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서로 다른 알고리즘을 가진 여러 개의 기본 모델을 사용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각각의 기본 모델은 동일한 데이터를 다루지만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알고리즘을 사용하여 학습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2. Meta Model: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 모델들의 예측 결과를 입력으로 받아서 최종 예측을 수행하는 메타 모델을 학습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보통 단순한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선형 회귀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로지스틱 회귀 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사용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 모델들의 예측 결과를 활용하여 최종 예측 값을 조정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스태킹은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다음과 같은 단계로 이루어집니다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스태킹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수행 단계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훈련 데이터를 기반으로 여러 개의 서로 다른 기본 모델 학습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 모델들을 사용하여 테스트 데이터의 예측 값 생성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테스트 데이터의 예측 결과를 새로운 특성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(feature)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으로 사용하여 메타 모델을 학습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메타 모델을 사용하여 최종 예측 값 도출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적절한 모델 선택과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하이퍼파라미터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튜닝이 중요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4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AAB449-1E98-400A-A3AF-593941E55880}"/>
              </a:ext>
            </a:extLst>
          </p:cNvPr>
          <p:cNvSpPr txBox="1"/>
          <p:nvPr/>
        </p:nvSpPr>
        <p:spPr>
          <a:xfrm>
            <a:off x="1258503" y="1443841"/>
            <a:ext cx="71924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스태킹에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사용되면 좋은 알고리즘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선형 회귀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(Linear Regression)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또는 로지스틱 회귀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(Logistic Regression):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선형 회귀는 예측 문제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로지스틱 회귀는 분류 문제에서 메타 모델로 사용될 수 있음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모델 모두 단순하고 빠르게 학습되는 특성을 가짐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그래디언트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부스팅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(Gradient Boosting):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LightGBM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등의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그래디언트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부스팅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알고리즘은 강력한 예측 성능을 보임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랜덤 포레스트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(Random Forest):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랜덤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포레스트는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각 트리의 예측 결과를 활용하여 메타 모델을 학습하는 데 사용될 수 있음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서포트 벡터 머신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(Support Vector Machine, SVM): SVM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다양한 데이터셋에 적용되는 강력한 분류 알고리즘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690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CE47E9-5B48-46DC-9CC2-F55E14160FC2}"/>
              </a:ext>
            </a:extLst>
          </p:cNvPr>
          <p:cNvSpPr txBox="1"/>
          <p:nvPr/>
        </p:nvSpPr>
        <p:spPr>
          <a:xfrm>
            <a:off x="757989" y="117693"/>
            <a:ext cx="773149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기본 모델의 다양성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배깅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데이터에서 중복을 허용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여러 개의 데이터 샘플을 생성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샘플로 각각의 결정 트리를 학습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결정 트리들은 독립적으로 학습돼 다양성을 가짐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랜덤 포레스트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배깅의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일종으로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결정 트리를 학습할 때 추가적으로 랜덤하게 선택된 특성들로 학습을 진행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결정 트리들이 더 다양한 특성들을 고려하게 되어 다양성이 더욱 증가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2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특성 선택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배깅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모든 특성들을 고려하여 결정 트리를 학습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모든 특성을 사용하여 분할 기준을 찾음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랜덤 포레스트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결정 트리를 학습할 때 랜덤하게 선택된 특성들만 사용하여 분할 기준을 찾음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결정 트리들 간에 상관관계가 낮아지고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더 다양한 특성들을 활용하게 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예측 결합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배깅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다수결 투표 방식을 사용해 각 결정 트리들의 예측 결과를 결합하여 최종 예측을 수행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랜덤 포레스트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다수결 투표 방식을 사용하지만 추가적으로 모든 결정 트리의 예측 결과를 평균하여 최종 예측을 수행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랜덤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포레스트는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배깅의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변형으로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샘플링과 특성 선택에서 더 많은 랜덤성을 추가한 앙상블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더욱 다양한 모델들을 생성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예측 성능을 높이는데 도움됨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25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AAB449-1E98-400A-A3AF-593941E55880}"/>
              </a:ext>
            </a:extLst>
          </p:cNvPr>
          <p:cNvSpPr txBox="1"/>
          <p:nvPr/>
        </p:nvSpPr>
        <p:spPr>
          <a:xfrm>
            <a:off x="998620" y="1859339"/>
            <a:ext cx="76448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 ARIMA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AutoRegressive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Integrated Moving Average):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시계열 데이터의 자기회귀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(auto-regressive)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이동평균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(moving average)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결합으로 이루어진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시계열 데이터의 추세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계절성 및 랜덤 요인을 분석하여 예측을 수행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2. Prophet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시계열 예측 라이브러리로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계절성과 휴일 효과를 고려한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간단하고 사용하기 쉬운 특징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b="1" dirty="0">
                <a:solidFill>
                  <a:srgbClr val="374151"/>
                </a:solidFill>
                <a:latin typeface="Söhne"/>
              </a:rPr>
              <a:t>3.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순환 신경망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(RNN)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일종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시계열 데이터의 장기 의존성을 학습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92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596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3</cp:revision>
  <dcterms:created xsi:type="dcterms:W3CDTF">2023-08-02T06:36:32Z</dcterms:created>
  <dcterms:modified xsi:type="dcterms:W3CDTF">2023-08-02T06:49:04Z</dcterms:modified>
</cp:coreProperties>
</file>