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57" r:id="rId12"/>
    <p:sldId id="284" r:id="rId13"/>
    <p:sldId id="290" r:id="rId14"/>
    <p:sldId id="286" r:id="rId15"/>
    <p:sldId id="256" r:id="rId16"/>
    <p:sldId id="287" r:id="rId17"/>
    <p:sldId id="288" r:id="rId18"/>
    <p:sldId id="289" r:id="rId19"/>
    <p:sldId id="260" r:id="rId20"/>
    <p:sldId id="283" r:id="rId21"/>
    <p:sldId id="258" r:id="rId22"/>
    <p:sldId id="265" r:id="rId23"/>
    <p:sldId id="259" r:id="rId24"/>
    <p:sldId id="269" r:id="rId25"/>
    <p:sldId id="272" r:id="rId26"/>
    <p:sldId id="270" r:id="rId27"/>
    <p:sldId id="273" r:id="rId28"/>
    <p:sldId id="276" r:id="rId29"/>
    <p:sldId id="277" r:id="rId30"/>
    <p:sldId id="285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>
        <p:scale>
          <a:sx n="75" d="100"/>
          <a:sy n="75" d="100"/>
        </p:scale>
        <p:origin x="3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BB88-76AC-4421-9E4C-D3F0B645A0E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1598-D5BF-4862-AE68-77D7BB8CE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4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84cd4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84cd4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54015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A77D43-AB11-4E9F-B230-A7922DB7209B}"/>
              </a:ext>
            </a:extLst>
          </p:cNvPr>
          <p:cNvCxnSpPr/>
          <p:nvPr/>
        </p:nvCxnSpPr>
        <p:spPr>
          <a:xfrm>
            <a:off x="7247823" y="0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01554"/>
              </p:ext>
            </p:extLst>
          </p:nvPr>
        </p:nvGraphicFramePr>
        <p:xfrm>
          <a:off x="7351904" y="441226"/>
          <a:ext cx="4545189" cy="5946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submit_clust_xgb_scale.csv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submit_clust_xgb_all_minmax.csv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9.300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best </a:t>
                      </a:r>
                      <a:r>
                        <a:rPr lang="ko-KR" altLang="en-US" sz="1200" dirty="0"/>
                        <a:t>모델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en-US" altLang="ko-KR" sz="1200" dirty="0"/>
                        <a:t>et</a:t>
                      </a:r>
                      <a:r>
                        <a:rPr lang="ko-KR" altLang="en-US" sz="1200" dirty="0"/>
                        <a:t>로 나옴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submit_clust_et_model_fianl_best.csv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6.192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–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8.161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(rf -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6.460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701C-6FC2-466E-900B-433267DA40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4871" y="2266292"/>
            <a:ext cx="1241538" cy="1444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8.31261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416166" y="4054324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8.31261</a:t>
            </a:r>
            <a:endParaRPr lang="en-US" altLang="ko-KR" sz="10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8.29507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8.60351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8.58822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7.20812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7.20812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태양광용량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7.22923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7.13606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7.14468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7.40903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불이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7.37375</a:t>
            </a:r>
          </a:p>
          <a:p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3.67522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3.67522 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3.67465 </a:t>
            </a: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3.64864</a:t>
            </a:r>
            <a:endParaRPr lang="en-US" altLang="ko-KR" sz="1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3.68530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4.09851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불이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5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4.15862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5.79340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5.79340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태양광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6.05044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테양광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5.95244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6.01517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 제거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6.14269</a:t>
            </a:r>
          </a:p>
          <a:p>
            <a:endParaRPr lang="en-US" altLang="ko-KR" sz="10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A1682-7ECD-4CA0-B8DB-C7CA5635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5" y="1136555"/>
            <a:ext cx="1047989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C93FF99-4046-4CA0-B0B2-4F5FF3D2B36D}"/>
              </a:ext>
            </a:extLst>
          </p:cNvPr>
          <p:cNvSpPr txBox="1"/>
          <p:nvPr/>
        </p:nvSpPr>
        <p:spPr>
          <a:xfrm>
            <a:off x="2804404" y="1302765"/>
            <a:ext cx="10479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연구소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'holiday', 'particular',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대학교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low_day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(kW)', 'ESS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저장용량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(kWh)',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73A25-558A-45E4-B668-7CFC618A80AF}"/>
              </a:ext>
            </a:extLst>
          </p:cNvPr>
          <p:cNvSpPr txBox="1"/>
          <p:nvPr/>
        </p:nvSpPr>
        <p:spPr>
          <a:xfrm>
            <a:off x="991403" y="116518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work_time</a:t>
            </a:r>
            <a:r>
              <a:rPr lang="en-US" altLang="ko-KR" dirty="0"/>
              <a:t>, </a:t>
            </a:r>
            <a:r>
              <a:rPr lang="en-US" altLang="ko-KR" dirty="0" err="1"/>
              <a:t>low_day</a:t>
            </a:r>
            <a:r>
              <a:rPr lang="en-US" altLang="ko-KR" dirty="0"/>
              <a:t>, particular </a:t>
            </a:r>
            <a:r>
              <a:rPr lang="ko-KR" altLang="en-US" dirty="0"/>
              <a:t>변수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001D2-2B5F-46BC-9588-9A3C7EE5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76" y="1182396"/>
            <a:ext cx="1320740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9CEA51-6BF7-4DC1-83BD-3D2A9F4E3608}"/>
              </a:ext>
            </a:extLst>
          </p:cNvPr>
          <p:cNvSpPr txBox="1"/>
          <p:nvPr/>
        </p:nvSpPr>
        <p:spPr>
          <a:xfrm>
            <a:off x="5555250" y="1302765"/>
            <a:ext cx="108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06E2E6-4B3F-4415-AC0E-6F699FE7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14" y="1172110"/>
            <a:ext cx="1363765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2FD287-FD9D-431E-990E-72E4989F6600}"/>
              </a:ext>
            </a:extLst>
          </p:cNvPr>
          <p:cNvSpPr txBox="1"/>
          <p:nvPr/>
        </p:nvSpPr>
        <p:spPr>
          <a:xfrm>
            <a:off x="8241179" y="1278116"/>
            <a:ext cx="1057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73870B-C2A0-42FE-9498-BEBB1A51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395" y="1239560"/>
            <a:ext cx="1164980" cy="2640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D2604A-DD98-4D7C-B8D8-65512BA808B9}"/>
              </a:ext>
            </a:extLst>
          </p:cNvPr>
          <p:cNvSpPr txBox="1"/>
          <p:nvPr/>
        </p:nvSpPr>
        <p:spPr>
          <a:xfrm>
            <a:off x="10839592" y="1278116"/>
            <a:ext cx="939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work_time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연면적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냉방면적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(m2)',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건물번호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_cos',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월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기온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(C)', 'holiday',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시간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_sin',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요일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불쾌지수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이동평균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습도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(%)',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풍속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(m/s)', '</a:t>
            </a:r>
            <a:r>
              <a:rPr lang="ko-KR" altLang="en-US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태양광용량</a:t>
            </a:r>
            <a:r>
              <a:rPr lang="en-US" altLang="ko-KR" sz="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(kW)'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098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67576"/>
              </p:ext>
            </p:extLst>
          </p:nvPr>
        </p:nvGraphicFramePr>
        <p:xfrm>
          <a:off x="6697386" y="455749"/>
          <a:ext cx="4545189" cy="689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submit_et2.csv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6.202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하위권 제거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건물라벨제거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submit_et3.csv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6.261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변수개수변경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중요도 기준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상위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(clust2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submit_et4.csv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7.152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변수변경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rfecv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submit_et_rfecv.csv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6.199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추가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work_time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low_day</a:t>
                      </a:r>
                      <a:r>
                        <a:rPr lang="en-US" altLang="ko-KR" sz="1200" dirty="0"/>
                        <a:t>, particular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et_submit.csv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6.164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추가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work_time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low_day</a:t>
                      </a:r>
                      <a:r>
                        <a:rPr lang="en-US" altLang="ko-KR" sz="1200" dirty="0"/>
                        <a:t>, particular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중요도 비교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/clust2</a:t>
                      </a:r>
                      <a:r>
                        <a:rPr lang="ko-KR" altLang="en-US" sz="1200" dirty="0"/>
                        <a:t>는 변수추가하기 전 변수목록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전체 클러스터에 </a:t>
                      </a:r>
                      <a:r>
                        <a:rPr lang="ko-KR" altLang="en-US" sz="1200" dirty="0" err="1"/>
                        <a:t>스태킹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et,rf,lgbm,catb</a:t>
                      </a:r>
                      <a:r>
                        <a:rPr lang="en-US" altLang="ko-KR" sz="1200" dirty="0"/>
                        <a:t>-et)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submit_stacker2.csv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6.284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F165C5-0D0D-44A8-BEA9-9CC270D4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3" y="2916320"/>
            <a:ext cx="4103491" cy="3278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7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415" y="263237"/>
            <a:ext cx="4870004" cy="523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235" y="5500255"/>
            <a:ext cx="4593217" cy="91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400798" y="430620"/>
            <a:ext cx="1302330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[0.37644166, 0.24822544, 0.08989987, 0.05501021, 0.04829344, 0.04755323, 0.03796084, 0.02363355, 0.01452751, 0.00752492, 0.00751808, 0.00694515, 0.00483131, 0.00480167, 0.00413029, 0.00373269, 0.00310224, 0.00309776, 0.00255906, 0.00207402, 0.00199296, 0.00184546, 0.00154257, 0.00084868, 0.000653 , 0.00063042, 0.00062394, 0. , 0. , 0. , 0. , 0. , 0. , 0. , 0. 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827504" y="614544"/>
            <a:ext cx="23355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[0.21320872, 0.17767734, 0.10317407, 0.08685246, 0.08281219, 0.0747884 , 0.05231528, 0.04514186, 0.03934578, 0.03831761, 0.02765847, 0.00943882, 0.00690705, 0.0067128 , 0.00662571, 0.0064599 , 0.00632072, 0.0062781 , 0.00386679, 0.003454 , 0.00264393, 0. , 0. , 0. , 0. , 0. , 0. , 0. , 0. , 0. , 0. , 0. ]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351" y="210511"/>
            <a:ext cx="4940098" cy="359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981" y="3807449"/>
            <a:ext cx="5025468" cy="29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5733767" y="1166842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2.88185242e-01, 1.98041289e-01, 1.37445451e-01, 1.00248884e-01, 9.07422675e-02, 8.50987762e-02, 8.33499844e-02, 4.92190260e-03, 2.08536593e-03, 2.01171223e-03, 2.00234169e-03, 1.59947874e-03, 1.38120875e-03, 1.25719135e-03, 4.07845334e-04, 3.99909112e-04, 3.91103747e-04, 2.38551075e-04, 1.20762466e-04, 7.07328995e-05, 0.00000000e+00, 0.00000000e+00, 0.00000000e+00, 0.00000000e+00, 0.00000000e+00, 0.00000000e+00, 0.00000000e+00, 0.00000000e+00, 0.00000000e+00, 0.00000000e+00, 0.00000000e+00, 0.00000000e+00]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32" y="225544"/>
            <a:ext cx="5151877" cy="404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53" y="4274286"/>
            <a:ext cx="5239893" cy="235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096000" y="1887002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[0.18732891, 0.17654033, 0.17050904, 0.07877994, 0.063684 , 0.0590675 , 0.05771379, 0.05110219, 0.02236685, 0.02048595, 0.01431828, 0.01269518, 0.00934539, 0.00876818, 0.00864193, 0.00847751, 0.00738606, 0.00686814, 0.00660038, 0.00640778, 0.00461959, 0.0045691 , 0.0037536 , 0.00370264, 0.0033575 , 0.00194899, 0.00096124, 0. , 0. , 0. , 0. , 0. , 0. , 0. , 0.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011" y="206925"/>
            <a:ext cx="4378699" cy="336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818" y="3575895"/>
            <a:ext cx="4242194" cy="234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d84cd4ef8_0_0"/>
          <p:cNvSpPr txBox="1"/>
          <p:nvPr/>
        </p:nvSpPr>
        <p:spPr>
          <a:xfrm>
            <a:off x="101100" y="1246900"/>
            <a:ext cx="14715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'습도(%)', '불쾌지수', '불쾌지수_이동평균3', '불쾌지수_이동평균5', 'holiday', '월', '일', '시간', '시간_sin', '시간_cos', '요일', '연면적(m2)', '냉방면적(m2)', '태양광용량(kW)', 'ESS저장용량(kWh)', '건물기타', '대학교', '연구소', '할인마트', '건물유형_라벨']</a:t>
            </a:r>
            <a:endParaRPr/>
          </a:p>
        </p:txBody>
      </p:sp>
      <p:sp>
        <p:nvSpPr>
          <p:cNvPr id="113" name="Google Shape;113;g23d84cd4ef8_0_0"/>
          <p:cNvSpPr txBox="1"/>
          <p:nvPr/>
        </p:nvSpPr>
        <p:spPr>
          <a:xfrm>
            <a:off x="2476975" y="438700"/>
            <a:ext cx="17580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'풍속(m/s)', '습도(%)', '불쾌지수', '불쾌지수_이동평균3', '불쾌지수_이동평균5', 'holiday', '월', '일', '시간', '시간_sin', '시간_cos', '요일', '연면적(m2)', '냉방면적(m2)', '태양광용량(kW)', 'ESS저장용량(kWh)', '건물기타', '공공', '대학교', '데이터센터', '백화점및아울렛', '병원', '상용', '할인마트', '호텔및리조트', '건물유형_라벨']</a:t>
            </a:r>
            <a:endParaRPr/>
          </a:p>
        </p:txBody>
      </p:sp>
      <p:sp>
        <p:nvSpPr>
          <p:cNvPr id="114" name="Google Shape;114;g23d84cd4ef8_0_0"/>
          <p:cNvSpPr txBox="1"/>
          <p:nvPr/>
        </p:nvSpPr>
        <p:spPr>
          <a:xfrm>
            <a:off x="4987650" y="519550"/>
            <a:ext cx="14715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'습도(%)', '불쾌지수', '불쾌지수_이동평균3', '불쾌지수_이동평균5', 'holiday', '월', '일', '시간', '시간_sin', '시간_cos', '요일', '연면적(m2)', '냉방면적(m2)', '데이터센터', '아파트', '건물유형_라벨']</a:t>
            </a:r>
            <a:endParaRPr/>
          </a:p>
        </p:txBody>
      </p:sp>
      <p:sp>
        <p:nvSpPr>
          <p:cNvPr id="115" name="Google Shape;115;g23d84cd4ef8_0_0"/>
          <p:cNvSpPr txBox="1"/>
          <p:nvPr/>
        </p:nvSpPr>
        <p:spPr>
          <a:xfrm>
            <a:off x="7329800" y="438700"/>
            <a:ext cx="16233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['건물번호', '기온(C)', '불쾌지수', '불쾌지수_이동평균3', '불쾌지수_이동평균5', 'holiday', '월', '일', '시간', '시간_sin', '시간_cos', '요일', '연면적(m2)', '냉방면적(m2)', '태양광용량(kW)', 'ESS저장용량(kWh)', '공공', '병원', '상용', '지식산업센터', '건물유형_라벨']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509AD6-61B7-423A-94F8-AC417B6B49DA}"/>
              </a:ext>
            </a:extLst>
          </p:cNvPr>
          <p:cNvSpPr txBox="1"/>
          <p:nvPr/>
        </p:nvSpPr>
        <p:spPr>
          <a:xfrm>
            <a:off x="1081754" y="2096790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et_model</a:t>
            </a:r>
            <a:r>
              <a:rPr lang="en-US" altLang="ko-KR" dirty="0"/>
              <a:t>, et_model1, et_model2, et_model3 : </a:t>
            </a:r>
            <a:r>
              <a:rPr lang="ko-KR" altLang="en-US" dirty="0"/>
              <a:t>그냥 모델</a:t>
            </a:r>
            <a:endParaRPr lang="en-US" altLang="ko-KR" dirty="0"/>
          </a:p>
          <a:p>
            <a:r>
              <a:rPr lang="en-US" altLang="ko-KR" dirty="0"/>
              <a:t>et_model_final0 ~ : </a:t>
            </a:r>
            <a:r>
              <a:rPr lang="ko-KR" altLang="en-US" dirty="0"/>
              <a:t>최종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B8C43-A9A9-4A5D-BCF6-F2E4B9F2FA15}"/>
              </a:ext>
            </a:extLst>
          </p:cNvPr>
          <p:cNvSpPr txBox="1"/>
          <p:nvPr/>
        </p:nvSpPr>
        <p:spPr>
          <a:xfrm>
            <a:off x="4284914" y="24199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submit_clust_et_model_fianl.csv</a:t>
            </a:r>
            <a:endParaRPr lang="fr-F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7E86C-8FF0-4C88-B99C-19E2AC196EAD}"/>
              </a:ext>
            </a:extLst>
          </p:cNvPr>
          <p:cNvSpPr txBox="1"/>
          <p:nvPr/>
        </p:nvSpPr>
        <p:spPr>
          <a:xfrm>
            <a:off x="1018848" y="311245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전력사용량예측_pycaret_et.ipynb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튜닝 추가 코드 </a:t>
            </a:r>
            <a:r>
              <a:rPr lang="en-US" altLang="ko-KR" dirty="0"/>
              <a:t>(</a:t>
            </a:r>
            <a:r>
              <a:rPr lang="ko-KR" altLang="en-US" dirty="0"/>
              <a:t>단독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4E001-0451-4F36-9A30-C053E1BC6E0B}"/>
              </a:ext>
            </a:extLst>
          </p:cNvPr>
          <p:cNvSpPr txBox="1"/>
          <p:nvPr/>
        </p:nvSpPr>
        <p:spPr>
          <a:xfrm>
            <a:off x="875768" y="3712613"/>
            <a:ext cx="2277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--et--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4.01986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5.11189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2.14110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2.92625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6.2304</a:t>
            </a:r>
            <a:endParaRPr lang="ko-KR" altLang="en-US" sz="1800" b="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3373F-70FC-4D38-BA6D-6B5BDD6D57E6}"/>
              </a:ext>
            </a:extLst>
          </p:cNvPr>
          <p:cNvSpPr txBox="1"/>
          <p:nvPr/>
        </p:nvSpPr>
        <p:spPr>
          <a:xfrm>
            <a:off x="10657682" y="3788821"/>
            <a:ext cx="998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xgb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8.66889</a:t>
            </a:r>
          </a:p>
          <a:p>
            <a:r>
              <a:rPr lang="en-US" altLang="ko-KR" dirty="0"/>
              <a:t>7.36751</a:t>
            </a:r>
          </a:p>
          <a:p>
            <a:r>
              <a:rPr lang="en-US" altLang="ko-KR" dirty="0"/>
              <a:t>3.34338</a:t>
            </a:r>
          </a:p>
          <a:p>
            <a:r>
              <a:rPr lang="en-US" altLang="ko-KR" dirty="0"/>
              <a:t>6.45837</a:t>
            </a:r>
          </a:p>
          <a:p>
            <a:endParaRPr lang="en-US" altLang="ko-KR" dirty="0"/>
          </a:p>
          <a:p>
            <a:r>
              <a:rPr lang="en-US" altLang="ko-KR" dirty="0"/>
              <a:t>-&gt;8.214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C441B-E2FC-4A65-A806-AC60B7E7D1A3}"/>
              </a:ext>
            </a:extLst>
          </p:cNvPr>
          <p:cNvSpPr txBox="1"/>
          <p:nvPr/>
        </p:nvSpPr>
        <p:spPr>
          <a:xfrm>
            <a:off x="2407569" y="3712613"/>
            <a:ext cx="191440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--et– </a:t>
            </a: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개추가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후 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변수선택 완료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3.88428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5.05147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2.26515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2.86742</a:t>
            </a:r>
          </a:p>
          <a:p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dirty="0"/>
              <a:t>6.164</a:t>
            </a:r>
            <a:endParaRPr lang="ko-KR" altLang="en-US" sz="1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D7C49-45D1-41DB-A1DD-3D0F9084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168" y="3774167"/>
            <a:ext cx="135952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et,rf,lgbm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2.17023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2.94094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1.33032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1.61272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submit_et_tune2.csv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0C6B118-7427-4070-8866-FDA033EA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38" y="3770917"/>
            <a:ext cx="135952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2.22466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+mj-lt"/>
              </a:rPr>
              <a:t>2.84273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1.32678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1.60587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submit_et_tune3.csv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6D01-A280-4428-A96A-1371E9F59599}"/>
              </a:ext>
            </a:extLst>
          </p:cNvPr>
          <p:cNvSpPr txBox="1"/>
          <p:nvPr/>
        </p:nvSpPr>
        <p:spPr>
          <a:xfrm>
            <a:off x="8169508" y="3712613"/>
            <a:ext cx="15881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--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스태킹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et,rf,dt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ar(--jp-code-font-family)"/>
              </a:rPr>
              <a:t>-et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ar(--jp-code-font-family)"/>
            </a:endParaRPr>
          </a:p>
          <a:p>
            <a:r>
              <a:rPr lang="en-US" altLang="ko-KR" sz="1600" dirty="0"/>
              <a:t>2.10201</a:t>
            </a:r>
          </a:p>
          <a:p>
            <a:r>
              <a:rPr lang="en-US" altLang="ko-KR" sz="1600" dirty="0"/>
              <a:t>2.83944</a:t>
            </a:r>
          </a:p>
          <a:p>
            <a:r>
              <a:rPr lang="en-US" altLang="ko-KR" sz="1600" dirty="0"/>
              <a:t>1.26897</a:t>
            </a:r>
          </a:p>
          <a:p>
            <a:r>
              <a:rPr lang="en-US" altLang="ko-KR" sz="1600" dirty="0"/>
              <a:t>1.52682</a:t>
            </a:r>
          </a:p>
          <a:p>
            <a:endParaRPr lang="en-US" altLang="ko-KR" sz="1600" dirty="0"/>
          </a:p>
          <a:p>
            <a:r>
              <a:rPr lang="ko-KR" altLang="en-US" sz="1600" dirty="0"/>
              <a:t>submit_et_tune4.csv</a:t>
            </a:r>
          </a:p>
        </p:txBody>
      </p:sp>
    </p:spTree>
    <p:extLst>
      <p:ext uri="{BB962C8B-B14F-4D97-AF65-F5344CB8AC3E}">
        <p14:creationId xmlns:p14="http://schemas.microsoft.com/office/powerpoint/2010/main" val="223626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6983F-17C5-421F-9D21-A9B3551D63EC}"/>
              </a:ext>
            </a:extLst>
          </p:cNvPr>
          <p:cNvSpPr txBox="1"/>
          <p:nvPr/>
        </p:nvSpPr>
        <p:spPr>
          <a:xfrm>
            <a:off x="2250184" y="250254"/>
            <a:ext cx="3642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et,rf,dt</a:t>
            </a:r>
            <a:r>
              <a:rPr lang="en-US" altLang="ko-KR" dirty="0"/>
              <a:t>: 4.23933</a:t>
            </a:r>
          </a:p>
          <a:p>
            <a:r>
              <a:rPr lang="en-US" altLang="ko-KR" dirty="0" err="1"/>
              <a:t>et,rf</a:t>
            </a:r>
            <a:r>
              <a:rPr lang="en-US" altLang="ko-KR" dirty="0"/>
              <a:t>: 4.27453</a:t>
            </a:r>
          </a:p>
          <a:p>
            <a:r>
              <a:rPr lang="en-US" altLang="ko-KR" dirty="0" err="1"/>
              <a:t>et,rf,lgbm</a:t>
            </a:r>
            <a:r>
              <a:rPr lang="en-US" altLang="ko-KR" dirty="0"/>
              <a:t>: 4.21518</a:t>
            </a:r>
          </a:p>
          <a:p>
            <a:r>
              <a:rPr lang="en-US" altLang="ko-KR" dirty="0"/>
              <a:t>et,rf,catb:4.13696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et,rf,catb,lgbm</a:t>
            </a:r>
            <a:r>
              <a:rPr lang="en-US" altLang="ko-KR" dirty="0">
                <a:solidFill>
                  <a:srgbClr val="FF0000"/>
                </a:solidFill>
              </a:rPr>
              <a:t>: 4.11650</a:t>
            </a:r>
          </a:p>
          <a:p>
            <a:r>
              <a:rPr lang="en-US" altLang="ko-KR" dirty="0"/>
              <a:t>et,rf,catb,lgbm,xgb:4.13383</a:t>
            </a:r>
          </a:p>
          <a:p>
            <a:r>
              <a:rPr lang="en-US" altLang="ko-KR" dirty="0" err="1"/>
              <a:t>et,rf,catb</a:t>
            </a:r>
            <a:r>
              <a:rPr lang="en-US" altLang="ko-KR" dirty="0"/>
              <a:t>, xgb:4.17257</a:t>
            </a:r>
          </a:p>
          <a:p>
            <a:r>
              <a:rPr lang="en-US" altLang="ko-KR" dirty="0"/>
              <a:t>et,rf,dt,catb,xgb:4.16219</a:t>
            </a:r>
          </a:p>
          <a:p>
            <a:r>
              <a:rPr lang="en-US" altLang="ko-KR" dirty="0"/>
              <a:t>et,rf,dt,catb,lgbm:4.16700</a:t>
            </a:r>
          </a:p>
          <a:p>
            <a:r>
              <a:rPr lang="en-US" altLang="ko-KR" dirty="0"/>
              <a:t>et,rf,dt,catb,xgb,lgbm:4.15590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4.11650</a:t>
            </a:r>
            <a:endParaRPr lang="en-US" altLang="ko-KR" dirty="0"/>
          </a:p>
          <a:p>
            <a:r>
              <a:rPr lang="en-US" altLang="ko-KR" dirty="0"/>
              <a:t>5.28392</a:t>
            </a:r>
          </a:p>
          <a:p>
            <a:r>
              <a:rPr lang="en-US" altLang="ko-KR" dirty="0"/>
              <a:t>2.11027</a:t>
            </a:r>
          </a:p>
          <a:p>
            <a:r>
              <a:rPr lang="en-US" altLang="ko-KR" dirty="0"/>
              <a:t>3.16067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CD10-5570-41B4-83ED-53878F7766E2}"/>
              </a:ext>
            </a:extLst>
          </p:cNvPr>
          <p:cNvSpPr txBox="1"/>
          <p:nvPr/>
        </p:nvSpPr>
        <p:spPr>
          <a:xfrm>
            <a:off x="5892946" y="465697"/>
            <a:ext cx="4493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gg sans"/>
              </a:rPr>
              <a:t>building_number.nunique</a:t>
            </a:r>
            <a:r>
              <a:rPr lang="en-US" altLang="ko-KR" b="0" i="0" dirty="0">
                <a:effectLst/>
                <a:latin typeface="gg sans"/>
              </a:rPr>
              <a:t>()*168  : </a:t>
            </a:r>
          </a:p>
          <a:p>
            <a:r>
              <a:rPr lang="en-US" altLang="ko-KR" b="0" i="0" dirty="0">
                <a:effectLst/>
                <a:latin typeface="gg sans"/>
              </a:rPr>
              <a:t>3.96128 </a:t>
            </a:r>
          </a:p>
          <a:p>
            <a:r>
              <a:rPr lang="en-US" altLang="ko-KR" dirty="0">
                <a:latin typeface="gg sans"/>
              </a:rPr>
              <a:t>5.25853</a:t>
            </a:r>
          </a:p>
          <a:p>
            <a:r>
              <a:rPr lang="en-US" altLang="ko-KR" dirty="0">
                <a:latin typeface="gg sans"/>
              </a:rPr>
              <a:t>2.17718 (</a:t>
            </a:r>
            <a:r>
              <a:rPr lang="ko-KR" altLang="en-US" dirty="0">
                <a:latin typeface="gg sans"/>
              </a:rPr>
              <a:t>최고점 변수로</a:t>
            </a:r>
            <a:r>
              <a:rPr lang="en-US" altLang="ko-KR" dirty="0">
                <a:latin typeface="gg sans"/>
              </a:rPr>
              <a:t>: 2.16238)</a:t>
            </a:r>
          </a:p>
          <a:p>
            <a:r>
              <a:rPr lang="en-US" altLang="ko-KR" dirty="0">
                <a:latin typeface="gg sans"/>
              </a:rPr>
              <a:t>3.04070</a:t>
            </a:r>
          </a:p>
          <a:p>
            <a:endParaRPr lang="en-US" altLang="ko-KR" dirty="0">
              <a:latin typeface="gg sans"/>
            </a:endParaRPr>
          </a:p>
          <a:p>
            <a:r>
              <a:rPr lang="ko-KR" altLang="en-US" dirty="0" err="1">
                <a:latin typeface="gg sans"/>
              </a:rPr>
              <a:t>연속형변수</a:t>
            </a:r>
            <a:r>
              <a:rPr lang="ko-KR" altLang="en-US" dirty="0">
                <a:latin typeface="gg sans"/>
              </a:rPr>
              <a:t> </a:t>
            </a:r>
            <a:r>
              <a:rPr lang="en-US" altLang="ko-KR" dirty="0" err="1">
                <a:latin typeface="gg sans"/>
              </a:rPr>
              <a:t>standardscaling</a:t>
            </a:r>
            <a:r>
              <a:rPr lang="en-US" altLang="ko-KR" dirty="0">
                <a:latin typeface="gg sans"/>
              </a:rPr>
              <a:t>  :  </a:t>
            </a:r>
          </a:p>
          <a:p>
            <a:r>
              <a:rPr lang="ko-KR" altLang="en-US" dirty="0">
                <a:latin typeface="gg sans"/>
              </a:rPr>
              <a:t>전력소비량 로그변환  </a:t>
            </a:r>
            <a:r>
              <a:rPr lang="en-US" altLang="ko-KR" dirty="0">
                <a:latin typeface="gg sans"/>
              </a:rPr>
              <a:t>: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6D3B4-8165-4D0B-8C77-BC702435A6AC}"/>
              </a:ext>
            </a:extLst>
          </p:cNvPr>
          <p:cNvSpPr txBox="1"/>
          <p:nvPr/>
        </p:nvSpPr>
        <p:spPr>
          <a:xfrm>
            <a:off x="2250184" y="4679548"/>
            <a:ext cx="22779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--et--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4.01986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5.11189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2.14110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2.92625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6.2304</a:t>
            </a:r>
            <a:endParaRPr lang="ko-KR" altLang="en-US" sz="1800" b="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F511F-07DF-4E0E-8B0E-5B53CD12B743}"/>
              </a:ext>
            </a:extLst>
          </p:cNvPr>
          <p:cNvSpPr txBox="1"/>
          <p:nvPr/>
        </p:nvSpPr>
        <p:spPr>
          <a:xfrm>
            <a:off x="335777" y="250254"/>
            <a:ext cx="191440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--et– </a:t>
            </a:r>
          </a:p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변수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개추가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3.88428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5.05147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2.26515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2.86742</a:t>
            </a:r>
          </a:p>
          <a:p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dirty="0"/>
              <a:t>6.164</a:t>
            </a:r>
            <a:endParaRPr lang="ko-KR" altLang="en-US" sz="18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53453-89C0-4F3A-BB15-C7BD6CD62A61}"/>
              </a:ext>
            </a:extLst>
          </p:cNvPr>
          <p:cNvSpPr txBox="1"/>
          <p:nvPr/>
        </p:nvSpPr>
        <p:spPr>
          <a:xfrm>
            <a:off x="490460" y="4125550"/>
            <a:ext cx="1282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--et—</a:t>
            </a:r>
          </a:p>
          <a:p>
            <a:r>
              <a:rPr lang="ko-KR" altLang="en-US" dirty="0"/>
              <a:t>최고점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4.00461</a:t>
            </a:r>
          </a:p>
          <a:p>
            <a:r>
              <a:rPr lang="en-US" altLang="ko-KR" dirty="0"/>
              <a:t>5.12276</a:t>
            </a:r>
          </a:p>
          <a:p>
            <a:r>
              <a:rPr lang="en-US" altLang="ko-KR" dirty="0"/>
              <a:t>2.14093</a:t>
            </a:r>
          </a:p>
          <a:p>
            <a:r>
              <a:rPr lang="en-US" altLang="ko-KR" dirty="0"/>
              <a:t>2.90868</a:t>
            </a:r>
          </a:p>
          <a:p>
            <a:endParaRPr lang="en-US" altLang="ko-KR" dirty="0"/>
          </a:p>
          <a:p>
            <a:r>
              <a:rPr lang="en-US" altLang="ko-KR" b="1" dirty="0"/>
              <a:t>6.13548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17AB6-2211-40A0-AE3A-6A711601A82E}"/>
              </a:ext>
            </a:extLst>
          </p:cNvPr>
          <p:cNvSpPr txBox="1"/>
          <p:nvPr/>
        </p:nvSpPr>
        <p:spPr>
          <a:xfrm>
            <a:off x="6105072" y="3055022"/>
            <a:ext cx="3642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et,rf,dt</a:t>
            </a:r>
            <a:r>
              <a:rPr lang="en-US" altLang="ko-KR" dirty="0"/>
              <a:t>: 4.23933</a:t>
            </a:r>
          </a:p>
          <a:p>
            <a:r>
              <a:rPr lang="en-US" altLang="ko-KR" dirty="0" err="1"/>
              <a:t>et,rf</a:t>
            </a:r>
            <a:r>
              <a:rPr lang="en-US" altLang="ko-KR" dirty="0"/>
              <a:t>: 4.27453</a:t>
            </a:r>
          </a:p>
          <a:p>
            <a:r>
              <a:rPr lang="en-US" altLang="ko-KR" dirty="0" err="1"/>
              <a:t>et,rf,lgbm</a:t>
            </a:r>
            <a:r>
              <a:rPr lang="en-US" altLang="ko-KR" dirty="0"/>
              <a:t>: 4.21518</a:t>
            </a:r>
          </a:p>
          <a:p>
            <a:r>
              <a:rPr lang="en-US" altLang="ko-KR" dirty="0"/>
              <a:t>et,rf,catb:4.13696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et,rf,catb,lgbm</a:t>
            </a:r>
            <a:r>
              <a:rPr lang="en-US" altLang="ko-KR" dirty="0">
                <a:solidFill>
                  <a:srgbClr val="FF0000"/>
                </a:solidFill>
              </a:rPr>
              <a:t>: 4.11650</a:t>
            </a:r>
          </a:p>
          <a:p>
            <a:r>
              <a:rPr lang="en-US" altLang="ko-KR" dirty="0"/>
              <a:t>et,rf,catb,lgbm,xgb:4.13383</a:t>
            </a:r>
          </a:p>
          <a:p>
            <a:r>
              <a:rPr lang="en-US" altLang="ko-KR" dirty="0" err="1"/>
              <a:t>et,rf,catb</a:t>
            </a:r>
            <a:r>
              <a:rPr lang="en-US" altLang="ko-KR" dirty="0"/>
              <a:t>, xgb:4.17257</a:t>
            </a:r>
          </a:p>
          <a:p>
            <a:r>
              <a:rPr lang="en-US" altLang="ko-KR" dirty="0"/>
              <a:t>et,rf,dt,catb,xgb:4.16219</a:t>
            </a:r>
          </a:p>
          <a:p>
            <a:r>
              <a:rPr lang="en-US" altLang="ko-KR" dirty="0"/>
              <a:t>et,rf,dt,catb,lgbm:4.16700</a:t>
            </a:r>
          </a:p>
          <a:p>
            <a:r>
              <a:rPr lang="en-US" altLang="ko-KR" dirty="0"/>
              <a:t>et,rf,dt,catb,xgb,lgbm:4.15590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4.11650</a:t>
            </a:r>
            <a:endParaRPr lang="en-US" altLang="ko-KR" dirty="0"/>
          </a:p>
          <a:p>
            <a:r>
              <a:rPr lang="en-US" altLang="ko-KR" dirty="0"/>
              <a:t>5.28392</a:t>
            </a:r>
          </a:p>
          <a:p>
            <a:r>
              <a:rPr lang="en-US" altLang="ko-KR" dirty="0"/>
              <a:t>2.11027</a:t>
            </a:r>
          </a:p>
          <a:p>
            <a:r>
              <a:rPr lang="en-US" altLang="ko-KR" dirty="0"/>
              <a:t>3.16067</a:t>
            </a:r>
          </a:p>
        </p:txBody>
      </p:sp>
    </p:spTree>
    <p:extLst>
      <p:ext uri="{BB962C8B-B14F-4D97-AF65-F5344CB8AC3E}">
        <p14:creationId xmlns:p14="http://schemas.microsoft.com/office/powerpoint/2010/main" val="34381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24609</TotalTime>
  <Words>2838</Words>
  <Application>Microsoft Office PowerPoint</Application>
  <PresentationFormat>와이드스크린</PresentationFormat>
  <Paragraphs>490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gg sans</vt:lpstr>
      <vt:lpstr>맑은 고딕</vt:lpstr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106</cp:revision>
  <dcterms:created xsi:type="dcterms:W3CDTF">2023-08-08T08:03:57Z</dcterms:created>
  <dcterms:modified xsi:type="dcterms:W3CDTF">2023-08-27T12:19:47Z</dcterms:modified>
</cp:coreProperties>
</file>