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61" r:id="rId3"/>
    <p:sldId id="262" r:id="rId4"/>
    <p:sldId id="263" r:id="rId5"/>
    <p:sldId id="282" r:id="rId6"/>
    <p:sldId id="264" r:id="rId7"/>
    <p:sldId id="268" r:id="rId8"/>
    <p:sldId id="266" r:id="rId9"/>
    <p:sldId id="279" r:id="rId10"/>
    <p:sldId id="280" r:id="rId11"/>
    <p:sldId id="284" r:id="rId12"/>
    <p:sldId id="257" r:id="rId13"/>
    <p:sldId id="283" r:id="rId14"/>
    <p:sldId id="258" r:id="rId15"/>
    <p:sldId id="265" r:id="rId16"/>
    <p:sldId id="259" r:id="rId17"/>
    <p:sldId id="269" r:id="rId18"/>
    <p:sldId id="272" r:id="rId19"/>
    <p:sldId id="270" r:id="rId20"/>
    <p:sldId id="273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25" autoAdjust="0"/>
    <p:restoredTop sz="94660"/>
  </p:normalViewPr>
  <p:slideViewPr>
    <p:cSldViewPr snapToGrid="0">
      <p:cViewPr>
        <p:scale>
          <a:sx n="50" d="100"/>
          <a:sy n="50" d="100"/>
        </p:scale>
        <p:origin x="10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11EB5-C76F-4690-B0C1-42D1634E7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C17C88-EA50-4DE1-ADEA-E0633A447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551E8-DC23-4A75-A6CE-E4C60025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088F5D-0886-4F66-BE65-FD185A29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916C3-B783-4631-9700-B06811F3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55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4908F-E74C-45D3-942F-D9B12F27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35B28A-8471-41B9-B561-C4A78ED5F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D8117-6F45-4A53-8222-343531921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14D19B-415C-4F8E-8A82-BBEC750A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2CCDA-8963-43E6-A213-D020FE03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8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089B2B-297D-4D72-9592-1610F17A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62ABF0-C71F-456E-BD90-3FBA4A444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2EAD45-A361-4125-A60A-9B59F0C4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F2BE6C-2C3B-40DA-BEAD-2F862018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BB0D0-0C69-45E2-A6BD-D213B5B7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46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2130F-18C8-41F8-BB8F-A1F5C7979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A5518-8562-42CB-AA8B-DF9DA06B1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77EE8-5502-47DC-B0B6-A75CC76D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F068B-C8FC-439C-A646-B22F0EAA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7311C4-F11D-446E-846C-883D2252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83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A4C72-657F-4145-84AA-A22F3DF73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6CC3A7-A60A-4B2E-BB0F-BDC9B8182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B0239-A4AD-4094-BD46-66D94CF6F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EF2992-5C0B-4955-B5CF-D2F362F4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EAA107-6D2D-4CED-B5C9-DD5850F0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5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DB7FE-FEF7-4E3D-B46D-AC4400BD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BD3E5B-09E8-4ABB-92CA-DD725C1F7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95C7E0-6079-4A89-9614-7B633F341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AE506B-BD38-4ED3-9C99-F86161EB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6194A2-4E05-4BF6-92EB-9493D1DD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26391E-D9AF-4F84-A500-53858F96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63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315B9-B0E3-4D15-A2B6-65B89AD24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A5FE6D-5B6C-4A96-8269-E7E2B6D83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CB9FF7-9490-4175-B1E1-97565A624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B49DDC-63BD-4ACE-8EA1-41F594618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92D531-5616-4483-B8E9-749467510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5517E3-80DC-4BBA-97BF-C303AD54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4E8881-11CD-41BA-86E1-4FDF15DC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97CDF3-455B-4EAD-8BE7-294185BC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5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0D454-153E-4418-BEF2-B2E402D8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DFBC40-A587-4C10-A05D-CF43C37DA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932792-EAB9-46E5-988B-6683FA98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2E6637-98F6-40BD-BC63-83F59E47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41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AA3BB2-7728-4A15-B756-A59DAC3D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8BEF6F-6060-4F82-BF70-33ACE894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539715-D3FD-48DD-967C-9FD7C774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31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5B848-394A-46F3-A1F2-C2D2A205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751B11-7608-4038-B8EE-3B921943C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D212E7-8A34-417E-8EFB-59AD6DF71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EA9E8E-A2C6-4909-B839-3630953C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54BAD-6089-45D7-B6A9-1B7B975D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E8518C-AAC7-40BA-9088-BE8401A5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69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4F189-0D02-4FCA-9F48-5ED7B68A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BD6ACC-34DB-4E50-8556-CC176D93F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9600E8-2710-4979-88E8-BF3DD2FAD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4A9BD5-E0B7-424D-A0D7-0A24C513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CAD0-5ADE-4380-96FD-BA74CB642842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3A2499-97A8-49A9-B356-776E75F3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E821C4-B89A-4899-A5D9-50D4134B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82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F628A0-B1C9-4E7A-8C6A-EBA39AB1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F7D966-63A2-4A5B-BC4E-5B45602AD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B9254-DE0A-4BA0-9CF3-3DF53CBF3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8CAD0-5ADE-4380-96FD-BA74CB642842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256181-15F7-4323-AC98-22E4D77C2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1661A-BAF5-4144-9C2B-0BAEB8D32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55375-B5DB-478E-996E-44AB9F15E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16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B28C5-5814-4C54-958F-B488DFCD8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8475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85620C5B-11BB-4F6B-8CF3-AD7798033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711162"/>
              </p:ext>
            </p:extLst>
          </p:nvPr>
        </p:nvGraphicFramePr>
        <p:xfrm>
          <a:off x="3330910" y="613326"/>
          <a:ext cx="3798793" cy="6082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3143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8672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기본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시간</a:t>
                      </a:r>
                      <a:r>
                        <a:rPr lang="en-US" altLang="ko-KR" b="0" dirty="0"/>
                        <a:t>-&gt;sin cos </a:t>
                      </a:r>
                      <a:r>
                        <a:rPr lang="ko-KR" altLang="en-US" b="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r>
                        <a:rPr lang="en-US" altLang="ko-KR" b="0" dirty="0"/>
                        <a:t>+sin cos </a:t>
                      </a:r>
                      <a:r>
                        <a:rPr lang="ko-KR" altLang="en-US" b="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dirty="0"/>
                    </a:p>
                    <a:p>
                      <a:endParaRPr lang="en-US" altLang="ko-KR" dirty="0"/>
                    </a:p>
                    <a:p>
                      <a:endParaRPr lang="en-US" altLang="ko-KR" dirty="0"/>
                    </a:p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9042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847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749830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3832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8269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229FBE4-782C-4B37-9B13-9DDFAB790014}"/>
              </a:ext>
            </a:extLst>
          </p:cNvPr>
          <p:cNvSpPr txBox="1"/>
          <p:nvPr/>
        </p:nvSpPr>
        <p:spPr>
          <a:xfrm>
            <a:off x="2311369" y="6596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4F6094-575F-4192-B48A-FCB2E43D5CE1}"/>
              </a:ext>
            </a:extLst>
          </p:cNvPr>
          <p:cNvSpPr txBox="1"/>
          <p:nvPr/>
        </p:nvSpPr>
        <p:spPr>
          <a:xfrm>
            <a:off x="3310550" y="119088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군집화 수행 </a:t>
            </a:r>
            <a:r>
              <a:rPr lang="en-US" altLang="ko-KR" dirty="0"/>
              <a:t>– </a:t>
            </a:r>
            <a:r>
              <a:rPr lang="ko-KR" altLang="en-US" dirty="0"/>
              <a:t>로그변환 후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891A215-C97C-4AC2-A1D6-7C5D48D6D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058" y="1057172"/>
            <a:ext cx="1209844" cy="7716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7799B00-7400-430A-92D1-7D568B66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87" y="1057172"/>
            <a:ext cx="2451213" cy="5519636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FCDC1BF-187A-4D9C-BE00-DEBDF7EF8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796143"/>
              </p:ext>
            </p:extLst>
          </p:nvPr>
        </p:nvGraphicFramePr>
        <p:xfrm>
          <a:off x="7351904" y="441226"/>
          <a:ext cx="4545189" cy="44346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1974">
                  <a:extLst>
                    <a:ext uri="{9D8B030D-6E8A-4147-A177-3AD203B41FA5}">
                      <a16:colId xmlns:a16="http://schemas.microsoft.com/office/drawing/2014/main" val="1413976546"/>
                    </a:ext>
                  </a:extLst>
                </a:gridCol>
                <a:gridCol w="1901512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051703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model_xgbN.pkl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로그변환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submit_clust_xgb_log2.csv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9.342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model_xgbN.pkl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로그변환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불쾌지수이동평균</a:t>
                      </a:r>
                      <a:r>
                        <a:rPr lang="en-US" altLang="ko-KR" sz="1200" dirty="0"/>
                        <a:t>3,5 </a:t>
                      </a:r>
                      <a:r>
                        <a:rPr lang="ko-KR" altLang="en-US" sz="1200" dirty="0"/>
                        <a:t>추가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submit_clust_xgb_log.csv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9.404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27811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model_xgbN.pkl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로그변환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시간</a:t>
                      </a:r>
                      <a:r>
                        <a:rPr lang="en-US" altLang="ko-KR" sz="1200" dirty="0"/>
                        <a:t>_sin, </a:t>
                      </a:r>
                      <a:r>
                        <a:rPr lang="ko-KR" altLang="en-US" sz="1200" dirty="0"/>
                        <a:t>시간</a:t>
                      </a:r>
                      <a:r>
                        <a:rPr lang="en-US" altLang="ko-KR" sz="1200" dirty="0"/>
                        <a:t>_cos </a:t>
                      </a:r>
                      <a:r>
                        <a:rPr lang="ko-KR" altLang="en-US" sz="1200" dirty="0"/>
                        <a:t>추가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submit_clust_xgb_log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.</a:t>
                      </a:r>
                      <a:r>
                        <a:rPr lang="ko-KR" altLang="en-US" dirty="0" err="1"/>
                        <a:t>csv</a:t>
                      </a:r>
                      <a:endParaRPr lang="ko-KR" altLang="en-US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8.755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97925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model_xgbN.pkl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로그변환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시간</a:t>
                      </a:r>
                      <a:r>
                        <a:rPr lang="en-US" altLang="ko-KR" sz="1200" dirty="0"/>
                        <a:t>_sin, </a:t>
                      </a:r>
                      <a:r>
                        <a:rPr lang="ko-KR" altLang="en-US" sz="1200" dirty="0"/>
                        <a:t>시간</a:t>
                      </a:r>
                      <a:r>
                        <a:rPr lang="en-US" altLang="ko-KR" sz="1200" dirty="0"/>
                        <a:t>_cos </a:t>
                      </a:r>
                      <a:r>
                        <a:rPr lang="ko-KR" altLang="en-US" sz="1200" dirty="0"/>
                        <a:t>추가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변수선택적용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submit_clust_xgb_feature.csv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8.214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687AD1F4-9D59-4FF9-8454-877BD5D956D1}"/>
              </a:ext>
            </a:extLst>
          </p:cNvPr>
          <p:cNvSpPr/>
          <p:nvPr/>
        </p:nvSpPr>
        <p:spPr>
          <a:xfrm>
            <a:off x="385011" y="356759"/>
            <a:ext cx="606392" cy="6057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07D360A-520C-4FB5-9654-314167655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058" y="2035849"/>
            <a:ext cx="1190791" cy="88594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46EF0C7-DDED-4AB2-A477-410A6A96A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706" y="3254377"/>
            <a:ext cx="1076892" cy="77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80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>
            <a:extLst>
              <a:ext uri="{FF2B5EF4-FFF2-40B4-BE49-F238E27FC236}">
                <a16:creationId xmlns:a16="http://schemas.microsoft.com/office/drawing/2014/main" id="{687AD1F4-9D59-4FF9-8454-877BD5D956D1}"/>
              </a:ext>
            </a:extLst>
          </p:cNvPr>
          <p:cNvSpPr/>
          <p:nvPr/>
        </p:nvSpPr>
        <p:spPr>
          <a:xfrm>
            <a:off x="385011" y="356759"/>
            <a:ext cx="606392" cy="6057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FF15FF-8F83-4BDC-90AE-16A0B6F1FE7F}"/>
              </a:ext>
            </a:extLst>
          </p:cNvPr>
          <p:cNvSpPr txBox="1"/>
          <p:nvPr/>
        </p:nvSpPr>
        <p:spPr>
          <a:xfrm>
            <a:off x="2280410" y="61983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clust0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36149A-8EC0-43D8-A58C-BF09EC2F7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75" y="1176836"/>
            <a:ext cx="1170630" cy="31422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199943-36A1-440F-9018-FF4730352124}"/>
              </a:ext>
            </a:extLst>
          </p:cNvPr>
          <p:cNvSpPr txBox="1"/>
          <p:nvPr/>
        </p:nvSpPr>
        <p:spPr>
          <a:xfrm>
            <a:off x="1571614" y="4489278"/>
            <a:ext cx="2206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SMAPE: 8.66919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5258166-992A-4C16-9651-5E23D5ADB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14" y="2400341"/>
            <a:ext cx="777715" cy="18680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A03B0F7-2D75-441A-A0D7-CC308D927206}"/>
              </a:ext>
            </a:extLst>
          </p:cNvPr>
          <p:cNvSpPr txBox="1"/>
          <p:nvPr/>
        </p:nvSpPr>
        <p:spPr>
          <a:xfrm>
            <a:off x="1571614" y="4294016"/>
            <a:ext cx="220659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212121"/>
                </a:solidFill>
                <a:latin typeface="Courier New" panose="02070309020205020404" pitchFamily="49" charset="0"/>
              </a:rPr>
              <a:t>나머지는 </a:t>
            </a:r>
            <a:r>
              <a:rPr lang="en-US" altLang="ko-KR" sz="800" dirty="0">
                <a:solidFill>
                  <a:srgbClr val="212121"/>
                </a:solidFill>
                <a:latin typeface="Courier New" panose="02070309020205020404" pitchFamily="49" charset="0"/>
              </a:rPr>
              <a:t>0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2D1892-CA40-47F5-B181-9A4B5D5905EA}"/>
              </a:ext>
            </a:extLst>
          </p:cNvPr>
          <p:cNvSpPr txBox="1"/>
          <p:nvPr/>
        </p:nvSpPr>
        <p:spPr>
          <a:xfrm>
            <a:off x="1571614" y="5125370"/>
            <a:ext cx="286112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중요도 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0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컬럼 모두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8.66889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8.94875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일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9.00359</a:t>
            </a:r>
            <a:endParaRPr lang="en-US" altLang="ko-KR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F81E646-99D8-4366-8315-4CEDACDF9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345" y="2615443"/>
            <a:ext cx="1144521" cy="16504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49EE8AF-4D59-4E8D-996A-2E70AA500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5312" y="2415930"/>
            <a:ext cx="777714" cy="16449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077FA87-6886-4E25-BFFA-367CECA541B7}"/>
              </a:ext>
            </a:extLst>
          </p:cNvPr>
          <p:cNvSpPr txBox="1"/>
          <p:nvPr/>
        </p:nvSpPr>
        <p:spPr>
          <a:xfrm>
            <a:off x="4055312" y="4442070"/>
            <a:ext cx="2593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SMAPE: 7.38650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43AD8E-FDE5-4E13-925C-04BD1CC5E85F}"/>
              </a:ext>
            </a:extLst>
          </p:cNvPr>
          <p:cNvSpPr txBox="1"/>
          <p:nvPr/>
        </p:nvSpPr>
        <p:spPr>
          <a:xfrm>
            <a:off x="4055312" y="5079378"/>
            <a:ext cx="28611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중요도 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0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컬럼 모두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7.39298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7.37297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기온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7.36751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 기온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일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7.59349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1A5E2E9-125E-4CF6-99D8-62F88EB61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5944" y="2793460"/>
            <a:ext cx="1158952" cy="12112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BEFCEC0-640A-4020-B9B5-84EF57270417}"/>
              </a:ext>
            </a:extLst>
          </p:cNvPr>
          <p:cNvSpPr txBox="1"/>
          <p:nvPr/>
        </p:nvSpPr>
        <p:spPr>
          <a:xfrm>
            <a:off x="4696873" y="61983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clust1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03DB99-A4A3-417A-964C-7F4164B18BEA}"/>
              </a:ext>
            </a:extLst>
          </p:cNvPr>
          <p:cNvSpPr txBox="1"/>
          <p:nvPr/>
        </p:nvSpPr>
        <p:spPr>
          <a:xfrm>
            <a:off x="6937183" y="61224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clust2</a:t>
            </a:r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98DC4B1-8EE0-4E6D-96A4-05824D052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6141" y="1184431"/>
            <a:ext cx="1890579" cy="10818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B454F191-E95E-413F-BAD7-603264C519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5590" y="1143303"/>
            <a:ext cx="1890580" cy="10785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DA0420BD-43E9-413F-A336-95C6E70666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5832" y="1176837"/>
            <a:ext cx="1288553" cy="7385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169FA87-4F7B-4419-ADCF-A7B5713F45CE}"/>
              </a:ext>
            </a:extLst>
          </p:cNvPr>
          <p:cNvSpPr txBox="1"/>
          <p:nvPr/>
        </p:nvSpPr>
        <p:spPr>
          <a:xfrm>
            <a:off x="6766046" y="4391392"/>
            <a:ext cx="2166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SMAPE: 3.34411</a:t>
            </a:r>
            <a:endParaRPr lang="ko-KR" altLang="en-US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7D6BD54A-333E-4C76-A47A-CD9E4A7757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40284" y="2239002"/>
            <a:ext cx="946144" cy="18400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E9F0A67-485E-456A-A9D5-164A7D2DF1B5}"/>
              </a:ext>
            </a:extLst>
          </p:cNvPr>
          <p:cNvSpPr txBox="1"/>
          <p:nvPr/>
        </p:nvSpPr>
        <p:spPr>
          <a:xfrm>
            <a:off x="6766046" y="5025859"/>
            <a:ext cx="28611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중요도 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0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컬럼 모두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3.34338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3.35819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3.35486</a:t>
            </a:r>
            <a:endParaRPr lang="en-US" altLang="ko-KR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기온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3.36932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일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~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3.91990</a:t>
            </a:r>
            <a:endParaRPr lang="en-US" altLang="ko-KR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C56DF847-74EB-4E68-B3D5-44C0E2FB6E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39437" y="1173162"/>
            <a:ext cx="1288553" cy="7422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A16F79B4-3606-404C-8FE0-07D9CAAD8F8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25173" y="2252205"/>
            <a:ext cx="1197559" cy="12643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216E4F6-C1D6-4E62-B0F2-47B63FE6CEFC}"/>
              </a:ext>
            </a:extLst>
          </p:cNvPr>
          <p:cNvSpPr txBox="1"/>
          <p:nvPr/>
        </p:nvSpPr>
        <p:spPr>
          <a:xfrm>
            <a:off x="9465122" y="4363218"/>
            <a:ext cx="2310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SMAPE: 6.54090</a:t>
            </a:r>
            <a:endParaRPr lang="ko-KR" altLang="en-US" dirty="0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23196BA9-8574-4C2A-A9B6-A74F88347E1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20348" y="2167638"/>
            <a:ext cx="787396" cy="1933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77558C8C-33C0-4690-AE51-6C4E058636D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54572" y="1140804"/>
            <a:ext cx="1288553" cy="7402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92253A61-C566-490B-A3CC-D1E43035DE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29983" y="1152417"/>
            <a:ext cx="1288553" cy="7286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14A2E08C-2D79-4FB5-8F69-1EFA0209CEC1}"/>
              </a:ext>
            </a:extLst>
          </p:cNvPr>
          <p:cNvSpPr txBox="1"/>
          <p:nvPr/>
        </p:nvSpPr>
        <p:spPr>
          <a:xfrm>
            <a:off x="10225885" y="64179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clust3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B7D9C53-FE3D-41C7-B5D8-5B41D969FE27}"/>
              </a:ext>
            </a:extLst>
          </p:cNvPr>
          <p:cNvSpPr txBox="1"/>
          <p:nvPr/>
        </p:nvSpPr>
        <p:spPr>
          <a:xfrm>
            <a:off x="9400132" y="5025859"/>
            <a:ext cx="262253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중요도 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0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컬럼 모두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6.54086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6.45837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6.47765</a:t>
            </a:r>
            <a:endParaRPr lang="en-US" altLang="ko-KR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습도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일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6.47663</a:t>
            </a:r>
          </a:p>
          <a:p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요일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~</a:t>
            </a:r>
            <a:r>
              <a:rPr lang="ko-KR" alt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풍속 제거</a:t>
            </a:r>
            <a:r>
              <a:rPr lang="en-US" altLang="ko-KR" sz="1000" dirty="0">
                <a:solidFill>
                  <a:srgbClr val="212121"/>
                </a:solidFill>
                <a:latin typeface="Courier New" panose="02070309020205020404" pitchFamily="49" charset="0"/>
              </a:rPr>
              <a:t>:</a:t>
            </a:r>
            <a:r>
              <a:rPr lang="en-US" altLang="ko-KR" sz="10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6.64364</a:t>
            </a:r>
            <a:endParaRPr lang="en-US" altLang="ko-KR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5C32754B-25EE-42D8-8B47-00E9F9361E9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24261" y="2161173"/>
            <a:ext cx="931159" cy="12592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0CA1A41-8932-4008-936B-FEB41BBF07B3}"/>
              </a:ext>
            </a:extLst>
          </p:cNvPr>
          <p:cNvSpPr txBox="1"/>
          <p:nvPr/>
        </p:nvSpPr>
        <p:spPr>
          <a:xfrm>
            <a:off x="3718046" y="62074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제출파일명</a:t>
            </a:r>
            <a:r>
              <a:rPr lang="en-US" altLang="ko-KR" dirty="0"/>
              <a:t>: </a:t>
            </a:r>
            <a:r>
              <a:rPr lang="ko-KR" altLang="en-US" dirty="0"/>
              <a:t>submit_clust_xgb_feature.csv</a:t>
            </a:r>
          </a:p>
        </p:txBody>
      </p:sp>
    </p:spTree>
    <p:extLst>
      <p:ext uri="{BB962C8B-B14F-4D97-AF65-F5344CB8AC3E}">
        <p14:creationId xmlns:p14="http://schemas.microsoft.com/office/powerpoint/2010/main" val="1007153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AE952B-33B6-41B5-A039-65DD2C5C7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3" y="259776"/>
            <a:ext cx="4556450" cy="193732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FB649DF-6A77-4E41-8B5C-3C40F47A6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879794"/>
              </p:ext>
            </p:extLst>
          </p:nvPr>
        </p:nvGraphicFramePr>
        <p:xfrm>
          <a:off x="1435103" y="2716867"/>
          <a:ext cx="5129348" cy="2792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337">
                  <a:extLst>
                    <a:ext uri="{9D8B030D-6E8A-4147-A177-3AD203B41FA5}">
                      <a16:colId xmlns:a16="http://schemas.microsoft.com/office/drawing/2014/main" val="1276004218"/>
                    </a:ext>
                  </a:extLst>
                </a:gridCol>
                <a:gridCol w="1282337">
                  <a:extLst>
                    <a:ext uri="{9D8B030D-6E8A-4147-A177-3AD203B41FA5}">
                      <a16:colId xmlns:a16="http://schemas.microsoft.com/office/drawing/2014/main" val="4222704956"/>
                    </a:ext>
                  </a:extLst>
                </a:gridCol>
                <a:gridCol w="1282337">
                  <a:extLst>
                    <a:ext uri="{9D8B030D-6E8A-4147-A177-3AD203B41FA5}">
                      <a16:colId xmlns:a16="http://schemas.microsoft.com/office/drawing/2014/main" val="1479756363"/>
                    </a:ext>
                  </a:extLst>
                </a:gridCol>
                <a:gridCol w="1282337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clust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standard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Min-max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0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8.66889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8.66875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8.87324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7.36751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7.36802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7.38717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27811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3.34338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3.34374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3.40975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97925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6.45837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6.45838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6.35596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D79D2296-2FB8-495A-97E1-BBCBE9526CAF}"/>
              </a:ext>
            </a:extLst>
          </p:cNvPr>
          <p:cNvSpPr/>
          <p:nvPr/>
        </p:nvSpPr>
        <p:spPr>
          <a:xfrm>
            <a:off x="385011" y="356759"/>
            <a:ext cx="606392" cy="6057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9E8043-329C-4F7E-9EC1-8582CEE79B15}"/>
              </a:ext>
            </a:extLst>
          </p:cNvPr>
          <p:cNvSpPr txBox="1"/>
          <p:nvPr/>
        </p:nvSpPr>
        <p:spPr>
          <a:xfrm>
            <a:off x="2082800" y="58439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/>
              <a:t>제출파일</a:t>
            </a:r>
            <a:r>
              <a:rPr lang="en-US" altLang="ko-KR" b="0" dirty="0"/>
              <a:t>: submit_clust_xgb_scale.csv</a:t>
            </a:r>
            <a:endParaRPr lang="ko-KR" altLang="en-US" b="0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A7CDAE4-F89A-4ED9-A568-9C8CFF0C2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528349"/>
              </p:ext>
            </p:extLst>
          </p:nvPr>
        </p:nvGraphicFramePr>
        <p:xfrm>
          <a:off x="7351904" y="441226"/>
          <a:ext cx="4545189" cy="5614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1974">
                  <a:extLst>
                    <a:ext uri="{9D8B030D-6E8A-4147-A177-3AD203B41FA5}">
                      <a16:colId xmlns:a16="http://schemas.microsoft.com/office/drawing/2014/main" val="1413976546"/>
                    </a:ext>
                  </a:extLst>
                </a:gridCol>
                <a:gridCol w="1901512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051703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model_xgbN.pkl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로그변환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시간</a:t>
                      </a:r>
                      <a:r>
                        <a:rPr lang="en-US" altLang="ko-KR" sz="1200" dirty="0"/>
                        <a:t>_sin, </a:t>
                      </a:r>
                      <a:r>
                        <a:rPr lang="ko-KR" altLang="en-US" sz="1200" dirty="0"/>
                        <a:t>시간</a:t>
                      </a:r>
                      <a:r>
                        <a:rPr lang="en-US" altLang="ko-KR" sz="1200" dirty="0"/>
                        <a:t>_cos </a:t>
                      </a:r>
                      <a:r>
                        <a:rPr lang="ko-KR" altLang="en-US" sz="1200" dirty="0"/>
                        <a:t>추가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변수선택적용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submit_clust_xgb_feature.csv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8.214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학습</a:t>
                      </a:r>
                      <a:r>
                        <a:rPr lang="en-US" altLang="ko-KR" sz="1200" dirty="0"/>
                        <a:t>: 1,2 </a:t>
                      </a:r>
                      <a:r>
                        <a:rPr lang="ko-KR" altLang="en-US" sz="1200" dirty="0"/>
                        <a:t>기본</a:t>
                      </a:r>
                      <a:r>
                        <a:rPr lang="en-US" altLang="ko-KR" sz="1200" dirty="0"/>
                        <a:t>/ 0 </a:t>
                      </a:r>
                      <a:r>
                        <a:rPr lang="ko-KR" altLang="en-US" sz="1200" dirty="0"/>
                        <a:t>스탠다드 </a:t>
                      </a:r>
                      <a:r>
                        <a:rPr lang="en-US" altLang="ko-KR" sz="1200" dirty="0"/>
                        <a:t>3 </a:t>
                      </a:r>
                      <a:r>
                        <a:rPr lang="ko-KR" altLang="en-US" sz="1200" dirty="0" err="1"/>
                        <a:t>민맥스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예측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똑같이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b="0" dirty="0"/>
                        <a:t>submit_clust_xgb_scale.csv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9.433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27811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학습</a:t>
                      </a:r>
                      <a:r>
                        <a:rPr lang="en-US" altLang="ko-KR" sz="1200" dirty="0"/>
                        <a:t>: 1,2 </a:t>
                      </a:r>
                      <a:r>
                        <a:rPr lang="ko-KR" altLang="en-US" sz="1200" dirty="0"/>
                        <a:t>기본</a:t>
                      </a:r>
                      <a:r>
                        <a:rPr lang="en-US" altLang="ko-KR" sz="1200" dirty="0"/>
                        <a:t>/ 0 </a:t>
                      </a:r>
                      <a:r>
                        <a:rPr lang="ko-KR" altLang="en-US" sz="1200" dirty="0"/>
                        <a:t>스탠다드 </a:t>
                      </a:r>
                      <a:r>
                        <a:rPr lang="en-US" altLang="ko-KR" sz="1200" dirty="0"/>
                        <a:t>3 </a:t>
                      </a:r>
                      <a:r>
                        <a:rPr lang="ko-KR" altLang="en-US" sz="1200" dirty="0" err="1"/>
                        <a:t>민맥스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예측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모두 </a:t>
                      </a:r>
                      <a:r>
                        <a:rPr lang="ko-KR" altLang="en-US" sz="1200" dirty="0" err="1"/>
                        <a:t>민맥스</a:t>
                      </a: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submit_clust_xgb_minmax.csv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54.209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97925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학습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예측 모두 </a:t>
                      </a:r>
                      <a:r>
                        <a:rPr lang="en-US" altLang="ko-KR" sz="1200" dirty="0"/>
                        <a:t>min-max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submit_clust_xgb_all_minmax.csv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9042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847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58276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FA76014-0663-48A8-B918-B98FF9E5D723}"/>
              </a:ext>
            </a:extLst>
          </p:cNvPr>
          <p:cNvSpPr txBox="1"/>
          <p:nvPr/>
        </p:nvSpPr>
        <p:spPr>
          <a:xfrm>
            <a:off x="1346203" y="2347535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스케일링</a:t>
            </a:r>
            <a:r>
              <a:rPr lang="en-US" altLang="ko-KR" dirty="0"/>
              <a:t>(</a:t>
            </a:r>
            <a:r>
              <a:rPr lang="ko-KR" altLang="en-US" dirty="0"/>
              <a:t>정규화</a:t>
            </a:r>
            <a:r>
              <a:rPr lang="en-US" altLang="ko-KR" dirty="0"/>
              <a:t>)</a:t>
            </a:r>
            <a:r>
              <a:rPr lang="ko-KR" altLang="en-US" dirty="0"/>
              <a:t> 수행</a:t>
            </a:r>
          </a:p>
        </p:txBody>
      </p:sp>
    </p:spTree>
    <p:extLst>
      <p:ext uri="{BB962C8B-B14F-4D97-AF65-F5344CB8AC3E}">
        <p14:creationId xmlns:p14="http://schemas.microsoft.com/office/powerpoint/2010/main" val="560447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D9A4F8-2BB5-4E78-8C96-BC347230A649}"/>
              </a:ext>
            </a:extLst>
          </p:cNvPr>
          <p:cNvSpPr txBox="1"/>
          <p:nvPr/>
        </p:nvSpPr>
        <p:spPr>
          <a:xfrm>
            <a:off x="2202837" y="2306945"/>
            <a:ext cx="6094140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1. </a:t>
            </a:r>
            <a:r>
              <a:rPr lang="ko-KR" altLang="en-US" b="1" dirty="0" err="1"/>
              <a:t>파이캐럿</a:t>
            </a:r>
            <a:r>
              <a:rPr lang="ko-KR" altLang="en-US" b="1" dirty="0"/>
              <a:t> 돌리기(모델비교), best3 </a:t>
            </a:r>
            <a:r>
              <a:rPr lang="ko-KR" altLang="en-US" b="1" dirty="0" err="1"/>
              <a:t>모델생성&amp;튜닝하기</a:t>
            </a:r>
            <a:endParaRPr lang="ko-KR" altLang="en-US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2. 제출 비교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/>
              <a:t>일반 </a:t>
            </a:r>
            <a:r>
              <a:rPr lang="ko-KR" altLang="en-US" dirty="0" err="1"/>
              <a:t>xgboost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 err="1"/>
              <a:t>스태킹</a:t>
            </a:r>
            <a:r>
              <a:rPr lang="ko-KR" altLang="en-US" dirty="0"/>
              <a:t>  1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/>
              <a:t>rf</a:t>
            </a:r>
            <a:r>
              <a:rPr lang="ko-KR" altLang="en-US" dirty="0"/>
              <a:t> </a:t>
            </a:r>
            <a:r>
              <a:rPr lang="ko-KR" altLang="en-US" dirty="0" err="1"/>
              <a:t>svm</a:t>
            </a:r>
            <a:r>
              <a:rPr lang="ko-KR" altLang="en-US" dirty="0"/>
              <a:t> </a:t>
            </a:r>
            <a:r>
              <a:rPr lang="ko-KR" altLang="en-US" dirty="0" err="1"/>
              <a:t>xgb</a:t>
            </a:r>
            <a:r>
              <a:rPr lang="ko-KR" altLang="en-US" dirty="0"/>
              <a:t> 2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/>
              <a:t>dt</a:t>
            </a:r>
            <a:r>
              <a:rPr lang="ko-KR" altLang="en-US" dirty="0"/>
              <a:t> </a:t>
            </a:r>
            <a:r>
              <a:rPr lang="ko-KR" altLang="en-US" dirty="0" err="1"/>
              <a:t>rf</a:t>
            </a:r>
            <a:r>
              <a:rPr lang="ko-KR" altLang="en-US" dirty="0"/>
              <a:t> </a:t>
            </a:r>
            <a:r>
              <a:rPr lang="ko-KR" altLang="en-US" dirty="0" err="1"/>
              <a:t>et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 err="1"/>
              <a:t>파이캐럿</a:t>
            </a:r>
            <a:r>
              <a:rPr lang="ko-KR" altLang="en-US" dirty="0"/>
              <a:t> best3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3. (</a:t>
            </a:r>
            <a:r>
              <a:rPr lang="ko-KR" altLang="en-US" dirty="0" err="1"/>
              <a:t>과적합</a:t>
            </a:r>
            <a:r>
              <a:rPr lang="ko-KR" altLang="en-US" dirty="0"/>
              <a:t> 문제로) CV 세트기반 </a:t>
            </a:r>
            <a:r>
              <a:rPr lang="ko-KR" altLang="en-US" dirty="0" err="1"/>
              <a:t>스태킹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045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FFF9BC1-C7ED-4B4D-B62F-C7F6994FC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97" y="833075"/>
            <a:ext cx="11326806" cy="5191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086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472D7D-8867-407F-83F5-3097D977C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02" y="264125"/>
            <a:ext cx="9624773" cy="64935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BDFA525-7083-4338-8CBD-FD42281FA872}"/>
              </a:ext>
            </a:extLst>
          </p:cNvPr>
          <p:cNvSpPr/>
          <p:nvPr/>
        </p:nvSpPr>
        <p:spPr>
          <a:xfrm>
            <a:off x="1018902" y="535577"/>
            <a:ext cx="3944983" cy="1005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588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3FB7876-DFAE-4CD7-AD68-F6EE6DA12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9"/>
          <a:stretch/>
        </p:blipFill>
        <p:spPr>
          <a:xfrm>
            <a:off x="1197693" y="602888"/>
            <a:ext cx="4898307" cy="56522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9458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F9DFC4A-1CFC-466F-937C-7CAAAB466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39" y="235867"/>
            <a:ext cx="7712992" cy="31931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17F32D0-7239-471A-94ED-F22D060D3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49855"/>
            <a:ext cx="4958901" cy="28769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C3009A-8575-4F7B-9229-B74BCF4C6A0D}"/>
              </a:ext>
            </a:extLst>
          </p:cNvPr>
          <p:cNvSpPr txBox="1"/>
          <p:nvPr/>
        </p:nvSpPr>
        <p:spPr>
          <a:xfrm>
            <a:off x="387849" y="3649855"/>
            <a:ext cx="60977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https://www.dbpia.co.kr/journal/articleDetail?nodeId=NODE11398084</a:t>
            </a:r>
          </a:p>
        </p:txBody>
      </p:sp>
    </p:spTree>
    <p:extLst>
      <p:ext uri="{BB962C8B-B14F-4D97-AF65-F5344CB8AC3E}">
        <p14:creationId xmlns:p14="http://schemas.microsoft.com/office/powerpoint/2010/main" val="3064327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DBDB6B-C214-4560-8363-88B353C8B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023" y="847380"/>
            <a:ext cx="6966164" cy="25816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BD3651-C035-45C6-BA0A-62C084FDE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706" y="3933373"/>
            <a:ext cx="6917057" cy="22589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0B4725-ED83-4BE8-8CCF-2F026A2F86E5}"/>
              </a:ext>
            </a:extLst>
          </p:cNvPr>
          <p:cNvSpPr txBox="1"/>
          <p:nvPr/>
        </p:nvSpPr>
        <p:spPr>
          <a:xfrm>
            <a:off x="665251" y="1732392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dirty="0"/>
              <a:t>(</a:t>
            </a:r>
            <a:r>
              <a:rPr lang="en-US" altLang="ko-KR" sz="1800" dirty="0" err="1"/>
              <a:t>model_clustN.pkl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21544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E93B6BE-1A12-4CDE-B73A-FE1FB3D71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567" y="965353"/>
            <a:ext cx="7183498" cy="2175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960AAF-90B5-43B0-8D8D-B7915FA78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567" y="3955629"/>
            <a:ext cx="7364829" cy="21411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990BF6-C6D3-4B53-9DE5-BFA41813691B}"/>
              </a:ext>
            </a:extLst>
          </p:cNvPr>
          <p:cNvSpPr txBox="1"/>
          <p:nvPr/>
        </p:nvSpPr>
        <p:spPr>
          <a:xfrm>
            <a:off x="675526" y="1315360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dirty="0"/>
              <a:t>(</a:t>
            </a:r>
            <a:r>
              <a:rPr lang="en-US" altLang="ko-KR" sz="1800" dirty="0" err="1"/>
              <a:t>model_clustN.pkl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9251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598DD1-D3F7-4B83-A68E-9BB041E558CF}"/>
              </a:ext>
            </a:extLst>
          </p:cNvPr>
          <p:cNvSpPr txBox="1"/>
          <p:nvPr/>
        </p:nvSpPr>
        <p:spPr>
          <a:xfrm>
            <a:off x="955698" y="979997"/>
            <a:ext cx="6426759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train </a:t>
            </a:r>
            <a:r>
              <a:rPr lang="ko-KR" altLang="en-US" sz="2000" b="1" dirty="0"/>
              <a:t>데이터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강수량</a:t>
            </a:r>
            <a:r>
              <a:rPr lang="en-US" altLang="ko-KR" dirty="0"/>
              <a:t>, </a:t>
            </a:r>
            <a:r>
              <a:rPr lang="ko-KR" altLang="en-US" dirty="0"/>
              <a:t>일조</a:t>
            </a:r>
            <a:r>
              <a:rPr lang="en-US" altLang="ko-KR" dirty="0"/>
              <a:t>, </a:t>
            </a:r>
            <a:r>
              <a:rPr lang="ko-KR" altLang="en-US" dirty="0"/>
              <a:t>일사 컬럼 삭제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풍속</a:t>
            </a:r>
            <a:r>
              <a:rPr lang="en-US" altLang="ko-KR" dirty="0"/>
              <a:t>, </a:t>
            </a:r>
            <a:r>
              <a:rPr lang="ko-KR" altLang="en-US" dirty="0"/>
              <a:t>습도 값이 </a:t>
            </a:r>
            <a:r>
              <a:rPr lang="en-US" altLang="ko-KR" dirty="0" err="1"/>
              <a:t>NaN</a:t>
            </a:r>
            <a:r>
              <a:rPr lang="ko-KR" altLang="en-US" dirty="0"/>
              <a:t>일 때 전 행의 값으로 치환 </a:t>
            </a:r>
            <a:r>
              <a:rPr lang="en-US" altLang="ko-KR" dirty="0"/>
              <a:t>(</a:t>
            </a:r>
            <a:r>
              <a:rPr lang="en-US" altLang="ko-KR" dirty="0" err="1"/>
              <a:t>ffill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불쾌지수 계산 후 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불쾌지수 이동평균 </a:t>
            </a:r>
            <a:r>
              <a:rPr lang="en-US" altLang="ko-KR" dirty="0"/>
              <a:t>3</a:t>
            </a:r>
            <a:r>
              <a:rPr lang="ko-KR" altLang="en-US" dirty="0"/>
              <a:t>일</a:t>
            </a:r>
            <a:r>
              <a:rPr lang="en-US" altLang="ko-KR" dirty="0"/>
              <a:t>, 5</a:t>
            </a:r>
            <a:r>
              <a:rPr lang="ko-KR" altLang="en-US" dirty="0"/>
              <a:t>일 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holiday </a:t>
            </a:r>
            <a:r>
              <a:rPr lang="ko-KR" altLang="en-US" dirty="0"/>
              <a:t>컬럼 추가 </a:t>
            </a:r>
            <a:r>
              <a:rPr lang="en-US" altLang="ko-KR" dirty="0"/>
              <a:t>(</a:t>
            </a:r>
            <a:r>
              <a:rPr lang="ko-KR" altLang="en-US" dirty="0"/>
              <a:t>주말 및 공휴일</a:t>
            </a:r>
            <a:r>
              <a:rPr lang="en-US" altLang="ko-KR" dirty="0"/>
              <a:t>: true, </a:t>
            </a:r>
            <a:r>
              <a:rPr lang="ko-KR" altLang="en-US" dirty="0"/>
              <a:t>평일</a:t>
            </a:r>
            <a:r>
              <a:rPr lang="en-US" altLang="ko-KR" dirty="0"/>
              <a:t>: false)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요일 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월</a:t>
            </a:r>
            <a:r>
              <a:rPr lang="en-US" altLang="ko-KR" dirty="0"/>
              <a:t>,</a:t>
            </a:r>
            <a:r>
              <a:rPr lang="ko-KR" altLang="en-US" dirty="0"/>
              <a:t>일</a:t>
            </a:r>
            <a:r>
              <a:rPr lang="en-US" altLang="ko-KR" dirty="0"/>
              <a:t>,</a:t>
            </a:r>
            <a:r>
              <a:rPr lang="ko-KR" altLang="en-US" dirty="0"/>
              <a:t>시간 </a:t>
            </a:r>
            <a:r>
              <a:rPr lang="en-US" altLang="ko-KR" dirty="0"/>
              <a:t>sin </a:t>
            </a:r>
            <a:r>
              <a:rPr lang="ko-KR" altLang="en-US" dirty="0"/>
              <a:t>컬럼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5909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478F8A-F0F1-4C21-9C52-FE0AAA8FE875}"/>
              </a:ext>
            </a:extLst>
          </p:cNvPr>
          <p:cNvSpPr txBox="1"/>
          <p:nvPr/>
        </p:nvSpPr>
        <p:spPr>
          <a:xfrm>
            <a:off x="76437" y="150648"/>
            <a:ext cx="1935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군집별</a:t>
            </a:r>
            <a:r>
              <a:rPr lang="ko-KR" altLang="en-US" dirty="0"/>
              <a:t> </a:t>
            </a:r>
            <a:r>
              <a:rPr lang="en-US" altLang="ko-KR" dirty="0"/>
              <a:t>XGB </a:t>
            </a:r>
            <a:r>
              <a:rPr lang="ko-KR" altLang="en-US" dirty="0"/>
              <a:t>기본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89FFE3-8E80-4CBD-A8DD-9BC3BE16C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59" y="715147"/>
            <a:ext cx="4774001" cy="28354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4708D5-39A4-436C-864E-0DB58D689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342" y="690230"/>
            <a:ext cx="4729152" cy="28604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AD8BA8-D9E1-4D8A-8539-E45F503F5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59" y="3727905"/>
            <a:ext cx="4744103" cy="28305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4C68830-6DE4-4AA9-A3FB-C10A221136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7342" y="3712955"/>
            <a:ext cx="4729152" cy="28454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650EEA-1FBB-4A22-9723-9981536C9609}"/>
              </a:ext>
            </a:extLst>
          </p:cNvPr>
          <p:cNvSpPr txBox="1"/>
          <p:nvPr/>
        </p:nvSpPr>
        <p:spPr>
          <a:xfrm>
            <a:off x="807459" y="9625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C71EE6-2A14-46F6-901C-F963E4341D4D}"/>
              </a:ext>
            </a:extLst>
          </p:cNvPr>
          <p:cNvSpPr txBox="1"/>
          <p:nvPr/>
        </p:nvSpPr>
        <p:spPr>
          <a:xfrm>
            <a:off x="6094880" y="9276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DB8AB2-3872-461B-BE98-1016D7A69E66}"/>
              </a:ext>
            </a:extLst>
          </p:cNvPr>
          <p:cNvSpPr txBox="1"/>
          <p:nvPr/>
        </p:nvSpPr>
        <p:spPr>
          <a:xfrm>
            <a:off x="874488" y="41060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2955EC-0B9C-4DFC-8AD7-29BF6759FEA8}"/>
              </a:ext>
            </a:extLst>
          </p:cNvPr>
          <p:cNvSpPr txBox="1"/>
          <p:nvPr/>
        </p:nvSpPr>
        <p:spPr>
          <a:xfrm>
            <a:off x="6094880" y="40138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87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8A9D58-5B9F-4473-B4B7-81B6CD099DC3}"/>
              </a:ext>
            </a:extLst>
          </p:cNvPr>
          <p:cNvSpPr txBox="1"/>
          <p:nvPr/>
        </p:nvSpPr>
        <p:spPr>
          <a:xfrm>
            <a:off x="328773" y="308225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로그변환</a:t>
            </a:r>
            <a:r>
              <a:rPr lang="en-US" altLang="ko-KR" dirty="0"/>
              <a:t>/</a:t>
            </a:r>
            <a:r>
              <a:rPr lang="ko-KR" altLang="en-US" dirty="0"/>
              <a:t>날짜 </a:t>
            </a:r>
            <a:r>
              <a:rPr lang="en-US" altLang="ko-KR" dirty="0"/>
              <a:t>sin </a:t>
            </a:r>
            <a:r>
              <a:rPr lang="ko-KR" altLang="en-US" dirty="0"/>
              <a:t>변환 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B4F53E2-EDAB-4F8E-BA87-61B4ED7D5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77" y="1217476"/>
            <a:ext cx="2342806" cy="36222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468E64-B46A-4440-AC1B-A832BFDE3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875" y="1217476"/>
            <a:ext cx="2100744" cy="40804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EEC680A-E9EF-4CED-9E7E-BF8047FC8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705" y="677557"/>
            <a:ext cx="1651203" cy="59304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5974935-BD1D-45A3-AF65-1A7DBC354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8994" y="492891"/>
            <a:ext cx="2299843" cy="62235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2967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8A9D58-5B9F-4473-B4B7-81B6CD099DC3}"/>
              </a:ext>
            </a:extLst>
          </p:cNvPr>
          <p:cNvSpPr txBox="1"/>
          <p:nvPr/>
        </p:nvSpPr>
        <p:spPr>
          <a:xfrm>
            <a:off x="328773" y="308225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로그변환</a:t>
            </a:r>
            <a:r>
              <a:rPr lang="en-US" altLang="ko-KR" dirty="0"/>
              <a:t>/</a:t>
            </a:r>
            <a:r>
              <a:rPr lang="ko-KR" altLang="en-US" dirty="0"/>
              <a:t>날짜 </a:t>
            </a:r>
            <a:r>
              <a:rPr lang="en-US" altLang="ko-KR" dirty="0"/>
              <a:t>sin </a:t>
            </a:r>
            <a:r>
              <a:rPr lang="ko-KR" altLang="en-US" dirty="0"/>
              <a:t>변환 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7E9C60-C644-4559-8A48-5385CE4E8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73" y="2006611"/>
            <a:ext cx="5401429" cy="8097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969668-7EBA-4CE1-B080-4273EE2B2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92891"/>
            <a:ext cx="2354463" cy="61572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A4459B-D226-4F5D-8A65-B8BF5CFEF84D}"/>
              </a:ext>
            </a:extLst>
          </p:cNvPr>
          <p:cNvSpPr txBox="1"/>
          <p:nvPr/>
        </p:nvSpPr>
        <p:spPr>
          <a:xfrm>
            <a:off x="8816261" y="333137"/>
            <a:ext cx="2354463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['</a:t>
            </a:r>
            <a:r>
              <a:rPr lang="ko-KR" altLang="en-US" sz="1100" dirty="0"/>
              <a:t>건물번호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일시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기온</a:t>
            </a:r>
            <a:r>
              <a:rPr lang="en-US" altLang="ko-KR" sz="1100" dirty="0"/>
              <a:t>(C)',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풍속</a:t>
            </a:r>
            <a:r>
              <a:rPr lang="en-US" altLang="ko-KR" sz="1100" dirty="0"/>
              <a:t>(m/s)',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습도</a:t>
            </a:r>
            <a:r>
              <a:rPr lang="en-US" altLang="ko-KR" sz="1100" dirty="0"/>
              <a:t>(%)',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전력소비량</a:t>
            </a:r>
            <a:r>
              <a:rPr lang="en-US" altLang="ko-KR" sz="1100" dirty="0"/>
              <a:t>(kWh)',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불쾌지수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불쾌지수</a:t>
            </a:r>
            <a:r>
              <a:rPr lang="en-US" altLang="ko-KR" sz="1100" dirty="0"/>
              <a:t>_</a:t>
            </a:r>
            <a:r>
              <a:rPr lang="ko-KR" altLang="en-US" sz="1100" dirty="0"/>
              <a:t>이동평균</a:t>
            </a:r>
            <a:r>
              <a:rPr lang="en-US" altLang="ko-KR" sz="1100" dirty="0"/>
              <a:t>3',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불쾌지수</a:t>
            </a:r>
            <a:r>
              <a:rPr lang="en-US" altLang="ko-KR" sz="1100" dirty="0"/>
              <a:t>_</a:t>
            </a:r>
            <a:r>
              <a:rPr lang="ko-KR" altLang="en-US" sz="1100" dirty="0"/>
              <a:t>이동평균</a:t>
            </a:r>
            <a:r>
              <a:rPr lang="en-US" altLang="ko-KR" sz="1100" dirty="0"/>
              <a:t>5',</a:t>
            </a:r>
          </a:p>
          <a:p>
            <a:r>
              <a:rPr lang="en-US" altLang="ko-KR" sz="1100" dirty="0"/>
              <a:t> 'holiday',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월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일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시간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월</a:t>
            </a:r>
            <a:r>
              <a:rPr lang="en-US" altLang="ko-KR" sz="1100" dirty="0"/>
              <a:t>_sin',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일</a:t>
            </a:r>
            <a:r>
              <a:rPr lang="en-US" altLang="ko-KR" sz="1100" dirty="0"/>
              <a:t>_sin',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시간</a:t>
            </a:r>
            <a:r>
              <a:rPr lang="en-US" altLang="ko-KR" sz="1100" dirty="0"/>
              <a:t>_sin',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요일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건물유형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연면적</a:t>
            </a:r>
            <a:r>
              <a:rPr lang="en-US" altLang="ko-KR" sz="1100" dirty="0"/>
              <a:t>(m2)',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냉방면적</a:t>
            </a:r>
            <a:r>
              <a:rPr lang="en-US" altLang="ko-KR" sz="1100" dirty="0"/>
              <a:t>(m2)',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태양광용량</a:t>
            </a:r>
            <a:r>
              <a:rPr lang="en-US" altLang="ko-KR" sz="1100" dirty="0"/>
              <a:t>(kW)',</a:t>
            </a:r>
          </a:p>
          <a:p>
            <a:r>
              <a:rPr lang="en-US" altLang="ko-KR" sz="1100" dirty="0"/>
              <a:t> 'ESS</a:t>
            </a:r>
            <a:r>
              <a:rPr lang="ko-KR" altLang="en-US" sz="1100" dirty="0"/>
              <a:t>저장용량</a:t>
            </a:r>
            <a:r>
              <a:rPr lang="en-US" altLang="ko-KR" sz="1100" dirty="0"/>
              <a:t>(kWh)',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건물기타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공공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대학교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데이터센터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 err="1"/>
              <a:t>백화점및아울렛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병원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상용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아파트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연구소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지식산업센터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할인마트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 err="1"/>
              <a:t>호텔및리조트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건물유형</a:t>
            </a:r>
            <a:r>
              <a:rPr lang="en-US" altLang="ko-KR" sz="1100" dirty="0"/>
              <a:t>_</a:t>
            </a:r>
            <a:r>
              <a:rPr lang="ko-KR" altLang="en-US" sz="1100" dirty="0"/>
              <a:t>라벨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ko-KR" altLang="en-US" sz="1100" dirty="0"/>
              <a:t>태양광여부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</a:t>
            </a:r>
            <a:r>
              <a:rPr lang="en-US" altLang="ko-KR" sz="1100" dirty="0" err="1"/>
              <a:t>km_cluster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'datetime']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0246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598DD1-D3F7-4B83-A68E-9BB041E558CF}"/>
              </a:ext>
            </a:extLst>
          </p:cNvPr>
          <p:cNvSpPr txBox="1"/>
          <p:nvPr/>
        </p:nvSpPr>
        <p:spPr>
          <a:xfrm>
            <a:off x="1020766" y="1089898"/>
            <a:ext cx="5918608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building_info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데이터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‘-’</a:t>
            </a:r>
            <a:r>
              <a:rPr lang="ko-KR" altLang="en-US" dirty="0"/>
              <a:t>인 경우 </a:t>
            </a:r>
            <a:r>
              <a:rPr lang="en-US" altLang="ko-KR" dirty="0"/>
              <a:t>0</a:t>
            </a:r>
            <a:r>
              <a:rPr lang="ko-KR" altLang="en-US" dirty="0"/>
              <a:t>으로 대체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건물유형 원</a:t>
            </a:r>
            <a:r>
              <a:rPr lang="en-US" altLang="ko-KR" dirty="0"/>
              <a:t>-</a:t>
            </a:r>
            <a:r>
              <a:rPr lang="ko-KR" altLang="en-US" dirty="0"/>
              <a:t>핫 인코딩 </a:t>
            </a:r>
            <a:r>
              <a:rPr lang="en-US" altLang="ko-KR" dirty="0"/>
              <a:t>(12</a:t>
            </a:r>
            <a:r>
              <a:rPr lang="ko-KR" altLang="en-US" dirty="0"/>
              <a:t>종류</a:t>
            </a:r>
            <a:r>
              <a:rPr lang="en-US" altLang="ko-KR" dirty="0"/>
              <a:t>) +</a:t>
            </a:r>
            <a:r>
              <a:rPr lang="ko-KR" altLang="en-US" dirty="0" err="1"/>
              <a:t>라벨인코딩도</a:t>
            </a:r>
            <a:r>
              <a:rPr lang="ko-KR" altLang="en-US" dirty="0"/>
              <a:t> 진행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태양광</a:t>
            </a:r>
            <a:r>
              <a:rPr lang="en-US" altLang="ko-KR" dirty="0"/>
              <a:t>,ESS,PCS </a:t>
            </a:r>
            <a:r>
              <a:rPr lang="ko-KR" altLang="en-US" dirty="0"/>
              <a:t>값을 문자열에서 숫자로 변환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연면적</a:t>
            </a:r>
            <a:r>
              <a:rPr lang="en-US" altLang="ko-KR" dirty="0"/>
              <a:t>,</a:t>
            </a:r>
            <a:r>
              <a:rPr lang="ko-KR" altLang="en-US" dirty="0"/>
              <a:t>냉방면적</a:t>
            </a:r>
            <a:r>
              <a:rPr lang="en-US" altLang="ko-KR" dirty="0"/>
              <a:t>,</a:t>
            </a:r>
            <a:r>
              <a:rPr lang="ko-KR" altLang="en-US" dirty="0"/>
              <a:t>태양광</a:t>
            </a:r>
            <a:r>
              <a:rPr lang="en-US" altLang="ko-KR" dirty="0"/>
              <a:t>,ESS,PCS </a:t>
            </a:r>
            <a:r>
              <a:rPr lang="ko-KR" altLang="en-US" dirty="0"/>
              <a:t>로그변환 수행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pcs</a:t>
            </a:r>
            <a:r>
              <a:rPr lang="ko-KR" altLang="en-US" dirty="0"/>
              <a:t>용량 컬럼 삭제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태양광용량 여부 컬럼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990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598DD1-D3F7-4B83-A68E-9BB041E558CF}"/>
              </a:ext>
            </a:extLst>
          </p:cNvPr>
          <p:cNvSpPr txBox="1"/>
          <p:nvPr/>
        </p:nvSpPr>
        <p:spPr>
          <a:xfrm>
            <a:off x="1058451" y="962105"/>
            <a:ext cx="5840060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test </a:t>
            </a:r>
            <a:r>
              <a:rPr lang="ko-KR" altLang="en-US" sz="2000" b="1" dirty="0"/>
              <a:t>데이터</a:t>
            </a:r>
            <a:endParaRPr lang="en-US" altLang="ko-KR" sz="2000" b="1" dirty="0"/>
          </a:p>
          <a:p>
            <a:endParaRPr lang="en-US" altLang="ko-KR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불쾌지수 계산 후 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불쾌지수 이동평균 </a:t>
            </a:r>
            <a:r>
              <a:rPr lang="en-US" altLang="ko-KR" dirty="0"/>
              <a:t>3</a:t>
            </a:r>
            <a:r>
              <a:rPr lang="ko-KR" altLang="en-US" dirty="0"/>
              <a:t>일</a:t>
            </a:r>
            <a:r>
              <a:rPr lang="en-US" altLang="ko-KR" dirty="0"/>
              <a:t>, 5</a:t>
            </a:r>
            <a:r>
              <a:rPr lang="ko-KR" altLang="en-US" dirty="0"/>
              <a:t>일 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holiday </a:t>
            </a:r>
            <a:r>
              <a:rPr lang="ko-KR" altLang="en-US" dirty="0"/>
              <a:t>컬럼 추가 </a:t>
            </a:r>
            <a:r>
              <a:rPr lang="en-US" altLang="ko-KR" dirty="0"/>
              <a:t>(</a:t>
            </a:r>
            <a:r>
              <a:rPr lang="ko-KR" altLang="en-US" dirty="0"/>
              <a:t>주말 및 공휴일</a:t>
            </a:r>
            <a:r>
              <a:rPr lang="en-US" altLang="ko-KR" dirty="0"/>
              <a:t>: true, </a:t>
            </a:r>
            <a:r>
              <a:rPr lang="ko-KR" altLang="en-US" dirty="0"/>
              <a:t>평일</a:t>
            </a:r>
            <a:r>
              <a:rPr lang="en-US" altLang="ko-KR" dirty="0"/>
              <a:t>: false)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시간 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월</a:t>
            </a:r>
            <a:r>
              <a:rPr lang="en-US" altLang="ko-KR" dirty="0"/>
              <a:t>,</a:t>
            </a:r>
            <a:r>
              <a:rPr lang="ko-KR" altLang="en-US" dirty="0"/>
              <a:t>일</a:t>
            </a:r>
            <a:r>
              <a:rPr lang="en-US" altLang="ko-KR" dirty="0"/>
              <a:t>,</a:t>
            </a:r>
            <a:r>
              <a:rPr lang="ko-KR" altLang="en-US" dirty="0"/>
              <a:t>시간 </a:t>
            </a:r>
            <a:r>
              <a:rPr lang="en-US" altLang="ko-KR" dirty="0"/>
              <a:t>sin </a:t>
            </a:r>
            <a:r>
              <a:rPr lang="ko-KR" altLang="en-US" dirty="0"/>
              <a:t>컬럼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건물번호로 </a:t>
            </a:r>
            <a:r>
              <a:rPr lang="en-US" altLang="ko-KR" dirty="0" err="1"/>
              <a:t>building_info</a:t>
            </a:r>
            <a:r>
              <a:rPr lang="en-US" altLang="ko-KR" dirty="0"/>
              <a:t> </a:t>
            </a:r>
            <a:r>
              <a:rPr lang="ko-KR" altLang="en-US" dirty="0"/>
              <a:t>데이터와 합침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90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B28C5-5814-4C54-958F-B488DFCD8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altLang="ko-KR" dirty="0" err="1"/>
              <a:t>smape</a:t>
            </a:r>
            <a:r>
              <a:rPr lang="en-US" altLang="ko-KR" dirty="0"/>
              <a:t> </a:t>
            </a:r>
            <a:r>
              <a:rPr lang="ko-KR" altLang="en-US" dirty="0"/>
              <a:t>비교</a:t>
            </a:r>
          </a:p>
        </p:txBody>
      </p:sp>
    </p:spTree>
    <p:extLst>
      <p:ext uri="{BB962C8B-B14F-4D97-AF65-F5344CB8AC3E}">
        <p14:creationId xmlns:p14="http://schemas.microsoft.com/office/powerpoint/2010/main" val="372577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598DD1-D3F7-4B83-A68E-9BB041E558CF}"/>
              </a:ext>
            </a:extLst>
          </p:cNvPr>
          <p:cNvSpPr txBox="1"/>
          <p:nvPr/>
        </p:nvSpPr>
        <p:spPr>
          <a:xfrm>
            <a:off x="1963092" y="1254205"/>
            <a:ext cx="1556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학습 데이터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ko-KR" altLang="en-US" dirty="0"/>
              <a:t>사용변수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0168EC-5E46-48D6-A293-58D08CFEA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629" y="356759"/>
            <a:ext cx="3162741" cy="6144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030B1D4-B04B-4584-AB97-FEED5165503B}"/>
              </a:ext>
            </a:extLst>
          </p:cNvPr>
          <p:cNvSpPr/>
          <p:nvPr/>
        </p:nvSpPr>
        <p:spPr>
          <a:xfrm>
            <a:off x="4514630" y="1059684"/>
            <a:ext cx="2243010" cy="1538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F19A7-6D78-499D-BDCF-055265CDC41C}"/>
              </a:ext>
            </a:extLst>
          </p:cNvPr>
          <p:cNvSpPr txBox="1"/>
          <p:nvPr/>
        </p:nvSpPr>
        <p:spPr>
          <a:xfrm>
            <a:off x="6757640" y="154659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추가 변수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2E529BC-F91D-4A91-9A95-E5A7F384D486}"/>
              </a:ext>
            </a:extLst>
          </p:cNvPr>
          <p:cNvSpPr/>
          <p:nvPr/>
        </p:nvSpPr>
        <p:spPr>
          <a:xfrm>
            <a:off x="385011" y="356759"/>
            <a:ext cx="606392" cy="6057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28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B716F8A-65A9-4B0A-9557-CFE905D49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222970"/>
              </p:ext>
            </p:extLst>
          </p:nvPr>
        </p:nvGraphicFramePr>
        <p:xfrm>
          <a:off x="2268124" y="818002"/>
          <a:ext cx="4271913" cy="5364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val="141397654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/>
                        <a:t>원핫인코딩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라벨인코딩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원래 기온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14.83183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9042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정규화한</a:t>
                      </a:r>
                      <a:r>
                        <a:rPr lang="ko-KR" altLang="en-US" dirty="0"/>
                        <a:t> 기온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14.83183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8471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불쾌지수 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14.83183</a:t>
                      </a:r>
                      <a:endParaRPr lang="ko-KR" altLang="en-US" dirty="0"/>
                    </a:p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749830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불쾌지수 </a:t>
                      </a:r>
                      <a:r>
                        <a:rPr lang="en-US" altLang="ko-KR" b="1" dirty="0"/>
                        <a:t>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14.41034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3832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불쾌지수</a:t>
                      </a:r>
                      <a:endParaRPr lang="en-US" altLang="ko-KR" b="1" dirty="0"/>
                    </a:p>
                    <a:p>
                      <a:r>
                        <a:rPr lang="ko-KR" altLang="en-US" b="1" dirty="0"/>
                        <a:t>기온</a:t>
                      </a:r>
                      <a:r>
                        <a:rPr lang="en-US" altLang="ko-KR" b="1" dirty="0"/>
                        <a:t>,</a:t>
                      </a:r>
                      <a:r>
                        <a:rPr lang="ko-KR" altLang="en-US" b="1" dirty="0"/>
                        <a:t>습도 </a:t>
                      </a:r>
                      <a:r>
                        <a:rPr lang="en-US" altLang="ko-KR" b="1" dirty="0"/>
                        <a:t>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14.41034</a:t>
                      </a:r>
                      <a:endParaRPr lang="ko-KR" altLang="en-US" dirty="0"/>
                    </a:p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826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 dirty="0"/>
                        <a:t>불쾌지수</a:t>
                      </a:r>
                      <a:endParaRPr lang="en-US" altLang="ko-KR" b="0" dirty="0"/>
                    </a:p>
                    <a:p>
                      <a:r>
                        <a:rPr lang="ko-KR" altLang="en-US" b="0" dirty="0"/>
                        <a:t>기온</a:t>
                      </a:r>
                      <a:r>
                        <a:rPr lang="en-US" altLang="ko-KR" b="0" dirty="0"/>
                        <a:t>,</a:t>
                      </a:r>
                      <a:r>
                        <a:rPr lang="ko-KR" altLang="en-US" b="0" dirty="0"/>
                        <a:t>습도 </a:t>
                      </a:r>
                      <a:r>
                        <a:rPr lang="en-US" altLang="ko-KR" b="0" dirty="0"/>
                        <a:t>x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14.62266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5987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BFB9FB9-E626-44BF-9C5F-2A54BFF17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700992"/>
              </p:ext>
            </p:extLst>
          </p:nvPr>
        </p:nvGraphicFramePr>
        <p:xfrm>
          <a:off x="6914147" y="818002"/>
          <a:ext cx="4271913" cy="5263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val="141397654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요일 </a:t>
                      </a:r>
                      <a:r>
                        <a:rPr lang="en-US" altLang="ko-KR" b="1" dirty="0"/>
                        <a:t>x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14.41034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요일 </a:t>
                      </a: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14.94357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Holiday 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16.29653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9042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1" dirty="0"/>
                        <a:t>Holiday 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14.41034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8471"/>
                  </a:ext>
                </a:extLst>
              </a:tr>
              <a:tr h="606565"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749830"/>
                  </a:ext>
                </a:extLst>
              </a:tr>
              <a:tr h="6065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3832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826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5987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2825182F-009C-4DDC-9FCC-549B03A9C992}"/>
              </a:ext>
            </a:extLst>
          </p:cNvPr>
          <p:cNvSpPr/>
          <p:nvPr/>
        </p:nvSpPr>
        <p:spPr>
          <a:xfrm>
            <a:off x="385011" y="356759"/>
            <a:ext cx="606392" cy="6057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31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B716F8A-65A9-4B0A-9557-CFE905D49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624052"/>
              </p:ext>
            </p:extLst>
          </p:nvPr>
        </p:nvGraphicFramePr>
        <p:xfrm>
          <a:off x="1568730" y="759032"/>
          <a:ext cx="6550248" cy="5339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4255">
                  <a:extLst>
                    <a:ext uri="{9D8B030D-6E8A-4147-A177-3AD203B41FA5}">
                      <a16:colId xmlns:a16="http://schemas.microsoft.com/office/drawing/2014/main" val="1413976546"/>
                    </a:ext>
                  </a:extLst>
                </a:gridCol>
                <a:gridCol w="2740343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Pycaret</a:t>
                      </a:r>
                      <a:r>
                        <a:rPr lang="en-US" altLang="ko-KR" sz="1200" dirty="0"/>
                        <a:t>-et</a:t>
                      </a:r>
                      <a:r>
                        <a:rPr lang="ko-KR" altLang="en-US" sz="1200" dirty="0"/>
                        <a:t>모델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군집화 </a:t>
                      </a:r>
                      <a:r>
                        <a:rPr lang="en-US" altLang="ko-KR" sz="1200" dirty="0"/>
                        <a:t>x)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submit_et.csv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7.532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모델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군집화 </a:t>
                      </a:r>
                      <a:r>
                        <a:rPr lang="en-US" altLang="ko-KR" sz="1200" dirty="0"/>
                        <a:t>x)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submit_xgb.csv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13.210</a:t>
                      </a:r>
                      <a:endParaRPr lang="ko-KR" alt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7811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Pycaret</a:t>
                      </a:r>
                      <a:r>
                        <a:rPr lang="en-US" altLang="ko-KR" sz="1200" dirty="0"/>
                        <a:t> et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model</a:t>
                      </a:r>
                      <a:r>
                        <a:rPr lang="ko-KR" altLang="en-US" sz="1200" dirty="0"/>
                        <a:t> 사용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model_clust_et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N.pkl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submit_clust_et.csv</a:t>
                      </a:r>
                      <a:endParaRPr lang="ko-KR" altLang="en-US" b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40.223</a:t>
                      </a:r>
                      <a:endParaRPr lang="ko-KR" alt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97925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Pycaret</a:t>
                      </a:r>
                      <a:r>
                        <a:rPr lang="en-US" altLang="ko-KR" sz="1200" dirty="0"/>
                        <a:t> best model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model_clustN.pkl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submit_clust.csv</a:t>
                      </a:r>
                      <a:endParaRPr lang="ko-KR" altLang="en-US" b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40.180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Pycaret</a:t>
                      </a:r>
                      <a:r>
                        <a:rPr lang="en-US" altLang="ko-KR" sz="1200" dirty="0"/>
                        <a:t> best model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원핫인코딩</a:t>
                      </a:r>
                      <a:r>
                        <a:rPr lang="ko-KR" altLang="en-US" sz="1200" dirty="0"/>
                        <a:t> 컬럼 제거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model_clust_noOneHotN.pkl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submit_clust_onehot.csv</a:t>
                      </a:r>
                      <a:endParaRPr lang="ko-KR" altLang="en-US" b="0" dirty="0"/>
                    </a:p>
                    <a:p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41.290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9042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model_xgbN.pkl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submit_clust_xgb.csv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9.392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8471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Xgb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사용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model_xgbN.pkl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원핫인코딩</a:t>
                      </a:r>
                      <a:r>
                        <a:rPr lang="ko-KR" altLang="en-US" sz="1200" dirty="0"/>
                        <a:t> 컬럼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submit_clust_xgb_noOneHot.csv</a:t>
                      </a:r>
                      <a:endParaRPr lang="en-US" altLang="ko-K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9.672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582760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7FC10B1F-F2ED-4F17-B4ED-B61E1D80F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64"/>
          <a:stretch/>
        </p:blipFill>
        <p:spPr>
          <a:xfrm>
            <a:off x="8533766" y="555778"/>
            <a:ext cx="2550003" cy="58550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ED1D43-A03E-4A41-B501-F978FB5E5186}"/>
              </a:ext>
            </a:extLst>
          </p:cNvPr>
          <p:cNvSpPr txBox="1"/>
          <p:nvPr/>
        </p:nvSpPr>
        <p:spPr>
          <a:xfrm>
            <a:off x="1744769" y="38970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군집화 수행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F60BC05-B293-4C45-8112-C0E2A034EA97}"/>
              </a:ext>
            </a:extLst>
          </p:cNvPr>
          <p:cNvSpPr/>
          <p:nvPr/>
        </p:nvSpPr>
        <p:spPr>
          <a:xfrm>
            <a:off x="385011" y="356759"/>
            <a:ext cx="606392" cy="6057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64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47E1FAB-51BD-44BD-B60E-63CF2BFA5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421" y="685017"/>
            <a:ext cx="4363059" cy="6077798"/>
          </a:xfrm>
          <a:prstGeom prst="rect">
            <a:avLst/>
          </a:prstGeom>
        </p:spPr>
      </p:pic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85620C5B-11BB-4F6B-8CF3-AD7798033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640620"/>
              </p:ext>
            </p:extLst>
          </p:nvPr>
        </p:nvGraphicFramePr>
        <p:xfrm>
          <a:off x="6262717" y="685017"/>
          <a:ext cx="3798793" cy="5011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3143">
                  <a:extLst>
                    <a:ext uri="{9D8B030D-6E8A-4147-A177-3AD203B41FA5}">
                      <a16:colId xmlns:a16="http://schemas.microsoft.com/office/drawing/2014/main" val="192059268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2236916480"/>
                    </a:ext>
                  </a:extLst>
                </a:gridCol>
              </a:tblGrid>
              <a:tr h="411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869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기본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12.51622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9928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시간</a:t>
                      </a:r>
                      <a:endParaRPr lang="en-US" altLang="ko-KR" b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-&gt; sin cos </a:t>
                      </a:r>
                      <a:r>
                        <a:rPr lang="ko-KR" altLang="en-US" b="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12.93023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635337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r>
                        <a:rPr lang="en-US" altLang="ko-KR" b="0" dirty="0"/>
                        <a:t>+</a:t>
                      </a:r>
                      <a:r>
                        <a:rPr lang="ko-KR" altLang="en-US" b="0" dirty="0"/>
                        <a:t>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12.90962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9042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r>
                        <a:rPr lang="en-US" altLang="ko-KR" b="0" dirty="0"/>
                        <a:t>-</a:t>
                      </a:r>
                      <a:r>
                        <a:rPr lang="ko-KR" altLang="en-US" b="0" dirty="0"/>
                        <a:t>불쾌지수</a:t>
                      </a:r>
                      <a:r>
                        <a:rPr lang="en-US" altLang="ko-KR" b="0" dirty="0"/>
                        <a:t>_</a:t>
                      </a:r>
                      <a:r>
                        <a:rPr lang="ko-KR" altLang="en-US" b="0" dirty="0"/>
                        <a:t>이동평균</a:t>
                      </a:r>
                      <a:r>
                        <a:rPr lang="en-US" altLang="ko-KR" b="0" dirty="0"/>
                        <a:t>3,5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12.81813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749830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r>
                        <a:rPr lang="en-US" altLang="ko-KR" b="0" dirty="0"/>
                        <a:t>+ sin cos </a:t>
                      </a:r>
                      <a:r>
                        <a:rPr lang="ko-KR" altLang="en-US" b="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12.39695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82694"/>
                  </a:ext>
                </a:extLst>
              </a:tr>
              <a:tr h="606565">
                <a:tc>
                  <a:txBody>
                    <a:bodyPr/>
                    <a:lstStyle/>
                    <a:p>
                      <a:r>
                        <a:rPr lang="en-US" altLang="ko-KR" b="0" dirty="0" err="1"/>
                        <a:t>test_split</a:t>
                      </a:r>
                      <a:r>
                        <a:rPr lang="en-US" altLang="ko-KR" b="0" dirty="0"/>
                        <a:t> </a:t>
                      </a:r>
                      <a:r>
                        <a:rPr lang="ko-KR" altLang="en-US" b="0" dirty="0"/>
                        <a:t>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20.21649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59872"/>
                  </a:ext>
                </a:extLst>
              </a:tr>
              <a:tr h="446967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StandardScaler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12.39695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443350"/>
                  </a:ext>
                </a:extLst>
              </a:tr>
              <a:tr h="4469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MinMaxScaler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12.38281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2000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229FBE4-782C-4B37-9B13-9DDFAB790014}"/>
              </a:ext>
            </a:extLst>
          </p:cNvPr>
          <p:cNvSpPr txBox="1"/>
          <p:nvPr/>
        </p:nvSpPr>
        <p:spPr>
          <a:xfrm>
            <a:off x="1523421" y="3509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D3247EC-A1AD-45AB-A372-C00475D065E9}"/>
              </a:ext>
            </a:extLst>
          </p:cNvPr>
          <p:cNvSpPr/>
          <p:nvPr/>
        </p:nvSpPr>
        <p:spPr>
          <a:xfrm>
            <a:off x="385011" y="356759"/>
            <a:ext cx="606392" cy="6057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6584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11152</TotalTime>
  <Words>1069</Words>
  <Application>Microsoft Office PowerPoint</Application>
  <PresentationFormat>와이드스크린</PresentationFormat>
  <Paragraphs>283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Courier New</vt:lpstr>
      <vt:lpstr>Wingdings</vt:lpstr>
      <vt:lpstr>Office 테마</vt:lpstr>
      <vt:lpstr>csv 파일 전처리</vt:lpstr>
      <vt:lpstr>PowerPoint 프레젠테이션</vt:lpstr>
      <vt:lpstr>PowerPoint 프레젠테이션</vt:lpstr>
      <vt:lpstr>PowerPoint 프레젠테이션</vt:lpstr>
      <vt:lpstr>smape 비교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vovokim1234@gmail.com</dc:creator>
  <cp:lastModifiedBy>vovokim1234@gmail.com</cp:lastModifiedBy>
  <cp:revision>66</cp:revision>
  <dcterms:created xsi:type="dcterms:W3CDTF">2023-08-08T08:03:57Z</dcterms:created>
  <dcterms:modified xsi:type="dcterms:W3CDTF">2023-08-16T09:35:54Z</dcterms:modified>
</cp:coreProperties>
</file>