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1" r:id="rId3"/>
    <p:sldId id="262" r:id="rId4"/>
    <p:sldId id="263" r:id="rId5"/>
    <p:sldId id="282" r:id="rId6"/>
    <p:sldId id="264" r:id="rId7"/>
    <p:sldId id="268" r:id="rId8"/>
    <p:sldId id="266" r:id="rId9"/>
    <p:sldId id="279" r:id="rId10"/>
    <p:sldId id="280" r:id="rId11"/>
    <p:sldId id="284" r:id="rId12"/>
    <p:sldId id="257" r:id="rId13"/>
    <p:sldId id="286" r:id="rId14"/>
    <p:sldId id="283" r:id="rId15"/>
    <p:sldId id="258" r:id="rId16"/>
    <p:sldId id="265" r:id="rId17"/>
    <p:sldId id="259" r:id="rId18"/>
    <p:sldId id="269" r:id="rId19"/>
    <p:sldId id="272" r:id="rId20"/>
    <p:sldId id="270" r:id="rId21"/>
    <p:sldId id="273" r:id="rId22"/>
    <p:sldId id="276" r:id="rId23"/>
    <p:sldId id="277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>
        <p:scale>
          <a:sx n="66" d="100"/>
          <a:sy n="66" d="100"/>
        </p:scale>
        <p:origin x="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1162"/>
              </p:ext>
            </p:extLst>
          </p:nvPr>
        </p:nvGraphicFramePr>
        <p:xfrm>
          <a:off x="3330910" y="613326"/>
          <a:ext cx="3798793" cy="608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86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r>
                        <a:rPr lang="en-US" altLang="ko-KR" b="0" dirty="0"/>
                        <a:t>-&gt;sin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2311369" y="65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6094-575F-4192-B48A-FCB2E43D5CE1}"/>
              </a:ext>
            </a:extLst>
          </p:cNvPr>
          <p:cNvSpPr txBox="1"/>
          <p:nvPr/>
        </p:nvSpPr>
        <p:spPr>
          <a:xfrm>
            <a:off x="3310550" y="11908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 </a:t>
            </a:r>
            <a:r>
              <a:rPr lang="en-US" altLang="ko-KR" dirty="0"/>
              <a:t>– </a:t>
            </a:r>
            <a:r>
              <a:rPr lang="ko-KR" altLang="en-US" dirty="0"/>
              <a:t>로그변환 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1A215-C97C-4AC2-A1D6-7C5D48D6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057172"/>
            <a:ext cx="1209844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99B00-7400-430A-92D1-7D568B66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1057172"/>
            <a:ext cx="2451213" cy="5519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CDC1BF-187A-4D9C-BE00-DEBDF7EF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54015"/>
              </p:ext>
            </p:extLst>
          </p:nvPr>
        </p:nvGraphicFramePr>
        <p:xfrm>
          <a:off x="7351904" y="441226"/>
          <a:ext cx="4545189" cy="443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submit_clust_xgb_log2.csv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9.342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불쾌지수이동평균</a:t>
                      </a:r>
                      <a:r>
                        <a:rPr lang="en-US" altLang="ko-KR" sz="1200" dirty="0"/>
                        <a:t>3,5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submit_clust_xgb_log.csv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9.404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submit_clust_xgb_log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csv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8.755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7D360A-520C-4FB5-9654-31416765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58" y="2035849"/>
            <a:ext cx="1190791" cy="8859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6EF0C7-DDED-4AB2-A477-410A6A96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06" y="3254377"/>
            <a:ext cx="1076892" cy="7716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A77D43-AB11-4E9F-B230-A7922DB7209B}"/>
              </a:ext>
            </a:extLst>
          </p:cNvPr>
          <p:cNvCxnSpPr/>
          <p:nvPr/>
        </p:nvCxnSpPr>
        <p:spPr>
          <a:xfrm>
            <a:off x="7247823" y="0"/>
            <a:ext cx="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149A-8EC0-43D8-A58C-BF09EC2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" y="1176836"/>
            <a:ext cx="1170630" cy="314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8.66919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258166-992A-4C16-9651-5E23D5A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4" y="2400341"/>
            <a:ext cx="777715" cy="18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571614" y="4294016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8.66889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8.94875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9.00359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81E646-99D8-4366-8315-4CEDACDF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45" y="2615443"/>
            <a:ext cx="1144521" cy="165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EE8AF-4D59-4E8D-996A-2E70AA500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312" y="2415930"/>
            <a:ext cx="777714" cy="1644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7.38650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7.39298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7.37297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7.36751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7.59349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A5E2E9-125E-4CF6-99D8-62F88EB6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44" y="2793460"/>
            <a:ext cx="1158952" cy="1211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8DC4B1-8EE0-4E6D-96A4-05824D05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141" y="1184431"/>
            <a:ext cx="1890579" cy="1081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54F191-E95E-413F-BAD7-603264C5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590" y="1143303"/>
            <a:ext cx="1890580" cy="107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0420BD-43E9-413F-A336-95C6E7066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832" y="1176837"/>
            <a:ext cx="1288553" cy="7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3.34411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6BD54A-333E-4C76-A47A-CD9E4A775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284" y="2239002"/>
            <a:ext cx="946144" cy="184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3.34338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3.35819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3.35486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3.36932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3.91990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6DF847-74EB-4E68-B3D5-44C0E2FB6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9437" y="1173162"/>
            <a:ext cx="1288553" cy="74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16F79B4-3606-404C-8FE0-07D9CAAD8F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5173" y="2252205"/>
            <a:ext cx="1197559" cy="126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6.54090</a:t>
            </a:r>
            <a:endParaRPr lang="ko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196BA9-8574-4C2A-A9B6-A74F88347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0348" y="2167638"/>
            <a:ext cx="787396" cy="193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7558C8C-33C0-4690-AE51-6C4E05863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4572" y="1140804"/>
            <a:ext cx="1288553" cy="740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253A61-C566-490B-A3CC-D1E43035DE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9983" y="1152417"/>
            <a:ext cx="1288553" cy="728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6.54086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6.45837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6.47765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6.47663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6.64364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32754B-25EE-42D8-8B47-00E9F9361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24261" y="2161173"/>
            <a:ext cx="931159" cy="12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submit_clust_xgb_feature.csv</a:t>
            </a:r>
          </a:p>
        </p:txBody>
      </p:sp>
    </p:spTree>
    <p:extLst>
      <p:ext uri="{BB962C8B-B14F-4D97-AF65-F5344CB8AC3E}">
        <p14:creationId xmlns:p14="http://schemas.microsoft.com/office/powerpoint/2010/main" val="100715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B649DF-6A77-4E41-8B5C-3C40F47A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9794"/>
              </p:ext>
            </p:extLst>
          </p:nvPr>
        </p:nvGraphicFramePr>
        <p:xfrm>
          <a:off x="1435103" y="2716867"/>
          <a:ext cx="5129348" cy="27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337">
                  <a:extLst>
                    <a:ext uri="{9D8B030D-6E8A-4147-A177-3AD203B41FA5}">
                      <a16:colId xmlns:a16="http://schemas.microsoft.com/office/drawing/2014/main" val="1276004218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4222704956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479756363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Min-max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8.66889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8.66875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8.87324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7.36751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7.36802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7.38717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3.34374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3.40975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6.35596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8043-329C-4F7E-9EC1-8582CEE79B15}"/>
              </a:ext>
            </a:extLst>
          </p:cNvPr>
          <p:cNvSpPr txBox="1"/>
          <p:nvPr/>
        </p:nvSpPr>
        <p:spPr>
          <a:xfrm>
            <a:off x="2082800" y="5843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/>
              <a:t>제출파일</a:t>
            </a:r>
            <a:r>
              <a:rPr lang="en-US" altLang="ko-KR" b="0" dirty="0"/>
              <a:t>: submit_clust_xgb_scale.csv</a:t>
            </a:r>
            <a:endParaRPr lang="ko-KR" altLang="en-US" b="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01554"/>
              </p:ext>
            </p:extLst>
          </p:nvPr>
        </p:nvGraphicFramePr>
        <p:xfrm>
          <a:off x="7351904" y="441226"/>
          <a:ext cx="4545189" cy="5946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submit_clust_xgb_feature.csv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똑같이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submit_clust_xgb_scale.csv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9.433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ko-KR" altLang="en-US" sz="1200" dirty="0" err="1"/>
                        <a:t>민맥스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submit_clust_xgb_minmax.csv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54.209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예측 모두 </a:t>
                      </a:r>
                      <a:r>
                        <a:rPr lang="en-US" altLang="ko-KR" sz="1200" dirty="0"/>
                        <a:t>min-max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submit_clust_xgb_all_minmax.csv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9.300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best </a:t>
                      </a:r>
                      <a:r>
                        <a:rPr lang="ko-KR" altLang="en-US" sz="1200" dirty="0"/>
                        <a:t>모델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en-US" altLang="ko-KR" sz="1200" dirty="0"/>
                        <a:t>et</a:t>
                      </a:r>
                      <a:r>
                        <a:rPr lang="ko-KR" altLang="en-US" sz="1200" dirty="0"/>
                        <a:t>로 나옴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submit_clust_et_model_fianl_best.csv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6.192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892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–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–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8.161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(rf -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submit_clust_et_model_fianl_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6.460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53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A76014-0663-48A8-B918-B98FF9E5D723}"/>
              </a:ext>
            </a:extLst>
          </p:cNvPr>
          <p:cNvSpPr txBox="1"/>
          <p:nvPr/>
        </p:nvSpPr>
        <p:spPr>
          <a:xfrm>
            <a:off x="1346203" y="234753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스케일링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63411"/>
              </p:ext>
            </p:extLst>
          </p:nvPr>
        </p:nvGraphicFramePr>
        <p:xfrm>
          <a:off x="6697386" y="455749"/>
          <a:ext cx="4545189" cy="569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모델만 변경 </a:t>
                      </a:r>
                      <a:r>
                        <a:rPr lang="en-US" altLang="ko-KR" sz="1200" dirty="0"/>
                        <a:t>(et –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submit_clust_et_model_fianl.csv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6.135</a:t>
                      </a:r>
                      <a:endParaRPr lang="ko-KR" altLang="en-US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변수바꿈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변수중요도 참고해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만 제거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submit_et2.csv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6.202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변수바꿈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파이캐럿</a:t>
                      </a:r>
                      <a:r>
                        <a:rPr lang="ko-KR" altLang="en-US" sz="1200" dirty="0"/>
                        <a:t> 변수중요도 참고해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만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하위권 제거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건물라벨제거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submit_et3.csv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6.261</a:t>
                      </a:r>
                      <a:endParaRPr lang="ko-KR" altLang="en-US" sz="12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892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6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955698" y="979997"/>
            <a:ext cx="64267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78F8A-F0F1-4C21-9C52-FE0AAA8FE875}"/>
              </a:ext>
            </a:extLst>
          </p:cNvPr>
          <p:cNvSpPr txBox="1"/>
          <p:nvPr/>
        </p:nvSpPr>
        <p:spPr>
          <a:xfrm>
            <a:off x="76437" y="150648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XGB </a:t>
            </a:r>
            <a:r>
              <a:rPr lang="ko-KR" altLang="en-US" dirty="0"/>
              <a:t>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9FFE3-8E80-4CBD-A8DD-9BC3BE1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9" y="715147"/>
            <a:ext cx="4774001" cy="2835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708D5-39A4-436C-864E-0DB58D68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2" y="690230"/>
            <a:ext cx="4729152" cy="2860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D8BA8-D9E1-4D8A-8539-E45F503F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9" y="3727905"/>
            <a:ext cx="4744103" cy="283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68830-6DE4-4AA9-A3FB-C10A2211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342" y="3712955"/>
            <a:ext cx="4729152" cy="2845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50EEA-1FBB-4A22-9723-9981536C9609}"/>
              </a:ext>
            </a:extLst>
          </p:cNvPr>
          <p:cNvSpPr txBox="1"/>
          <p:nvPr/>
        </p:nvSpPr>
        <p:spPr>
          <a:xfrm>
            <a:off x="807459" y="96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71EE6-2A14-46F6-901C-F963E4341D4D}"/>
              </a:ext>
            </a:extLst>
          </p:cNvPr>
          <p:cNvSpPr txBox="1"/>
          <p:nvPr/>
        </p:nvSpPr>
        <p:spPr>
          <a:xfrm>
            <a:off x="6094880" y="927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B8AB2-3872-461B-BE98-1016D7A69E66}"/>
              </a:ext>
            </a:extLst>
          </p:cNvPr>
          <p:cNvSpPr txBox="1"/>
          <p:nvPr/>
        </p:nvSpPr>
        <p:spPr>
          <a:xfrm>
            <a:off x="874488" y="410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955EC-0B9C-4DFC-8AD7-29BF6759FEA8}"/>
              </a:ext>
            </a:extLst>
          </p:cNvPr>
          <p:cNvSpPr txBox="1"/>
          <p:nvPr/>
        </p:nvSpPr>
        <p:spPr>
          <a:xfrm>
            <a:off x="6094880" y="4013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53E2-EDAB-4F8E-BA87-61B4ED7D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" y="1217476"/>
            <a:ext cx="2342806" cy="362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68E64-B46A-4440-AC1B-A832BFD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5" y="1217476"/>
            <a:ext cx="2100744" cy="40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C680A-E9EF-4CED-9E7E-BF8047FC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677557"/>
            <a:ext cx="1651203" cy="5930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974935-BD1D-45A3-AF65-1A7DBC35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94" y="492891"/>
            <a:ext cx="2299843" cy="622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6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E9C60-C644-4559-8A48-5385CE4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006611"/>
            <a:ext cx="5401429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69668-7EBA-4CE1-B080-4273EE2B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891"/>
            <a:ext cx="2354463" cy="61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4459B-D226-4F5D-8A65-B8BF5CFEF84D}"/>
              </a:ext>
            </a:extLst>
          </p:cNvPr>
          <p:cNvSpPr txBox="1"/>
          <p:nvPr/>
        </p:nvSpPr>
        <p:spPr>
          <a:xfrm>
            <a:off x="8816261" y="333137"/>
            <a:ext cx="235446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['</a:t>
            </a:r>
            <a:r>
              <a:rPr lang="ko-KR" altLang="en-US" sz="1100" dirty="0"/>
              <a:t>건물번호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일시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기온</a:t>
            </a:r>
            <a:r>
              <a:rPr lang="en-US" altLang="ko-KR" sz="1100" dirty="0"/>
              <a:t>(C)',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풍속</a:t>
            </a:r>
            <a:r>
              <a:rPr lang="en-US" altLang="ko-KR" sz="1100" dirty="0"/>
              <a:t>(m/s)',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습도</a:t>
            </a:r>
            <a:r>
              <a:rPr lang="en-US" altLang="ko-KR" sz="1100" dirty="0"/>
              <a:t>(%)',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전력소비량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3',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5',</a:t>
            </a:r>
          </a:p>
          <a:p>
            <a:r>
              <a:rPr lang="en-US" altLang="ko-KR" sz="1100" dirty="0"/>
              <a:t> 'holiday',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요일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냉방면적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태양광용량</a:t>
            </a:r>
            <a:r>
              <a:rPr lang="en-US" altLang="ko-KR" sz="1100" dirty="0"/>
              <a:t>(kW)',</a:t>
            </a:r>
          </a:p>
          <a:p>
            <a:r>
              <a:rPr lang="en-US" altLang="ko-KR" sz="1100" dirty="0"/>
              <a:t> 'ESS</a:t>
            </a:r>
            <a:r>
              <a:rPr lang="ko-KR" altLang="en-US" sz="1100" dirty="0"/>
              <a:t>저장용량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건물기타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공공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대학교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데이터센터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백화점및아울렛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병원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상용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아파트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연구소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지식산업센터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할인마트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호텔및리조트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_</a:t>
            </a:r>
            <a:r>
              <a:rPr lang="ko-KR" altLang="en-US" sz="1100" dirty="0"/>
              <a:t>라벨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태양광여부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en-US" altLang="ko-KR" sz="1100" dirty="0" err="1"/>
              <a:t>km_cluster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'datetime']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246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509AD6-61B7-423A-94F8-AC417B6B49DA}"/>
              </a:ext>
            </a:extLst>
          </p:cNvPr>
          <p:cNvSpPr txBox="1"/>
          <p:nvPr/>
        </p:nvSpPr>
        <p:spPr>
          <a:xfrm>
            <a:off x="1081754" y="2096790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et_model</a:t>
            </a:r>
            <a:r>
              <a:rPr lang="en-US" altLang="ko-KR" dirty="0"/>
              <a:t>, et_model1, et_model2, et_model3 : </a:t>
            </a:r>
            <a:r>
              <a:rPr lang="ko-KR" altLang="en-US" dirty="0"/>
              <a:t>그냥 모델</a:t>
            </a:r>
            <a:endParaRPr lang="en-US" altLang="ko-KR" dirty="0"/>
          </a:p>
          <a:p>
            <a:r>
              <a:rPr lang="en-US" altLang="ko-KR" dirty="0"/>
              <a:t>et_model_final0 ~ : </a:t>
            </a:r>
            <a:r>
              <a:rPr lang="ko-KR" altLang="en-US" dirty="0"/>
              <a:t>최종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B8C43-A9A9-4A5D-BCF6-F2E4B9F2FA15}"/>
              </a:ext>
            </a:extLst>
          </p:cNvPr>
          <p:cNvSpPr txBox="1"/>
          <p:nvPr/>
        </p:nvSpPr>
        <p:spPr>
          <a:xfrm>
            <a:off x="4284914" y="241995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submit_clust_et_model_fianl.csv</a:t>
            </a:r>
            <a:endParaRPr lang="fr-F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7E86C-8FF0-4C88-B99C-19E2AC196EAD}"/>
              </a:ext>
            </a:extLst>
          </p:cNvPr>
          <p:cNvSpPr txBox="1"/>
          <p:nvPr/>
        </p:nvSpPr>
        <p:spPr>
          <a:xfrm>
            <a:off x="1018848" y="311245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전력사용량예측_pycaret_et.ipynb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튜닝 추가 코드 </a:t>
            </a:r>
            <a:r>
              <a:rPr lang="en-US" altLang="ko-KR" dirty="0"/>
              <a:t>(</a:t>
            </a:r>
            <a:r>
              <a:rPr lang="ko-KR" altLang="en-US" dirty="0"/>
              <a:t>단독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4E001-0451-4F36-9A30-C053E1BC6E0B}"/>
              </a:ext>
            </a:extLst>
          </p:cNvPr>
          <p:cNvSpPr txBox="1"/>
          <p:nvPr/>
        </p:nvSpPr>
        <p:spPr>
          <a:xfrm>
            <a:off x="1081754" y="3712615"/>
            <a:ext cx="22779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--et--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4.01986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5.11189</a:t>
            </a:r>
            <a:endParaRPr lang="en-US" altLang="ko-KR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2.14110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2.92625</a:t>
            </a:r>
          </a:p>
          <a:p>
            <a:endParaRPr lang="en-US" altLang="ko-KR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12121"/>
                </a:solidFill>
                <a:latin typeface="+mn-ea"/>
              </a:rPr>
              <a:t>(train </a:t>
            </a:r>
            <a:r>
              <a:rPr lang="ko-KR" altLang="en-US" dirty="0">
                <a:solidFill>
                  <a:srgbClr val="212121"/>
                </a:solidFill>
                <a:latin typeface="+mn-ea"/>
              </a:rPr>
              <a:t>확인</a:t>
            </a:r>
            <a:r>
              <a:rPr lang="en-US" altLang="ko-KR" dirty="0">
                <a:solidFill>
                  <a:srgbClr val="212121"/>
                </a:solidFill>
                <a:latin typeface="+mn-ea"/>
              </a:rPr>
              <a:t>)</a:t>
            </a:r>
          </a:p>
          <a:p>
            <a:r>
              <a:rPr lang="en-US" altLang="ko-KR" sz="1800" b="0" dirty="0">
                <a:latin typeface="+mn-ea"/>
              </a:rPr>
              <a:t>submit_pc_et.csv</a:t>
            </a:r>
          </a:p>
          <a:p>
            <a:r>
              <a:rPr lang="en-US" altLang="ko-KR" dirty="0">
                <a:latin typeface="+mn-ea"/>
              </a:rPr>
              <a:t>6.2304</a:t>
            </a:r>
            <a:endParaRPr lang="ko-KR" altLang="en-US" sz="1800" b="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3373F-70FC-4D38-BA6D-6B5BDD6D57E6}"/>
              </a:ext>
            </a:extLst>
          </p:cNvPr>
          <p:cNvSpPr txBox="1"/>
          <p:nvPr/>
        </p:nvSpPr>
        <p:spPr>
          <a:xfrm>
            <a:off x="3785418" y="3928117"/>
            <a:ext cx="998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xgb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8.66889</a:t>
            </a:r>
          </a:p>
          <a:p>
            <a:r>
              <a:rPr lang="en-US" altLang="ko-KR" dirty="0"/>
              <a:t>7.36751</a:t>
            </a:r>
          </a:p>
          <a:p>
            <a:r>
              <a:rPr lang="en-US" altLang="ko-KR" dirty="0"/>
              <a:t>3.34338</a:t>
            </a:r>
          </a:p>
          <a:p>
            <a:r>
              <a:rPr lang="en-US" altLang="ko-KR" dirty="0"/>
              <a:t>6.45837</a:t>
            </a:r>
          </a:p>
          <a:p>
            <a:endParaRPr lang="en-US" altLang="ko-KR" dirty="0"/>
          </a:p>
          <a:p>
            <a:r>
              <a:rPr lang="en-US" altLang="ko-KR" dirty="0"/>
              <a:t>-&gt;8.214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2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20766" y="1089898"/>
            <a:ext cx="5918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 +</a:t>
            </a:r>
            <a:r>
              <a:rPr lang="ko-KR" altLang="en-US" dirty="0" err="1"/>
              <a:t>라벨인코딩도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연면적</a:t>
            </a:r>
            <a:r>
              <a:rPr lang="en-US" altLang="ko-KR" dirty="0"/>
              <a:t>,</a:t>
            </a:r>
            <a:r>
              <a:rPr lang="ko-KR" altLang="en-US" dirty="0"/>
              <a:t>냉방면적</a:t>
            </a:r>
            <a:r>
              <a:rPr lang="en-US" altLang="ko-KR" dirty="0"/>
              <a:t>,</a:t>
            </a: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로그변환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태양광용량 여부 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58451" y="962105"/>
            <a:ext cx="584006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smape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257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E529BC-F91D-4A91-9A95-E5A7F384D486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2970"/>
              </p:ext>
            </p:extLst>
          </p:nvPr>
        </p:nvGraphicFramePr>
        <p:xfrm>
          <a:off x="2268124" y="818002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0992"/>
              </p:ext>
            </p:extLst>
          </p:nvPr>
        </p:nvGraphicFramePr>
        <p:xfrm>
          <a:off x="6914147" y="818002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25182F-009C-4DDC-9FCC-549B03A9C992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4052"/>
              </p:ext>
            </p:extLst>
          </p:nvPr>
        </p:nvGraphicFramePr>
        <p:xfrm>
          <a:off x="1568730" y="759032"/>
          <a:ext cx="6550248" cy="533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13.210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1744769" y="38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60BC05-B293-4C45-8112-C0E2A034EA97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7E1FAB-51BD-44BD-B60E-63CF2BFA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1" y="685017"/>
            <a:ext cx="4363059" cy="6077798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0620"/>
              </p:ext>
            </p:extLst>
          </p:nvPr>
        </p:nvGraphicFramePr>
        <p:xfrm>
          <a:off x="6262717" y="685017"/>
          <a:ext cx="3798793" cy="501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12.51622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-&gt;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12.93023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</a:t>
                      </a:r>
                      <a:r>
                        <a:rPr lang="ko-KR" altLang="en-US" b="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12.90962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-</a:t>
                      </a:r>
                      <a:r>
                        <a:rPr lang="ko-KR" altLang="en-US" b="0" dirty="0"/>
                        <a:t>불쾌지수</a:t>
                      </a:r>
                      <a:r>
                        <a:rPr lang="en-US" altLang="ko-KR" b="0" dirty="0"/>
                        <a:t>_</a:t>
                      </a:r>
                      <a:r>
                        <a:rPr lang="ko-KR" altLang="en-US" b="0" dirty="0"/>
                        <a:t>이동평균</a:t>
                      </a:r>
                      <a:r>
                        <a:rPr lang="en-US" altLang="ko-KR" b="0" dirty="0"/>
                        <a:t>3,5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12.81813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 err="1"/>
                        <a:t>test_split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20.21649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43350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12.38281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1523421" y="350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247EC-A1AD-45AB-A372-C00475D065E9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16975</TotalTime>
  <Words>1294</Words>
  <Application>Microsoft Office PowerPoint</Application>
  <PresentationFormat>와이드스크린</PresentationFormat>
  <Paragraphs>331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Courier New</vt:lpstr>
      <vt:lpstr>Wingdings</vt:lpstr>
      <vt:lpstr>Office 테마</vt:lpstr>
      <vt:lpstr>csv 파일 전처리</vt:lpstr>
      <vt:lpstr>PowerPoint 프레젠테이션</vt:lpstr>
      <vt:lpstr>PowerPoint 프레젠테이션</vt:lpstr>
      <vt:lpstr>PowerPoint 프레젠테이션</vt:lpstr>
      <vt:lpstr>smape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83</cp:revision>
  <dcterms:created xsi:type="dcterms:W3CDTF">2023-08-08T08:03:57Z</dcterms:created>
  <dcterms:modified xsi:type="dcterms:W3CDTF">2023-08-21T13:15:10Z</dcterms:modified>
</cp:coreProperties>
</file>