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138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D0F3B43-5354-4BD5-BF0E-C13E1A882D9A}" type="datetimeFigureOut">
              <a:rPr lang="en-IN" smtClean="0"/>
              <a:t>12-10-2023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351836BB-E6DB-4F21-91EE-3F61C92655FB}"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0F3B43-5354-4BD5-BF0E-C13E1A882D9A}"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836BB-E6DB-4F21-91EE-3F61C92655F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0F3B43-5354-4BD5-BF0E-C13E1A882D9A}"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836BB-E6DB-4F21-91EE-3F61C92655F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0F3B43-5354-4BD5-BF0E-C13E1A882D9A}"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836BB-E6DB-4F21-91EE-3F61C92655F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D0F3B43-5354-4BD5-BF0E-C13E1A882D9A}"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836BB-E6DB-4F21-91EE-3F61C92655FB}"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D0F3B43-5354-4BD5-BF0E-C13E1A882D9A}"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836BB-E6DB-4F21-91EE-3F61C92655F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D0F3B43-5354-4BD5-BF0E-C13E1A882D9A}" type="datetimeFigureOut">
              <a:rPr lang="en-IN" smtClean="0"/>
              <a:t>12-10-2023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1836BB-E6DB-4F21-91EE-3F61C92655F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D0F3B43-5354-4BD5-BF0E-C13E1A882D9A}" type="datetimeFigureOut">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1836BB-E6DB-4F21-91EE-3F61C92655F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F3B43-5354-4BD5-BF0E-C13E1A882D9A}" type="datetimeFigureOut">
              <a:rPr lang="en-IN" smtClean="0"/>
              <a:t>12-10-2023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1836BB-E6DB-4F21-91EE-3F61C92655F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D0F3B43-5354-4BD5-BF0E-C13E1A882D9A}"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836BB-E6DB-4F21-91EE-3F61C92655F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D0F3B43-5354-4BD5-BF0E-C13E1A882D9A}"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351836BB-E6DB-4F21-91EE-3F61C92655FB}"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D0F3B43-5354-4BD5-BF0E-C13E1A882D9A}" type="datetimeFigureOut">
              <a:rPr lang="en-IN" smtClean="0"/>
              <a:t>12-10-2023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51836BB-E6DB-4F21-91EE-3F61C92655FB}"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Arial Black" pitchFamily="34" charset="0"/>
              </a:rPr>
              <a:t>GLOBAL AIR TRANSPORTATION NETWORK</a:t>
            </a:r>
            <a:endParaRPr lang="en-IN" dirty="0">
              <a:latin typeface="Arial Black" pitchFamily="34" charset="0"/>
            </a:endParaRPr>
          </a:p>
        </p:txBody>
      </p:sp>
      <p:sp>
        <p:nvSpPr>
          <p:cNvPr id="3" name="Subtitle 2"/>
          <p:cNvSpPr>
            <a:spLocks noGrp="1"/>
          </p:cNvSpPr>
          <p:nvPr>
            <p:ph type="subTitle" idx="1"/>
          </p:nvPr>
        </p:nvSpPr>
        <p:spPr>
          <a:xfrm>
            <a:off x="1371600" y="4725144"/>
            <a:ext cx="6400800" cy="1656184"/>
          </a:xfrm>
        </p:spPr>
        <p:txBody>
          <a:bodyPr/>
          <a:lstStyle/>
          <a:p>
            <a:r>
              <a:rPr lang="en-US" dirty="0" smtClean="0">
                <a:latin typeface="Arial Rounded MT Bold" pitchFamily="34" charset="0"/>
              </a:rPr>
              <a:t>PROJECT REPORT TEMPLATE </a:t>
            </a:r>
            <a:endParaRPr lang="en-IN" dirty="0">
              <a:latin typeface="Arial Rounded MT Bold" pitchFamily="34" charset="0"/>
            </a:endParaRPr>
          </a:p>
        </p:txBody>
      </p:sp>
    </p:spTree>
    <p:extLst>
      <p:ext uri="{BB962C8B-B14F-4D97-AF65-F5344CB8AC3E}">
        <p14:creationId xmlns:p14="http://schemas.microsoft.com/office/powerpoint/2010/main" val="324407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5425"/>
            <a:ext cx="9144000" cy="4507149"/>
          </a:xfrm>
          <a:prstGeom prst="rect">
            <a:avLst/>
          </a:prstGeom>
        </p:spPr>
      </p:pic>
    </p:spTree>
    <p:extLst>
      <p:ext uri="{BB962C8B-B14F-4D97-AF65-F5344CB8AC3E}">
        <p14:creationId xmlns:p14="http://schemas.microsoft.com/office/powerpoint/2010/main" val="1196107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 ADVANTAGES &amp; DISADVANTAGES</a:t>
            </a:r>
            <a:endParaRPr lang="en-IN" b="1" dirty="0"/>
          </a:p>
        </p:txBody>
      </p:sp>
      <p:sp>
        <p:nvSpPr>
          <p:cNvPr id="3" name="Content Placeholder 2"/>
          <p:cNvSpPr>
            <a:spLocks noGrp="1"/>
          </p:cNvSpPr>
          <p:nvPr>
            <p:ph idx="1"/>
          </p:nvPr>
        </p:nvSpPr>
        <p:spPr/>
        <p:txBody>
          <a:bodyPr>
            <a:normAutofit/>
          </a:bodyPr>
          <a:lstStyle/>
          <a:p>
            <a:pPr marL="0" indent="0">
              <a:buNone/>
            </a:pPr>
            <a:r>
              <a:rPr lang="en-US" dirty="0" smtClean="0"/>
              <a:t>4.1 </a:t>
            </a:r>
            <a:r>
              <a:rPr lang="en-US" u="sng" dirty="0" smtClean="0"/>
              <a:t>ADVANTAGES</a:t>
            </a:r>
          </a:p>
          <a:p>
            <a:pPr marL="914400" lvl="2" indent="0">
              <a:buNone/>
            </a:pPr>
            <a:endParaRPr lang="en-US" i="1" dirty="0"/>
          </a:p>
          <a:p>
            <a:pPr lvl="2">
              <a:buFont typeface="Wingdings" pitchFamily="2" charset="2"/>
              <a:buChar char="Ø"/>
            </a:pPr>
            <a:r>
              <a:rPr lang="en-US" i="1" dirty="0" smtClean="0"/>
              <a:t>High speed. Air is the type of freight capable of travelling long distances in short periods of time.</a:t>
            </a:r>
          </a:p>
          <a:p>
            <a:pPr lvl="2">
              <a:buFont typeface="Wingdings" pitchFamily="2" charset="2"/>
              <a:buChar char="Ø"/>
            </a:pPr>
            <a:r>
              <a:rPr lang="en-US" i="1" dirty="0" smtClean="0"/>
              <a:t>Fast service.</a:t>
            </a:r>
          </a:p>
          <a:p>
            <a:pPr lvl="2">
              <a:buFont typeface="Wingdings" pitchFamily="2" charset="2"/>
              <a:buChar char="Ø"/>
            </a:pPr>
            <a:r>
              <a:rPr lang="en-US" i="1" dirty="0" smtClean="0"/>
              <a:t>Send almost everywhere your freight.</a:t>
            </a:r>
          </a:p>
          <a:p>
            <a:pPr lvl="2">
              <a:buFont typeface="Wingdings" pitchFamily="2" charset="2"/>
              <a:buChar char="Ø"/>
            </a:pPr>
            <a:r>
              <a:rPr lang="en-US" i="1" dirty="0" smtClean="0"/>
              <a:t>High Standard of Security.</a:t>
            </a:r>
          </a:p>
          <a:p>
            <a:pPr lvl="2">
              <a:buFont typeface="Wingdings" pitchFamily="2" charset="2"/>
              <a:buChar char="Ø"/>
            </a:pPr>
            <a:r>
              <a:rPr lang="en-US" i="1" dirty="0" smtClean="0"/>
              <a:t>Natural Route.</a:t>
            </a:r>
          </a:p>
          <a:p>
            <a:pPr lvl="2">
              <a:buFont typeface="Wingdings" pitchFamily="2" charset="2"/>
              <a:buChar char="Ø"/>
            </a:pPr>
            <a:r>
              <a:rPr lang="en-US" i="1" dirty="0" smtClean="0"/>
              <a:t>There is less need for heavy packaging.</a:t>
            </a:r>
          </a:p>
          <a:p>
            <a:pPr lvl="2">
              <a:buFont typeface="Wingdings" pitchFamily="2" charset="2"/>
              <a:buChar char="Ø"/>
            </a:pPr>
            <a:r>
              <a:rPr lang="en-US" i="1" dirty="0" smtClean="0"/>
              <a:t>Deliver items quickly over long distance.</a:t>
            </a:r>
          </a:p>
          <a:p>
            <a:pPr lvl="2">
              <a:buFont typeface="Wingdings" pitchFamily="2" charset="2"/>
              <a:buChar char="Ø"/>
            </a:pPr>
            <a:endParaRPr lang="en-US" i="1" dirty="0" smtClean="0"/>
          </a:p>
        </p:txBody>
      </p:sp>
    </p:spTree>
    <p:extLst>
      <p:ext uri="{BB962C8B-B14F-4D97-AF65-F5344CB8AC3E}">
        <p14:creationId xmlns:p14="http://schemas.microsoft.com/office/powerpoint/2010/main" val="1065906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4.2 </a:t>
            </a:r>
            <a:r>
              <a:rPr lang="en-US" sz="3200" u="sng" dirty="0" smtClean="0"/>
              <a:t>DISADVANTAGES</a:t>
            </a:r>
            <a:endParaRPr lang="en-IN" sz="3200" u="sng" dirty="0"/>
          </a:p>
        </p:txBody>
      </p:sp>
      <p:sp>
        <p:nvSpPr>
          <p:cNvPr id="3" name="Content Placeholder 2"/>
          <p:cNvSpPr>
            <a:spLocks noGrp="1"/>
          </p:cNvSpPr>
          <p:nvPr>
            <p:ph idx="1"/>
          </p:nvPr>
        </p:nvSpPr>
        <p:spPr/>
        <p:txBody>
          <a:bodyPr/>
          <a:lstStyle/>
          <a:p>
            <a:pPr lvl="3">
              <a:buFont typeface="Wingdings" pitchFamily="2" charset="2"/>
              <a:buChar char="Ø"/>
            </a:pPr>
            <a:r>
              <a:rPr lang="en-US" sz="2400" dirty="0" smtClean="0"/>
              <a:t>Risky.</a:t>
            </a:r>
          </a:p>
          <a:p>
            <a:pPr lvl="3">
              <a:buFont typeface="Wingdings" pitchFamily="2" charset="2"/>
              <a:buChar char="Ø"/>
            </a:pPr>
            <a:r>
              <a:rPr lang="en-US" dirty="0" smtClean="0"/>
              <a:t> </a:t>
            </a:r>
            <a:r>
              <a:rPr lang="en-US" sz="2400" dirty="0" smtClean="0"/>
              <a:t>Cost.</a:t>
            </a:r>
          </a:p>
          <a:p>
            <a:pPr lvl="3">
              <a:buFont typeface="Wingdings" pitchFamily="2" charset="2"/>
              <a:buChar char="Ø"/>
            </a:pPr>
            <a:r>
              <a:rPr lang="en-US" sz="2400" dirty="0" smtClean="0"/>
              <a:t>Some Product Limitation.</a:t>
            </a:r>
          </a:p>
          <a:p>
            <a:pPr lvl="3">
              <a:buFont typeface="Wingdings" pitchFamily="2" charset="2"/>
              <a:buChar char="Ø"/>
            </a:pPr>
            <a:r>
              <a:rPr lang="en-US" sz="2400" dirty="0" smtClean="0"/>
              <a:t>Capacity for small carriage.</a:t>
            </a:r>
          </a:p>
          <a:p>
            <a:pPr lvl="3">
              <a:buFont typeface="Wingdings" pitchFamily="2" charset="2"/>
              <a:buChar char="Ø"/>
            </a:pPr>
            <a:r>
              <a:rPr lang="en-US" sz="2400" dirty="0" smtClean="0"/>
              <a:t>Enormous investment.</a:t>
            </a:r>
          </a:p>
          <a:p>
            <a:pPr marL="1371600" lvl="3" indent="0">
              <a:buNone/>
            </a:pPr>
            <a:endParaRPr lang="en-IN" dirty="0"/>
          </a:p>
        </p:txBody>
      </p:sp>
    </p:spTree>
    <p:extLst>
      <p:ext uri="{BB962C8B-B14F-4D97-AF65-F5344CB8AC3E}">
        <p14:creationId xmlns:p14="http://schemas.microsoft.com/office/powerpoint/2010/main" val="3406018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APPLICATIONS</a:t>
            </a:r>
            <a:endParaRPr lang="en-IN" b="1" dirty="0"/>
          </a:p>
        </p:txBody>
      </p:sp>
      <p:sp>
        <p:nvSpPr>
          <p:cNvPr id="3" name="Content Placeholder 2"/>
          <p:cNvSpPr>
            <a:spLocks noGrp="1"/>
          </p:cNvSpPr>
          <p:nvPr>
            <p:ph idx="1"/>
          </p:nvPr>
        </p:nvSpPr>
        <p:spPr/>
        <p:txBody>
          <a:bodyPr>
            <a:normAutofit fontScale="92500" lnSpcReduction="20000"/>
          </a:bodyPr>
          <a:lstStyle/>
          <a:p>
            <a:r>
              <a:rPr lang="en-US" dirty="0" smtClean="0"/>
              <a:t>Modeling air transport network aims airline companies to organize their routes in a cost-efficient way and therefore maximize their profits.</a:t>
            </a:r>
          </a:p>
          <a:p>
            <a:r>
              <a:rPr lang="en-US" dirty="0" smtClean="0"/>
              <a:t>Air transport network models are also the tool to investigate system robustness. They help to determine weaknesses of the system in case of various kinds of disruptions. </a:t>
            </a:r>
          </a:p>
          <a:p>
            <a:r>
              <a:rPr lang="en-US" dirty="0" smtClean="0"/>
              <a:t>An alternative application is modeling human disease  networks. </a:t>
            </a:r>
          </a:p>
          <a:p>
            <a:r>
              <a:rPr lang="en-US" dirty="0" smtClean="0"/>
              <a:t>Once weaknesses are determined, a substitute node which can support all or part of the traffic load can be identified through the alternative strength for the pair.</a:t>
            </a:r>
          </a:p>
          <a:p>
            <a:pPr marL="0" indent="0">
              <a:buNone/>
            </a:pPr>
            <a:r>
              <a:rPr lang="en-US" dirty="0" smtClean="0"/>
              <a:t> </a:t>
            </a:r>
            <a:endParaRPr lang="en-IN" dirty="0"/>
          </a:p>
        </p:txBody>
      </p:sp>
    </p:spTree>
    <p:extLst>
      <p:ext uri="{BB962C8B-B14F-4D97-AF65-F5344CB8AC3E}">
        <p14:creationId xmlns:p14="http://schemas.microsoft.com/office/powerpoint/2010/main" val="3933655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 CONCLUSION</a:t>
            </a:r>
            <a:endParaRPr lang="en-IN" b="1" dirty="0"/>
          </a:p>
        </p:txBody>
      </p:sp>
      <p:sp>
        <p:nvSpPr>
          <p:cNvPr id="3" name="Content Placeholder 2"/>
          <p:cNvSpPr>
            <a:spLocks noGrp="1"/>
          </p:cNvSpPr>
          <p:nvPr>
            <p:ph idx="1"/>
          </p:nvPr>
        </p:nvSpPr>
        <p:spPr/>
        <p:txBody>
          <a:bodyPr/>
          <a:lstStyle/>
          <a:p>
            <a:r>
              <a:rPr lang="en-US" dirty="0" smtClean="0"/>
              <a:t>As the industry continues to evolve, IATA will remain an important player in shaping the future of air transport.  In conclusion, the International Air Transport Association has been instrumental in developing and improving the air transport industry.</a:t>
            </a:r>
            <a:endParaRPr lang="en-IN" dirty="0"/>
          </a:p>
        </p:txBody>
      </p:sp>
    </p:spTree>
    <p:extLst>
      <p:ext uri="{BB962C8B-B14F-4D97-AF65-F5344CB8AC3E}">
        <p14:creationId xmlns:p14="http://schemas.microsoft.com/office/powerpoint/2010/main" val="2129328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7. FUTURE SCOPE</a:t>
            </a:r>
            <a:endParaRPr lang="en-IN" b="1" dirty="0"/>
          </a:p>
        </p:txBody>
      </p:sp>
      <p:sp>
        <p:nvSpPr>
          <p:cNvPr id="3" name="Content Placeholder 2"/>
          <p:cNvSpPr>
            <a:spLocks noGrp="1"/>
          </p:cNvSpPr>
          <p:nvPr>
            <p:ph idx="1"/>
          </p:nvPr>
        </p:nvSpPr>
        <p:spPr/>
        <p:txBody>
          <a:bodyPr/>
          <a:lstStyle/>
          <a:p>
            <a:pPr>
              <a:buFont typeface="Courier New" pitchFamily="49" charset="0"/>
              <a:buChar char="o"/>
            </a:pPr>
            <a:r>
              <a:rPr lang="en-US" dirty="0" smtClean="0"/>
              <a:t>Emerging technologies are reshaping with robotics, artificial intelligence, the internet of things, unmanned aircraft systems and the push for hybrid and electric airplanes – just to name a few.  Alternative fuels can significantly change the current scenario of aviation in support of the environment protection.</a:t>
            </a:r>
            <a:endParaRPr lang="en-IN" dirty="0"/>
          </a:p>
        </p:txBody>
      </p:sp>
    </p:spTree>
    <p:extLst>
      <p:ext uri="{BB962C8B-B14F-4D97-AF65-F5344CB8AC3E}">
        <p14:creationId xmlns:p14="http://schemas.microsoft.com/office/powerpoint/2010/main" val="485288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u="sng" dirty="0" smtClean="0"/>
              <a:t>OVERVIEW</a:t>
            </a:r>
            <a:endParaRPr lang="en-IN" u="sng" dirty="0"/>
          </a:p>
        </p:txBody>
      </p:sp>
      <p:sp>
        <p:nvSpPr>
          <p:cNvPr id="4" name="Text Placeholder 3"/>
          <p:cNvSpPr>
            <a:spLocks noGrp="1"/>
          </p:cNvSpPr>
          <p:nvPr>
            <p:ph type="body" idx="2"/>
          </p:nvPr>
        </p:nvSpPr>
        <p:spPr/>
        <p:txBody>
          <a:bodyPr>
            <a:normAutofit fontScale="92500"/>
          </a:bodyPr>
          <a:lstStyle/>
          <a:p>
            <a:pPr marL="285750" indent="-285750">
              <a:buFont typeface="Wingdings" pitchFamily="2" charset="2"/>
              <a:buChar char="v"/>
            </a:pPr>
            <a:r>
              <a:rPr lang="en-US" sz="1800" dirty="0" smtClean="0"/>
              <a:t>The worldwide air transportation network is </a:t>
            </a:r>
            <a:r>
              <a:rPr lang="en-US" sz="1800" b="1" dirty="0" smtClean="0"/>
              <a:t>a small-world network in which the number of nonstop connections from a given city and the number of shortest paths going through a given city have distributions that are scale-free.</a:t>
            </a:r>
          </a:p>
          <a:p>
            <a:pPr marL="285750" indent="-285750">
              <a:buFont typeface="Wingdings" pitchFamily="2" charset="2"/>
              <a:buChar char="v"/>
            </a:pPr>
            <a:r>
              <a:rPr lang="en-US" sz="1800" dirty="0" smtClean="0"/>
              <a:t>The worldwide air transportation network is </a:t>
            </a:r>
            <a:r>
              <a:rPr lang="en-US" sz="1800" b="1" dirty="0" smtClean="0"/>
              <a:t>a critical infrastructure with high impact on trade and economy.</a:t>
            </a:r>
            <a:endParaRPr lang="en-US" sz="1800" dirty="0" smtClean="0"/>
          </a:p>
        </p:txBody>
      </p:sp>
      <p:sp>
        <p:nvSpPr>
          <p:cNvPr id="3" name="Content Placeholder 2"/>
          <p:cNvSpPr>
            <a:spLocks noGrp="1"/>
          </p:cNvSpPr>
          <p:nvPr>
            <p:ph sz="half" idx="1"/>
          </p:nvPr>
        </p:nvSpPr>
        <p:spPr/>
        <p:txBody>
          <a:bodyPr/>
          <a:lstStyle/>
          <a:p>
            <a:pPr marL="0" indent="0">
              <a:buNone/>
            </a:pPr>
            <a:r>
              <a:rPr lang="en-US" b="1" dirty="0" smtClean="0"/>
              <a:t>1. INTRODUCTION</a:t>
            </a:r>
          </a:p>
          <a:p>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094" y="2204864"/>
            <a:ext cx="5003064" cy="3661965"/>
          </a:xfrm>
          <a:prstGeom prst="rect">
            <a:avLst/>
          </a:prstGeom>
        </p:spPr>
      </p:pic>
    </p:spTree>
    <p:extLst>
      <p:ext uri="{BB962C8B-B14F-4D97-AF65-F5344CB8AC3E}">
        <p14:creationId xmlns:p14="http://schemas.microsoft.com/office/powerpoint/2010/main" val="1415458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802" y="251629"/>
            <a:ext cx="8208912" cy="584775"/>
          </a:xfrm>
          <a:prstGeom prst="rect">
            <a:avLst/>
          </a:prstGeom>
          <a:noFill/>
        </p:spPr>
        <p:txBody>
          <a:bodyPr wrap="square" rtlCol="0">
            <a:spAutoFit/>
          </a:bodyPr>
          <a:lstStyle/>
          <a:p>
            <a:r>
              <a:rPr lang="en-US" sz="3200" b="1" dirty="0" smtClean="0"/>
              <a:t>1.2</a:t>
            </a:r>
            <a:r>
              <a:rPr lang="en-US" sz="3200" dirty="0" smtClean="0"/>
              <a:t> </a:t>
            </a:r>
            <a:r>
              <a:rPr lang="en-US" sz="3200" b="1" u="sng" dirty="0" smtClean="0"/>
              <a:t>PURPOSE</a:t>
            </a:r>
            <a:endParaRPr lang="en-IN" sz="3200" b="1" u="sng" dirty="0"/>
          </a:p>
        </p:txBody>
      </p:sp>
      <p:sp>
        <p:nvSpPr>
          <p:cNvPr id="3" name="TextBox 2"/>
          <p:cNvSpPr txBox="1"/>
          <p:nvPr/>
        </p:nvSpPr>
        <p:spPr>
          <a:xfrm>
            <a:off x="1835696" y="1628800"/>
            <a:ext cx="6480720" cy="3416320"/>
          </a:xfrm>
          <a:prstGeom prst="rect">
            <a:avLst/>
          </a:prstGeom>
          <a:noFill/>
        </p:spPr>
        <p:txBody>
          <a:bodyPr wrap="square" rtlCol="0">
            <a:spAutoFit/>
          </a:bodyPr>
          <a:lstStyle/>
          <a:p>
            <a:r>
              <a:rPr lang="en-US" sz="3600" dirty="0" smtClean="0"/>
              <a:t>Air transport </a:t>
            </a:r>
            <a:r>
              <a:rPr lang="en-US" sz="3600" b="1" dirty="0" smtClean="0"/>
              <a:t> allows people from different countries to cross international boundaries and travel other countries for personal,  business, medical and tourism purposes.</a:t>
            </a:r>
            <a:endParaRPr lang="en-IN" sz="3600" dirty="0"/>
          </a:p>
        </p:txBody>
      </p:sp>
    </p:spTree>
    <p:extLst>
      <p:ext uri="{BB962C8B-B14F-4D97-AF65-F5344CB8AC3E}">
        <p14:creationId xmlns:p14="http://schemas.microsoft.com/office/powerpoint/2010/main" val="331852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PROBLEM DEFINITION &amp; DESIGN THINKING</a:t>
            </a:r>
            <a:endParaRPr lang="en-IN" b="1" dirty="0"/>
          </a:p>
        </p:txBody>
      </p:sp>
      <p:sp>
        <p:nvSpPr>
          <p:cNvPr id="3" name="Content Placeholder 2"/>
          <p:cNvSpPr>
            <a:spLocks noGrp="1"/>
          </p:cNvSpPr>
          <p:nvPr>
            <p:ph idx="1"/>
          </p:nvPr>
        </p:nvSpPr>
        <p:spPr/>
        <p:txBody>
          <a:bodyPr/>
          <a:lstStyle/>
          <a:p>
            <a:pPr marL="0" indent="0">
              <a:buNone/>
            </a:pPr>
            <a:r>
              <a:rPr lang="en-US" b="1" dirty="0" smtClean="0"/>
              <a:t>2.1 </a:t>
            </a:r>
            <a:r>
              <a:rPr lang="en-US" b="1" u="sng" dirty="0" smtClean="0"/>
              <a:t>EMPATHY MAP</a:t>
            </a:r>
          </a:p>
          <a:p>
            <a:pPr marL="0" indent="0">
              <a:buNone/>
            </a:pPr>
            <a:r>
              <a:rPr lang="en-US" b="1" u="sng" dirty="0" smtClean="0"/>
              <a:t> </a:t>
            </a:r>
            <a:endParaRPr lang="en-IN"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492896"/>
            <a:ext cx="4972744" cy="3888432"/>
          </a:xfrm>
          <a:prstGeom prst="rect">
            <a:avLst/>
          </a:prstGeom>
        </p:spPr>
      </p:pic>
    </p:spTree>
    <p:extLst>
      <p:ext uri="{BB962C8B-B14F-4D97-AF65-F5344CB8AC3E}">
        <p14:creationId xmlns:p14="http://schemas.microsoft.com/office/powerpoint/2010/main" val="4248085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219256" cy="1143000"/>
          </a:xfrm>
        </p:spPr>
        <p:txBody>
          <a:bodyPr>
            <a:normAutofit fontScale="90000"/>
          </a:bodyPr>
          <a:lstStyle/>
          <a:p>
            <a:r>
              <a:rPr lang="en-US" dirty="0" smtClean="0">
                <a:latin typeface="+mn-lt"/>
              </a:rPr>
              <a:t>2.2 </a:t>
            </a:r>
            <a:r>
              <a:rPr lang="en-US" sz="4000" b="1" u="sng" dirty="0" smtClean="0"/>
              <a:t>IDEATION &amp; BRAINSTORMING MAP </a:t>
            </a:r>
            <a:endParaRPr lang="en-IN" sz="40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556792"/>
            <a:ext cx="8229600" cy="4320480"/>
          </a:xfrm>
        </p:spPr>
      </p:pic>
    </p:spTree>
    <p:extLst>
      <p:ext uri="{BB962C8B-B14F-4D97-AF65-F5344CB8AC3E}">
        <p14:creationId xmlns:p14="http://schemas.microsoft.com/office/powerpoint/2010/main" val="5606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3. RESULT</a:t>
            </a:r>
            <a:endParaRPr lang="en-IN" b="1" dirty="0">
              <a:latin typeface="+mn-lt"/>
            </a:endParaRP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1844824"/>
            <a:ext cx="7913661" cy="4703648"/>
          </a:xfrm>
        </p:spPr>
      </p:pic>
    </p:spTree>
    <p:extLst>
      <p:ext uri="{BB962C8B-B14F-4D97-AF65-F5344CB8AC3E}">
        <p14:creationId xmlns:p14="http://schemas.microsoft.com/office/powerpoint/2010/main" val="425033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2941"/>
            <a:ext cx="9144000" cy="5092118"/>
          </a:xfrm>
          <a:prstGeom prst="rect">
            <a:avLst/>
          </a:prstGeom>
        </p:spPr>
      </p:pic>
    </p:spTree>
    <p:extLst>
      <p:ext uri="{BB962C8B-B14F-4D97-AF65-F5344CB8AC3E}">
        <p14:creationId xmlns:p14="http://schemas.microsoft.com/office/powerpoint/2010/main" val="2670437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4155"/>
            <a:ext cx="9144000" cy="5069690"/>
          </a:xfrm>
          <a:prstGeom prst="rect">
            <a:avLst/>
          </a:prstGeom>
        </p:spPr>
      </p:pic>
    </p:spTree>
    <p:extLst>
      <p:ext uri="{BB962C8B-B14F-4D97-AF65-F5344CB8AC3E}">
        <p14:creationId xmlns:p14="http://schemas.microsoft.com/office/powerpoint/2010/main" val="1233779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8799"/>
            <a:ext cx="9144000" cy="3760402"/>
          </a:xfrm>
          <a:prstGeom prst="rect">
            <a:avLst/>
          </a:prstGeom>
        </p:spPr>
      </p:pic>
    </p:spTree>
    <p:extLst>
      <p:ext uri="{BB962C8B-B14F-4D97-AF65-F5344CB8AC3E}">
        <p14:creationId xmlns:p14="http://schemas.microsoft.com/office/powerpoint/2010/main" val="998740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245</TotalTime>
  <Words>380</Words>
  <Application>Microsoft Office PowerPoint</Application>
  <PresentationFormat>On-screen Show (4:3)</PresentationFormat>
  <Paragraphs>39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GLOBAL AIR TRANSPORTATION NETWORK</vt:lpstr>
      <vt:lpstr>1.1 OVERVIEW</vt:lpstr>
      <vt:lpstr>PowerPoint Presentation</vt:lpstr>
      <vt:lpstr>2. PROBLEM DEFINITION &amp; DESIGN THINKING</vt:lpstr>
      <vt:lpstr>2.2 IDEATION &amp; BRAINSTORMING MAP </vt:lpstr>
      <vt:lpstr>3. RESULT</vt:lpstr>
      <vt:lpstr>PowerPoint Presentation</vt:lpstr>
      <vt:lpstr>PowerPoint Presentation</vt:lpstr>
      <vt:lpstr>PowerPoint Presentation</vt:lpstr>
      <vt:lpstr>PowerPoint Presentation</vt:lpstr>
      <vt:lpstr>4. ADVANTAGES &amp; DISADVANTAGES</vt:lpstr>
      <vt:lpstr>4.2 DISADVANTAGES</vt:lpstr>
      <vt:lpstr>5. APPLICATIONS</vt:lpstr>
      <vt:lpstr>6. CONCLUSION</vt:lpstr>
      <vt:lpstr>7. 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AIR TRANSPORTATION NETWORK</dc:title>
  <dc:creator>SK``ESWARAN```007</dc:creator>
  <cp:lastModifiedBy>SK``ESWARAN```007</cp:lastModifiedBy>
  <cp:revision>21</cp:revision>
  <dcterms:created xsi:type="dcterms:W3CDTF">2023-10-11T09:17:10Z</dcterms:created>
  <dcterms:modified xsi:type="dcterms:W3CDTF">2023-10-12T11:56:53Z</dcterms:modified>
</cp:coreProperties>
</file>