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67713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스마트업팀 발표 시작하겠습니다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저번주에 발표를 했었는데 교수님이 다음과 같은 피드백을 해주셨습니다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범위를 줄이더라도 할 수 있는걸 찾아서 완성도가 높은 제품을 보여줬으면 좋겠다</a:t>
            </a:r>
            <a:endParaRPr lang="ko-KR" altLang="en-US"/>
          </a:p>
          <a:p>
            <a:pPr>
              <a:defRPr/>
            </a:pPr>
            <a:r>
              <a:rPr lang="ko-KR" altLang="en-US"/>
              <a:t>그래서 기존에는 요약 알고리즘 개선과 </a:t>
            </a:r>
            <a:r>
              <a:rPr lang="en-US" altLang="ko-KR"/>
              <a:t>STT</a:t>
            </a:r>
            <a:r>
              <a:rPr lang="ko-KR" altLang="en-US"/>
              <a:t>개발을 목표로 했었는데</a:t>
            </a:r>
            <a:endParaRPr lang="ko-KR" altLang="en-US"/>
          </a:p>
          <a:p>
            <a:pPr>
              <a:defRPr/>
            </a:pPr>
            <a:r>
              <a:rPr lang="ko-KR" altLang="en-US"/>
              <a:t>요약 알고리즘은 </a:t>
            </a:r>
            <a:r>
              <a:rPr lang="en-US" altLang="ko-KR"/>
              <a:t>GPT</a:t>
            </a:r>
            <a:r>
              <a:rPr lang="ko-KR" altLang="en-US"/>
              <a:t> 프롬포트를 사용하고 </a:t>
            </a:r>
            <a:r>
              <a:rPr lang="en-US" altLang="ko-KR"/>
              <a:t>STT</a:t>
            </a:r>
            <a:r>
              <a:rPr lang="ko-KR" altLang="en-US"/>
              <a:t>는 그대로 </a:t>
            </a:r>
            <a:r>
              <a:rPr lang="en-US" altLang="ko-KR"/>
              <a:t>Google STT API</a:t>
            </a:r>
            <a:r>
              <a:rPr lang="ko-KR" altLang="en-US"/>
              <a:t>를 사용하기로 하였습니다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그래서 저희는 학습 지원 앱을 개발할려고 합니다</a:t>
            </a:r>
            <a:endParaRPr lang="ko-KR" altLang="en-US"/>
          </a:p>
          <a:p>
            <a:pPr>
              <a:defRPr/>
            </a:pPr>
            <a:r>
              <a:rPr lang="ko-KR" altLang="en-US"/>
              <a:t>기존에 기능처럼 녹음된 강의 내용을 </a:t>
            </a:r>
            <a:r>
              <a:rPr lang="en-US" altLang="ko-KR"/>
              <a:t>STT</a:t>
            </a:r>
            <a:r>
              <a:rPr lang="ko-KR" altLang="en-US"/>
              <a:t>로 변환 후 요약된 강의 내용을 제공하는 것은 동일하나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앱에서 녹음 기능을 지원하기도하고 요약된 텍스트를 따로 저장해서 필요할 때 읽어볼 수 있도록 하고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요약된 텍스트와 관련된 게임도 제공하여 자신이 강의 내용을 이해했는지 테스트 할 수 있도록 할 예정입니다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아키텍쳐는 다음과 같습니다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녹음을 한 오디오 파일을 </a:t>
            </a:r>
            <a:r>
              <a:rPr lang="en-US" altLang="ko-KR"/>
              <a:t>Google STT API</a:t>
            </a:r>
            <a:r>
              <a:rPr lang="ko-KR" altLang="en-US"/>
              <a:t>가 텍스트로 변환을 해주고</a:t>
            </a:r>
            <a:br>
              <a:rPr lang="en-US" altLang="ko-KR"/>
            </a:br>
            <a:r>
              <a:rPr lang="en-US" altLang="ko-KR"/>
              <a:t>GPT</a:t>
            </a:r>
            <a:r>
              <a:rPr lang="ko-KR" altLang="en-US"/>
              <a:t>가 요약한 후 게임 콘텐츠 생성도 한 뒤에 앱으로 전송을 해줍니다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사실 제가 프론트엔드 개발이 완전히 처음이다보니깐 무엇을 사용해야할지 잘 몰랐었는데</a:t>
            </a:r>
            <a:endParaRPr lang="ko-KR" altLang="en-US"/>
          </a:p>
          <a:p>
            <a:pPr>
              <a:defRPr/>
            </a:pPr>
            <a:r>
              <a:rPr lang="ko-KR" altLang="en-US"/>
              <a:t>현재 회사나 시장에서는 리액트 네이티브를 많이들 사용한다고 확인했습니다</a:t>
            </a:r>
            <a:endParaRPr lang="ko-KR" altLang="en-US"/>
          </a:p>
          <a:p>
            <a:pPr>
              <a:defRPr/>
            </a:pPr>
            <a:r>
              <a:rPr lang="ko-KR" altLang="en-US"/>
              <a:t>하지만 제가 </a:t>
            </a:r>
            <a:r>
              <a:rPr lang="en-US" altLang="ko-KR"/>
              <a:t>2~3</a:t>
            </a:r>
            <a:r>
              <a:rPr lang="ko-KR" altLang="en-US"/>
              <a:t>개월 배워서 당장 취업을 할 수 있는게 아니기 때문에 기술 하나를 쭉 배워야한다고 하면</a:t>
            </a:r>
            <a:br>
              <a:rPr lang="ko-KR" altLang="en-US"/>
            </a:br>
            <a:r>
              <a:rPr lang="ko-KR" altLang="en-US"/>
              <a:t>조금 더 성능이 좋고 발전 가능성있는 프레임워크를 선택하는편이 좋다고 생각해서 </a:t>
            </a:r>
            <a:r>
              <a:rPr lang="en-US" altLang="ko-KR"/>
              <a:t>Flutter</a:t>
            </a:r>
            <a:r>
              <a:rPr lang="ko-KR" altLang="en-US"/>
              <a:t>를 선택하게 되었습니다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리액트 네이티브는 </a:t>
            </a:r>
            <a:r>
              <a:rPr lang="en-US" altLang="ko-KR"/>
              <a:t>Flutter</a:t>
            </a:r>
            <a:r>
              <a:rPr lang="ko-KR" altLang="en-US"/>
              <a:t>처럼 위젯 기반의 </a:t>
            </a:r>
            <a:r>
              <a:rPr lang="en-US" altLang="ko-KR"/>
              <a:t>UI</a:t>
            </a:r>
            <a:r>
              <a:rPr lang="ko-KR" altLang="en-US"/>
              <a:t> 제공이 아닌 네이티브 컴포턴트를 사용하기 때문에 조금 다르다</a:t>
            </a:r>
            <a:endParaRPr lang="ko-KR" altLang="en-US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안드로이드와 </a:t>
            </a:r>
            <a:r>
              <a:rPr lang="en-US" altLang="ko-KR"/>
              <a:t>ios</a:t>
            </a:r>
            <a:r>
              <a:rPr lang="ko-KR" altLang="en-US"/>
              <a:t>다르게 보이거나 동작한다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리액트 네이티브 </a:t>
            </a:r>
            <a:r>
              <a:rPr lang="en-US" altLang="ko-KR"/>
              <a:t>android</a:t>
            </a:r>
            <a:r>
              <a:rPr lang="ko-KR" altLang="en-US"/>
              <a:t>와 </a:t>
            </a:r>
            <a:r>
              <a:rPr lang="en-US" altLang="ko-KR"/>
              <a:t>ios</a:t>
            </a:r>
            <a:r>
              <a:rPr lang="ko-KR" altLang="en-US"/>
              <a:t>중 하나만 맞춘 디자인을 제공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리액트 네이티브는 </a:t>
            </a:r>
            <a:r>
              <a:rPr lang="en-US" altLang="ko-KR"/>
              <a:t>HotReload</a:t>
            </a:r>
            <a:r>
              <a:rPr lang="ko-KR" altLang="en-US"/>
              <a:t>기능은 있지만 </a:t>
            </a:r>
            <a:r>
              <a:rPr lang="en-US" altLang="ko-KR"/>
              <a:t>Flutter</a:t>
            </a:r>
            <a:r>
              <a:rPr lang="ko-KR" altLang="en-US"/>
              <a:t>에 비해서 느리고 </a:t>
            </a:r>
            <a:r>
              <a:rPr lang="en-US" altLang="ko-KR"/>
              <a:t>Flutter</a:t>
            </a:r>
            <a:r>
              <a:rPr lang="ko-KR" altLang="en-US"/>
              <a:t>는 거의 실시간으로 변경 사항을 확인할 수 있는 반면에</a:t>
            </a:r>
            <a:br>
              <a:rPr lang="ko-KR" altLang="en-US"/>
            </a:br>
            <a:r>
              <a:rPr lang="ko-KR" altLang="en-US"/>
              <a:t>리액트 네이티브는 </a:t>
            </a:r>
            <a:r>
              <a:rPr lang="en-US" altLang="ko-KR"/>
              <a:t>HotReload</a:t>
            </a:r>
            <a:r>
              <a:rPr lang="ko-KR" altLang="en-US"/>
              <a:t>기능이 안정적이지 못하다고 들었다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Flutter</a:t>
            </a:r>
            <a:r>
              <a:rPr lang="ko-KR" altLang="en-US"/>
              <a:t>가 사용하는 </a:t>
            </a:r>
            <a:r>
              <a:rPr lang="en-US" altLang="ko-KR"/>
              <a:t>Dart</a:t>
            </a:r>
            <a:r>
              <a:rPr lang="ko-KR" altLang="en-US"/>
              <a:t>언어는 </a:t>
            </a:r>
            <a:r>
              <a:rPr lang="en-US" altLang="ko-KR"/>
              <a:t>AOT</a:t>
            </a:r>
            <a:r>
              <a:rPr lang="ko-KR" altLang="en-US"/>
              <a:t>컴파일을 사용해서 네이티브 코드에 가깝에 동작해서 성능이 좋다고 들었습니다</a:t>
            </a:r>
            <a:br>
              <a:rPr lang="ko-KR" altLang="en-US"/>
            </a:br>
            <a:r>
              <a:rPr lang="ko-KR" altLang="en-US"/>
              <a:t>복잡한 연산이나 그래픽 작업에서 리액트 보다 좀 더 좋은 성능을 보인다고 들었습니다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자체 위젯 기반의 </a:t>
            </a:r>
            <a:r>
              <a:rPr lang="en-US" altLang="ko-KR"/>
              <a:t>UI</a:t>
            </a:r>
            <a:r>
              <a:rPr lang="ko-KR" altLang="en-US"/>
              <a:t>를 제공해서 플랫폼에 구애받지 않고 일관된 </a:t>
            </a:r>
            <a:r>
              <a:rPr lang="en-US" altLang="ko-KR"/>
              <a:t>UI</a:t>
            </a:r>
            <a:r>
              <a:rPr lang="ko-KR" altLang="en-US"/>
              <a:t>를 제공한다는 것도 장점으로 들었습니다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6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2954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9000" b="1" i="0" u="none" strike="noStrike" spc="-500">
                <a:solidFill>
                  <a:srgbClr val="5d6dbe"/>
                </a:solidFill>
                <a:ea typeface="SpoqaHanSans-Bold"/>
              </a:rPr>
              <a:t>Smart Up</a:t>
            </a:r>
            <a:endParaRPr lang="en-US" altLang="ko-KR" sz="9000" b="1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966200"/>
            <a:ext cx="4914900" cy="406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8689"/>
              </a:lnSpc>
              <a:defRPr/>
            </a:pPr>
            <a:r>
              <a:rPr lang="ko-KR" altLang="en-US" sz="2300" b="0" i="0" u="none" strike="noStrike" spc="-100">
                <a:solidFill>
                  <a:srgbClr val="5d6dbe"/>
                </a:solidFill>
                <a:ea typeface="SpoqaHanSans-Regular"/>
              </a:rPr>
              <a:t>팀원</a:t>
            </a:r>
            <a:r>
              <a:rPr lang="en-US" altLang="ko-KR" sz="2300" b="0" i="0" u="none" strike="noStrike" spc="-100">
                <a:solidFill>
                  <a:srgbClr val="5d6dbe"/>
                </a:solidFill>
                <a:ea typeface="SpoqaHanSans-Regular"/>
              </a:rPr>
              <a:t>:</a:t>
            </a:r>
            <a:r>
              <a:rPr lang="ko-KR" altLang="en-US" sz="2300" b="0" i="0" u="none" strike="noStrike" spc="-100">
                <a:solidFill>
                  <a:srgbClr val="5d6dbe"/>
                </a:solidFill>
                <a:ea typeface="SpoqaHanSans-Regular"/>
              </a:rPr>
              <a:t> 이민석</a:t>
            </a:r>
            <a:r>
              <a:rPr lang="en-US" altLang="ko-KR" sz="2300" b="0" i="0" u="none" strike="noStrike" spc="-100">
                <a:solidFill>
                  <a:srgbClr val="5d6dbe"/>
                </a:solidFill>
                <a:ea typeface="SpoqaHanSans-Regular"/>
              </a:rPr>
              <a:t>,</a:t>
            </a:r>
            <a:r>
              <a:rPr lang="ko-KR" altLang="en-US" sz="2300" b="0" i="0" u="none" strike="noStrike" spc="-100">
                <a:solidFill>
                  <a:srgbClr val="5d6dbe"/>
                </a:solidFill>
                <a:ea typeface="SpoqaHanSans-Regular"/>
              </a:rPr>
              <a:t> 김태성</a:t>
            </a:r>
            <a:r>
              <a:rPr lang="en-US" altLang="ko-KR" sz="2300" b="0" i="0" u="none" strike="noStrike" spc="-100">
                <a:solidFill>
                  <a:srgbClr val="5d6dbe"/>
                </a:solidFill>
                <a:ea typeface="SpoqaHanSans-Regular"/>
              </a:rPr>
              <a:t>,</a:t>
            </a:r>
            <a:r>
              <a:rPr lang="ko-KR" altLang="en-US" sz="2300" b="0" i="0" u="none" strike="noStrike" spc="-100">
                <a:solidFill>
                  <a:srgbClr val="5d6dbe"/>
                </a:solidFill>
                <a:ea typeface="SpoqaHanSans-Regular"/>
              </a:rPr>
              <a:t> 길진성</a:t>
            </a:r>
            <a:endParaRPr lang="ko-KR" altLang="en-US" sz="2300" b="0" i="0" u="none" strike="noStrike" spc="-100">
              <a:solidFill>
                <a:srgbClr val="5d6dbe"/>
              </a:solidFill>
              <a:ea typeface="SpoqaHanSans-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195300" y="8966200"/>
            <a:ext cx="3352800" cy="406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118689"/>
              </a:lnSpc>
              <a:defRPr/>
            </a:pPr>
            <a:r>
              <a:rPr lang="en-US" sz="2300" b="0" i="0" u="none" strike="noStrike" spc="-100">
                <a:solidFill>
                  <a:srgbClr val="5d6dbe"/>
                </a:solidFill>
                <a:latin typeface="SpoqaHanSans-Regular"/>
              </a:rPr>
              <a:t>20</a:t>
            </a:r>
            <a:r>
              <a:rPr lang="en-US" altLang="ko-KR" sz="2300" b="0" i="0" u="none" strike="noStrike" spc="-100">
                <a:solidFill>
                  <a:srgbClr val="5d6dbe"/>
                </a:solidFill>
                <a:latin typeface="SpoqaHanSans-Regular"/>
              </a:rPr>
              <a:t>24</a:t>
            </a:r>
            <a:r>
              <a:rPr lang="en-US" sz="2300" b="0" i="0" u="none" strike="noStrike" spc="-100">
                <a:solidFill>
                  <a:srgbClr val="5d6dbe"/>
                </a:solidFill>
                <a:latin typeface="SpoqaHanSans-Regular"/>
              </a:rPr>
              <a:t>.</a:t>
            </a:r>
            <a:r>
              <a:rPr lang="en-US" altLang="ko-KR" sz="2300" b="0" i="0" u="none" strike="noStrike" spc="-100">
                <a:solidFill>
                  <a:srgbClr val="5d6dbe"/>
                </a:solidFill>
                <a:latin typeface="SpoqaHanSans-Regular"/>
              </a:rPr>
              <a:t>10</a:t>
            </a:r>
            <a:r>
              <a:rPr lang="en-US" sz="2300" b="0" i="0" u="none" strike="noStrike" spc="-100">
                <a:solidFill>
                  <a:srgbClr val="5d6dbe"/>
                </a:solidFill>
                <a:latin typeface="SpoqaHanSans-Regular"/>
              </a:rPr>
              <a:t>.</a:t>
            </a:r>
            <a:r>
              <a:rPr lang="en-US" altLang="ko-KR" sz="2300" b="0" i="0" u="none" strike="noStrike" spc="-100">
                <a:solidFill>
                  <a:srgbClr val="5d6dbe"/>
                </a:solidFill>
                <a:latin typeface="SpoqaHanSans-Regular"/>
              </a:rPr>
              <a:t>02</a:t>
            </a:r>
            <a:endParaRPr lang="en-US" altLang="ko-KR" sz="2300" b="0" i="0" u="none" strike="noStrike" spc="-100">
              <a:solidFill>
                <a:srgbClr val="5d6dbe"/>
              </a:solidFill>
              <a:latin typeface="SpoqaHanSans-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데이터베이스 설계 및 개발 과정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4" name="TextBox 5"/>
          <p:cNvSpPr txBox="1"/>
          <p:nvPr/>
        </p:nvSpPr>
        <p:spPr>
          <a:xfrm>
            <a:off x="1028699" y="9029700"/>
            <a:ext cx="4914900" cy="406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8689"/>
              </a:lnSpc>
              <a:defRPr/>
            </a:pPr>
            <a:r>
              <a:rPr lang="ko-KR" altLang="en-US" sz="2300" b="0" i="0" u="none" strike="noStrike" spc="-100">
                <a:solidFill>
                  <a:srgbClr val="5d6dbe"/>
                </a:solidFill>
                <a:ea typeface="SpoqaHanSans-Regular"/>
              </a:rPr>
              <a:t>김태성</a:t>
            </a:r>
            <a:endParaRPr lang="ko-KR" altLang="en-US" sz="2300" b="0" i="0" u="none" strike="noStrike" spc="-100">
              <a:solidFill>
                <a:srgbClr val="5d6dbe"/>
              </a:solidFill>
              <a:ea typeface="SpoqaHanSans-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62000" y="952500"/>
            <a:ext cx="13449300" cy="1066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6000" b="0" i="0" u="none" strike="noStrike" spc="-500">
                <a:solidFill>
                  <a:srgbClr val="5d6dbe"/>
                </a:solidFill>
                <a:ea typeface="SpoqaHanSans-Bold"/>
              </a:rPr>
              <a:t>WSL</a:t>
            </a:r>
            <a:r>
              <a:rPr lang="ko-KR" altLang="en-US" sz="6000" b="0" i="0" u="none" strike="noStrike" spc="-500">
                <a:solidFill>
                  <a:srgbClr val="5d6dbe"/>
                </a:solidFill>
                <a:ea typeface="SpoqaHanSans-Bold"/>
              </a:rPr>
              <a:t>에서 </a:t>
            </a:r>
            <a:r>
              <a:rPr lang="en-US" altLang="ko-KR" sz="6000" b="0" i="0" u="none" strike="noStrike" spc="-500">
                <a:solidFill>
                  <a:srgbClr val="5d6dbe"/>
                </a:solidFill>
                <a:ea typeface="SpoqaHanSans-Bold"/>
              </a:rPr>
              <a:t>SQL</a:t>
            </a:r>
            <a:r>
              <a:rPr lang="ko-KR" altLang="en-US" sz="6000" b="0" i="0" u="none" strike="noStrike" spc="-500">
                <a:solidFill>
                  <a:srgbClr val="5d6dbe"/>
                </a:solidFill>
                <a:ea typeface="SpoqaHanSans-Bold"/>
              </a:rPr>
              <a:t>을 이용해 데이터 베이스 생성</a:t>
            </a:r>
            <a:endParaRPr lang="ko-KR" altLang="en-US" sz="60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2000" y="2171700"/>
            <a:ext cx="13335000" cy="7490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3238500"/>
            <a:ext cx="15925800" cy="6781800"/>
          </a:xfrm>
          <a:prstGeom prst="rect">
            <a:avLst/>
          </a:prstGeom>
        </p:spPr>
      </p:pic>
      <p:sp>
        <p:nvSpPr>
          <p:cNvPr id="2" name="TextBox 3"/>
          <p:cNvSpPr txBox="1"/>
          <p:nvPr/>
        </p:nvSpPr>
        <p:spPr>
          <a:xfrm>
            <a:off x="800100" y="571500"/>
            <a:ext cx="13449300" cy="198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6000" b="0" i="0" u="none" strike="noStrike" spc="-500">
                <a:solidFill>
                  <a:srgbClr val="5d6dbe"/>
                </a:solidFill>
                <a:ea typeface="SpoqaHanSans-Bold"/>
              </a:rPr>
              <a:t>아나콘다를 이용해 </a:t>
            </a:r>
            <a:r>
              <a:rPr lang="en-US" altLang="ko-KR" sz="6000" b="0" i="0" u="none" strike="noStrike" spc="-500">
                <a:solidFill>
                  <a:srgbClr val="5d6dbe"/>
                </a:solidFill>
                <a:ea typeface="SpoqaHanSans-Bold"/>
              </a:rPr>
              <a:t>FLASK</a:t>
            </a:r>
            <a:r>
              <a:rPr lang="ko-KR" altLang="en-US" sz="6000" b="0" i="0" u="none" strike="noStrike" spc="-500">
                <a:solidFill>
                  <a:srgbClr val="5d6dbe"/>
                </a:solidFill>
                <a:ea typeface="SpoqaHanSans-Bold"/>
              </a:rPr>
              <a:t> 서버를 생성</a:t>
            </a:r>
            <a:endParaRPr lang="ko-KR" altLang="en-US" sz="6000" b="0" i="0" u="none" strike="noStrike" spc="-500">
              <a:solidFill>
                <a:srgbClr val="5d6dbe"/>
              </a:solidFill>
              <a:ea typeface="SpoqaHanSans-Bold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6000" b="0" i="0" u="none" strike="noStrike" spc="-500">
                <a:solidFill>
                  <a:srgbClr val="5d6dbe"/>
                </a:solidFill>
                <a:ea typeface="SpoqaHanSans-Bold"/>
              </a:rPr>
              <a:t>데이터 베이스 통합</a:t>
            </a:r>
            <a:endParaRPr lang="ko-KR" altLang="en-US" sz="60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내용 개체 틀 3"/>
          <p:cNvPicPr>
            <a:picLocks noGrp="1"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0161" y="3543300"/>
            <a:ext cx="7432838" cy="1971791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5400" y="5829300"/>
            <a:ext cx="14674087" cy="3810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448050" y="43434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9000" b="0" i="0" u="none" strike="noStrike" spc="-500">
                <a:solidFill>
                  <a:srgbClr val="5d6dbe"/>
                </a:solidFill>
                <a:ea typeface="SpoqaHanSans-Bold"/>
              </a:rPr>
              <a:t>길진성 </a:t>
            </a:r>
            <a:r>
              <a:rPr lang="en-US" altLang="ko-KR" sz="9000" b="0" i="0" u="none" strike="noStrike" spc="-500">
                <a:solidFill>
                  <a:srgbClr val="5d6dbe"/>
                </a:solidFill>
                <a:ea typeface="SpoqaHanSans-Bold"/>
              </a:rPr>
              <a:t>-</a:t>
            </a:r>
            <a:r>
              <a:rPr lang="ko-KR" altLang="en-US" sz="9000" b="0" i="0" u="none" strike="noStrike" spc="-500">
                <a:solidFill>
                  <a:srgbClr val="5d6dbe"/>
                </a:solidFill>
                <a:ea typeface="SpoqaHanSans-Bold"/>
              </a:rPr>
              <a:t> 개인발표</a:t>
            </a:r>
            <a:endParaRPr lang="ko-KR" altLang="en-US" sz="90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1391900" cy="1447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구글 </a:t>
            </a:r>
            <a:r>
              <a:rPr lang="en-US" altLang="ko-KR" sz="7200" b="0" i="0" u="none" strike="noStrike" spc="-500">
                <a:solidFill>
                  <a:srgbClr val="5d6dbe"/>
                </a:solidFill>
                <a:ea typeface="SpoqaHanSans-Bold"/>
              </a:rPr>
              <a:t>STT API</a:t>
            </a: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 변환 테스트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4" name="TextBox 5"/>
          <p:cNvSpPr txBox="1"/>
          <p:nvPr/>
        </p:nvSpPr>
        <p:spPr>
          <a:xfrm>
            <a:off x="1028699" y="9029700"/>
            <a:ext cx="4914900" cy="406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8689"/>
              </a:lnSpc>
              <a:defRPr/>
            </a:pPr>
            <a:r>
              <a:rPr lang="ko-KR" altLang="en-US" sz="2300" b="0" i="0" u="none" strike="noStrike" spc="-100">
                <a:solidFill>
                  <a:srgbClr val="5d6dbe"/>
                </a:solidFill>
                <a:ea typeface="SpoqaHanSans-Regular"/>
              </a:rPr>
              <a:t>길진성</a:t>
            </a:r>
            <a:endParaRPr lang="ko-KR" altLang="en-US" sz="2300" b="0" i="0" u="none" strike="noStrike" spc="-100">
              <a:solidFill>
                <a:srgbClr val="5d6dbe"/>
              </a:solidFill>
              <a:ea typeface="SpoqaHanSans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0" y="2184400"/>
            <a:ext cx="13766800" cy="596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400" b="0" i="0" u="none" strike="noStrike" spc="-200">
                <a:solidFill>
                  <a:srgbClr val="000000"/>
                </a:solidFill>
                <a:ea typeface="SpoqaHanSans-Regular"/>
              </a:rPr>
              <a:t>기존의 강의 음성을 활용해 </a:t>
            </a:r>
            <a:r>
              <a:rPr lang="en-US" altLang="ko-KR" sz="3400" b="0" i="0" u="none" strike="noStrike" spc="-200">
                <a:solidFill>
                  <a:srgbClr val="000000"/>
                </a:solidFill>
                <a:latin typeface="맑은 고딕"/>
              </a:rPr>
              <a:t>STT</a:t>
            </a:r>
            <a:r>
              <a:rPr lang="ko-KR" altLang="en-US" sz="3400" b="0" i="0" u="none" strike="noStrike" spc="-200">
                <a:solidFill>
                  <a:srgbClr val="000000"/>
                </a:solidFill>
                <a:ea typeface="SpoqaHanSans-Regular"/>
              </a:rPr>
              <a:t>로 변환</a:t>
            </a:r>
            <a:endParaRPr lang="ko-KR" altLang="en-US" sz="3400" b="0" i="0" u="none" strike="noStrike" spc="-200">
              <a:solidFill>
                <a:srgbClr val="000000"/>
              </a:solidFill>
              <a:ea typeface="SpoqaHanSans-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1391900" cy="1447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7200" b="0" i="0" u="none" strike="noStrike" spc="-500">
                <a:solidFill>
                  <a:srgbClr val="5d6dbe"/>
                </a:solidFill>
                <a:ea typeface="SpoqaHanSans-Bold"/>
              </a:rPr>
              <a:t>STT</a:t>
            </a: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 </a:t>
            </a:r>
            <a:r>
              <a:rPr lang="en-US" altLang="ko-KR" sz="7200" b="0" i="0" u="none" strike="noStrike" spc="-500">
                <a:solidFill>
                  <a:srgbClr val="5d6dbe"/>
                </a:solidFill>
                <a:ea typeface="SpoqaHanSans-Bold"/>
              </a:rPr>
              <a:t>API</a:t>
            </a: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 변환 코드 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0" y="2184400"/>
            <a:ext cx="13766800" cy="596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400" b="0" i="0" u="none" strike="noStrike" spc="-200">
                <a:solidFill>
                  <a:srgbClr val="000000"/>
                </a:solidFill>
                <a:ea typeface="SpoqaHanSans-Regular"/>
              </a:rPr>
              <a:t>오디오 파일 불러오기 및 분할</a:t>
            </a:r>
            <a:endParaRPr lang="ko-KR" altLang="en-US" sz="3400" b="0" i="0" u="none" strike="noStrike" spc="-200">
              <a:solidFill>
                <a:srgbClr val="000000"/>
              </a:solidFill>
              <a:ea typeface="SpoqaHanSans-Regular"/>
            </a:endParaRPr>
          </a:p>
        </p:txBody>
      </p:sp>
      <p:pic>
        <p:nvPicPr>
          <p:cNvPr id="6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9637" y="2792968"/>
            <a:ext cx="14214162" cy="6846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1391900" cy="1447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7200" b="0" i="0" u="none" strike="noStrike" spc="-500">
                <a:solidFill>
                  <a:srgbClr val="5d6dbe"/>
                </a:solidFill>
                <a:ea typeface="SpoqaHanSans-Bold"/>
              </a:rPr>
              <a:t>STT API</a:t>
            </a: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 변환 코드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0" y="2184400"/>
            <a:ext cx="13766800" cy="596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400" b="0" i="0" u="none" strike="noStrike" spc="-200">
                <a:solidFill>
                  <a:srgbClr val="000000"/>
                </a:solidFill>
                <a:ea typeface="SpoqaHanSans-Regular"/>
              </a:rPr>
              <a:t>텍스트로 변환 후 변환 내용을 텍스트로 저장</a:t>
            </a:r>
            <a:endParaRPr lang="ko-KR" altLang="en-US" sz="3400" b="0" i="0" u="none" strike="noStrike" spc="-200">
              <a:solidFill>
                <a:srgbClr val="000000"/>
              </a:solidFill>
              <a:ea typeface="SpoqaHanSans-Regular"/>
            </a:endParaRPr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0600" y="2803233"/>
            <a:ext cx="13792200" cy="6912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6992600" cy="1447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7200" b="0" i="0" u="none" strike="noStrike" spc="-500">
                <a:solidFill>
                  <a:srgbClr val="5d6dbe"/>
                </a:solidFill>
                <a:ea typeface="SpoqaHanSans-Bold"/>
              </a:rPr>
              <a:t>API</a:t>
            </a: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를 활용해 변환된 텍스트 일부 내용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pic>
        <p:nvPicPr>
          <p:cNvPr id="6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0254" y="2142261"/>
            <a:ext cx="12668146" cy="7686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교수님 피드백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324100"/>
            <a:ext cx="116205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8689"/>
              </a:lnSpc>
              <a:defRPr/>
            </a:pPr>
            <a:r>
              <a:rPr lang="en-US" altLang="ko-KR" sz="4000" b="1" i="0" u="none" strike="noStrike" spc="-100">
                <a:solidFill>
                  <a:srgbClr val="5d6dbe"/>
                </a:solidFill>
                <a:ea typeface="SpoqaHanSans-Bold"/>
              </a:rPr>
              <a:t>1.</a:t>
            </a:r>
            <a:r>
              <a:rPr lang="ko-KR" altLang="en-US" sz="4000" b="1" i="0" u="none" strike="noStrike" spc="-100">
                <a:solidFill>
                  <a:srgbClr val="5d6dbe"/>
                </a:solidFill>
                <a:ea typeface="SpoqaHanSans-Bold"/>
              </a:rPr>
              <a:t> 범위를 줄이고 할 수 있는것에만 집중</a:t>
            </a:r>
            <a:endParaRPr lang="ko-KR" altLang="en-US" sz="4000" b="1" i="0" u="none" strike="noStrike" spc="-100">
              <a:solidFill>
                <a:srgbClr val="5d6dbe"/>
              </a:solidFill>
              <a:ea typeface="SpoqaHanSans-Bold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295400" y="3238500"/>
            <a:ext cx="9525000" cy="1371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요약 알고리즘 </a:t>
            </a: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-&gt;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 </a:t>
            </a: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GPT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 프롬포트 사용</a:t>
            </a:r>
            <a:endParaRPr lang="ko-KR" altLang="en-US" sz="2800" b="0" i="0" u="none" strike="noStrike" spc="-100">
              <a:solidFill>
                <a:srgbClr val="000000"/>
              </a:solidFill>
              <a:ea typeface="SpoqaHanSans-Regular"/>
            </a:endParaRPr>
          </a:p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r>
              <a:rPr lang="en-US" altLang="ko-KR" sz="2800" b="0" i="0" u="none" strike="noStrike" spc="-100">
                <a:solidFill>
                  <a:srgbClr val="000000"/>
                </a:solidFill>
                <a:latin typeface="SpoqaHanSans-Regular"/>
              </a:rPr>
              <a:t>STT -&gt; Google STT</a:t>
            </a:r>
            <a:r>
              <a:rPr lang="ko-KR" altLang="en-US" sz="2800" b="0" i="0" u="none" strike="noStrike" spc="-100">
                <a:solidFill>
                  <a:srgbClr val="000000"/>
                </a:solidFill>
                <a:latin typeface="SpoqaHanSans-Regular"/>
              </a:rPr>
              <a:t> </a:t>
            </a:r>
            <a:r>
              <a:rPr lang="en-US" altLang="ko-KR" sz="2800" b="0" i="0" u="none" strike="noStrike" spc="-100">
                <a:solidFill>
                  <a:srgbClr val="000000"/>
                </a:solidFill>
                <a:latin typeface="SpoqaHanSans-Regular"/>
              </a:rPr>
              <a:t>API </a:t>
            </a:r>
            <a:r>
              <a:rPr lang="ko-KR" altLang="en-US" sz="2800" b="0" i="0" u="none" strike="noStrike" spc="-100">
                <a:solidFill>
                  <a:srgbClr val="000000"/>
                </a:solidFill>
                <a:latin typeface="SpoqaHanSans-Regular"/>
              </a:rPr>
              <a:t>사용</a:t>
            </a:r>
            <a:endParaRPr lang="ko-KR" altLang="en-US" sz="2800" b="0" i="0" u="none" strike="noStrike" spc="-100">
              <a:solidFill>
                <a:srgbClr val="000000"/>
              </a:solidFill>
              <a:latin typeface="SpoqaHanSans-Regular"/>
            </a:endParaRPr>
          </a:p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endParaRPr lang="ko-KR" altLang="en-US" sz="2800" b="0" i="0" u="none" strike="noStrike" spc="-100">
              <a:solidFill>
                <a:srgbClr val="000000"/>
              </a:solidFill>
              <a:latin typeface="SpoqaHanSans-Regular"/>
            </a:endParaRPr>
          </a:p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endParaRPr lang="ko-KR" altLang="en-US" sz="2800" b="0" i="0" u="none" strike="noStrike" spc="-100">
              <a:solidFill>
                <a:srgbClr val="000000"/>
              </a:solidFill>
              <a:latin typeface="SpoqaHanSans-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학습 지원 앱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" y="2351764"/>
            <a:ext cx="6535061" cy="6525535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7543800" y="3238500"/>
            <a:ext cx="9525000" cy="3200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녹음 시작</a:t>
            </a: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,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 녹음 종료</a:t>
            </a: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,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 </a:t>
            </a: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STT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 텍스트 확인</a:t>
            </a:r>
            <a:endParaRPr lang="ko-KR" altLang="en-US" sz="2800" b="0" i="0" u="none" strike="noStrike" spc="-100">
              <a:solidFill>
                <a:srgbClr val="000000"/>
              </a:solidFill>
              <a:ea typeface="SpoqaHanSans-Regular"/>
            </a:endParaRPr>
          </a:p>
          <a:p>
            <a:pPr marL="0" lvl="0" indent="0" algn="l">
              <a:lnSpc>
                <a:spcPct val="136119"/>
              </a:lnSpc>
              <a:buClr>
                <a:srgbClr val="000000"/>
              </a:buClr>
              <a:buFont typeface="Arial"/>
              <a:buNone/>
              <a:defRPr/>
            </a:pPr>
            <a:endParaRPr lang="en-US" sz="2800" b="0" i="0" u="none" strike="noStrike" spc="-100">
              <a:solidFill>
                <a:srgbClr val="000000"/>
              </a:solidFill>
              <a:latin typeface="SpoqaHanSans-Regular"/>
            </a:endParaRPr>
          </a:p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r>
              <a:rPr lang="ko-KR" altLang="en-US" sz="2800" b="0" i="0" u="none" strike="noStrike" spc="-100">
                <a:solidFill>
                  <a:srgbClr val="000000"/>
                </a:solidFill>
                <a:latin typeface="SpoqaHanSans-Regular"/>
              </a:rPr>
              <a:t>녹음된 텍스트를 기반으로 요약된 내용 제공 및 저장</a:t>
            </a:r>
            <a:endParaRPr lang="ko-KR" altLang="en-US" sz="2800" b="0" i="0" u="none" strike="noStrike" spc="-100">
              <a:solidFill>
                <a:srgbClr val="000000"/>
              </a:solidFill>
              <a:latin typeface="SpoqaHanSans-Regular"/>
            </a:endParaRPr>
          </a:p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endParaRPr lang="ko-KR" altLang="en-US" sz="2800" b="0" i="0" u="none" strike="noStrike" spc="-100">
              <a:solidFill>
                <a:srgbClr val="000000"/>
              </a:solidFill>
              <a:latin typeface="SpoqaHanSans-Regular"/>
            </a:endParaRPr>
          </a:p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r>
              <a:rPr lang="ko-KR" altLang="en-US" sz="2800" b="0" i="0" u="none" strike="noStrike" spc="-100">
                <a:solidFill>
                  <a:srgbClr val="000000"/>
                </a:solidFill>
                <a:latin typeface="SpoqaHanSans-Regular"/>
              </a:rPr>
              <a:t>관련된 게임 플레이</a:t>
            </a:r>
            <a:r>
              <a:rPr lang="en-US" altLang="ko-KR" sz="2800" b="0" i="0" u="none" strike="noStrike" spc="-100">
                <a:solidFill>
                  <a:srgbClr val="000000"/>
                </a:solidFill>
                <a:latin typeface="SpoqaHanSans-Regular"/>
              </a:rPr>
              <a:t>(</a:t>
            </a:r>
            <a:r>
              <a:rPr lang="ko-KR" altLang="en-US" sz="2800" b="0" i="0" u="none" strike="noStrike" spc="-100">
                <a:solidFill>
                  <a:srgbClr val="000000"/>
                </a:solidFill>
                <a:latin typeface="SpoqaHanSans-Regular"/>
              </a:rPr>
              <a:t>퀴즈</a:t>
            </a:r>
            <a:r>
              <a:rPr lang="en-US" altLang="ko-KR" sz="2800" b="0" i="0" u="none" strike="noStrike" spc="-100">
                <a:solidFill>
                  <a:srgbClr val="000000"/>
                </a:solidFill>
                <a:latin typeface="SpoqaHanSans-Regular"/>
              </a:rPr>
              <a:t>,</a:t>
            </a:r>
            <a:r>
              <a:rPr lang="ko-KR" altLang="en-US" sz="2800" b="0" i="0" u="none" strike="noStrike" spc="-100">
                <a:solidFill>
                  <a:srgbClr val="000000"/>
                </a:solidFill>
                <a:latin typeface="SpoqaHanSans-Regular"/>
              </a:rPr>
              <a:t> 빈칸채우기</a:t>
            </a:r>
            <a:r>
              <a:rPr lang="en-US" altLang="ko-KR" sz="2800" b="0" i="0" u="none" strike="noStrike" spc="-100">
                <a:solidFill>
                  <a:srgbClr val="000000"/>
                </a:solidFill>
                <a:latin typeface="SpoqaHanSans-Regular"/>
              </a:rPr>
              <a:t>)</a:t>
            </a:r>
            <a:endParaRPr lang="en-US" altLang="ko-KR" sz="2800" b="0" i="0" u="none" strike="noStrike" spc="-100">
              <a:solidFill>
                <a:srgbClr val="000000"/>
              </a:solidFill>
              <a:latin typeface="SpoqaHanSans-Regular"/>
            </a:endParaRPr>
          </a:p>
          <a:p>
            <a:pPr marL="0" lvl="0" indent="0" algn="l">
              <a:lnSpc>
                <a:spcPct val="136119"/>
              </a:lnSpc>
              <a:buClr>
                <a:srgbClr val="000000"/>
              </a:buClr>
              <a:buFont typeface="Arial"/>
              <a:buNone/>
              <a:defRPr/>
            </a:pPr>
            <a:endParaRPr lang="en-US" altLang="ko-KR" sz="2800" b="0" i="0" u="none" strike="noStrike" spc="-100">
              <a:solidFill>
                <a:srgbClr val="000000"/>
              </a:solidFill>
              <a:latin typeface="SpoqaHanSans-Regular"/>
            </a:endParaRPr>
          </a:p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endParaRPr lang="ko-KR" altLang="en-US" sz="2800" b="0" i="0" u="none" strike="noStrike" spc="-100">
              <a:solidFill>
                <a:srgbClr val="000000"/>
              </a:solidFill>
              <a:latin typeface="SpoqaHanSans-Regular"/>
            </a:endParaRPr>
          </a:p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endParaRPr lang="ko-KR" altLang="en-US" sz="2800" b="0" i="0" u="none" strike="noStrike" spc="-100">
              <a:solidFill>
                <a:srgbClr val="000000"/>
              </a:solidFill>
              <a:latin typeface="SpoqaHanSans-Regular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696200" y="2400300"/>
            <a:ext cx="116205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8689"/>
              </a:lnSpc>
              <a:defRPr/>
            </a:pPr>
            <a:r>
              <a:rPr lang="ko-KR" altLang="en-US" sz="4000" b="1" i="0" u="none" strike="noStrike" spc="-100">
                <a:solidFill>
                  <a:srgbClr val="5d6dbe"/>
                </a:solidFill>
                <a:ea typeface="SpoqaHanSans-Bold"/>
              </a:rPr>
              <a:t>앱 기능</a:t>
            </a:r>
            <a:endParaRPr lang="ko-KR" altLang="en-US" sz="4000" b="1" i="0" u="none" strike="noStrike" spc="-100">
              <a:solidFill>
                <a:srgbClr val="5d6dbe"/>
              </a:solidFill>
              <a:ea typeface="SpoqaHanSans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아키텍쳐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7696200" y="2400300"/>
            <a:ext cx="116205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8689"/>
              </a:lnSpc>
              <a:defRPr/>
            </a:pPr>
            <a:r>
              <a:rPr lang="ko-KR" altLang="en-US" sz="4000" b="1" i="0" u="none" strike="noStrike" spc="-100">
                <a:solidFill>
                  <a:srgbClr val="5d6dbe"/>
                </a:solidFill>
                <a:ea typeface="SpoqaHanSans-Bold"/>
              </a:rPr>
              <a:t>앱 기능</a:t>
            </a:r>
            <a:endParaRPr lang="ko-KR" altLang="en-US" sz="4000" b="1" i="0" u="none" strike="noStrike" spc="-1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6300" y="1809750"/>
            <a:ext cx="9944100" cy="8174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팀원별 역할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914400" y="2705100"/>
            <a:ext cx="13766800" cy="596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4000" b="1" i="0" u="none" strike="noStrike" spc="-200">
                <a:solidFill>
                  <a:srgbClr val="000000"/>
                </a:solidFill>
                <a:ea typeface="SpoqaHanSans-Regular"/>
              </a:rPr>
              <a:t>이민석</a:t>
            </a:r>
            <a:r>
              <a:rPr lang="en-US" altLang="ko-KR" sz="4000" b="1" i="0" u="none" strike="noStrike" spc="-200">
                <a:solidFill>
                  <a:srgbClr val="000000"/>
                </a:solidFill>
                <a:ea typeface="SpoqaHanSans-Regular"/>
              </a:rPr>
              <a:t>:</a:t>
            </a:r>
            <a:r>
              <a:rPr lang="ko-KR" altLang="en-US" sz="4000" b="1" i="0" u="none" strike="noStrike" spc="-200">
                <a:solidFill>
                  <a:srgbClr val="000000"/>
                </a:solidFill>
                <a:ea typeface="SpoqaHanSans-Regular"/>
              </a:rPr>
              <a:t> 프론트엔드 설계</a:t>
            </a:r>
            <a:r>
              <a:rPr lang="en-US" altLang="ko-KR" sz="4000" b="1" i="0" u="none" strike="noStrike" spc="-200">
                <a:solidFill>
                  <a:srgbClr val="000000"/>
                </a:solidFill>
                <a:ea typeface="SpoqaHanSans-Regular"/>
              </a:rPr>
              <a:t>(UI, UX)</a:t>
            </a:r>
            <a:endParaRPr lang="en-US" altLang="ko-KR" sz="4000" b="1" i="0" u="none" strike="noStrike" spc="-200">
              <a:solidFill>
                <a:srgbClr val="000000"/>
              </a:solidFill>
              <a:ea typeface="SpoqaHanSans-Regular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914400" y="4845050"/>
            <a:ext cx="13766800" cy="596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4000" b="1" u="none" strike="noStrike" spc="-200">
                <a:solidFill>
                  <a:srgbClr val="000000"/>
                </a:solidFill>
                <a:ea typeface="SpoqaHanSans-Regular"/>
              </a:rPr>
              <a:t>김태성</a:t>
            </a:r>
            <a:r>
              <a:rPr lang="en-US" altLang="ko-KR" sz="4000" b="1" i="0" u="none" strike="noStrike" spc="-200">
                <a:solidFill>
                  <a:srgbClr val="000000"/>
                </a:solidFill>
                <a:ea typeface="SpoqaHanSans-Regular"/>
              </a:rPr>
              <a:t>:</a:t>
            </a:r>
            <a:r>
              <a:rPr lang="ko-KR" altLang="en-US" sz="4000" b="1" i="0" u="none" strike="noStrike" spc="-200">
                <a:solidFill>
                  <a:srgbClr val="000000"/>
                </a:solidFill>
                <a:ea typeface="SpoqaHanSans-Regular"/>
              </a:rPr>
              <a:t> 백엔드 설계</a:t>
            </a:r>
            <a:r>
              <a:rPr lang="en-US" altLang="ko-KR" sz="4000" b="1" i="0" u="none" strike="noStrike" spc="-200">
                <a:solidFill>
                  <a:srgbClr val="000000"/>
                </a:solidFill>
                <a:ea typeface="SpoqaHanSans-Regular"/>
              </a:rPr>
              <a:t>(</a:t>
            </a:r>
            <a:r>
              <a:rPr lang="ko-KR" altLang="en-US" sz="4000" b="1" i="0" u="none" strike="noStrike" spc="-200">
                <a:solidFill>
                  <a:srgbClr val="000000"/>
                </a:solidFill>
                <a:ea typeface="SpoqaHanSans-Regular"/>
              </a:rPr>
              <a:t>데이터베이스</a:t>
            </a:r>
            <a:r>
              <a:rPr lang="en-US" altLang="ko-KR" sz="4000" b="1" i="0" u="none" strike="noStrike" spc="-200">
                <a:solidFill>
                  <a:srgbClr val="000000"/>
                </a:solidFill>
                <a:ea typeface="SpoqaHanSans-Regular"/>
              </a:rPr>
              <a:t>,</a:t>
            </a:r>
            <a:r>
              <a:rPr lang="ko-KR" altLang="en-US" sz="4000" b="1" i="0" u="none" strike="noStrike" spc="-200">
                <a:solidFill>
                  <a:srgbClr val="000000"/>
                </a:solidFill>
                <a:ea typeface="SpoqaHanSans-Regular"/>
              </a:rPr>
              <a:t> 서버</a:t>
            </a:r>
            <a:r>
              <a:rPr lang="en-US" altLang="ko-KR" sz="4000" b="1" i="0" u="none" strike="noStrike" spc="-200">
                <a:solidFill>
                  <a:srgbClr val="000000"/>
                </a:solidFill>
                <a:ea typeface="SpoqaHanSans-Regular"/>
              </a:rPr>
              <a:t>)</a:t>
            </a:r>
            <a:endParaRPr lang="en-US" altLang="ko-KR" sz="4000" b="1" i="0" u="none" strike="noStrike" spc="-200">
              <a:solidFill>
                <a:srgbClr val="000000"/>
              </a:solidFill>
              <a:ea typeface="SpoqaHanSans-Regular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939799" y="7048500"/>
            <a:ext cx="13766800" cy="596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4000" b="1" u="none" strike="noStrike" spc="-200">
                <a:solidFill>
                  <a:srgbClr val="000000"/>
                </a:solidFill>
                <a:ea typeface="SpoqaHanSans-Regular"/>
              </a:rPr>
              <a:t>길진성</a:t>
            </a:r>
            <a:r>
              <a:rPr lang="en-US" altLang="ko-KR" sz="4000" b="1" i="0" u="none" strike="noStrike" spc="-200">
                <a:solidFill>
                  <a:srgbClr val="000000"/>
                </a:solidFill>
                <a:ea typeface="SpoqaHanSans-Regular"/>
              </a:rPr>
              <a:t>:</a:t>
            </a:r>
            <a:r>
              <a:rPr lang="ko-KR" altLang="en-US" sz="4000" b="1" i="0" u="none" strike="noStrike" spc="-200">
                <a:solidFill>
                  <a:srgbClr val="000000"/>
                </a:solidFill>
                <a:ea typeface="SpoqaHanSans-Regular"/>
              </a:rPr>
              <a:t> 라즈베리파이 설계</a:t>
            </a:r>
            <a:r>
              <a:rPr lang="en-US" altLang="ko-KR" sz="4000" b="1" i="0" u="none" strike="noStrike" spc="-200">
                <a:solidFill>
                  <a:srgbClr val="000000"/>
                </a:solidFill>
                <a:ea typeface="SpoqaHanSans-Regular"/>
              </a:rPr>
              <a:t>(API</a:t>
            </a:r>
            <a:r>
              <a:rPr lang="ko-KR" altLang="en-US" sz="4000" b="1" i="0" u="none" strike="noStrike" spc="-200">
                <a:solidFill>
                  <a:srgbClr val="000000"/>
                </a:solidFill>
                <a:ea typeface="SpoqaHanSans-Regular"/>
              </a:rPr>
              <a:t> 통신</a:t>
            </a:r>
            <a:r>
              <a:rPr lang="en-US" altLang="ko-KR" sz="4000" b="1" i="0" u="none" strike="noStrike" spc="-200">
                <a:solidFill>
                  <a:srgbClr val="000000"/>
                </a:solidFill>
                <a:ea typeface="SpoqaHanSans-Regular"/>
              </a:rPr>
              <a:t>,</a:t>
            </a:r>
            <a:r>
              <a:rPr lang="ko-KR" altLang="en-US" sz="4000" b="1" i="0" u="none" strike="noStrike" spc="-200">
                <a:solidFill>
                  <a:srgbClr val="000000"/>
                </a:solidFill>
                <a:ea typeface="SpoqaHanSans-Regular"/>
              </a:rPr>
              <a:t> 텍스트 전처리</a:t>
            </a:r>
            <a:r>
              <a:rPr lang="en-US" altLang="ko-KR" sz="4000" b="1" i="0" u="none" strike="noStrike" spc="-200">
                <a:solidFill>
                  <a:srgbClr val="000000"/>
                </a:solidFill>
                <a:ea typeface="SpoqaHanSans-Regular"/>
              </a:rPr>
              <a:t>)</a:t>
            </a:r>
            <a:endParaRPr lang="en-US" altLang="ko-KR" sz="4000" b="1" i="0" u="none" strike="noStrike" spc="-200">
              <a:solidFill>
                <a:srgbClr val="000000"/>
              </a:solidFill>
              <a:ea typeface="SpoqaHanSans-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448050" y="43434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9000" b="0" i="0" u="none" strike="noStrike" spc="-500">
                <a:solidFill>
                  <a:srgbClr val="5d6dbe"/>
                </a:solidFill>
                <a:ea typeface="SpoqaHanSans-Bold"/>
              </a:rPr>
              <a:t>이민석 </a:t>
            </a:r>
            <a:r>
              <a:rPr lang="en-US" altLang="ko-KR" sz="9000" b="0" i="0" u="none" strike="noStrike" spc="-500">
                <a:solidFill>
                  <a:srgbClr val="5d6dbe"/>
                </a:solidFill>
                <a:ea typeface="SpoqaHanSans-Bold"/>
              </a:rPr>
              <a:t>-</a:t>
            </a:r>
            <a:r>
              <a:rPr lang="ko-KR" altLang="en-US" sz="9000" b="0" i="0" u="none" strike="noStrike" spc="-500">
                <a:solidFill>
                  <a:srgbClr val="5d6dbe"/>
                </a:solidFill>
                <a:ea typeface="SpoqaHanSans-Bold"/>
              </a:rPr>
              <a:t> 개인발표</a:t>
            </a:r>
            <a:endParaRPr lang="ko-KR" altLang="en-US" sz="90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앱 개발 계획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324100"/>
            <a:ext cx="116205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8689"/>
              </a:lnSpc>
              <a:defRPr/>
            </a:pPr>
            <a:r>
              <a:rPr lang="ko-KR" altLang="en-US" sz="4000" b="1" i="0" u="none" strike="noStrike" spc="-100">
                <a:solidFill>
                  <a:srgbClr val="5d6dbe"/>
                </a:solidFill>
                <a:ea typeface="SpoqaHanSans-Bold"/>
              </a:rPr>
              <a:t>사용 기술</a:t>
            </a:r>
            <a:r>
              <a:rPr lang="en-US" altLang="ko-KR" sz="4000" b="1" i="0" u="none" strike="noStrike" spc="-100">
                <a:solidFill>
                  <a:srgbClr val="5d6dbe"/>
                </a:solidFill>
                <a:ea typeface="SpoqaHanSans-Bold"/>
              </a:rPr>
              <a:t>:</a:t>
            </a:r>
            <a:r>
              <a:rPr lang="ko-KR" altLang="en-US" sz="4000" b="1" i="0" u="none" strike="noStrike" spc="-100">
                <a:solidFill>
                  <a:srgbClr val="5d6dbe"/>
                </a:solidFill>
                <a:ea typeface="SpoqaHanSans-Bold"/>
              </a:rPr>
              <a:t> </a:t>
            </a:r>
            <a:r>
              <a:rPr lang="en-US" altLang="ko-KR" sz="4000" b="1" i="0" u="none" strike="noStrike" spc="-100">
                <a:solidFill>
                  <a:srgbClr val="5d6dbe"/>
                </a:solidFill>
                <a:ea typeface="SpoqaHanSans-Bold"/>
              </a:rPr>
              <a:t>Flutter</a:t>
            </a:r>
            <a:endParaRPr lang="en-US" altLang="ko-KR" sz="4000" b="1" i="0" u="none" strike="noStrike" spc="-100">
              <a:solidFill>
                <a:srgbClr val="5d6dbe"/>
              </a:solidFill>
              <a:ea typeface="SpoqaHanSans-Bold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762000" y="3390900"/>
            <a:ext cx="9525000" cy="61722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위젯 기반의 </a:t>
            </a: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UI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 제공을 통한 일관된 사용자 인터페이스 제공</a:t>
            </a:r>
            <a:endParaRPr lang="ko-KR" altLang="en-US" sz="2800" b="0" i="0" u="none" strike="noStrike" spc="-100">
              <a:solidFill>
                <a:srgbClr val="000000"/>
              </a:solidFill>
              <a:ea typeface="SpoqaHanSans-Regular"/>
            </a:endParaRPr>
          </a:p>
          <a:p>
            <a:pPr marL="0" lvl="0" indent="0" algn="l">
              <a:lnSpc>
                <a:spcPct val="136119"/>
              </a:lnSpc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-&gt; 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강의요약 앱처럼 직관적인 </a:t>
            </a: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UI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가 필요한 곳에는 </a:t>
            </a: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Flutter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가 적합하다고 판단</a:t>
            </a:r>
            <a:endParaRPr lang="ko-KR" altLang="en-US" sz="2800" b="0" i="0" u="none" strike="noStrike" spc="-100">
              <a:solidFill>
                <a:srgbClr val="000000"/>
              </a:solidFill>
              <a:ea typeface="SpoqaHanSans-Regular"/>
            </a:endParaRPr>
          </a:p>
          <a:p>
            <a:pPr marL="0" lvl="0" indent="0" algn="l">
              <a:lnSpc>
                <a:spcPct val="136119"/>
              </a:lnSpc>
              <a:buClr>
                <a:srgbClr val="000000"/>
              </a:buClr>
              <a:buFont typeface="Arial"/>
              <a:buNone/>
              <a:defRPr/>
            </a:pPr>
            <a:endParaRPr lang="ko-KR" altLang="en-US" sz="2800" b="0" i="0" u="none" strike="noStrike" spc="-100">
              <a:solidFill>
                <a:srgbClr val="000000"/>
              </a:solidFill>
              <a:ea typeface="SpoqaHanSans-Regular"/>
            </a:endParaRPr>
          </a:p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높은 성능</a:t>
            </a:r>
            <a:endParaRPr lang="ko-KR" altLang="en-US" sz="2800" b="0" i="0" u="none" strike="noStrike" spc="-100">
              <a:solidFill>
                <a:srgbClr val="000000"/>
              </a:solidFill>
              <a:ea typeface="SpoqaHanSans-Regular"/>
            </a:endParaRPr>
          </a:p>
          <a:p>
            <a:pPr marL="0" lvl="0" indent="0" algn="l">
              <a:lnSpc>
                <a:spcPct val="136119"/>
              </a:lnSpc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-&gt;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 자체 렌더링 엔진 사용과 </a:t>
            </a: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Dart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언어는 </a:t>
            </a: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AOT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컴파일을 사용해 네이티브 코드에 가깝게 동작하여 성능이 우수함 </a:t>
            </a:r>
            <a:r>
              <a:rPr lang="en-US" altLang="ko-KR" sz="2800" b="0" i="0" u="none" strike="noStrike" spc="-100">
                <a:solidFill>
                  <a:srgbClr val="000000"/>
                </a:solidFill>
                <a:ea typeface="SpoqaHanSans-Regular"/>
              </a:rPr>
              <a:t>and HotReload</a:t>
            </a:r>
            <a:r>
              <a:rPr lang="ko-KR" altLang="en-US" sz="2800" b="0" i="0" u="none" strike="noStrike" spc="-100">
                <a:solidFill>
                  <a:srgbClr val="000000"/>
                </a:solidFill>
                <a:ea typeface="SpoqaHanSans-Regular"/>
              </a:rPr>
              <a:t> 기능또한 빠름</a:t>
            </a:r>
            <a:endParaRPr lang="ko-KR" altLang="en-US" sz="2800" b="0" i="0" u="none" strike="noStrike" spc="-100">
              <a:solidFill>
                <a:srgbClr val="000000"/>
              </a:solidFill>
              <a:ea typeface="SpoqaHanSans-Regular"/>
            </a:endParaRPr>
          </a:p>
          <a:p>
            <a:pPr marL="0" lvl="0" indent="0" algn="l">
              <a:lnSpc>
                <a:spcPct val="136119"/>
              </a:lnSpc>
              <a:buClr>
                <a:srgbClr val="000000"/>
              </a:buClr>
              <a:buFont typeface="Arial"/>
              <a:buNone/>
              <a:defRPr/>
            </a:pPr>
            <a:endParaRPr lang="ko-KR" altLang="en-US" sz="2800" b="0" i="0" u="none" strike="noStrike" spc="-100">
              <a:solidFill>
                <a:srgbClr val="000000"/>
              </a:solidFill>
              <a:ea typeface="SpoqaHanSans-Regular"/>
            </a:endParaRPr>
          </a:p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endParaRPr lang="ko-KR" altLang="en-US" sz="2800" b="0" i="0" u="none" strike="noStrike" spc="-100">
              <a:solidFill>
                <a:srgbClr val="000000"/>
              </a:solidFill>
              <a:ea typeface="SpoqaHanSans-Regular"/>
            </a:endParaRPr>
          </a:p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endParaRPr lang="ko-KR" altLang="en-US" sz="2800" b="0" i="0" u="none" strike="noStrike" spc="-100">
              <a:solidFill>
                <a:srgbClr val="000000"/>
              </a:solidFill>
              <a:latin typeface="SpoqaHanSans-Regular"/>
            </a:endParaRPr>
          </a:p>
          <a:p>
            <a:pPr marL="342900" lvl="0" indent="-342900" algn="l">
              <a:lnSpc>
                <a:spcPct val="136119"/>
              </a:lnSpc>
              <a:buClr>
                <a:srgbClr val="000000"/>
              </a:buClr>
              <a:buFont typeface="Arial"/>
              <a:buChar char="●"/>
              <a:defRPr/>
            </a:pPr>
            <a:endParaRPr lang="ko-KR" altLang="en-US" sz="2800" b="0" i="0" u="none" strike="noStrike" spc="-100">
              <a:solidFill>
                <a:srgbClr val="000000"/>
              </a:solidFill>
              <a:latin typeface="SpoqaHanSans-Regular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06000" y="3191933"/>
            <a:ext cx="7315199" cy="3903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990600" y="6477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7200" b="0" i="0" u="none" strike="noStrike" spc="-500">
                <a:solidFill>
                  <a:srgbClr val="5d6dbe"/>
                </a:solidFill>
                <a:ea typeface="SpoqaHanSans-Bold"/>
              </a:rPr>
              <a:t>앱 개발 계획</a:t>
            </a:r>
            <a:endParaRPr lang="ko-KR" altLang="en-US" sz="72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324100"/>
            <a:ext cx="116205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8689"/>
              </a:lnSpc>
              <a:defRPr/>
            </a:pPr>
            <a:r>
              <a:rPr lang="en-US" altLang="ko-KR" sz="4000" b="1" i="0" u="none" strike="noStrike" spc="-100">
                <a:solidFill>
                  <a:srgbClr val="5d6dbe"/>
                </a:solidFill>
                <a:ea typeface="SpoqaHanSans-Bold"/>
              </a:rPr>
              <a:t>Figma</a:t>
            </a:r>
            <a:r>
              <a:rPr lang="ko-KR" altLang="en-US" sz="4000" b="1" i="0" u="none" strike="noStrike" spc="-100">
                <a:solidFill>
                  <a:srgbClr val="5d6dbe"/>
                </a:solidFill>
                <a:ea typeface="SpoqaHanSans-Bold"/>
              </a:rPr>
              <a:t>로 만든 앱 </a:t>
            </a:r>
            <a:r>
              <a:rPr lang="en-US" altLang="ko-KR" sz="4000" b="1" i="0" u="none" strike="noStrike" spc="-100">
                <a:solidFill>
                  <a:srgbClr val="5d6dbe"/>
                </a:solidFill>
                <a:ea typeface="SpoqaHanSans-Bold"/>
              </a:rPr>
              <a:t>UI</a:t>
            </a:r>
            <a:r>
              <a:rPr lang="ko-KR" altLang="en-US" sz="4000" b="1" i="0" u="none" strike="noStrike" spc="-100">
                <a:solidFill>
                  <a:srgbClr val="5d6dbe"/>
                </a:solidFill>
                <a:ea typeface="SpoqaHanSans-Bold"/>
              </a:rPr>
              <a:t> 예시</a:t>
            </a:r>
            <a:endParaRPr lang="ko-KR" altLang="en-US" sz="4000" b="1" i="0" u="none" strike="noStrike" spc="-100">
              <a:solidFill>
                <a:srgbClr val="5d6dbe"/>
              </a:solidFill>
              <a:ea typeface="SpoqaHanSans-Bold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53200" y="2081594"/>
            <a:ext cx="9829800" cy="7710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5100" y="0"/>
            <a:ext cx="3429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448050" y="4343400"/>
            <a:ext cx="11391900" cy="160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9000" b="0" i="0" u="none" strike="noStrike" spc="-500">
                <a:solidFill>
                  <a:srgbClr val="5d6dbe"/>
                </a:solidFill>
                <a:ea typeface="SpoqaHanSans-Bold"/>
              </a:rPr>
              <a:t>김태성 </a:t>
            </a:r>
            <a:r>
              <a:rPr lang="en-US" altLang="ko-KR" sz="9000" b="0" i="0" u="none" strike="noStrike" spc="-500">
                <a:solidFill>
                  <a:srgbClr val="5d6dbe"/>
                </a:solidFill>
                <a:ea typeface="SpoqaHanSans-Bold"/>
              </a:rPr>
              <a:t>-</a:t>
            </a:r>
            <a:r>
              <a:rPr lang="ko-KR" altLang="en-US" sz="9000" b="0" i="0" u="none" strike="noStrike" spc="-500">
                <a:solidFill>
                  <a:srgbClr val="5d6dbe"/>
                </a:solidFill>
                <a:ea typeface="SpoqaHanSans-Bold"/>
              </a:rPr>
              <a:t> 개인발표</a:t>
            </a:r>
            <a:endParaRPr lang="ko-KR" altLang="en-US" sz="9000" b="0" i="0" u="none" strike="noStrike" spc="-500">
              <a:solidFill>
                <a:srgbClr val="5d6dbe"/>
              </a:solidFill>
              <a:ea typeface="SpoqaHanSans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177</ep:Words>
  <ep:PresentationFormat>On-screen Show (4:3)</ep:PresentationFormat>
  <ep:Paragraphs>39</ep:Paragraphs>
  <ep:Slides>17</ep:Slides>
  <ep:Notes>7</ep:Notes>
  <ep:TotalTime>0</ep:TotalTime>
  <ep:HiddenSlides>4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rippl</cp:lastModifiedBy>
  <dcterms:modified xsi:type="dcterms:W3CDTF">2024-10-02T04:44:57.242</dcterms:modified>
  <cp:revision>61</cp:revision>
  <cp:version>1000.0000.01</cp:version>
</cp:coreProperties>
</file>