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7"/>
  </p:notesMasterIdLst>
  <p:sldIdLst>
    <p:sldId id="256" r:id="rId4"/>
    <p:sldId id="257" r:id="rId5"/>
    <p:sldId id="258" r:id="rId6"/>
    <p:sldId id="261" r:id="rId7"/>
    <p:sldId id="259" r:id="rId8"/>
    <p:sldId id="260" r:id="rId9"/>
    <p:sldId id="265" r:id="rId10"/>
    <p:sldId id="262" r:id="rId11"/>
    <p:sldId id="266" r:id="rId12"/>
    <p:sldId id="263" r:id="rId13"/>
    <p:sldId id="267" r:id="rId14"/>
    <p:sldId id="264" r:id="rId15"/>
    <p:sldId id="268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FD904-C236-9117-A941-07C71541DA54}" v="285" dt="2024-08-22T11:30:11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74830"/>
  </p:normalViewPr>
  <p:slideViewPr>
    <p:cSldViewPr snapToGrid="0">
      <p:cViewPr varScale="1">
        <p:scale>
          <a:sx n="94" d="100"/>
          <a:sy n="9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1407-21FA-5043-A776-C01193243D21}" type="datetimeFigureOut">
              <a:rPr lang="en-IL" smtClean="0"/>
              <a:t>10/09/2024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06E80-8D58-374E-9595-00CD40708B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297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נושאים להצגה:</a:t>
            </a:r>
            <a:br>
              <a:rPr lang="en-IL" dirty="0"/>
            </a:br>
            <a:r>
              <a:rPr lang="he-IL" dirty="0"/>
              <a:t>1. הצגת הפרויקט ( 1 -6) חגי </a:t>
            </a:r>
          </a:p>
          <a:p>
            <a:pPr algn="r" rtl="1"/>
            <a:r>
              <a:rPr lang="he-IL" dirty="0"/>
              <a:t>2. אתגרים (8)  שקד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 3. טכנולוגיות (9 -10, 7 ) עידן</a:t>
            </a:r>
          </a:p>
          <a:p>
            <a:pPr algn="r" rtl="1"/>
            <a:r>
              <a:rPr lang="he-IL" dirty="0"/>
              <a:t>4. לוח זמנים (11 -13 )  עמיחי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06E80-8D58-374E-9595-00CD40708B0D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9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06E80-8D58-374E-9595-00CD40708B0D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15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06E80-8D58-374E-9595-00CD40708B0D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140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06E80-8D58-374E-9595-00CD40708B0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6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6C4D-6AE5-2818-19A1-F575267BD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F9539-D295-CF13-12FE-1CE3B343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5B00-9577-6ADB-E103-723C3411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BDA-4804-FB4F-A432-7B2C403A8783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79D7-03C4-20F3-742D-B6CED549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33-2EA2-4829-6445-D2A39BA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74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B5DE-31CC-C9C5-9BCB-06F56F9F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D7378-23CC-18A4-981A-5B2518B1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03BB-8CA6-3AA8-C99B-9310C91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4BD9-B617-D446-9EB6-C7E85566A6C3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73F8-1EA2-13D2-CDF2-F561572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77FD-CE6B-6A1F-D6CA-6A598814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64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0BBFF-9EF1-FA62-05CC-9B6D6EA86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39B09-CF70-1183-39F2-5C094927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1ED6-19A3-DD9C-CAFB-EF9FD2DE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DBF0-E230-9E49-9D3F-59D197DD7990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E854-B65C-0061-7FA8-1ADF528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834F-A9F7-3961-B677-5C89CAC8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3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722-2CC1-6C1B-D6CE-4388FC2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026-26E4-26B5-894A-7BBF9D5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5FCE-DFE9-6949-D1D7-003C53F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C80D-8000-D748-B283-D4BE7B75CEAE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1218-069F-2E3B-1F00-B287789C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DAEB-62F9-E597-3201-BCC23093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440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AF7A-C86B-7501-5646-AF29B073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0CB0-58BB-7CF4-E7D0-12381870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63DC-B744-C4F7-AB71-396D5B4F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A78-2D14-8347-BC1D-31DCFB9FCE5F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FD35-C457-7131-0D7C-B419680D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E4E0-72D6-1521-1321-DCB93669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B21-C61F-51F0-01D4-F03521E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5B2C-E26E-2F7D-D233-2A30E61F8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ECDE-9A7C-3FA1-6222-21EFF8697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E198-9BDD-F503-A60A-67BC5816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2227-A281-C448-89F9-36F60FDB9CC3}" type="datetime1">
              <a:rPr lang="en-US" smtClean="0"/>
              <a:t>9/10/24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E2A5-B382-7332-9A69-5396A77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4C44-958F-5361-EC83-AC5A15F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3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CD0-9F0F-CF05-0516-42511894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92A8-16C9-1169-25EB-29BFDC39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AF6B-CE3A-3E90-0C60-93BEA8E0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B4E6B-9D8A-0D90-8468-B5D7F029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54DB6-17C4-6007-E324-6121B7CC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F47D8-2A9A-C7BD-1E1B-E78F2F9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CEA2-E86F-8849-856B-E3A17178712F}" type="datetime1">
              <a:rPr lang="en-US" smtClean="0"/>
              <a:t>9/10/24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C8BF-06E8-2367-A56F-E88DB07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2A5A3-C03D-F3A3-E707-B0F8ADA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3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FF3B-B8D0-4191-412C-89A9E63F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664B1-5A0E-066A-D3A3-6F54389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8B0-3B2D-774D-91E7-92200C2D8804}" type="datetime1">
              <a:rPr lang="en-US" smtClean="0"/>
              <a:t>9/10/24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D8E04-6FFE-B008-3F6C-0F79394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B5DCF-AA88-1175-1110-104E6763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2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2C031-4B85-322E-BE58-2471E8F0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B443-BCD4-B54F-AACE-2B72878F404D}" type="datetime1">
              <a:rPr lang="en-US" smtClean="0"/>
              <a:t>9/10/24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C322-81CC-29FE-D405-252B8C2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2DEA-A28D-0862-873E-8E12E26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84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A50C-21EF-8E9A-5C0D-ECA3439E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8893-EA77-55AC-0637-0851C950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E56FC-76FB-8139-CDE3-05DC24CD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6FF8-072F-F39B-EDFA-9D03F1C5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50C3-0A98-2042-8319-83F6C34E0627}" type="datetime1">
              <a:rPr lang="en-US" smtClean="0"/>
              <a:t>9/10/24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AD08-6366-FBE9-8D95-D7F4ED7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79AE-8C70-722A-09F1-343A165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71A9-DB0C-CBE6-8BE3-A903EDB9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B2149-6CD6-9213-81A1-A392B068D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59B25-D95F-FB73-D150-2117E1CF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4434-47AE-3A4D-C371-D3046A23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47B1-BC62-FB46-A95C-A96E4110605E}" type="datetime1">
              <a:rPr lang="en-US" smtClean="0"/>
              <a:t>9/10/24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8145-7EA8-58CB-B2B4-DAAD190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35DE-858C-DEC0-C946-F441B4FB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5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84888-AE22-7EFC-A60D-20CD410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B3ED-9295-2F4C-3FF7-CE1067EF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9D22-BC29-5D43-A169-74DF43F0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B10B-704D-FF49-96CC-D76C886CDE1F}" type="datetime1">
              <a:rPr lang="en-US" smtClean="0"/>
              <a:t>9/10/24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830B-A33E-2DD9-443B-ADEE057A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6D4-9FD5-B5BC-50ED-806B335B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34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shake@post.bgu.ac.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obelid@post.bgu.ac.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83A6-5065-CCEE-5071-BD867F39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5070"/>
            <a:ext cx="9144000" cy="2704893"/>
          </a:xfrm>
        </p:spPr>
        <p:txBody>
          <a:bodyPr>
            <a:normAutofit fontScale="90000"/>
          </a:bodyPr>
          <a:lstStyle/>
          <a:p>
            <a:r>
              <a:rPr lang="he-IL" b="1" dirty="0">
                <a:ea typeface="+mj-lt"/>
                <a:cs typeface="+mj-lt"/>
              </a:rPr>
              <a:t>AIHOPS</a:t>
            </a:r>
            <a:br>
              <a:rPr lang="he-IL" dirty="0">
                <a:ea typeface="+mj-lt"/>
                <a:cs typeface="+mj-lt"/>
              </a:rPr>
            </a:br>
            <a:r>
              <a:rPr lang="he-IL" sz="4600" b="1" dirty="0" err="1">
                <a:ea typeface="+mj-lt"/>
                <a:cs typeface="+mj-lt"/>
              </a:rPr>
              <a:t>A</a:t>
            </a:r>
            <a:r>
              <a:rPr lang="he-IL" sz="4400" dirty="0" err="1">
                <a:ea typeface="+mj-lt"/>
                <a:cs typeface="+mj-lt"/>
              </a:rPr>
              <a:t>doption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400" dirty="0" err="1">
                <a:ea typeface="+mj-lt"/>
                <a:cs typeface="+mj-lt"/>
              </a:rPr>
              <a:t>of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600" b="1" dirty="0" err="1">
                <a:ea typeface="+mj-lt"/>
                <a:cs typeface="+mj-lt"/>
              </a:rPr>
              <a:t>I</a:t>
            </a:r>
            <a:r>
              <a:rPr lang="he-IL" sz="4400" dirty="0" err="1">
                <a:ea typeface="+mj-lt"/>
                <a:cs typeface="+mj-lt"/>
              </a:rPr>
              <a:t>nnovation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400" dirty="0" err="1">
                <a:ea typeface="+mj-lt"/>
                <a:cs typeface="+mj-lt"/>
              </a:rPr>
              <a:t>by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600" b="1" dirty="0" err="1">
                <a:ea typeface="+mj-lt"/>
                <a:cs typeface="+mj-lt"/>
              </a:rPr>
              <a:t>H</a:t>
            </a:r>
            <a:r>
              <a:rPr lang="he-IL" sz="4400" dirty="0" err="1">
                <a:ea typeface="+mj-lt"/>
                <a:cs typeface="+mj-lt"/>
              </a:rPr>
              <a:t>ealthcare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600" b="1" dirty="0" err="1">
                <a:ea typeface="+mj-lt"/>
                <a:cs typeface="+mj-lt"/>
              </a:rPr>
              <a:t>O</a:t>
            </a:r>
            <a:r>
              <a:rPr lang="he-IL" sz="4400" dirty="0" err="1">
                <a:ea typeface="+mj-lt"/>
                <a:cs typeface="+mj-lt"/>
              </a:rPr>
              <a:t>rganization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600" b="1" dirty="0" err="1">
                <a:ea typeface="+mj-lt"/>
                <a:cs typeface="+mj-lt"/>
              </a:rPr>
              <a:t>P</a:t>
            </a:r>
            <a:r>
              <a:rPr lang="he-IL" sz="4400" dirty="0" err="1">
                <a:ea typeface="+mj-lt"/>
                <a:cs typeface="+mj-lt"/>
              </a:rPr>
              <a:t>erquisites</a:t>
            </a:r>
            <a:r>
              <a:rPr lang="he-IL" sz="4400" dirty="0">
                <a:ea typeface="+mj-lt"/>
                <a:cs typeface="+mj-lt"/>
              </a:rPr>
              <a:t> </a:t>
            </a:r>
            <a:r>
              <a:rPr lang="he-IL" sz="4600" b="1" dirty="0" err="1">
                <a:ea typeface="+mj-lt"/>
                <a:cs typeface="+mj-lt"/>
              </a:rPr>
              <a:t>S</a:t>
            </a:r>
            <a:r>
              <a:rPr lang="he-IL" sz="4400" dirty="0" err="1">
                <a:ea typeface="+mj-lt"/>
                <a:cs typeface="+mj-lt"/>
              </a:rPr>
              <a:t>cale</a:t>
            </a:r>
            <a:br>
              <a:rPr lang="en-IL" dirty="0"/>
            </a:br>
            <a:br>
              <a:rPr lang="en-IL" sz="2800" dirty="0"/>
            </a:br>
            <a:r>
              <a:rPr lang="en-IL" sz="2800" dirty="0">
                <a:solidFill>
                  <a:schemeClr val="accent4"/>
                </a:solidFill>
              </a:rPr>
              <a:t>Idan Lobel</a:t>
            </a:r>
            <a:r>
              <a:rPr lang="en-US" sz="2800" dirty="0">
                <a:solidFill>
                  <a:schemeClr val="accent4"/>
                </a:solidFill>
              </a:rPr>
              <a:t>, Shaked Matityahu, </a:t>
            </a:r>
            <a:r>
              <a:rPr lang="en-US" sz="2800" dirty="0" err="1">
                <a:solidFill>
                  <a:schemeClr val="accent4"/>
                </a:solidFill>
              </a:rPr>
              <a:t>Amihai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Blekherov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 err="1">
                <a:solidFill>
                  <a:schemeClr val="accent4"/>
                </a:solidFill>
              </a:rPr>
              <a:t>Hagay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Kordonsky</a:t>
            </a:r>
            <a:endParaRPr lang="he-IL" sz="2800" dirty="0">
              <a:solidFill>
                <a:schemeClr val="accent4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FA62-C095-E0FA-B574-15C0BAAE7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L" dirty="0"/>
          </a:p>
          <a:p>
            <a:r>
              <a:rPr lang="en-IL" dirty="0">
                <a:solidFill>
                  <a:schemeClr val="accent4"/>
                </a:solidFill>
              </a:rPr>
              <a:t>Software Engineering</a:t>
            </a:r>
          </a:p>
          <a:p>
            <a:r>
              <a:rPr lang="en-IL" dirty="0">
                <a:solidFill>
                  <a:schemeClr val="accent4"/>
                </a:solidFill>
              </a:rPr>
              <a:t>Faculty of E</a:t>
            </a:r>
            <a:r>
              <a:rPr lang="en-US" dirty="0">
                <a:solidFill>
                  <a:schemeClr val="accent4"/>
                </a:solidFill>
              </a:rPr>
              <a:t>n</a:t>
            </a:r>
            <a:r>
              <a:rPr lang="en-IL" dirty="0">
                <a:solidFill>
                  <a:schemeClr val="accent4"/>
                </a:solidFill>
              </a:rPr>
              <a:t>gineering</a:t>
            </a:r>
          </a:p>
          <a:p>
            <a:r>
              <a:rPr lang="en-IL" dirty="0">
                <a:solidFill>
                  <a:schemeClr val="accent2"/>
                </a:solidFill>
              </a:rPr>
              <a:t>Ben G</a:t>
            </a:r>
            <a:r>
              <a:rPr lang="en-US" dirty="0">
                <a:solidFill>
                  <a:schemeClr val="accent2"/>
                </a:solidFill>
              </a:rPr>
              <a:t>u</a:t>
            </a:r>
            <a:r>
              <a:rPr lang="en-IL" dirty="0">
                <a:solidFill>
                  <a:schemeClr val="accent2"/>
                </a:solidFill>
              </a:rPr>
              <a:t>rion University of the Negev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EB05D-48D6-E126-71D5-917D50C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344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1146-D1F6-3918-A3A5-E64AD234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Project’s Environments and Langugaes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4A37-7191-7D6E-AE1C-AA1DA5A3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Web-based application</a:t>
            </a:r>
            <a:endParaRPr lang="he-IL" dirty="0"/>
          </a:p>
          <a:p>
            <a:r>
              <a:rPr lang="en-US" dirty="0">
                <a:ea typeface="+mn-lt"/>
                <a:cs typeface="+mn-lt"/>
              </a:rPr>
              <a:t>Frontend: HTML and </a:t>
            </a:r>
            <a:r>
              <a:rPr lang="en-US" dirty="0" err="1">
                <a:ea typeface="+mn-lt"/>
                <a:cs typeface="+mn-lt"/>
              </a:rPr>
              <a:t>React.js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Backend: Python.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Database: MongoDB or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PostgreSQL</a:t>
            </a:r>
          </a:p>
          <a:p>
            <a:r>
              <a:rPr lang="en-US" dirty="0">
                <a:ea typeface="+mn-lt"/>
                <a:cs typeface="+mn-lt"/>
              </a:rPr>
              <a:t>Version control: Git and GitHub</a:t>
            </a:r>
            <a:r>
              <a:rPr lang="en-IL" dirty="0"/>
              <a:t>.</a:t>
            </a:r>
            <a:endParaRPr lang="en-IL" dirty="0">
              <a:ea typeface="Calibri"/>
              <a:cs typeface="Calibri"/>
            </a:endParaRPr>
          </a:p>
          <a:p>
            <a:r>
              <a:rPr lang="en-US" dirty="0"/>
              <a:t>We will use available online resources (YouTube, documentation etc.) </a:t>
            </a:r>
            <a:endParaRPr lang="en-IL" dirty="0">
              <a:ea typeface="Calibri"/>
              <a:cs typeface="Calibri"/>
            </a:endParaRP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FFEE-3302-567B-F615-2B4C5D35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6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D7CE-8BEF-21BA-0C8A-EB1F7B7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Evaluation and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4B02-1837-6A38-6293-8F1E829B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Unit testing for individual components</a:t>
            </a:r>
            <a:endParaRPr lang="he-IL" dirty="0"/>
          </a:p>
          <a:p>
            <a:r>
              <a:rPr lang="en-US" dirty="0">
                <a:ea typeface="+mn-lt"/>
                <a:cs typeface="+mn-lt"/>
              </a:rPr>
              <a:t>Integration testing for system modules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User acceptance testing with representative healthcare organizations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Performance testing under various load conditions</a:t>
            </a:r>
            <a:endParaRPr lang="en-IL" dirty="0"/>
          </a:p>
          <a:p>
            <a:endParaRPr lang="en-IL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B3D89-883B-7185-2604-94B29393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219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08A0-98FE-2CB2-3A5F-22034FE5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7726-EFEB-0EC6-FB01-C8C3E63B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Requirements gathering and analysis (2 weeks)</a:t>
            </a:r>
            <a:endParaRPr lang="en-IL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System design and architecture (3 weeks)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Backend development + (Unit &amp; Integration Tests) (6 weeks)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Frontend development (6 weeks)</a:t>
            </a:r>
            <a:r>
              <a:rPr lang="en-IL" dirty="0"/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 acceptance testing and feedback (3 weeks)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Refinement and bug fixes (2 weeks)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Deployment and launch (1 week)</a:t>
            </a:r>
            <a:endParaRPr lang="en-IL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5AF8-6EB8-6FD7-7A28-FBAC7EDF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890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גופן, עיצוב גרפי&#10;&#10;התיאור נוצר באופן אוטומטי">
            <a:extLst>
              <a:ext uri="{FF2B5EF4-FFF2-40B4-BE49-F238E27FC236}">
                <a16:creationId xmlns:a16="http://schemas.microsoft.com/office/drawing/2014/main" id="{58F8BC9F-2357-E959-AA3F-10108DFB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8" t="10141" r="5438" b="18857"/>
          <a:stretch/>
        </p:blipFill>
        <p:spPr>
          <a:xfrm>
            <a:off x="0" y="2016456"/>
            <a:ext cx="12206740" cy="28250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B76CD-4E61-1333-6167-22A8828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39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8667-1017-D186-3777-381108A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8901-CC71-1857-FA37-870A5FD9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714" y="2167531"/>
            <a:ext cx="6185452" cy="663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b="1" u="sng" dirty="0">
                <a:ea typeface="+mj-lt"/>
                <a:cs typeface="+mj-lt"/>
              </a:rPr>
              <a:t>AIHOPS</a:t>
            </a:r>
            <a:r>
              <a:rPr lang="en-US" b="1" u="sng" dirty="0">
                <a:ea typeface="+mj-lt"/>
                <a:cs typeface="+mj-lt"/>
              </a:rPr>
              <a:t> -  </a:t>
            </a:r>
            <a:r>
              <a:rPr lang="he-IL" b="1" u="sng" dirty="0">
                <a:latin typeface="Calibri Light" panose="020F0302020204030204" pitchFamily="34" charset="0"/>
                <a:ea typeface="+mj-lt"/>
                <a:cs typeface="Calibri Light" panose="020F0302020204030204" pitchFamily="34" charset="0"/>
              </a:rPr>
              <a:t>סולם אימוץ חדשנות בארגוני בריאות</a:t>
            </a:r>
            <a:br>
              <a:rPr lang="he-IL" u="sng" dirty="0">
                <a:ea typeface="+mj-lt"/>
                <a:cs typeface="+mj-lt"/>
              </a:rPr>
            </a:br>
            <a:endParaRPr lang="en-IL" b="1" u="sng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L" dirty="0"/>
          </a:p>
          <a:p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6078D3-65AA-F72B-F37F-D9B00B83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60749"/>
              </p:ext>
            </p:extLst>
          </p:nvPr>
        </p:nvGraphicFramePr>
        <p:xfrm>
          <a:off x="669897" y="3728058"/>
          <a:ext cx="111986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77">
                  <a:extLst>
                    <a:ext uri="{9D8B030D-6E8A-4147-A177-3AD203B41FA5}">
                      <a16:colId xmlns:a16="http://schemas.microsoft.com/office/drawing/2014/main" val="1301077502"/>
                    </a:ext>
                  </a:extLst>
                </a:gridCol>
                <a:gridCol w="2321781">
                  <a:extLst>
                    <a:ext uri="{9D8B030D-6E8A-4147-A177-3AD203B41FA5}">
                      <a16:colId xmlns:a16="http://schemas.microsoft.com/office/drawing/2014/main" val="880678584"/>
                    </a:ext>
                  </a:extLst>
                </a:gridCol>
                <a:gridCol w="3086406">
                  <a:extLst>
                    <a:ext uri="{9D8B030D-6E8A-4147-A177-3AD203B41FA5}">
                      <a16:colId xmlns:a16="http://schemas.microsoft.com/office/drawing/2014/main" val="2389802636"/>
                    </a:ext>
                  </a:extLst>
                </a:gridCol>
                <a:gridCol w="1557156">
                  <a:extLst>
                    <a:ext uri="{9D8B030D-6E8A-4147-A177-3AD203B41FA5}">
                      <a16:colId xmlns:a16="http://schemas.microsoft.com/office/drawing/2014/main" val="4014467268"/>
                    </a:ext>
                  </a:extLst>
                </a:gridCol>
                <a:gridCol w="2321781">
                  <a:extLst>
                    <a:ext uri="{9D8B030D-6E8A-4147-A177-3AD203B41FA5}">
                      <a16:colId xmlns:a16="http://schemas.microsoft.com/office/drawing/2014/main" val="2208080845"/>
                    </a:ext>
                  </a:extLst>
                </a:gridCol>
              </a:tblGrid>
              <a:tr h="311782">
                <a:tc>
                  <a:txBody>
                    <a:bodyPr/>
                    <a:lstStyle/>
                    <a:p>
                      <a:pPr rtl="0"/>
                      <a:r>
                        <a:rPr lang="en-IL" dirty="0">
                          <a:solidFill>
                            <a:schemeClr val="accent4"/>
                          </a:solidFill>
                        </a:rPr>
                        <a:t>Student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 dirty="0">
                          <a:solidFill>
                            <a:schemeClr val="accent4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 dirty="0">
                          <a:solidFill>
                            <a:schemeClr val="accent4"/>
                          </a:solidFill>
                        </a:rPr>
                        <a:t>Email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 dirty="0">
                          <a:solidFill>
                            <a:schemeClr val="accent4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 dirty="0">
                          <a:solidFill>
                            <a:schemeClr val="accent4"/>
                          </a:solidFill>
                        </a:rPr>
                        <a:t>Signature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13419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Hagay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Kordonsky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316119668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 u="sng" dirty="0">
                          <a:solidFill>
                            <a:schemeClr val="tx1"/>
                          </a:solidFill>
                        </a:rPr>
                        <a:t>hagaik@post.bgu.ac.il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052-6987504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Hagay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Kordonsky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46224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Amihai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Blekherov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316225457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amihaibl@post.bgu.ac.il</a:t>
                      </a:r>
                      <a:endParaRPr lang="en-IL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054-6861277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Amihai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Blekherov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1699"/>
                  </a:ext>
                </a:extLst>
              </a:tr>
              <a:tr h="779454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Shaked Matityahu</a:t>
                      </a:r>
                    </a:p>
                    <a:p>
                      <a:pPr rtl="0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Idan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Lobel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206961997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318642865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matshake@post.bgu.ac.il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Lobelid@post.bgu.ac.il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054-6885880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053-3327678</a:t>
                      </a:r>
                      <a:endParaRPr lang="he-I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IL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Shaked Matityahu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L" dirty="0">
                          <a:solidFill>
                            <a:schemeClr val="tx1"/>
                          </a:solidFill>
                          <a:latin typeface="+mn-lt"/>
                        </a:rPr>
                        <a:t>Idan Lobel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99886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3DD5-8B80-B21C-B1B1-46BD0692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1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3A19-A2D3-9085-9598-ADF36AFA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7915-CC19-1276-FBA9-6CA0EEBB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Department of Health Policy and Management, Ben-Gurion University of the Negev</a:t>
            </a:r>
            <a:endParaRPr lang="en-IL" dirty="0"/>
          </a:p>
          <a:p>
            <a:r>
              <a:rPr lang="en-IL" dirty="0"/>
              <a:t>Idan Chaim Cohen</a:t>
            </a:r>
          </a:p>
          <a:p>
            <a:pPr lvl="1"/>
            <a:r>
              <a:rPr lang="en-US" dirty="0">
                <a:cs typeface="Calibri"/>
              </a:rPr>
              <a:t>idanchai@post.bgu.ac.il</a:t>
            </a:r>
          </a:p>
          <a:p>
            <a:pPr lvl="1"/>
            <a:r>
              <a:rPr lang="en-IL" dirty="0">
                <a:ea typeface="Calibri"/>
                <a:cs typeface="Calibri"/>
              </a:rPr>
              <a:t> 054-233-9779</a:t>
            </a:r>
          </a:p>
          <a:p>
            <a:pPr lvl="1"/>
            <a:r>
              <a:rPr lang="en-IL" dirty="0">
                <a:ea typeface="Calibri"/>
                <a:cs typeface="Calibri"/>
              </a:rPr>
              <a:t> Ben Gurion University of the Negev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5BC44-C038-BE5E-5502-4654E139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509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9B0-98FC-59C4-32EC-FC1BB3D9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53F-14CA-E694-9B80-E95BE89E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Healthcare organizations struggle with assessing readiness for adopting new technologies</a:t>
            </a:r>
            <a:endParaRPr lang="he-IL" dirty="0"/>
          </a:p>
          <a:p>
            <a:r>
              <a:rPr lang="en-US" dirty="0">
                <a:ea typeface="+mn-lt"/>
                <a:cs typeface="+mn-lt"/>
              </a:rPr>
              <a:t>Existing tools are user-centered and not tailored for healthcare organizations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Need for a specialized tool for healthcare management to assess technology adoption likelihood</a:t>
            </a:r>
            <a:endParaRPr lang="en-IL" dirty="0"/>
          </a:p>
          <a:p>
            <a:endParaRPr lang="en-IL" dirty="0">
              <a:ea typeface="Calibri"/>
              <a:cs typeface="Calibri"/>
            </a:endParaRP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E04A-9185-05C5-EA0A-C85341A2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74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653-5E25-1B85-1482-ACD0F148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C088-388E-D5AC-A306-A3D6B57F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create an online platform for AIHOPS (Adoption of Innovation by Healthcare Organization Perquisites Scale)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Enable healthcare organizations to assess their readiness for adopting innovative technologies</a:t>
            </a:r>
            <a:endParaRPr lang="en-IL" dirty="0"/>
          </a:p>
          <a:p>
            <a:r>
              <a:rPr lang="en-US" dirty="0">
                <a:ea typeface="+mn-lt"/>
                <a:cs typeface="+mn-lt"/>
              </a:rPr>
              <a:t>Provide a customizable tool that generates a score representing the likelihood of successful technology adoption</a:t>
            </a:r>
          </a:p>
          <a:p>
            <a:r>
              <a:rPr lang="en-US" dirty="0">
                <a:ea typeface="+mn-lt"/>
                <a:cs typeface="+mn-lt"/>
              </a:rPr>
              <a:t>Improve decisions making time.</a:t>
            </a:r>
            <a:endParaRPr lang="en-IL" dirty="0"/>
          </a:p>
          <a:p>
            <a:endParaRPr lang="en-IL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7FF4-A5EB-DE6E-2FF6-92567FCD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8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45C5-8074-14A7-86D0-5DA62648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EDCC-84F0-F15A-6F15-86E18F2F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Develop an </a:t>
            </a:r>
            <a:r>
              <a:rPr lang="en-US" u="sng" dirty="0">
                <a:ea typeface="+mn-lt"/>
                <a:cs typeface="+mn-lt"/>
              </a:rPr>
              <a:t>online platform </a:t>
            </a:r>
            <a:r>
              <a:rPr lang="en-US" dirty="0">
                <a:ea typeface="+mn-lt"/>
                <a:cs typeface="+mn-lt"/>
              </a:rPr>
              <a:t>for AIHOPS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 authentication and validation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Management of groups and roles of users.</a:t>
            </a:r>
          </a:p>
          <a:p>
            <a:pPr lvl="1"/>
            <a:r>
              <a:rPr lang="en-US" dirty="0">
                <a:ea typeface="+mn-lt"/>
                <a:cs typeface="+mn-lt"/>
              </a:rPr>
              <a:t>Administration and distribution of surveys. </a:t>
            </a:r>
          </a:p>
          <a:p>
            <a:pPr lvl="1"/>
            <a:r>
              <a:rPr lang="en-US" dirty="0">
                <a:ea typeface="+mn-lt"/>
                <a:cs typeface="+mn-lt"/>
              </a:rPr>
              <a:t>Generate a score using a customizable formula</a:t>
            </a:r>
            <a:endParaRPr lang="en-IL" dirty="0"/>
          </a:p>
          <a:p>
            <a:pPr lvl="1"/>
            <a:r>
              <a:rPr lang="en-US" dirty="0">
                <a:ea typeface="+mn-lt"/>
                <a:cs typeface="+mn-lt"/>
              </a:rPr>
              <a:t>Manage and persist data in databases. </a:t>
            </a:r>
          </a:p>
          <a:p>
            <a:pPr lvl="1"/>
            <a:r>
              <a:rPr lang="en-US" dirty="0"/>
              <a:t>Data protection. 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Provide data analytics and reporting capabilities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User friendly and accessible UI.</a:t>
            </a:r>
            <a:endParaRPr lang="en-IL" dirty="0"/>
          </a:p>
          <a:p>
            <a:pPr lvl="1"/>
            <a:endParaRPr lang="en-IL" dirty="0">
              <a:ea typeface="Calibri"/>
              <a:cs typeface="Calibri"/>
            </a:endParaRPr>
          </a:p>
          <a:p>
            <a:pPr lvl="1"/>
            <a:endParaRPr lang="en-IL" dirty="0"/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1216-3F1B-AA81-B96D-7F2071B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031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E82-7957-9142-A0D9-A39C108B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Customer – what exists? </a:t>
            </a:r>
            <a:r>
              <a:rPr lang="en-US" dirty="0">
                <a:solidFill>
                  <a:schemeClr val="accent4"/>
                </a:solidFill>
              </a:rPr>
              <a:t>W</a:t>
            </a:r>
            <a:r>
              <a:rPr lang="en-IL" dirty="0">
                <a:solidFill>
                  <a:schemeClr val="accent4"/>
                </a:solidFill>
              </a:rPr>
              <a:t>hat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466B-AB51-5FE6-B845-5BFFF2C7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dirty="0"/>
              <a:t>Describe the Customer’s vision</a:t>
            </a:r>
          </a:p>
          <a:p>
            <a:pPr lvl="1"/>
            <a:r>
              <a:rPr lang="en-US" dirty="0"/>
              <a:t>An online platform where organizations can utilize AIHOPS. This platform will enable users to apply the AIHOPS scales and formula directly and customize these tools to suit their specific needs.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Provide data analytics and reporting capabilities</a:t>
            </a:r>
            <a:endParaRPr lang="en-IL" dirty="0"/>
          </a:p>
          <a:p>
            <a:pPr lvl="1"/>
            <a:r>
              <a:rPr lang="en-US" dirty="0"/>
              <a:t>None platform exists for decision making in the field of adopting new technologies in healthcare.</a:t>
            </a:r>
            <a:endParaRPr lang="en-IL" dirty="0"/>
          </a:p>
          <a:p>
            <a:pPr lvl="1"/>
            <a:r>
              <a:rPr lang="en-US" dirty="0"/>
              <a:t>The customer provides a customizable formula and options for different formulas.</a:t>
            </a:r>
            <a:endParaRPr lang="en-IL" dirty="0"/>
          </a:p>
          <a:p>
            <a:pPr lvl="1"/>
            <a:r>
              <a:rPr lang="en-US" dirty="0"/>
              <a:t>Contacts with healthcare managements and healthcare technology entrepreneurs that will try this platform and provide feedback.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CF17-0BAB-462C-063A-71F0754A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29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2BCB-FD45-75F5-3FD6-9E8B900A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>
            <a:normAutofit/>
          </a:bodyPr>
          <a:lstStyle/>
          <a:p>
            <a:r>
              <a:rPr lang="en-IL" sz="4000" dirty="0">
                <a:solidFill>
                  <a:schemeClr val="accent4"/>
                </a:solidFill>
              </a:rPr>
              <a:t>Project’s Risk Assesment (and how to overcome)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D1B856-8CC0-F629-D5B7-1AD4A598A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56816"/>
              </p:ext>
            </p:extLst>
          </p:nvPr>
        </p:nvGraphicFramePr>
        <p:xfrm>
          <a:off x="838200" y="824947"/>
          <a:ext cx="10687878" cy="5611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37991">
                  <a:extLst>
                    <a:ext uri="{9D8B030D-6E8A-4147-A177-3AD203B41FA5}">
                      <a16:colId xmlns:a16="http://schemas.microsoft.com/office/drawing/2014/main" val="26083179"/>
                    </a:ext>
                  </a:extLst>
                </a:gridCol>
                <a:gridCol w="6549887">
                  <a:extLst>
                    <a:ext uri="{9D8B030D-6E8A-4147-A177-3AD203B41FA5}">
                      <a16:colId xmlns:a16="http://schemas.microsoft.com/office/drawing/2014/main" val="3052259222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How to overcome?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9948"/>
                  </a:ext>
                </a:extLst>
              </a:tr>
              <a:tr h="1134311">
                <a:tc>
                  <a:txBody>
                    <a:bodyPr/>
                    <a:lstStyle/>
                    <a:p>
                      <a:pPr marL="0" lvl="0" algn="ctr" rtl="1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Data 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secure login mechanisms, ensuring only authorized personnel access specific functionalities and data, and protecting sensitive organizational information.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769"/>
                  </a:ext>
                </a:extLst>
              </a:tr>
              <a:tr h="10807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Customization and Flexibility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organizations to customize scales and formulas to fit their specific needs without compromising the integrity of the core platform.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31082"/>
                  </a:ext>
                </a:extLst>
              </a:tr>
              <a:tr h="864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an intuitive and easy-to-use interface that meets the needs of diverse user groups within healthcare organizations. </a:t>
                      </a:r>
                      <a:br>
                        <a:rPr lang="en-US" dirty="0"/>
                      </a:br>
                      <a:r>
                        <a:rPr lang="en-US" b="0" u="none" dirty="0"/>
                        <a:t>( First experience with real Frontend development )</a:t>
                      </a:r>
                      <a:endParaRPr lang="he-IL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17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and Reporting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robust data analytics capabilities to help organizations interpret AIHOPS scores and make informed decisions. </a:t>
                      </a:r>
                      <a:br>
                        <a:rPr lang="en-US" dirty="0"/>
                      </a:b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08162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Partitioning and Access Control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a system that partitions data between organizations. Users can only access surveys they're associated with, ensuring strict isolation between different communities or organizational units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688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9CE53-E822-E7D8-3D42-6949EC9B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27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DA21-DED9-73A3-F008-1700FC8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79DE-4292-378D-C672-6E20C193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Intuitive and user-friendly design</a:t>
            </a:r>
            <a:endParaRPr lang="he-IL" dirty="0">
              <a:ea typeface="+mn-lt"/>
              <a:cs typeface="Arial" panose="020B0604020202020204" pitchFamily="34" charset="0"/>
            </a:endParaRPr>
          </a:p>
          <a:p>
            <a:r>
              <a:rPr lang="en-US" dirty="0">
                <a:ea typeface="+mn-lt"/>
                <a:cs typeface="+mn-lt"/>
              </a:rPr>
              <a:t>Customizable dashboard for different user roles</a:t>
            </a:r>
          </a:p>
          <a:p>
            <a:r>
              <a:rPr lang="en-US" dirty="0">
                <a:ea typeface="+mn-lt"/>
                <a:cs typeface="+mn-lt"/>
              </a:rPr>
              <a:t>Clear visualization of AIHOPS scores and analytics</a:t>
            </a:r>
          </a:p>
          <a:p>
            <a:r>
              <a:rPr lang="en-US" dirty="0">
                <a:ea typeface="+mn-lt"/>
                <a:cs typeface="+mn-lt"/>
              </a:rPr>
              <a:t>Responsive design for various devices</a:t>
            </a:r>
          </a:p>
          <a:p>
            <a:endParaRPr lang="en-IL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FEBA-F4B1-DFEC-60BA-8700386F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745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BE5A0669584D84DB30DDB2119177979" ma:contentTypeVersion="4" ma:contentTypeDescription="צור מסמך חדש." ma:contentTypeScope="" ma:versionID="3896e6ca075aab8d9ea0e02c1661fee2">
  <xsd:schema xmlns:xsd="http://www.w3.org/2001/XMLSchema" xmlns:xs="http://www.w3.org/2001/XMLSchema" xmlns:p="http://schemas.microsoft.com/office/2006/metadata/properties" xmlns:ns2="a8699c6c-b47c-4b8f-b10d-89b0f2913b1d" targetNamespace="http://schemas.microsoft.com/office/2006/metadata/properties" ma:root="true" ma:fieldsID="5db8e4199edd62d3812740f5086e6da8" ns2:_="">
    <xsd:import namespace="a8699c6c-b47c-4b8f-b10d-89b0f2913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699c6c-b47c-4b8f-b10d-89b0f2913b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05CE6-BB58-4432-96F8-92B60A262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699c6c-b47c-4b8f-b10d-89b0f2913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377838-6A6A-4307-9D6C-046FB02BF6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745</Words>
  <Application>Microsoft Macintosh PowerPoint</Application>
  <PresentationFormat>Widescreen</PresentationFormat>
  <Paragraphs>125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AIHOPS Adoption of Innovation by Healthcare Organization Perquisites Scale  Idan Lobel, Shaked Matityahu, Amihai Blekherov, Hagay Kordonsky</vt:lpstr>
      <vt:lpstr>Project Title</vt:lpstr>
      <vt:lpstr>Customer</vt:lpstr>
      <vt:lpstr>Introduction</vt:lpstr>
      <vt:lpstr>Project’s Motivation and Purpose</vt:lpstr>
      <vt:lpstr>Project Description</vt:lpstr>
      <vt:lpstr>Customer – what exists? What provides?</vt:lpstr>
      <vt:lpstr>Project’s Risk Assesment (and how to overcome)</vt:lpstr>
      <vt:lpstr>User Interface</vt:lpstr>
      <vt:lpstr>Project’s Environments and Langugaes</vt:lpstr>
      <vt:lpstr>Evaluation and Testing Plan</vt:lpstr>
      <vt:lpstr>Project’s Steps and 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רוברט מושקוביץ'</dc:creator>
  <cp:lastModifiedBy>Shaked Matityahu</cp:lastModifiedBy>
  <cp:revision>66</cp:revision>
  <dcterms:created xsi:type="dcterms:W3CDTF">2023-06-18T12:05:44Z</dcterms:created>
  <dcterms:modified xsi:type="dcterms:W3CDTF">2024-09-10T12:42:19Z</dcterms:modified>
</cp:coreProperties>
</file>