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2" r:id="rId6"/>
    <p:sldId id="266" r:id="rId7"/>
    <p:sldId id="261" r:id="rId8"/>
    <p:sldId id="264" r:id="rId9"/>
    <p:sldId id="267" r:id="rId10"/>
    <p:sldId id="268" r:id="rId11"/>
    <p:sldId id="269" r:id="rId12"/>
    <p:sldId id="270" r:id="rId13"/>
    <p:sldId id="271" r:id="rId14"/>
    <p:sldId id="265" r:id="rId15"/>
    <p:sldId id="26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720E5-5634-47A9-AA5D-6C25E9987C37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42620-6559-48FA-B96C-BAD844849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02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3869E-7969-4217-BE66-C9AD88AA8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03DA16-53AC-427F-BE47-B32A0B41C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98368-FB3F-4FF6-810D-A9C36512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D9E7-BD88-4758-BF08-4E2650E034F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6513C-00F3-4AF0-8409-6B0CCCF8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121CE-A2D4-4C68-87FB-0311A539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A7FB-4FC9-4E86-8D63-ED9E544A1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2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3024F-82E1-4585-8C8F-0A38147E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4C2A17-11C1-4828-8C8A-A7568C66D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19697-5DFF-4F00-BAEB-8F9093F6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D9E7-BD88-4758-BF08-4E2650E034F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8C03B-5850-4917-9E65-C9C8CDFA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B98D5-3CDA-40B7-9FC1-7EC0DBA1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A7FB-4FC9-4E86-8D63-ED9E544A1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31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064996-3788-4693-A265-2F8FDEAAB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228441-95F4-4E1D-85A5-0B611C5C0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B5578-E49C-4AC0-BDAF-B3CDAFFC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D9E7-BD88-4758-BF08-4E2650E034F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981AB-0022-47BC-85F2-CE299AAC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B2BB48-9C15-4E12-A472-4A97AFA9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A7FB-4FC9-4E86-8D63-ED9E544A1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7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034D3-D63C-4224-A961-0045779A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47FF9-1B88-49D9-B6E9-1980D467E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62C62-6D17-4AA0-BB35-03D4FA50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D9E7-BD88-4758-BF08-4E2650E034F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2622D-E74D-4A9D-B7BA-94658DE0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5A971-9B56-48ED-BB14-DBAC0FFF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A7FB-4FC9-4E86-8D63-ED9E544A1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5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21A33-7897-482E-909C-883AE1EB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89043A-EF5F-4025-BDE7-D75059142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08CB6E-7C89-45C0-AAD5-99CCF187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D9E7-BD88-4758-BF08-4E2650E034F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7D110-D2C1-4924-93A8-D6DA23C4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A64D7-9748-49BB-945D-FABA862E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A7FB-4FC9-4E86-8D63-ED9E544A1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77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0BD79-AD9E-40C8-8ADA-1271540D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DCF5A-8BC0-43FB-A72B-532EDD26A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73D9AD-C34F-4801-8DB4-1DE44DDF7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1D6FAC-7311-4B1D-BBEC-79E80558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D9E7-BD88-4758-BF08-4E2650E034F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E5351B-0210-4D6C-9D4E-1DE691C4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7BA6C9-7374-4CA9-AD1D-E79A82E8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A7FB-4FC9-4E86-8D63-ED9E544A1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39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52282-B781-441B-A1A4-84F93737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BCD26D-B32A-4FBE-BC53-7F7D0998D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33D199-49C1-442C-A81F-65C2ADD38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3245EE-D925-4834-898D-F33311D67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8F1034-CEDA-4718-BB2C-5F45EBCD0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E53994-25AA-483D-9BEB-703FC596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D9E7-BD88-4758-BF08-4E2650E034F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E454AB-4FCE-4315-9613-0376CBF2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DC79E8-0AEB-40AF-92C5-D0D79E3B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A7FB-4FC9-4E86-8D63-ED9E544A1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32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50ABF-A75B-4536-91E0-A3F0589E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91189F-4F85-4A2E-9103-CF5E311A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D9E7-BD88-4758-BF08-4E2650E034F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C628F3-361C-4BEE-87C2-03C8C19A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74D495-8795-4030-A055-0DB1C44F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A7FB-4FC9-4E86-8D63-ED9E544A1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2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BD902D-ADE6-43AE-931E-A0293EC8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D9E7-BD88-4758-BF08-4E2650E034F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2EF5FA-5F50-4C96-A882-1CB90A3E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DF8ECA-3AFE-4182-B6DD-B7A4346B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A7FB-4FC9-4E86-8D63-ED9E544A1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00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98E8D-77EE-446E-92F7-8FB80DF6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C6C91-AD38-4118-9981-CA69B94AF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906CAF-B3BC-4EEF-97C5-FB40F53E5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481D3F-714D-4A44-B9A1-BE423C95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D9E7-BD88-4758-BF08-4E2650E034F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E8E86-E4DB-408D-A767-594FC7E0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35E251-E45F-40DA-9871-47A5986C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A7FB-4FC9-4E86-8D63-ED9E544A1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40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0AA69-B430-4F57-93D0-8DCDFF0B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C79E73-E96C-41B3-9A59-809D10CF0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4B5D63-7505-4227-843A-DC9699C0A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3FB109-7995-4C20-92B3-D0313D11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D9E7-BD88-4758-BF08-4E2650E034F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7CB724-588F-48A6-A144-D6665725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784794-E143-46A0-BE30-D636A1CE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A7FB-4FC9-4E86-8D63-ED9E544A1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8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F4F6E0-5CF4-4E52-9B69-5CC2D96A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20612F-78F9-4840-9EF0-9A9CD41B6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35A9E-3499-489C-8003-8BE5BF232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DD9E7-BD88-4758-BF08-4E2650E034FD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35BF9-8F56-4BF0-8A69-B99F92FEC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A0FD0-AFEF-483D-BE06-483BE770A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4A7FB-4FC9-4E86-8D63-ED9E544A1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56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26" Type="http://schemas.openxmlformats.org/officeDocument/2006/relationships/image" Target="../media/image78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5" Type="http://schemas.openxmlformats.org/officeDocument/2006/relationships/image" Target="../media/image77.pn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24" Type="http://schemas.openxmlformats.org/officeDocument/2006/relationships/image" Target="../media/image76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20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tmp"/><Relationship Id="rId2" Type="http://schemas.openxmlformats.org/officeDocument/2006/relationships/image" Target="../media/image8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tmp"/><Relationship Id="rId2" Type="http://schemas.openxmlformats.org/officeDocument/2006/relationships/image" Target="../media/image9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EE76F-C6E7-43FC-8C87-5FF6E7B2C6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基于</a:t>
            </a:r>
            <a:r>
              <a:rPr lang="en-US" altLang="zh-CN" sz="3600" dirty="0" err="1"/>
              <a:t>MindSpore</a:t>
            </a:r>
            <a:r>
              <a:rPr lang="en-US" altLang="zh-CN" sz="3600" dirty="0"/>
              <a:t> Quantum</a:t>
            </a:r>
            <a:r>
              <a:rPr lang="zh-CN" altLang="en-US" sz="3600" dirty="0"/>
              <a:t>实现量子线路的中间测量和比特复用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632402-E28D-47F1-8083-516F7BCA5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李清钰</a:t>
            </a:r>
            <a:endParaRPr lang="en-US" altLang="zh-CN" dirty="0"/>
          </a:p>
          <a:p>
            <a:r>
              <a:rPr lang="zh-CN" altLang="en-US" dirty="0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341769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A2762-F5B0-4DDB-8A9A-97D81ECD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量子线路的模拟方法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CA1F836-DE96-403A-B101-C1AAAE8E9396}"/>
                  </a:ext>
                </a:extLst>
              </p:cNvPr>
              <p:cNvSpPr txBox="1"/>
              <p:nvPr/>
            </p:nvSpPr>
            <p:spPr>
              <a:xfrm>
                <a:off x="7158907" y="3542808"/>
                <a:ext cx="1260575" cy="1190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d>
                                      <m:dPr>
                                        <m:begChr m:val="|"/>
                                        <m:endChr m:val="⟩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|11⟩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CA1F836-DE96-403A-B101-C1AAAE8E9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907" y="3542808"/>
                <a:ext cx="1260575" cy="11905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3ABF0D-1116-46D8-B925-9EBA578D3428}"/>
                  </a:ext>
                </a:extLst>
              </p:cNvPr>
              <p:cNvSpPr txBox="1"/>
              <p:nvPr/>
            </p:nvSpPr>
            <p:spPr>
              <a:xfrm>
                <a:off x="890726" y="1494148"/>
                <a:ext cx="20842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⟨1|+|1⟩⟨0|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3ABF0D-1116-46D8-B925-9EBA578D3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26" y="1494148"/>
                <a:ext cx="208425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38C9C59-7121-4F3B-8F1F-7221AD8B9E30}"/>
                  </a:ext>
                </a:extLst>
              </p:cNvPr>
              <p:cNvSpPr txBox="1"/>
              <p:nvPr/>
            </p:nvSpPr>
            <p:spPr>
              <a:xfrm>
                <a:off x="838199" y="1892036"/>
                <a:ext cx="25144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⟨1|+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|1⟩⟨0|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38C9C59-7121-4F3B-8F1F-7221AD8B9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92036"/>
                <a:ext cx="251443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F042E20-64A7-41F0-AC25-DCFFC436776F}"/>
                  </a:ext>
                </a:extLst>
              </p:cNvPr>
              <p:cNvSpPr txBox="1"/>
              <p:nvPr/>
            </p:nvSpPr>
            <p:spPr>
              <a:xfrm>
                <a:off x="869679" y="2278722"/>
                <a:ext cx="21263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⟨0|+|1⟩⟨1|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F042E20-64A7-41F0-AC25-DCFFC4367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79" y="2278722"/>
                <a:ext cx="212634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C7C2A92-A47B-4EFF-8988-C8D7B12D5006}"/>
                  </a:ext>
                </a:extLst>
              </p:cNvPr>
              <p:cNvSpPr txBox="1"/>
              <p:nvPr/>
            </p:nvSpPr>
            <p:spPr>
              <a:xfrm>
                <a:off x="3827143" y="1504970"/>
                <a:ext cx="1341120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C7C2A92-A47B-4EFF-8988-C8D7B12D5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143" y="1504970"/>
                <a:ext cx="1341120" cy="11128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03A3080-E9FC-426D-930D-1D28E5B74422}"/>
                  </a:ext>
                </a:extLst>
              </p:cNvPr>
              <p:cNvSpPr txBox="1"/>
              <p:nvPr/>
            </p:nvSpPr>
            <p:spPr>
              <a:xfrm>
                <a:off x="746759" y="2910506"/>
                <a:ext cx="8660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|1⟩)+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|1⟩)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03A3080-E9FC-426D-930D-1D28E5B7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59" y="2910506"/>
                <a:ext cx="8660128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55673D8-B808-42A3-9114-9BD72ACC5882}"/>
                  </a:ext>
                </a:extLst>
              </p:cNvPr>
              <p:cNvSpPr txBox="1"/>
              <p:nvPr/>
            </p:nvSpPr>
            <p:spPr>
              <a:xfrm>
                <a:off x="6933089" y="3636494"/>
                <a:ext cx="586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55673D8-B808-42A3-9114-9BD72ACC5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089" y="3636494"/>
                <a:ext cx="5867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469A228-3924-432F-98D3-7867B09D2A50}"/>
                  </a:ext>
                </a:extLst>
              </p:cNvPr>
              <p:cNvSpPr txBox="1"/>
              <p:nvPr/>
            </p:nvSpPr>
            <p:spPr>
              <a:xfrm>
                <a:off x="7008475" y="4212410"/>
                <a:ext cx="4953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469A228-3924-432F-98D3-7867B09D2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475" y="4212410"/>
                <a:ext cx="4953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D82A4DAD-E745-4787-A97D-F48B0E032A8D}"/>
              </a:ext>
            </a:extLst>
          </p:cNvPr>
          <p:cNvSpPr/>
          <p:nvPr/>
        </p:nvSpPr>
        <p:spPr>
          <a:xfrm>
            <a:off x="7008475" y="3538790"/>
            <a:ext cx="1287780" cy="572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B6E4B2F-B7CF-45FE-A577-D5CCB1F5255B}"/>
              </a:ext>
            </a:extLst>
          </p:cNvPr>
          <p:cNvSpPr/>
          <p:nvPr/>
        </p:nvSpPr>
        <p:spPr>
          <a:xfrm>
            <a:off x="7008475" y="4138067"/>
            <a:ext cx="1287780" cy="572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144AD8D-DD96-4A17-AFD6-E18D16F7A84A}"/>
                  </a:ext>
                </a:extLst>
              </p:cNvPr>
              <p:cNvSpPr txBox="1"/>
              <p:nvPr/>
            </p:nvSpPr>
            <p:spPr>
              <a:xfrm>
                <a:off x="970797" y="3544706"/>
                <a:ext cx="66294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|1⟩)+</m:t>
                    </m:r>
                    <m:d>
                      <m:dPr>
                        <m:begChr m:val="|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|1⟩)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144AD8D-DD96-4A17-AFD6-E18D16F7A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97" y="3544706"/>
                <a:ext cx="6629400" cy="646331"/>
              </a:xfrm>
              <a:prstGeom prst="rect">
                <a:avLst/>
              </a:prstGeom>
              <a:blipFill>
                <a:blip r:embed="rId10"/>
                <a:stretch>
                  <a:fillRect t="-4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6CD115B-B7EC-438F-B36C-8F74F94ABC93}"/>
                  </a:ext>
                </a:extLst>
              </p:cNvPr>
              <p:cNvSpPr txBox="1"/>
              <p:nvPr/>
            </p:nvSpPr>
            <p:spPr>
              <a:xfrm>
                <a:off x="1553727" y="4013823"/>
                <a:ext cx="662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|1⟩)+</m:t>
                    </m:r>
                    <m:d>
                      <m:dPr>
                        <m:begChr m:val="|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|1⟩)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6CD115B-B7EC-438F-B36C-8F74F94AB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27" y="4013823"/>
                <a:ext cx="6629400" cy="369332"/>
              </a:xfrm>
              <a:prstGeom prst="rect">
                <a:avLst/>
              </a:prstGeom>
              <a:blipFill>
                <a:blip r:embed="rId11"/>
                <a:stretch>
                  <a:fillRect l="-82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3809FB8-2871-41DD-9FED-F70836EC5D8C}"/>
                  </a:ext>
                </a:extLst>
              </p:cNvPr>
              <p:cNvSpPr txBox="1"/>
              <p:nvPr/>
            </p:nvSpPr>
            <p:spPr>
              <a:xfrm>
                <a:off x="1553727" y="4437581"/>
                <a:ext cx="927235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3809FB8-2871-41DD-9FED-F70836EC5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27" y="4437581"/>
                <a:ext cx="927235" cy="11128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47F40568-69AA-4D03-B7E8-109BD614F028}"/>
              </a:ext>
            </a:extLst>
          </p:cNvPr>
          <p:cNvGrpSpPr/>
          <p:nvPr/>
        </p:nvGrpSpPr>
        <p:grpSpPr>
          <a:xfrm>
            <a:off x="2633139" y="4441228"/>
            <a:ext cx="1591398" cy="1112805"/>
            <a:chOff x="4053617" y="5640256"/>
            <a:chExt cx="1591398" cy="11128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D252C270-2606-464F-A7C0-EDE58F14C712}"/>
                    </a:ext>
                  </a:extLst>
                </p:cNvPr>
                <p:cNvSpPr txBox="1"/>
                <p:nvPr/>
              </p:nvSpPr>
              <p:spPr>
                <a:xfrm>
                  <a:off x="4053617" y="5640256"/>
                  <a:ext cx="1591398" cy="11128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D252C270-2606-464F-A7C0-EDE58F14C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3617" y="5640256"/>
                  <a:ext cx="1591398" cy="111280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箭头: 下弧形 27">
              <a:extLst>
                <a:ext uri="{FF2B5EF4-FFF2-40B4-BE49-F238E27FC236}">
                  <a16:creationId xmlns:a16="http://schemas.microsoft.com/office/drawing/2014/main" id="{724D1751-2CEB-472B-8E50-E0332AA51552}"/>
                </a:ext>
              </a:extLst>
            </p:cNvPr>
            <p:cNvSpPr/>
            <p:nvPr/>
          </p:nvSpPr>
          <p:spPr>
            <a:xfrm rot="5400000">
              <a:off x="4290060" y="5837303"/>
              <a:ext cx="373380" cy="202511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箭头: 下弧形 28">
              <a:extLst>
                <a:ext uri="{FF2B5EF4-FFF2-40B4-BE49-F238E27FC236}">
                  <a16:creationId xmlns:a16="http://schemas.microsoft.com/office/drawing/2014/main" id="{9C6D392F-6FB4-4B24-9133-7E8FFD3F3C12}"/>
                </a:ext>
              </a:extLst>
            </p:cNvPr>
            <p:cNvSpPr/>
            <p:nvPr/>
          </p:nvSpPr>
          <p:spPr>
            <a:xfrm rot="16200000">
              <a:off x="5045850" y="5837302"/>
              <a:ext cx="373380" cy="202511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箭头: 下弧形 29">
              <a:extLst>
                <a:ext uri="{FF2B5EF4-FFF2-40B4-BE49-F238E27FC236}">
                  <a16:creationId xmlns:a16="http://schemas.microsoft.com/office/drawing/2014/main" id="{832D1C0E-0E1D-4506-974F-415AFA4D6E22}"/>
                </a:ext>
              </a:extLst>
            </p:cNvPr>
            <p:cNvSpPr/>
            <p:nvPr/>
          </p:nvSpPr>
          <p:spPr>
            <a:xfrm rot="5400000">
              <a:off x="4290060" y="6357475"/>
              <a:ext cx="373380" cy="202511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箭头: 下弧形 30">
              <a:extLst>
                <a:ext uri="{FF2B5EF4-FFF2-40B4-BE49-F238E27FC236}">
                  <a16:creationId xmlns:a16="http://schemas.microsoft.com/office/drawing/2014/main" id="{8057A40B-547D-48F9-AF2D-791B5F70EAFB}"/>
                </a:ext>
              </a:extLst>
            </p:cNvPr>
            <p:cNvSpPr/>
            <p:nvPr/>
          </p:nvSpPr>
          <p:spPr>
            <a:xfrm rot="16200000">
              <a:off x="5024988" y="6357475"/>
              <a:ext cx="373380" cy="202511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3" name="等号 32">
            <a:extLst>
              <a:ext uri="{FF2B5EF4-FFF2-40B4-BE49-F238E27FC236}">
                <a16:creationId xmlns:a16="http://schemas.microsoft.com/office/drawing/2014/main" id="{EC8DA20B-C299-40B0-9ABD-8432D9034C16}"/>
              </a:ext>
            </a:extLst>
          </p:cNvPr>
          <p:cNvSpPr/>
          <p:nvPr/>
        </p:nvSpPr>
        <p:spPr>
          <a:xfrm>
            <a:off x="2480962" y="4836108"/>
            <a:ext cx="321877" cy="20658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5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/>
      <p:bldP spid="15" grpId="0"/>
      <p:bldP spid="17" grpId="0"/>
      <p:bldP spid="18" grpId="0" animBg="1"/>
      <p:bldP spid="19" grpId="0" animBg="1"/>
      <p:bldP spid="21" grpId="0"/>
      <p:bldP spid="23" grpId="0"/>
      <p:bldP spid="25" grpId="0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A2762-F5B0-4DDB-8A9A-97D81ECD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量子线路的模拟方法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C7C2A92-A47B-4EFF-8988-C8D7B12D5006}"/>
                  </a:ext>
                </a:extLst>
              </p:cNvPr>
              <p:cNvSpPr txBox="1"/>
              <p:nvPr/>
            </p:nvSpPr>
            <p:spPr>
              <a:xfrm>
                <a:off x="416701" y="1329212"/>
                <a:ext cx="2278792" cy="20529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001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011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110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111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C7C2A92-A47B-4EFF-8988-C8D7B12D5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01" y="1329212"/>
                <a:ext cx="2278792" cy="20529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EE36404-E802-47E1-9D29-33EE63B4F50F}"/>
                  </a:ext>
                </a:extLst>
              </p:cNvPr>
              <p:cNvSpPr txBox="1"/>
              <p:nvPr/>
            </p:nvSpPr>
            <p:spPr>
              <a:xfrm>
                <a:off x="2451039" y="2113644"/>
                <a:ext cx="3169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⟨0|⊗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EE36404-E802-47E1-9D29-33EE63B4F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039" y="2113644"/>
                <a:ext cx="316984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箭头: 下弧形 2">
            <a:extLst>
              <a:ext uri="{FF2B5EF4-FFF2-40B4-BE49-F238E27FC236}">
                <a16:creationId xmlns:a16="http://schemas.microsoft.com/office/drawing/2014/main" id="{0F1F3106-9187-4E36-99EB-51EA752C11A6}"/>
              </a:ext>
            </a:extLst>
          </p:cNvPr>
          <p:cNvSpPr/>
          <p:nvPr/>
        </p:nvSpPr>
        <p:spPr>
          <a:xfrm rot="5400000">
            <a:off x="5852625" y="5130521"/>
            <a:ext cx="325013" cy="26060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箭头: 下弧形 25">
            <a:extLst>
              <a:ext uri="{FF2B5EF4-FFF2-40B4-BE49-F238E27FC236}">
                <a16:creationId xmlns:a16="http://schemas.microsoft.com/office/drawing/2014/main" id="{81AC7B31-4101-49CB-9419-B32B3767FEB7}"/>
              </a:ext>
            </a:extLst>
          </p:cNvPr>
          <p:cNvSpPr/>
          <p:nvPr/>
        </p:nvSpPr>
        <p:spPr>
          <a:xfrm rot="16200000">
            <a:off x="7065814" y="5105748"/>
            <a:ext cx="325013" cy="26060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箭头: 下弧形 33">
            <a:extLst>
              <a:ext uri="{FF2B5EF4-FFF2-40B4-BE49-F238E27FC236}">
                <a16:creationId xmlns:a16="http://schemas.microsoft.com/office/drawing/2014/main" id="{F0D9146E-0060-426B-9E6B-86E2A0588E2C}"/>
              </a:ext>
            </a:extLst>
          </p:cNvPr>
          <p:cNvSpPr/>
          <p:nvPr/>
        </p:nvSpPr>
        <p:spPr>
          <a:xfrm rot="16200000">
            <a:off x="7018428" y="5663792"/>
            <a:ext cx="325013" cy="26060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箭头: 下弧形 34">
            <a:extLst>
              <a:ext uri="{FF2B5EF4-FFF2-40B4-BE49-F238E27FC236}">
                <a16:creationId xmlns:a16="http://schemas.microsoft.com/office/drawing/2014/main" id="{8CA84B94-6030-495C-ABAA-E3B099F18167}"/>
              </a:ext>
            </a:extLst>
          </p:cNvPr>
          <p:cNvSpPr/>
          <p:nvPr/>
        </p:nvSpPr>
        <p:spPr>
          <a:xfrm rot="5170949">
            <a:off x="5863155" y="5687880"/>
            <a:ext cx="325013" cy="26060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3731B5C-7C0C-43F5-87ED-96C9153D8BB5}"/>
                  </a:ext>
                </a:extLst>
              </p:cNvPr>
              <p:cNvSpPr txBox="1"/>
              <p:nvPr/>
            </p:nvSpPr>
            <p:spPr>
              <a:xfrm>
                <a:off x="838200" y="3445340"/>
                <a:ext cx="5185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CX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3731B5C-7C0C-43F5-87ED-96C9153D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45340"/>
                <a:ext cx="518507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2CEC714-8BD8-4ACD-812D-1547405965B4}"/>
                  </a:ext>
                </a:extLst>
              </p:cNvPr>
              <p:cNvSpPr txBox="1"/>
              <p:nvPr/>
            </p:nvSpPr>
            <p:spPr>
              <a:xfrm>
                <a:off x="944433" y="3931878"/>
                <a:ext cx="1635220" cy="2023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001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011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110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111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2CEC714-8BD8-4ACD-812D-15474059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33" y="3931878"/>
                <a:ext cx="1635220" cy="2023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BF32C37-2E96-4AE7-9DD3-276389B3EB74}"/>
                  </a:ext>
                </a:extLst>
              </p:cNvPr>
              <p:cNvSpPr txBox="1"/>
              <p:nvPr/>
            </p:nvSpPr>
            <p:spPr>
              <a:xfrm>
                <a:off x="5967745" y="3814672"/>
                <a:ext cx="1260575" cy="2328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d>
                                      <m:dPr>
                                        <m:begChr m:val="|"/>
                                        <m:endChr m:val="⟩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00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  <m:e>
                                    <m:d>
                                      <m:dPr>
                                        <m:begChr m:val="|"/>
                                        <m:endChr m:val="⟩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00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eqAr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d>
                                      <m:dPr>
                                        <m:begChr m:val="|"/>
                                        <m:endChr m:val="⟩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e>
                                    </m:d>
                                  </m:e>
                                  <m:e>
                                    <m:d>
                                      <m:dPr>
                                        <m:begChr m:val="|"/>
                                        <m:endChr m:val="⟩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00</m:t>
                                        </m:r>
                                      </m:e>
                                    </m:d>
                                  </m:e>
                                  <m:e>
                                    <m:d>
                                      <m:dPr>
                                        <m:begChr m:val="|"/>
                                        <m:endChr m:val="⟩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  <m:e>
                                    <m:d>
                                      <m:dPr>
                                        <m:begChr m:val="|"/>
                                        <m:endChr m:val="⟩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110</m:t>
                                        </m:r>
                                      </m:e>
                                    </m:d>
                                  </m:e>
                                  <m:e>
                                    <m:d>
                                      <m:dPr>
                                        <m:begChr m:val="|"/>
                                        <m:endChr m:val="⟩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111</m:t>
                                        </m:r>
                                      </m:e>
                                    </m:d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BF32C37-2E96-4AE7-9DD3-276389B3E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745" y="3814672"/>
                <a:ext cx="1260575" cy="2328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7C568EA-7E5C-418D-8EE2-C58EC93D8AC3}"/>
                  </a:ext>
                </a:extLst>
              </p:cNvPr>
              <p:cNvSpPr txBox="1"/>
              <p:nvPr/>
            </p:nvSpPr>
            <p:spPr>
              <a:xfrm>
                <a:off x="5334301" y="4653937"/>
                <a:ext cx="8039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CX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7C568EA-7E5C-418D-8EE2-C58EC93D8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301" y="4653937"/>
                <a:ext cx="80390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箭头: 下弧形 38">
            <a:extLst>
              <a:ext uri="{FF2B5EF4-FFF2-40B4-BE49-F238E27FC236}">
                <a16:creationId xmlns:a16="http://schemas.microsoft.com/office/drawing/2014/main" id="{17B9FD76-5046-4C2F-B5F0-EDA56D763041}"/>
              </a:ext>
            </a:extLst>
          </p:cNvPr>
          <p:cNvSpPr/>
          <p:nvPr/>
        </p:nvSpPr>
        <p:spPr>
          <a:xfrm rot="5400000">
            <a:off x="1243101" y="5035404"/>
            <a:ext cx="325013" cy="26060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箭头: 下弧形 39">
            <a:extLst>
              <a:ext uri="{FF2B5EF4-FFF2-40B4-BE49-F238E27FC236}">
                <a16:creationId xmlns:a16="http://schemas.microsoft.com/office/drawing/2014/main" id="{D3A29C4A-59FD-41AB-9A37-9D96292E3B09}"/>
              </a:ext>
            </a:extLst>
          </p:cNvPr>
          <p:cNvSpPr/>
          <p:nvPr/>
        </p:nvSpPr>
        <p:spPr>
          <a:xfrm rot="16200000">
            <a:off x="2178374" y="5035404"/>
            <a:ext cx="325013" cy="26060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箭头: 下弧形 40">
            <a:extLst>
              <a:ext uri="{FF2B5EF4-FFF2-40B4-BE49-F238E27FC236}">
                <a16:creationId xmlns:a16="http://schemas.microsoft.com/office/drawing/2014/main" id="{EF9234B5-0251-4EB0-B374-AE9FA21586B8}"/>
              </a:ext>
            </a:extLst>
          </p:cNvPr>
          <p:cNvSpPr/>
          <p:nvPr/>
        </p:nvSpPr>
        <p:spPr>
          <a:xfrm rot="16200000">
            <a:off x="2184124" y="5559152"/>
            <a:ext cx="325013" cy="26060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箭头: 下弧形 41">
            <a:extLst>
              <a:ext uri="{FF2B5EF4-FFF2-40B4-BE49-F238E27FC236}">
                <a16:creationId xmlns:a16="http://schemas.microsoft.com/office/drawing/2014/main" id="{E247E5AC-A424-4309-B7B1-190E34BE5F19}"/>
              </a:ext>
            </a:extLst>
          </p:cNvPr>
          <p:cNvSpPr/>
          <p:nvPr/>
        </p:nvSpPr>
        <p:spPr>
          <a:xfrm rot="5170949">
            <a:off x="1253631" y="5592763"/>
            <a:ext cx="325013" cy="26060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A6EF013-1356-4309-8FC7-51D2753AC0C3}"/>
                  </a:ext>
                </a:extLst>
              </p:cNvPr>
              <p:cNvSpPr txBox="1"/>
              <p:nvPr/>
            </p:nvSpPr>
            <p:spPr>
              <a:xfrm>
                <a:off x="2666183" y="3877866"/>
                <a:ext cx="903441" cy="21620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001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011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̃"/>
                                                        <m:ctrlP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𝑎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̃"/>
                                                        <m:ctrlP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𝑎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110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111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A6EF013-1356-4309-8FC7-51D2753AC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183" y="3877866"/>
                <a:ext cx="903441" cy="21620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647FBCF-417E-4290-B900-C055C03074FE}"/>
                  </a:ext>
                </a:extLst>
              </p:cNvPr>
              <p:cNvSpPr txBox="1"/>
              <p:nvPr/>
            </p:nvSpPr>
            <p:spPr>
              <a:xfrm>
                <a:off x="3461217" y="4895616"/>
                <a:ext cx="1545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101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647FBCF-417E-4290-B900-C055C0307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217" y="4895616"/>
                <a:ext cx="154538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81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/>
      <p:bldP spid="3" grpId="0" animBg="1"/>
      <p:bldP spid="26" grpId="0" animBg="1"/>
      <p:bldP spid="34" grpId="0" animBg="1"/>
      <p:bldP spid="35" grpId="0" animBg="1"/>
      <p:bldP spid="8" grpId="0"/>
      <p:bldP spid="36" grpId="0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A2762-F5B0-4DDB-8A9A-97D81ECD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量子线路的模拟方法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CA1F836-DE96-403A-B101-C1AAAE8E9396}"/>
                  </a:ext>
                </a:extLst>
              </p:cNvPr>
              <p:cNvSpPr txBox="1"/>
              <p:nvPr/>
            </p:nvSpPr>
            <p:spPr>
              <a:xfrm>
                <a:off x="2276411" y="4890963"/>
                <a:ext cx="1260575" cy="1190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d>
                                      <m:dPr>
                                        <m:begChr m:val="|"/>
                                        <m:endChr m:val="⟩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|11⟩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CA1F836-DE96-403A-B101-C1AAAE8E9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411" y="4890963"/>
                <a:ext cx="1260575" cy="11905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C7C2A92-A47B-4EFF-8988-C8D7B12D5006}"/>
                  </a:ext>
                </a:extLst>
              </p:cNvPr>
              <p:cNvSpPr txBox="1"/>
              <p:nvPr/>
            </p:nvSpPr>
            <p:spPr>
              <a:xfrm>
                <a:off x="838199" y="1398264"/>
                <a:ext cx="1341120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C7C2A92-A47B-4EFF-8988-C8D7B12D5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398264"/>
                <a:ext cx="1341120" cy="1112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469A228-3924-432F-98D3-7867B09D2A50}"/>
                  </a:ext>
                </a:extLst>
              </p:cNvPr>
              <p:cNvSpPr txBox="1"/>
              <p:nvPr/>
            </p:nvSpPr>
            <p:spPr>
              <a:xfrm>
                <a:off x="2125979" y="5560565"/>
                <a:ext cx="4953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469A228-3924-432F-98D3-7867B09D2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979" y="5560565"/>
                <a:ext cx="4953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4B6E4B2F-B7CF-45FE-A577-D5CCB1F5255B}"/>
              </a:ext>
            </a:extLst>
          </p:cNvPr>
          <p:cNvSpPr/>
          <p:nvPr/>
        </p:nvSpPr>
        <p:spPr>
          <a:xfrm>
            <a:off x="2125979" y="5486222"/>
            <a:ext cx="1287780" cy="572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F1D4A3-7C74-4CD1-88EE-5494C491B5AD}"/>
                  </a:ext>
                </a:extLst>
              </p:cNvPr>
              <p:cNvSpPr txBox="1"/>
              <p:nvPr/>
            </p:nvSpPr>
            <p:spPr>
              <a:xfrm>
                <a:off x="741757" y="2559804"/>
                <a:ext cx="7040325" cy="878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⟨0|+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b="0" dirty="0"/>
                  <a:t>		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|1⟩)⟨0|+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|1⟩)⟨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F1D4A3-7C74-4CD1-88EE-5494C491B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57" y="2559804"/>
                <a:ext cx="7040325" cy="878638"/>
              </a:xfrm>
              <a:prstGeom prst="rect">
                <a:avLst/>
              </a:prstGeom>
              <a:blipFill>
                <a:blip r:embed="rId5"/>
                <a:stretch>
                  <a:fillRect b="-4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069877C-741E-4633-8288-C1BFBD64D58C}"/>
                  </a:ext>
                </a:extLst>
              </p:cNvPr>
              <p:cNvSpPr txBox="1"/>
              <p:nvPr/>
            </p:nvSpPr>
            <p:spPr>
              <a:xfrm>
                <a:off x="-723900" y="3460122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|1⟩)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069877C-741E-4633-8288-C1BFBD64D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3900" y="3460122"/>
                <a:ext cx="60960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C11C37C-3DA4-499E-BDD9-9C8CBC05EC68}"/>
                  </a:ext>
                </a:extLst>
              </p:cNvPr>
              <p:cNvSpPr txBox="1"/>
              <p:nvPr/>
            </p:nvSpPr>
            <p:spPr>
              <a:xfrm>
                <a:off x="-904875" y="3825541"/>
                <a:ext cx="6457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|1⟩)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C11C37C-3DA4-499E-BDD9-9C8CBC05E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4875" y="3825541"/>
                <a:ext cx="645795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9DAB48C-912A-47F7-9F1D-9416D9079CD6}"/>
                  </a:ext>
                </a:extLst>
              </p:cNvPr>
              <p:cNvSpPr txBox="1"/>
              <p:nvPr/>
            </p:nvSpPr>
            <p:spPr>
              <a:xfrm>
                <a:off x="688417" y="5288747"/>
                <a:ext cx="18190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⟩=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9DAB48C-912A-47F7-9F1D-9416D9079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17" y="5288747"/>
                <a:ext cx="181906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B9480C2-3171-4BE5-93E6-88469F4200C0}"/>
                  </a:ext>
                </a:extLst>
              </p:cNvPr>
              <p:cNvSpPr txBox="1"/>
              <p:nvPr/>
            </p:nvSpPr>
            <p:spPr>
              <a:xfrm>
                <a:off x="0" y="4236532"/>
                <a:ext cx="65493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|1⟩)+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|1⟩)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B9480C2-3171-4BE5-93E6-88469F420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36532"/>
                <a:ext cx="6549390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55806678-F1DD-46D4-9707-1A76C450EC82}"/>
              </a:ext>
            </a:extLst>
          </p:cNvPr>
          <p:cNvGrpSpPr/>
          <p:nvPr/>
        </p:nvGrpSpPr>
        <p:grpSpPr>
          <a:xfrm>
            <a:off x="5264819" y="4448948"/>
            <a:ext cx="2264282" cy="2023311"/>
            <a:chOff x="6293519" y="4474566"/>
            <a:chExt cx="2264282" cy="20233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55673D8-B808-42A3-9114-9BD72ACC5882}"/>
                    </a:ext>
                  </a:extLst>
                </p:cNvPr>
                <p:cNvSpPr txBox="1"/>
                <p:nvPr/>
              </p:nvSpPr>
              <p:spPr>
                <a:xfrm>
                  <a:off x="7029073" y="4561548"/>
                  <a:ext cx="58674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55673D8-B808-42A3-9114-9BD72ACC5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073" y="4561548"/>
                  <a:ext cx="58674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82A4DAD-E745-4787-A97D-F48B0E032A8D}"/>
                </a:ext>
              </a:extLst>
            </p:cNvPr>
            <p:cNvSpPr/>
            <p:nvPr/>
          </p:nvSpPr>
          <p:spPr>
            <a:xfrm>
              <a:off x="7134662" y="4496441"/>
              <a:ext cx="1033978" cy="4902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F5733174-8B48-49FF-B5EB-589308AD0353}"/>
                    </a:ext>
                  </a:extLst>
                </p:cNvPr>
                <p:cNvSpPr txBox="1"/>
                <p:nvPr/>
              </p:nvSpPr>
              <p:spPr>
                <a:xfrm>
                  <a:off x="6293519" y="4474566"/>
                  <a:ext cx="2264282" cy="20233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a14:m>
                  <a:r>
                    <a:rPr lang="en-US" altLang="zh-CN" dirty="0"/>
                    <a:t>=     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001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011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00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01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110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111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F5733174-8B48-49FF-B5EB-589308AD03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3519" y="4474566"/>
                  <a:ext cx="2264282" cy="202331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7FA35B4-5D09-4A9B-8384-23A68189B9CB}"/>
                    </a:ext>
                  </a:extLst>
                </p:cNvPr>
                <p:cNvSpPr txBox="1"/>
                <p:nvPr/>
              </p:nvSpPr>
              <p:spPr>
                <a:xfrm>
                  <a:off x="7029073" y="5061094"/>
                  <a:ext cx="58674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7FA35B4-5D09-4A9B-8384-23A68189B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073" y="5061094"/>
                  <a:ext cx="58674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8EF6614-FE3B-44E7-80AD-C3CBC068D8E9}"/>
                </a:ext>
              </a:extLst>
            </p:cNvPr>
            <p:cNvSpPr/>
            <p:nvPr/>
          </p:nvSpPr>
          <p:spPr>
            <a:xfrm>
              <a:off x="7134662" y="4995987"/>
              <a:ext cx="1033978" cy="4902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F9292A4-31F6-4546-9B54-5BC3282D8E8E}"/>
                    </a:ext>
                  </a:extLst>
                </p:cNvPr>
                <p:cNvSpPr txBox="1"/>
                <p:nvPr/>
              </p:nvSpPr>
              <p:spPr>
                <a:xfrm>
                  <a:off x="7029073" y="5573791"/>
                  <a:ext cx="58674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F9292A4-31F6-4546-9B54-5BC3282D8E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073" y="5573791"/>
                  <a:ext cx="58674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9D5F9FB-F4B9-42DB-BB10-903DF59949CA}"/>
                </a:ext>
              </a:extLst>
            </p:cNvPr>
            <p:cNvSpPr/>
            <p:nvPr/>
          </p:nvSpPr>
          <p:spPr>
            <a:xfrm>
              <a:off x="7134662" y="5508684"/>
              <a:ext cx="1033978" cy="4902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9563DF9F-4564-4A64-842C-AC5C1B0B0648}"/>
                    </a:ext>
                  </a:extLst>
                </p:cNvPr>
                <p:cNvSpPr txBox="1"/>
                <p:nvPr/>
              </p:nvSpPr>
              <p:spPr>
                <a:xfrm>
                  <a:off x="7033468" y="6056008"/>
                  <a:ext cx="58674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9563DF9F-4564-4A64-842C-AC5C1B0B06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468" y="6056008"/>
                  <a:ext cx="58674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31CAF40-A045-448A-BCF6-6A9A62215F62}"/>
                </a:ext>
              </a:extLst>
            </p:cNvPr>
            <p:cNvSpPr/>
            <p:nvPr/>
          </p:nvSpPr>
          <p:spPr>
            <a:xfrm>
              <a:off x="7139057" y="5990901"/>
              <a:ext cx="1033978" cy="4902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4DA59D4D-AE5A-45F2-B2B4-B924426E0106}"/>
              </a:ext>
            </a:extLst>
          </p:cNvPr>
          <p:cNvSpPr/>
          <p:nvPr/>
        </p:nvSpPr>
        <p:spPr>
          <a:xfrm>
            <a:off x="2125979" y="4887813"/>
            <a:ext cx="1287780" cy="572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99DBF3D-3203-43D4-9572-0F61B9A6CC45}"/>
                  </a:ext>
                </a:extLst>
              </p:cNvPr>
              <p:cNvSpPr txBox="1"/>
              <p:nvPr/>
            </p:nvSpPr>
            <p:spPr>
              <a:xfrm>
                <a:off x="2076450" y="4996478"/>
                <a:ext cx="4953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99DBF3D-3203-43D4-9572-0F61B9A6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450" y="4996478"/>
                <a:ext cx="4953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1ABCDF8-B028-4F05-B6F8-A8A4A21A271D}"/>
                  </a:ext>
                </a:extLst>
              </p:cNvPr>
              <p:cNvSpPr txBox="1"/>
              <p:nvPr/>
            </p:nvSpPr>
            <p:spPr>
              <a:xfrm>
                <a:off x="7564520" y="4393152"/>
                <a:ext cx="2228115" cy="2023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altLang="zh-CN" dirty="0"/>
                  <a:t>=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001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011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 smtClean="0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i="1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i="1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i="1">
                                                <a:solidFill>
                                                  <a:schemeClr val="accent4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00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 smtClean="0">
                                                      <a:solidFill>
                                                        <a:schemeClr val="accent6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accent6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accent6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accent6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01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 smtClean="0">
                                                      <a:solidFill>
                                                        <a:schemeClr val="accent4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accent4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accent4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110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1ABCDF8-B028-4F05-B6F8-A8A4A21A2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520" y="4393152"/>
                <a:ext cx="2228115" cy="202331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4C1E81D5-3B78-4A5F-8038-B40114EE5C8E}"/>
                  </a:ext>
                </a:extLst>
              </p:cNvPr>
              <p:cNvSpPr txBox="1"/>
              <p:nvPr/>
            </p:nvSpPr>
            <p:spPr>
              <a:xfrm>
                <a:off x="8289942" y="4515992"/>
                <a:ext cx="5187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4C1E81D5-3B78-4A5F-8038-B40114EE5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942" y="4515992"/>
                <a:ext cx="51876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E59C9CB-2FA4-4032-B6E7-79554D7426F6}"/>
                  </a:ext>
                </a:extLst>
              </p:cNvPr>
              <p:cNvSpPr txBox="1"/>
              <p:nvPr/>
            </p:nvSpPr>
            <p:spPr>
              <a:xfrm>
                <a:off x="8289941" y="4993617"/>
                <a:ext cx="5187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E59C9CB-2FA4-4032-B6E7-79554D742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941" y="4993617"/>
                <a:ext cx="51876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C797F062-9C6C-4426-9B96-EBB1D15B40E1}"/>
                  </a:ext>
                </a:extLst>
              </p:cNvPr>
              <p:cNvSpPr txBox="1"/>
              <p:nvPr/>
            </p:nvSpPr>
            <p:spPr>
              <a:xfrm>
                <a:off x="8264859" y="5442943"/>
                <a:ext cx="5187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C797F062-9C6C-4426-9B96-EBB1D15B4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859" y="5442943"/>
                <a:ext cx="51876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7252F0F2-319E-4813-9F5A-479DDBE5E38F}"/>
                  </a:ext>
                </a:extLst>
              </p:cNvPr>
              <p:cNvSpPr txBox="1"/>
              <p:nvPr/>
            </p:nvSpPr>
            <p:spPr>
              <a:xfrm>
                <a:off x="8289623" y="5944658"/>
                <a:ext cx="4692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7252F0F2-319E-4813-9F5A-479DDBE5E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23" y="5944658"/>
                <a:ext cx="46923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3D5BC55-435A-42AD-B1E7-A3153EC8B4B1}"/>
                  </a:ext>
                </a:extLst>
              </p:cNvPr>
              <p:cNvSpPr txBox="1"/>
              <p:nvPr/>
            </p:nvSpPr>
            <p:spPr>
              <a:xfrm>
                <a:off x="9693707" y="4410275"/>
                <a:ext cx="2228115" cy="2023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altLang="zh-CN" dirty="0"/>
                  <a:t>=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001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011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00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01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 smtClean="0">
                                                      <a:solidFill>
                                                        <a:schemeClr val="accent4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accent4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accent4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110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3D5BC55-435A-42AD-B1E7-A3153EC8B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707" y="4410275"/>
                <a:ext cx="2228115" cy="202331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15F2EFC-FD23-4263-B2BF-2591DB4E08E3}"/>
                  </a:ext>
                </a:extLst>
              </p:cNvPr>
              <p:cNvSpPr txBox="1"/>
              <p:nvPr/>
            </p:nvSpPr>
            <p:spPr>
              <a:xfrm>
                <a:off x="10419129" y="4533115"/>
                <a:ext cx="5187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15F2EFC-FD23-4263-B2BF-2591DB4E0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9129" y="4533115"/>
                <a:ext cx="518761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911C7F0-C6D6-4CC4-A7FE-F32E6DFD5D4E}"/>
                  </a:ext>
                </a:extLst>
              </p:cNvPr>
              <p:cNvSpPr txBox="1"/>
              <p:nvPr/>
            </p:nvSpPr>
            <p:spPr>
              <a:xfrm>
                <a:off x="10419128" y="5010740"/>
                <a:ext cx="5187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911C7F0-C6D6-4CC4-A7FE-F32E6DFD5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9128" y="5010740"/>
                <a:ext cx="518761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A500110B-C477-4D8A-879A-6AF8D2A76373}"/>
                  </a:ext>
                </a:extLst>
              </p:cNvPr>
              <p:cNvSpPr txBox="1"/>
              <p:nvPr/>
            </p:nvSpPr>
            <p:spPr>
              <a:xfrm>
                <a:off x="10394046" y="5460066"/>
                <a:ext cx="5187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A500110B-C477-4D8A-879A-6AF8D2A76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046" y="5460066"/>
                <a:ext cx="518761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6EA68448-D9C2-4C99-9C50-0A5B1D71AA0E}"/>
                  </a:ext>
                </a:extLst>
              </p:cNvPr>
              <p:cNvSpPr txBox="1"/>
              <p:nvPr/>
            </p:nvSpPr>
            <p:spPr>
              <a:xfrm>
                <a:off x="10418810" y="5961781"/>
                <a:ext cx="4692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6EA68448-D9C2-4C99-9C50-0A5B1D71A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810" y="5961781"/>
                <a:ext cx="469231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EEE53DF-618D-4241-B0DF-1E0C32C62254}"/>
                  </a:ext>
                </a:extLst>
              </p:cNvPr>
              <p:cNvSpPr txBox="1"/>
              <p:nvPr/>
            </p:nvSpPr>
            <p:spPr>
              <a:xfrm>
                <a:off x="7843003" y="2084886"/>
                <a:ext cx="3121175" cy="149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空间复杂度：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乘法复杂度：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EEE53DF-618D-4241-B0DF-1E0C32C62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003" y="2084886"/>
                <a:ext cx="3121175" cy="1494576"/>
              </a:xfrm>
              <a:prstGeom prst="rect">
                <a:avLst/>
              </a:prstGeom>
              <a:blipFill>
                <a:blip r:embed="rId26"/>
                <a:stretch>
                  <a:fillRect l="-1758" t="-1224" r="-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20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9" grpId="0" animBg="1"/>
      <p:bldP spid="3" grpId="0"/>
      <p:bldP spid="26" grpId="0"/>
      <p:bldP spid="34" grpId="0"/>
      <p:bldP spid="36" grpId="0"/>
      <p:bldP spid="37" grpId="0"/>
      <p:bldP spid="49" grpId="0" animBg="1"/>
      <p:bldP spid="50" grpId="0"/>
      <p:bldP spid="54" grpId="0"/>
      <p:bldP spid="69" grpId="0"/>
      <p:bldP spid="70" grpId="0"/>
      <p:bldP spid="71" grpId="0"/>
      <p:bldP spid="73" grpId="0"/>
      <p:bldP spid="74" grpId="0"/>
      <p:bldP spid="75" grpId="0"/>
      <p:bldP spid="76" grpId="0"/>
      <p:bldP spid="77" grpId="0"/>
      <p:bldP spid="78" grpId="0"/>
      <p:bldP spid="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A2762-F5B0-4DDB-8A9A-97D81ECD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量子线路的模拟方法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C7C2A92-A47B-4EFF-8988-C8D7B12D5006}"/>
                  </a:ext>
                </a:extLst>
              </p:cNvPr>
              <p:cNvSpPr txBox="1"/>
              <p:nvPr/>
            </p:nvSpPr>
            <p:spPr>
              <a:xfrm>
                <a:off x="838200" y="2114544"/>
                <a:ext cx="1341120" cy="553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C7C2A92-A47B-4EFF-8988-C8D7B12D5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14544"/>
                <a:ext cx="1341120" cy="5535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2B336B9-2669-4066-BCED-94A95D36A5CD}"/>
              </a:ext>
            </a:extLst>
          </p:cNvPr>
          <p:cNvCxnSpPr>
            <a:cxnSpLocks/>
          </p:cNvCxnSpPr>
          <p:nvPr/>
        </p:nvCxnSpPr>
        <p:spPr>
          <a:xfrm>
            <a:off x="1332327" y="3334688"/>
            <a:ext cx="473613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98D2F497-E9EE-4C68-80DA-D12607C4E7A9}"/>
              </a:ext>
            </a:extLst>
          </p:cNvPr>
          <p:cNvSpPr/>
          <p:nvPr/>
        </p:nvSpPr>
        <p:spPr>
          <a:xfrm>
            <a:off x="1859690" y="3150021"/>
            <a:ext cx="375489" cy="36933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4827AED-AD36-4593-BDE0-9F455CBFE533}"/>
                  </a:ext>
                </a:extLst>
              </p:cNvPr>
              <p:cNvSpPr txBox="1"/>
              <p:nvPr/>
            </p:nvSpPr>
            <p:spPr>
              <a:xfrm>
                <a:off x="868679" y="3150022"/>
                <a:ext cx="547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4827AED-AD36-4593-BDE0-9F455CBFE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" y="3150022"/>
                <a:ext cx="54781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大括号 6">
            <a:extLst>
              <a:ext uri="{FF2B5EF4-FFF2-40B4-BE49-F238E27FC236}">
                <a16:creationId xmlns:a16="http://schemas.microsoft.com/office/drawing/2014/main" id="{8D3C0DB8-00A8-42FA-A208-B9E6FDE2ECE7}"/>
              </a:ext>
            </a:extLst>
          </p:cNvPr>
          <p:cNvSpPr/>
          <p:nvPr/>
        </p:nvSpPr>
        <p:spPr>
          <a:xfrm>
            <a:off x="2559208" y="2801287"/>
            <a:ext cx="375489" cy="10668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6A90C7-47BB-4EE0-BCD5-68406286F97F}"/>
                  </a:ext>
                </a:extLst>
              </p:cNvPr>
              <p:cNvSpPr txBox="1"/>
              <p:nvPr/>
            </p:nvSpPr>
            <p:spPr>
              <a:xfrm>
                <a:off x="2992467" y="2606195"/>
                <a:ext cx="1678793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6A90C7-47BB-4EE0-BCD5-68406286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67" y="2606195"/>
                <a:ext cx="1678793" cy="374783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FD0A1D7-6499-4362-9158-336A33456B64}"/>
                  </a:ext>
                </a:extLst>
              </p:cNvPr>
              <p:cNvSpPr txBox="1"/>
              <p:nvPr/>
            </p:nvSpPr>
            <p:spPr>
              <a:xfrm>
                <a:off x="2917463" y="3680695"/>
                <a:ext cx="1828800" cy="372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FD0A1D7-6499-4362-9158-336A33456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463" y="3680695"/>
                <a:ext cx="1828800" cy="372538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B5EA12D-F2A4-423C-9D27-2CE534B067DD}"/>
              </a:ext>
            </a:extLst>
          </p:cNvPr>
          <p:cNvSpPr txBox="1"/>
          <p:nvPr/>
        </p:nvSpPr>
        <p:spPr>
          <a:xfrm>
            <a:off x="868679" y="1533284"/>
            <a:ext cx="447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中间测量和量子比特复用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7A1731B-9396-44CC-9955-CF9AB0DA36F0}"/>
                  </a:ext>
                </a:extLst>
              </p:cNvPr>
              <p:cNvSpPr txBox="1"/>
              <p:nvPr/>
            </p:nvSpPr>
            <p:spPr>
              <a:xfrm>
                <a:off x="868679" y="4175449"/>
                <a:ext cx="26898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量子比特复用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重置为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7A1731B-9396-44CC-9955-CF9AB0DA3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" y="4175449"/>
                <a:ext cx="2689862" cy="369332"/>
              </a:xfrm>
              <a:prstGeom prst="rect">
                <a:avLst/>
              </a:prstGeom>
              <a:blipFill>
                <a:blip r:embed="rId6"/>
                <a:stretch>
                  <a:fillRect l="-1810" t="-9836" r="-113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70B5DC9-D292-4C1A-9FC6-AEE97C4850A7}"/>
              </a:ext>
            </a:extLst>
          </p:cNvPr>
          <p:cNvCxnSpPr>
            <a:cxnSpLocks/>
          </p:cNvCxnSpPr>
          <p:nvPr/>
        </p:nvCxnSpPr>
        <p:spPr>
          <a:xfrm>
            <a:off x="1303799" y="5125593"/>
            <a:ext cx="473613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74D1198-1DC3-4612-8741-E11707FEF25D}"/>
              </a:ext>
            </a:extLst>
          </p:cNvPr>
          <p:cNvSpPr/>
          <p:nvPr/>
        </p:nvSpPr>
        <p:spPr>
          <a:xfrm>
            <a:off x="1831162" y="4940926"/>
            <a:ext cx="375489" cy="36933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768D4D3-9318-4742-8D61-B86B0F9DB6A8}"/>
                  </a:ext>
                </a:extLst>
              </p:cNvPr>
              <p:cNvSpPr txBox="1"/>
              <p:nvPr/>
            </p:nvSpPr>
            <p:spPr>
              <a:xfrm>
                <a:off x="840151" y="4940927"/>
                <a:ext cx="547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768D4D3-9318-4742-8D61-B86B0F9D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51" y="4940927"/>
                <a:ext cx="54781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C8EC2F6-26AC-4E46-8490-6A7C81C405F9}"/>
              </a:ext>
            </a:extLst>
          </p:cNvPr>
          <p:cNvSpPr/>
          <p:nvPr/>
        </p:nvSpPr>
        <p:spPr>
          <a:xfrm>
            <a:off x="2462100" y="4940925"/>
            <a:ext cx="375489" cy="36933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53041EE-1E1E-42DD-8151-71AA4F1AC477}"/>
              </a:ext>
            </a:extLst>
          </p:cNvPr>
          <p:cNvCxnSpPr>
            <a:cxnSpLocks/>
          </p:cNvCxnSpPr>
          <p:nvPr/>
        </p:nvCxnSpPr>
        <p:spPr>
          <a:xfrm>
            <a:off x="3084928" y="5125593"/>
            <a:ext cx="473613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ABC95718-5A45-438E-8F0C-8424DA82A7E5}"/>
                  </a:ext>
                </a:extLst>
              </p:cNvPr>
              <p:cNvSpPr txBox="1"/>
              <p:nvPr/>
            </p:nvSpPr>
            <p:spPr>
              <a:xfrm>
                <a:off x="2726649" y="4932641"/>
                <a:ext cx="547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ABC95718-5A45-438E-8F0C-8424DA82A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649" y="4932641"/>
                <a:ext cx="5478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AD179FE-4D14-4BA3-8F69-0C6D4C6BEE00}"/>
                  </a:ext>
                </a:extLst>
              </p:cNvPr>
              <p:cNvSpPr txBox="1"/>
              <p:nvPr/>
            </p:nvSpPr>
            <p:spPr>
              <a:xfrm>
                <a:off x="903148" y="5560589"/>
                <a:ext cx="1145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⇒|0⟩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AD179FE-4D14-4BA3-8F69-0C6D4C6BE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48" y="5560589"/>
                <a:ext cx="1145377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BF020CA-1597-467D-A8D3-0CBC72972BF0}"/>
                  </a:ext>
                </a:extLst>
              </p:cNvPr>
              <p:cNvSpPr txBox="1"/>
              <p:nvPr/>
            </p:nvSpPr>
            <p:spPr>
              <a:xfrm>
                <a:off x="2156427" y="5560589"/>
                <a:ext cx="1272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BF020CA-1597-467D-A8D3-0CBC72972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427" y="5560589"/>
                <a:ext cx="1272336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6999705-5047-4D37-AA45-1635FB401D42}"/>
                  </a:ext>
                </a:extLst>
              </p:cNvPr>
              <p:cNvSpPr txBox="1"/>
              <p:nvPr/>
            </p:nvSpPr>
            <p:spPr>
              <a:xfrm>
                <a:off x="4671260" y="4377488"/>
                <a:ext cx="2228115" cy="21153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001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011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01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6999705-5047-4D37-AA45-1635FB401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260" y="4377488"/>
                <a:ext cx="2228115" cy="21153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C7E672A-88B7-4EDC-8A99-DDB0FE53196A}"/>
                  </a:ext>
                </a:extLst>
              </p:cNvPr>
              <p:cNvSpPr txBox="1"/>
              <p:nvPr/>
            </p:nvSpPr>
            <p:spPr>
              <a:xfrm>
                <a:off x="2156427" y="2485707"/>
                <a:ext cx="6096000" cy="5493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/|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C7E672A-88B7-4EDC-8A99-DDB0FE531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427" y="2485707"/>
                <a:ext cx="6096000" cy="5493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89C07B4-4C34-4F15-B0C8-EC33D2737326}"/>
                  </a:ext>
                </a:extLst>
              </p:cNvPr>
              <p:cNvSpPr txBox="1"/>
              <p:nvPr/>
            </p:nvSpPr>
            <p:spPr>
              <a:xfrm>
                <a:off x="2156427" y="3572486"/>
                <a:ext cx="6096000" cy="634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1/|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89C07B4-4C34-4F15-B0C8-EC33D2737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427" y="3572486"/>
                <a:ext cx="6096000" cy="6349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DED58FF-EAF7-4F6C-A3A6-B91BA48762DE}"/>
                  </a:ext>
                </a:extLst>
              </p:cNvPr>
              <p:cNvSpPr txBox="1"/>
              <p:nvPr/>
            </p:nvSpPr>
            <p:spPr>
              <a:xfrm>
                <a:off x="6671599" y="4407789"/>
                <a:ext cx="2061447" cy="2074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001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011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01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111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DED58FF-EAF7-4F6C-A3A6-B91BA4876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599" y="4407789"/>
                <a:ext cx="2061447" cy="20747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箭头: 左弧形 24">
            <a:extLst>
              <a:ext uri="{FF2B5EF4-FFF2-40B4-BE49-F238E27FC236}">
                <a16:creationId xmlns:a16="http://schemas.microsoft.com/office/drawing/2014/main" id="{939EEEBD-C100-4914-9F10-B0D31CA75AED}"/>
              </a:ext>
            </a:extLst>
          </p:cNvPr>
          <p:cNvSpPr/>
          <p:nvPr/>
        </p:nvSpPr>
        <p:spPr>
          <a:xfrm rot="10800000">
            <a:off x="8534400" y="4446171"/>
            <a:ext cx="274320" cy="4947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箭头: 左弧形 66">
            <a:extLst>
              <a:ext uri="{FF2B5EF4-FFF2-40B4-BE49-F238E27FC236}">
                <a16:creationId xmlns:a16="http://schemas.microsoft.com/office/drawing/2014/main" id="{EC9E8B83-15B6-4B2B-B706-7DABD621B5F8}"/>
              </a:ext>
            </a:extLst>
          </p:cNvPr>
          <p:cNvSpPr/>
          <p:nvPr/>
        </p:nvSpPr>
        <p:spPr>
          <a:xfrm rot="10800000">
            <a:off x="8550166" y="4995695"/>
            <a:ext cx="274320" cy="4947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箭头: 左弧形 67">
            <a:extLst>
              <a:ext uri="{FF2B5EF4-FFF2-40B4-BE49-F238E27FC236}">
                <a16:creationId xmlns:a16="http://schemas.microsoft.com/office/drawing/2014/main" id="{DE52835A-45BA-427B-9656-061A2A221890}"/>
              </a:ext>
            </a:extLst>
          </p:cNvPr>
          <p:cNvSpPr/>
          <p:nvPr/>
        </p:nvSpPr>
        <p:spPr>
          <a:xfrm rot="10800000">
            <a:off x="8534400" y="5534484"/>
            <a:ext cx="274320" cy="4947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箭头: 左弧形 71">
            <a:extLst>
              <a:ext uri="{FF2B5EF4-FFF2-40B4-BE49-F238E27FC236}">
                <a16:creationId xmlns:a16="http://schemas.microsoft.com/office/drawing/2014/main" id="{1A8D076B-4C5A-4E10-93DF-DDD402A4E47F}"/>
              </a:ext>
            </a:extLst>
          </p:cNvPr>
          <p:cNvSpPr/>
          <p:nvPr/>
        </p:nvSpPr>
        <p:spPr>
          <a:xfrm rot="10800000">
            <a:off x="8550166" y="6043941"/>
            <a:ext cx="274320" cy="34923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83BFE02-5ED1-4C3B-A1A0-545802C42522}"/>
                  </a:ext>
                </a:extLst>
              </p:cNvPr>
              <p:cNvSpPr txBox="1"/>
              <p:nvPr/>
            </p:nvSpPr>
            <p:spPr>
              <a:xfrm>
                <a:off x="8899714" y="4350719"/>
                <a:ext cx="1323688" cy="2154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̌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000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̌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̌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00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̌"/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110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83BFE02-5ED1-4C3B-A1A0-545802C42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714" y="4350719"/>
                <a:ext cx="1323688" cy="2154244"/>
              </a:xfrm>
              <a:prstGeom prst="rect">
                <a:avLst/>
              </a:prstGeom>
              <a:blipFill>
                <a:blip r:embed="rId15"/>
                <a:stretch>
                  <a:fillRect l="-4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57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0" animBg="1"/>
      <p:bldP spid="41" grpId="0"/>
      <p:bldP spid="7" grpId="0" animBg="1"/>
      <p:bldP spid="8" grpId="0"/>
      <p:bldP spid="51" grpId="0"/>
      <p:bldP spid="52" grpId="0"/>
      <p:bldP spid="55" grpId="0" animBg="1"/>
      <p:bldP spid="56" grpId="0"/>
      <p:bldP spid="57" grpId="0" animBg="1"/>
      <p:bldP spid="59" grpId="0"/>
      <p:bldP spid="14" grpId="0"/>
      <p:bldP spid="16" grpId="0"/>
      <p:bldP spid="60" grpId="0"/>
      <p:bldP spid="62" grpId="0"/>
      <p:bldP spid="63" grpId="0"/>
      <p:bldP spid="65" grpId="0"/>
      <p:bldP spid="25" grpId="0" animBg="1"/>
      <p:bldP spid="67" grpId="0" animBg="1"/>
      <p:bldP spid="68" grpId="0" animBg="1"/>
      <p:bldP spid="72" grpId="0" animBg="1"/>
      <p:bldP spid="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AA153-788D-4FA3-A1EC-34602B15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运行示例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842FB2-1120-4EB6-B78B-1D625065C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6631"/>
            <a:ext cx="4944294" cy="31463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3A9D70-CD92-4488-BA70-A1DDC60C7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72346"/>
            <a:ext cx="4944294" cy="123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59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EA1E7-FE4A-49CB-8285-B9C4E76C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代码仓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FC4CC6C-3B68-4FCF-8246-A6E32D980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6545580" cy="237453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ED204F-5451-42D8-B78D-ED4971299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1105"/>
            <a:ext cx="6774173" cy="131089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252B1E1-1784-4040-9FE4-11196F816201}"/>
              </a:ext>
            </a:extLst>
          </p:cNvPr>
          <p:cNvSpPr txBox="1"/>
          <p:nvPr/>
        </p:nvSpPr>
        <p:spPr>
          <a:xfrm>
            <a:off x="838200" y="30012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替换文件：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7FC5CC-5B63-4113-B937-07B6EDCA7FD3}"/>
              </a:ext>
            </a:extLst>
          </p:cNvPr>
          <p:cNvSpPr txBox="1"/>
          <p:nvPr/>
        </p:nvSpPr>
        <p:spPr>
          <a:xfrm>
            <a:off x="838200" y="58911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源码安装：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7B4A5E-D957-430F-8361-5055653EE7C1}"/>
              </a:ext>
            </a:extLst>
          </p:cNvPr>
          <p:cNvSpPr txBox="1"/>
          <p:nvPr/>
        </p:nvSpPr>
        <p:spPr>
          <a:xfrm>
            <a:off x="838200" y="62605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https://gitee.com/mindspore/mindquantum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227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C7E23-8742-4404-91BB-FA7A6DC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量子测量假设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49C2BC-6BFB-4800-A5FC-73D9D7627A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量子态：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zh-CN" altLang="en-US" dirty="0"/>
                  <a:t>，测量算子：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得到结果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的概率 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量子态的坍缩：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49C2BC-6BFB-4800-A5FC-73D9D7627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82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59021-2141-43FA-9F77-EA2F6966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中间线路测量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D5A13-1DBF-45ED-9EC5-063982BA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中间电路测量是在电路末端之前执行的任何测量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53476C-BF26-4E64-A8BE-4189CAE0E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37" y="3670669"/>
            <a:ext cx="5829300" cy="23622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B1672ED-14D9-497B-993A-D46286242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001294"/>
            <a:ext cx="5905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3337E1-0715-48A3-8F9D-BD703F04C800}"/>
              </a:ext>
            </a:extLst>
          </p:cNvPr>
          <p:cNvSpPr txBox="1"/>
          <p:nvPr/>
        </p:nvSpPr>
        <p:spPr>
          <a:xfrm>
            <a:off x="738612" y="307708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延迟测量原理：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9ADCCEE-E510-4953-B784-B135E1475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949" y="1293503"/>
            <a:ext cx="1550868" cy="230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3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DE2BB-51C1-4CEC-A50E-18023004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中间线路测量的应用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9D67D-9F4E-4945-AB6F-84B32FD9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量子纠错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3A1E06-AC40-4473-B826-28B413FEC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07" y="2272419"/>
            <a:ext cx="5407333" cy="14639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37C3B3-C9F1-4686-BD3B-659599E5C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147" y="2148778"/>
            <a:ext cx="5334001" cy="11801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E5FBD98-F6FA-4212-9E89-99E418A70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75449"/>
            <a:ext cx="6225540" cy="9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1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A6F10-E190-489D-AA09-F80FA142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中间线路测量的应用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AE667-6418-4911-9997-F251951EA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量子比特重用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1BF6FE-10A3-4354-99ED-8549B2DA8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4597"/>
            <a:ext cx="5934330" cy="9994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790FA54-D4FA-4C53-811E-DC8BF3401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11" y="3429000"/>
            <a:ext cx="5938019" cy="19569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D625E3A-4487-4DD7-981B-AF6B419C5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635" y="2294598"/>
            <a:ext cx="3699510" cy="134527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E4F5C95-A05C-4B47-A1EF-4156C9E59D50}"/>
              </a:ext>
            </a:extLst>
          </p:cNvPr>
          <p:cNvSpPr txBox="1"/>
          <p:nvPr/>
        </p:nvSpPr>
        <p:spPr>
          <a:xfrm>
            <a:off x="6994009" y="182562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量子线路的自动编译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81F9FEFB-6A0C-4578-91B7-CED4E396F2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91" y="5403805"/>
            <a:ext cx="3900970" cy="127477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F7DAB0C-0F63-4A14-8400-FE09E045B3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530" y="5403805"/>
            <a:ext cx="4147622" cy="13474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236C9C2-DAED-46D4-8ACE-6E09194265E3}"/>
                  </a:ext>
                </a:extLst>
              </p:cNvPr>
              <p:cNvSpPr txBox="1"/>
              <p:nvPr/>
            </p:nvSpPr>
            <p:spPr>
              <a:xfrm>
                <a:off x="7616435" y="4108847"/>
                <a:ext cx="27190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80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量子比特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20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量子比特</a:t>
                </a: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236C9C2-DAED-46D4-8ACE-6E0919426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435" y="4108847"/>
                <a:ext cx="2719014" cy="369332"/>
              </a:xfrm>
              <a:prstGeom prst="rect">
                <a:avLst/>
              </a:prstGeom>
              <a:blipFill>
                <a:blip r:embed="rId7"/>
                <a:stretch>
                  <a:fillRect l="-1794" t="-8197" r="-179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箭头: 右 31">
            <a:extLst>
              <a:ext uri="{FF2B5EF4-FFF2-40B4-BE49-F238E27FC236}">
                <a16:creationId xmlns:a16="http://schemas.microsoft.com/office/drawing/2014/main" id="{F5906C60-6675-49B8-8D84-A46A910A2D03}"/>
              </a:ext>
            </a:extLst>
          </p:cNvPr>
          <p:cNvSpPr/>
          <p:nvPr/>
        </p:nvSpPr>
        <p:spPr>
          <a:xfrm>
            <a:off x="5192684" y="5881212"/>
            <a:ext cx="1363022" cy="220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C6DE0B3-1745-4F62-8340-A2262C4CE53F}"/>
              </a:ext>
            </a:extLst>
          </p:cNvPr>
          <p:cNvSpPr txBox="1"/>
          <p:nvPr/>
        </p:nvSpPr>
        <p:spPr>
          <a:xfrm>
            <a:off x="5176486" y="559680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Qubit reuse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08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31" grpId="0"/>
      <p:bldP spid="32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A6F10-E190-489D-AA09-F80FA142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中间线路测量的应用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AE667-6418-4911-9997-F251951EA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量子比特重用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1BF6FE-10A3-4354-99ED-8549B2DA8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4597"/>
            <a:ext cx="5934330" cy="9994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790FA54-D4FA-4C53-811E-DC8BF3401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11" y="3429000"/>
            <a:ext cx="5938019" cy="19569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D625E3A-4487-4DD7-981B-AF6B419C5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634" y="2294597"/>
            <a:ext cx="4852835" cy="176466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E4F5C95-A05C-4B47-A1EF-4156C9E59D50}"/>
              </a:ext>
            </a:extLst>
          </p:cNvPr>
          <p:cNvSpPr txBox="1"/>
          <p:nvPr/>
        </p:nvSpPr>
        <p:spPr>
          <a:xfrm>
            <a:off x="6994009" y="182562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量子线路的自动编译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3BB0069-C457-42B3-8B3A-212898CCEC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561" y="4407493"/>
            <a:ext cx="5407260" cy="164191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FE57AA0-949F-4FC4-8B29-E15A024B8337}"/>
              </a:ext>
            </a:extLst>
          </p:cNvPr>
          <p:cNvSpPr/>
          <p:nvPr/>
        </p:nvSpPr>
        <p:spPr>
          <a:xfrm>
            <a:off x="7188200" y="3867150"/>
            <a:ext cx="1555750" cy="1921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4316A23-80CC-46C1-8BD2-4A42F3234D8C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7966075" y="4059264"/>
            <a:ext cx="1368116" cy="3482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2044918A-FD39-4AF4-A8D8-0367AF2C57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234" y="6121416"/>
            <a:ext cx="3722566" cy="59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4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A6F10-E190-489D-AA09-F80FA142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中间线路测量的应用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AE667-6418-4911-9997-F251951EA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量子比特重用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42523B5-BD83-4F0E-8223-8EB6F851B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819" y="1027906"/>
            <a:ext cx="5192981" cy="363727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6F22650-8008-4679-B2B7-35CBC93CB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" y="2226197"/>
            <a:ext cx="4833463" cy="143005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A4785F2-8760-4288-8112-4B7869DC1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" y="3791189"/>
            <a:ext cx="4638884" cy="19624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832A759-BE8D-4301-A927-5863A7135682}"/>
                  </a:ext>
                </a:extLst>
              </p:cNvPr>
              <p:cNvSpPr txBox="1"/>
              <p:nvPr/>
            </p:nvSpPr>
            <p:spPr>
              <a:xfrm>
                <a:off x="6320262" y="5230372"/>
                <a:ext cx="3938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t=18, 73</a:t>
                </a:r>
                <a:r>
                  <a:rPr lang="zh-CN" altLang="en-US" dirty="0"/>
                  <a:t>位点</a:t>
                </a:r>
                <a:r>
                  <a:rPr lang="en-US" altLang="zh-CN" dirty="0"/>
                  <a:t>72</a:t>
                </a:r>
                <a:r>
                  <a:rPr lang="zh-CN" altLang="en-US" dirty="0"/>
                  <a:t>层线路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altLang="zh-CN" dirty="0"/>
                  <a:t>20 </a:t>
                </a:r>
                <a:r>
                  <a:rPr lang="zh-CN" altLang="en-US" dirty="0"/>
                  <a:t>量子比特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832A759-BE8D-4301-A927-5863A7135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262" y="5230372"/>
                <a:ext cx="3938899" cy="369332"/>
              </a:xfrm>
              <a:prstGeom prst="rect">
                <a:avLst/>
              </a:prstGeom>
              <a:blipFill>
                <a:blip r:embed="rId5"/>
                <a:stretch>
                  <a:fillRect l="-1393" t="-8197" r="-61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15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9A40A-D96C-4BC3-BD8D-9955E621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中间线路测量的应用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B8406-C24B-42D0-B61D-8562BCC09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量子比特重用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009A9C-150F-46B4-8BCD-1C6CAB511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06" y="3396039"/>
            <a:ext cx="5275494" cy="25994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079256-49BC-4CD4-B102-564BBEC1A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06" y="2618177"/>
            <a:ext cx="3722566" cy="59636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79B7A86-183E-4A05-A9C8-33E72FDE021F}"/>
              </a:ext>
            </a:extLst>
          </p:cNvPr>
          <p:cNvSpPr txBox="1"/>
          <p:nvPr/>
        </p:nvSpPr>
        <p:spPr>
          <a:xfrm>
            <a:off x="6560822" y="4326420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Qubit mapping + Qubit reuse=?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75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9775C-06B7-4BEF-B778-3E24B921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量子线路的模拟方法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A3DA4D-8063-4F95-A577-A4225032E8DB}"/>
                  </a:ext>
                </a:extLst>
              </p:cNvPr>
              <p:cNvSpPr txBox="1"/>
              <p:nvPr/>
            </p:nvSpPr>
            <p:spPr>
              <a:xfrm>
                <a:off x="838200" y="2318290"/>
                <a:ext cx="4348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|11⟩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A3DA4D-8063-4F95-A577-A4225032E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18290"/>
                <a:ext cx="434805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E1B480-6D36-49F6-8B11-6FD8FFE6AF53}"/>
                  </a:ext>
                </a:extLst>
              </p:cNvPr>
              <p:cNvSpPr txBox="1"/>
              <p:nvPr/>
            </p:nvSpPr>
            <p:spPr>
              <a:xfrm>
                <a:off x="5147969" y="2022390"/>
                <a:ext cx="1341120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E1B480-6D36-49F6-8B11-6FD8FFE6A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969" y="2022390"/>
                <a:ext cx="1341120" cy="1112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AEB760E-27F5-47F7-87E5-9F4A4769B638}"/>
                  </a:ext>
                </a:extLst>
              </p:cNvPr>
              <p:cNvSpPr txBox="1"/>
              <p:nvPr/>
            </p:nvSpPr>
            <p:spPr>
              <a:xfrm>
                <a:off x="3051831" y="3668664"/>
                <a:ext cx="4008120" cy="1112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AEB760E-27F5-47F7-87E5-9F4A4769B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831" y="3668664"/>
                <a:ext cx="4008120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F11B290-5399-4D40-BB58-872C83C242DA}"/>
              </a:ext>
            </a:extLst>
          </p:cNvPr>
          <p:cNvCxnSpPr/>
          <p:nvPr/>
        </p:nvCxnSpPr>
        <p:spPr>
          <a:xfrm>
            <a:off x="1193723" y="4076247"/>
            <a:ext cx="131064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C08CFF9-805B-4BE2-BA0C-5E7712B6F693}"/>
              </a:ext>
            </a:extLst>
          </p:cNvPr>
          <p:cNvCxnSpPr/>
          <p:nvPr/>
        </p:nvCxnSpPr>
        <p:spPr>
          <a:xfrm>
            <a:off x="1193723" y="4342947"/>
            <a:ext cx="131064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336C78C-6F02-480C-90E2-A7844BCA18F1}"/>
              </a:ext>
            </a:extLst>
          </p:cNvPr>
          <p:cNvSpPr/>
          <p:nvPr/>
        </p:nvSpPr>
        <p:spPr>
          <a:xfrm>
            <a:off x="1661298" y="4153961"/>
            <a:ext cx="375489" cy="36933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81ACD86-9969-48BF-9126-0FE249AF50EA}"/>
                  </a:ext>
                </a:extLst>
              </p:cNvPr>
              <p:cNvSpPr txBox="1"/>
              <p:nvPr/>
            </p:nvSpPr>
            <p:spPr>
              <a:xfrm>
                <a:off x="646255" y="4015716"/>
                <a:ext cx="547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81ACD86-9969-48BF-9126-0FE249AF5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55" y="4015716"/>
                <a:ext cx="54781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3EE43F0-05D3-4527-9D75-634999D597BA}"/>
                  </a:ext>
                </a:extLst>
              </p:cNvPr>
              <p:cNvSpPr txBox="1"/>
              <p:nvPr/>
            </p:nvSpPr>
            <p:spPr>
              <a:xfrm>
                <a:off x="344732" y="4919368"/>
                <a:ext cx="3076896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3EE43F0-05D3-4527-9D75-634999D59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32" y="4919368"/>
                <a:ext cx="3076896" cy="11128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CDC6901-BF2F-43CB-9521-680DDB1E13F0}"/>
                  </a:ext>
                </a:extLst>
              </p:cNvPr>
              <p:cNvSpPr txBox="1"/>
              <p:nvPr/>
            </p:nvSpPr>
            <p:spPr>
              <a:xfrm>
                <a:off x="3792691" y="4930783"/>
                <a:ext cx="309488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空间复杂度：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乘法复杂度：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CDC6901-BF2F-43CB-9521-680DDB1E1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691" y="4930783"/>
                <a:ext cx="3094886" cy="1200329"/>
              </a:xfrm>
              <a:prstGeom prst="rect">
                <a:avLst/>
              </a:prstGeom>
              <a:blipFill>
                <a:blip r:embed="rId7"/>
                <a:stretch>
                  <a:fillRect l="-1575" t="-3046" r="-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A5C21B40-9803-46E4-A4C4-FF27C5531F9A}"/>
              </a:ext>
            </a:extLst>
          </p:cNvPr>
          <p:cNvSpPr txBox="1"/>
          <p:nvPr/>
        </p:nvSpPr>
        <p:spPr>
          <a:xfrm>
            <a:off x="3792691" y="609576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稀疏矩阵可以一定程度上降低复杂度！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551F0F5-8FE6-4687-9E1F-85271A57FB1D}"/>
                  </a:ext>
                </a:extLst>
              </p:cNvPr>
              <p:cNvSpPr txBox="1"/>
              <p:nvPr/>
            </p:nvSpPr>
            <p:spPr>
              <a:xfrm>
                <a:off x="845820" y="1681144"/>
                <a:ext cx="2006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551F0F5-8FE6-4687-9E1F-85271A57F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" y="1681144"/>
                <a:ext cx="2006447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9A537B4-D32A-40FC-9349-F1BFD4CD903D}"/>
                  </a:ext>
                </a:extLst>
              </p:cNvPr>
              <p:cNvSpPr txBox="1"/>
              <p:nvPr/>
            </p:nvSpPr>
            <p:spPr>
              <a:xfrm>
                <a:off x="3296950" y="1573918"/>
                <a:ext cx="1129668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9A537B4-D32A-40FC-9349-F1BFD4CD9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950" y="1573918"/>
                <a:ext cx="1129668" cy="5542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479B11E-8BDB-4833-A1C7-5B77B4BF9C40}"/>
                  </a:ext>
                </a:extLst>
              </p:cNvPr>
              <p:cNvSpPr txBox="1"/>
              <p:nvPr/>
            </p:nvSpPr>
            <p:spPr>
              <a:xfrm>
                <a:off x="4543248" y="1576061"/>
                <a:ext cx="1436122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479B11E-8BDB-4833-A1C7-5B77B4BF9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48" y="1576061"/>
                <a:ext cx="1436122" cy="5542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EE682FE-7621-4C54-9B50-F761267F42A0}"/>
                  </a:ext>
                </a:extLst>
              </p:cNvPr>
              <p:cNvSpPr txBox="1"/>
              <p:nvPr/>
            </p:nvSpPr>
            <p:spPr>
              <a:xfrm>
                <a:off x="6096000" y="1541383"/>
                <a:ext cx="1184940" cy="554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EE682FE-7621-4C54-9B50-F761267F4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41383"/>
                <a:ext cx="1184940" cy="5548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E4D50D4-8802-4EB4-93E9-F59B5D118604}"/>
                  </a:ext>
                </a:extLst>
              </p:cNvPr>
              <p:cNvSpPr txBox="1"/>
              <p:nvPr/>
            </p:nvSpPr>
            <p:spPr>
              <a:xfrm>
                <a:off x="838200" y="2967739"/>
                <a:ext cx="1489038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E4D50D4-8802-4EB4-93E9-F59B5D118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7739"/>
                <a:ext cx="1489038" cy="5542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9730D2A-97A9-4FD3-9D59-E79B561F8982}"/>
                  </a:ext>
                </a:extLst>
              </p:cNvPr>
              <p:cNvSpPr txBox="1"/>
              <p:nvPr/>
            </p:nvSpPr>
            <p:spPr>
              <a:xfrm>
                <a:off x="2084404" y="2965096"/>
                <a:ext cx="2046452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9730D2A-97A9-4FD3-9D59-E79B561F8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404" y="2965096"/>
                <a:ext cx="2046452" cy="5542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B0004AD-DD11-4154-A2A2-60722D4DB064}"/>
                  </a:ext>
                </a:extLst>
              </p:cNvPr>
              <p:cNvSpPr txBox="1"/>
              <p:nvPr/>
            </p:nvSpPr>
            <p:spPr>
              <a:xfrm>
                <a:off x="3792691" y="2970433"/>
                <a:ext cx="1905000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B0004AD-DD11-4154-A2A2-60722D4DB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691" y="2970433"/>
                <a:ext cx="1905000" cy="5542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80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9" grpId="0" animBg="1"/>
      <p:bldP spid="21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2" grpId="0"/>
      <p:bldP spid="34" grpId="0"/>
      <p:bldP spid="3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616</Words>
  <Application>Microsoft Office PowerPoint</Application>
  <PresentationFormat>宽屏</PresentationFormat>
  <Paragraphs>127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Times New Roman</vt:lpstr>
      <vt:lpstr>Office 主题​​</vt:lpstr>
      <vt:lpstr>基于MindSpore Quantum实现量子线路的中间测量和比特复用</vt:lpstr>
      <vt:lpstr>量子测量假设</vt:lpstr>
      <vt:lpstr>中间线路测量</vt:lpstr>
      <vt:lpstr>中间线路测量的应用</vt:lpstr>
      <vt:lpstr>中间线路测量的应用</vt:lpstr>
      <vt:lpstr>中间线路测量的应用</vt:lpstr>
      <vt:lpstr>中间线路测量的应用</vt:lpstr>
      <vt:lpstr>中间线路测量的应用</vt:lpstr>
      <vt:lpstr>量子线路的模拟方法</vt:lpstr>
      <vt:lpstr>量子线路的模拟方法</vt:lpstr>
      <vt:lpstr>量子线路的模拟方法</vt:lpstr>
      <vt:lpstr>量子线路的模拟方法</vt:lpstr>
      <vt:lpstr>量子线路的模拟方法</vt:lpstr>
      <vt:lpstr>运行示例</vt:lpstr>
      <vt:lpstr>代码仓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清钰</dc:creator>
  <cp:lastModifiedBy>清钰 李</cp:lastModifiedBy>
  <cp:revision>62</cp:revision>
  <dcterms:created xsi:type="dcterms:W3CDTF">2023-11-22T19:59:50Z</dcterms:created>
  <dcterms:modified xsi:type="dcterms:W3CDTF">2023-11-23T11:56:30Z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(2)kWNUUIwQbv17F9dbE39pAyhMkbErPuBxpqVnLAbD15E5J9CBLDCnpNUEc0EfiN4uHtSAdtl2
73STdpC9OnV/ou+Cs40PU7w7nXzABuMWR0nKS2YztIKL+Xmqd3uiM4FuPvEWHqgVD2qygHvN
MUJhAea3W6X9XNs1WkqhchdIgnJJkJildu0eG6rkszFkdouP3N3gNQpS13bhWgYevBBruBsw
ICmm4QjQ0gd5YXMH17</vt:lpwstr>
  </property>
  <property fmtid="{D5CDD505-2E9C-101B-9397-08002B2CF9AE}" pid="3" name="_2015_ms_pID_7253431">
    <vt:lpwstr>G0k/Mk0e0Vqx68DAA9jn6oC0d8VU4oed420zpq6irRYCtWzbjWAZ6P
6cb5Z7rooJBzpnHnkVp0X9wpy/HC6Hoq9U9LQkMyjzWIVgyw2lY9nyjpR+SbqhnUUMij5UGK
2b/DKVRurd5v/8BEI9SLCgKYhChxIO/+hc+We1r/g40YnbZzjnFTv83kK0zz5Aa3ILYh9fEl
T7l+hDecbnch1CrO</vt:lpwstr>
  </property>
</Properties>
</file>