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71" r:id="rId3"/>
    <p:sldId id="275" r:id="rId4"/>
    <p:sldId id="273" r:id="rId5"/>
    <p:sldId id="277" r:id="rId6"/>
    <p:sldId id="272" r:id="rId7"/>
    <p:sldId id="263" r:id="rId8"/>
    <p:sldId id="262" r:id="rId9"/>
    <p:sldId id="278" r:id="rId10"/>
    <p:sldId id="279" r:id="rId11"/>
    <p:sldId id="280" r:id="rId12"/>
    <p:sldId id="281" r:id="rId13"/>
    <p:sldId id="274" r:id="rId14"/>
    <p:sldId id="27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6" autoAdjust="0"/>
  </p:normalViewPr>
  <p:slideViewPr>
    <p:cSldViewPr>
      <p:cViewPr>
        <p:scale>
          <a:sx n="93" d="100"/>
          <a:sy n="93" d="100"/>
        </p:scale>
        <p:origin x="1218" y="28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8/8/2024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8/8/2024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426831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a:p>
        </p:txBody>
      </p:sp>
    </p:spTree>
    <p:extLst>
      <p:ext uri="{BB962C8B-B14F-4D97-AF65-F5344CB8AC3E}">
        <p14:creationId xmlns:p14="http://schemas.microsoft.com/office/powerpoint/2010/main" val="413679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8/8/2024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8/8/2024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8/8/2024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8/8/2024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8/8/2024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8/8/2024</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8/8/2024</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8/8/2024</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8/8/2024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8/8/2024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8/8/2024</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Echoes of pandemic  </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30585"/>
            <a:ext cx="9906002" cy="597458"/>
          </a:xfrm>
        </p:spPr>
        <p:txBody>
          <a:bodyPr>
            <a:normAutofit fontScale="90000"/>
          </a:bodyPr>
          <a:lstStyle/>
          <a:p>
            <a:r>
              <a:rPr lang="en-US" dirty="0"/>
              <a:t>Human Freedom Index</a:t>
            </a:r>
          </a:p>
        </p:txBody>
      </p:sp>
      <p:sp>
        <p:nvSpPr>
          <p:cNvPr id="3" name="Content Placeholder 2"/>
          <p:cNvSpPr>
            <a:spLocks noGrp="1"/>
          </p:cNvSpPr>
          <p:nvPr>
            <p:ph sz="half" idx="1"/>
          </p:nvPr>
        </p:nvSpPr>
        <p:spPr>
          <a:xfrm>
            <a:off x="608012" y="990601"/>
            <a:ext cx="6524108" cy="2209800"/>
          </a:xfrm>
        </p:spPr>
        <p:txBody>
          <a:bodyPr>
            <a:normAutofit/>
          </a:bodyPr>
          <a:lstStyle/>
          <a:p>
            <a:pPr marL="45720" indent="0" algn="l">
              <a:buNone/>
            </a:pPr>
            <a:r>
              <a:rPr lang="en-US" sz="1600" dirty="0">
                <a:solidFill>
                  <a:schemeClr val="tx2"/>
                </a:solidFill>
                <a:latin typeface="+mj-lt"/>
              </a:rPr>
              <a:t>HFI </a:t>
            </a:r>
            <a:r>
              <a:rPr lang="en-US" sz="1600" b="0" i="0" dirty="0">
                <a:solidFill>
                  <a:schemeClr val="tx2"/>
                </a:solidFill>
                <a:effectLst/>
                <a:latin typeface="+mj-lt"/>
              </a:rPr>
              <a:t>presents the state of human freedom </a:t>
            </a:r>
            <a:r>
              <a:rPr lang="en-US" sz="1600" i="0" dirty="0">
                <a:solidFill>
                  <a:schemeClr val="tx2"/>
                </a:solidFill>
                <a:effectLst/>
                <a:latin typeface="+mj-lt"/>
              </a:rPr>
              <a:t>in the following areas:</a:t>
            </a:r>
          </a:p>
          <a:p>
            <a:pPr algn="l">
              <a:spcBef>
                <a:spcPts val="600"/>
              </a:spcBef>
              <a:buFont typeface="Arial" panose="020B0604020202020204" pitchFamily="34" charset="0"/>
              <a:buChar char="•"/>
            </a:pPr>
            <a:r>
              <a:rPr lang="en-US" sz="1600" i="0" dirty="0">
                <a:solidFill>
                  <a:schemeClr val="tx2"/>
                </a:solidFill>
                <a:effectLst/>
                <a:latin typeface="+mj-lt"/>
              </a:rPr>
              <a:t>Rule of law</a:t>
            </a:r>
          </a:p>
          <a:p>
            <a:pPr algn="l">
              <a:spcBef>
                <a:spcPts val="600"/>
              </a:spcBef>
              <a:buFont typeface="Arial" panose="020B0604020202020204" pitchFamily="34" charset="0"/>
              <a:buChar char="•"/>
            </a:pPr>
            <a:r>
              <a:rPr lang="en-US" sz="1600" i="0" dirty="0">
                <a:solidFill>
                  <a:schemeClr val="tx2"/>
                </a:solidFill>
                <a:effectLst/>
                <a:latin typeface="+mj-lt"/>
              </a:rPr>
              <a:t>Security and safety</a:t>
            </a:r>
          </a:p>
          <a:p>
            <a:pPr algn="l">
              <a:spcBef>
                <a:spcPts val="600"/>
              </a:spcBef>
              <a:buFont typeface="Arial" panose="020B0604020202020204" pitchFamily="34" charset="0"/>
              <a:buChar char="•"/>
            </a:pPr>
            <a:r>
              <a:rPr lang="en-US" sz="1600" i="0" dirty="0">
                <a:solidFill>
                  <a:schemeClr val="tx2"/>
                </a:solidFill>
                <a:effectLst/>
                <a:latin typeface="+mj-lt"/>
              </a:rPr>
              <a:t>Movement</a:t>
            </a:r>
          </a:p>
          <a:p>
            <a:pPr algn="l">
              <a:spcBef>
                <a:spcPts val="600"/>
              </a:spcBef>
              <a:buFont typeface="Arial" panose="020B0604020202020204" pitchFamily="34" charset="0"/>
              <a:buChar char="•"/>
            </a:pPr>
            <a:r>
              <a:rPr lang="en-US" sz="1600" i="0" dirty="0">
                <a:solidFill>
                  <a:schemeClr val="tx2"/>
                </a:solidFill>
                <a:effectLst/>
                <a:latin typeface="+mj-lt"/>
              </a:rPr>
              <a:t>Religion</a:t>
            </a:r>
          </a:p>
          <a:p>
            <a:pPr algn="l">
              <a:spcBef>
                <a:spcPts val="600"/>
              </a:spcBef>
              <a:buFont typeface="Arial" panose="020B0604020202020204" pitchFamily="34" charset="0"/>
              <a:buChar char="•"/>
            </a:pPr>
            <a:r>
              <a:rPr lang="en-US" sz="1600" i="0" dirty="0">
                <a:solidFill>
                  <a:schemeClr val="tx2"/>
                </a:solidFill>
                <a:effectLst/>
                <a:latin typeface="+mj-lt"/>
              </a:rPr>
              <a:t>Association, assembly, and civil society</a:t>
            </a:r>
          </a:p>
          <a:p>
            <a:pPr algn="l">
              <a:spcBef>
                <a:spcPts val="600"/>
              </a:spcBef>
              <a:buFont typeface="Arial" panose="020B0604020202020204" pitchFamily="34" charset="0"/>
              <a:buChar char="•"/>
            </a:pPr>
            <a:r>
              <a:rPr lang="en-US" sz="1600" i="0" dirty="0">
                <a:solidFill>
                  <a:schemeClr val="tx2"/>
                </a:solidFill>
                <a:effectLst/>
                <a:latin typeface="+mj-lt"/>
              </a:rPr>
              <a:t>Expression and information</a:t>
            </a:r>
          </a:p>
          <a:p>
            <a:pPr marL="45720" indent="0" algn="just">
              <a:buNone/>
            </a:pPr>
            <a:endParaRPr lang="en-US" sz="1600" dirty="0"/>
          </a:p>
        </p:txBody>
      </p:sp>
      <p:pic>
        <p:nvPicPr>
          <p:cNvPr id="8" name="Picture 7">
            <a:extLst>
              <a:ext uri="{FF2B5EF4-FFF2-40B4-BE49-F238E27FC236}">
                <a16:creationId xmlns:a16="http://schemas.microsoft.com/office/drawing/2014/main" id="{A7681A99-E819-1638-5064-2A7D435CE296}"/>
              </a:ext>
            </a:extLst>
          </p:cNvPr>
          <p:cNvPicPr>
            <a:picLocks noChangeAspect="1"/>
          </p:cNvPicPr>
          <p:nvPr/>
        </p:nvPicPr>
        <p:blipFill>
          <a:blip r:embed="rId2"/>
          <a:stretch>
            <a:fillRect/>
          </a:stretch>
        </p:blipFill>
        <p:spPr>
          <a:xfrm>
            <a:off x="7542212" y="3607085"/>
            <a:ext cx="4429125" cy="2238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Content Placeholder 2">
            <a:extLst>
              <a:ext uri="{FF2B5EF4-FFF2-40B4-BE49-F238E27FC236}">
                <a16:creationId xmlns:a16="http://schemas.microsoft.com/office/drawing/2014/main" id="{D2FD5F36-C3EE-6046-7199-75301284D3E0}"/>
              </a:ext>
            </a:extLst>
          </p:cNvPr>
          <p:cNvSpPr txBox="1">
            <a:spLocks/>
          </p:cNvSpPr>
          <p:nvPr/>
        </p:nvSpPr>
        <p:spPr>
          <a:xfrm>
            <a:off x="608012" y="4435629"/>
            <a:ext cx="6582292" cy="1409831"/>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lgn="just">
              <a:buNone/>
            </a:pPr>
            <a:r>
              <a:rPr lang="en-US" sz="1600" dirty="0">
                <a:solidFill>
                  <a:schemeClr val="tx2"/>
                </a:solidFill>
                <a:latin typeface="+mj-lt"/>
              </a:rPr>
              <a:t>HFI provides a comprehensive overview of how well different countries protect and promote individuals' freedoms. By examining these dimensions, the index offers insights into the varying degrees of human freedom globally and highlights areas where improvements may be needed.</a:t>
            </a:r>
            <a:endParaRPr lang="en-US" sz="1600" i="0" dirty="0">
              <a:solidFill>
                <a:schemeClr val="tx2"/>
              </a:solidFill>
              <a:effectLst/>
              <a:latin typeface="+mj-lt"/>
            </a:endParaRPr>
          </a:p>
          <a:p>
            <a:pPr marL="45720" indent="0" algn="just">
              <a:buFont typeface="Arial" pitchFamily="34" charset="0"/>
              <a:buNone/>
            </a:pPr>
            <a:endParaRPr lang="en-US" sz="1600" dirty="0"/>
          </a:p>
        </p:txBody>
      </p:sp>
      <p:sp>
        <p:nvSpPr>
          <p:cNvPr id="13" name="Content Placeholder 2">
            <a:extLst>
              <a:ext uri="{FF2B5EF4-FFF2-40B4-BE49-F238E27FC236}">
                <a16:creationId xmlns:a16="http://schemas.microsoft.com/office/drawing/2014/main" id="{ED7F0ACF-7478-B57D-2F43-9CB1D94A49BA}"/>
              </a:ext>
            </a:extLst>
          </p:cNvPr>
          <p:cNvSpPr txBox="1">
            <a:spLocks/>
          </p:cNvSpPr>
          <p:nvPr/>
        </p:nvSpPr>
        <p:spPr>
          <a:xfrm>
            <a:off x="6856412" y="1301525"/>
            <a:ext cx="4876800" cy="1822675"/>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a:spcBef>
                <a:spcPts val="600"/>
              </a:spcBef>
            </a:pPr>
            <a:r>
              <a:rPr lang="en-US" sz="1600" dirty="0">
                <a:solidFill>
                  <a:schemeClr val="tx2"/>
                </a:solidFill>
                <a:latin typeface="+mj-lt"/>
              </a:rPr>
              <a:t>Relationships</a:t>
            </a:r>
          </a:p>
          <a:p>
            <a:pPr>
              <a:spcBef>
                <a:spcPts val="600"/>
              </a:spcBef>
            </a:pPr>
            <a:r>
              <a:rPr lang="en-US" sz="1600" dirty="0">
                <a:solidFill>
                  <a:schemeClr val="tx2"/>
                </a:solidFill>
                <a:latin typeface="+mj-lt"/>
              </a:rPr>
              <a:t>Size of government</a:t>
            </a:r>
          </a:p>
          <a:p>
            <a:pPr>
              <a:spcBef>
                <a:spcPts val="600"/>
              </a:spcBef>
            </a:pPr>
            <a:r>
              <a:rPr lang="en-US" sz="1600" dirty="0">
                <a:solidFill>
                  <a:schemeClr val="tx2"/>
                </a:solidFill>
                <a:latin typeface="+mj-lt"/>
              </a:rPr>
              <a:t>Legal system and property rights</a:t>
            </a:r>
          </a:p>
          <a:p>
            <a:pPr>
              <a:spcBef>
                <a:spcPts val="600"/>
              </a:spcBef>
            </a:pPr>
            <a:r>
              <a:rPr lang="en-US" sz="1600" dirty="0">
                <a:solidFill>
                  <a:schemeClr val="tx2"/>
                </a:solidFill>
                <a:latin typeface="+mj-lt"/>
              </a:rPr>
              <a:t>Sound money</a:t>
            </a:r>
          </a:p>
          <a:p>
            <a:pPr>
              <a:spcBef>
                <a:spcPts val="600"/>
              </a:spcBef>
            </a:pPr>
            <a:r>
              <a:rPr lang="en-US" sz="1600" dirty="0">
                <a:solidFill>
                  <a:schemeClr val="tx2"/>
                </a:solidFill>
                <a:latin typeface="+mj-lt"/>
              </a:rPr>
              <a:t>Freedom to trade internationally</a:t>
            </a:r>
          </a:p>
          <a:p>
            <a:pPr>
              <a:spcBef>
                <a:spcPts val="600"/>
              </a:spcBef>
            </a:pPr>
            <a:r>
              <a:rPr lang="en-US" sz="1600" dirty="0">
                <a:solidFill>
                  <a:schemeClr val="tx2"/>
                </a:solidFill>
                <a:latin typeface="+mj-lt"/>
              </a:rPr>
              <a:t>Regulatory Environment </a:t>
            </a:r>
          </a:p>
          <a:p>
            <a:pPr marL="45720" indent="0" algn="just">
              <a:buFont typeface="Arial" pitchFamily="34" charset="0"/>
              <a:buNone/>
            </a:pPr>
            <a:endParaRPr lang="en-US" sz="1600" dirty="0"/>
          </a:p>
        </p:txBody>
      </p:sp>
    </p:spTree>
    <p:extLst>
      <p:ext uri="{BB962C8B-B14F-4D97-AF65-F5344CB8AC3E}">
        <p14:creationId xmlns:p14="http://schemas.microsoft.com/office/powerpoint/2010/main" val="339955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74638"/>
            <a:ext cx="10515602" cy="639762"/>
          </a:xfrm>
        </p:spPr>
        <p:txBody>
          <a:bodyPr>
            <a:normAutofit/>
          </a:bodyPr>
          <a:lstStyle/>
          <a:p>
            <a:r>
              <a:rPr lang="en-US" sz="3600" dirty="0"/>
              <a:t>Trajectory of Human Freedom Index</a:t>
            </a:r>
          </a:p>
        </p:txBody>
      </p:sp>
      <p:sp>
        <p:nvSpPr>
          <p:cNvPr id="7" name="TextBox 6">
            <a:extLst>
              <a:ext uri="{FF2B5EF4-FFF2-40B4-BE49-F238E27FC236}">
                <a16:creationId xmlns:a16="http://schemas.microsoft.com/office/drawing/2014/main" id="{326A9C0E-82AC-22FB-9A8C-E0296A2F016B}"/>
              </a:ext>
            </a:extLst>
          </p:cNvPr>
          <p:cNvSpPr txBox="1"/>
          <p:nvPr/>
        </p:nvSpPr>
        <p:spPr>
          <a:xfrm>
            <a:off x="8304212" y="1371600"/>
            <a:ext cx="3581400" cy="3293209"/>
          </a:xfrm>
          <a:prstGeom prst="rect">
            <a:avLst/>
          </a:prstGeom>
          <a:noFill/>
        </p:spPr>
        <p:txBody>
          <a:bodyPr wrap="square">
            <a:spAutoFit/>
          </a:bodyPr>
          <a:lstStyle/>
          <a:p>
            <a:pPr algn="just"/>
            <a:r>
              <a:rPr lang="en-US" sz="1600" dirty="0"/>
              <a:t>HFI is currently at its lowest historical level. </a:t>
            </a:r>
          </a:p>
          <a:p>
            <a:pPr algn="just"/>
            <a:r>
              <a:rPr lang="en-US" sz="1600" dirty="0"/>
              <a:t>The decline has begun ~2010-11 and remained relatively flat until a slight increase observed just before the pandemic 2018-19.</a:t>
            </a:r>
          </a:p>
          <a:p>
            <a:pPr algn="just"/>
            <a:r>
              <a:rPr lang="en-US" sz="1600" dirty="0"/>
              <a:t>However, with the official declaration of the pandemic in 2020, the HFI’s trajectory has ‘dipped’. </a:t>
            </a:r>
          </a:p>
          <a:p>
            <a:pPr algn="just"/>
            <a:r>
              <a:rPr lang="en-US" sz="1600" dirty="0"/>
              <a:t>This chart suggests a continued downward trajectory over the coming years. </a:t>
            </a:r>
          </a:p>
        </p:txBody>
      </p:sp>
      <p:pic>
        <p:nvPicPr>
          <p:cNvPr id="4" name="Picture 3">
            <a:extLst>
              <a:ext uri="{FF2B5EF4-FFF2-40B4-BE49-F238E27FC236}">
                <a16:creationId xmlns:a16="http://schemas.microsoft.com/office/drawing/2014/main" id="{765EE724-E037-58A2-1741-17760724A8C3}"/>
              </a:ext>
            </a:extLst>
          </p:cNvPr>
          <p:cNvPicPr>
            <a:picLocks noChangeAspect="1"/>
          </p:cNvPicPr>
          <p:nvPr/>
        </p:nvPicPr>
        <p:blipFill>
          <a:blip r:embed="rId2"/>
          <a:stretch>
            <a:fillRect/>
          </a:stretch>
        </p:blipFill>
        <p:spPr>
          <a:xfrm>
            <a:off x="499506" y="1371600"/>
            <a:ext cx="7652305" cy="4950534"/>
          </a:xfrm>
          <a:prstGeom prst="rect">
            <a:avLst/>
          </a:prstGeom>
        </p:spPr>
      </p:pic>
    </p:spTree>
    <p:extLst>
      <p:ext uri="{BB962C8B-B14F-4D97-AF65-F5344CB8AC3E}">
        <p14:creationId xmlns:p14="http://schemas.microsoft.com/office/powerpoint/2010/main" val="2560929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06C795-B5E1-B39C-D6D8-969EE89DFEC9}"/>
              </a:ext>
            </a:extLst>
          </p:cNvPr>
          <p:cNvSpPr txBox="1">
            <a:spLocks/>
          </p:cNvSpPr>
          <p:nvPr/>
        </p:nvSpPr>
        <p:spPr>
          <a:xfrm>
            <a:off x="585726" y="1752601"/>
            <a:ext cx="4365686" cy="1828799"/>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pPr algn="just"/>
            <a:r>
              <a:rPr lang="en-US" sz="1600" dirty="0">
                <a:solidFill>
                  <a:schemeClr val="tx2"/>
                </a:solidFill>
              </a:rPr>
              <a:t>Additionally, there is a strong correlation between the HDI and HFI suggesting that both indexes have generally moved in the same direction since data collection began in 2000.</a:t>
            </a:r>
          </a:p>
          <a:p>
            <a:pPr algn="just"/>
            <a:r>
              <a:rPr lang="en-US" sz="1600" dirty="0">
                <a:solidFill>
                  <a:schemeClr val="tx2"/>
                </a:solidFill>
              </a:rPr>
              <a:t>Since ~2010-11, there correlation coefficient has experienced a slight decline, yet the relation between these two variables remains relatively stable overall.</a:t>
            </a:r>
          </a:p>
        </p:txBody>
      </p:sp>
      <p:pic>
        <p:nvPicPr>
          <p:cNvPr id="14" name="Picture 13">
            <a:extLst>
              <a:ext uri="{FF2B5EF4-FFF2-40B4-BE49-F238E27FC236}">
                <a16:creationId xmlns:a16="http://schemas.microsoft.com/office/drawing/2014/main" id="{DFB30D07-49A1-3A87-AA00-1340A418BAEC}"/>
              </a:ext>
            </a:extLst>
          </p:cNvPr>
          <p:cNvPicPr>
            <a:picLocks noChangeAspect="1"/>
          </p:cNvPicPr>
          <p:nvPr/>
        </p:nvPicPr>
        <p:blipFill>
          <a:blip r:embed="rId2"/>
          <a:stretch>
            <a:fillRect/>
          </a:stretch>
        </p:blipFill>
        <p:spPr>
          <a:xfrm>
            <a:off x="5103812" y="990600"/>
            <a:ext cx="6895126" cy="5444989"/>
          </a:xfrm>
          <a:prstGeom prst="rect">
            <a:avLst/>
          </a:prstGeom>
        </p:spPr>
      </p:pic>
      <p:sp>
        <p:nvSpPr>
          <p:cNvPr id="15" name="Text Placeholder 4">
            <a:extLst>
              <a:ext uri="{FF2B5EF4-FFF2-40B4-BE49-F238E27FC236}">
                <a16:creationId xmlns:a16="http://schemas.microsoft.com/office/drawing/2014/main" id="{BD083587-AAB6-90DC-4568-624166C68F08}"/>
              </a:ext>
            </a:extLst>
          </p:cNvPr>
          <p:cNvSpPr txBox="1">
            <a:spLocks/>
          </p:cNvSpPr>
          <p:nvPr/>
        </p:nvSpPr>
        <p:spPr>
          <a:xfrm>
            <a:off x="585726" y="454798"/>
            <a:ext cx="10911440" cy="11429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r>
              <a:rPr lang="en-US" sz="3600" dirty="0">
                <a:solidFill>
                  <a:schemeClr val="tx2"/>
                </a:solidFill>
              </a:rPr>
              <a:t>YOY Correlation between HFI and HDI across the world</a:t>
            </a:r>
          </a:p>
        </p:txBody>
      </p:sp>
      <p:pic>
        <p:nvPicPr>
          <p:cNvPr id="3" name="Picture 2">
            <a:extLst>
              <a:ext uri="{FF2B5EF4-FFF2-40B4-BE49-F238E27FC236}">
                <a16:creationId xmlns:a16="http://schemas.microsoft.com/office/drawing/2014/main" id="{9B25D9E9-3DEF-0570-3A2D-FAA700F1BD06}"/>
              </a:ext>
            </a:extLst>
          </p:cNvPr>
          <p:cNvPicPr>
            <a:picLocks noChangeAspect="1"/>
          </p:cNvPicPr>
          <p:nvPr/>
        </p:nvPicPr>
        <p:blipFill>
          <a:blip r:embed="rId3"/>
          <a:stretch>
            <a:fillRect/>
          </a:stretch>
        </p:blipFill>
        <p:spPr>
          <a:xfrm>
            <a:off x="5180012" y="970547"/>
            <a:ext cx="6818926" cy="5431674"/>
          </a:xfrm>
          <a:prstGeom prst="rect">
            <a:avLst/>
          </a:prstGeom>
        </p:spPr>
      </p:pic>
    </p:spTree>
    <p:extLst>
      <p:ext uri="{BB962C8B-B14F-4D97-AF65-F5344CB8AC3E}">
        <p14:creationId xmlns:p14="http://schemas.microsoft.com/office/powerpoint/2010/main" val="266053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conclusions</a:t>
            </a:r>
          </a:p>
        </p:txBody>
      </p:sp>
      <p:sp>
        <p:nvSpPr>
          <p:cNvPr id="6" name="Content Placeholder 5"/>
          <p:cNvSpPr>
            <a:spLocks noGrp="1"/>
          </p:cNvSpPr>
          <p:nvPr>
            <p:ph idx="1"/>
          </p:nvPr>
        </p:nvSpPr>
        <p:spPr/>
        <p:txBody>
          <a:bodyPr>
            <a:normAutofit fontScale="85000" lnSpcReduction="10000"/>
          </a:bodyPr>
          <a:lstStyle/>
          <a:p>
            <a:pPr marL="45720" indent="0" algn="just">
              <a:buNone/>
            </a:pPr>
            <a:r>
              <a:rPr lang="en-US" dirty="0">
                <a:solidFill>
                  <a:schemeClr val="tx2"/>
                </a:solidFill>
              </a:rPr>
              <a:t>The observed trends of economic and social indexes showed that pandemic has impacted overall quality of life however this impact is generally considered ‘mild’ as calculated correlation suggests. </a:t>
            </a:r>
          </a:p>
          <a:p>
            <a:pPr marL="45720" indent="0" algn="just">
              <a:buNone/>
            </a:pPr>
            <a:r>
              <a:rPr lang="en-US" dirty="0">
                <a:solidFill>
                  <a:schemeClr val="tx2"/>
                </a:solidFill>
              </a:rPr>
              <a:t>Some countries have experienced more severe effects due to additional factors, such as political developments, which have had a more pronounced influence on their economies and daily lives.</a:t>
            </a:r>
          </a:p>
          <a:p>
            <a:pPr marL="45720" indent="0" algn="just">
              <a:buNone/>
            </a:pPr>
            <a:r>
              <a:rPr lang="en-US" dirty="0">
                <a:solidFill>
                  <a:schemeClr val="tx2"/>
                </a:solidFill>
              </a:rPr>
              <a:t>While economic factors like GDP growth and Employment are significant elements of how we go about our day-to-day, social and political   aspects have had a more substantial effect on overall quality of life. </a:t>
            </a:r>
          </a:p>
          <a:p>
            <a:pPr marL="45720" indent="0" algn="just">
              <a:buNone/>
            </a:pPr>
            <a:r>
              <a:rPr lang="en-US" dirty="0">
                <a:solidFill>
                  <a:schemeClr val="tx2"/>
                </a:solidFill>
              </a:rPr>
              <a:t>In this context, the HFI serves as a critical social evaluation tool, complementing the economic measures to provide a more comprehensive view of human well-being.</a:t>
            </a:r>
          </a:p>
        </p:txBody>
      </p:sp>
    </p:spTree>
    <p:extLst>
      <p:ext uri="{BB962C8B-B14F-4D97-AF65-F5344CB8AC3E}">
        <p14:creationId xmlns:p14="http://schemas.microsoft.com/office/powerpoint/2010/main" val="410579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3" y="1371601"/>
            <a:ext cx="9753600" cy="3505200"/>
          </a:xfrm>
        </p:spPr>
        <p:txBody>
          <a:bodyPr>
            <a:normAutofit/>
          </a:bodyPr>
          <a:lstStyle/>
          <a:p>
            <a:r>
              <a:rPr lang="en-US" dirty="0"/>
              <a:t>Thank you for your attention today!</a:t>
            </a:r>
            <a:br>
              <a:rPr lang="en-US" dirty="0"/>
            </a:br>
            <a:br>
              <a:rPr lang="en-US" dirty="0"/>
            </a:br>
            <a:br>
              <a:rPr lang="en-US" dirty="0"/>
            </a:br>
            <a:br>
              <a:rPr lang="en-US" dirty="0"/>
            </a:br>
            <a:r>
              <a:rPr lang="en-US" sz="2200" dirty="0"/>
              <a:t>aLL questions are welcomed</a:t>
            </a:r>
          </a:p>
        </p:txBody>
      </p:sp>
    </p:spTree>
    <p:extLst>
      <p:ext uri="{BB962C8B-B14F-4D97-AF65-F5344CB8AC3E}">
        <p14:creationId xmlns:p14="http://schemas.microsoft.com/office/powerpoint/2010/main" val="625366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87714"/>
            <a:ext cx="9753600" cy="715962"/>
          </a:xfrm>
        </p:spPr>
        <p:txBody>
          <a:bodyPr/>
          <a:lstStyle/>
          <a:p>
            <a:r>
              <a:rPr lang="en-US" dirty="0"/>
              <a:t>Table of Contents</a:t>
            </a:r>
          </a:p>
        </p:txBody>
      </p:sp>
      <p:sp>
        <p:nvSpPr>
          <p:cNvPr id="3" name="Content Placeholder 2"/>
          <p:cNvSpPr>
            <a:spLocks noGrp="1"/>
          </p:cNvSpPr>
          <p:nvPr>
            <p:ph idx="1"/>
          </p:nvPr>
        </p:nvSpPr>
        <p:spPr>
          <a:xfrm>
            <a:off x="608012" y="1030705"/>
            <a:ext cx="9753600" cy="5181600"/>
          </a:xfrm>
        </p:spPr>
        <p:txBody>
          <a:bodyPr/>
          <a:lstStyle/>
          <a:p>
            <a:r>
              <a:rPr lang="en-US" dirty="0"/>
              <a:t>Objective and motivation</a:t>
            </a:r>
          </a:p>
          <a:p>
            <a:r>
              <a:rPr lang="en-US" dirty="0"/>
              <a:t>Human Development Index and its trajectory</a:t>
            </a:r>
          </a:p>
          <a:p>
            <a:r>
              <a:rPr lang="en-US" dirty="0"/>
              <a:t>Changes in GDP before, during and after pandemic</a:t>
            </a:r>
          </a:p>
          <a:p>
            <a:r>
              <a:rPr lang="en-US" dirty="0"/>
              <a:t>Correlation analysis between GDP growth &amp; HDI</a:t>
            </a:r>
          </a:p>
          <a:p>
            <a:r>
              <a:rPr lang="en-US" dirty="0"/>
              <a:t>Trend in Unemployment</a:t>
            </a:r>
          </a:p>
          <a:p>
            <a:r>
              <a:rPr lang="en-US" dirty="0"/>
              <a:t>Correlation analysis between Unemployment rate &amp; HDI</a:t>
            </a:r>
          </a:p>
          <a:p>
            <a:r>
              <a:rPr lang="en-US" dirty="0"/>
              <a:t>Human Freedom Index, its trajectory &amp; correlation</a:t>
            </a:r>
          </a:p>
        </p:txBody>
      </p: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1107E0E-807B-21DE-BB57-B016716AD7E2}"/>
              </a:ext>
            </a:extLst>
          </p:cNvPr>
          <p:cNvSpPr txBox="1">
            <a:spLocks/>
          </p:cNvSpPr>
          <p:nvPr/>
        </p:nvSpPr>
        <p:spPr>
          <a:xfrm>
            <a:off x="1217612" y="1143000"/>
            <a:ext cx="9753600" cy="4572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600" kern="1200" baseline="0">
                <a:solidFill>
                  <a:schemeClr val="tx1">
                    <a:tint val="75000"/>
                  </a:schemeClr>
                </a:solidFill>
                <a:latin typeface="+mn-lt"/>
                <a:ea typeface="+mn-ea"/>
                <a:cs typeface="+mn-cs"/>
              </a:defRPr>
            </a:lvl9pPr>
          </a:lstStyle>
          <a:p>
            <a:pPr algn="just"/>
            <a:r>
              <a:rPr lang="en-US" dirty="0"/>
              <a:t>The Covid-19 pandemic has had a profound impact on the global economy and humanity. </a:t>
            </a:r>
          </a:p>
          <a:p>
            <a:pPr algn="just"/>
            <a:endParaRPr lang="en-US" dirty="0"/>
          </a:p>
          <a:p>
            <a:pPr algn="just"/>
            <a:r>
              <a:rPr lang="en-US" dirty="0"/>
              <a:t>This capstone project aims to analyze these impacts to uncover trends and potential patterns that emerged during the pandemic. </a:t>
            </a:r>
          </a:p>
          <a:p>
            <a:pPr algn="just"/>
            <a:endParaRPr lang="en-US" dirty="0"/>
          </a:p>
          <a:p>
            <a:pPr algn="just"/>
            <a:r>
              <a:rPr lang="en-US" dirty="0"/>
              <a:t>By leveraging data analytics, this project seeks to provide insights into how different economies responded to the crisis and their subsequent recovery trajectories.</a:t>
            </a:r>
          </a:p>
          <a:p>
            <a:pPr algn="just"/>
            <a:endParaRPr lang="en-US" dirty="0"/>
          </a:p>
          <a:p>
            <a:pPr algn="just"/>
            <a:r>
              <a:rPr lang="en-US" dirty="0"/>
              <a:t>As a data analyst with a keen interest in macroeconomic trends and policymaking, I’m always striving to gain a better understanding of economic trends and indicators. Today we will observe how this pandemic has reshaped the global economic landscape and overall quality of daily life. </a:t>
            </a:r>
          </a:p>
          <a:p>
            <a:pPr algn="just"/>
            <a:endParaRPr lang="en-US" dirty="0"/>
          </a:p>
          <a:p>
            <a:pPr algn="just"/>
            <a:endParaRPr lang="en-US" dirty="0"/>
          </a:p>
        </p:txBody>
      </p:sp>
      <p:sp>
        <p:nvSpPr>
          <p:cNvPr id="6" name="TextBox 5">
            <a:extLst>
              <a:ext uri="{FF2B5EF4-FFF2-40B4-BE49-F238E27FC236}">
                <a16:creationId xmlns:a16="http://schemas.microsoft.com/office/drawing/2014/main" id="{B76BA7C3-4A9E-B96E-EF18-D288BC866990}"/>
              </a:ext>
            </a:extLst>
          </p:cNvPr>
          <p:cNvSpPr txBox="1"/>
          <p:nvPr/>
        </p:nvSpPr>
        <p:spPr>
          <a:xfrm>
            <a:off x="3046751" y="2132591"/>
            <a:ext cx="6093500" cy="369332"/>
          </a:xfrm>
          <a:prstGeom prst="rect">
            <a:avLst/>
          </a:prstGeom>
          <a:noFill/>
        </p:spPr>
        <p:txBody>
          <a:bodyPr wrap="square">
            <a:spAutoFit/>
          </a:bodyPr>
          <a:lstStyle/>
          <a:p>
            <a:r>
              <a:rPr lang="en-US" dirty="0"/>
              <a:t>.</a:t>
            </a:r>
          </a:p>
        </p:txBody>
      </p:sp>
    </p:spTree>
    <p:extLst>
      <p:ext uri="{BB962C8B-B14F-4D97-AF65-F5344CB8AC3E}">
        <p14:creationId xmlns:p14="http://schemas.microsoft.com/office/powerpoint/2010/main" val="2364267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70407"/>
            <a:ext cx="10134603" cy="597458"/>
          </a:xfrm>
        </p:spPr>
        <p:txBody>
          <a:bodyPr>
            <a:normAutofit fontScale="90000"/>
          </a:bodyPr>
          <a:lstStyle/>
          <a:p>
            <a:r>
              <a:rPr lang="en-US" dirty="0"/>
              <a:t>Human Development Index</a:t>
            </a:r>
          </a:p>
        </p:txBody>
      </p:sp>
      <p:sp>
        <p:nvSpPr>
          <p:cNvPr id="3" name="Content Placeholder 2"/>
          <p:cNvSpPr>
            <a:spLocks noGrp="1"/>
          </p:cNvSpPr>
          <p:nvPr>
            <p:ph sz="half" idx="1"/>
          </p:nvPr>
        </p:nvSpPr>
        <p:spPr>
          <a:xfrm>
            <a:off x="7781258" y="1600200"/>
            <a:ext cx="4114799" cy="2977121"/>
          </a:xfrm>
        </p:spPr>
        <p:txBody>
          <a:bodyPr>
            <a:normAutofit/>
          </a:bodyPr>
          <a:lstStyle/>
          <a:p>
            <a:pPr marL="45720" indent="0" algn="just">
              <a:buNone/>
            </a:pPr>
            <a:r>
              <a:rPr lang="en-US" sz="1600" dirty="0">
                <a:solidFill>
                  <a:schemeClr val="tx2"/>
                </a:solidFill>
              </a:rPr>
              <a:t>HDI is a composite measure  of a country's average achievements in three basic aspects of human development: Health, Knowledge and Standard of living.</a:t>
            </a:r>
          </a:p>
          <a:p>
            <a:pPr marL="45720" indent="0" algn="just">
              <a:buNone/>
            </a:pPr>
            <a:r>
              <a:rPr lang="en-US" sz="1600" dirty="0">
                <a:solidFill>
                  <a:schemeClr val="tx2"/>
                </a:solidFill>
              </a:rPr>
              <a:t>The HDI serves as a crucial tool for policymakers, researchers, and international organizations to compare development levels across countries, identify areas needing improvement, and track progress over time.</a:t>
            </a:r>
          </a:p>
        </p:txBody>
      </p:sp>
      <p:pic>
        <p:nvPicPr>
          <p:cNvPr id="4" name="Picture 3" descr="A diagram of life and progress&#10;&#10;Description automatically generated with medium confidence">
            <a:extLst>
              <a:ext uri="{FF2B5EF4-FFF2-40B4-BE49-F238E27FC236}">
                <a16:creationId xmlns:a16="http://schemas.microsoft.com/office/drawing/2014/main" id="{5D0C99B1-8D18-22FA-BAB7-E93EB6906CFD}"/>
              </a:ext>
            </a:extLst>
          </p:cNvPr>
          <p:cNvPicPr>
            <a:picLocks noChangeAspect="1"/>
          </p:cNvPicPr>
          <p:nvPr/>
        </p:nvPicPr>
        <p:blipFill>
          <a:blip r:embed="rId2"/>
          <a:stretch>
            <a:fillRect/>
          </a:stretch>
        </p:blipFill>
        <p:spPr>
          <a:xfrm>
            <a:off x="608012" y="1371600"/>
            <a:ext cx="7086601" cy="4314825"/>
          </a:xfrm>
          <a:prstGeom prst="rect">
            <a:avLst/>
          </a:prstGeom>
        </p:spPr>
      </p:pic>
      <p:sp>
        <p:nvSpPr>
          <p:cNvPr id="9" name="TextBox 8">
            <a:extLst>
              <a:ext uri="{FF2B5EF4-FFF2-40B4-BE49-F238E27FC236}">
                <a16:creationId xmlns:a16="http://schemas.microsoft.com/office/drawing/2014/main" id="{49B13825-9364-3012-CA6D-CBB90C907A66}"/>
              </a:ext>
            </a:extLst>
          </p:cNvPr>
          <p:cNvSpPr txBox="1"/>
          <p:nvPr/>
        </p:nvSpPr>
        <p:spPr>
          <a:xfrm>
            <a:off x="760412" y="5686425"/>
            <a:ext cx="6168112" cy="230832"/>
          </a:xfrm>
          <a:prstGeom prst="rect">
            <a:avLst/>
          </a:prstGeom>
          <a:noFill/>
        </p:spPr>
        <p:txBody>
          <a:bodyPr wrap="square">
            <a:spAutoFit/>
          </a:bodyPr>
          <a:lstStyle/>
          <a:p>
            <a:r>
              <a:rPr lang="en-US" sz="900" dirty="0">
                <a:solidFill>
                  <a:srgbClr val="1F1F1F"/>
                </a:solidFill>
                <a:highlight>
                  <a:srgbClr val="FFFFFF"/>
                </a:highlight>
                <a:latin typeface="Arial" panose="020B0604020202020204" pitchFamily="34" charset="0"/>
                <a:ea typeface="Aptos" panose="020B0004020202020204" pitchFamily="34" charset="0"/>
              </a:rPr>
              <a:t>** </a:t>
            </a:r>
            <a:r>
              <a:rPr lang="en-US" sz="900" dirty="0">
                <a:solidFill>
                  <a:srgbClr val="1F1F1F"/>
                </a:solidFill>
                <a:effectLst/>
                <a:highlight>
                  <a:srgbClr val="FFFFFF"/>
                </a:highlight>
                <a:latin typeface="Arial" panose="020B0604020202020204" pitchFamily="34" charset="0"/>
                <a:ea typeface="Aptos" panose="020B0004020202020204" pitchFamily="34" charset="0"/>
              </a:rPr>
              <a:t>https://hdr.undp.org/data-center/human-development-index#/indicies/HDI</a:t>
            </a:r>
            <a:endParaRPr lang="en-US" sz="900" dirty="0"/>
          </a:p>
        </p:txBody>
      </p:sp>
    </p:spTree>
    <p:extLst>
      <p:ext uri="{BB962C8B-B14F-4D97-AF65-F5344CB8AC3E}">
        <p14:creationId xmlns:p14="http://schemas.microsoft.com/office/powerpoint/2010/main" val="141783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74638"/>
            <a:ext cx="10515602" cy="639762"/>
          </a:xfrm>
        </p:spPr>
        <p:txBody>
          <a:bodyPr>
            <a:normAutofit/>
          </a:bodyPr>
          <a:lstStyle/>
          <a:p>
            <a:r>
              <a:rPr lang="en-US" sz="3600" dirty="0"/>
              <a:t>Trajectory of Human Development Index</a:t>
            </a:r>
          </a:p>
        </p:txBody>
      </p:sp>
      <p:pic>
        <p:nvPicPr>
          <p:cNvPr id="6" name="Picture 5">
            <a:extLst>
              <a:ext uri="{FF2B5EF4-FFF2-40B4-BE49-F238E27FC236}">
                <a16:creationId xmlns:a16="http://schemas.microsoft.com/office/drawing/2014/main" id="{9D50DFBF-F57C-C1FA-DE01-2DE68D1B5DEB}"/>
              </a:ext>
            </a:extLst>
          </p:cNvPr>
          <p:cNvPicPr>
            <a:picLocks noChangeAspect="1"/>
          </p:cNvPicPr>
          <p:nvPr/>
        </p:nvPicPr>
        <p:blipFill>
          <a:blip r:embed="rId2"/>
          <a:stretch>
            <a:fillRect/>
          </a:stretch>
        </p:blipFill>
        <p:spPr>
          <a:xfrm>
            <a:off x="434974" y="1371600"/>
            <a:ext cx="7772400" cy="4950534"/>
          </a:xfrm>
          <a:prstGeom prst="rect">
            <a:avLst/>
          </a:prstGeom>
        </p:spPr>
      </p:pic>
      <p:sp>
        <p:nvSpPr>
          <p:cNvPr id="7" name="TextBox 6">
            <a:extLst>
              <a:ext uri="{FF2B5EF4-FFF2-40B4-BE49-F238E27FC236}">
                <a16:creationId xmlns:a16="http://schemas.microsoft.com/office/drawing/2014/main" id="{326A9C0E-82AC-22FB-9A8C-E0296A2F016B}"/>
              </a:ext>
            </a:extLst>
          </p:cNvPr>
          <p:cNvSpPr txBox="1"/>
          <p:nvPr/>
        </p:nvSpPr>
        <p:spPr>
          <a:xfrm>
            <a:off x="8304212" y="1143000"/>
            <a:ext cx="3581400" cy="5016758"/>
          </a:xfrm>
          <a:prstGeom prst="rect">
            <a:avLst/>
          </a:prstGeom>
          <a:noFill/>
        </p:spPr>
        <p:txBody>
          <a:bodyPr wrap="square">
            <a:spAutoFit/>
          </a:bodyPr>
          <a:lstStyle/>
          <a:p>
            <a:pPr algn="just"/>
            <a:r>
              <a:rPr lang="en-US" sz="1600" b="0" i="0" dirty="0">
                <a:solidFill>
                  <a:schemeClr val="tx2"/>
                </a:solidFill>
                <a:effectLst/>
              </a:rPr>
              <a:t>This chart shows a concerning impact of the pandemic on global development. </a:t>
            </a:r>
          </a:p>
          <a:p>
            <a:pPr algn="just"/>
            <a:r>
              <a:rPr lang="en-US" sz="1600" b="0" i="0" dirty="0">
                <a:solidFill>
                  <a:schemeClr val="tx2"/>
                </a:solidFill>
                <a:effectLst/>
              </a:rPr>
              <a:t>By comparing the current HDI level to that of approximately 2016-17, we can observe that the overall quality and satisfaction of life have regressed, largely due to the disruptions caused by the pandemic. </a:t>
            </a:r>
          </a:p>
          <a:p>
            <a:pPr algn="just"/>
            <a:r>
              <a:rPr lang="en-US" sz="1600" b="0" i="0" dirty="0">
                <a:solidFill>
                  <a:schemeClr val="tx2"/>
                </a:solidFill>
                <a:effectLst/>
              </a:rPr>
              <a:t>This setback indicates that the progress made in the years leading up to 2020 has been diminished, effectively ‘putting us behind’ by few years.</a:t>
            </a:r>
          </a:p>
          <a:p>
            <a:pPr algn="just"/>
            <a:r>
              <a:rPr lang="en-US" sz="1600" kern="0" dirty="0">
                <a:solidFill>
                  <a:schemeClr val="tx2"/>
                </a:solidFill>
                <a:effectLst/>
                <a:ea typeface="Times New Roman" panose="02020603050405020304" pitchFamily="18" charset="0"/>
              </a:rPr>
              <a:t>The world may take time to return to the pre-pandemic trajectory, as the factors contributing to HDI, were all affected by the global crisis.</a:t>
            </a:r>
            <a:endParaRPr lang="en-US" sz="1600" dirty="0">
              <a:solidFill>
                <a:schemeClr val="tx2"/>
              </a:solidFill>
            </a:endParaRPr>
          </a:p>
        </p:txBody>
      </p:sp>
    </p:spTree>
    <p:extLst>
      <p:ext uri="{BB962C8B-B14F-4D97-AF65-F5344CB8AC3E}">
        <p14:creationId xmlns:p14="http://schemas.microsoft.com/office/powerpoint/2010/main" val="217176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376989"/>
            <a:ext cx="10591800" cy="533400"/>
          </a:xfrm>
        </p:spPr>
        <p:txBody>
          <a:bodyPr>
            <a:normAutofit fontScale="90000"/>
          </a:bodyPr>
          <a:lstStyle/>
          <a:p>
            <a:r>
              <a:rPr lang="en-US" dirty="0"/>
              <a:t>Changes in GDP before, during &amp; after</a:t>
            </a:r>
          </a:p>
        </p:txBody>
      </p:sp>
      <p:pic>
        <p:nvPicPr>
          <p:cNvPr id="6" name="Picture 5">
            <a:extLst>
              <a:ext uri="{FF2B5EF4-FFF2-40B4-BE49-F238E27FC236}">
                <a16:creationId xmlns:a16="http://schemas.microsoft.com/office/drawing/2014/main" id="{5796790A-CF6A-9BF7-39BF-60E979E8DF53}"/>
              </a:ext>
            </a:extLst>
          </p:cNvPr>
          <p:cNvPicPr>
            <a:picLocks noChangeAspect="1"/>
          </p:cNvPicPr>
          <p:nvPr/>
        </p:nvPicPr>
        <p:blipFill>
          <a:blip r:embed="rId2"/>
          <a:stretch>
            <a:fillRect/>
          </a:stretch>
        </p:blipFill>
        <p:spPr>
          <a:xfrm>
            <a:off x="455612" y="1295400"/>
            <a:ext cx="7404603" cy="4748348"/>
          </a:xfrm>
          <a:prstGeom prst="rect">
            <a:avLst/>
          </a:prstGeom>
        </p:spPr>
      </p:pic>
      <p:sp>
        <p:nvSpPr>
          <p:cNvPr id="11" name="TextBox 10">
            <a:extLst>
              <a:ext uri="{FF2B5EF4-FFF2-40B4-BE49-F238E27FC236}">
                <a16:creationId xmlns:a16="http://schemas.microsoft.com/office/drawing/2014/main" id="{CE89063D-D17F-8208-E5D2-8025549A9015}"/>
              </a:ext>
            </a:extLst>
          </p:cNvPr>
          <p:cNvSpPr txBox="1"/>
          <p:nvPr/>
        </p:nvSpPr>
        <p:spPr>
          <a:xfrm>
            <a:off x="8228012" y="1038084"/>
            <a:ext cx="3657600" cy="5262979"/>
          </a:xfrm>
          <a:prstGeom prst="rect">
            <a:avLst/>
          </a:prstGeom>
          <a:noFill/>
        </p:spPr>
        <p:txBody>
          <a:bodyPr wrap="square">
            <a:spAutoFit/>
          </a:bodyPr>
          <a:lstStyle/>
          <a:p>
            <a:pPr algn="just"/>
            <a:r>
              <a:rPr lang="en-US" sz="1600" dirty="0">
                <a:solidFill>
                  <a:schemeClr val="tx2"/>
                </a:solidFill>
              </a:rPr>
              <a:t>GDP growth trajectory over the past two decades has been notably impacted by two major events:</a:t>
            </a:r>
          </a:p>
          <a:p>
            <a:pPr marL="285750" indent="-285750">
              <a:buFont typeface="Arial" panose="020B0604020202020204" pitchFamily="34" charset="0"/>
              <a:buChar char="•"/>
            </a:pPr>
            <a:r>
              <a:rPr lang="en-US" sz="1600" dirty="0">
                <a:solidFill>
                  <a:schemeClr val="tx2"/>
                </a:solidFill>
              </a:rPr>
              <a:t>The great recession (2008-09) </a:t>
            </a:r>
          </a:p>
          <a:p>
            <a:pPr marL="285750" indent="-285750">
              <a:buFont typeface="Arial" panose="020B0604020202020204" pitchFamily="34" charset="0"/>
              <a:buChar char="•"/>
            </a:pPr>
            <a:r>
              <a:rPr lang="en-US" sz="1600" dirty="0">
                <a:solidFill>
                  <a:schemeClr val="tx2"/>
                </a:solidFill>
              </a:rPr>
              <a:t>The COVID-19 pandemic (2020-23) </a:t>
            </a:r>
          </a:p>
          <a:p>
            <a:pPr algn="just"/>
            <a:r>
              <a:rPr lang="en-US" sz="1600" dirty="0">
                <a:solidFill>
                  <a:schemeClr val="tx2"/>
                </a:solidFill>
              </a:rPr>
              <a:t>Both caused significant disruptions to global GDP growth however, the rapid recovery in both instances illustrates the resilience of the global economy. </a:t>
            </a:r>
          </a:p>
          <a:p>
            <a:pPr algn="just"/>
            <a:r>
              <a:rPr lang="en-US" sz="1600" dirty="0">
                <a:solidFill>
                  <a:schemeClr val="tx2"/>
                </a:solidFill>
              </a:rPr>
              <a:t>The importance of timely and coordinated interventions to support economic stability allowed to navigate through challenges like travel restrictions which have had a severe impact on: </a:t>
            </a:r>
          </a:p>
          <a:p>
            <a:pPr marL="285750" indent="-285750">
              <a:buFont typeface="Arial" panose="020B0604020202020204" pitchFamily="34" charset="0"/>
              <a:buChar char="•"/>
            </a:pPr>
            <a:r>
              <a:rPr lang="en-US" sz="1600" dirty="0">
                <a:solidFill>
                  <a:schemeClr val="tx2"/>
                </a:solidFill>
              </a:rPr>
              <a:t>global supply chain</a:t>
            </a:r>
          </a:p>
          <a:p>
            <a:pPr marL="285750" indent="-285750">
              <a:buFont typeface="Arial" panose="020B0604020202020204" pitchFamily="34" charset="0"/>
              <a:buChar char="•"/>
            </a:pPr>
            <a:r>
              <a:rPr lang="en-US" sz="1600" dirty="0">
                <a:solidFill>
                  <a:schemeClr val="tx2"/>
                </a:solidFill>
              </a:rPr>
              <a:t>consumer spending</a:t>
            </a:r>
          </a:p>
          <a:p>
            <a:pPr marL="285750" indent="-285750">
              <a:buFont typeface="Arial" panose="020B0604020202020204" pitchFamily="34" charset="0"/>
              <a:buChar char="•"/>
            </a:pPr>
            <a:r>
              <a:rPr lang="en-US" sz="1600" dirty="0">
                <a:solidFill>
                  <a:schemeClr val="tx2"/>
                </a:solidFill>
              </a:rPr>
              <a:t>leisure &amp; business travel</a:t>
            </a:r>
          </a:p>
        </p:txBody>
      </p:sp>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31812" y="342901"/>
            <a:ext cx="10911440" cy="1142999"/>
          </a:xfrm>
        </p:spPr>
        <p:txBody>
          <a:bodyPr>
            <a:normAutofit/>
          </a:bodyPr>
          <a:lstStyle/>
          <a:p>
            <a:r>
              <a:rPr lang="en-US" sz="3600" dirty="0">
                <a:solidFill>
                  <a:schemeClr val="tx2"/>
                </a:solidFill>
              </a:rPr>
              <a:t>YOY Correlation between Changes in GDP and HDI across the world</a:t>
            </a:r>
          </a:p>
        </p:txBody>
      </p:sp>
      <p:sp>
        <p:nvSpPr>
          <p:cNvPr id="6" name="Content Placeholder 2">
            <a:extLst>
              <a:ext uri="{FF2B5EF4-FFF2-40B4-BE49-F238E27FC236}">
                <a16:creationId xmlns:a16="http://schemas.microsoft.com/office/drawing/2014/main" id="{D706C795-B5E1-B39C-D6D8-969EE89DFEC9}"/>
              </a:ext>
            </a:extLst>
          </p:cNvPr>
          <p:cNvSpPr txBox="1">
            <a:spLocks/>
          </p:cNvSpPr>
          <p:nvPr/>
        </p:nvSpPr>
        <p:spPr>
          <a:xfrm>
            <a:off x="379412" y="2057399"/>
            <a:ext cx="4739239" cy="422909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pPr marL="45720" algn="just"/>
            <a:r>
              <a:rPr lang="en-US" sz="1600" dirty="0">
                <a:solidFill>
                  <a:schemeClr val="tx2"/>
                </a:solidFill>
              </a:rPr>
              <a:t>Positive correlation is observed for years 2021 &amp; 2022 suggests that as economies started to recover from the initial shock of the pandemic, there was a corresponding improvement/stabilizing in the overall quality of life.</a:t>
            </a:r>
          </a:p>
          <a:p>
            <a:pPr marL="45720" algn="just"/>
            <a:endParaRPr lang="en-US" sz="1600" dirty="0">
              <a:solidFill>
                <a:schemeClr val="tx2"/>
              </a:solidFill>
            </a:endParaRPr>
          </a:p>
          <a:p>
            <a:pPr marL="45720" algn="just"/>
            <a:r>
              <a:rPr lang="en-US" sz="1600" dirty="0">
                <a:solidFill>
                  <a:schemeClr val="tx2"/>
                </a:solidFill>
              </a:rPr>
              <a:t>Negative correlation is evident during the years of recession, indicating that despite the economic downturn, the overall quality of life did not deteriorate to the same extent. </a:t>
            </a:r>
          </a:p>
          <a:p>
            <a:pPr marL="45720" algn="just"/>
            <a:endParaRPr lang="en-US" sz="1600" dirty="0">
              <a:solidFill>
                <a:schemeClr val="tx2"/>
              </a:solidFill>
            </a:endParaRPr>
          </a:p>
          <a:p>
            <a:pPr marL="45720" algn="just"/>
            <a:r>
              <a:rPr lang="en-US" sz="1600" dirty="0">
                <a:solidFill>
                  <a:schemeClr val="tx2"/>
                </a:solidFill>
              </a:rPr>
              <a:t>Also, negative correlation is observed in 2020, likely due to the timing of data evaluation. The discrepancy may also be influenced by the fact that economic indicators and human development assessments may have been captured at different stages of the pandemic’s progression.</a:t>
            </a:r>
          </a:p>
        </p:txBody>
      </p:sp>
      <p:pic>
        <p:nvPicPr>
          <p:cNvPr id="8" name="Picture 7">
            <a:extLst>
              <a:ext uri="{FF2B5EF4-FFF2-40B4-BE49-F238E27FC236}">
                <a16:creationId xmlns:a16="http://schemas.microsoft.com/office/drawing/2014/main" id="{338D41D3-848C-DDEF-D80F-6BCD89FB8A0E}"/>
              </a:ext>
            </a:extLst>
          </p:cNvPr>
          <p:cNvPicPr>
            <a:picLocks noChangeAspect="1"/>
          </p:cNvPicPr>
          <p:nvPr/>
        </p:nvPicPr>
        <p:blipFill>
          <a:blip r:embed="rId3"/>
          <a:stretch>
            <a:fillRect/>
          </a:stretch>
        </p:blipFill>
        <p:spPr>
          <a:xfrm>
            <a:off x="5484812" y="1257299"/>
            <a:ext cx="6491840" cy="5257800"/>
          </a:xfrm>
          <a:prstGeom prst="rect">
            <a:avLst/>
          </a:prstGeom>
        </p:spPr>
      </p:pic>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9412" y="322263"/>
            <a:ext cx="9753600" cy="639762"/>
          </a:xfrm>
        </p:spPr>
        <p:txBody>
          <a:bodyPr>
            <a:normAutofit fontScale="90000"/>
          </a:bodyPr>
          <a:lstStyle/>
          <a:p>
            <a:r>
              <a:rPr lang="en-US" dirty="0"/>
              <a:t>Trend in unemployment</a:t>
            </a:r>
          </a:p>
        </p:txBody>
      </p:sp>
      <p:sp>
        <p:nvSpPr>
          <p:cNvPr id="5" name="Content Placeholder 4"/>
          <p:cNvSpPr>
            <a:spLocks noGrp="1"/>
          </p:cNvSpPr>
          <p:nvPr>
            <p:ph sz="half" idx="2"/>
          </p:nvPr>
        </p:nvSpPr>
        <p:spPr>
          <a:xfrm>
            <a:off x="7313612" y="1524000"/>
            <a:ext cx="4267200" cy="3581400"/>
          </a:xfrm>
        </p:spPr>
        <p:txBody>
          <a:bodyPr>
            <a:normAutofit lnSpcReduction="10000"/>
          </a:bodyPr>
          <a:lstStyle/>
          <a:p>
            <a:pPr marL="45720" indent="0" algn="just">
              <a:buNone/>
            </a:pPr>
            <a:r>
              <a:rPr lang="en-US" sz="1600" dirty="0">
                <a:solidFill>
                  <a:schemeClr val="tx2"/>
                </a:solidFill>
              </a:rPr>
              <a:t>Similar to the trend observed in GDP growth, Unemployment rates worldwide were significantly impacted by both, the recession and the pandemic.</a:t>
            </a:r>
          </a:p>
          <a:p>
            <a:pPr marL="45720" indent="0" algn="just">
              <a:buNone/>
            </a:pPr>
            <a:r>
              <a:rPr lang="en-US" sz="1600" dirty="0">
                <a:solidFill>
                  <a:schemeClr val="tx2"/>
                </a:solidFill>
              </a:rPr>
              <a:t>Pre-event levels appear on par and the occurred increases/recovery can also be measured in the same volume.</a:t>
            </a:r>
          </a:p>
          <a:p>
            <a:pPr marL="45720" indent="0" algn="just">
              <a:buNone/>
            </a:pPr>
            <a:r>
              <a:rPr lang="en-US" sz="1600" dirty="0">
                <a:solidFill>
                  <a:schemeClr val="tx2"/>
                </a:solidFill>
              </a:rPr>
              <a:t>These observations highlight the deep intertwining between economic activity and employment, emphasizing the need for proactive measures to protect jobs during economic downturns to ensure previously observed robust recovery of GDP after all.</a:t>
            </a:r>
          </a:p>
        </p:txBody>
      </p:sp>
      <p:pic>
        <p:nvPicPr>
          <p:cNvPr id="8" name="Content Placeholder 7">
            <a:extLst>
              <a:ext uri="{FF2B5EF4-FFF2-40B4-BE49-F238E27FC236}">
                <a16:creationId xmlns:a16="http://schemas.microsoft.com/office/drawing/2014/main" id="{3139992A-459E-24E8-EBF8-C2BD31ADA347}"/>
              </a:ext>
            </a:extLst>
          </p:cNvPr>
          <p:cNvPicPr>
            <a:picLocks noGrp="1" noChangeAspect="1"/>
          </p:cNvPicPr>
          <p:nvPr>
            <p:ph sz="half" idx="1"/>
          </p:nvPr>
        </p:nvPicPr>
        <p:blipFill>
          <a:blip r:embed="rId3"/>
          <a:stretch>
            <a:fillRect/>
          </a:stretch>
        </p:blipFill>
        <p:spPr>
          <a:xfrm>
            <a:off x="379412" y="1295400"/>
            <a:ext cx="6705600" cy="4756161"/>
          </a:xfrm>
        </p:spPr>
      </p:pic>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06C795-B5E1-B39C-D6D8-969EE89DFEC9}"/>
              </a:ext>
            </a:extLst>
          </p:cNvPr>
          <p:cNvSpPr txBox="1">
            <a:spLocks/>
          </p:cNvSpPr>
          <p:nvPr/>
        </p:nvSpPr>
        <p:spPr>
          <a:xfrm>
            <a:off x="585726" y="1752600"/>
            <a:ext cx="4365686" cy="4851129"/>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pPr marL="45720" algn="just"/>
            <a:r>
              <a:rPr lang="en-US" sz="1700" dirty="0">
                <a:solidFill>
                  <a:schemeClr val="tx2"/>
                </a:solidFill>
              </a:rPr>
              <a:t>Negative correlation is observed between 2018 and 2022 indicating a weak inverse relationship between the variables.</a:t>
            </a:r>
          </a:p>
          <a:p>
            <a:pPr marL="45720" algn="just"/>
            <a:endParaRPr lang="en-US" sz="1700" dirty="0">
              <a:solidFill>
                <a:schemeClr val="tx2"/>
              </a:solidFill>
            </a:endParaRPr>
          </a:p>
          <a:p>
            <a:pPr marL="45720" algn="just"/>
            <a:r>
              <a:rPr lang="en-US" sz="1700" dirty="0">
                <a:solidFill>
                  <a:schemeClr val="tx2"/>
                </a:solidFill>
              </a:rPr>
              <a:t>Positive correlation is observed post the recession showing that both indexes were moving in the same direction. This suggests that economic recovery and improvements in HDI were closely linked. As economies recovered, employment levels improved, leading to better overall living standards which positively impacted HDI.</a:t>
            </a:r>
          </a:p>
          <a:p>
            <a:pPr marL="45720" algn="just"/>
            <a:endParaRPr lang="en-US" sz="1700" dirty="0">
              <a:solidFill>
                <a:schemeClr val="tx2"/>
              </a:solidFill>
            </a:endParaRPr>
          </a:p>
          <a:p>
            <a:pPr marL="45720" algn="just"/>
            <a:r>
              <a:rPr lang="en-US" sz="1700" dirty="0">
                <a:solidFill>
                  <a:schemeClr val="tx2"/>
                </a:solidFill>
              </a:rPr>
              <a:t>During the recession negative correlation index was even more insignificant suggesting that there is even weaker relation between Unemployment and HDI.</a:t>
            </a:r>
          </a:p>
          <a:p>
            <a:pPr marL="45720" algn="just"/>
            <a:r>
              <a:rPr lang="en-US" sz="1700" dirty="0">
                <a:solidFill>
                  <a:schemeClr val="tx2"/>
                </a:solidFill>
              </a:rPr>
              <a:t>Overall observations reflect the complex dynamics between economic indicators like Unemployment and broader measures of human development, emphasizing the need to consider multiple factors when analyzing such relationships.</a:t>
            </a:r>
          </a:p>
          <a:p>
            <a:pPr marL="45720" algn="just"/>
            <a:endParaRPr lang="en-US" sz="1600" dirty="0"/>
          </a:p>
        </p:txBody>
      </p:sp>
      <p:pic>
        <p:nvPicPr>
          <p:cNvPr id="14" name="Picture 13">
            <a:extLst>
              <a:ext uri="{FF2B5EF4-FFF2-40B4-BE49-F238E27FC236}">
                <a16:creationId xmlns:a16="http://schemas.microsoft.com/office/drawing/2014/main" id="{DFB30D07-49A1-3A87-AA00-1340A418BAEC}"/>
              </a:ext>
            </a:extLst>
          </p:cNvPr>
          <p:cNvPicPr>
            <a:picLocks noChangeAspect="1"/>
          </p:cNvPicPr>
          <p:nvPr/>
        </p:nvPicPr>
        <p:blipFill>
          <a:blip r:embed="rId2"/>
          <a:stretch>
            <a:fillRect/>
          </a:stretch>
        </p:blipFill>
        <p:spPr>
          <a:xfrm>
            <a:off x="5103812" y="990600"/>
            <a:ext cx="6895126" cy="5444989"/>
          </a:xfrm>
          <a:prstGeom prst="rect">
            <a:avLst/>
          </a:prstGeom>
        </p:spPr>
      </p:pic>
      <p:sp>
        <p:nvSpPr>
          <p:cNvPr id="15" name="Text Placeholder 4">
            <a:extLst>
              <a:ext uri="{FF2B5EF4-FFF2-40B4-BE49-F238E27FC236}">
                <a16:creationId xmlns:a16="http://schemas.microsoft.com/office/drawing/2014/main" id="{BD083587-AAB6-90DC-4568-624166C68F08}"/>
              </a:ext>
            </a:extLst>
          </p:cNvPr>
          <p:cNvSpPr txBox="1">
            <a:spLocks/>
          </p:cNvSpPr>
          <p:nvPr/>
        </p:nvSpPr>
        <p:spPr>
          <a:xfrm>
            <a:off x="585726" y="454798"/>
            <a:ext cx="10911440" cy="11429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r>
              <a:rPr lang="en-US" sz="3600" dirty="0">
                <a:solidFill>
                  <a:schemeClr val="tx2"/>
                </a:solidFill>
              </a:rPr>
              <a:t>YOY Correlation between Unemployment rate and HDI across the world</a:t>
            </a:r>
          </a:p>
        </p:txBody>
      </p:sp>
    </p:spTree>
    <p:extLst>
      <p:ext uri="{BB962C8B-B14F-4D97-AF65-F5344CB8AC3E}">
        <p14:creationId xmlns:p14="http://schemas.microsoft.com/office/powerpoint/2010/main" val="4009272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91_win32_fixed.potx" id="{67E1CE12-4E7F-4E00-8450-70E8A44C0BA6}" vid="{5B359CD9-B23F-44EB-BBF8-9808683E469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8789</TotalTime>
  <Words>1144</Words>
  <Application>Microsoft Office PowerPoint</Application>
  <PresentationFormat>Custom</PresentationFormat>
  <Paragraphs>83</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Times New Roman</vt:lpstr>
      <vt:lpstr>World Presentation 16x9</vt:lpstr>
      <vt:lpstr>Echoes of pandemic  </vt:lpstr>
      <vt:lpstr>Table of Contents</vt:lpstr>
      <vt:lpstr>PowerPoint Presentation</vt:lpstr>
      <vt:lpstr>Human Development Index</vt:lpstr>
      <vt:lpstr>Trajectory of Human Development Index</vt:lpstr>
      <vt:lpstr>Changes in GDP before, during &amp; after</vt:lpstr>
      <vt:lpstr>PowerPoint Presentation</vt:lpstr>
      <vt:lpstr>Trend in unemployment</vt:lpstr>
      <vt:lpstr>PowerPoint Presentation</vt:lpstr>
      <vt:lpstr>Human Freedom Index</vt:lpstr>
      <vt:lpstr>Trajectory of Human Freedom Index</vt:lpstr>
      <vt:lpstr>PowerPoint Presentation</vt:lpstr>
      <vt:lpstr>conclusions</vt:lpstr>
      <vt:lpstr>Thank you for your attention today!    aLL questions are welcomed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Marina Ienna Mamazova</dc:creator>
  <cp:lastModifiedBy>Marina Ienna Mamazova</cp:lastModifiedBy>
  <cp:revision>25</cp:revision>
  <dcterms:created xsi:type="dcterms:W3CDTF">2024-08-08T14:27:57Z</dcterms:created>
  <dcterms:modified xsi:type="dcterms:W3CDTF">2024-08-14T16:57:46Z</dcterms:modified>
</cp:coreProperties>
</file>