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9D8B-141E-45BF-A574-29C4A320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12E9C-A1AB-4FC9-9ADD-4BAFF8AFE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4D381-B5EF-4E32-A1E0-D3E66439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63E52-259F-46FF-829A-E81A2DEC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90EEE-7FA9-41FB-84BE-E4BEB950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7E81-20E5-4DED-8DE9-61B450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6DA96D-B9D2-47DB-9326-183282A2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D8626-366A-45CE-9826-77E50F95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640AB-BA41-4A4D-B41B-F55CDBB1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4D497-DB17-4E5A-A603-51CE02B0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AD3B6C-CDE7-4FCD-B6B3-8E48CF163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E9850-B9DD-4DF5-94FC-06D97C67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45D8B-4ED7-4C7E-A6C9-284624E0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619FE-68B5-4C02-B622-F7CAC756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776BF-9489-4D69-9903-426D7DB7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07CB3-ACD2-4FBE-9268-372A4881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3AF7-22BA-4C07-83E4-58FEBB59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D33E0-1ED9-4EAC-9B97-F333054F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0EB41-BCA6-4550-9B56-2E5CA822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13E50-9636-4659-AB68-91B7770F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2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F2952-DCC7-469C-9AE8-105EAF7F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35F25-BFA4-4917-A204-556B0EB2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DBA64-A9F7-4FF9-ADE3-B0E55E4D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90C0F-5166-448C-9BA6-295A103C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DBE2-7EB6-480B-BD52-7FFF8412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F6CE3-2239-466C-A69C-1D42CDDC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D0D66-AB4B-4AF0-884F-FD17B626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5C9E9-1880-486D-AB18-8408F49DA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25520-456C-476E-91CF-9C171B8F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9D3FB-D68E-4C22-A63B-F0762EFA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0C00A-E277-4022-9507-85013504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3046E-824B-4A86-A65D-EFBD03BC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48F8D-8D42-49B0-8093-130BF273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DADAA-C480-4669-81B7-CDEF1F3D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98ED2-AA9B-46EB-AF83-1F5678B6B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EF2AE5-D63F-48FA-A2AD-346CACFF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C92FE-04CA-4194-AF2F-92BCE87E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426653-9907-41C1-99B6-15DDDBBE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37D4B-655C-47EF-813C-B87BCA93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8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D8C4B-6BA8-4CF3-94F9-278D946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37E1CC-8429-4802-9FB0-47AC445F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113B9-FB7B-4B48-B729-FD0D279A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12045-67FF-400F-83BB-F65C398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9E923-FE38-4D24-A2C1-BB7CA870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774B0D-E74F-472E-A6F5-49348D36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A3D59-B0F1-45C2-8066-F18BFA75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A827-4417-4E12-8FB5-3B938CEC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A97DC-4249-4EA2-9B6B-BDABC77C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FFC873-9CB8-4ADC-A444-06FD65A4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D2E74-D77C-4633-9741-5405367B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D785D-984B-46B3-B8AA-2BFE1932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B6393-6109-4247-96D3-197CA4EF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3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3C44-8283-4E05-81B0-9977C7DC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03049-B819-4CC8-8A0A-5894B055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5D83B-88BD-40DA-82CC-FBAB533B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D9EE9-41A8-4B4F-B67A-FC461792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58948-56BB-4ADD-9C9D-26EBDC2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8F8E7-FA1E-4A2A-94A9-8CFCA604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2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607B4-D745-45A5-8CBE-017B8172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C8E30-2F1B-49E4-A2BE-AB37B80A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EC16D-AEBE-4F6A-B261-28EABFA85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A8CC-48D5-4CC8-A0F7-7116F6A57F3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3A979-2C1B-4F02-94DD-B96150E5E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4C4C6-0083-4476-8277-1D5972FC5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5B56-37AA-4942-8AB3-299009DD3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044BC-8546-4FCF-BB8F-A3EB80FE1A47}"/>
              </a:ext>
            </a:extLst>
          </p:cNvPr>
          <p:cNvSpPr txBox="1"/>
          <p:nvPr/>
        </p:nvSpPr>
        <p:spPr>
          <a:xfrm>
            <a:off x="0" y="343949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프로젝트명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삼육배가스</a:t>
            </a:r>
            <a:endParaRPr lang="en-US" altLang="ko-KR" sz="1000" dirty="0"/>
          </a:p>
          <a:p>
            <a:r>
              <a:rPr lang="ko-KR" altLang="en-US" sz="1000" b="1" dirty="0"/>
              <a:t>작동 환경 </a:t>
            </a:r>
            <a:r>
              <a:rPr lang="en-US" altLang="ko-KR" sz="1000" dirty="0"/>
              <a:t>: pc</a:t>
            </a:r>
          </a:p>
          <a:p>
            <a:r>
              <a:rPr lang="ko-KR" altLang="en-US" sz="1000" b="1" dirty="0"/>
              <a:t>개발 환경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intellij</a:t>
            </a:r>
            <a:r>
              <a:rPr lang="en-US" altLang="ko-KR" sz="1000" dirty="0"/>
              <a:t> java</a:t>
            </a:r>
            <a:r>
              <a:rPr lang="ko-KR" altLang="en-US" sz="1000" dirty="0"/>
              <a:t> </a:t>
            </a:r>
            <a:r>
              <a:rPr lang="en-US" altLang="ko-KR" sz="1000" dirty="0"/>
              <a:t>17, MySQL</a:t>
            </a:r>
          </a:p>
          <a:p>
            <a:r>
              <a:rPr lang="ko-KR" altLang="en-US" sz="1000" b="1" dirty="0"/>
              <a:t>개발 기간 </a:t>
            </a:r>
            <a:r>
              <a:rPr lang="en-US" altLang="ko-KR" sz="1000" dirty="0"/>
              <a:t>: 7</a:t>
            </a:r>
            <a:r>
              <a:rPr lang="ko-KR" altLang="en-US" sz="1000" dirty="0"/>
              <a:t>일</a:t>
            </a:r>
            <a:endParaRPr lang="en-US" altLang="ko-KR" sz="1000" dirty="0"/>
          </a:p>
          <a:p>
            <a:r>
              <a:rPr lang="ko-KR" altLang="en-US" sz="1000" b="1" dirty="0"/>
              <a:t>프로젝트 목표 </a:t>
            </a:r>
            <a:r>
              <a:rPr lang="en-US" altLang="ko-KR" sz="1000" dirty="0"/>
              <a:t>: </a:t>
            </a:r>
            <a:r>
              <a:rPr lang="ko-KR" altLang="en-US" sz="1000" dirty="0"/>
              <a:t>고객과 관리자가 모두 사용할 수 있는 카지노 키오스크를 만들고 데이터베이스와 연동시켜 구현한다</a:t>
            </a:r>
            <a:r>
              <a:rPr lang="en-US" altLang="ko-KR" sz="1000" dirty="0"/>
              <a:t>. </a:t>
            </a:r>
            <a:endParaRPr lang="en-US" altLang="ko-KR" sz="1000" b="1" dirty="0"/>
          </a:p>
          <a:p>
            <a:r>
              <a:rPr lang="ko-KR" altLang="en-US" sz="1000" b="1" dirty="0"/>
              <a:t>필요한 기술</a:t>
            </a:r>
            <a:r>
              <a:rPr lang="en-US" altLang="ko-KR" sz="1000" dirty="0"/>
              <a:t>: </a:t>
            </a:r>
            <a:r>
              <a:rPr lang="ko-KR" altLang="en-US" sz="1000" dirty="0"/>
              <a:t>데이터베이스 스키마 설계 능력과 </a:t>
            </a:r>
            <a:r>
              <a:rPr lang="en-US" altLang="ko-KR" sz="1000" dirty="0"/>
              <a:t>DML, DDL </a:t>
            </a:r>
            <a:r>
              <a:rPr lang="ko-KR" altLang="en-US" sz="1000" dirty="0"/>
              <a:t>활용 기술</a:t>
            </a:r>
            <a:r>
              <a:rPr lang="en-US" altLang="ko-KR" sz="1000" dirty="0"/>
              <a:t>, JAVA </a:t>
            </a:r>
            <a:r>
              <a:rPr lang="ko-KR" altLang="en-US" sz="1000" dirty="0"/>
              <a:t>프로그래밍 언어를 통해 데이터베이스와 연동하고 기능을 구현할 기술</a:t>
            </a:r>
            <a:r>
              <a:rPr lang="en-US" altLang="ko-KR" sz="1000" dirty="0"/>
              <a:t>, </a:t>
            </a:r>
            <a:r>
              <a:rPr lang="ko-KR" altLang="en-US" sz="1000" dirty="0"/>
              <a:t>깃 허브 활용 능력</a:t>
            </a:r>
            <a:endParaRPr lang="en-US" altLang="ko-KR" sz="1000" dirty="0"/>
          </a:p>
          <a:p>
            <a:r>
              <a:rPr lang="ko-KR" altLang="en-US" sz="1000" b="1" dirty="0"/>
              <a:t>개요</a:t>
            </a:r>
            <a:r>
              <a:rPr lang="en-US" altLang="ko-KR" sz="1000" dirty="0"/>
              <a:t> : </a:t>
            </a:r>
            <a:r>
              <a:rPr lang="ko-KR" altLang="en-US" sz="1000" dirty="0"/>
              <a:t>고객이 카지노를 이용하는데 필요한 기능을 제공하고</a:t>
            </a:r>
            <a:r>
              <a:rPr lang="en-US" altLang="ko-KR" sz="1000" dirty="0"/>
              <a:t>, </a:t>
            </a:r>
            <a:r>
              <a:rPr lang="ko-KR" altLang="en-US" sz="1000" dirty="0"/>
              <a:t>고객의 정보</a:t>
            </a:r>
            <a:r>
              <a:rPr lang="en-US" altLang="ko-KR" sz="1000" dirty="0"/>
              <a:t>, </a:t>
            </a:r>
            <a:r>
              <a:rPr lang="ko-KR" altLang="en-US" sz="1000" dirty="0"/>
              <a:t>환전</a:t>
            </a:r>
            <a:r>
              <a:rPr lang="en-US" altLang="ko-KR" sz="1000" dirty="0"/>
              <a:t>, </a:t>
            </a:r>
            <a:r>
              <a:rPr lang="ko-KR" altLang="en-US" sz="1000" dirty="0"/>
              <a:t>입출금 내역을 조회</a:t>
            </a:r>
            <a:r>
              <a:rPr lang="en-US" altLang="ko-KR" sz="1000" dirty="0"/>
              <a:t>.</a:t>
            </a:r>
            <a:r>
              <a:rPr lang="ko-KR" altLang="en-US" sz="1000" dirty="0"/>
              <a:t>관리한다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관리자 계정을 통해 고객의 정보나 권한</a:t>
            </a:r>
            <a:r>
              <a:rPr lang="en-US" altLang="ko-KR" sz="1000" dirty="0"/>
              <a:t>, </a:t>
            </a:r>
            <a:r>
              <a:rPr lang="ko-KR" altLang="en-US" sz="1000" dirty="0"/>
              <a:t>카지노관리에 필요한 정보를 조회</a:t>
            </a:r>
            <a:r>
              <a:rPr lang="en-US" altLang="ko-KR" sz="1000" dirty="0"/>
              <a:t>,</a:t>
            </a:r>
            <a:r>
              <a:rPr lang="ko-KR" altLang="en-US" sz="1000" dirty="0"/>
              <a:t> 수정</a:t>
            </a:r>
            <a:r>
              <a:rPr lang="en-US" altLang="ko-KR" sz="1000" dirty="0"/>
              <a:t>,</a:t>
            </a:r>
            <a:r>
              <a:rPr lang="ko-KR" altLang="en-US" sz="1000" dirty="0"/>
              <a:t> 삭제가 가능하다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100" b="1" dirty="0"/>
              <a:t>데이터베이스 테이블</a:t>
            </a:r>
            <a:endParaRPr lang="en-US" altLang="ko-KR" sz="11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이용자 테이블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이용자의 정보를 가지고 있는 테이블이다</a:t>
            </a:r>
            <a:r>
              <a:rPr lang="en-US" altLang="ko-KR" sz="1000" dirty="0"/>
              <a:t>. </a:t>
            </a:r>
            <a:r>
              <a:rPr lang="ko-KR" altLang="en-US" sz="1000" dirty="0"/>
              <a:t>항목에는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</a:t>
            </a:r>
            <a:r>
              <a:rPr lang="ko-KR" altLang="en-US" sz="1000" dirty="0"/>
              <a:t> 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</a:t>
            </a:r>
            <a:r>
              <a:rPr lang="ko-KR" altLang="en-US" sz="1000" dirty="0"/>
              <a:t>이용자등급</a:t>
            </a:r>
            <a:r>
              <a:rPr lang="en-US" altLang="ko-KR" sz="1000" dirty="0"/>
              <a:t>, </a:t>
            </a:r>
            <a:r>
              <a:rPr lang="ko-KR" altLang="en-US" sz="1000" dirty="0"/>
              <a:t>지갑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크레딧이</a:t>
            </a:r>
            <a:r>
              <a:rPr lang="ko-KR" altLang="en-US" sz="1000" dirty="0"/>
              <a:t>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이용자는 크게 고객과 관리자로 나뉘며</a:t>
            </a:r>
            <a:r>
              <a:rPr lang="en-US" altLang="ko-KR" sz="1000" dirty="0"/>
              <a:t>, </a:t>
            </a:r>
            <a:r>
              <a:rPr lang="ko-KR" altLang="en-US" sz="1000" dirty="0"/>
              <a:t>이용자등급에 따라 다르게 적용된다</a:t>
            </a:r>
            <a:r>
              <a:rPr lang="en-US" altLang="ko-KR" sz="1000" dirty="0"/>
              <a:t>. </a:t>
            </a:r>
            <a:r>
              <a:rPr lang="ko-KR" altLang="en-US" sz="1000" dirty="0"/>
              <a:t>이용자등급은 코드로 사용된다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간단한 인적 정보는 회원가입을 통해 할 수 있으며</a:t>
            </a:r>
            <a:r>
              <a:rPr lang="en-US" altLang="ko-KR" sz="1000" dirty="0"/>
              <a:t>.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비밀번호는 수정이 불가능하다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고객등급의 이용자는 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</a:t>
            </a:r>
            <a:r>
              <a:rPr lang="ko-KR" altLang="en-US" sz="1000" dirty="0"/>
              <a:t>고객등급을 수정하는 것이 불가능하다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관리자등급의 이용자는 이름</a:t>
            </a:r>
            <a:r>
              <a:rPr lang="en-US" altLang="ko-KR" sz="1000" dirty="0"/>
              <a:t>, </a:t>
            </a:r>
            <a:r>
              <a:rPr lang="ko-KR" altLang="en-US" sz="1000" dirty="0"/>
              <a:t>고객과 관리자의 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</a:t>
            </a:r>
            <a:r>
              <a:rPr lang="ko-KR" altLang="en-US" sz="1000" dirty="0"/>
              <a:t>이용자등급의 수정이 가능하다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모든 이용자는 지갑잔액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크레딧의</a:t>
            </a:r>
            <a:r>
              <a:rPr lang="ko-KR" altLang="en-US" sz="1000" dirty="0"/>
              <a:t> 수정이 불가능하다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이용자등급 테이블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이용자등급 테이블은 이용자등급에 따른 명칭과 이용자등급에 따른 크레딧 배율로 이루어진다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이용자등급은 크게 고객등급과</a:t>
            </a:r>
            <a:r>
              <a:rPr lang="en-US" altLang="ko-KR" sz="1000" dirty="0"/>
              <a:t> </a:t>
            </a:r>
            <a:r>
              <a:rPr lang="ko-KR" altLang="en-US" sz="1000" dirty="0"/>
              <a:t>관리자 등급으로 나뉘며 </a:t>
            </a:r>
            <a:endParaRPr lang="en-US" altLang="ko-KR" sz="1000" dirty="0"/>
          </a:p>
          <a:p>
            <a:r>
              <a:rPr lang="ko-KR" altLang="en-US" sz="1000" dirty="0"/>
              <a:t>고객등급은 </a:t>
            </a:r>
            <a:r>
              <a:rPr lang="en-US" altLang="ko-KR" sz="1000" dirty="0"/>
              <a:t>‘</a:t>
            </a:r>
            <a:r>
              <a:rPr lang="ko-KR" altLang="en-US" sz="1000" dirty="0"/>
              <a:t>일반</a:t>
            </a:r>
            <a:r>
              <a:rPr lang="en-US" altLang="ko-KR" sz="1000" dirty="0"/>
              <a:t>’, ‘</a:t>
            </a:r>
            <a:r>
              <a:rPr lang="en-US" altLang="ko-KR" sz="1000" dirty="0" err="1"/>
              <a:t>vip</a:t>
            </a:r>
            <a:r>
              <a:rPr lang="en-US" altLang="ko-KR" sz="1000" dirty="0"/>
              <a:t>’, ‘</a:t>
            </a:r>
            <a:r>
              <a:rPr lang="en-US" altLang="ko-KR" sz="1000" dirty="0" err="1"/>
              <a:t>vvip</a:t>
            </a:r>
            <a:r>
              <a:rPr lang="en-US" altLang="ko-KR" sz="1000" dirty="0"/>
              <a:t>’</a:t>
            </a:r>
            <a:r>
              <a:rPr lang="ko-KR" altLang="en-US" sz="1000" dirty="0"/>
              <a:t>로 나뉘며 등급에 따른 크레딧 배율에 차등을 둔다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관리자 등급은 </a:t>
            </a:r>
            <a:r>
              <a:rPr lang="en-US" altLang="ko-KR" sz="1000" dirty="0"/>
              <a:t>‘</a:t>
            </a:r>
            <a:r>
              <a:rPr lang="ko-KR" altLang="en-US" sz="1000" dirty="0"/>
              <a:t>직원</a:t>
            </a:r>
            <a:r>
              <a:rPr lang="en-US" altLang="ko-KR" sz="1000" dirty="0"/>
              <a:t>’,’ </a:t>
            </a:r>
            <a:r>
              <a:rPr lang="ko-KR" altLang="en-US" sz="1000" dirty="0"/>
              <a:t>사장</a:t>
            </a:r>
            <a:r>
              <a:rPr lang="en-US" altLang="ko-KR" sz="1000" dirty="0"/>
              <a:t>’</a:t>
            </a:r>
            <a:r>
              <a:rPr lang="ko-KR" altLang="en-US" sz="1000" dirty="0"/>
              <a:t>이 있으며 크레딧 배율은 </a:t>
            </a:r>
            <a:r>
              <a:rPr lang="en-US" altLang="ko-KR" sz="1000" dirty="0"/>
              <a:t>0</a:t>
            </a:r>
            <a:r>
              <a:rPr lang="ko-KR" altLang="en-US" sz="1000" dirty="0"/>
              <a:t>이고 단순 권한 차이만을 나타낸다</a:t>
            </a:r>
            <a:r>
              <a:rPr lang="en-US" altLang="ko-KR" sz="1000" dirty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b="1" dirty="0"/>
              <a:t>로그 테이블 </a:t>
            </a:r>
            <a:r>
              <a:rPr lang="en-US" altLang="ko-KR" sz="1000" b="1" dirty="0"/>
              <a:t>: </a:t>
            </a:r>
            <a:r>
              <a:rPr lang="ko-KR" altLang="en-US" sz="1000" dirty="0"/>
              <a:t>각</a:t>
            </a:r>
            <a:r>
              <a:rPr lang="en-US" altLang="ko-KR" sz="1000" b="1" dirty="0"/>
              <a:t> </a:t>
            </a:r>
            <a:r>
              <a:rPr lang="ko-KR" altLang="en-US" sz="1000" dirty="0"/>
              <a:t>이용자가 이용한 서비스에 대한 정보를 저장하는 테이블이다</a:t>
            </a:r>
            <a:r>
              <a:rPr lang="en-US" altLang="ko-KR" sz="1000" dirty="0"/>
              <a:t>..</a:t>
            </a:r>
          </a:p>
          <a:p>
            <a:r>
              <a:rPr lang="ko-KR" altLang="en-US" sz="1000" dirty="0"/>
              <a:t>서비스의 종류 사용한 돈</a:t>
            </a:r>
            <a:r>
              <a:rPr lang="en-US" altLang="ko-KR" sz="1000" dirty="0"/>
              <a:t>, </a:t>
            </a:r>
            <a:r>
              <a:rPr lang="ko-KR" altLang="en-US" sz="1000" dirty="0"/>
              <a:t>입금한 돈</a:t>
            </a:r>
            <a:r>
              <a:rPr lang="en-US" altLang="ko-KR" sz="1000" dirty="0"/>
              <a:t>, </a:t>
            </a:r>
            <a:r>
              <a:rPr lang="ko-KR" altLang="en-US" sz="1000" dirty="0"/>
              <a:t>시간에 대한 정보를 가지고 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상품 테이블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카지노 내에서 구매가능한 상품의 정보를 가지고 있는 테이블이다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상품의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상품의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상품의 가격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상품의 정보를 가지고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게임 테이블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카지노 내의 게임에 대한 정보를 가지고 있는 테이블이다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게임의 게임코드와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게임에 대한 배당률 정보를 가지고 있다</a:t>
            </a:r>
            <a:r>
              <a:rPr lang="en-US" altLang="ko-KR" sz="1000" dirty="0"/>
              <a:t>. </a:t>
            </a:r>
          </a:p>
          <a:p>
            <a:endParaRPr lang="en-US" altLang="ko-KR" sz="1000" b="1" dirty="0"/>
          </a:p>
          <a:p>
            <a:r>
              <a:rPr lang="ko-KR" altLang="en-US" sz="1000" b="1" dirty="0"/>
              <a:t>다른 고려 테이블이나 속성 </a:t>
            </a:r>
            <a:r>
              <a:rPr lang="en-US" altLang="ko-KR" sz="1000" b="1" dirty="0"/>
              <a:t>: </a:t>
            </a:r>
            <a:r>
              <a:rPr lang="ko-KR" altLang="en-US" sz="1000" dirty="0"/>
              <a:t>블랙리스트</a:t>
            </a:r>
            <a:r>
              <a:rPr lang="en-US" altLang="ko-KR" sz="1000" dirty="0"/>
              <a:t>- </a:t>
            </a:r>
            <a:r>
              <a:rPr lang="ko-KR" altLang="en-US" sz="1000" dirty="0"/>
              <a:t>고객에 대한 경고 횟수를 </a:t>
            </a:r>
            <a:r>
              <a:rPr lang="ko-KR" altLang="en-US" sz="1000" dirty="0" err="1"/>
              <a:t>누적시킨다</a:t>
            </a:r>
            <a:r>
              <a:rPr lang="en-US" altLang="ko-KR" sz="1000" dirty="0"/>
              <a:t>. </a:t>
            </a:r>
            <a:r>
              <a:rPr lang="ko-KR" altLang="en-US" sz="1000" dirty="0"/>
              <a:t>경고 횟수에 따른</a:t>
            </a:r>
            <a:r>
              <a:rPr lang="en-US" altLang="ko-KR" sz="1000" dirty="0"/>
              <a:t> </a:t>
            </a:r>
            <a:r>
              <a:rPr lang="ko-KR" altLang="en-US" sz="1000" dirty="0"/>
              <a:t>등급을 조정한다</a:t>
            </a:r>
            <a:r>
              <a:rPr lang="en-US" altLang="ko-KR" sz="1000" dirty="0"/>
              <a:t>.  </a:t>
            </a:r>
            <a:r>
              <a:rPr lang="ko-KR" altLang="en-US" sz="1000" dirty="0"/>
              <a:t>칩 테이블 </a:t>
            </a:r>
            <a:r>
              <a:rPr lang="en-US" altLang="ko-KR" sz="1000" dirty="0"/>
              <a:t>– </a:t>
            </a:r>
            <a:r>
              <a:rPr lang="ko-KR" altLang="en-US" sz="1000" dirty="0"/>
              <a:t>카지노 내의 보유 칩의 개수를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이용자가 칩을 교환하면 그만큼 칩이 사라지고 반환하면 그만큼 칩이 생긴다</a:t>
            </a:r>
            <a:r>
              <a:rPr lang="en-US" altLang="ko-KR" sz="1000" dirty="0"/>
              <a:t>. VVIP </a:t>
            </a:r>
            <a:r>
              <a:rPr lang="ko-KR" altLang="en-US" sz="1000" dirty="0"/>
              <a:t>특권 </a:t>
            </a:r>
            <a:r>
              <a:rPr lang="en-US" altLang="ko-KR" sz="1000" dirty="0"/>
              <a:t>– </a:t>
            </a:r>
            <a:r>
              <a:rPr lang="ko-KR" altLang="en-US" sz="1000" dirty="0"/>
              <a:t>상품을 구매하는데 필요한 이용자 등급을 설정하고 차등을 둔다</a:t>
            </a:r>
            <a:r>
              <a:rPr lang="en-US" altLang="ko-KR" sz="1000" dirty="0"/>
              <a:t>.</a:t>
            </a:r>
            <a:endParaRPr lang="en-US" altLang="ko-KR" sz="1000" b="1" dirty="0"/>
          </a:p>
          <a:p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748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FB0F4-4599-4B69-9B5F-DB3CF378328B}"/>
              </a:ext>
            </a:extLst>
          </p:cNvPr>
          <p:cNvSpPr txBox="1"/>
          <p:nvPr/>
        </p:nvSpPr>
        <p:spPr>
          <a:xfrm>
            <a:off x="0" y="92279"/>
            <a:ext cx="12192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endParaRPr lang="en-US" altLang="ko-KR" sz="1100" b="1" dirty="0"/>
          </a:p>
          <a:p>
            <a:r>
              <a:rPr lang="ko-KR" altLang="en-US" sz="1100" b="1" dirty="0"/>
              <a:t>주요 기능</a:t>
            </a:r>
            <a:endParaRPr lang="en-US" altLang="ko-KR" sz="1100" b="1" dirty="0"/>
          </a:p>
          <a:p>
            <a:r>
              <a:rPr lang="en-US" altLang="ko-KR" sz="1000" b="1" dirty="0"/>
              <a:t>1. </a:t>
            </a:r>
            <a:r>
              <a:rPr lang="ko-KR" altLang="en-US" sz="1000" b="1" dirty="0"/>
              <a:t>회원가입 </a:t>
            </a:r>
            <a:r>
              <a:rPr lang="en-US" altLang="ko-KR" sz="1000" b="1" dirty="0"/>
              <a:t>: </a:t>
            </a:r>
            <a:r>
              <a:rPr lang="ko-KR" altLang="en-US" sz="1000" dirty="0"/>
              <a:t>간단한 회원가입 기능으로 이 프로그램에서 비회원은 지원하지 않는다</a:t>
            </a:r>
            <a:r>
              <a:rPr lang="en-US" altLang="ko-KR" sz="1000" dirty="0"/>
              <a:t>. </a:t>
            </a:r>
            <a:r>
              <a:rPr lang="ko-KR" altLang="en-US" sz="1000" dirty="0"/>
              <a:t>그러므로 회원가입은 필수적인 기능이다</a:t>
            </a:r>
            <a:r>
              <a:rPr lang="en-US" altLang="ko-KR" sz="1000" dirty="0"/>
              <a:t>. </a:t>
            </a:r>
            <a:r>
              <a:rPr lang="ko-KR" altLang="en-US" sz="1000" dirty="0"/>
              <a:t>회원가입을 위해선 이름</a:t>
            </a:r>
            <a:r>
              <a:rPr lang="en-US" altLang="ko-KR" sz="1000" dirty="0"/>
              <a:t>,</a:t>
            </a:r>
            <a:r>
              <a:rPr lang="ko-KR" altLang="en-US" sz="1000" dirty="0"/>
              <a:t> 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주소에 대한 정보가 입력되어야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아이디는 다른 고객과 겹칠 수 없다</a:t>
            </a:r>
            <a:r>
              <a:rPr lang="en-US" altLang="ko-KR" sz="1000" dirty="0"/>
              <a:t>.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전화번호에 대한 정보는 비워 둘 수 없고</a:t>
            </a:r>
            <a:r>
              <a:rPr lang="en-US" altLang="ko-KR" sz="1000" dirty="0"/>
              <a:t>,</a:t>
            </a:r>
            <a:r>
              <a:rPr lang="ko-KR" altLang="en-US" sz="1000" dirty="0"/>
              <a:t> 필수로 작성 </a:t>
            </a:r>
            <a:r>
              <a:rPr lang="ko-KR" altLang="en-US" sz="1000" dirty="0" err="1"/>
              <a:t>해야한다</a:t>
            </a:r>
            <a:r>
              <a:rPr lang="en-US" altLang="ko-KR" sz="1000" dirty="0"/>
              <a:t>. </a:t>
            </a:r>
            <a:r>
              <a:rPr lang="ko-KR" altLang="en-US" sz="1000" dirty="0"/>
              <a:t>주소에 대한 정보는 비워 둘 수 있으며 추후에 직원을 통해 추가가 가능하다</a:t>
            </a:r>
            <a:r>
              <a:rPr lang="en-US" altLang="ko-KR" sz="1000" dirty="0"/>
              <a:t>. 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b="1" dirty="0"/>
              <a:t>2.</a:t>
            </a:r>
            <a:r>
              <a:rPr lang="en-US" altLang="ko-KR" sz="1000" dirty="0"/>
              <a:t> </a:t>
            </a:r>
            <a:r>
              <a:rPr lang="ko-KR" altLang="en-US" sz="1000" b="1" dirty="0"/>
              <a:t>로그인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아이디와 비밀번호를 통해 로그인 할 수 있는 기능이다</a:t>
            </a:r>
            <a:r>
              <a:rPr lang="en-US" altLang="ko-KR" sz="1000" dirty="0"/>
              <a:t>. </a:t>
            </a:r>
            <a:r>
              <a:rPr lang="ko-KR" altLang="en-US" sz="1000" dirty="0"/>
              <a:t>아이디와 비밀번호가 고객 정보와 일치하지 않으면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로그인이 완료되지 않고 반복된다</a:t>
            </a:r>
            <a:r>
              <a:rPr lang="en-US" altLang="ko-KR" sz="1000" dirty="0"/>
              <a:t>. </a:t>
            </a:r>
            <a:r>
              <a:rPr lang="ko-KR" altLang="en-US" sz="1000" dirty="0"/>
              <a:t>고객등급 이용자가 로그인을 하면 고객 서비스 화면이 출력되야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등급의 이용자가 로그인을 하면 관리자 서비스 화면이 나와야 한다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3-1. </a:t>
            </a:r>
            <a:r>
              <a:rPr lang="ko-KR" altLang="en-US" sz="1000" b="1" dirty="0"/>
              <a:t>고객 서비스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내 정보 조회 </a:t>
            </a:r>
            <a:r>
              <a:rPr lang="en-US" altLang="ko-KR" sz="1000" b="1" dirty="0"/>
              <a:t>: </a:t>
            </a:r>
            <a:r>
              <a:rPr lang="ko-KR" altLang="en-US" sz="1000" dirty="0"/>
              <a:t>고객 자신의 정보를 조회할 수 있는 기능이다</a:t>
            </a:r>
            <a:r>
              <a:rPr lang="en-US" altLang="ko-KR" sz="1000" dirty="0"/>
              <a:t>. </a:t>
            </a:r>
            <a:r>
              <a:rPr lang="ko-KR" altLang="en-US" sz="1000" dirty="0"/>
              <a:t>자신의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</a:t>
            </a:r>
            <a:r>
              <a:rPr lang="ko-KR" altLang="en-US" sz="1000" dirty="0"/>
              <a:t>지갑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크레딧의</a:t>
            </a:r>
            <a:r>
              <a:rPr lang="ko-KR" altLang="en-US" sz="1000" dirty="0"/>
              <a:t> 정보를 확인할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수정과 삭제는 불가능하다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3 -2.</a:t>
            </a:r>
            <a:r>
              <a:rPr lang="ko-KR" altLang="en-US" sz="1000" b="1" dirty="0"/>
              <a:t> 고객 서비스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충전 </a:t>
            </a:r>
            <a:r>
              <a:rPr lang="en-US" altLang="ko-KR" sz="1000" b="1" dirty="0"/>
              <a:t>: </a:t>
            </a:r>
            <a:r>
              <a:rPr lang="ko-KR" altLang="en-US" sz="1000" dirty="0"/>
              <a:t>고객 등급의 이용자가 자신의 회원정보의 지갑에 돈을 충전한다</a:t>
            </a:r>
            <a:r>
              <a:rPr lang="en-US" altLang="ko-KR" sz="1000" dirty="0"/>
              <a:t>. </a:t>
            </a:r>
            <a:r>
              <a:rPr lang="ko-KR" altLang="en-US" sz="1000" dirty="0"/>
              <a:t>지갑에 있는 잔액에 충전액이 누적된다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충전시</a:t>
            </a:r>
            <a:r>
              <a:rPr lang="ko-KR" altLang="en-US" sz="1000" dirty="0"/>
              <a:t> 고객등급에 따른 크레딧 배율에 따라 </a:t>
            </a:r>
            <a:r>
              <a:rPr lang="ko-KR" altLang="en-US" sz="1000" dirty="0" err="1"/>
              <a:t>크렛딧을</a:t>
            </a:r>
            <a:r>
              <a:rPr lang="ko-KR" altLang="en-US" sz="1000" dirty="0"/>
              <a:t> 적립한다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크레딧은</a:t>
            </a:r>
            <a:r>
              <a:rPr lang="ko-KR" altLang="en-US" sz="1000" dirty="0"/>
              <a:t> 잔액에 충전액이 누적된다</a:t>
            </a:r>
            <a:r>
              <a:rPr lang="en-US" altLang="ko-KR" sz="1000" dirty="0"/>
              <a:t>. </a:t>
            </a:r>
            <a:r>
              <a:rPr lang="ko-KR" altLang="en-US" sz="1000" dirty="0"/>
              <a:t>충전에 대한 로그로 저장한다</a:t>
            </a:r>
            <a:r>
              <a:rPr lang="en-US" altLang="ko-KR" sz="1000" dirty="0"/>
              <a:t>.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3-3. </a:t>
            </a:r>
            <a:r>
              <a:rPr lang="ko-KR" altLang="en-US" sz="1000" b="1" dirty="0"/>
              <a:t>고객 서비스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칩 교환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지갑의 잔액을 이용해 칩을 교환한다</a:t>
            </a:r>
            <a:r>
              <a:rPr lang="en-US" altLang="ko-KR" sz="1000" dirty="0"/>
              <a:t>. </a:t>
            </a:r>
            <a:r>
              <a:rPr lang="ko-KR" altLang="en-US" sz="1000" dirty="0"/>
              <a:t>칩의 종류는 </a:t>
            </a:r>
            <a:r>
              <a:rPr lang="en-US" altLang="ko-KR" sz="1000" dirty="0"/>
              <a:t>‘100, 50, 10, 5, 1’ </a:t>
            </a:r>
            <a:r>
              <a:rPr lang="ko-KR" altLang="en-US" sz="1000" dirty="0"/>
              <a:t>총</a:t>
            </a:r>
            <a:r>
              <a:rPr lang="en-US" altLang="ko-KR" sz="1000" dirty="0"/>
              <a:t> 5</a:t>
            </a:r>
            <a:r>
              <a:rPr lang="ko-KR" altLang="en-US" sz="1000" dirty="0"/>
              <a:t>개로 나뉘며 각 칩은 </a:t>
            </a:r>
            <a:r>
              <a:rPr lang="en-US" altLang="ko-KR" sz="1000" dirty="0"/>
              <a:t>1</a:t>
            </a:r>
            <a:r>
              <a:rPr lang="ko-KR" altLang="en-US" sz="1000" dirty="0"/>
              <a:t>당 만원의 가치를 가진다</a:t>
            </a:r>
            <a:r>
              <a:rPr lang="en-US" altLang="ko-KR" sz="1000" dirty="0"/>
              <a:t>. </a:t>
            </a:r>
            <a:r>
              <a:rPr lang="ko-KR" altLang="en-US" sz="1000" dirty="0"/>
              <a:t>교환할 칩의 개수는 이용자가 임의로 정할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교환한 칩이 종류와 개수는 로그로 남기지 않지만</a:t>
            </a:r>
            <a:r>
              <a:rPr lang="en-US" altLang="ko-KR" sz="1000" dirty="0"/>
              <a:t>, </a:t>
            </a:r>
            <a:r>
              <a:rPr lang="ko-KR" altLang="en-US" sz="1000" dirty="0"/>
              <a:t>칩을 교환하기 위해 사용한 돈의 액수는 로그로 저장한다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3-4. </a:t>
            </a:r>
            <a:r>
              <a:rPr lang="ko-KR" altLang="en-US" sz="1000" b="1" dirty="0"/>
              <a:t>고객 서비스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칩 반환 </a:t>
            </a:r>
            <a:r>
              <a:rPr lang="en-US" altLang="ko-KR" sz="1000" b="1" dirty="0"/>
              <a:t>: </a:t>
            </a:r>
            <a:r>
              <a:rPr lang="ko-KR" altLang="en-US" sz="1000" dirty="0"/>
              <a:t>보유한 칩을 이용해 칩을 돈으로 환산하여 지갑의 잔액으로 반환한다</a:t>
            </a:r>
            <a:r>
              <a:rPr lang="en-US" altLang="ko-KR" sz="1000" dirty="0"/>
              <a:t>. </a:t>
            </a:r>
            <a:r>
              <a:rPr lang="ko-KR" altLang="en-US" sz="1000" dirty="0"/>
              <a:t>칩을 반환해 받은 돈의 액수를 로그로 저장한다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3-5. </a:t>
            </a:r>
            <a:r>
              <a:rPr lang="ko-KR" altLang="en-US" sz="1000" b="1" dirty="0"/>
              <a:t>고객 서비스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상품 구매 </a:t>
            </a:r>
            <a:r>
              <a:rPr lang="en-US" altLang="ko-KR" sz="1000" b="1" dirty="0"/>
              <a:t>: </a:t>
            </a:r>
            <a:r>
              <a:rPr lang="ko-KR" altLang="en-US" sz="1000" dirty="0"/>
              <a:t>지갑의 잔액이나 </a:t>
            </a:r>
            <a:r>
              <a:rPr lang="ko-KR" altLang="en-US" sz="1000" dirty="0" err="1"/>
              <a:t>크레딧을</a:t>
            </a:r>
            <a:r>
              <a:rPr lang="ko-KR" altLang="en-US" sz="1000" dirty="0"/>
              <a:t> 통해 카지노내 상품을 구매한다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크래딧은</a:t>
            </a:r>
            <a:r>
              <a:rPr lang="ko-KR" altLang="en-US" sz="1000" dirty="0"/>
              <a:t> 칩을 교환하는데 사용할 수 없지만</a:t>
            </a:r>
            <a:r>
              <a:rPr lang="en-US" altLang="ko-KR" sz="1000" dirty="0"/>
              <a:t>, </a:t>
            </a:r>
            <a:r>
              <a:rPr lang="ko-KR" altLang="en-US" sz="1000" dirty="0"/>
              <a:t>상품을 구매하는데 사용할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상품의 종류는 여러가지가 있으며</a:t>
            </a:r>
            <a:r>
              <a:rPr lang="en-US" altLang="ko-KR" sz="1000" dirty="0"/>
              <a:t> </a:t>
            </a:r>
            <a:r>
              <a:rPr lang="ko-KR" altLang="en-US" sz="1000" dirty="0"/>
              <a:t>음식이 될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기호식품이 될 수도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일종의 서비스가 될 수도 있다</a:t>
            </a:r>
            <a:r>
              <a:rPr lang="en-US" altLang="ko-KR" sz="1000" dirty="0"/>
              <a:t>.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4-1. </a:t>
            </a:r>
            <a:r>
              <a:rPr lang="ko-KR" altLang="en-US" sz="1000" b="1" dirty="0"/>
              <a:t>관리자 서비스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고객 정보 조회 </a:t>
            </a:r>
            <a:r>
              <a:rPr lang="en-US" altLang="ko-KR" sz="1000" b="1" dirty="0"/>
              <a:t>: </a:t>
            </a:r>
            <a:r>
              <a:rPr lang="ko-KR" altLang="en-US" sz="1000" dirty="0"/>
              <a:t>관리자 등급의 이용자가 사용할 수 있는 기능으로 고객의 정보를 조회한다</a:t>
            </a:r>
            <a:r>
              <a:rPr lang="en-US" altLang="ko-KR" sz="1000" dirty="0"/>
              <a:t>. </a:t>
            </a:r>
            <a:r>
              <a:rPr lang="ko-KR" altLang="en-US" sz="1000" dirty="0"/>
              <a:t>전체 고객의 정보를 조회하거나 고객의 아이디를 통해서 정보 조회가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고객 정보 조회 창에서 고객의 정보를 수정하거나 삭제가 가능하다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b="1" strike="sngStrike" dirty="0"/>
              <a:t>4-2. </a:t>
            </a:r>
            <a:r>
              <a:rPr lang="ko-KR" altLang="en-US" sz="1000" b="1" strike="sngStrike" dirty="0"/>
              <a:t>관리자 서비스 </a:t>
            </a:r>
            <a:r>
              <a:rPr lang="en-US" altLang="ko-KR" sz="1000" b="1" strike="sngStrike" dirty="0"/>
              <a:t>– </a:t>
            </a:r>
            <a:r>
              <a:rPr lang="ko-KR" altLang="en-US" sz="1000" b="1" strike="sngStrike" dirty="0"/>
              <a:t>배율 조정 </a:t>
            </a:r>
            <a:r>
              <a:rPr lang="en-US" altLang="ko-KR" sz="1000" b="1" strike="sngStrike" dirty="0"/>
              <a:t>: </a:t>
            </a:r>
            <a:r>
              <a:rPr lang="ko-KR" altLang="en-US" sz="1000" strike="sngStrike" dirty="0"/>
              <a:t>크레딧 배율과 게임에 대한 배당률을 임의로 조정한다</a:t>
            </a:r>
            <a:r>
              <a:rPr lang="en-US" altLang="ko-KR" sz="1000" strike="sngStrike" dirty="0"/>
              <a:t>. </a:t>
            </a:r>
            <a:r>
              <a:rPr lang="ko-KR" altLang="en-US" sz="1000" strike="sngStrike" dirty="0" err="1"/>
              <a:t>크레딧과</a:t>
            </a:r>
            <a:r>
              <a:rPr lang="ko-KR" altLang="en-US" sz="1000" strike="sngStrike" dirty="0"/>
              <a:t> 게임 중 하나를 선택하여 배율을 조정한다</a:t>
            </a:r>
            <a:r>
              <a:rPr lang="en-US" altLang="ko-KR" sz="1000" strike="sngStrike" dirty="0"/>
              <a:t>. </a:t>
            </a:r>
          </a:p>
          <a:p>
            <a:endParaRPr lang="en-US" altLang="ko-KR" sz="1000" strike="sngStrike" dirty="0"/>
          </a:p>
          <a:p>
            <a:r>
              <a:rPr lang="en-US" altLang="ko-KR" sz="1000" b="1" strike="sngStrike" dirty="0"/>
              <a:t>4-3. </a:t>
            </a:r>
            <a:r>
              <a:rPr lang="ko-KR" altLang="en-US" sz="1000" b="1" strike="sngStrike" dirty="0"/>
              <a:t>관리자 서비스 </a:t>
            </a:r>
            <a:r>
              <a:rPr lang="en-US" altLang="ko-KR" sz="1000" b="1" strike="sngStrike" dirty="0"/>
              <a:t>– </a:t>
            </a:r>
            <a:r>
              <a:rPr lang="ko-KR" altLang="en-US" sz="1000" b="1" strike="sngStrike" dirty="0"/>
              <a:t>게임 추가</a:t>
            </a:r>
            <a:r>
              <a:rPr lang="en-US" altLang="ko-KR" sz="1000" b="1" strike="sngStrike" dirty="0"/>
              <a:t>, </a:t>
            </a:r>
            <a:r>
              <a:rPr lang="ko-KR" altLang="en-US" sz="1000" b="1" strike="sngStrike" dirty="0"/>
              <a:t>삭제 </a:t>
            </a:r>
            <a:r>
              <a:rPr lang="en-US" altLang="ko-KR" sz="1000" b="1" strike="sngStrike" dirty="0"/>
              <a:t>: </a:t>
            </a:r>
            <a:r>
              <a:rPr lang="ko-KR" altLang="en-US" sz="1000" strike="sngStrike" dirty="0"/>
              <a:t>카지노 내에 사용할 게임과 게임에 대한 배당률을 추가하거나 삭제한다</a:t>
            </a:r>
            <a:r>
              <a:rPr lang="en-US" altLang="ko-KR" sz="1000" strike="sngStrike" dirty="0"/>
              <a:t>.</a:t>
            </a:r>
          </a:p>
          <a:p>
            <a:endParaRPr lang="en-US" altLang="ko-KR" sz="1000" strike="sngStrike" dirty="0"/>
          </a:p>
          <a:p>
            <a:r>
              <a:rPr lang="en-US" altLang="ko-KR" sz="1000" b="1" strike="sngStrike" dirty="0"/>
              <a:t>4-4. </a:t>
            </a:r>
            <a:r>
              <a:rPr lang="ko-KR" altLang="en-US" sz="1000" b="1" strike="sngStrike" dirty="0"/>
              <a:t>관리자 서비스 </a:t>
            </a:r>
            <a:r>
              <a:rPr lang="en-US" altLang="ko-KR" sz="1000" b="1" strike="sngStrike" dirty="0"/>
              <a:t>– </a:t>
            </a:r>
            <a:r>
              <a:rPr lang="ko-KR" altLang="en-US" sz="1000" b="1" strike="sngStrike" dirty="0"/>
              <a:t>상품 관리 </a:t>
            </a:r>
            <a:r>
              <a:rPr lang="en-US" altLang="ko-KR" sz="1000" b="1" strike="sngStrike" dirty="0"/>
              <a:t>: </a:t>
            </a:r>
            <a:r>
              <a:rPr lang="ko-KR" altLang="en-US" sz="1000" strike="sngStrike" dirty="0"/>
              <a:t>카지노 내에서 판매하는 상품과 상품정보를 조회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/>
              <a:t>추가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/>
              <a:t>수정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/>
              <a:t>삭제 한다</a:t>
            </a:r>
            <a:r>
              <a:rPr lang="en-US" altLang="ko-KR" sz="1000" strike="sngStrike" dirty="0"/>
              <a:t>.</a:t>
            </a:r>
          </a:p>
          <a:p>
            <a:endParaRPr lang="en-US" altLang="ko-KR" sz="1000" b="1" strike="sngStrike" dirty="0"/>
          </a:p>
          <a:p>
            <a:r>
              <a:rPr lang="en-US" altLang="ko-KR" sz="1000" b="1" dirty="0"/>
              <a:t>4-5. </a:t>
            </a:r>
            <a:r>
              <a:rPr lang="ko-KR" altLang="en-US" sz="1000" b="1" dirty="0"/>
              <a:t>관리자 서비스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로그 조회 </a:t>
            </a:r>
            <a:r>
              <a:rPr lang="en-US" altLang="ko-KR" sz="1000" b="1" dirty="0"/>
              <a:t>: </a:t>
            </a:r>
            <a:r>
              <a:rPr lang="ko-KR" altLang="en-US" sz="1000" dirty="0"/>
              <a:t>로그 테이블에 저장된 정보를 저장한다</a:t>
            </a:r>
            <a:r>
              <a:rPr lang="en-US" altLang="ko-KR" sz="1000" dirty="0"/>
              <a:t>. </a:t>
            </a:r>
            <a:r>
              <a:rPr lang="ko-KR" altLang="en-US" sz="1000" dirty="0"/>
              <a:t>하루 매출 총액을 확인 가능하며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아이디</a:t>
            </a:r>
            <a:r>
              <a:rPr lang="en-US" altLang="ko-KR" sz="1000" dirty="0"/>
              <a:t> </a:t>
            </a:r>
            <a:r>
              <a:rPr lang="ko-KR" altLang="en-US" sz="1000" dirty="0"/>
              <a:t>또는 용도에 따라 검색 조회가 가능하다</a:t>
            </a:r>
            <a:r>
              <a:rPr lang="en-US" altLang="ko-KR" sz="1000" dirty="0"/>
              <a:t>.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364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D36BFF-533A-423C-B4E7-F40C7F5A9F02}"/>
              </a:ext>
            </a:extLst>
          </p:cNvPr>
          <p:cNvSpPr/>
          <p:nvPr/>
        </p:nvSpPr>
        <p:spPr>
          <a:xfrm>
            <a:off x="183336" y="386462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프로그램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A183EA-9668-4E29-BCD4-49F45D283D8E}"/>
              </a:ext>
            </a:extLst>
          </p:cNvPr>
          <p:cNvSpPr/>
          <p:nvPr/>
        </p:nvSpPr>
        <p:spPr>
          <a:xfrm>
            <a:off x="5598849" y="961323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충전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F4D590-DAED-4E59-8385-0319561E1433}"/>
              </a:ext>
            </a:extLst>
          </p:cNvPr>
          <p:cNvSpPr/>
          <p:nvPr/>
        </p:nvSpPr>
        <p:spPr>
          <a:xfrm>
            <a:off x="3531001" y="3260325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173CA6-B8F9-49C6-B263-F8E63AFF95BD}"/>
              </a:ext>
            </a:extLst>
          </p:cNvPr>
          <p:cNvSpPr/>
          <p:nvPr/>
        </p:nvSpPr>
        <p:spPr>
          <a:xfrm>
            <a:off x="1694123" y="1243609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C9620F-97C1-461B-A490-0EB1B004128A}"/>
              </a:ext>
            </a:extLst>
          </p:cNvPr>
          <p:cNvSpPr/>
          <p:nvPr/>
        </p:nvSpPr>
        <p:spPr>
          <a:xfrm>
            <a:off x="1694124" y="399162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8E158-223D-490D-AE71-10AFEF198757}"/>
              </a:ext>
            </a:extLst>
          </p:cNvPr>
          <p:cNvSpPr/>
          <p:nvPr/>
        </p:nvSpPr>
        <p:spPr>
          <a:xfrm>
            <a:off x="3531001" y="386462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78E2B-ED49-40B0-97FD-59CB9BF69226}"/>
              </a:ext>
            </a:extLst>
          </p:cNvPr>
          <p:cNvSpPr/>
          <p:nvPr/>
        </p:nvSpPr>
        <p:spPr>
          <a:xfrm>
            <a:off x="5598850" y="381775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 정보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8026EE-FC7F-407B-A59C-284B06C61AFD}"/>
              </a:ext>
            </a:extLst>
          </p:cNvPr>
          <p:cNvSpPr/>
          <p:nvPr/>
        </p:nvSpPr>
        <p:spPr>
          <a:xfrm>
            <a:off x="5598848" y="1532827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칩 교환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E48AB7-64EB-472D-959E-499268F68CD2}"/>
              </a:ext>
            </a:extLst>
          </p:cNvPr>
          <p:cNvSpPr/>
          <p:nvPr/>
        </p:nvSpPr>
        <p:spPr>
          <a:xfrm>
            <a:off x="5620619" y="2104331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칩 반환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9BA349-3CD3-4F28-BC42-3C3618D95D7F}"/>
              </a:ext>
            </a:extLst>
          </p:cNvPr>
          <p:cNvSpPr/>
          <p:nvPr/>
        </p:nvSpPr>
        <p:spPr>
          <a:xfrm>
            <a:off x="5620619" y="2675835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1E8BED-DD64-459A-AF79-F4C20A50F1EA}"/>
              </a:ext>
            </a:extLst>
          </p:cNvPr>
          <p:cNvSpPr/>
          <p:nvPr/>
        </p:nvSpPr>
        <p:spPr>
          <a:xfrm>
            <a:off x="5620618" y="3255383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고객정보 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6391BF-D83E-46AB-A2BC-039AFA0BE7C1}"/>
              </a:ext>
            </a:extLst>
          </p:cNvPr>
          <p:cNvSpPr/>
          <p:nvPr/>
        </p:nvSpPr>
        <p:spPr>
          <a:xfrm>
            <a:off x="5620618" y="3834931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trike="sngStrike" dirty="0"/>
              <a:t>배율 조정</a:t>
            </a:r>
            <a:endParaRPr lang="en-US" altLang="ko-KR" sz="1000" strike="sngStrike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0A3628-63D4-4C5D-90B0-40B0161C2C91}"/>
              </a:ext>
            </a:extLst>
          </p:cNvPr>
          <p:cNvSpPr/>
          <p:nvPr/>
        </p:nvSpPr>
        <p:spPr>
          <a:xfrm>
            <a:off x="5647982" y="4414479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trike="sngStrike" dirty="0"/>
              <a:t>게임 추가삭제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B59A96-17F0-46E3-963C-8FF0FE1CF00E}"/>
              </a:ext>
            </a:extLst>
          </p:cNvPr>
          <p:cNvSpPr/>
          <p:nvPr/>
        </p:nvSpPr>
        <p:spPr>
          <a:xfrm>
            <a:off x="5650179" y="4994027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trike="sngStrike" dirty="0"/>
              <a:t>상품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5A28D3-360E-48C4-AAE2-09267C13E73F}"/>
              </a:ext>
            </a:extLst>
          </p:cNvPr>
          <p:cNvSpPr/>
          <p:nvPr/>
        </p:nvSpPr>
        <p:spPr>
          <a:xfrm>
            <a:off x="5649582" y="5573575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 조회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9B7932-6D8D-46FE-B502-D0693D76A085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1177635" y="555137"/>
            <a:ext cx="516489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FD8CB26-9243-4921-9A7D-1A8A0E85339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688423" y="555137"/>
            <a:ext cx="8425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7D17A1B-46AD-4FCC-ADA6-C26C5E431BA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25300" y="550450"/>
            <a:ext cx="1073550" cy="4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AF46FAB-41B2-4BC3-A0D4-D3A3009AFC6B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16200000" flipH="1">
            <a:off x="4610407" y="141556"/>
            <a:ext cx="406186" cy="1570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6A3D301-297B-4826-9222-64991292656E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4324654" y="427308"/>
            <a:ext cx="977690" cy="1570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3946255-EF2D-47D3-B292-B6D512A4B159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4049788" y="702175"/>
            <a:ext cx="1549194" cy="1592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C490B22-E7A8-4BA8-86D8-D98ABB2AA9E8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16200000" flipH="1">
            <a:off x="3764036" y="987927"/>
            <a:ext cx="2120698" cy="1592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A047616-4FFC-4373-89CF-C9B42E41A1C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1937726" y="990060"/>
            <a:ext cx="5070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E0E2182-26C6-4531-B617-1989365E97B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688423" y="567837"/>
            <a:ext cx="842578" cy="286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B3B3BA5-3156-4DA7-ACBA-AC96596FE04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520087" y="3424058"/>
            <a:ext cx="110053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C87DCA3-7CC8-4DCC-A9A9-DED0194C9602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4621419" y="3004406"/>
            <a:ext cx="405931" cy="1592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F901AA1-0FFB-4B82-ACCC-17CFFBCAABC4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3766579" y="3859246"/>
            <a:ext cx="2144575" cy="1621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CFBE11E3-8906-4306-B4ED-EB45D51A2DE6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056652" y="3569174"/>
            <a:ext cx="1565027" cy="1622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673EA27-6448-438C-8160-9DCA90A39782}"/>
              </a:ext>
            </a:extLst>
          </p:cNvPr>
          <p:cNvCxnSpPr>
            <a:cxnSpLocks/>
            <a:stCxn id="11" idx="2"/>
            <a:endCxn id="22" idx="1"/>
          </p:cNvCxnSpPr>
          <p:nvPr/>
        </p:nvCxnSpPr>
        <p:spPr>
          <a:xfrm rot="16200000" flipH="1">
            <a:off x="4345327" y="3280498"/>
            <a:ext cx="985479" cy="1619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882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상익</dc:creator>
  <cp:lastModifiedBy>김 상익</cp:lastModifiedBy>
  <cp:revision>2</cp:revision>
  <dcterms:created xsi:type="dcterms:W3CDTF">2024-04-08T11:43:34Z</dcterms:created>
  <dcterms:modified xsi:type="dcterms:W3CDTF">2024-04-10T09:19:20Z</dcterms:modified>
</cp:coreProperties>
</file>