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6"/>
  </p:notesMasterIdLst>
  <p:handoutMasterIdLst>
    <p:handoutMasterId r:id="rId27"/>
  </p:handoutMasterIdLst>
  <p:sldIdLst>
    <p:sldId id="256" r:id="rId5"/>
    <p:sldId id="277" r:id="rId6"/>
    <p:sldId id="261" r:id="rId7"/>
    <p:sldId id="262" r:id="rId8"/>
    <p:sldId id="289" r:id="rId9"/>
    <p:sldId id="264" r:id="rId10"/>
    <p:sldId id="258" r:id="rId11"/>
    <p:sldId id="278" r:id="rId12"/>
    <p:sldId id="266" r:id="rId13"/>
    <p:sldId id="292" r:id="rId14"/>
    <p:sldId id="268" r:id="rId15"/>
    <p:sldId id="280" r:id="rId16"/>
    <p:sldId id="270" r:id="rId17"/>
    <p:sldId id="293" r:id="rId18"/>
    <p:sldId id="294" r:id="rId19"/>
    <p:sldId id="260" r:id="rId20"/>
    <p:sldId id="282" r:id="rId21"/>
    <p:sldId id="283" r:id="rId22"/>
    <p:sldId id="295" r:id="rId23"/>
    <p:sldId id="275" r:id="rId24"/>
    <p:sldId id="276" r:id="rId25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만든 이" initials="오전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48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75" d="100"/>
          <a:sy n="75" d="100"/>
        </p:scale>
        <p:origin x="4056" y="4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20XX년</c:v>
                </c:pt>
                <c:pt idx="1">
                  <c:v>20XX년</c:v>
                </c:pt>
                <c:pt idx="2">
                  <c:v>20XX년</c:v>
                </c:pt>
                <c:pt idx="3">
                  <c:v>20XX년</c:v>
                </c:pt>
              </c:strCache>
            </c:strRef>
          </c:cat>
          <c:val>
            <c:numRef>
              <c:f>Sheet1!$B$2:$B$5</c:f>
              <c:numCache>
                <c:formatCode>"₩"#,##0</c:formatCode>
                <c:ptCount val="4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80-4025-ABCB-85931C353E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8"/>
        <c:overlap val="-3"/>
        <c:axId val="694597680"/>
        <c:axId val="694598992"/>
      </c:barChart>
      <c:catAx>
        <c:axId val="694597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694598992"/>
        <c:crosses val="autoZero"/>
        <c:auto val="1"/>
        <c:lblAlgn val="ctr"/>
        <c:lblOffset val="100"/>
        <c:noMultiLvlLbl val="0"/>
      </c:catAx>
      <c:valAx>
        <c:axId val="694598992"/>
        <c:scaling>
          <c:orientation val="minMax"/>
          <c:max val="40000"/>
        </c:scaling>
        <c:delete val="0"/>
        <c:axPos val="l"/>
        <c:majorGridlines>
          <c:spPr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</c:spPr>
        </c:majorGridlines>
        <c:numFmt formatCode="&quot;₩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694597680"/>
        <c:crosses val="autoZero"/>
        <c:crossBetween val="between"/>
        <c:majorUnit val="10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맑은 고딕" panose="020B0503020000020004" pitchFamily="50" charset="-127"/>
          <a:ea typeface="맑은 고딕" panose="020B0503020000020004" pitchFamily="50" charset="-127"/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053-449F-8EEE-DAFE02C9D55A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053-449F-8EEE-DAFE02C9D55A}"/>
              </c:ext>
            </c:extLst>
          </c:dPt>
          <c:dPt>
            <c:idx val="2"/>
            <c:bubble3D val="0"/>
            <c:spPr>
              <a:solidFill>
                <a:schemeClr val="accent1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053-449F-8EEE-DAFE02C9D55A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053-449F-8EEE-DAFE02C9D55A}"/>
              </c:ext>
            </c:extLst>
          </c:dPt>
          <c:cat>
            <c:strRef>
              <c:f>Sheet1!$A$2:$A$5</c:f>
              <c:strCache>
                <c:ptCount val="4"/>
                <c:pt idx="0">
                  <c:v>1부</c:v>
                </c:pt>
                <c:pt idx="1">
                  <c:v>2부</c:v>
                </c:pt>
                <c:pt idx="2">
                  <c:v>3부</c:v>
                </c:pt>
                <c:pt idx="3">
                  <c:v>4부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053-449F-8EEE-DAFE02C9D5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8FD-4EB0-96B7-77E7434B1C75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8FD-4EB0-96B7-77E7434B1C75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8FD-4EB0-96B7-77E7434B1C75}"/>
              </c:ext>
            </c:extLst>
          </c:dPt>
          <c:dPt>
            <c:idx val="3"/>
            <c:bubble3D val="0"/>
            <c:spPr>
              <a:solidFill>
                <a:schemeClr val="accent1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8FD-4EB0-96B7-77E7434B1C75}"/>
              </c:ext>
            </c:extLst>
          </c:dPt>
          <c:cat>
            <c:strRef>
              <c:f>Sheet1!$A$2:$A$5</c:f>
              <c:strCache>
                <c:ptCount val="4"/>
                <c:pt idx="0">
                  <c:v>1부</c:v>
                </c:pt>
                <c:pt idx="1">
                  <c:v>2부</c:v>
                </c:pt>
                <c:pt idx="2">
                  <c:v>3부</c:v>
                </c:pt>
                <c:pt idx="3">
                  <c:v>4부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8FD-4EB0-96B7-77E7434B1C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8DE-4407-9084-86239413ECEC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8DE-4407-9084-86239413ECEC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8DE-4407-9084-86239413ECEC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8DE-4407-9084-86239413ECEC}"/>
              </c:ext>
            </c:extLst>
          </c:dPt>
          <c:cat>
            <c:strRef>
              <c:f>Sheet1!$A$2:$A$5</c:f>
              <c:strCache>
                <c:ptCount val="4"/>
                <c:pt idx="0">
                  <c:v>1부</c:v>
                </c:pt>
                <c:pt idx="1">
                  <c:v>2부</c:v>
                </c:pt>
                <c:pt idx="2">
                  <c:v>3부</c:v>
                </c:pt>
                <c:pt idx="3">
                  <c:v>4부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8DE-4407-9084-86239413EC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D2F-44F6-B0B4-AE7D2AD35A4D}"/>
              </c:ext>
            </c:extLst>
          </c:dPt>
          <c:dPt>
            <c:idx val="1"/>
            <c:bubble3D val="0"/>
            <c:spPr>
              <a:solidFill>
                <a:schemeClr val="accent1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D2F-44F6-B0B4-AE7D2AD35A4D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D2F-44F6-B0B4-AE7D2AD35A4D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D2F-44F6-B0B4-AE7D2AD35A4D}"/>
              </c:ext>
            </c:extLst>
          </c:dPt>
          <c:cat>
            <c:strRef>
              <c:f>Sheet1!$A$2:$A$5</c:f>
              <c:strCache>
                <c:ptCount val="4"/>
                <c:pt idx="0">
                  <c:v>1부</c:v>
                </c:pt>
                <c:pt idx="1">
                  <c:v>2부</c:v>
                </c:pt>
                <c:pt idx="2">
                  <c:v>3부</c:v>
                </c:pt>
                <c:pt idx="3">
                  <c:v>4부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D2F-44F6-B0B4-AE7D2AD35A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14DC2F0-1494-4012-98C6-0C32B96C5883}" type="datetime1">
              <a:rPr lang="ko-KR" altLang="en-US" smtClean="0">
                <a:latin typeface="+mj-ea"/>
                <a:ea typeface="+mj-ea"/>
              </a:rPr>
              <a:t>2024-09-15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6B577933-6CF4-4A80-8F7D-D574BAC42BBA}" type="datetime1">
              <a:rPr lang="ko-KR" altLang="en-US" smtClean="0"/>
              <a:pPr/>
              <a:t>2024-09-15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4B9A9E5-4F7F-4A7D-9DE1-899232329269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1759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4632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6865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5867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0386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1199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0565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515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5668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3468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noProof="0" smtClean="0"/>
              <a:pPr/>
              <a:t>19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30957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5717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6092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en-US" altLang="ko-KR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28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472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91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957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350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378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310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010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장 비교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내용 개체 틀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endParaRPr lang="ko-KR" altLang="en-US" noProof="0"/>
          </a:p>
        </p:txBody>
      </p:sp>
      <p:sp>
        <p:nvSpPr>
          <p:cNvPr id="27" name="내용 개체 틀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내용 2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분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제목 1">
            <a:extLst>
              <a:ext uri="{FF2B5EF4-FFF2-40B4-BE49-F238E27FC236}">
                <a16:creationId xmlns:a16="http://schemas.microsoft.com/office/drawing/2014/main" id="{B495A4C6-232E-4A1A-B575-7EF7F414FD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>
            <a:lvl1pPr algn="l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2B4C6F7E-40F0-42B1-AFE0-D3C95660E0D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42517" y="1599947"/>
            <a:ext cx="1706965" cy="492025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4">
            <a:extLst>
              <a:ext uri="{FF2B5EF4-FFF2-40B4-BE49-F238E27FC236}">
                <a16:creationId xmlns:a16="http://schemas.microsoft.com/office/drawing/2014/main" id="{42EE46E3-709F-4AE9-AECE-FD647B6DCFD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38732" y="2378452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14">
            <a:extLst>
              <a:ext uri="{FF2B5EF4-FFF2-40B4-BE49-F238E27FC236}">
                <a16:creationId xmlns:a16="http://schemas.microsoft.com/office/drawing/2014/main" id="{3194FB4F-01AC-4A0E-BBE2-CF2B69F6FAC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522269" y="2169263"/>
            <a:ext cx="1706965" cy="104857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14">
            <a:extLst>
              <a:ext uri="{FF2B5EF4-FFF2-40B4-BE49-F238E27FC236}">
                <a16:creationId xmlns:a16="http://schemas.microsoft.com/office/drawing/2014/main" id="{8E76F955-6B23-4972-8E86-603F19ECF6C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21894" y="3528829"/>
            <a:ext cx="1393863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4">
            <a:extLst>
              <a:ext uri="{FF2B5EF4-FFF2-40B4-BE49-F238E27FC236}">
                <a16:creationId xmlns:a16="http://schemas.microsoft.com/office/drawing/2014/main" id="{DDA77547-4FF4-4B15-96F1-DC9B00175B4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940449" y="3528829"/>
            <a:ext cx="1380681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4">
            <a:extLst>
              <a:ext uri="{FF2B5EF4-FFF2-40B4-BE49-F238E27FC236}">
                <a16:creationId xmlns:a16="http://schemas.microsoft.com/office/drawing/2014/main" id="{6E6B6915-DFCC-44EB-9C61-6B7725D1B7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37747" y="4634331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4">
            <a:extLst>
              <a:ext uri="{FF2B5EF4-FFF2-40B4-BE49-F238E27FC236}">
                <a16:creationId xmlns:a16="http://schemas.microsoft.com/office/drawing/2014/main" id="{6718CC56-7B04-41D0-A320-CCCDC20D761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175224" y="4459860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텍스트 개체 틀 14">
            <a:extLst>
              <a:ext uri="{FF2B5EF4-FFF2-40B4-BE49-F238E27FC236}">
                <a16:creationId xmlns:a16="http://schemas.microsoft.com/office/drawing/2014/main" id="{778E1C09-B7DB-4CE7-A5B9-90BCF54448B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52714" y="4321788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4">
            <a:extLst>
              <a:ext uri="{FF2B5EF4-FFF2-40B4-BE49-F238E27FC236}">
                <a16:creationId xmlns:a16="http://schemas.microsoft.com/office/drawing/2014/main" id="{7CFA026C-42CE-4C20-9DDE-417FDF6CB4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42517" y="5468790"/>
            <a:ext cx="1706965" cy="492025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텍스트 개체 틀 14">
            <a:extLst>
              <a:ext uri="{FF2B5EF4-FFF2-40B4-BE49-F238E27FC236}">
                <a16:creationId xmlns:a16="http://schemas.microsoft.com/office/drawing/2014/main" id="{0AFAA95F-1461-496C-BAB4-D5D0594554F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01857" y="5195673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24" name="직선 연결선(S) 23">
            <a:extLst>
              <a:ext uri="{FF2B5EF4-FFF2-40B4-BE49-F238E27FC236}">
                <a16:creationId xmlns:a16="http://schemas.microsoft.com/office/drawing/2014/main" id="{DD194B4E-75F4-47BE-B171-9C64697AB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7" idx="1"/>
          </p:cNvCxnSpPr>
          <p:nvPr userDrawn="1"/>
        </p:nvCxnSpPr>
        <p:spPr>
          <a:xfrm>
            <a:off x="2315757" y="3774842"/>
            <a:ext cx="7624692" cy="0"/>
          </a:xfrm>
          <a:prstGeom prst="line">
            <a:avLst/>
          </a:prstGeom>
          <a:ln w="444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(S) 24">
            <a:extLst>
              <a:ext uri="{FF2B5EF4-FFF2-40B4-BE49-F238E27FC236}">
                <a16:creationId xmlns:a16="http://schemas.microsoft.com/office/drawing/2014/main" id="{FEFDA35F-76DF-4FDC-90C9-F9FEDF322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091972"/>
            <a:ext cx="4678" cy="3376818"/>
          </a:xfrm>
          <a:prstGeom prst="line">
            <a:avLst/>
          </a:prstGeom>
          <a:ln w="444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날짜 개체 틀 2">
            <a:extLst>
              <a:ext uri="{FF2B5EF4-FFF2-40B4-BE49-F238E27FC236}">
                <a16:creationId xmlns:a16="http://schemas.microsoft.com/office/drawing/2014/main" id="{B8C04945-62C9-4964-8891-6D30EA90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바닥글 개체 틀 3">
            <a:extLst>
              <a:ext uri="{FF2B5EF4-FFF2-40B4-BE49-F238E27FC236}">
                <a16:creationId xmlns:a16="http://schemas.microsoft.com/office/drawing/2014/main" id="{51029B8B-F669-4889-98DD-901661178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슬라이드 번호 개체 틀 4">
            <a:extLst>
              <a:ext uri="{FF2B5EF4-FFF2-40B4-BE49-F238E27FC236}">
                <a16:creationId xmlns:a16="http://schemas.microsoft.com/office/drawing/2014/main" id="{7A0B84D6-438D-4B3B-B52C-6F5EC159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6250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래픽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날짜 개체 틀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바닥글 개체 틀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슬라이드 번호 개체 틀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차트 및 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차트 개체 틀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차트를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0034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임라인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텍스트 개체 틀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연도</a:t>
            </a:r>
            <a:endParaRPr lang="ko-KR" altLang="en-ZA" noProof="0"/>
          </a:p>
        </p:txBody>
      </p:sp>
      <p:sp>
        <p:nvSpPr>
          <p:cNvPr id="7" name="텍스트 개체 틀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8" name="텍스트 개체 틀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9" name="텍스트 개체 틀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0" name="텍스트 개체 틀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연도</a:t>
            </a:r>
            <a:endParaRPr lang="ko-KR" altLang="en-ZA" noProof="0"/>
          </a:p>
        </p:txBody>
      </p:sp>
      <p:sp>
        <p:nvSpPr>
          <p:cNvPr id="12" name="텍스트 개체 틀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4" name="텍스트 개체 틀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5" name="텍스트 개체 틀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6" name="텍스트 개체 틀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7" name="텍스트 개체 틀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8" name="텍스트 개체 틀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9" name="텍스트 개체 틀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0" name="텍스트 개체 틀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1" name="텍스트 개체 틀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2" name="텍스트 개체 틀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3" name="텍스트 개체 틀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4" name="텍스트 개체 틀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5" name="텍스트 개체 틀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6" name="텍스트 개체 틀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7" name="텍스트 개체 틀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8" name="텍스트 개체 틀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9" name="텍스트 개체 틀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0" name="텍스트 개체 틀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1" name="텍스트 개체 틀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날짜 개체 틀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바닥글 개체 틀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슬라이드 번호 개체 틀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개체 틀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en-US" altLang="ko-KR" noProof="0"/>
              <a:t>SmartArt </a:t>
            </a:r>
            <a:r>
              <a:rPr lang="ko-KR" altLang="en-US" noProof="0"/>
              <a:t>그래픽을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팀 슬라이드 4명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그림 개체 틀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그림 개체 틀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그림 개체 틀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(S)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팀 슬라이드 8명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그림 개체 틀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그림 개체 틀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그림 개체 틀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5" name="그림 개체 틀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6" name="그림 개체 틀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7" name="그림 개체 틀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8" name="그림 개체 틀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4" name="텍스트 개체 틀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2" name="텍스트 개체 틀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9" name="텍스트 개체 틀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3" name="텍스트 개체 틀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0" name="텍스트 개체 틀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4" name="텍스트 개체 틀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1" name="텍스트 개체 틀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5" name="텍스트 개체 틀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래픽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그래픽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17" name="텍스트 개체 틀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내용 개체 틀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18" name="텍스트 개체 틀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내용 개체 틀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내용 개체 틀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16" name="직선 연결선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안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래픽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요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날짜 개체 틀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바닥글 개체 틀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슬라이드 번호 개체 틀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마무리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날짜 개체 틀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시간 표시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래픽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제목을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텍스트 개체 틀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5" name="텍스트 개체 틀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6" name="텍스트 개체 틀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7" name="텍스트 개체 틀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3" name="직선 연결선(S)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직선 연결선(S)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직선 연결선(S)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1" name="텍스트 개체 틀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2" name="텍스트 개체 틀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3" name="텍스트 개체 틀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텍스트 개체 틀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텍스트 개체 틀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(S)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(S)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래픽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/>
          </a:p>
        </p:txBody>
      </p:sp>
      <p:pic>
        <p:nvPicPr>
          <p:cNvPr id="2" name="그래픽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소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14" name="직선 연결선(S)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날짜 개체 틀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나누기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텍스트 개체 틀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4" name="텍스트 개체 틀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날짜 개체 틀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바닥글 개체 틀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슬라이드 번호 개체 틀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내용 3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6" name="직선 연결선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685" r:id="rId12"/>
    <p:sldLayoutId id="2147483700" r:id="rId13"/>
    <p:sldLayoutId id="2147483701" r:id="rId14"/>
    <p:sldLayoutId id="2147483692" r:id="rId15"/>
    <p:sldLayoutId id="2147483681" r:id="rId16"/>
    <p:sldLayoutId id="2147483674" r:id="rId17"/>
    <p:sldLayoutId id="2147483675" r:id="rId18"/>
    <p:sldLayoutId id="2147483696" r:id="rId19"/>
    <p:sldLayoutId id="2147483677" r:id="rId20"/>
    <p:sldLayoutId id="2147483678" r:id="rId21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jpg"/><Relationship Id="rId3" Type="http://schemas.openxmlformats.org/officeDocument/2006/relationships/image" Target="../media/image31.jpg"/><Relationship Id="rId7" Type="http://schemas.openxmlformats.org/officeDocument/2006/relationships/image" Target="../media/image35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4.jpg"/><Relationship Id="rId5" Type="http://schemas.openxmlformats.org/officeDocument/2006/relationships/image" Target="../media/image33.jpg"/><Relationship Id="rId10" Type="http://schemas.openxmlformats.org/officeDocument/2006/relationships/image" Target="../media/image38.jpg"/><Relationship Id="rId4" Type="http://schemas.openxmlformats.org/officeDocument/2006/relationships/image" Target="../media/image32.jpg"/><Relationship Id="rId9" Type="http://schemas.openxmlformats.org/officeDocument/2006/relationships/image" Target="../media/image37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r>
              <a:rPr lang="ko-KR" altLang="en-US" dirty="0"/>
              <a:t>백제시대 </a:t>
            </a:r>
            <a:r>
              <a:rPr lang="ko-KR" altLang="en-US" dirty="0" err="1"/>
              <a:t>부자학</a:t>
            </a:r>
            <a:r>
              <a:rPr lang="ko-KR" altLang="en-US" dirty="0"/>
              <a:t> </a:t>
            </a:r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rtl="0"/>
            <a:r>
              <a:rPr lang="en-US" altLang="ko-KR" dirty="0"/>
              <a:t>20232678 </a:t>
            </a:r>
            <a:r>
              <a:rPr lang="ko-KR" altLang="en-US" dirty="0"/>
              <a:t>조은성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64BC4F-3D59-464A-857E-6F155B368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/>
              <a:t>시장 비교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C1455DF-5CEC-44A2-A92D-8E901D15B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63855" y="3145298"/>
            <a:ext cx="1450310" cy="823912"/>
          </a:xfrm>
        </p:spPr>
        <p:txBody>
          <a:bodyPr rtlCol="0"/>
          <a:lstStyle/>
          <a:p>
            <a:pPr rtl="0"/>
            <a:r>
              <a:rPr lang="en-US" altLang="ko-KR" sz="3200" dirty="0"/>
              <a:t>₩30</a:t>
            </a:r>
            <a:r>
              <a:rPr lang="ko-KR" altLang="en-US" sz="3200" dirty="0"/>
              <a:t>억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7C7E7B18-D05F-4C44-8718-8C671160FC98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5475514" y="3145298"/>
            <a:ext cx="1450310" cy="823912"/>
          </a:xfrm>
        </p:spPr>
        <p:txBody>
          <a:bodyPr rtlCol="0"/>
          <a:lstStyle/>
          <a:p>
            <a:pPr rtl="0"/>
            <a:r>
              <a:rPr lang="en-US" altLang="ko-KR" sz="3200" dirty="0"/>
              <a:t>₩20</a:t>
            </a:r>
            <a:r>
              <a:rPr lang="ko-KR" altLang="en-US" sz="3200" dirty="0"/>
              <a:t>억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C4EAD5C6-02F0-4D27-8D85-1BD5EA833D6F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8887174" y="3145298"/>
            <a:ext cx="1450310" cy="823912"/>
          </a:xfrm>
        </p:spPr>
        <p:txBody>
          <a:bodyPr rtlCol="0"/>
          <a:lstStyle/>
          <a:p>
            <a:pPr rtl="0"/>
            <a:r>
              <a:rPr lang="en-US" altLang="ko-KR" sz="3200" dirty="0"/>
              <a:t>₩10</a:t>
            </a:r>
            <a:r>
              <a:rPr lang="ko-KR" altLang="en-US" sz="3200" dirty="0"/>
              <a:t>억</a:t>
            </a:r>
          </a:p>
        </p:txBody>
      </p:sp>
      <p:sp>
        <p:nvSpPr>
          <p:cNvPr id="19" name="내용 개체 틀 18">
            <a:extLst>
              <a:ext uri="{FF2B5EF4-FFF2-40B4-BE49-F238E27FC236}">
                <a16:creationId xmlns:a16="http://schemas.microsoft.com/office/drawing/2014/main" id="{791D6145-F7F7-43DE-A16B-BF4F9607D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 rtlCol="0"/>
          <a:lstStyle/>
          <a:p>
            <a:pPr rtl="0"/>
            <a:r>
              <a:rPr lang="ko-KR" altLang="en-US"/>
              <a:t>구축 기회</a:t>
            </a:r>
          </a:p>
        </p:txBody>
      </p:sp>
      <p:sp>
        <p:nvSpPr>
          <p:cNvPr id="20" name="내용 개체 틀 19">
            <a:extLst>
              <a:ext uri="{FF2B5EF4-FFF2-40B4-BE49-F238E27FC236}">
                <a16:creationId xmlns:a16="http://schemas.microsoft.com/office/drawing/2014/main" id="{BC46925A-8382-42EB-891C-DBB4EAAA33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 rtlCol="0"/>
          <a:lstStyle/>
          <a:p>
            <a:pPr rtl="0"/>
            <a:r>
              <a:rPr lang="ko-KR" altLang="en-US"/>
              <a:t>창조의 자유</a:t>
            </a:r>
          </a:p>
        </p:txBody>
      </p:sp>
      <p:sp>
        <p:nvSpPr>
          <p:cNvPr id="21" name="내용 개체 틀 20">
            <a:extLst>
              <a:ext uri="{FF2B5EF4-FFF2-40B4-BE49-F238E27FC236}">
                <a16:creationId xmlns:a16="http://schemas.microsoft.com/office/drawing/2014/main" id="{318AFADE-B54F-4988-8000-B9336A39533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/>
          <a:lstStyle/>
          <a:p>
            <a:pPr rtl="0"/>
            <a:r>
              <a:rPr lang="ko-KR" altLang="en-US"/>
              <a:t>경쟁 업체가 거의 없음</a:t>
            </a:r>
          </a:p>
        </p:txBody>
      </p:sp>
      <p:sp>
        <p:nvSpPr>
          <p:cNvPr id="22" name="내용 개체 틀 21">
            <a:extLst>
              <a:ext uri="{FF2B5EF4-FFF2-40B4-BE49-F238E27FC236}">
                <a16:creationId xmlns:a16="http://schemas.microsoft.com/office/drawing/2014/main" id="{F296843C-0ED0-4314-A6F0-DD60C828DDFB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 rtlCol="0"/>
          <a:lstStyle/>
          <a:p>
            <a:pPr rtl="0"/>
            <a:r>
              <a:rPr lang="ko-KR" altLang="en-US"/>
              <a:t>가용 시장</a:t>
            </a:r>
          </a:p>
        </p:txBody>
      </p:sp>
      <p:sp>
        <p:nvSpPr>
          <p:cNvPr id="23" name="내용 개체 틀 22">
            <a:extLst>
              <a:ext uri="{FF2B5EF4-FFF2-40B4-BE49-F238E27FC236}">
                <a16:creationId xmlns:a16="http://schemas.microsoft.com/office/drawing/2014/main" id="{649BF20C-562E-400E-BEA6-1D5F81F2FE4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rtlCol="0"/>
          <a:lstStyle/>
          <a:p>
            <a:pPr rtl="0"/>
            <a:r>
              <a:rPr lang="ko-KR" altLang="en-US"/>
              <a:t>서비스 가능한 시장</a:t>
            </a:r>
          </a:p>
        </p:txBody>
      </p:sp>
      <p:sp>
        <p:nvSpPr>
          <p:cNvPr id="24" name="내용 개체 틀 23">
            <a:extLst>
              <a:ext uri="{FF2B5EF4-FFF2-40B4-BE49-F238E27FC236}">
                <a16:creationId xmlns:a16="http://schemas.microsoft.com/office/drawing/2014/main" id="{5AA25980-D334-4FC0-9091-936E53B8D321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 rtlCol="0"/>
          <a:lstStyle/>
          <a:p>
            <a:pPr rtl="0"/>
            <a:r>
              <a:rPr lang="ko-KR" altLang="en-US"/>
              <a:t>수익 시장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C02F21-4E3C-469E-B11C-92142310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54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/>
              <a:t>경쟁 업체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8657664-A458-4DDD-ACC2-1D87FCD6F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76936"/>
            <a:ext cx="3924300" cy="823912"/>
          </a:xfrm>
        </p:spPr>
        <p:txBody>
          <a:bodyPr rtlCol="0"/>
          <a:lstStyle/>
          <a:p>
            <a:pPr rtl="0"/>
            <a:r>
              <a:rPr lang="en-US" altLang="ko-KR"/>
              <a:t>CONTOSO</a:t>
            </a:r>
            <a:endParaRPr lang="en-US" altLang="ko-KR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ko-KR" altLang="en-US" noProof="1"/>
              <a:t>당사 제품은 경쟁사 제품보다 가격이 저렴함</a:t>
            </a:r>
          </a:p>
          <a:p>
            <a:pPr rtl="0"/>
            <a:r>
              <a:rPr lang="ko-KR" altLang="en-US" noProof="1"/>
              <a:t>경쟁사의 복잡한 디자인에 비해 디자인이 간단하고 사용하기 쉬움</a:t>
            </a:r>
          </a:p>
          <a:p>
            <a:pPr rtl="0"/>
            <a:r>
              <a:rPr lang="ko-KR" altLang="en-US" noProof="1"/>
              <a:t>적당한 가격이 소비자가 당사 제품을 선택하는 주요 이유임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578017FE-712E-4E95-B483-B700F1AA4B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76936"/>
            <a:ext cx="3943627" cy="823912"/>
          </a:xfrm>
        </p:spPr>
        <p:txBody>
          <a:bodyPr rtlCol="0"/>
          <a:lstStyle/>
          <a:p>
            <a:pPr rtl="0"/>
            <a:r>
              <a:rPr lang="ko-KR" altLang="en-US"/>
              <a:t>경쟁사</a:t>
            </a:r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D0E0ACA0-9139-4C37-920D-BF3C1FF461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/>
          <a:lstStyle/>
          <a:p>
            <a:pPr rtl="0"/>
            <a:r>
              <a:rPr lang="ko-KR" altLang="en-US" noProof="1"/>
              <a:t>회사 </a:t>
            </a:r>
            <a:r>
              <a:rPr lang="en-US" altLang="ko-KR" noProof="1"/>
              <a:t>A</a:t>
            </a:r>
            <a:br>
              <a:rPr lang="ko-KR" altLang="en-ZA" noProof="1"/>
            </a:br>
            <a:r>
              <a:rPr lang="ko-KR" altLang="en-US" noProof="1"/>
              <a:t>제품이 더 비쌈</a:t>
            </a:r>
          </a:p>
          <a:p>
            <a:pPr rtl="0"/>
            <a:r>
              <a:rPr lang="ko-KR" altLang="en-US" noProof="1"/>
              <a:t>회사 </a:t>
            </a:r>
            <a:r>
              <a:rPr lang="en-US" altLang="ko-KR" noProof="1"/>
              <a:t>B </a:t>
            </a:r>
            <a:r>
              <a:rPr lang="ko-KR" altLang="en-US" noProof="1"/>
              <a:t>및 </a:t>
            </a:r>
            <a:r>
              <a:rPr lang="en-US" altLang="ko-KR" noProof="1"/>
              <a:t>C </a:t>
            </a:r>
            <a:br>
              <a:rPr lang="ko-KR" altLang="en-ZA" noProof="1"/>
            </a:br>
            <a:r>
              <a:rPr lang="ko-KR" altLang="en-US" noProof="1"/>
              <a:t>제품이 비싸고 사용하기 불편함</a:t>
            </a:r>
          </a:p>
          <a:p>
            <a:pPr rtl="0"/>
            <a:r>
              <a:rPr lang="ko-KR" altLang="en-US" noProof="1"/>
              <a:t>회사 </a:t>
            </a:r>
            <a:r>
              <a:rPr lang="en-US" altLang="ko-KR" noProof="1"/>
              <a:t>D </a:t>
            </a:r>
            <a:r>
              <a:rPr lang="ko-KR" altLang="en-US" noProof="1"/>
              <a:t>및 </a:t>
            </a:r>
            <a:r>
              <a:rPr lang="en-US" altLang="ko-KR" noProof="1"/>
              <a:t>E</a:t>
            </a:r>
            <a:br>
              <a:rPr lang="ko-KR" altLang="en-ZA" noProof="1"/>
            </a:br>
            <a:r>
              <a:rPr lang="ko-KR" altLang="en-US" noProof="1"/>
              <a:t>제품은 저렴하지만 사용하기 불편함</a:t>
            </a: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1694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5C0770-A36E-4500-AA2E-F3DE8416A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pPr rtl="0"/>
            <a:r>
              <a:rPr lang="ko-KR" altLang="en-US"/>
              <a:t>경쟁 업체  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97FAAF-FD5C-4EDE-A2D8-14826645348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42517" y="1599947"/>
            <a:ext cx="1706965" cy="492025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편리함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B2F06784-6A30-4941-B70A-A58B611950D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738732" y="2378452"/>
            <a:ext cx="1183179" cy="492025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경쟁 업체 </a:t>
            </a:r>
            <a:r>
              <a:rPr lang="en-US" altLang="ko-KR"/>
              <a:t>A</a:t>
            </a:r>
          </a:p>
        </p:txBody>
      </p:sp>
      <p:sp>
        <p:nvSpPr>
          <p:cNvPr id="29" name="텍스트 개체 틀 28">
            <a:extLst>
              <a:ext uri="{FF2B5EF4-FFF2-40B4-BE49-F238E27FC236}">
                <a16:creationId xmlns:a16="http://schemas.microsoft.com/office/drawing/2014/main" id="{BF7EE2E1-DA9E-4645-BC0D-305C1F12118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522269" y="2169263"/>
            <a:ext cx="1706965" cy="1048575"/>
          </a:xfrm>
        </p:spPr>
        <p:txBody>
          <a:bodyPr rtlCol="0"/>
          <a:lstStyle/>
          <a:p>
            <a:pPr rtl="0"/>
            <a:r>
              <a:rPr lang="en-US" altLang="ko-KR"/>
              <a:t>Contoso</a:t>
            </a:r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E8BD1918-91E9-45FF-B758-93DAFA9EAFE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02659" y="3528829"/>
            <a:ext cx="1213098" cy="492025"/>
          </a:xfrm>
        </p:spPr>
        <p:txBody>
          <a:bodyPr rtlCol="0"/>
          <a:lstStyle/>
          <a:p>
            <a:pPr rtl="0"/>
            <a:r>
              <a:rPr lang="ko-KR" altLang="en-US"/>
              <a:t>저렴함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9C0C8B1-2DBC-40B1-BBA7-7B3D396478A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940449" y="3528829"/>
            <a:ext cx="933739" cy="492025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비쌈</a:t>
            </a:r>
          </a:p>
        </p:txBody>
      </p:sp>
      <p:sp>
        <p:nvSpPr>
          <p:cNvPr id="25" name="텍스트 개체 틀 24">
            <a:extLst>
              <a:ext uri="{FF2B5EF4-FFF2-40B4-BE49-F238E27FC236}">
                <a16:creationId xmlns:a16="http://schemas.microsoft.com/office/drawing/2014/main" id="{225FED20-8F0E-4B86-88AD-F902806B2CA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637747" y="4634331"/>
            <a:ext cx="1183179" cy="492025"/>
          </a:xfrm>
        </p:spPr>
        <p:txBody>
          <a:bodyPr rtlCol="0"/>
          <a:lstStyle/>
          <a:p>
            <a:pPr rtl="0"/>
            <a:r>
              <a:rPr lang="ko-KR" altLang="en-US"/>
              <a:t>경쟁 업체 </a:t>
            </a:r>
            <a:r>
              <a:rPr lang="en-US" altLang="ko-KR"/>
              <a:t>B</a:t>
            </a:r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568D7422-F48C-4829-8937-7DA701F3303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175224" y="4459860"/>
            <a:ext cx="1183179" cy="492025"/>
          </a:xfrm>
        </p:spPr>
        <p:txBody>
          <a:bodyPr rtlCol="0"/>
          <a:lstStyle/>
          <a:p>
            <a:pPr rtl="0"/>
            <a:r>
              <a:rPr lang="ko-KR" altLang="en-US"/>
              <a:t>경쟁 업체 </a:t>
            </a:r>
            <a:r>
              <a:rPr lang="en-US" altLang="ko-KR"/>
              <a:t>C</a:t>
            </a:r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2329531A-E68A-4913-9B66-062FBAC6D24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552714" y="4321788"/>
            <a:ext cx="1183179" cy="492025"/>
          </a:xfrm>
        </p:spPr>
        <p:txBody>
          <a:bodyPr rtlCol="0"/>
          <a:lstStyle/>
          <a:p>
            <a:pPr rtl="0"/>
            <a:r>
              <a:rPr lang="ko-KR" altLang="en-US"/>
              <a:t>경쟁 업체 </a:t>
            </a:r>
            <a:r>
              <a:rPr lang="en-US" altLang="ko-KR"/>
              <a:t>D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F0BD43D-EBFD-48E7-A1D3-EB9228D4C58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242517" y="5468790"/>
            <a:ext cx="1706965" cy="492025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불편함</a:t>
            </a:r>
          </a:p>
        </p:txBody>
      </p:sp>
      <p:sp>
        <p:nvSpPr>
          <p:cNvPr id="27" name="텍스트 개체 틀 26">
            <a:extLst>
              <a:ext uri="{FF2B5EF4-FFF2-40B4-BE49-F238E27FC236}">
                <a16:creationId xmlns:a16="http://schemas.microsoft.com/office/drawing/2014/main" id="{69ADCED5-CED8-4991-9B1E-DB7381BE74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801857" y="5195673"/>
            <a:ext cx="1183179" cy="492025"/>
          </a:xfrm>
        </p:spPr>
        <p:txBody>
          <a:bodyPr rtlCol="0"/>
          <a:lstStyle/>
          <a:p>
            <a:pPr rtl="0"/>
            <a:r>
              <a:rPr lang="ko-KR" altLang="en-US"/>
              <a:t>경쟁 업체 </a:t>
            </a:r>
            <a:r>
              <a:rPr lang="en-US" altLang="ko-KR"/>
              <a:t>E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E495FC-7E0A-4342-A40D-3B65DCA78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/>
              <a:t>12</a:t>
            </a:fld>
            <a:endParaRPr lang="ko-KR" altLang="en-ZA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F116CCE2-DE5B-4D04-8780-DE09E03B8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91806" y="2334532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1930BF4B-0565-4413-BDB0-116E9B84F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8369" y="4421188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EC73B38-496F-4951-89EB-38E1A77E1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64455" y="4595813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658B547-4844-4FC2-9B4E-C8A8DF4D6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06444" y="4288517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B7890BF0-461E-41CE-AFC1-AD52C6B95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55806" y="5157788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그래픽 61">
            <a:extLst>
              <a:ext uri="{FF2B5EF4-FFF2-40B4-BE49-F238E27FC236}">
                <a16:creationId xmlns:a16="http://schemas.microsoft.com/office/drawing/2014/main" id="{9201E1F5-4143-449F-8629-751D36001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597401" y="2072999"/>
            <a:ext cx="1519834" cy="1268594"/>
          </a:xfrm>
          <a:custGeom>
            <a:avLst/>
            <a:gdLst>
              <a:gd name="connsiteX0" fmla="*/ 625766 w 1590050"/>
              <a:gd name="connsiteY0" fmla="*/ 178826 h 1315433"/>
              <a:gd name="connsiteX1" fmla="*/ 284934 w 1590050"/>
              <a:gd name="connsiteY1" fmla="*/ 458195 h 1315433"/>
              <a:gd name="connsiteX2" fmla="*/ 236288 w 1590050"/>
              <a:gd name="connsiteY2" fmla="*/ 498087 h 1315433"/>
              <a:gd name="connsiteX3" fmla="*/ 70217 w 1590050"/>
              <a:gd name="connsiteY3" fmla="*/ 843983 h 1315433"/>
              <a:gd name="connsiteX4" fmla="*/ 651339 w 1590050"/>
              <a:gd name="connsiteY4" fmla="*/ 1315434 h 1315433"/>
              <a:gd name="connsiteX5" fmla="*/ 1079209 w 1590050"/>
              <a:gd name="connsiteY5" fmla="*/ 1264350 h 1315433"/>
              <a:gd name="connsiteX6" fmla="*/ 1430420 w 1590050"/>
              <a:gd name="connsiteY6" fmla="*/ 957844 h 1315433"/>
              <a:gd name="connsiteX7" fmla="*/ 1590051 w 1590050"/>
              <a:gd name="connsiteY7" fmla="*/ 536415 h 1315433"/>
              <a:gd name="connsiteX8" fmla="*/ 1277105 w 1590050"/>
              <a:gd name="connsiteY8" fmla="*/ 312883 h 1315433"/>
              <a:gd name="connsiteX9" fmla="*/ 913138 w 1590050"/>
              <a:gd name="connsiteY9" fmla="*/ 134119 h 1315433"/>
              <a:gd name="connsiteX10" fmla="*/ 536415 w 1590050"/>
              <a:gd name="connsiteY10" fmla="*/ 83035 h 1315433"/>
              <a:gd name="connsiteX11" fmla="*/ 191581 w 1590050"/>
              <a:gd name="connsiteY11" fmla="*/ 843983 h 1315433"/>
              <a:gd name="connsiteX12" fmla="*/ 146875 w 1590050"/>
              <a:gd name="connsiteY12" fmla="*/ 1149426 h 1315433"/>
              <a:gd name="connsiteX13" fmla="*/ 1245217 w 1590050"/>
              <a:gd name="connsiteY13" fmla="*/ 1289923 h 1315433"/>
              <a:gd name="connsiteX14" fmla="*/ 1519771 w 1590050"/>
              <a:gd name="connsiteY14" fmla="*/ 344834 h 1315433"/>
              <a:gd name="connsiteX15" fmla="*/ 798214 w 1590050"/>
              <a:gd name="connsiteY15" fmla="*/ 223532 h 1315433"/>
              <a:gd name="connsiteX16" fmla="*/ 0 w 1590050"/>
              <a:gd name="connsiteY16" fmla="*/ 699235 h 1315433"/>
              <a:gd name="connsiteX17" fmla="*/ 434247 w 1590050"/>
              <a:gd name="connsiteY17" fmla="*/ 1315434 h 1315433"/>
              <a:gd name="connsiteX18" fmla="*/ 1468686 w 1590050"/>
              <a:gd name="connsiteY18" fmla="*/ 1091964 h 1315433"/>
              <a:gd name="connsiteX19" fmla="*/ 1155804 w 1590050"/>
              <a:gd name="connsiteY19" fmla="*/ 0 h 1315433"/>
              <a:gd name="connsiteX0" fmla="*/ 625766 w 1590051"/>
              <a:gd name="connsiteY0" fmla="*/ 178826 h 1315434"/>
              <a:gd name="connsiteX1" fmla="*/ 284934 w 1590051"/>
              <a:gd name="connsiteY1" fmla="*/ 458195 h 1315434"/>
              <a:gd name="connsiteX2" fmla="*/ 236288 w 1590051"/>
              <a:gd name="connsiteY2" fmla="*/ 498087 h 1315434"/>
              <a:gd name="connsiteX3" fmla="*/ 70217 w 1590051"/>
              <a:gd name="connsiteY3" fmla="*/ 843983 h 1315434"/>
              <a:gd name="connsiteX4" fmla="*/ 651339 w 1590051"/>
              <a:gd name="connsiteY4" fmla="*/ 1315434 h 1315434"/>
              <a:gd name="connsiteX5" fmla="*/ 1079209 w 1590051"/>
              <a:gd name="connsiteY5" fmla="*/ 1264350 h 1315434"/>
              <a:gd name="connsiteX6" fmla="*/ 1430420 w 1590051"/>
              <a:gd name="connsiteY6" fmla="*/ 957844 h 1315434"/>
              <a:gd name="connsiteX7" fmla="*/ 1590051 w 1590051"/>
              <a:gd name="connsiteY7" fmla="*/ 536415 h 1315434"/>
              <a:gd name="connsiteX8" fmla="*/ 1277105 w 1590051"/>
              <a:gd name="connsiteY8" fmla="*/ 312883 h 1315434"/>
              <a:gd name="connsiteX9" fmla="*/ 913138 w 1590051"/>
              <a:gd name="connsiteY9" fmla="*/ 134119 h 1315434"/>
              <a:gd name="connsiteX10" fmla="*/ 536415 w 1590051"/>
              <a:gd name="connsiteY10" fmla="*/ 83035 h 1315434"/>
              <a:gd name="connsiteX11" fmla="*/ 290641 w 1590051"/>
              <a:gd name="connsiteY11" fmla="*/ 661103 h 1315434"/>
              <a:gd name="connsiteX12" fmla="*/ 146875 w 1590051"/>
              <a:gd name="connsiteY12" fmla="*/ 1149426 h 1315434"/>
              <a:gd name="connsiteX13" fmla="*/ 1245217 w 1590051"/>
              <a:gd name="connsiteY13" fmla="*/ 1289923 h 1315434"/>
              <a:gd name="connsiteX14" fmla="*/ 1519771 w 1590051"/>
              <a:gd name="connsiteY14" fmla="*/ 344834 h 1315434"/>
              <a:gd name="connsiteX15" fmla="*/ 798214 w 1590051"/>
              <a:gd name="connsiteY15" fmla="*/ 223532 h 1315434"/>
              <a:gd name="connsiteX16" fmla="*/ 0 w 1590051"/>
              <a:gd name="connsiteY16" fmla="*/ 699235 h 1315434"/>
              <a:gd name="connsiteX17" fmla="*/ 434247 w 1590051"/>
              <a:gd name="connsiteY17" fmla="*/ 1315434 h 1315434"/>
              <a:gd name="connsiteX18" fmla="*/ 1468686 w 1590051"/>
              <a:gd name="connsiteY18" fmla="*/ 1091964 h 1315434"/>
              <a:gd name="connsiteX19" fmla="*/ 1155804 w 1590051"/>
              <a:gd name="connsiteY19" fmla="*/ 0 h 1315434"/>
              <a:gd name="connsiteX20" fmla="*/ 625766 w 1590051"/>
              <a:gd name="connsiteY20" fmla="*/ 178826 h 1315434"/>
              <a:gd name="connsiteX0" fmla="*/ 625766 w 1590051"/>
              <a:gd name="connsiteY0" fmla="*/ 178826 h 1315434"/>
              <a:gd name="connsiteX1" fmla="*/ 284934 w 1590051"/>
              <a:gd name="connsiteY1" fmla="*/ 458195 h 1315434"/>
              <a:gd name="connsiteX2" fmla="*/ 236288 w 1590051"/>
              <a:gd name="connsiteY2" fmla="*/ 498087 h 1315434"/>
              <a:gd name="connsiteX3" fmla="*/ 70217 w 1590051"/>
              <a:gd name="connsiteY3" fmla="*/ 843983 h 1315434"/>
              <a:gd name="connsiteX4" fmla="*/ 651339 w 1590051"/>
              <a:gd name="connsiteY4" fmla="*/ 1315434 h 1315434"/>
              <a:gd name="connsiteX5" fmla="*/ 1079209 w 1590051"/>
              <a:gd name="connsiteY5" fmla="*/ 1264350 h 1315434"/>
              <a:gd name="connsiteX6" fmla="*/ 1430420 w 1590051"/>
              <a:gd name="connsiteY6" fmla="*/ 957844 h 1315434"/>
              <a:gd name="connsiteX7" fmla="*/ 1590051 w 1590051"/>
              <a:gd name="connsiteY7" fmla="*/ 536415 h 1315434"/>
              <a:gd name="connsiteX8" fmla="*/ 1277105 w 1590051"/>
              <a:gd name="connsiteY8" fmla="*/ 312883 h 1315434"/>
              <a:gd name="connsiteX9" fmla="*/ 913138 w 1590051"/>
              <a:gd name="connsiteY9" fmla="*/ 134119 h 1315434"/>
              <a:gd name="connsiteX10" fmla="*/ 536415 w 1590051"/>
              <a:gd name="connsiteY10" fmla="*/ 83035 h 1315434"/>
              <a:gd name="connsiteX11" fmla="*/ 290641 w 1590051"/>
              <a:gd name="connsiteY11" fmla="*/ 661103 h 1315434"/>
              <a:gd name="connsiteX12" fmla="*/ 344995 w 1590051"/>
              <a:gd name="connsiteY12" fmla="*/ 1019886 h 1315434"/>
              <a:gd name="connsiteX13" fmla="*/ 1245217 w 1590051"/>
              <a:gd name="connsiteY13" fmla="*/ 1289923 h 1315434"/>
              <a:gd name="connsiteX14" fmla="*/ 1519771 w 1590051"/>
              <a:gd name="connsiteY14" fmla="*/ 344834 h 1315434"/>
              <a:gd name="connsiteX15" fmla="*/ 798214 w 1590051"/>
              <a:gd name="connsiteY15" fmla="*/ 223532 h 1315434"/>
              <a:gd name="connsiteX16" fmla="*/ 0 w 1590051"/>
              <a:gd name="connsiteY16" fmla="*/ 699235 h 1315434"/>
              <a:gd name="connsiteX17" fmla="*/ 434247 w 1590051"/>
              <a:gd name="connsiteY17" fmla="*/ 1315434 h 1315434"/>
              <a:gd name="connsiteX18" fmla="*/ 1468686 w 1590051"/>
              <a:gd name="connsiteY18" fmla="*/ 1091964 h 1315434"/>
              <a:gd name="connsiteX19" fmla="*/ 1155804 w 1590051"/>
              <a:gd name="connsiteY19" fmla="*/ 0 h 1315434"/>
              <a:gd name="connsiteX20" fmla="*/ 625766 w 1590051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360203 w 1519834"/>
              <a:gd name="connsiteY6" fmla="*/ 95784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727997 w 1519834"/>
              <a:gd name="connsiteY15" fmla="*/ 22353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398469 w 1519834"/>
              <a:gd name="connsiteY18" fmla="*/ 10919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360203 w 1519834"/>
              <a:gd name="connsiteY6" fmla="*/ 95784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331757 w 1519834"/>
              <a:gd name="connsiteY15" fmla="*/ 16257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398469 w 1519834"/>
              <a:gd name="connsiteY18" fmla="*/ 10919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253523 w 1519834"/>
              <a:gd name="connsiteY6" fmla="*/ 91212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331757 w 1519834"/>
              <a:gd name="connsiteY15" fmla="*/ 16257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398469 w 1519834"/>
              <a:gd name="connsiteY18" fmla="*/ 10919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253523 w 1519834"/>
              <a:gd name="connsiteY6" fmla="*/ 91212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331757 w 1519834"/>
              <a:gd name="connsiteY15" fmla="*/ 16257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428949 w 1519834"/>
              <a:gd name="connsiteY18" fmla="*/ 9395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45914"/>
              <a:gd name="connsiteX1" fmla="*/ 214717 w 1519834"/>
              <a:gd name="connsiteY1" fmla="*/ 458195 h 1345914"/>
              <a:gd name="connsiteX2" fmla="*/ 166071 w 1519834"/>
              <a:gd name="connsiteY2" fmla="*/ 498087 h 1345914"/>
              <a:gd name="connsiteX3" fmla="*/ 0 w 1519834"/>
              <a:gd name="connsiteY3" fmla="*/ 843983 h 1345914"/>
              <a:gd name="connsiteX4" fmla="*/ 741142 w 1519834"/>
              <a:gd name="connsiteY4" fmla="*/ 1345914 h 1345914"/>
              <a:gd name="connsiteX5" fmla="*/ 1008992 w 1519834"/>
              <a:gd name="connsiteY5" fmla="*/ 1264350 h 1345914"/>
              <a:gd name="connsiteX6" fmla="*/ 1253523 w 1519834"/>
              <a:gd name="connsiteY6" fmla="*/ 912124 h 1345914"/>
              <a:gd name="connsiteX7" fmla="*/ 1519834 w 1519834"/>
              <a:gd name="connsiteY7" fmla="*/ 536415 h 1345914"/>
              <a:gd name="connsiteX8" fmla="*/ 1206888 w 1519834"/>
              <a:gd name="connsiteY8" fmla="*/ 312883 h 1345914"/>
              <a:gd name="connsiteX9" fmla="*/ 842921 w 1519834"/>
              <a:gd name="connsiteY9" fmla="*/ 134119 h 1345914"/>
              <a:gd name="connsiteX10" fmla="*/ 466198 w 1519834"/>
              <a:gd name="connsiteY10" fmla="*/ 83035 h 1345914"/>
              <a:gd name="connsiteX11" fmla="*/ 220424 w 1519834"/>
              <a:gd name="connsiteY11" fmla="*/ 661103 h 1345914"/>
              <a:gd name="connsiteX12" fmla="*/ 274778 w 1519834"/>
              <a:gd name="connsiteY12" fmla="*/ 1019886 h 1345914"/>
              <a:gd name="connsiteX13" fmla="*/ 1175000 w 1519834"/>
              <a:gd name="connsiteY13" fmla="*/ 1289923 h 1345914"/>
              <a:gd name="connsiteX14" fmla="*/ 1449554 w 1519834"/>
              <a:gd name="connsiteY14" fmla="*/ 344834 h 1345914"/>
              <a:gd name="connsiteX15" fmla="*/ 331757 w 1519834"/>
              <a:gd name="connsiteY15" fmla="*/ 162572 h 1345914"/>
              <a:gd name="connsiteX16" fmla="*/ 105043 w 1519834"/>
              <a:gd name="connsiteY16" fmla="*/ 722095 h 1345914"/>
              <a:gd name="connsiteX17" fmla="*/ 364030 w 1519834"/>
              <a:gd name="connsiteY17" fmla="*/ 1315434 h 1345914"/>
              <a:gd name="connsiteX18" fmla="*/ 1428949 w 1519834"/>
              <a:gd name="connsiteY18" fmla="*/ 939564 h 1345914"/>
              <a:gd name="connsiteX19" fmla="*/ 1085587 w 1519834"/>
              <a:gd name="connsiteY19" fmla="*/ 0 h 1345914"/>
              <a:gd name="connsiteX20" fmla="*/ 555549 w 1519834"/>
              <a:gd name="connsiteY20" fmla="*/ 178826 h 1345914"/>
              <a:gd name="connsiteX0" fmla="*/ 555549 w 1519834"/>
              <a:gd name="connsiteY0" fmla="*/ 178826 h 1345914"/>
              <a:gd name="connsiteX1" fmla="*/ 214717 w 1519834"/>
              <a:gd name="connsiteY1" fmla="*/ 458195 h 1345914"/>
              <a:gd name="connsiteX2" fmla="*/ 166071 w 1519834"/>
              <a:gd name="connsiteY2" fmla="*/ 498087 h 1345914"/>
              <a:gd name="connsiteX3" fmla="*/ 0 w 1519834"/>
              <a:gd name="connsiteY3" fmla="*/ 843983 h 1345914"/>
              <a:gd name="connsiteX4" fmla="*/ 741142 w 1519834"/>
              <a:gd name="connsiteY4" fmla="*/ 1345914 h 1345914"/>
              <a:gd name="connsiteX5" fmla="*/ 1008992 w 1519834"/>
              <a:gd name="connsiteY5" fmla="*/ 1264350 h 1345914"/>
              <a:gd name="connsiteX6" fmla="*/ 1253523 w 1519834"/>
              <a:gd name="connsiteY6" fmla="*/ 912124 h 1345914"/>
              <a:gd name="connsiteX7" fmla="*/ 1519834 w 1519834"/>
              <a:gd name="connsiteY7" fmla="*/ 536415 h 1345914"/>
              <a:gd name="connsiteX8" fmla="*/ 1206888 w 1519834"/>
              <a:gd name="connsiteY8" fmla="*/ 312883 h 1345914"/>
              <a:gd name="connsiteX9" fmla="*/ 842921 w 1519834"/>
              <a:gd name="connsiteY9" fmla="*/ 134119 h 1345914"/>
              <a:gd name="connsiteX10" fmla="*/ 466198 w 1519834"/>
              <a:gd name="connsiteY10" fmla="*/ 83035 h 1345914"/>
              <a:gd name="connsiteX11" fmla="*/ 220424 w 1519834"/>
              <a:gd name="connsiteY11" fmla="*/ 661103 h 1345914"/>
              <a:gd name="connsiteX12" fmla="*/ 274778 w 1519834"/>
              <a:gd name="connsiteY12" fmla="*/ 1019886 h 1345914"/>
              <a:gd name="connsiteX13" fmla="*/ 1175000 w 1519834"/>
              <a:gd name="connsiteY13" fmla="*/ 1289923 h 1345914"/>
              <a:gd name="connsiteX14" fmla="*/ 1449554 w 1519834"/>
              <a:gd name="connsiteY14" fmla="*/ 344834 h 1345914"/>
              <a:gd name="connsiteX15" fmla="*/ 331757 w 1519834"/>
              <a:gd name="connsiteY15" fmla="*/ 162572 h 1345914"/>
              <a:gd name="connsiteX16" fmla="*/ 105043 w 1519834"/>
              <a:gd name="connsiteY16" fmla="*/ 722095 h 1345914"/>
              <a:gd name="connsiteX17" fmla="*/ 356410 w 1519834"/>
              <a:gd name="connsiteY17" fmla="*/ 1246854 h 1345914"/>
              <a:gd name="connsiteX18" fmla="*/ 1428949 w 1519834"/>
              <a:gd name="connsiteY18" fmla="*/ 939564 h 1345914"/>
              <a:gd name="connsiteX19" fmla="*/ 1085587 w 1519834"/>
              <a:gd name="connsiteY19" fmla="*/ 0 h 1345914"/>
              <a:gd name="connsiteX20" fmla="*/ 555549 w 1519834"/>
              <a:gd name="connsiteY20" fmla="*/ 178826 h 1345914"/>
              <a:gd name="connsiteX0" fmla="*/ 555549 w 1519834"/>
              <a:gd name="connsiteY0" fmla="*/ 95791 h 1262879"/>
              <a:gd name="connsiteX1" fmla="*/ 214717 w 1519834"/>
              <a:gd name="connsiteY1" fmla="*/ 375160 h 1262879"/>
              <a:gd name="connsiteX2" fmla="*/ 166071 w 1519834"/>
              <a:gd name="connsiteY2" fmla="*/ 415052 h 1262879"/>
              <a:gd name="connsiteX3" fmla="*/ 0 w 1519834"/>
              <a:gd name="connsiteY3" fmla="*/ 760948 h 1262879"/>
              <a:gd name="connsiteX4" fmla="*/ 741142 w 1519834"/>
              <a:gd name="connsiteY4" fmla="*/ 1262879 h 1262879"/>
              <a:gd name="connsiteX5" fmla="*/ 1008992 w 1519834"/>
              <a:gd name="connsiteY5" fmla="*/ 1181315 h 1262879"/>
              <a:gd name="connsiteX6" fmla="*/ 1253523 w 1519834"/>
              <a:gd name="connsiteY6" fmla="*/ 829089 h 1262879"/>
              <a:gd name="connsiteX7" fmla="*/ 1519834 w 1519834"/>
              <a:gd name="connsiteY7" fmla="*/ 453380 h 1262879"/>
              <a:gd name="connsiteX8" fmla="*/ 1206888 w 1519834"/>
              <a:gd name="connsiteY8" fmla="*/ 229848 h 1262879"/>
              <a:gd name="connsiteX9" fmla="*/ 842921 w 1519834"/>
              <a:gd name="connsiteY9" fmla="*/ 51084 h 1262879"/>
              <a:gd name="connsiteX10" fmla="*/ 466198 w 1519834"/>
              <a:gd name="connsiteY10" fmla="*/ 0 h 1262879"/>
              <a:gd name="connsiteX11" fmla="*/ 220424 w 1519834"/>
              <a:gd name="connsiteY11" fmla="*/ 578068 h 1262879"/>
              <a:gd name="connsiteX12" fmla="*/ 274778 w 1519834"/>
              <a:gd name="connsiteY12" fmla="*/ 936851 h 1262879"/>
              <a:gd name="connsiteX13" fmla="*/ 1175000 w 1519834"/>
              <a:gd name="connsiteY13" fmla="*/ 1206888 h 1262879"/>
              <a:gd name="connsiteX14" fmla="*/ 1449554 w 1519834"/>
              <a:gd name="connsiteY14" fmla="*/ 261799 h 1262879"/>
              <a:gd name="connsiteX15" fmla="*/ 331757 w 1519834"/>
              <a:gd name="connsiteY15" fmla="*/ 79537 h 1262879"/>
              <a:gd name="connsiteX16" fmla="*/ 105043 w 1519834"/>
              <a:gd name="connsiteY16" fmla="*/ 639060 h 1262879"/>
              <a:gd name="connsiteX17" fmla="*/ 356410 w 1519834"/>
              <a:gd name="connsiteY17" fmla="*/ 1163819 h 1262879"/>
              <a:gd name="connsiteX18" fmla="*/ 1428949 w 1519834"/>
              <a:gd name="connsiteY18" fmla="*/ 856529 h 1262879"/>
              <a:gd name="connsiteX19" fmla="*/ 1055107 w 1519834"/>
              <a:gd name="connsiteY19" fmla="*/ 61745 h 1262879"/>
              <a:gd name="connsiteX20" fmla="*/ 555549 w 1519834"/>
              <a:gd name="connsiteY20" fmla="*/ 95791 h 1262879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428949 w 1519834"/>
              <a:gd name="connsiteY18" fmla="*/ 856529 h 1268594"/>
              <a:gd name="connsiteX19" fmla="*/ 1055107 w 1519834"/>
              <a:gd name="connsiteY19" fmla="*/ 61745 h 1268594"/>
              <a:gd name="connsiteX20" fmla="*/ 555549 w 1519834"/>
              <a:gd name="connsiteY20" fmla="*/ 95791 h 1268594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371799 w 1519834"/>
              <a:gd name="connsiteY18" fmla="*/ 989879 h 1268594"/>
              <a:gd name="connsiteX19" fmla="*/ 1055107 w 1519834"/>
              <a:gd name="connsiteY19" fmla="*/ 61745 h 1268594"/>
              <a:gd name="connsiteX20" fmla="*/ 555549 w 1519834"/>
              <a:gd name="connsiteY20" fmla="*/ 95791 h 1268594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371799 w 1519834"/>
              <a:gd name="connsiteY18" fmla="*/ 989879 h 1268594"/>
              <a:gd name="connsiteX19" fmla="*/ 1203699 w 1519834"/>
              <a:gd name="connsiteY19" fmla="*/ 489226 h 1268594"/>
              <a:gd name="connsiteX20" fmla="*/ 1055107 w 1519834"/>
              <a:gd name="connsiteY20" fmla="*/ 61745 h 1268594"/>
              <a:gd name="connsiteX21" fmla="*/ 555549 w 1519834"/>
              <a:gd name="connsiteY21" fmla="*/ 95791 h 1268594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371799 w 1519834"/>
              <a:gd name="connsiteY18" fmla="*/ 989879 h 1268594"/>
              <a:gd name="connsiteX19" fmla="*/ 1489449 w 1519834"/>
              <a:gd name="connsiteY19" fmla="*/ 641626 h 1268594"/>
              <a:gd name="connsiteX20" fmla="*/ 1055107 w 1519834"/>
              <a:gd name="connsiteY20" fmla="*/ 61745 h 1268594"/>
              <a:gd name="connsiteX21" fmla="*/ 555549 w 1519834"/>
              <a:gd name="connsiteY21" fmla="*/ 95791 h 1268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19834" h="1268594">
                <a:moveTo>
                  <a:pt x="555549" y="95791"/>
                </a:moveTo>
                <a:lnTo>
                  <a:pt x="214717" y="375160"/>
                </a:lnTo>
                <a:lnTo>
                  <a:pt x="166071" y="415052"/>
                </a:lnTo>
                <a:lnTo>
                  <a:pt x="0" y="760948"/>
                </a:lnTo>
                <a:lnTo>
                  <a:pt x="741142" y="1262879"/>
                </a:lnTo>
                <a:lnTo>
                  <a:pt x="1008992" y="1181315"/>
                </a:lnTo>
                <a:lnTo>
                  <a:pt x="1253523" y="829089"/>
                </a:lnTo>
                <a:lnTo>
                  <a:pt x="1519834" y="453380"/>
                </a:lnTo>
                <a:lnTo>
                  <a:pt x="1206888" y="229848"/>
                </a:lnTo>
                <a:lnTo>
                  <a:pt x="842921" y="51084"/>
                </a:lnTo>
                <a:lnTo>
                  <a:pt x="466198" y="0"/>
                </a:lnTo>
                <a:lnTo>
                  <a:pt x="220424" y="578068"/>
                </a:lnTo>
                <a:lnTo>
                  <a:pt x="274778" y="936851"/>
                </a:lnTo>
                <a:lnTo>
                  <a:pt x="1175000" y="1206888"/>
                </a:lnTo>
                <a:lnTo>
                  <a:pt x="1449554" y="261799"/>
                </a:lnTo>
                <a:lnTo>
                  <a:pt x="331757" y="79537"/>
                </a:lnTo>
                <a:lnTo>
                  <a:pt x="105043" y="639060"/>
                </a:lnTo>
                <a:lnTo>
                  <a:pt x="489760" y="1268594"/>
                </a:lnTo>
                <a:lnTo>
                  <a:pt x="1371799" y="989879"/>
                </a:lnTo>
                <a:lnTo>
                  <a:pt x="1489449" y="641626"/>
                </a:lnTo>
                <a:lnTo>
                  <a:pt x="1055107" y="61745"/>
                </a:lnTo>
                <a:lnTo>
                  <a:pt x="555549" y="95791"/>
                </a:lnTo>
                <a:close/>
              </a:path>
            </a:pathLst>
          </a:custGeom>
          <a:noFill/>
          <a:ln w="3175" cap="flat">
            <a:solidFill>
              <a:schemeClr val="accent1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7396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 rtlCol="0"/>
          <a:lstStyle/>
          <a:p>
            <a:pPr rtl="0"/>
            <a:r>
              <a:rPr lang="ko-KR" altLang="en-US"/>
              <a:t>성장 전략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1DDDEF-20C4-4F65-BAC9-0A763DF7E0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246951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en-US" altLang="ko-KR"/>
              <a:t>2</a:t>
            </a:r>
            <a:r>
              <a:rPr lang="ko-KR" altLang="en-US"/>
              <a:t>월 </a:t>
            </a:r>
            <a:r>
              <a:rPr lang="en-US" altLang="ko-KR"/>
              <a:t>20XX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24158E79-DA49-4521-BEC6-A7BA93C41F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제품 확립에 도움이 되도록 중요 또는 최상위 참가자에게 제품 배포</a:t>
            </a:r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319E41BC-4F05-4804-843A-E1846794FBF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 </a:t>
            </a:r>
            <a:r>
              <a:rPr lang="en-US" altLang="ko-KR"/>
              <a:t>3</a:t>
            </a:r>
            <a:r>
              <a:rPr lang="ko-KR" altLang="en-US"/>
              <a:t>월</a:t>
            </a:r>
          </a:p>
        </p:txBody>
      </p:sp>
      <p:sp>
        <p:nvSpPr>
          <p:cNvPr id="25" name="텍스트 개체 틀 24">
            <a:extLst>
              <a:ext uri="{FF2B5EF4-FFF2-40B4-BE49-F238E27FC236}">
                <a16:creationId xmlns:a16="http://schemas.microsoft.com/office/drawing/2014/main" id="{23BDF8B9-53DF-46F4-98D4-053D78D610B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3898736"/>
            <a:ext cx="5431971" cy="557950"/>
          </a:xfrm>
        </p:spPr>
        <p:txBody>
          <a:bodyPr rtlCol="0"/>
          <a:lstStyle/>
          <a:p>
            <a:pPr rtl="0"/>
            <a:r>
              <a:rPr lang="ko-KR" altLang="en-US"/>
              <a:t>일반 대중에게 제품 출시 및 언론과 소셜 미디어 계정 모니터링</a:t>
            </a:r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0FD0A14C-4421-4979-AF8C-F7E649A8816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 </a:t>
            </a:r>
            <a:r>
              <a:rPr lang="en-US" altLang="ko-KR"/>
              <a:t>10</a:t>
            </a:r>
            <a:r>
              <a:rPr lang="ko-KR" altLang="en-US"/>
              <a:t>월</a:t>
            </a:r>
          </a:p>
        </p:txBody>
      </p:sp>
      <p:sp>
        <p:nvSpPr>
          <p:cNvPr id="27" name="텍스트 개체 틀 26">
            <a:extLst>
              <a:ext uri="{FF2B5EF4-FFF2-40B4-BE49-F238E27FC236}">
                <a16:creationId xmlns:a16="http://schemas.microsoft.com/office/drawing/2014/main" id="{9C0DB469-503B-40AF-84D1-C69B085AA96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필요에 따라 피드백 수집 및 제품 디자인 조정</a:t>
            </a:r>
          </a:p>
          <a:p>
            <a:pPr rtl="0"/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106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71188AF-1B8F-40DD-90B1-DC0F52BA4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lIns="0" rtlCol="0"/>
          <a:lstStyle/>
          <a:p>
            <a:pPr rtl="0"/>
            <a:r>
              <a:rPr lang="ko"/>
              <a:t>유입</a:t>
            </a:r>
          </a:p>
        </p:txBody>
      </p:sp>
      <p:sp>
        <p:nvSpPr>
          <p:cNvPr id="75" name="텍스트 개체 틀 74">
            <a:extLst>
              <a:ext uri="{FF2B5EF4-FFF2-40B4-BE49-F238E27FC236}">
                <a16:creationId xmlns:a16="http://schemas.microsoft.com/office/drawing/2014/main" id="{5425916A-A2C0-45C3-9A48-E48DEB97F63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 rtlCol="0"/>
          <a:lstStyle/>
          <a:p>
            <a:pPr rtl="0"/>
            <a:r>
              <a:rPr lang="ko"/>
              <a:t>성공 예측</a:t>
            </a:r>
          </a:p>
        </p:txBody>
      </p:sp>
      <p:graphicFrame>
        <p:nvGraphicFramePr>
          <p:cNvPr id="53" name="표 50">
            <a:extLst>
              <a:ext uri="{FF2B5EF4-FFF2-40B4-BE49-F238E27FC236}">
                <a16:creationId xmlns:a16="http://schemas.microsoft.com/office/drawing/2014/main" id="{7EB17215-3702-4854-86F9-086DB8BCA17E}"/>
              </a:ext>
            </a:extLst>
          </p:cNvPr>
          <p:cNvGraphicFramePr>
            <a:graphicFrameLocks noGrp="1"/>
          </p:cNvGraphicFramePr>
          <p:nvPr>
            <p:ph type="chart" sz="quarter" idx="13"/>
            <p:extLst>
              <p:ext uri="{D42A27DB-BD31-4B8C-83A1-F6EECF244321}">
                <p14:modId xmlns:p14="http://schemas.microsoft.com/office/powerpoint/2010/main" val="2197251372"/>
              </p:ext>
            </p:extLst>
          </p:nvPr>
        </p:nvGraphicFramePr>
        <p:xfrm>
          <a:off x="838200" y="2286000"/>
          <a:ext cx="6099051" cy="3503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8631">
                  <a:extLst>
                    <a:ext uri="{9D8B030D-6E8A-4147-A177-3AD203B41FA5}">
                      <a16:colId xmlns:a16="http://schemas.microsoft.com/office/drawing/2014/main" val="544038161"/>
                    </a:ext>
                  </a:extLst>
                </a:gridCol>
                <a:gridCol w="1130105">
                  <a:extLst>
                    <a:ext uri="{9D8B030D-6E8A-4147-A177-3AD203B41FA5}">
                      <a16:colId xmlns:a16="http://schemas.microsoft.com/office/drawing/2014/main" val="2284043154"/>
                    </a:ext>
                  </a:extLst>
                </a:gridCol>
                <a:gridCol w="1130105">
                  <a:extLst>
                    <a:ext uri="{9D8B030D-6E8A-4147-A177-3AD203B41FA5}">
                      <a16:colId xmlns:a16="http://schemas.microsoft.com/office/drawing/2014/main" val="2987712514"/>
                    </a:ext>
                  </a:extLst>
                </a:gridCol>
                <a:gridCol w="1130105">
                  <a:extLst>
                    <a:ext uri="{9D8B030D-6E8A-4147-A177-3AD203B41FA5}">
                      <a16:colId xmlns:a16="http://schemas.microsoft.com/office/drawing/2014/main" val="1068233346"/>
                    </a:ext>
                  </a:extLst>
                </a:gridCol>
                <a:gridCol w="1130105">
                  <a:extLst>
                    <a:ext uri="{9D8B030D-6E8A-4147-A177-3AD203B41FA5}">
                      <a16:colId xmlns:a16="http://schemas.microsoft.com/office/drawing/2014/main" val="3019130451"/>
                    </a:ext>
                  </a:extLst>
                </a:gridCol>
              </a:tblGrid>
              <a:tr h="308774">
                <a:tc>
                  <a:txBody>
                    <a:bodyPr/>
                    <a:lstStyle/>
                    <a:p>
                      <a:pPr algn="r" rtl="0"/>
                      <a:r>
                        <a:rPr lang="ko-KR" altLang="en-US" sz="1400" b="0" cap="all" spc="15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메트릭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ko-KR" altLang="en-US" sz="1400" b="0" cap="all" spc="150" baseline="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ko-KR" altLang="en-US" sz="1400" b="0" cap="all" spc="150" baseline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ko-KR" altLang="en-US" sz="1400" b="0" cap="all" spc="150" baseline="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ko-KR" altLang="en-US" sz="1400" b="0" cap="all" spc="150" baseline="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065677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endParaRPr lang="ko-KR" altLang="en-US" sz="12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200" kern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클라이언트</a:t>
                      </a:r>
                      <a:endParaRPr lang="ko-KR" altLang="ru-RU" sz="1200" kern="12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200" kern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</a:t>
                      </a:r>
                      <a:endParaRPr lang="ko-KR" altLang="ru-RU" sz="1200" kern="12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200" kern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총수익</a:t>
                      </a:r>
                      <a:endParaRPr lang="ko-KR" altLang="ru-RU" sz="1200" kern="12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200" kern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순수익</a:t>
                      </a:r>
                      <a:endParaRPr lang="ko-KR" altLang="ru-RU" sz="1200" kern="12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9137574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20XX</a:t>
                      </a:r>
                      <a:r>
                        <a:rPr lang="ko-KR" altLang="en-US" sz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endParaRPr lang="ko-KR" altLang="ru-RU" sz="12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ru-RU" sz="12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1100</a:t>
                      </a:r>
                      <a:endParaRPr lang="ko-KR" altLang="ru-RU" sz="12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₩10,000</a:t>
                      </a:r>
                      <a:endParaRPr lang="ko-KR" altLang="ru-RU" sz="12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₩7,000</a:t>
                      </a:r>
                      <a:endParaRPr lang="ko-KR" altLang="ru-RU" sz="12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7742485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20XX</a:t>
                      </a:r>
                      <a:r>
                        <a:rPr lang="ko-KR" altLang="en-US" sz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endParaRPr lang="ko-KR" altLang="ru-RU" sz="12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ru-RU" sz="12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  <a:endParaRPr lang="ko-KR" altLang="ru-RU" sz="12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₩20,000</a:t>
                      </a:r>
                      <a:endParaRPr lang="ko-KR" altLang="ru-RU" sz="12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₩16,000</a:t>
                      </a:r>
                      <a:endParaRPr lang="ko-KR" altLang="ru-RU" sz="12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6860975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20XX</a:t>
                      </a:r>
                      <a:r>
                        <a:rPr lang="ko-KR" altLang="en-US" sz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endParaRPr lang="ko-KR" altLang="ru-RU" sz="12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ko-KR" altLang="ru-RU" sz="12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</a:t>
                      </a:r>
                      <a:endParaRPr lang="ko-KR" altLang="ru-RU" sz="12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₩30,000</a:t>
                      </a:r>
                      <a:endParaRPr lang="ko-KR" altLang="ru-RU" sz="12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₩25,000</a:t>
                      </a:r>
                      <a:endParaRPr lang="ko-KR" altLang="ru-RU" sz="12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5121222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20XX</a:t>
                      </a:r>
                      <a:r>
                        <a:rPr lang="ko-KR" altLang="en-US" sz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endParaRPr lang="ko-KR" altLang="ru-RU" sz="12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endParaRPr lang="ko-KR" altLang="ru-RU" sz="12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</a:t>
                      </a:r>
                      <a:endParaRPr lang="ko-KR" altLang="ru-RU" sz="12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₩40,000</a:t>
                      </a:r>
                      <a:endParaRPr lang="ko-KR" altLang="ru-RU" sz="12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₩30,000</a:t>
                      </a:r>
                      <a:endParaRPr lang="ko-KR" altLang="ru-RU" sz="12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123171"/>
                  </a:ext>
                </a:extLst>
              </a:tr>
            </a:tbl>
          </a:graphicData>
        </a:graphic>
      </p:graphicFrame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C54CD4A7-4E1A-4902-993B-81A396A367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 rtlCol="0">
            <a:normAutofit/>
          </a:bodyPr>
          <a:lstStyle/>
          <a:p>
            <a:pPr rtl="0"/>
            <a:r>
              <a:rPr lang="ko"/>
              <a:t>연도별 수익</a:t>
            </a:r>
          </a:p>
        </p:txBody>
      </p:sp>
      <p:graphicFrame>
        <p:nvGraphicFramePr>
          <p:cNvPr id="34" name="내용 개체 틀 13" descr="차트">
            <a:extLst>
              <a:ext uri="{FF2B5EF4-FFF2-40B4-BE49-F238E27FC236}">
                <a16:creationId xmlns:a16="http://schemas.microsoft.com/office/drawing/2014/main" id="{9E19FFD2-695D-4BD0-AA46-41C8970D76E2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1475035675"/>
              </p:ext>
            </p:extLst>
          </p:nvPr>
        </p:nvGraphicFramePr>
        <p:xfrm>
          <a:off x="7858125" y="2779713"/>
          <a:ext cx="3148013" cy="3095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088B044-C125-4F21-B6E1-ECBEB9762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B98F823A-E7BB-4668-930B-C119B7771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78143" y="0"/>
            <a:ext cx="2013857" cy="1415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5173C4F3-0B20-4720-9910-82CE4DCE4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52114" y="0"/>
            <a:ext cx="3439886" cy="57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871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84294-49A0-4C63-A7D7-E3BF9E591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pPr rtl="0"/>
            <a:r>
              <a:rPr lang="en-US" altLang="ko-KR"/>
              <a:t>2</a:t>
            </a:r>
            <a:r>
              <a:rPr lang="ko-KR" altLang="en-US"/>
              <a:t>년 작업 계획</a:t>
            </a:r>
          </a:p>
        </p:txBody>
      </p:sp>
      <p:sp>
        <p:nvSpPr>
          <p:cNvPr id="110" name="텍스트 개체 틀 31">
            <a:extLst>
              <a:ext uri="{FF2B5EF4-FFF2-40B4-BE49-F238E27FC236}">
                <a16:creationId xmlns:a16="http://schemas.microsoft.com/office/drawing/2014/main" id="{2FF506C9-7C92-4B9C-A356-9B519D03C78D}"/>
              </a:ext>
            </a:extLst>
          </p:cNvPr>
          <p:cNvSpPr txBox="1">
            <a:spLocks/>
          </p:cNvSpPr>
          <p:nvPr/>
        </p:nvSpPr>
        <p:spPr>
          <a:xfrm>
            <a:off x="2042184" y="2220913"/>
            <a:ext cx="2057400" cy="561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400" spc="15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초안 청사진</a:t>
            </a:r>
            <a:endParaRPr lang="ko-KR" altLang="en-ZA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텍스트 개체 틀 31">
            <a:extLst>
              <a:ext uri="{FF2B5EF4-FFF2-40B4-BE49-F238E27FC236}">
                <a16:creationId xmlns:a16="http://schemas.microsoft.com/office/drawing/2014/main" id="{EFC30FAC-E9E5-427E-B670-7978BE575652}"/>
              </a:ext>
            </a:extLst>
          </p:cNvPr>
          <p:cNvSpPr txBox="1">
            <a:spLocks/>
          </p:cNvSpPr>
          <p:nvPr/>
        </p:nvSpPr>
        <p:spPr>
          <a:xfrm>
            <a:off x="5190031" y="2218613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400" spc="15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피드백 수집</a:t>
            </a:r>
            <a:endParaRPr lang="ko-KR" altLang="en-ZA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텍스트 개체 틀 31">
            <a:extLst>
              <a:ext uri="{FF2B5EF4-FFF2-40B4-BE49-F238E27FC236}">
                <a16:creationId xmlns:a16="http://schemas.microsoft.com/office/drawing/2014/main" id="{E0CD2DAB-9E42-4D11-A98D-56ECD20DBC7E}"/>
              </a:ext>
            </a:extLst>
          </p:cNvPr>
          <p:cNvSpPr txBox="1">
            <a:spLocks/>
          </p:cNvSpPr>
          <p:nvPr/>
        </p:nvSpPr>
        <p:spPr>
          <a:xfrm>
            <a:off x="9121117" y="2222398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400" spc="15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클라이언트에게 제공</a:t>
            </a:r>
            <a:endParaRPr lang="ko-KR" altLang="en-ZA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6861FF3-B902-4DEC-B46D-0F2E499C51C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4399" y="3354712"/>
            <a:ext cx="864120" cy="457200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/>
              <a:t>20XX</a:t>
            </a:r>
            <a:r>
              <a:rPr lang="ko-KR" altLang="en-US" dirty="0"/>
              <a:t>년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5941AA2-C85B-41A7-9264-A0C66F32930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96596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</a:t>
            </a:r>
            <a:r>
              <a:rPr lang="ko-KR" altLang="en-US"/>
              <a:t>월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C4BD3D3-C7A9-46F1-8ED8-AB8D1BB8926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275388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2</a:t>
            </a:r>
            <a:r>
              <a:rPr lang="ko-KR" altLang="en-US"/>
              <a:t>월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73EDDDB-6509-4407-BA35-232AAF9F198D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354180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3</a:t>
            </a:r>
            <a:r>
              <a:rPr lang="ko-KR" altLang="en-US"/>
              <a:t>월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A33A061F-AC2A-4E3F-B448-DC6FEC307A53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32972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4</a:t>
            </a:r>
            <a:r>
              <a:rPr lang="ko-KR" altLang="en-US"/>
              <a:t>월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FAC81818-8260-4E49-9FCC-569FDE30B0B1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11764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5</a:t>
            </a:r>
            <a:r>
              <a:rPr lang="ko-KR" altLang="en-US"/>
              <a:t>월</a:t>
            </a: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D1FD068B-6917-4C40-B40D-5F7B670EA7BE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590556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6</a:t>
            </a:r>
            <a:r>
              <a:rPr lang="ko-KR" altLang="en-US"/>
              <a:t>월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EEAE71AD-30AF-4021-B577-B686EC6DA329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69348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7</a:t>
            </a:r>
            <a:r>
              <a:rPr lang="ko-KR" altLang="en-US"/>
              <a:t>월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D8E5FFBE-125E-43C8-A66E-DE8D2FE7AF3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48140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8</a:t>
            </a:r>
            <a:r>
              <a:rPr lang="ko-KR" altLang="en-US"/>
              <a:t>월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7209F81D-5EC6-4D97-B0C2-AC00081AB1A7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26932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9</a:t>
            </a:r>
            <a:r>
              <a:rPr lang="ko-KR" altLang="en-US"/>
              <a:t>월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4A477EE3-A17C-4158-91E8-03A401BE96C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905724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10</a:t>
            </a:r>
            <a:r>
              <a:rPr lang="ko-KR" altLang="en-US"/>
              <a:t>월</a:t>
            </a:r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C477818B-3CAB-4A39-939D-99E98D2EE682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984516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11</a:t>
            </a:r>
            <a:r>
              <a:rPr lang="ko-KR" altLang="en-US"/>
              <a:t>월</a:t>
            </a:r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A7907FC8-DAAF-4896-A2B1-C173BF2FAE69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10633085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12</a:t>
            </a:r>
            <a:r>
              <a:rPr lang="ko-KR" altLang="en-US"/>
              <a:t>월</a:t>
            </a:r>
          </a:p>
        </p:txBody>
      </p:sp>
      <p:sp>
        <p:nvSpPr>
          <p:cNvPr id="11" name="연도">
            <a:extLst>
              <a:ext uri="{FF2B5EF4-FFF2-40B4-BE49-F238E27FC236}">
                <a16:creationId xmlns:a16="http://schemas.microsoft.com/office/drawing/2014/main" id="{44D29552-2F85-4F4F-9B7F-B79798681FB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914400" y="4292468"/>
            <a:ext cx="864120" cy="457200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FEC65619-A68A-4D21-9D17-40F8692EF196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1969915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</a:t>
            </a:r>
            <a:r>
              <a:rPr lang="ko-KR" altLang="en-US"/>
              <a:t>월</a:t>
            </a:r>
          </a:p>
        </p:txBody>
      </p:sp>
      <p:sp>
        <p:nvSpPr>
          <p:cNvPr id="21" name="텍스트 개체 틀 20">
            <a:extLst>
              <a:ext uri="{FF2B5EF4-FFF2-40B4-BE49-F238E27FC236}">
                <a16:creationId xmlns:a16="http://schemas.microsoft.com/office/drawing/2014/main" id="{D9C4CCA5-A2BE-4897-994D-9B1669D69FD3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2757602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2</a:t>
            </a:r>
            <a:r>
              <a:rPr lang="ko-KR" altLang="en-US"/>
              <a:t>월</a:t>
            </a:r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0C5FD452-DC3E-4D62-B19B-0A79E604A8A8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545289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3</a:t>
            </a:r>
            <a:r>
              <a:rPr lang="ko-KR" altLang="en-US"/>
              <a:t>월</a:t>
            </a:r>
          </a:p>
        </p:txBody>
      </p:sp>
      <p:sp>
        <p:nvSpPr>
          <p:cNvPr id="23" name="텍스트 개체 틀 22">
            <a:extLst>
              <a:ext uri="{FF2B5EF4-FFF2-40B4-BE49-F238E27FC236}">
                <a16:creationId xmlns:a16="http://schemas.microsoft.com/office/drawing/2014/main" id="{96D290B2-F312-4D9A-96C7-D40523406AC5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332976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4</a:t>
            </a:r>
            <a:r>
              <a:rPr lang="ko-KR" altLang="en-US"/>
              <a:t>월</a:t>
            </a:r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80E52477-0BA9-471B-B2C2-F1A03FCF188F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5120663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5</a:t>
            </a:r>
            <a:r>
              <a:rPr lang="ko-KR" altLang="en-US"/>
              <a:t>월</a:t>
            </a:r>
          </a:p>
        </p:txBody>
      </p:sp>
      <p:sp>
        <p:nvSpPr>
          <p:cNvPr id="25" name="텍스트 개체 틀 24">
            <a:extLst>
              <a:ext uri="{FF2B5EF4-FFF2-40B4-BE49-F238E27FC236}">
                <a16:creationId xmlns:a16="http://schemas.microsoft.com/office/drawing/2014/main" id="{70D1D022-03FA-47E6-8430-252C6D5B4C4E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5908350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6</a:t>
            </a:r>
            <a:r>
              <a:rPr lang="ko-KR" altLang="en-US"/>
              <a:t>월</a:t>
            </a:r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FA7483FC-7290-41B1-B371-ECA1174519DE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6696037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7</a:t>
            </a:r>
            <a:r>
              <a:rPr lang="ko-KR" altLang="en-US"/>
              <a:t>월</a:t>
            </a:r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D149E385-DCE9-4DC9-8F0A-F8BAF02D9797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7483724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8</a:t>
            </a:r>
            <a:r>
              <a:rPr lang="ko-KR" altLang="en-US"/>
              <a:t>월</a:t>
            </a:r>
          </a:p>
        </p:txBody>
      </p:sp>
      <p:sp>
        <p:nvSpPr>
          <p:cNvPr id="29" name="텍스트 개체 틀 28">
            <a:extLst>
              <a:ext uri="{FF2B5EF4-FFF2-40B4-BE49-F238E27FC236}">
                <a16:creationId xmlns:a16="http://schemas.microsoft.com/office/drawing/2014/main" id="{B7A506EE-32D5-4685-97A6-8FDFEF238C43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8271411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9</a:t>
            </a:r>
            <a:r>
              <a:rPr lang="ko-KR" altLang="en-US"/>
              <a:t>월</a:t>
            </a:r>
          </a:p>
        </p:txBody>
      </p:sp>
      <p:sp>
        <p:nvSpPr>
          <p:cNvPr id="27" name="텍스트 개체 틀 26">
            <a:extLst>
              <a:ext uri="{FF2B5EF4-FFF2-40B4-BE49-F238E27FC236}">
                <a16:creationId xmlns:a16="http://schemas.microsoft.com/office/drawing/2014/main" id="{1787EDAC-5EAB-4A0D-9BD2-D6E9FD0B26A1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9059098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10</a:t>
            </a:r>
            <a:r>
              <a:rPr lang="ko-KR" altLang="en-US"/>
              <a:t>월</a:t>
            </a:r>
          </a:p>
        </p:txBody>
      </p:sp>
      <p:sp>
        <p:nvSpPr>
          <p:cNvPr id="30" name="텍스트 개체 틀 29">
            <a:extLst>
              <a:ext uri="{FF2B5EF4-FFF2-40B4-BE49-F238E27FC236}">
                <a16:creationId xmlns:a16="http://schemas.microsoft.com/office/drawing/2014/main" id="{E80CB353-63CA-4305-9748-807B6905DBFF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9846785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11</a:t>
            </a:r>
            <a:r>
              <a:rPr lang="ko-KR" altLang="en-US"/>
              <a:t>월</a:t>
            </a:r>
          </a:p>
        </p:txBody>
      </p:sp>
      <p:sp>
        <p:nvSpPr>
          <p:cNvPr id="31" name="텍스트 개체 틀 30">
            <a:extLst>
              <a:ext uri="{FF2B5EF4-FFF2-40B4-BE49-F238E27FC236}">
                <a16:creationId xmlns:a16="http://schemas.microsoft.com/office/drawing/2014/main" id="{1B52C010-5159-4F61-821F-E73647E7C066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10634472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12</a:t>
            </a:r>
            <a:r>
              <a:rPr lang="ko-KR" altLang="en-US"/>
              <a:t>월</a:t>
            </a:r>
          </a:p>
        </p:txBody>
      </p:sp>
      <p:cxnSp>
        <p:nvCxnSpPr>
          <p:cNvPr id="45" name="직선 연결선(S) 44">
            <a:extLst>
              <a:ext uri="{FF2B5EF4-FFF2-40B4-BE49-F238E27FC236}">
                <a16:creationId xmlns:a16="http://schemas.microsoft.com/office/drawing/2014/main" id="{7AAE5EC1-092E-4A01-B866-C63F654AC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3073920" y="2904543"/>
            <a:ext cx="3722" cy="53340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(S) 52">
            <a:extLst>
              <a:ext uri="{FF2B5EF4-FFF2-40B4-BE49-F238E27FC236}">
                <a16:creationId xmlns:a16="http://schemas.microsoft.com/office/drawing/2014/main" id="{044DC497-37D3-454C-98C5-A4A1043E5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6218933" y="2901831"/>
            <a:ext cx="6667" cy="538024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(S) 54">
            <a:extLst>
              <a:ext uri="{FF2B5EF4-FFF2-40B4-BE49-F238E27FC236}">
                <a16:creationId xmlns:a16="http://schemas.microsoft.com/office/drawing/2014/main" id="{EF3C6EDC-B2DD-42F0-911D-04963A0F20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10150019" y="2905616"/>
            <a:ext cx="0" cy="53232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BB4508-2CA6-4A49-9EAD-91DB1B205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14179" y="3437943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8989049-2208-43EB-A323-1B5374E0A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62137" y="3439855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3093EB5-1D82-4E0B-A4EF-8517FC047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86556" y="3437943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텍스트 개체 틀 31">
            <a:extLst>
              <a:ext uri="{FF2B5EF4-FFF2-40B4-BE49-F238E27FC236}">
                <a16:creationId xmlns:a16="http://schemas.microsoft.com/office/drawing/2014/main" id="{6E8FAB27-F000-4DFF-8595-B8ADBB6058E9}"/>
              </a:ext>
            </a:extLst>
          </p:cNvPr>
          <p:cNvSpPr txBox="1">
            <a:spLocks/>
          </p:cNvSpPr>
          <p:nvPr/>
        </p:nvSpPr>
        <p:spPr>
          <a:xfrm>
            <a:off x="1259117" y="5206365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400" spc="15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포커스 그룹 운영</a:t>
            </a:r>
            <a:endParaRPr lang="ko-KR" altLang="en-ZA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7" name="직선 연결선(S) 56">
            <a:extLst>
              <a:ext uri="{FF2B5EF4-FFF2-40B4-BE49-F238E27FC236}">
                <a16:creationId xmlns:a16="http://schemas.microsoft.com/office/drawing/2014/main" id="{0C8EDAF4-CF26-40C7-AACE-2482D9323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2286000" y="4638776"/>
            <a:ext cx="2019" cy="53788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텍스트 개체 틀 31">
            <a:extLst>
              <a:ext uri="{FF2B5EF4-FFF2-40B4-BE49-F238E27FC236}">
                <a16:creationId xmlns:a16="http://schemas.microsoft.com/office/drawing/2014/main" id="{234079D9-E00C-4C6B-9F2D-D0BCB9C9D7D8}"/>
              </a:ext>
            </a:extLst>
          </p:cNvPr>
          <p:cNvSpPr txBox="1">
            <a:spLocks/>
          </p:cNvSpPr>
          <p:nvPr/>
        </p:nvSpPr>
        <p:spPr>
          <a:xfrm>
            <a:off x="4406652" y="5206365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400" spc="15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디자인 테스트</a:t>
            </a:r>
            <a:endParaRPr lang="ko-KR" altLang="en-ZA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1" name="직선 연결선(S) 60">
            <a:extLst>
              <a:ext uri="{FF2B5EF4-FFF2-40B4-BE49-F238E27FC236}">
                <a16:creationId xmlns:a16="http://schemas.microsoft.com/office/drawing/2014/main" id="{F8C93671-1250-4705-A092-97036B901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5434293" y="4638776"/>
            <a:ext cx="1261" cy="53788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텍스트 개체 틀 31">
            <a:extLst>
              <a:ext uri="{FF2B5EF4-FFF2-40B4-BE49-F238E27FC236}">
                <a16:creationId xmlns:a16="http://schemas.microsoft.com/office/drawing/2014/main" id="{7C5F4630-959D-43D6-A6F0-5D5F3A4117C1}"/>
              </a:ext>
            </a:extLst>
          </p:cNvPr>
          <p:cNvSpPr txBox="1">
            <a:spLocks/>
          </p:cNvSpPr>
          <p:nvPr/>
        </p:nvSpPr>
        <p:spPr>
          <a:xfrm>
            <a:off x="7581698" y="5206365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400" spc="15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디자인 시작</a:t>
            </a:r>
            <a:endParaRPr lang="ko-KR" altLang="en-ZA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5" name="직선 연결선(S) 64">
            <a:extLst>
              <a:ext uri="{FF2B5EF4-FFF2-40B4-BE49-F238E27FC236}">
                <a16:creationId xmlns:a16="http://schemas.microsoft.com/office/drawing/2014/main" id="{F6C72AC5-2842-4966-BBE7-6F407A9C3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8591938" y="4638776"/>
            <a:ext cx="0" cy="53788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DC26F87-2877-496A-B506-6A562ACD9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22537" y="4363848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4959EA3-B71F-49E3-A68E-1329BE046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0830" y="4363848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82DCB52-65FA-4B5F-8785-060AF61C3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28475" y="4363848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59ECD5-0EAD-48D0-B30B-16305BC10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/>
              <a:t>15</a:t>
            </a:fld>
            <a:endParaRPr lang="ko-KR" altLang="en-ZA"/>
          </a:p>
        </p:txBody>
      </p:sp>
    </p:spTree>
    <p:extLst>
      <p:ext uri="{BB962C8B-B14F-4D97-AF65-F5344CB8AC3E}">
        <p14:creationId xmlns:p14="http://schemas.microsoft.com/office/powerpoint/2010/main" val="3084972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 anchor="ctr">
            <a:normAutofit/>
          </a:bodyPr>
          <a:lstStyle/>
          <a:p>
            <a:pPr rtl="0"/>
            <a:r>
              <a:rPr lang="ko-KR" altLang="en-US"/>
              <a:t>재무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/>
              <a:t>16</a:t>
            </a:fld>
            <a:endParaRPr lang="ko-KR" altLang="en-US"/>
          </a:p>
        </p:txBody>
      </p:sp>
      <p:graphicFrame>
        <p:nvGraphicFramePr>
          <p:cNvPr id="17" name="표 9">
            <a:extLst>
              <a:ext uri="{FF2B5EF4-FFF2-40B4-BE49-F238E27FC236}">
                <a16:creationId xmlns:a16="http://schemas.microsoft.com/office/drawing/2014/main" id="{D6E90A56-AF21-45DC-A08C-27875260C7CB}"/>
              </a:ext>
            </a:extLst>
          </p:cNvPr>
          <p:cNvGraphicFramePr>
            <a:graphicFrameLocks noGrp="1"/>
          </p:cNvGraphicFramePr>
          <p:nvPr>
            <p:ph type="dgm" sz="quarter" idx="15"/>
            <p:extLst>
              <p:ext uri="{D42A27DB-BD31-4B8C-83A1-F6EECF244321}">
                <p14:modId xmlns:p14="http://schemas.microsoft.com/office/powerpoint/2010/main" val="731752144"/>
              </p:ext>
            </p:extLst>
          </p:nvPr>
        </p:nvGraphicFramePr>
        <p:xfrm>
          <a:off x="838200" y="2136775"/>
          <a:ext cx="10515596" cy="3701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076">
                  <a:extLst>
                    <a:ext uri="{9D8B030D-6E8A-4147-A177-3AD203B41FA5}">
                      <a16:colId xmlns:a16="http://schemas.microsoft.com/office/drawing/2014/main" val="3446012419"/>
                    </a:ext>
                  </a:extLst>
                </a:gridCol>
                <a:gridCol w="1717424">
                  <a:extLst>
                    <a:ext uri="{9D8B030D-6E8A-4147-A177-3AD203B41FA5}">
                      <a16:colId xmlns:a16="http://schemas.microsoft.com/office/drawing/2014/main" val="4052646397"/>
                    </a:ext>
                  </a:extLst>
                </a:gridCol>
                <a:gridCol w="2118664">
                  <a:extLst>
                    <a:ext uri="{9D8B030D-6E8A-4147-A177-3AD203B41FA5}">
                      <a16:colId xmlns:a16="http://schemas.microsoft.com/office/drawing/2014/main" val="1935352797"/>
                    </a:ext>
                  </a:extLst>
                </a:gridCol>
                <a:gridCol w="2277791">
                  <a:extLst>
                    <a:ext uri="{9D8B030D-6E8A-4147-A177-3AD203B41FA5}">
                      <a16:colId xmlns:a16="http://schemas.microsoft.com/office/drawing/2014/main" val="1218263486"/>
                    </a:ext>
                  </a:extLst>
                </a:gridCol>
                <a:gridCol w="1166641">
                  <a:extLst>
                    <a:ext uri="{9D8B030D-6E8A-4147-A177-3AD203B41FA5}">
                      <a16:colId xmlns:a16="http://schemas.microsoft.com/office/drawing/2014/main" val="3235153012"/>
                    </a:ext>
                  </a:extLst>
                </a:gridCol>
              </a:tblGrid>
              <a:tr h="284706"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200" b="1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년차</a:t>
                      </a:r>
                      <a:endParaRPr lang="ko-KR" altLang="en-US" sz="1200" b="1" i="0" u="none" strike="noStrike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ko-KR" altLang="en-US" sz="1200" b="1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연도 </a:t>
                      </a:r>
                      <a:r>
                        <a:rPr lang="en-US" altLang="ko-KR" sz="1200" b="1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200" b="1" i="0" u="none" strike="noStrike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200" b="1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년차</a:t>
                      </a:r>
                      <a:endParaRPr lang="ko-KR" altLang="en-US" sz="1200" b="1" i="0" u="none" strike="noStrike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773105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200" b="0" i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수입</a:t>
                      </a: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911372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1,600,000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3393929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4,000,000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16,000,000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711469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판매당 평균 가격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8944196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수익</a:t>
                      </a:r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(15%)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5,625,000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48,000,000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216,000,000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1606819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 총 이익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5,625,000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48,000,000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216,000,000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20011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경비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422160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marL="457200" lvl="1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 및 마케팅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5,062,500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38,400,000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151,200,000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70%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2407092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marL="457200" lvl="1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 서비스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1,687,500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9,600,000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21,600,000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10%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6368409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marL="457200" lvl="1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 개발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562,500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2,400,000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10,800,000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5%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9688327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marL="457200" lvl="1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연구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281,250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2,400,000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4,320,000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2%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3433075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경비 합계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7,593,750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52,800,000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187,920,000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145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6997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/>
              <a:t>팀 소개</a:t>
            </a:r>
          </a:p>
        </p:txBody>
      </p:sp>
      <p:pic>
        <p:nvPicPr>
          <p:cNvPr id="26" name="그림 개체 틀 25" descr="팀 구성원 얼굴 사진">
            <a:extLst>
              <a:ext uri="{FF2B5EF4-FFF2-40B4-BE49-F238E27FC236}">
                <a16:creationId xmlns:a16="http://schemas.microsoft.com/office/drawing/2014/main" id="{E287A61C-B7FB-4B69-97E7-7B7AFC8A5D3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87181" y="2886074"/>
            <a:ext cx="1845511" cy="1845511"/>
          </a:xfrm>
        </p:spPr>
      </p:pic>
      <p:pic>
        <p:nvPicPr>
          <p:cNvPr id="47" name="그림 개체 틀 46" descr="팀 구성원 얼굴 사진">
            <a:extLst>
              <a:ext uri="{FF2B5EF4-FFF2-40B4-BE49-F238E27FC236}">
                <a16:creationId xmlns:a16="http://schemas.microsoft.com/office/drawing/2014/main" id="{8AF5260A-2860-4F88-BA4D-70530D3E14A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36914" y="2886074"/>
            <a:ext cx="1845511" cy="1845511"/>
          </a:xfrm>
        </p:spPr>
      </p:pic>
      <p:pic>
        <p:nvPicPr>
          <p:cNvPr id="45" name="그림 개체 틀 44" descr="팀 구성원 얼굴 사진">
            <a:extLst>
              <a:ext uri="{FF2B5EF4-FFF2-40B4-BE49-F238E27FC236}">
                <a16:creationId xmlns:a16="http://schemas.microsoft.com/office/drawing/2014/main" id="{4442FA67-BF04-4E45-BFD9-78BF43789E09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7578" y="2886074"/>
            <a:ext cx="1845511" cy="1845511"/>
          </a:xfrm>
        </p:spPr>
      </p:pic>
      <p:pic>
        <p:nvPicPr>
          <p:cNvPr id="43" name="그림 개체 틀 42" descr="팀 구성원 얼굴 사진">
            <a:extLst>
              <a:ext uri="{FF2B5EF4-FFF2-40B4-BE49-F238E27FC236}">
                <a16:creationId xmlns:a16="http://schemas.microsoft.com/office/drawing/2014/main" id="{F328CD15-EA0E-49AD-A3C6-5798A372AA53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47458" y="2886074"/>
            <a:ext cx="1845511" cy="1845511"/>
          </a:xfrm>
        </p:spPr>
      </p:pic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7BAD1FFF-8B97-4CD1-85E7-B7738EAD2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3248" y="5084524"/>
            <a:ext cx="2123743" cy="343061"/>
          </a:xfrm>
        </p:spPr>
        <p:txBody>
          <a:bodyPr rtlCol="0"/>
          <a:lstStyle/>
          <a:p>
            <a:pPr rtl="0"/>
            <a:r>
              <a:rPr lang="ko-KR" altLang="en-US"/>
              <a:t>이봉진</a:t>
            </a:r>
          </a:p>
        </p:txBody>
      </p:sp>
      <p:sp>
        <p:nvSpPr>
          <p:cNvPr id="33" name="텍스트 개체 틀 32">
            <a:extLst>
              <a:ext uri="{FF2B5EF4-FFF2-40B4-BE49-F238E27FC236}">
                <a16:creationId xmlns:a16="http://schemas.microsoft.com/office/drawing/2014/main" id="{10C8C8C1-99D8-4034-A628-DECEB703BA1D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3692980" y="5099206"/>
            <a:ext cx="2135755" cy="343061"/>
          </a:xfrm>
        </p:spPr>
        <p:txBody>
          <a:bodyPr rtlCol="0"/>
          <a:lstStyle/>
          <a:p>
            <a:pPr rtl="0"/>
            <a:r>
              <a:rPr lang="ko-KR" altLang="en-US"/>
              <a:t>심현기</a:t>
            </a:r>
          </a:p>
        </p:txBody>
      </p:sp>
      <p:sp>
        <p:nvSpPr>
          <p:cNvPr id="34" name="텍스트 개체 틀 33">
            <a:extLst>
              <a:ext uri="{FF2B5EF4-FFF2-40B4-BE49-F238E27FC236}">
                <a16:creationId xmlns:a16="http://schemas.microsoft.com/office/drawing/2014/main" id="{08CA58D6-00FD-4D81-A0F6-215C4D558912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183644" y="5099206"/>
            <a:ext cx="2123743" cy="343061"/>
          </a:xfrm>
        </p:spPr>
        <p:txBody>
          <a:bodyPr rtlCol="0"/>
          <a:lstStyle/>
          <a:p>
            <a:pPr rtl="0"/>
            <a:r>
              <a:rPr lang="ko-KR" altLang="en-US"/>
              <a:t>심희영</a:t>
            </a:r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60D37431-6A3A-47F6-A367-B5ADCF66AE37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8603525" y="5084524"/>
            <a:ext cx="2123742" cy="343061"/>
          </a:xfrm>
        </p:spPr>
        <p:txBody>
          <a:bodyPr rtlCol="0"/>
          <a:lstStyle/>
          <a:p>
            <a:pPr rtl="0"/>
            <a:r>
              <a:rPr lang="ko-KR" altLang="en-US"/>
              <a:t>진현준</a:t>
            </a:r>
          </a:p>
        </p:txBody>
      </p:sp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B76FA389-A54D-4E4B-81DA-DBA175D78FEC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1487181" y="5464114"/>
            <a:ext cx="1845511" cy="343061"/>
          </a:xfrm>
        </p:spPr>
        <p:txBody>
          <a:bodyPr rtlCol="0"/>
          <a:lstStyle/>
          <a:p>
            <a:pPr rtl="0"/>
            <a:r>
              <a:rPr lang="ko-KR" altLang="en-US"/>
              <a:t>대표</a:t>
            </a:r>
          </a:p>
        </p:txBody>
      </p: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id="{65786675-BFC6-4743-BFD3-D64691F771D8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3836913" y="5478796"/>
            <a:ext cx="1855949" cy="343061"/>
          </a:xfrm>
        </p:spPr>
        <p:txBody>
          <a:bodyPr rtlCol="0"/>
          <a:lstStyle/>
          <a:p>
            <a:pPr rtl="0"/>
            <a:r>
              <a:rPr lang="ko-KR" altLang="en-US"/>
              <a:t>최고 경영자</a:t>
            </a:r>
          </a:p>
        </p:txBody>
      </p:sp>
      <p:sp>
        <p:nvSpPr>
          <p:cNvPr id="38" name="텍스트 개체 틀 37">
            <a:extLst>
              <a:ext uri="{FF2B5EF4-FFF2-40B4-BE49-F238E27FC236}">
                <a16:creationId xmlns:a16="http://schemas.microsoft.com/office/drawing/2014/main" id="{97062F49-F468-4EA6-B6BF-94BFF89FDCB7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6327577" y="5478796"/>
            <a:ext cx="1845511" cy="343061"/>
          </a:xfrm>
        </p:spPr>
        <p:txBody>
          <a:bodyPr rtlCol="0"/>
          <a:lstStyle/>
          <a:p>
            <a:pPr rtl="0"/>
            <a:r>
              <a:rPr lang="ko-KR" altLang="en-US"/>
              <a:t>최고 운영 책임자</a:t>
            </a:r>
          </a:p>
          <a:p>
            <a:pPr rtl="0"/>
            <a:endParaRPr lang="ko-KR" altLang="en-US"/>
          </a:p>
        </p:txBody>
      </p:sp>
      <p:sp>
        <p:nvSpPr>
          <p:cNvPr id="39" name="텍스트 개체 틀 38">
            <a:extLst>
              <a:ext uri="{FF2B5EF4-FFF2-40B4-BE49-F238E27FC236}">
                <a16:creationId xmlns:a16="http://schemas.microsoft.com/office/drawing/2014/main" id="{59D9F00A-8CF0-41E8-9BB6-3B8ECDA55D49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8747458" y="5464114"/>
            <a:ext cx="1845510" cy="343061"/>
          </a:xfrm>
        </p:spPr>
        <p:txBody>
          <a:bodyPr rtlCol="0"/>
          <a:lstStyle/>
          <a:p>
            <a:pPr rtl="0"/>
            <a:r>
              <a:rPr lang="ko-KR" altLang="en-US"/>
              <a:t>마케팅 부사장</a:t>
            </a:r>
          </a:p>
          <a:p>
            <a:pPr rtl="0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868410-BE8A-4C98-9C72-20D0A2A6A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453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/>
              <a:t>팀 소개  </a:t>
            </a:r>
          </a:p>
        </p:txBody>
      </p:sp>
      <p:pic>
        <p:nvPicPr>
          <p:cNvPr id="38" name="그림 개체 틀 37" descr="팀 구성원 얼굴 사진">
            <a:extLst>
              <a:ext uri="{FF2B5EF4-FFF2-40B4-BE49-F238E27FC236}">
                <a16:creationId xmlns:a16="http://schemas.microsoft.com/office/drawing/2014/main" id="{6E64DC71-C9CE-47FF-A3B6-597A9B09EC9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77176" y="2428875"/>
            <a:ext cx="1066800" cy="1066800"/>
          </a:xfrm>
        </p:spPr>
      </p:pic>
      <p:pic>
        <p:nvPicPr>
          <p:cNvPr id="42" name="그림 개체 틀 41" descr="팀 구성원 얼굴 사진">
            <a:extLst>
              <a:ext uri="{FF2B5EF4-FFF2-40B4-BE49-F238E27FC236}">
                <a16:creationId xmlns:a16="http://schemas.microsoft.com/office/drawing/2014/main" id="{03BE9C30-CAE7-4AE5-8722-B20E200AC048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26270" y="2428875"/>
            <a:ext cx="1066800" cy="1066800"/>
          </a:xfrm>
        </p:spPr>
      </p:pic>
      <p:pic>
        <p:nvPicPr>
          <p:cNvPr id="46" name="그림 개체 틀 45" descr="팀 구성원 얼굴 사진">
            <a:extLst>
              <a:ext uri="{FF2B5EF4-FFF2-40B4-BE49-F238E27FC236}">
                <a16:creationId xmlns:a16="http://schemas.microsoft.com/office/drawing/2014/main" id="{F8B9EE09-9F4E-47F5-82E5-A135C37A6E26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16934" y="2428875"/>
            <a:ext cx="1066800" cy="1066800"/>
          </a:xfrm>
        </p:spPr>
      </p:pic>
      <p:pic>
        <p:nvPicPr>
          <p:cNvPr id="54" name="그림 개체 틀 53" descr="팀 구성원 얼굴 사진">
            <a:extLst>
              <a:ext uri="{FF2B5EF4-FFF2-40B4-BE49-F238E27FC236}">
                <a16:creationId xmlns:a16="http://schemas.microsoft.com/office/drawing/2014/main" id="{B789A13E-52C8-4E94-89B2-D51A0739F00A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36814" y="2428875"/>
            <a:ext cx="1066800" cy="1066800"/>
          </a:xfrm>
        </p:spPr>
      </p:pic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23BA8AAF-B08B-441B-AAF3-590A56832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0168" y="3654378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이봉진</a:t>
            </a:r>
          </a:p>
          <a:p>
            <a:pPr rtl="0"/>
            <a:endParaRPr lang="ko-KR" altLang="en-US"/>
          </a:p>
        </p:txBody>
      </p:sp>
      <p:sp>
        <p:nvSpPr>
          <p:cNvPr id="52" name="텍스트 개체 틀 51">
            <a:extLst>
              <a:ext uri="{FF2B5EF4-FFF2-40B4-BE49-F238E27FC236}">
                <a16:creationId xmlns:a16="http://schemas.microsoft.com/office/drawing/2014/main" id="{E07741A2-243F-4086-945C-BCA1F24E6DB5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1390120" y="3782039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대표</a:t>
            </a:r>
          </a:p>
        </p:txBody>
      </p:sp>
      <p:sp>
        <p:nvSpPr>
          <p:cNvPr id="49" name="텍스트 개체 틀 48">
            <a:extLst>
              <a:ext uri="{FF2B5EF4-FFF2-40B4-BE49-F238E27FC236}">
                <a16:creationId xmlns:a16="http://schemas.microsoft.com/office/drawing/2014/main" id="{27CB5CB7-B854-4F48-954C-5CF86CC9146D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3849262" y="3669060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심현기</a:t>
            </a:r>
          </a:p>
        </p:txBody>
      </p:sp>
      <p:sp>
        <p:nvSpPr>
          <p:cNvPr id="61" name="텍스트 개체 틀 60">
            <a:extLst>
              <a:ext uri="{FF2B5EF4-FFF2-40B4-BE49-F238E27FC236}">
                <a16:creationId xmlns:a16="http://schemas.microsoft.com/office/drawing/2014/main" id="{F1C860E6-FF87-419F-8B26-B8EA4D5F3D3D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3739214" y="3796721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최고 경영자</a:t>
            </a:r>
          </a:p>
        </p:txBody>
      </p:sp>
      <p:sp>
        <p:nvSpPr>
          <p:cNvPr id="50" name="텍스트 개체 틀 49">
            <a:extLst>
              <a:ext uri="{FF2B5EF4-FFF2-40B4-BE49-F238E27FC236}">
                <a16:creationId xmlns:a16="http://schemas.microsoft.com/office/drawing/2014/main" id="{540F887C-E8EB-4467-90FE-023D47FFB454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339926" y="3669060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심희영</a:t>
            </a:r>
          </a:p>
          <a:p>
            <a:pPr rtl="0"/>
            <a:endParaRPr lang="ko-KR" altLang="en-US"/>
          </a:p>
        </p:txBody>
      </p:sp>
      <p:sp>
        <p:nvSpPr>
          <p:cNvPr id="62" name="텍스트 개체 틀 61">
            <a:extLst>
              <a:ext uri="{FF2B5EF4-FFF2-40B4-BE49-F238E27FC236}">
                <a16:creationId xmlns:a16="http://schemas.microsoft.com/office/drawing/2014/main" id="{F1AF6C54-9939-432B-BBC2-5E0C0F8B2D8C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6217963" y="3796721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최고 운영 책임자</a:t>
            </a:r>
          </a:p>
        </p:txBody>
      </p:sp>
      <p:sp>
        <p:nvSpPr>
          <p:cNvPr id="51" name="텍스트 개체 틀 50">
            <a:extLst>
              <a:ext uri="{FF2B5EF4-FFF2-40B4-BE49-F238E27FC236}">
                <a16:creationId xmlns:a16="http://schemas.microsoft.com/office/drawing/2014/main" id="{C1C77C5B-2A5F-4999-A5BF-F60EA88DE493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8759806" y="3654378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진현준</a:t>
            </a:r>
          </a:p>
        </p:txBody>
      </p:sp>
      <p:sp>
        <p:nvSpPr>
          <p:cNvPr id="63" name="텍스트 개체 틀 62">
            <a:extLst>
              <a:ext uri="{FF2B5EF4-FFF2-40B4-BE49-F238E27FC236}">
                <a16:creationId xmlns:a16="http://schemas.microsoft.com/office/drawing/2014/main" id="{41797063-0A46-4FCE-86CB-FC66F997C5F4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8634432" y="3782039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마케팅 부사장</a:t>
            </a:r>
          </a:p>
        </p:txBody>
      </p:sp>
      <p:pic>
        <p:nvPicPr>
          <p:cNvPr id="58" name="그림 개체 틀 57" descr="팀 구성원 얼굴 사진">
            <a:extLst>
              <a:ext uri="{FF2B5EF4-FFF2-40B4-BE49-F238E27FC236}">
                <a16:creationId xmlns:a16="http://schemas.microsoft.com/office/drawing/2014/main" id="{67F12A1B-1645-4C97-AE80-CC96C4998E2E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77176" y="4287711"/>
            <a:ext cx="1066800" cy="1066800"/>
          </a:xfrm>
        </p:spPr>
      </p:pic>
      <p:pic>
        <p:nvPicPr>
          <p:cNvPr id="66" name="그림 개체 틀 65" descr="팀 구성원 얼굴 사진">
            <a:extLst>
              <a:ext uri="{FF2B5EF4-FFF2-40B4-BE49-F238E27FC236}">
                <a16:creationId xmlns:a16="http://schemas.microsoft.com/office/drawing/2014/main" id="{448282B4-E477-4ECE-BC09-7EA9451D9AEE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26270" y="4287711"/>
            <a:ext cx="1066800" cy="1066800"/>
          </a:xfrm>
        </p:spPr>
      </p:pic>
      <p:pic>
        <p:nvPicPr>
          <p:cNvPr id="78" name="그림 개체 틀 77" descr="팀 구성원 얼굴 사진">
            <a:extLst>
              <a:ext uri="{FF2B5EF4-FFF2-40B4-BE49-F238E27FC236}">
                <a16:creationId xmlns:a16="http://schemas.microsoft.com/office/drawing/2014/main" id="{15824874-C00E-4835-97F0-43C416DDCACC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16934" y="4287711"/>
            <a:ext cx="1066800" cy="1066800"/>
          </a:xfrm>
        </p:spPr>
      </p:pic>
      <p:pic>
        <p:nvPicPr>
          <p:cNvPr id="83" name="그림 개체 틀 82" descr="팀 구성원 얼굴 사진">
            <a:extLst>
              <a:ext uri="{FF2B5EF4-FFF2-40B4-BE49-F238E27FC236}">
                <a16:creationId xmlns:a16="http://schemas.microsoft.com/office/drawing/2014/main" id="{96405252-7726-442E-9D15-755840A5AF27}"/>
              </a:ext>
            </a:extLst>
          </p:cNvPr>
          <p:cNvPicPr>
            <a:picLocks noGrp="1" noChangeAspect="1"/>
          </p:cNvPicPr>
          <p:nvPr>
            <p:ph type="pic" sz="quarter" idx="29"/>
          </p:nvPr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36814" y="4287711"/>
            <a:ext cx="1066800" cy="1066800"/>
          </a:xfrm>
        </p:spPr>
      </p:pic>
      <p:sp>
        <p:nvSpPr>
          <p:cNvPr id="64" name="텍스트 개체 틀 63">
            <a:extLst>
              <a:ext uri="{FF2B5EF4-FFF2-40B4-BE49-F238E27FC236}">
                <a16:creationId xmlns:a16="http://schemas.microsoft.com/office/drawing/2014/main" id="{3ECD1D6F-7DAE-4DCC-BBB4-CD519379CDF6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1500168" y="5513214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임진식</a:t>
            </a:r>
          </a:p>
          <a:p>
            <a:pPr rtl="0"/>
            <a:endParaRPr lang="ko-KR" altLang="en-US"/>
          </a:p>
        </p:txBody>
      </p:sp>
      <p:sp>
        <p:nvSpPr>
          <p:cNvPr id="72" name="텍스트 개체 틀 71">
            <a:extLst>
              <a:ext uri="{FF2B5EF4-FFF2-40B4-BE49-F238E27FC236}">
                <a16:creationId xmlns:a16="http://schemas.microsoft.com/office/drawing/2014/main" id="{0420E7B5-7D79-437C-BC6E-11C9C9C73D12}"/>
              </a:ext>
            </a:extLst>
          </p:cNvPr>
          <p:cNvSpPr>
            <a:spLocks noGrp="1"/>
          </p:cNvSpPr>
          <p:nvPr>
            <p:ph type="body" idx="33"/>
          </p:nvPr>
        </p:nvSpPr>
        <p:spPr>
          <a:xfrm>
            <a:off x="1390120" y="5640875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제품 부사장</a:t>
            </a:r>
          </a:p>
        </p:txBody>
      </p:sp>
      <p:sp>
        <p:nvSpPr>
          <p:cNvPr id="69" name="텍스트 개체 틀 68">
            <a:extLst>
              <a:ext uri="{FF2B5EF4-FFF2-40B4-BE49-F238E27FC236}">
                <a16:creationId xmlns:a16="http://schemas.microsoft.com/office/drawing/2014/main" id="{A5A9CD8D-31A9-4139-87B2-349EA8E14781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3849262" y="5527896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황철무</a:t>
            </a:r>
          </a:p>
          <a:p>
            <a:pPr rtl="0"/>
            <a:endParaRPr lang="ko-KR" altLang="en-US"/>
          </a:p>
        </p:txBody>
      </p:sp>
      <p:sp>
        <p:nvSpPr>
          <p:cNvPr id="73" name="텍스트 개체 틀 72">
            <a:extLst>
              <a:ext uri="{FF2B5EF4-FFF2-40B4-BE49-F238E27FC236}">
                <a16:creationId xmlns:a16="http://schemas.microsoft.com/office/drawing/2014/main" id="{E1FCDD58-01CD-47CF-AB15-A511E9D3612F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3739214" y="5655557"/>
            <a:ext cx="2057400" cy="343061"/>
          </a:xfrm>
        </p:spPr>
        <p:txBody>
          <a:bodyPr rtlCol="0"/>
          <a:lstStyle/>
          <a:p>
            <a:pPr rtl="0"/>
            <a:r>
              <a:rPr lang="en-US" altLang="ko-KR"/>
              <a:t>SEO </a:t>
            </a:r>
            <a:r>
              <a:rPr lang="ko-KR" altLang="en-US"/>
              <a:t>전략</a:t>
            </a:r>
          </a:p>
        </p:txBody>
      </p:sp>
      <p:sp>
        <p:nvSpPr>
          <p:cNvPr id="70" name="텍스트 개체 틀 69">
            <a:extLst>
              <a:ext uri="{FF2B5EF4-FFF2-40B4-BE49-F238E27FC236}">
                <a16:creationId xmlns:a16="http://schemas.microsoft.com/office/drawing/2014/main" id="{58753412-8033-48AD-80DF-945C72BC7335}"/>
              </a:ext>
            </a:extLst>
          </p:cNvPr>
          <p:cNvSpPr>
            <a:spLocks noGrp="1"/>
          </p:cNvSpPr>
          <p:nvPr>
            <p:ph type="body" idx="31"/>
          </p:nvPr>
        </p:nvSpPr>
        <p:spPr>
          <a:xfrm>
            <a:off x="6339926" y="5527896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조지민</a:t>
            </a:r>
          </a:p>
        </p:txBody>
      </p:sp>
      <p:sp>
        <p:nvSpPr>
          <p:cNvPr id="74" name="텍스트 개체 틀 73">
            <a:extLst>
              <a:ext uri="{FF2B5EF4-FFF2-40B4-BE49-F238E27FC236}">
                <a16:creationId xmlns:a16="http://schemas.microsoft.com/office/drawing/2014/main" id="{2E2604A9-4BB8-4144-914B-DCF4F13DF3DB}"/>
              </a:ext>
            </a:extLst>
          </p:cNvPr>
          <p:cNvSpPr>
            <a:spLocks noGrp="1"/>
          </p:cNvSpPr>
          <p:nvPr>
            <p:ph type="body" idx="35"/>
          </p:nvPr>
        </p:nvSpPr>
        <p:spPr>
          <a:xfrm>
            <a:off x="6229878" y="5655557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제품 디자이너</a:t>
            </a:r>
          </a:p>
        </p:txBody>
      </p:sp>
      <p:sp>
        <p:nvSpPr>
          <p:cNvPr id="71" name="텍스트 개체 틀 70">
            <a:extLst>
              <a:ext uri="{FF2B5EF4-FFF2-40B4-BE49-F238E27FC236}">
                <a16:creationId xmlns:a16="http://schemas.microsoft.com/office/drawing/2014/main" id="{A45FE9A3-15E0-49FA-B6E5-DB16CD0C2C8F}"/>
              </a:ext>
            </a:extLst>
          </p:cNvPr>
          <p:cNvSpPr>
            <a:spLocks noGrp="1"/>
          </p:cNvSpPr>
          <p:nvPr>
            <p:ph type="body" idx="32"/>
          </p:nvPr>
        </p:nvSpPr>
        <p:spPr>
          <a:xfrm>
            <a:off x="8759806" y="5513214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김배식</a:t>
            </a:r>
          </a:p>
        </p:txBody>
      </p:sp>
      <p:sp>
        <p:nvSpPr>
          <p:cNvPr id="75" name="텍스트 개체 틀 74">
            <a:extLst>
              <a:ext uri="{FF2B5EF4-FFF2-40B4-BE49-F238E27FC236}">
                <a16:creationId xmlns:a16="http://schemas.microsoft.com/office/drawing/2014/main" id="{72076C4D-9688-4C1A-AB51-8F1051A803A9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8634432" y="5640875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콘텐츠 개발자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1923C7-5010-4C4F-A932-4BDA0B62A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266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BF33B-5572-4A00-A55C-1E13A6B3A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 dirty="0"/>
              <a:t>자금 조달</a:t>
            </a:r>
          </a:p>
        </p:txBody>
      </p:sp>
      <p:graphicFrame>
        <p:nvGraphicFramePr>
          <p:cNvPr id="58" name="내용 개체 틀 57" title="자금 조달 차트">
            <a:extLst>
              <a:ext uri="{FF2B5EF4-FFF2-40B4-BE49-F238E27FC236}">
                <a16:creationId xmlns:a16="http://schemas.microsoft.com/office/drawing/2014/main" id="{0231F8BC-AEBA-4843-9F73-E06265724EAB}"/>
              </a:ext>
            </a:extLst>
          </p:cNvPr>
          <p:cNvGraphicFramePr>
            <a:graphicFrameLocks noGrp="1"/>
          </p:cNvGraphicFramePr>
          <p:nvPr>
            <p:ph sz="quarter" idx="21"/>
            <p:extLst>
              <p:ext uri="{D42A27DB-BD31-4B8C-83A1-F6EECF244321}">
                <p14:modId xmlns:p14="http://schemas.microsoft.com/office/powerpoint/2010/main" val="3501580936"/>
              </p:ext>
            </p:extLst>
          </p:nvPr>
        </p:nvGraphicFramePr>
        <p:xfrm>
          <a:off x="1074738" y="2370138"/>
          <a:ext cx="1857375" cy="1665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A4739B-8DE9-4523-8034-4E83861CC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788813"/>
            <a:ext cx="2330726" cy="804859"/>
          </a:xfrm>
        </p:spPr>
        <p:txBody>
          <a:bodyPr rtlCol="0"/>
          <a:lstStyle/>
          <a:p>
            <a:pPr rtl="0"/>
            <a:r>
              <a:rPr lang="ko-KR" altLang="en-US" dirty="0"/>
              <a:t>₩</a:t>
            </a:r>
            <a:r>
              <a:rPr lang="en-US" altLang="ko-KR" dirty="0"/>
              <a:t>14,000</a:t>
            </a:r>
            <a:endParaRPr lang="ko-KR" altLang="en-US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C487CCC0-D329-4C1F-A1CD-04930A23C5C3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838200" y="4464810"/>
            <a:ext cx="2330726" cy="438505"/>
          </a:xfrm>
        </p:spPr>
        <p:txBody>
          <a:bodyPr rtlCol="0"/>
          <a:lstStyle/>
          <a:p>
            <a:pPr rtl="0"/>
            <a:r>
              <a:rPr lang="ko-KR" altLang="en-US" dirty="0"/>
              <a:t>엔젤 투자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CF2BB3-1E12-4189-9F5F-EF136C62E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rtlCol="0"/>
          <a:lstStyle/>
          <a:p>
            <a:pPr rtl="0"/>
            <a:r>
              <a:rPr lang="ko-KR" altLang="en-US" dirty="0"/>
              <a:t>다른 투자자를 통해 얻은 금액</a:t>
            </a:r>
          </a:p>
        </p:txBody>
      </p:sp>
      <p:graphicFrame>
        <p:nvGraphicFramePr>
          <p:cNvPr id="59" name="내용 개체 틀 58" title="자금 조달 차트">
            <a:extLst>
              <a:ext uri="{FF2B5EF4-FFF2-40B4-BE49-F238E27FC236}">
                <a16:creationId xmlns:a16="http://schemas.microsoft.com/office/drawing/2014/main" id="{AD7D64AB-F97A-41F1-B2E8-66B1E245043A}"/>
              </a:ext>
            </a:extLst>
          </p:cNvPr>
          <p:cNvGraphicFramePr>
            <a:graphicFrameLocks noGrp="1"/>
          </p:cNvGraphicFramePr>
          <p:nvPr>
            <p:ph sz="quarter" idx="22"/>
            <p:extLst>
              <p:ext uri="{D42A27DB-BD31-4B8C-83A1-F6EECF244321}">
                <p14:modId xmlns:p14="http://schemas.microsoft.com/office/powerpoint/2010/main" val="1754841580"/>
              </p:ext>
            </p:extLst>
          </p:nvPr>
        </p:nvGraphicFramePr>
        <p:xfrm>
          <a:off x="3805238" y="2370138"/>
          <a:ext cx="1857375" cy="1665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145D0E-892D-492B-8AD6-551CF27DD5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562665" y="3788813"/>
            <a:ext cx="2342205" cy="804859"/>
          </a:xfrm>
        </p:spPr>
        <p:txBody>
          <a:bodyPr rtlCol="0"/>
          <a:lstStyle/>
          <a:p>
            <a:pPr rtl="0"/>
            <a:r>
              <a:rPr lang="ko-KR" altLang="en-US" dirty="0"/>
              <a:t>₩</a:t>
            </a:r>
            <a:r>
              <a:rPr lang="en-US" altLang="ko-KR" dirty="0"/>
              <a:t>12,000</a:t>
            </a:r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34E62770-EE0A-4D83-B50E-CD868056030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562665" y="4464810"/>
            <a:ext cx="2342205" cy="438505"/>
          </a:xfrm>
        </p:spPr>
        <p:txBody>
          <a:bodyPr rtlCol="0"/>
          <a:lstStyle/>
          <a:p>
            <a:pPr rtl="0"/>
            <a:r>
              <a:rPr lang="ko-KR" altLang="en-US" dirty="0"/>
              <a:t>재산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ED3951E-8DE6-4BA9-B9BA-CFCDF43222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rtlCol="0"/>
          <a:lstStyle/>
          <a:p>
            <a:pPr rtl="0"/>
            <a:r>
              <a:rPr lang="ko-KR" altLang="en-US" dirty="0"/>
              <a:t>재산 임대로 얻은 수익</a:t>
            </a:r>
          </a:p>
        </p:txBody>
      </p:sp>
      <p:graphicFrame>
        <p:nvGraphicFramePr>
          <p:cNvPr id="60" name="내용 개체 틀 59" title="자금 조달 차트">
            <a:extLst>
              <a:ext uri="{FF2B5EF4-FFF2-40B4-BE49-F238E27FC236}">
                <a16:creationId xmlns:a16="http://schemas.microsoft.com/office/drawing/2014/main" id="{81BCDC44-04F0-4390-B965-A86C88176708}"/>
              </a:ext>
            </a:extLst>
          </p:cNvPr>
          <p:cNvGraphicFramePr>
            <a:graphicFrameLocks noGrp="1"/>
          </p:cNvGraphicFramePr>
          <p:nvPr>
            <p:ph sz="quarter" idx="23"/>
            <p:extLst>
              <p:ext uri="{D42A27DB-BD31-4B8C-83A1-F6EECF244321}">
                <p14:modId xmlns:p14="http://schemas.microsoft.com/office/powerpoint/2010/main" val="2390105696"/>
              </p:ext>
            </p:extLst>
          </p:nvPr>
        </p:nvGraphicFramePr>
        <p:xfrm>
          <a:off x="6529388" y="2370138"/>
          <a:ext cx="1857375" cy="1665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C66E4F1A-AD73-4086-B578-235F0B9F1FC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98609" y="3788813"/>
            <a:ext cx="2330726" cy="804859"/>
          </a:xfrm>
        </p:spPr>
        <p:txBody>
          <a:bodyPr rtlCol="0"/>
          <a:lstStyle/>
          <a:p>
            <a:pPr rtl="0"/>
            <a:r>
              <a:rPr lang="ko-KR" altLang="en-US" dirty="0"/>
              <a:t>₩</a:t>
            </a:r>
            <a:r>
              <a:rPr lang="en-US" altLang="ko-KR" dirty="0"/>
              <a:t>82,000</a:t>
            </a:r>
            <a:endParaRPr lang="ko-KR" altLang="en-US" dirty="0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AAB421C5-B6AC-48B8-8AEB-AB16AAE5010E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298609" y="4464810"/>
            <a:ext cx="2330726" cy="438505"/>
          </a:xfrm>
        </p:spPr>
        <p:txBody>
          <a:bodyPr rtlCol="0"/>
          <a:lstStyle/>
          <a:p>
            <a:pPr rtl="0"/>
            <a:r>
              <a:rPr lang="ko-KR" altLang="en-US" dirty="0"/>
              <a:t>지분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345C82A0-3F56-47BD-9FB2-6B56DA715F9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rtlCol="0"/>
          <a:lstStyle/>
          <a:p>
            <a:pPr rtl="0"/>
            <a:r>
              <a:rPr lang="en-US" altLang="ko-KR" dirty="0"/>
              <a:t>USD</a:t>
            </a:r>
            <a:r>
              <a:rPr lang="ko-KR" altLang="en-US" dirty="0"/>
              <a:t>로 변환한 지분</a:t>
            </a:r>
          </a:p>
          <a:p>
            <a:pPr rtl="0"/>
            <a:endParaRPr lang="ko-KR" altLang="en-US" noProof="1"/>
          </a:p>
        </p:txBody>
      </p:sp>
      <p:graphicFrame>
        <p:nvGraphicFramePr>
          <p:cNvPr id="61" name="내용 개체 틀 60" title="자금 조달 차트">
            <a:extLst>
              <a:ext uri="{FF2B5EF4-FFF2-40B4-BE49-F238E27FC236}">
                <a16:creationId xmlns:a16="http://schemas.microsoft.com/office/drawing/2014/main" id="{D78C801B-5A42-4B88-AF2C-A3C45CD69E2E}"/>
              </a:ext>
            </a:extLst>
          </p:cNvPr>
          <p:cNvGraphicFramePr>
            <a:graphicFrameLocks noGrp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val="759792616"/>
              </p:ext>
            </p:extLst>
          </p:nvPr>
        </p:nvGraphicFramePr>
        <p:xfrm>
          <a:off x="9259888" y="2370138"/>
          <a:ext cx="1857375" cy="1665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F70E657A-85D8-48A8-B017-274F0C32C5C9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9023074" y="3788457"/>
            <a:ext cx="2330726" cy="804859"/>
          </a:xfrm>
        </p:spPr>
        <p:txBody>
          <a:bodyPr rtlCol="0"/>
          <a:lstStyle/>
          <a:p>
            <a:pPr rtl="0"/>
            <a:r>
              <a:rPr lang="ko-KR" altLang="en-US" dirty="0"/>
              <a:t>₩</a:t>
            </a:r>
            <a:r>
              <a:rPr lang="en-US" altLang="ko-KR" dirty="0"/>
              <a:t>32,000</a:t>
            </a:r>
            <a:endParaRPr lang="ko-KR" altLang="en-US" dirty="0"/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025753CB-8973-4FAE-BB5D-5CC96CE338D4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023074" y="4464454"/>
            <a:ext cx="2330726" cy="438505"/>
          </a:xfrm>
        </p:spPr>
        <p:txBody>
          <a:bodyPr rtlCol="0"/>
          <a:lstStyle/>
          <a:p>
            <a:pPr rtl="0"/>
            <a:r>
              <a:rPr lang="ko-KR" altLang="en-US" dirty="0"/>
              <a:t>현금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69F9DEC9-77BC-482D-ACFB-0F2B6DC65F9F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rtlCol="0"/>
          <a:lstStyle/>
          <a:p>
            <a:pPr rtl="0"/>
            <a:r>
              <a:rPr lang="ko-KR" altLang="en-US" noProof="1"/>
              <a:t>보유 유동 현금</a:t>
            </a:r>
          </a:p>
          <a:p>
            <a:pPr rtl="0"/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FC0B64-8F13-426F-B6C5-9C9427ACA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2234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 rtlCol="0"/>
          <a:lstStyle/>
          <a:p>
            <a:pPr rtl="0"/>
            <a:r>
              <a:rPr lang="ko-KR" altLang="en-US"/>
              <a:t>회사 소개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/>
              <a:t>Contoso</a:t>
            </a:r>
            <a:r>
              <a:rPr lang="ko-KR" altLang="en-US"/>
              <a:t>에서는 협업하는 사고를 장려하여 업무 공간의 혁신을 추진할 수 있도록 조직을 지원합니다</a:t>
            </a:r>
            <a:r>
              <a:rPr lang="en-US" altLang="ko-KR"/>
              <a:t>. </a:t>
            </a:r>
            <a:r>
              <a:rPr lang="ko-KR" altLang="en-US"/>
              <a:t>허점을 보완하고 </a:t>
            </a:r>
            <a:r>
              <a:rPr lang="en-US" altLang="ko-KR"/>
              <a:t>Agile </a:t>
            </a:r>
            <a:r>
              <a:rPr lang="ko-KR" altLang="en-US"/>
              <a:t>프레임워크를 활용함으로써 비즈니스가 유기적으로 성장하고 소비자를 우선으로 생각하는 사고방식을 장려합니다</a:t>
            </a:r>
            <a:r>
              <a:rPr lang="en-US" altLang="ko-KR"/>
              <a:t>.</a:t>
            </a:r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/>
              <a:t>2</a:t>
            </a:fld>
            <a:endParaRPr lang="ko-KR" altLang="en-ZA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 rtlCol="0"/>
          <a:lstStyle/>
          <a:p>
            <a:pPr rtl="0"/>
            <a:r>
              <a:rPr lang="ko-KR" altLang="en-US"/>
              <a:t>요약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altLang="ko-KR"/>
              <a:t>Contoso</a:t>
            </a:r>
            <a:r>
              <a:rPr lang="ko-KR" altLang="en-US"/>
              <a:t>에서는 </a:t>
            </a:r>
            <a:r>
              <a:rPr lang="en-US" altLang="ko-KR"/>
              <a:t>110%</a:t>
            </a:r>
            <a:r>
              <a:rPr lang="ko-KR" altLang="en-US"/>
              <a:t>를 제공합니다</a:t>
            </a:r>
            <a:r>
              <a:rPr lang="en-US" altLang="ko-KR"/>
              <a:t>. </a:t>
            </a:r>
            <a:r>
              <a:rPr lang="ko-KR" altLang="en-US"/>
              <a:t>차세대 데이터 아키텍처를 사용하여 조직에서 </a:t>
            </a:r>
            <a:r>
              <a:rPr lang="en-US" altLang="ko-KR"/>
              <a:t>Agile </a:t>
            </a:r>
            <a:r>
              <a:rPr lang="ko-KR" altLang="en-US"/>
              <a:t>워크플로를 가상으로 관리할 수 있도록 지원합니다</a:t>
            </a:r>
            <a:r>
              <a:rPr lang="en-US" altLang="ko-KR"/>
              <a:t>. Contoso</a:t>
            </a:r>
            <a:r>
              <a:rPr lang="ko-KR" altLang="en-US"/>
              <a:t>는 시장 지식과 제품 뒤의 훌륭한 팀 덕택에 성공하고 있습니다</a:t>
            </a:r>
            <a:r>
              <a:rPr lang="en-US" altLang="ko-KR"/>
              <a:t>. CEO</a:t>
            </a:r>
            <a:r>
              <a:rPr lang="ko-KR" altLang="en-US"/>
              <a:t>는 “적극적인 비스니스 혁신으로 효율성을 얻게 될 것입니다”라고 말합니다</a:t>
            </a:r>
            <a:r>
              <a:rPr lang="en-US" altLang="ko-KR"/>
              <a:t>.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2203562"/>
            <a:ext cx="4179570" cy="1524735"/>
          </a:xfrm>
        </p:spPr>
        <p:txBody>
          <a:bodyPr rtlCol="0"/>
          <a:lstStyle/>
          <a:p>
            <a:pPr algn="ctr" rtl="0"/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 rtlCol="0"/>
          <a:lstStyle/>
          <a:p>
            <a:pPr rtl="0"/>
            <a:r>
              <a:rPr lang="ko-KR" altLang="en-US"/>
              <a:t>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/>
              <a:t>시장 차이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 rtlCol="0"/>
          <a:lstStyle/>
          <a:p>
            <a:pPr rtl="0"/>
            <a:r>
              <a:rPr lang="ko-KR" altLang="en-US"/>
              <a:t>고객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 rtlCol="0"/>
          <a:lstStyle/>
          <a:p>
            <a:pPr rtl="0"/>
            <a:r>
              <a:rPr lang="ko-KR" altLang="en-US"/>
              <a:t>재무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5000" y="4710114"/>
            <a:ext cx="2141764" cy="514350"/>
          </a:xfrm>
        </p:spPr>
        <p:txBody>
          <a:bodyPr rtlCol="0"/>
          <a:lstStyle/>
          <a:p>
            <a:pPr rtl="0"/>
            <a:r>
              <a:rPr lang="ko-KR" altLang="en-US"/>
              <a:t>비용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 rtlCol="0"/>
          <a:lstStyle/>
          <a:p>
            <a:pPr rtl="0"/>
            <a:r>
              <a:rPr lang="ko-KR" altLang="en-US"/>
              <a:t>당사 제품처럼 고객에게 도움이 되는 제품은 거의 없음</a:t>
            </a:r>
          </a:p>
          <a:p>
            <a:pPr rtl="0"/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82564"/>
            <a:ext cx="5539095" cy="1010842"/>
          </a:xfrm>
        </p:spPr>
        <p:txBody>
          <a:bodyPr rtlCol="0"/>
          <a:lstStyle/>
          <a:p>
            <a:pPr rtl="0"/>
            <a:r>
              <a:rPr lang="ko-KR" altLang="en-US"/>
              <a:t>미국 소비자의 </a:t>
            </a:r>
            <a:r>
              <a:rPr lang="en-US" altLang="ko-KR"/>
              <a:t>66%</a:t>
            </a:r>
            <a:r>
              <a:rPr lang="ko-KR" altLang="en-US"/>
              <a:t>가 문제를 부분적으로만 해결하는 여러 제품에 비용을 지출함</a:t>
            </a:r>
          </a:p>
          <a:p>
            <a:pPr rtl="0"/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539095" cy="1010842"/>
          </a:xfrm>
        </p:spPr>
        <p:txBody>
          <a:bodyPr rtlCol="0"/>
          <a:lstStyle/>
          <a:p>
            <a:pPr rtl="0"/>
            <a:r>
              <a:rPr lang="en-US" altLang="ko-KR"/>
              <a:t>2018</a:t>
            </a:r>
            <a:r>
              <a:rPr lang="ko-KR" altLang="en-US"/>
              <a:t>년 다른 제품에 지출한 </a:t>
            </a:r>
            <a:r>
              <a:rPr lang="en-US" altLang="ko-KR"/>
              <a:t>480</a:t>
            </a:r>
            <a:r>
              <a:rPr lang="ko-KR" altLang="en-US"/>
              <a:t>억 달러 중 약 </a:t>
            </a:r>
            <a:r>
              <a:rPr lang="en-US" altLang="ko-KR"/>
              <a:t>1/4</a:t>
            </a:r>
            <a:r>
              <a:rPr lang="ko-KR" altLang="en-US"/>
              <a:t>을 밀레니얼 세대가 차지함</a:t>
            </a:r>
          </a:p>
          <a:p>
            <a:pPr rtl="0"/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5539095" cy="1010842"/>
          </a:xfrm>
        </p:spPr>
        <p:txBody>
          <a:bodyPr rtlCol="0"/>
          <a:lstStyle/>
          <a:p>
            <a:pPr rtl="0"/>
            <a:r>
              <a:rPr lang="ko-KR" altLang="en-US"/>
              <a:t>생산성 손실 비용이 수천 달러임 </a:t>
            </a:r>
          </a:p>
          <a:p>
            <a:pPr rtl="0"/>
            <a:endParaRPr lang="ko-KR" altLang="en-US"/>
          </a:p>
        </p:txBody>
      </p:sp>
      <p:sp>
        <p:nvSpPr>
          <p:cNvPr id="11" name="날짜 개체 틀 10">
            <a:extLst>
              <a:ext uri="{FF2B5EF4-FFF2-40B4-BE49-F238E27FC236}">
                <a16:creationId xmlns:a16="http://schemas.microsoft.com/office/drawing/2014/main" id="{40BF6865-7FAE-4B56-A995-ADF1582D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12" name="바닥글 개체 틀 11">
            <a:extLst>
              <a:ext uri="{FF2B5EF4-FFF2-40B4-BE49-F238E27FC236}">
                <a16:creationId xmlns:a16="http://schemas.microsoft.com/office/drawing/2014/main" id="{7312B71A-5E84-41DE-9754-5F6291F6D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/>
              <a:t>해결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900" y="2563123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ko-KR" altLang="en-US"/>
              <a:t>차이 줄이기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85664" y="3070348"/>
            <a:ext cx="4031030" cy="1057308"/>
          </a:xfrm>
        </p:spPr>
        <p:txBody>
          <a:bodyPr rtlCol="0"/>
          <a:lstStyle/>
          <a:p>
            <a:pPr rtl="0"/>
            <a:r>
              <a:rPr lang="ko-KR" altLang="en-US"/>
              <a:t>당사의 제품은 소비자의 삶을 더 편리하게 만들며</a:t>
            </a:r>
            <a:r>
              <a:rPr lang="en-US" altLang="ko-KR"/>
              <a:t>, </a:t>
            </a:r>
            <a:r>
              <a:rPr lang="ko-KR" altLang="en-US"/>
              <a:t>시장의 어떤 다른 제품도 동일한 기능을 제공하지 않습니다</a:t>
            </a:r>
            <a:r>
              <a:rPr lang="en-US" altLang="ko-KR"/>
              <a:t>.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/>
              <a:t>대상 고객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73143" y="3070348"/>
            <a:ext cx="4031030" cy="1057308"/>
          </a:xfrm>
        </p:spPr>
        <p:txBody>
          <a:bodyPr rtlCol="0"/>
          <a:lstStyle/>
          <a:p>
            <a:pPr rtl="0"/>
            <a:r>
              <a:rPr lang="ko-KR" altLang="en-US"/>
              <a:t>대상 그룹은 </a:t>
            </a:r>
            <a:r>
              <a:rPr lang="en-US" altLang="ko-KR"/>
              <a:t>Z</a:t>
            </a:r>
            <a:r>
              <a:rPr lang="ko-KR" altLang="en-US"/>
              <a:t>세대</a:t>
            </a:r>
            <a:r>
              <a:rPr lang="en-US" altLang="ko-KR"/>
              <a:t>(18~25</a:t>
            </a:r>
            <a:r>
              <a:rPr lang="ko-KR" altLang="en-US"/>
              <a:t>세</a:t>
            </a:r>
            <a:r>
              <a:rPr lang="en-US" altLang="ko-KR"/>
              <a:t>)</a:t>
            </a:r>
            <a:r>
              <a:rPr lang="ko-KR" altLang="en-US"/>
              <a:t>임</a:t>
            </a:r>
          </a:p>
          <a:p>
            <a:pPr rtl="0"/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/>
              <a:t>비용 절감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86412" y="4826656"/>
            <a:ext cx="4031030" cy="1057308"/>
          </a:xfrm>
        </p:spPr>
        <p:txBody>
          <a:bodyPr rtlCol="0"/>
          <a:lstStyle/>
          <a:p>
            <a:pPr rtl="0"/>
            <a:r>
              <a:rPr lang="ko-KR" altLang="en-US"/>
              <a:t>교체 제품에 대한 비용 절감 </a:t>
            </a:r>
          </a:p>
          <a:p>
            <a:pPr rtl="0"/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/>
              <a:t>편리성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73143" y="4826656"/>
            <a:ext cx="4031030" cy="1057308"/>
          </a:xfrm>
        </p:spPr>
        <p:txBody>
          <a:bodyPr rtlCol="0"/>
          <a:lstStyle/>
          <a:p>
            <a:pPr rtl="0"/>
            <a:r>
              <a:rPr lang="ko-KR" altLang="en-US"/>
              <a:t>고객에게 필요한 대상 정보를 제공하는 간단한 디자인</a:t>
            </a:r>
          </a:p>
        </p:txBody>
      </p:sp>
      <p:sp>
        <p:nvSpPr>
          <p:cNvPr id="80" name="날짜 개체 틀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81" name="바닥글 개체 틀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82" name="슬라이드 번호 개체 틀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 rtlCol="0"/>
          <a:lstStyle/>
          <a:p>
            <a:pPr rtl="0"/>
            <a:r>
              <a:rPr lang="ko-KR" altLang="en-US"/>
              <a:t>제품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153063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ko-KR" altLang="en-US"/>
              <a:t>고유성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이 틈새 시장 전용 제품만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/>
              <a:t>시장 선점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2959856"/>
            <a:ext cx="5431971" cy="557950"/>
          </a:xfrm>
        </p:spPr>
        <p:txBody>
          <a:bodyPr rtlCol="0"/>
          <a:lstStyle/>
          <a:p>
            <a:pPr rtl="0"/>
            <a:r>
              <a:rPr lang="ko-KR" altLang="en-US"/>
              <a:t>세련되고 기능적으로 아름답게 디자인된 제품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/>
              <a:t>테스트됨 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059652"/>
            <a:ext cx="5431971" cy="557950"/>
          </a:xfrm>
        </p:spPr>
        <p:txBody>
          <a:bodyPr rtlCol="0"/>
          <a:lstStyle/>
          <a:p>
            <a:pPr rtl="0"/>
            <a:r>
              <a:rPr lang="ko-KR" altLang="en-US"/>
              <a:t>해당 지역의 대학생과 함께 테스트를 수행함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/>
              <a:t>정통성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919680" y="5159449"/>
            <a:ext cx="5431971" cy="557950"/>
          </a:xfrm>
        </p:spPr>
        <p:txBody>
          <a:bodyPr rtlCol="0"/>
          <a:lstStyle/>
          <a:p>
            <a:pPr rtl="0"/>
            <a:r>
              <a:rPr lang="ko-KR" altLang="en-US"/>
              <a:t>현장 전문가의 도움과 의견을 활용하여 설계 </a:t>
            </a:r>
          </a:p>
        </p:txBody>
      </p:sp>
      <p:sp>
        <p:nvSpPr>
          <p:cNvPr id="20" name="날짜 개체 틀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21" name="바닥글 개체 틀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22" name="슬라이드 번호 개체 틀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/>
          <a:lstStyle/>
          <a:p>
            <a:pPr rtl="0"/>
            <a:r>
              <a:rPr lang="ko-KR" altLang="en-US"/>
              <a:t>제품 혜택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ko-KR" altLang="en-US"/>
              <a:t>멋지고 세련된 제품</a:t>
            </a:r>
          </a:p>
          <a:p>
            <a:pPr rtl="0"/>
            <a:r>
              <a:rPr lang="ko-KR" altLang="en-US" noProof="1"/>
              <a:t>해당 분야 커뮤니티 연결 </a:t>
            </a:r>
          </a:p>
          <a:p>
            <a:pPr rtl="0"/>
            <a:r>
              <a:rPr lang="ko-KR" altLang="en-US" noProof="1"/>
              <a:t>온라인 스토어와 시장 전환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2ACA2A-6BBE-47CF-B76F-F56C9DBF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6A095E-DB05-47EC-A2D5-47398A4A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 rtlCol="0"/>
          <a:lstStyle/>
          <a:p>
            <a:pPr rtl="0"/>
            <a:r>
              <a:rPr lang="ko-KR" altLang="en-US"/>
              <a:t>회사 개요</a:t>
            </a:r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 rtlCol="0"/>
          <a:lstStyle/>
          <a:p>
            <a:pPr rtl="0"/>
            <a:r>
              <a:rPr lang="ko-KR" altLang="en-US"/>
              <a:t>비즈니스 모델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640DF9D-0C9E-4C5D-9635-6B4DE10CCE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2469515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ko-KR" altLang="en-US" noProof="1"/>
              <a:t>요약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0297407-CE4E-4284-879D-AEC3957136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noProof="1"/>
              <a:t>시장 추세 및 소셜 미디어에 관한 연구를 기반으로 합니다</a:t>
            </a:r>
            <a:r>
              <a:rPr lang="en-US" altLang="ko-KR" noProof="1"/>
              <a:t>.</a:t>
            </a:r>
            <a:endParaRPr lang="ko-KR" altLang="en-US" noProof="1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5C3A7BE-F7FC-4942-A31A-491A8A80610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3569311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ko-KR" altLang="en-US" noProof="1"/>
              <a:t>디자인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95CCE699-03D1-4642-B46A-B14EF17DA18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noProof="1"/>
              <a:t>당사는 사람들이 이 틈새 시장 전용 제품을 더 많이 필요로 한다고 생각합니다</a:t>
            </a:r>
            <a:r>
              <a:rPr lang="en-US" altLang="ko-KR" noProof="1"/>
              <a:t>.</a:t>
            </a:r>
            <a:endParaRPr lang="ko-KR" altLang="en-US" noProof="1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BC1DF189-6F2F-4C21-88CC-C82D3D0D147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4669107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ko-KR" altLang="en-US" noProof="1"/>
              <a:t>연구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E82690-B145-4D4F-B2D1-0B2A8C50FD7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noProof="1"/>
              <a:t>미니멀리스트와 편리성 </a:t>
            </a:r>
          </a:p>
        </p:txBody>
      </p:sp>
      <p:sp>
        <p:nvSpPr>
          <p:cNvPr id="32" name="날짜 개체 틀 31">
            <a:extLst>
              <a:ext uri="{FF2B5EF4-FFF2-40B4-BE49-F238E27FC236}">
                <a16:creationId xmlns:a16="http://schemas.microsoft.com/office/drawing/2014/main" id="{D5DB19F8-B538-4965-BA90-ED372B99F5DC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05C44B1-BA82-483C-BD91-F89067442F9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US" altLang="ko-KR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/>
              <a:t>시장 개요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12B089-A8F9-45B1-BE6E-EAC10163F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104" y="2776936"/>
            <a:ext cx="2882475" cy="823912"/>
          </a:xfrm>
        </p:spPr>
        <p:txBody>
          <a:bodyPr rtlCol="0"/>
          <a:lstStyle/>
          <a:p>
            <a:pPr rtl="0"/>
            <a:r>
              <a:rPr lang="en-US" altLang="ko-KR" dirty="0"/>
              <a:t>₩30</a:t>
            </a:r>
            <a:r>
              <a:rPr lang="ko-KR" altLang="en-US" dirty="0"/>
              <a:t>억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ko-KR" altLang="en-US" noProof="1"/>
              <a:t>창조의 자유</a:t>
            </a:r>
            <a:endParaRPr lang="ko-KR" altLang="en-US"/>
          </a:p>
          <a:p>
            <a:pPr rtl="0"/>
            <a:r>
              <a:rPr lang="ko-KR" altLang="en-US" noProof="1"/>
              <a:t>선택적 포괄 시장</a:t>
            </a:r>
          </a:p>
          <a:p>
            <a:pPr rtl="0"/>
            <a:r>
              <a:rPr lang="en-US" altLang="ko-KR" noProof="1"/>
              <a:t>SAM(</a:t>
            </a:r>
            <a:r>
              <a:rPr lang="ko-KR" altLang="en-US" noProof="1"/>
              <a:t>유효 시장</a:t>
            </a:r>
            <a:r>
              <a:rPr lang="en-US" altLang="ko-KR" noProof="1"/>
              <a:t>)</a:t>
            </a:r>
            <a:endParaRPr lang="ko-KR" altLang="en-US" noProof="1"/>
          </a:p>
          <a:p>
            <a:pPr rtl="0"/>
            <a:endParaRPr lang="ko-KR" altLang="en-ZA" noProof="1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FE22F9B-4BF8-41DC-8F1C-836B546E5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7665" y="2776936"/>
            <a:ext cx="2896671" cy="823912"/>
          </a:xfrm>
        </p:spPr>
        <p:txBody>
          <a:bodyPr rtlCol="0"/>
          <a:lstStyle/>
          <a:p>
            <a:pPr rtl="0"/>
            <a:r>
              <a:rPr lang="en-US" altLang="ko-KR" dirty="0"/>
              <a:t>₩10</a:t>
            </a:r>
            <a:r>
              <a:rPr lang="ko-KR" altLang="en-US" dirty="0"/>
              <a:t>억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E1C399-8F48-44F5-9461-3C89866D4C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/>
          <a:lstStyle/>
          <a:p>
            <a:pPr rtl="0"/>
            <a:r>
              <a:rPr lang="ko-KR" altLang="en-US"/>
              <a:t>구축 기회</a:t>
            </a:r>
          </a:p>
          <a:p>
            <a:pPr rtl="0"/>
            <a:r>
              <a:rPr lang="ko-KR" altLang="en-US"/>
              <a:t>완전 포괄 시장</a:t>
            </a:r>
          </a:p>
          <a:p>
            <a:pPr rtl="0"/>
            <a:r>
              <a:rPr lang="en-US" altLang="ko-KR"/>
              <a:t>TAM(</a:t>
            </a:r>
            <a:r>
              <a:rPr lang="ko-KR" altLang="en-US"/>
              <a:t>전체 시장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F515C5D-2CDB-4E66-B2B8-1451BC44247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066421" y="2776936"/>
            <a:ext cx="2882475" cy="8239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altLang="ko-KR" dirty="0"/>
              <a:t>₩20</a:t>
            </a:r>
            <a:r>
              <a:rPr lang="ko-KR" altLang="en-US" dirty="0"/>
              <a:t>억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E92B9716-8D44-4864-8986-720957B3436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/>
          <a:lstStyle/>
          <a:p>
            <a:pPr rtl="0"/>
            <a:r>
              <a:rPr lang="ko-KR" altLang="en-US" noProof="1"/>
              <a:t>경쟁 업체가 거의 없음</a:t>
            </a:r>
          </a:p>
          <a:p>
            <a:pPr rtl="0"/>
            <a:r>
              <a:rPr lang="ko-KR" altLang="en-US" noProof="1"/>
              <a:t>특정 대상 시장</a:t>
            </a:r>
          </a:p>
          <a:p>
            <a:pPr rtl="0"/>
            <a:r>
              <a:rPr lang="en-US" altLang="ko-KR" noProof="1"/>
              <a:t>SOM(</a:t>
            </a:r>
            <a:r>
              <a:rPr lang="ko-KR" altLang="en-US" noProof="1"/>
              <a:t>수익 시장</a:t>
            </a:r>
            <a:r>
              <a:rPr lang="en-US" altLang="ko-KR" noProof="1"/>
              <a:t>)</a:t>
            </a:r>
            <a:endParaRPr lang="ko-KR" altLang="en-ZA"/>
          </a:p>
          <a:p>
            <a:pPr rtl="0"/>
            <a:endParaRPr lang="ko-KR" altLang="en-US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theme/theme1.xml><?xml version="1.0" encoding="utf-8"?>
<a:theme xmlns:a="http://schemas.openxmlformats.org/drawingml/2006/main" name="모노라인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9039_TF56180624_Win32" id="{6015578C-7D5D-4D9F-B4C9-62F8FE79A225}" vid="{1D77FD14-6D0D-4F01-A4B4-6681689BE31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영업을 위한 간단한 미니멀리스트 제안 발표</Template>
  <TotalTime>7</TotalTime>
  <Words>749</Words>
  <Application>Microsoft Office PowerPoint</Application>
  <PresentationFormat>와이드스크린</PresentationFormat>
  <Paragraphs>298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모노라인</vt:lpstr>
      <vt:lpstr>백제시대 부자학 01</vt:lpstr>
      <vt:lpstr>회사 소개</vt:lpstr>
      <vt:lpstr>문제</vt:lpstr>
      <vt:lpstr>해결 방법</vt:lpstr>
      <vt:lpstr>제품 개요</vt:lpstr>
      <vt:lpstr>제품 혜택</vt:lpstr>
      <vt:lpstr>회사 개요</vt:lpstr>
      <vt:lpstr>비즈니스 모델</vt:lpstr>
      <vt:lpstr>시장 개요</vt:lpstr>
      <vt:lpstr>시장 비교</vt:lpstr>
      <vt:lpstr>경쟁 업체</vt:lpstr>
      <vt:lpstr>경쟁 업체  </vt:lpstr>
      <vt:lpstr>성장 전략</vt:lpstr>
      <vt:lpstr>유입</vt:lpstr>
      <vt:lpstr>2년 작업 계획</vt:lpstr>
      <vt:lpstr>재무</vt:lpstr>
      <vt:lpstr>팀 소개</vt:lpstr>
      <vt:lpstr>팀 소개  </vt:lpstr>
      <vt:lpstr>자금 조달</vt:lpstr>
      <vt:lpstr>요약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조은성</dc:creator>
  <cp:lastModifiedBy>조은성</cp:lastModifiedBy>
  <cp:revision>1</cp:revision>
  <dcterms:created xsi:type="dcterms:W3CDTF">2024-09-15T05:13:56Z</dcterms:created>
  <dcterms:modified xsi:type="dcterms:W3CDTF">2024-09-15T05:21:31Z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