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notesSlides/notesSlide25.xml" ContentType="application/vnd.openxmlformats-officedocument.presentationml.notesSlide+xml"/>
  <Override PartName="/ppt/slides/slide25.xml" ContentType="application/vnd.openxmlformats-officedocument.presentationml.slide+xml"/>
  <Override PartName="/ppt/notesSlides/notesSlide26.xml" ContentType="application/vnd.openxmlformats-officedocument.presentationml.notesSlide+xml"/>
  <Override PartName="/ppt/slides/slide26.xml" ContentType="application/vnd.openxmlformats-officedocument.presentationml.slide+xml"/>
  <Override PartName="/ppt/notesSlides/notesSlide27.xml" ContentType="application/vnd.openxmlformats-officedocument.presentationml.notesSlide+xml"/>
  <Override PartName="/ppt/slides/slide27.xml" ContentType="application/vnd.openxmlformats-officedocument.presentationml.slide+xml"/>
  <Override PartName="/ppt/notesSlides/notesSlide28.xml" ContentType="application/vnd.openxmlformats-officedocument.presentationml.notesSlide+xml"/>
  <Override PartName="/ppt/slides/slide28.xml" ContentType="application/vnd.openxmlformats-officedocument.presentationml.slide+xml"/>
  <Override PartName="/ppt/notesSlides/notesSlide29.xml" ContentType="application/vnd.openxmlformats-officedocument.presentationml.notesSlide+xml"/>
  <Override PartName="/ppt/slides/slide29.xml" ContentType="application/vnd.openxmlformats-officedocument.presentationml.slide+xml"/>
  <Override PartName="/ppt/notesSlides/notesSlide30.xml" ContentType="application/vnd.openxmlformats-officedocument.presentationml.notesSlide+xml"/>
  <Override PartName="/ppt/slides/slide30.xml" ContentType="application/vnd.openxmlformats-officedocument.presentationml.slide+xml"/>
  <Override PartName="/ppt/notesSlides/notesSlide31.xml" ContentType="application/vnd.openxmlformats-officedocument.presentationml.notesSlide+xml"/>
  <Override PartName="/ppt/slides/slide31.xml" ContentType="application/vnd.openxmlformats-officedocument.presentationml.slide+xml"/>
  <Override PartName="/ppt/slides/slide32.xml" ContentType="application/vnd.openxmlformats-officedocument.presentationml.slide+xml"/>
  <Override PartName="/ppt/notesSlides/notesSlide33.xml" ContentType="application/vnd.openxmlformats-officedocument.presentationml.notesSlide+xml"/>
  <Override PartName="/ppt/slides/slide33.xml" ContentType="application/vnd.openxmlformats-officedocument.presentationml.slide+xml"/>
  <Override PartName="/ppt/notesSlides/notesSlide34.xml" ContentType="application/vnd.openxmlformats-officedocument.presentationml.notesSlide+xml"/>
  <Override PartName="/ppt/slides/slide34.xml" ContentType="application/vnd.openxmlformats-officedocument.presentationml.slide+xml"/>
  <Override PartName="/ppt/notesSlides/notesSlide35.xml" ContentType="application/vnd.openxmlformats-officedocument.presentationml.notesSlide+xml"/>
  <Override PartName="/ppt/slides/slide35.xml" ContentType="application/vnd.openxmlformats-officedocument.presentationml.slide+xml"/>
  <Override PartName="/ppt/notesSlides/notesSlide36.xml" ContentType="application/vnd.openxmlformats-officedocument.presentationml.notesSlide+xml"/>
  <Override PartName="/ppt/slides/slide3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1323"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 name="文本框"/>
          <p:cNvSpPr>
            <a:spLocks noGrp="1"/>
          </p:cNvSpPr>
          <p:nvPr>
            <p:ph type="hdr" idx="2"/>
          </p:nvPr>
        </p:nvSpPr>
        <p:spPr>
          <a:xfrm rot="0">
            <a:off x="0" y="0"/>
            <a:ext cx="2971799" cy="458787"/>
          </a:xfrm>
          <a:prstGeom prst="rect"/>
          <a:noFill/>
          <a:ln w="12700" cmpd="sng" cap="flat">
            <a:noFill/>
            <a:prstDash val="solid"/>
            <a:round/>
          </a:ln>
        </p:spPr>
        <p:txBody>
          <a:bodyPr vert="horz" wrap="square" lIns="91425" tIns="45700" rIns="91425" bIns="45700" anchor="t" anchorCtr="0">
            <a:prstTxWarp prst="textNoShape"/>
          </a:bodyPr>
          <a:lstStyle/>
          <a:p>
            <a:pPr algn="l">
              <a:lnSpc>
                <a:spcPct val="100000"/>
              </a:lnSpc>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8" name="文本框"/>
          <p:cNvSpPr>
            <a:spLocks noGrp="1"/>
          </p:cNvSpPr>
          <p:nvPr>
            <p:ph type="dt" idx="10"/>
          </p:nvPr>
        </p:nvSpPr>
        <p:spPr>
          <a:xfrm rot="0">
            <a:off x="3884613" y="0"/>
            <a:ext cx="2971800" cy="458787"/>
          </a:xfrm>
          <a:prstGeom prst="rect"/>
          <a:noFill/>
          <a:ln w="12700" cmpd="sng" cap="flat">
            <a:noFill/>
            <a:prstDash val="solid"/>
            <a:round/>
          </a:ln>
        </p:spPr>
        <p:txBody>
          <a:bodyPr vert="horz" wrap="square" lIns="91425" tIns="45700" rIns="91425" bIns="45700" anchor="t" anchorCtr="0">
            <a:prstTxWarp prst="textNoShape"/>
          </a:bodyPr>
          <a:lstStyle/>
          <a:p>
            <a:pPr algn="r">
              <a:lnSpc>
                <a:spcPct val="100000"/>
              </a:lnSpc>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9" name="对象"/>
          <p:cNvSpPr>
            <a:spLocks noGrp="1" noChangeAspect="1"/>
          </p:cNvSpPr>
          <p:nvPr>
            <p:ph type="sldImg" idx="3"/>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1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lnSpc>
                <a:spcPct val="100000"/>
              </a:lnSpc>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1" name="文本框"/>
          <p:cNvSpPr>
            <a:spLocks noGrp="1"/>
          </p:cNvSpPr>
          <p:nvPr>
            <p:ph type="ftr"/>
          </p:nvPr>
        </p:nvSpPr>
        <p:spPr>
          <a:xfrm rot="0">
            <a:off x="0" y="8685213"/>
            <a:ext cx="2971799" cy="458787"/>
          </a:xfrm>
          <a:prstGeom prst="rect"/>
          <a:noFill/>
          <a:ln w="12700" cmpd="sng" cap="flat">
            <a:noFill/>
            <a:prstDash val="solid"/>
            <a:round/>
          </a:ln>
        </p:spPr>
        <p:txBody>
          <a:bodyPr vert="horz" wrap="square" lIns="91425" tIns="45700" rIns="91425" bIns="45700" anchor="b" anchorCtr="0">
            <a:prstTxWarp prst="textNoShape"/>
          </a:bodyPr>
          <a:lstStyle/>
          <a:p>
            <a:pPr algn="l">
              <a:lnSpc>
                <a:spcPct val="100000"/>
              </a:lnSpc>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sldNum"/>
          </p:nvPr>
        </p:nvSpPr>
        <p:spPr>
          <a:xfrm rot="0">
            <a:off x="3884613" y="8685213"/>
            <a:ext cx="2971800" cy="458787"/>
          </a:xfrm>
          <a:prstGeom prst="rect"/>
          <a:noFill/>
          <a:ln w="12700" cmpd="sng" cap="flat">
            <a:noFill/>
            <a:prstDash val="solid"/>
            <a:round/>
          </a:ln>
        </p:spPr>
        <p:txBody>
          <a:bodyPr vert="horz" wrap="square" lIns="91425" tIns="45700" rIns="91425" bIns="45700" anchor="b"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29591576"/>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1"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22"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6297250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61"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4234745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5"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66"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87561799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71"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275094996"/>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276294526"/>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89"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8381690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31"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45775723"/>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2"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93"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277529528"/>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97"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52017729"/>
      </p:ext>
    </p:extLst>
  </p:cSld>
  <p:clrMapOvr>
    <a:masterClrMapping/>
  </p:clrMapOvr>
</p:notes>
</file>

<file path=ppt/notesSlides/notesSlide2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01"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733818146"/>
      </p:ext>
    </p:extLst>
  </p:cSld>
  <p:clrMapOvr>
    <a:masterClrMapping/>
  </p:clrMapOvr>
</p:notes>
</file>

<file path=ppt/notesSlides/notesSlide2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07"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629458401"/>
      </p:ext>
    </p:extLst>
  </p:cSld>
  <p:clrMapOvr>
    <a:masterClrMapping/>
  </p:clrMapOvr>
</p:notes>
</file>

<file path=ppt/notesSlides/notesSlide2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11"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353534533"/>
      </p:ext>
    </p:extLst>
  </p:cSld>
  <p:clrMapOvr>
    <a:masterClrMapping/>
  </p:clrMapOvr>
</p:notes>
</file>

<file path=ppt/notesSlides/notesSlide2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4"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15"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075645370"/>
      </p:ext>
    </p:extLst>
  </p:cSld>
  <p:clrMapOvr>
    <a:masterClrMapping/>
  </p:clrMapOvr>
</p:notes>
</file>

<file path=ppt/notesSlides/notesSlide2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8"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19"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353403533"/>
      </p:ext>
    </p:extLst>
  </p:cSld>
  <p:clrMapOvr>
    <a:masterClrMapping/>
  </p:clrMapOvr>
</p:notes>
</file>

<file path=ppt/notesSlides/notesSlide2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2"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23"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669309635"/>
      </p:ext>
    </p:extLst>
  </p:cSld>
  <p:clrMapOvr>
    <a:masterClrMapping/>
  </p:clrMapOvr>
</p:notes>
</file>

<file path=ppt/notesSlides/notesSlide2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5"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26"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00300228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4"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35"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431157216"/>
      </p:ext>
    </p:extLst>
  </p:cSld>
  <p:clrMapOvr>
    <a:masterClrMapping/>
  </p:clrMapOvr>
</p:notes>
</file>

<file path=ppt/notesSlides/notesSlide3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29"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426130993"/>
      </p:ext>
    </p:extLst>
  </p:cSld>
  <p:clrMapOvr>
    <a:masterClrMapping/>
  </p:clrMapOvr>
</p:notes>
</file>

<file path=ppt/notesSlides/notesSlide3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347020931"/>
      </p:ext>
    </p:extLst>
  </p:cSld>
  <p:clrMapOvr>
    <a:masterClrMapping/>
  </p:clrMapOvr>
</p:notes>
</file>

<file path=ppt/notesSlides/notesSlide3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621432342"/>
      </p:ext>
    </p:extLst>
  </p:cSld>
  <p:clrMapOvr>
    <a:masterClrMapping/>
  </p:clrMapOvr>
</p:notes>
</file>

<file path=ppt/notesSlides/notesSlide3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40"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2021697969"/>
      </p:ext>
    </p:extLst>
  </p:cSld>
  <p:clrMapOvr>
    <a:masterClrMapping/>
  </p:clrMapOvr>
</p:notes>
</file>

<file path=ppt/notesSlides/notesSlide3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913589653"/>
      </p:ext>
    </p:extLst>
  </p:cSld>
  <p:clrMapOvr>
    <a:masterClrMapping/>
  </p:clrMapOvr>
</p:notes>
</file>

<file path=ppt/notesSlides/notesSlide3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7"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148"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2792600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8"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39"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3055013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43"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0796063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6"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47"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45900211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51"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64398759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4"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55" name="对象"/>
          <p:cNvSpPr>
            <a:spLocks noGrp="1" noChangeAspect="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72695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0">
            <a:off x="1524000" y="1122363"/>
            <a:ext cx="9144000" cy="2387600"/>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4" name="文本框"/>
          <p:cNvSpPr>
            <a:spLocks noGrp="1"/>
          </p:cNvSpPr>
          <p:nvPr>
            <p:ph type="subTitle" idx="1"/>
          </p:nvPr>
        </p:nvSpPr>
        <p:spPr>
          <a:xfrm rot="0">
            <a:off x="1524000" y="3602038"/>
            <a:ext cx="9144000" cy="1655762"/>
          </a:xfrm>
          <a:prstGeom prst="rect"/>
          <a:noFill/>
          <a:ln w="12700" cmpd="sng" cap="flat">
            <a:noFill/>
            <a:prstDash val="solid"/>
            <a:round/>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5" name="文本框"/>
          <p:cNvSpPr>
            <a:spLocks noGrp="1"/>
          </p:cNvSpPr>
          <p:nvPr>
            <p:ph type="dt" idx="10"/>
          </p:nvPr>
        </p:nvSpPr>
        <p:spPr>
          <a:xfrm rot="0">
            <a:off x="838200" y="6356349"/>
            <a:ext cx="2743200"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6" name="文本框"/>
          <p:cNvSpPr>
            <a:spLocks noGrp="1"/>
          </p:cNvSpPr>
          <p:nvPr>
            <p:ph type="ftr"/>
          </p:nvPr>
        </p:nvSpPr>
        <p:spPr>
          <a:xfrm rot="0">
            <a:off x="4038600" y="6356349"/>
            <a:ext cx="4114800"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
        <p:nvSpPr>
          <p:cNvPr id="17" name="文本框"/>
          <p:cNvSpPr>
            <a:spLocks noGrp="1"/>
          </p:cNvSpPr>
          <p:nvPr>
            <p:ph type="sldNum"/>
          </p:nvPr>
        </p:nvSpPr>
        <p:spPr>
          <a:xfrm rot="0">
            <a:off x="8610600" y="6356349"/>
            <a:ext cx="2743200"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&lt;#&gt;</a:t>
            </a:fld>
            <a:endParaRPr lang="zh-CN" altLang="en-US" sz="1200" b="0" i="0" u="none" strike="noStrike" kern="0" cap="none" spc="0" baseline="0">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722779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01300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13407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l">
              <a:lnSpc>
                <a:spcPct val="90000"/>
              </a:lnSpc>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457200" indent="-342900" algn="l">
              <a:lnSpc>
                <a:spcPct val="90000"/>
              </a:lnSpc>
              <a:spcBef>
                <a:spcPts val="1000"/>
              </a:spcBef>
              <a:spcAft>
                <a:spcPts val="0"/>
              </a:spcAft>
              <a:buClr>
                <a:srgbClr val="000000"/>
              </a:buClr>
              <a:buSzPts val="1800"/>
              <a:buChar char="•"/>
            </a:pPr>
            <a:endParaRPr lang="zh-CN" altLang="en-US"/>
          </a:p>
        </p:txBody>
      </p:sp>
      <p:sp>
        <p:nvSpPr>
          <p:cNvPr id="25"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0157424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666776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04184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91717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115248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493512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5653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20308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04334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round/>
          </a:ln>
        </p:spPr>
        <p:txBody>
          <a:bodyPr vert="horz" wrap="square" lIns="91425" tIns="45700" rIns="91425" bIns="45700" anchor="ctr" anchorCtr="0">
            <a:prstTxWarp prst="textNoShape"/>
          </a:bodyPr>
          <a:lstStyle/>
          <a:p>
            <a:pPr algn="l">
              <a:lnSpc>
                <a:spcPct val="90000"/>
              </a:lnSpc>
              <a:spcBef>
                <a:spcPts val="0"/>
              </a:spcBef>
              <a:spcAft>
                <a:spcPts val="0"/>
              </a:spcAft>
              <a:buNone/>
            </a:pPr>
            <a:endParaRPr lang="zh-CN" altLang="en-US" sz="44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3" name="文本框"/>
          <p:cNvSpPr>
            <a:spLocks noGrp="1"/>
          </p:cNvSpPr>
          <p:nvPr>
            <p:ph type="body" idx="1"/>
          </p:nvPr>
        </p:nvSpPr>
        <p:spPr>
          <a:xfrm rot="0">
            <a:off x="838200" y="1825625"/>
            <a:ext cx="10515600" cy="4351338"/>
          </a:xfrm>
          <a:prstGeom prst="rect"/>
          <a:noFill/>
          <a:ln w="12700" cmpd="sng" cap="flat">
            <a:noFill/>
            <a:prstDash val="solid"/>
            <a:round/>
          </a:ln>
        </p:spPr>
        <p:txBody>
          <a:bodyPr vert="horz" wrap="square" lIns="91425" tIns="45700" rIns="91425" bIns="45700" anchor="t" anchorCtr="0">
            <a:prstTxWarp prst="textNoShape"/>
          </a:bodyPr>
          <a:lstStyle/>
          <a:p>
            <a:pPr marL="457200" indent="-406400" algn="l">
              <a:lnSpc>
                <a:spcPct val="90000"/>
              </a:lnSpc>
              <a:spcBef>
                <a:spcPts val="1000"/>
              </a:spcBef>
              <a:spcAft>
                <a:spcPts val="0"/>
              </a:spcAft>
              <a:buClr>
                <a:srgbClr val="000000"/>
              </a:buClr>
              <a:buSzPts val="2800"/>
              <a:buFont typeface="Arial" pitchFamily="0" charset="0"/>
              <a:buChar char="•"/>
            </a:pPr>
            <a:endParaRPr lang="zh-CN" altLang="en-US" sz="28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4" name="文本框"/>
          <p:cNvSpPr>
            <a:spLocks noGrp="1"/>
          </p:cNvSpPr>
          <p:nvPr>
            <p:ph type="dt" idx="10"/>
          </p:nvPr>
        </p:nvSpPr>
        <p:spPr>
          <a:xfrm rot="0">
            <a:off x="838200" y="6356349"/>
            <a:ext cx="2743200" cy="365125"/>
          </a:xfrm>
          <a:prstGeom prst="rect"/>
          <a:noFill/>
          <a:ln w="12700" cmpd="sng" cap="flat">
            <a:noFill/>
            <a:prstDash val="solid"/>
            <a:round/>
          </a:ln>
        </p:spPr>
        <p:txBody>
          <a:bodyPr vert="horz" wrap="square" lIns="91425" tIns="45700" rIns="91425" bIns="45700" anchor="ctr" anchorCtr="0">
            <a:prstTxWarp prst="textNoShape"/>
          </a:bodyPr>
          <a:lstStyle/>
          <a:p>
            <a:pPr algn="l">
              <a:lnSpc>
                <a:spcPct val="100000"/>
              </a:lnSpc>
              <a:spcBef>
                <a:spcPts val="0"/>
              </a:spcBef>
              <a:spcAft>
                <a:spcPts val="0"/>
              </a:spcAft>
              <a:buNone/>
            </a:pP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5" name="文本框"/>
          <p:cNvSpPr>
            <a:spLocks noGrp="1"/>
          </p:cNvSpPr>
          <p:nvPr>
            <p:ph type="ftr"/>
          </p:nvPr>
        </p:nvSpPr>
        <p:spPr>
          <a:xfrm rot="0">
            <a:off x="4038600" y="6356349"/>
            <a:ext cx="4114800" cy="365125"/>
          </a:xfrm>
          <a:prstGeom prst="rect"/>
          <a:noFill/>
          <a:ln w="12700" cmpd="sng" cap="flat">
            <a:noFill/>
            <a:prstDash val="solid"/>
            <a:round/>
          </a:ln>
        </p:spPr>
        <p:txBody>
          <a:bodyPr vert="horz" wrap="square" lIns="91425" tIns="45700" rIns="91425" bIns="45700" anchor="ctr" anchorCtr="0">
            <a:prstTxWarp prst="textNoShape"/>
          </a:bodyPr>
          <a:lstStyle/>
          <a:p>
            <a:pPr algn="ctr">
              <a:lnSpc>
                <a:spcPct val="100000"/>
              </a:lnSpc>
              <a:spcBef>
                <a:spcPts val="0"/>
              </a:spcBef>
              <a:spcAft>
                <a:spcPts val="0"/>
              </a:spcAft>
              <a:buNone/>
            </a:pPr>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
        <p:nvSpPr>
          <p:cNvPr id="6" name="文本框"/>
          <p:cNvSpPr>
            <a:spLocks noGrp="1"/>
          </p:cNvSpPr>
          <p:nvPr>
            <p:ph type="sldNum"/>
          </p:nvPr>
        </p:nvSpPr>
        <p:spPr>
          <a:xfrm rot="0">
            <a:off x="8610600" y="6356349"/>
            <a:ext cx="2743200"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888888"/>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888888"/>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28507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1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14.jpeg"/><Relationship Id="rId2" Type="http://schemas.openxmlformats.org/officeDocument/2006/relationships/slideLayout" Target="../slideLayouts/slideLayout1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14.jpeg"/><Relationship Id="rId2"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image" Target="../media/15.jpeg"/><Relationship Id="rId2" Type="http://schemas.openxmlformats.org/officeDocument/2006/relationships/slideLayout" Target="../slideLayouts/slideLayout1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 name="文本框"/>
          <p:cNvSpPr>
            <a:spLocks noGrp="1"/>
          </p:cNvSpPr>
          <p:nvPr>
            <p:ph type="ctrTitle"/>
          </p:nvPr>
        </p:nvSpPr>
        <p:spPr>
          <a:xfrm rot="0">
            <a:off x="1664413" y="1083924"/>
            <a:ext cx="8340977" cy="1258584"/>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FAKE PROFILE IDENTIFICATION USING RANDOM FOREST</a:t>
            </a:r>
            <a:endParaRPr lang="zh-CN" altLang="en-US" sz="3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9" name="矩形"/>
          <p:cNvSpPr>
            <a:spLocks/>
          </p:cNvSpPr>
          <p:nvPr/>
        </p:nvSpPr>
        <p:spPr>
          <a:xfrm rot="0">
            <a:off x="2492853" y="2648449"/>
            <a:ext cx="8280972" cy="12915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50000"/>
              </a:lnSpc>
              <a:spcBef>
                <a:spcPts val="0"/>
              </a:spcBef>
              <a:spcAft>
                <a:spcPts val="0"/>
              </a:spcAft>
              <a:buNone/>
            </a:pPr>
            <a:r>
              <a:rPr lang="en-US" altLang="zh-CN" sz="1800" b="1"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DOMAIN</a:t>
            </a: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 : MACHINE LEARNING</a:t>
            </a:r>
            <a:endPar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endParaRPr>
          </a:p>
          <a:p>
            <a:pPr marL="0" indent="0" algn="l">
              <a:lnSpc>
                <a:spcPct val="150000"/>
              </a:lnSpc>
              <a:spcBef>
                <a:spcPts val="0"/>
              </a:spcBef>
              <a:spcAft>
                <a:spcPts val="0"/>
              </a:spcAft>
              <a:buNone/>
            </a:pPr>
            <a:r>
              <a:rPr lang="en-US" altLang="zh-CN" sz="1800" b="1"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 </a:t>
            </a:r>
            <a:r>
              <a:rPr lang="en-US" altLang="zh-CN" sz="1800" b="1"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SDG         </a:t>
            </a: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 </a:t>
            </a: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GOAL </a:t>
            </a: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11, </a:t>
            </a:r>
            <a:r>
              <a:rPr lang="en-US" altLang="zh-CN" sz="1800" b="0" i="0" u="none" strike="noStrike" kern="0" cap="all" spc="0" baseline="0">
                <a:solidFill>
                  <a:srgbClr val="000000"/>
                </a:solidFill>
                <a:latin typeface="Times New Roman" pitchFamily="0" charset="0"/>
                <a:ea typeface="Arial" pitchFamily="0" charset="0"/>
                <a:cs typeface="Times New Roman" pitchFamily="0" charset="0"/>
                <a:sym typeface="Arial" pitchFamily="0" charset="0"/>
              </a:rPr>
              <a:t>SUSTAINABLE CITIES AND COMMUNITIES</a:t>
            </a:r>
            <a:endParaRPr lang="en-US" altLang="zh-CN" sz="1800" b="0" i="0" u="none" strike="noStrike" kern="0" cap="all" spc="0" baseline="0">
              <a:solidFill>
                <a:srgbClr val="000000"/>
              </a:solidFill>
              <a:latin typeface="Times New Roman" pitchFamily="0" charset="0"/>
              <a:ea typeface="Arial" pitchFamily="0" charset="0"/>
              <a:cs typeface="Times New Roman" pitchFamily="0" charset="0"/>
              <a:sym typeface="Arial" pitchFamily="0" charset="0"/>
            </a:endParaRPr>
          </a:p>
          <a:p>
            <a:pPr marL="0" indent="0" algn="l">
              <a:lnSpc>
                <a:spcPct val="150000"/>
              </a:lnSpc>
              <a:spcBef>
                <a:spcPts val="0"/>
              </a:spcBef>
              <a:spcAft>
                <a:spcPts val="0"/>
              </a:spcAft>
              <a:buNone/>
            </a:pPr>
            <a:r>
              <a:rPr lang="en-US" altLang="zh-CN" sz="1800" b="1"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rPr>
              <a:t> BATCH    </a:t>
            </a:r>
            <a:r>
              <a:rPr lang="en-US" altLang="zh-CN" sz="1800" b="0"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rPr>
              <a:t>: A1</a:t>
            </a:r>
            <a:r>
              <a:rPr lang="en-US" altLang="zh-CN" sz="1800" b="0" i="0" u="none" strike="noStrike" kern="0" cap="none" spc="0" baseline="0">
                <a:solidFill>
                  <a:srgbClr val="000000"/>
                </a:solidFill>
                <a:latin typeface="Times New Roman" pitchFamily="0" charset="0"/>
                <a:ea typeface="Arial" pitchFamily="0" charset="0"/>
                <a:cs typeface="Times New Roman" pitchFamily="0" charset="0"/>
              </a:rPr>
              <a:t>3</a:t>
            </a:r>
            <a:endParaRPr lang="zh-CN" altLang="en-US" sz="1800" b="0"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endParaRPr>
          </a:p>
        </p:txBody>
      </p:sp>
      <p:sp>
        <p:nvSpPr>
          <p:cNvPr id="20" name="矩形"/>
          <p:cNvSpPr>
            <a:spLocks/>
          </p:cNvSpPr>
          <p:nvPr/>
        </p:nvSpPr>
        <p:spPr>
          <a:xfrm rot="0">
            <a:off x="5201920" y="4120736"/>
            <a:ext cx="6674549" cy="12915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50000"/>
              </a:lnSpc>
              <a:spcBef>
                <a:spcPts val="0"/>
              </a:spcBef>
              <a:spcAft>
                <a:spcPts val="0"/>
              </a:spcAft>
              <a:buNone/>
            </a:pP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GUIDE: </a:t>
            </a:r>
            <a:r>
              <a:rPr lang="en-US" altLang="zh-CN" sz="1800" b="0"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rPr>
              <a:t>Dr. KAVITHA SUBRAMANI </a:t>
            </a:r>
            <a:r>
              <a:rPr lang="en-US" altLang="zh-CN" sz="1800" b="0"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rPr>
              <a:t>M.E.,PhD</a:t>
            </a:r>
            <a:r>
              <a:rPr lang="en-US" altLang="zh-CN" sz="1800" b="0"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rPr>
              <a:t>(PROFESSOR)</a:t>
            </a:r>
            <a:endPar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endParaRPr>
          </a:p>
          <a:p>
            <a:pPr marL="0" indent="0" algn="l">
              <a:lnSpc>
                <a:spcPct val="150000"/>
              </a:lnSpc>
              <a:spcBef>
                <a:spcPts val="0"/>
              </a:spcBef>
              <a:spcAft>
                <a:spcPts val="0"/>
              </a:spcAft>
              <a:buNone/>
            </a:pP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HARSHAVARDHINI </a:t>
            </a: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A C (</a:t>
            </a: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211420104095)</a:t>
            </a:r>
            <a:endParaRPr lang="en-US" altLang="zh-CN" sz="1400" b="0"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endParaRPr>
          </a:p>
          <a:p>
            <a:pPr marL="0" indent="0" algn="l">
              <a:lnSpc>
                <a:spcPct val="150000"/>
              </a:lnSpc>
              <a:spcBef>
                <a:spcPts val="0"/>
              </a:spcBef>
              <a:spcAft>
                <a:spcPts val="0"/>
              </a:spcAft>
              <a:buNone/>
            </a:pP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KANMANI SHREE M (</a:t>
            </a:r>
            <a:r>
              <a:rPr lang="en-US" altLang="zh-CN" sz="1800" b="0" i="0" u="none" strike="noStrike" kern="0" cap="none" spc="0" baseline="0">
                <a:solidFill>
                  <a:srgbClr val="000000"/>
                </a:solidFill>
                <a:latin typeface="Times New Roman" pitchFamily="0" charset="0"/>
                <a:ea typeface="Calibri" pitchFamily="0" charset="0"/>
                <a:cs typeface="Times New Roman" pitchFamily="0" charset="0"/>
                <a:sym typeface="Calibri" pitchFamily="0" charset="0"/>
              </a:rPr>
              <a:t>211420104123)</a:t>
            </a:r>
            <a:endParaRPr lang="zh-CN" altLang="en-US" sz="1400" b="0"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endParaRPr>
          </a:p>
        </p:txBody>
      </p:sp>
    </p:spTree>
    <p:extLst>
      <p:ext uri="{BB962C8B-B14F-4D97-AF65-F5344CB8AC3E}">
        <p14:creationId xmlns:p14="http://schemas.microsoft.com/office/powerpoint/2010/main" val="6900537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838200" y="0"/>
            <a:ext cx="10515600" cy="1325563"/>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PROPOSED </a:t>
            </a: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METHODOLOGY</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59" name="文本框"/>
          <p:cNvSpPr>
            <a:spLocks noGrp="1"/>
          </p:cNvSpPr>
          <p:nvPr>
            <p:ph type="body" idx="1"/>
          </p:nvPr>
        </p:nvSpPr>
        <p:spPr>
          <a:xfrm rot="0">
            <a:off x="838200" y="1500504"/>
            <a:ext cx="10515600" cy="4351338"/>
          </a:xfrm>
          <a:prstGeom prst="rect"/>
          <a:noFill/>
          <a:ln w="12700" cmpd="sng" cap="flat">
            <a:noFill/>
            <a:prstDash val="solid"/>
            <a:round/>
          </a:ln>
        </p:spPr>
        <p:txBody>
          <a:bodyPr vert="horz" wrap="square" lIns="91425" tIns="45700" rIns="91425" bIns="45700" anchor="t" anchorCtr="0">
            <a:prstTxWarp prst="textNoShape"/>
          </a:bodyPr>
          <a:lstStyle/>
          <a:p>
            <a:pPr marL="228600" indent="-228600" algn="just">
              <a:lnSpc>
                <a:spcPct val="200000"/>
              </a:lnSpc>
              <a:spcBef>
                <a:spcPts val="0"/>
              </a:spcBef>
              <a:spcAft>
                <a:spcPts val="0"/>
              </a:spcAft>
              <a:buClr>
                <a:srgbClr val="000000"/>
              </a:buClr>
              <a:buSzPts val="20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The Application Domain of the following project was profile Detection using Random Forest technique. </a:t>
            </a:r>
            <a:endParaRPr lang="en-US" altLang="zh-CN" sz="14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200000"/>
              </a:lnSpc>
              <a:spcBef>
                <a:spcPts val="1000"/>
              </a:spcBef>
              <a:spcAft>
                <a:spcPts val="0"/>
              </a:spcAft>
              <a:buClr>
                <a:srgbClr val="000000"/>
              </a:buClr>
              <a:buSzPts val="20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Profile detection is key to understanding the structure of complex networks, and ultimately extracting useful information from them.</a:t>
            </a:r>
            <a:endParaRPr lang="en-US" altLang="zh-CN" sz="14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200000"/>
              </a:lnSpc>
              <a:spcBef>
                <a:spcPts val="1000"/>
              </a:spcBef>
              <a:spcAft>
                <a:spcPts val="0"/>
              </a:spcAft>
              <a:buClr>
                <a:srgbClr val="000000"/>
              </a:buClr>
              <a:buSzPts val="20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In this project, we came up with a framework through which we can detect a fake profile using machine learning algorithms so that the social life of people become secured.</a:t>
            </a:r>
            <a:endParaRPr lang="zh-CN" altLang="en-US" sz="1400" b="0" i="0" u="none" strike="noStrike" kern="0" cap="none" spc="0" baseline="0">
              <a:solidFill>
                <a:srgbClr val="000000"/>
              </a:solidFill>
              <a:latin typeface="Calibri" pitchFamily="0" charset="0"/>
              <a:ea typeface="Arial" pitchFamily="0" charset="0"/>
              <a:cs typeface="Calibri" pitchFamily="0" charset="0"/>
            </a:endParaRPr>
          </a:p>
        </p:txBody>
      </p:sp>
    </p:spTree>
    <p:extLst>
      <p:ext uri="{BB962C8B-B14F-4D97-AF65-F5344CB8AC3E}">
        <p14:creationId xmlns:p14="http://schemas.microsoft.com/office/powerpoint/2010/main" val="53840027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763250" y="194872"/>
            <a:ext cx="10515600" cy="1280794"/>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SYSTEM ARCHITECTURE</a:t>
            </a:r>
            <a:endParaRPr lang="zh-CN" altLang="en-US"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63" name="文本框"/>
          <p:cNvSpPr>
            <a:spLocks noGrp="1"/>
          </p:cNvSpPr>
          <p:nvPr>
            <p:ph type="body" idx="1"/>
          </p:nvPr>
        </p:nvSpPr>
        <p:spPr>
          <a:xfrm rot="0">
            <a:off x="248919" y="1473200"/>
            <a:ext cx="7005320" cy="4683443"/>
          </a:xfrm>
          <a:prstGeom prst="rect"/>
          <a:noFill/>
          <a:ln w="12700" cmpd="sng" cap="flat">
            <a:noFill/>
            <a:prstDash val="solid"/>
            <a:round/>
          </a:ln>
        </p:spPr>
        <p:txBody>
          <a:bodyPr vert="horz" wrap="square" lIns="91425" tIns="45700" rIns="91425" bIns="45700" anchor="t" anchorCtr="0">
            <a:prstTxWarp prst="textNoShape"/>
          </a:bodyPr>
          <a:lstStyle/>
          <a:p>
            <a:pPr marL="457200" indent="-342900" algn="l">
              <a:lnSpc>
                <a:spcPct val="240000"/>
              </a:lnSpc>
              <a:spcBef>
                <a:spcPts val="100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Lucida Sans"/>
              </a:rPr>
              <a:t>      This displays the whole design of our working model including the components and the states occurring during the execution of the process. It displays the very initial process of image feeding followed by pre-processing. The System process the input and thus provide output predicted by the model.</a:t>
            </a:r>
            <a:endParaRPr lang="zh-CN" altLang="en-US" sz="2000" b="0" i="0" u="none" strike="noStrike" kern="0" cap="none" spc="0" baseline="0">
              <a:solidFill>
                <a:srgbClr val="000000"/>
              </a:solidFill>
              <a:latin typeface="Arial" pitchFamily="0" charset="0"/>
              <a:ea typeface="Arial" pitchFamily="0" charset="0"/>
              <a:cs typeface="Lucida Sans"/>
            </a:endParaRPr>
          </a:p>
        </p:txBody>
      </p:sp>
      <p:pic>
        <p:nvPicPr>
          <p:cNvPr id="64" name="图片"/>
          <p:cNvPicPr>
            <a:picLocks/>
          </p:cNvPicPr>
          <p:nvPr/>
        </p:nvPicPr>
        <p:blipFill>
          <a:blip r:embed="rId1" cstate="print"/>
          <a:stretch>
            <a:fillRect/>
          </a:stretch>
        </p:blipFill>
        <p:spPr>
          <a:xfrm rot="0">
            <a:off x="7573725" y="1090726"/>
            <a:ext cx="3785951" cy="5462474"/>
          </a:xfrm>
          <a:prstGeom prst="rect"/>
          <a:noFill/>
          <a:ln w="12700" cmpd="sng" cap="flat">
            <a:noFill/>
            <a:prstDash val="solid"/>
            <a:round/>
          </a:ln>
        </p:spPr>
      </p:pic>
    </p:spTree>
    <p:extLst>
      <p:ext uri="{BB962C8B-B14F-4D97-AF65-F5344CB8AC3E}">
        <p14:creationId xmlns:p14="http://schemas.microsoft.com/office/powerpoint/2010/main" val="251519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1339598" y="0"/>
            <a:ext cx="10117809" cy="711200"/>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90000"/>
              </a:lnSpc>
              <a:spcBef>
                <a:spcPts val="0"/>
              </a:spcBef>
              <a:spcAft>
                <a:spcPts val="0"/>
              </a:spcAft>
              <a:buNone/>
            </a:pPr>
            <a:r>
              <a:rPr lang="en-US" altLang="zh-CN" sz="3600" b="1" i="0" u="none" strike="noStrike" kern="0" cap="none" spc="0" baseline="0">
                <a:solidFill>
                  <a:srgbClr val="000000"/>
                </a:solidFill>
                <a:latin typeface="Times New Roman" pitchFamily="0" charset="0"/>
                <a:ea typeface="Arial" pitchFamily="0" charset="0"/>
                <a:cs typeface="Times New Roman" pitchFamily="0" charset="0"/>
              </a:rPr>
              <a:t>                         UML DIAGRAM</a:t>
            </a:r>
            <a:endParaRPr lang="zh-CN" altLang="en-US" sz="3600" b="1" i="0" u="none" strike="noStrike" kern="0" cap="none" spc="0" baseline="0">
              <a:solidFill>
                <a:srgbClr val="000000"/>
              </a:solidFill>
              <a:latin typeface="Times New Roman" pitchFamily="0" charset="0"/>
              <a:ea typeface="Arial" pitchFamily="0" charset="0"/>
              <a:cs typeface="Times New Roman" pitchFamily="0" charset="0"/>
            </a:endParaRPr>
          </a:p>
        </p:txBody>
      </p:sp>
      <p:pic>
        <p:nvPicPr>
          <p:cNvPr id="68" name="图片"/>
          <p:cNvPicPr>
            <a:picLocks/>
          </p:cNvPicPr>
          <p:nvPr/>
        </p:nvPicPr>
        <p:blipFill>
          <a:blip r:embed="rId1" cstate="print"/>
          <a:stretch>
            <a:fillRect/>
          </a:stretch>
        </p:blipFill>
        <p:spPr>
          <a:xfrm rot="0">
            <a:off x="3964075" y="1767840"/>
            <a:ext cx="5769204" cy="4490719"/>
          </a:xfrm>
          <a:prstGeom prst="rect"/>
          <a:noFill/>
          <a:ln w="12700" cmpd="sng" cap="flat">
            <a:noFill/>
            <a:prstDash val="solid"/>
            <a:miter/>
          </a:ln>
        </p:spPr>
      </p:pic>
      <p:sp>
        <p:nvSpPr>
          <p:cNvPr id="69" name="矩形"/>
          <p:cNvSpPr>
            <a:spLocks/>
          </p:cNvSpPr>
          <p:nvPr/>
        </p:nvSpPr>
        <p:spPr>
          <a:xfrm rot="0">
            <a:off x="1137920" y="1239520"/>
            <a:ext cx="4003040"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rPr>
              <a:t>USECASE DIAGRAM:</a:t>
            </a:r>
            <a:endParaRPr lang="zh-CN" altLang="en-US" sz="2400" b="1" i="0" u="none" strike="noStrike" kern="0" cap="none" spc="0" baseline="0">
              <a:solidFill>
                <a:srgbClr val="000000"/>
              </a:solidFill>
              <a:latin typeface="Times New Roman" pitchFamily="0" charset="0"/>
              <a:ea typeface="Arial" pitchFamily="0" charset="0"/>
              <a:cs typeface="Times New Roman" pitchFamily="0" charset="0"/>
              <a:sym typeface="Arial" pitchFamily="0" charset="0"/>
            </a:endParaRPr>
          </a:p>
        </p:txBody>
      </p:sp>
    </p:spTree>
    <p:extLst>
      <p:ext uri="{BB962C8B-B14F-4D97-AF65-F5344CB8AC3E}">
        <p14:creationId xmlns:p14="http://schemas.microsoft.com/office/powerpoint/2010/main" val="112490615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345440" y="1"/>
            <a:ext cx="9530080" cy="93472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none" strike="noStrike" kern="0" cap="none" spc="0" baseline="0">
                <a:solidFill>
                  <a:srgbClr val="000000"/>
                </a:solidFill>
                <a:latin typeface="Arial" pitchFamily="0" charset="0"/>
                <a:ea typeface="Arial" pitchFamily="0" charset="0"/>
                <a:cs typeface="Lucida Sans"/>
              </a:rPr>
              <a:t>CLASS DIAGRAM:</a:t>
            </a:r>
            <a:endParaRPr lang="zh-CN" altLang="en-US" sz="2800" b="1" i="0" u="none" strike="noStrike" kern="0" cap="none" spc="0" baseline="0">
              <a:solidFill>
                <a:srgbClr val="000000"/>
              </a:solidFill>
              <a:latin typeface="Arial" pitchFamily="0" charset="0"/>
              <a:ea typeface="Arial" pitchFamily="0" charset="0"/>
              <a:cs typeface="Lucida Sans"/>
            </a:endParaRPr>
          </a:p>
        </p:txBody>
      </p:sp>
      <p:pic>
        <p:nvPicPr>
          <p:cNvPr id="73" name="图片"/>
          <p:cNvPicPr>
            <a:picLocks/>
          </p:cNvPicPr>
          <p:nvPr/>
        </p:nvPicPr>
        <p:blipFill>
          <a:blip r:embed="rId1" cstate="print"/>
          <a:stretch>
            <a:fillRect/>
          </a:stretch>
        </p:blipFill>
        <p:spPr>
          <a:xfrm rot="0">
            <a:off x="3413760" y="436530"/>
            <a:ext cx="7640319" cy="6076029"/>
          </a:xfrm>
          <a:prstGeom prst="rect"/>
          <a:noFill/>
          <a:ln w="12700" cmpd="sng" cap="flat">
            <a:noFill/>
            <a:prstDash val="solid"/>
            <a:miter/>
          </a:ln>
        </p:spPr>
      </p:pic>
    </p:spTree>
    <p:extLst>
      <p:ext uri="{BB962C8B-B14F-4D97-AF65-F5344CB8AC3E}">
        <p14:creationId xmlns:p14="http://schemas.microsoft.com/office/powerpoint/2010/main" val="113494003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243839" y="0"/>
            <a:ext cx="10515600" cy="691515"/>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400" b="1" i="0" u="none" strike="noStrike" kern="0" cap="none" spc="0" baseline="0">
                <a:solidFill>
                  <a:srgbClr val="000000"/>
                </a:solidFill>
                <a:latin typeface="Times New Roman" pitchFamily="0" charset="0"/>
                <a:ea typeface="Arial" pitchFamily="0" charset="0"/>
                <a:cs typeface="Times New Roman" pitchFamily="0" charset="0"/>
              </a:rPr>
              <a:t>SEQUENCE DIAGRAM:</a:t>
            </a:r>
            <a:endParaRPr lang="zh-CN" altLang="en-US" sz="2400" b="1" i="0" u="none" strike="noStrike" kern="0" cap="none" spc="0" baseline="0">
              <a:solidFill>
                <a:srgbClr val="000000"/>
              </a:solidFill>
              <a:latin typeface="Times New Roman" pitchFamily="0" charset="0"/>
              <a:ea typeface="Arial" pitchFamily="0" charset="0"/>
              <a:cs typeface="Times New Roman" pitchFamily="0" charset="0"/>
            </a:endParaRPr>
          </a:p>
        </p:txBody>
      </p:sp>
      <p:pic>
        <p:nvPicPr>
          <p:cNvPr id="75" name="图片"/>
          <p:cNvPicPr>
            <a:picLocks/>
          </p:cNvPicPr>
          <p:nvPr/>
        </p:nvPicPr>
        <p:blipFill>
          <a:blip r:embed="rId1" cstate="print"/>
          <a:stretch>
            <a:fillRect/>
          </a:stretch>
        </p:blipFill>
        <p:spPr>
          <a:xfrm rot="0">
            <a:off x="1767840" y="711200"/>
            <a:ext cx="8676640" cy="5648959"/>
          </a:xfrm>
          <a:prstGeom prst="rect"/>
          <a:noFill/>
          <a:ln w="12700" cmpd="sng" cap="flat">
            <a:noFill/>
            <a:prstDash val="solid"/>
            <a:miter/>
          </a:ln>
        </p:spPr>
      </p:pic>
    </p:spTree>
    <p:extLst>
      <p:ext uri="{BB962C8B-B14F-4D97-AF65-F5344CB8AC3E}">
        <p14:creationId xmlns:p14="http://schemas.microsoft.com/office/powerpoint/2010/main" val="78995912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309880" y="1"/>
            <a:ext cx="10515600" cy="711198"/>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none" strike="noStrike" kern="0" cap="none" spc="0" baseline="0">
                <a:solidFill>
                  <a:srgbClr val="000000"/>
                </a:solidFill>
                <a:latin typeface="Times New Roman" pitchFamily="0" charset="0"/>
                <a:ea typeface="Arial" pitchFamily="0" charset="0"/>
                <a:cs typeface="Times New Roman" pitchFamily="0" charset="0"/>
              </a:rPr>
              <a:t>ACTIVITY DIAGRAM:</a:t>
            </a:r>
            <a:endParaRPr lang="zh-CN" altLang="en-US" sz="2800" b="1" i="0" u="none" strike="noStrike" kern="0" cap="none" spc="0" baseline="0">
              <a:solidFill>
                <a:srgbClr val="000000"/>
              </a:solidFill>
              <a:latin typeface="Times New Roman" pitchFamily="0" charset="0"/>
              <a:ea typeface="Arial" pitchFamily="0" charset="0"/>
              <a:cs typeface="Times New Roman" pitchFamily="0" charset="0"/>
            </a:endParaRPr>
          </a:p>
        </p:txBody>
      </p:sp>
      <p:pic>
        <p:nvPicPr>
          <p:cNvPr id="77" name="图片"/>
          <p:cNvPicPr>
            <a:picLocks/>
          </p:cNvPicPr>
          <p:nvPr/>
        </p:nvPicPr>
        <p:blipFill>
          <a:blip r:embed="rId1" cstate="print"/>
          <a:stretch>
            <a:fillRect/>
          </a:stretch>
        </p:blipFill>
        <p:spPr>
          <a:xfrm rot="0">
            <a:off x="1747520" y="812800"/>
            <a:ext cx="8696960" cy="5445759"/>
          </a:xfrm>
          <a:prstGeom prst="rect"/>
          <a:noFill/>
          <a:ln w="12700" cmpd="sng" cap="flat">
            <a:noFill/>
            <a:prstDash val="solid"/>
            <a:miter/>
          </a:ln>
        </p:spPr>
      </p:pic>
    </p:spTree>
    <p:extLst>
      <p:ext uri="{BB962C8B-B14F-4D97-AF65-F5344CB8AC3E}">
        <p14:creationId xmlns:p14="http://schemas.microsoft.com/office/powerpoint/2010/main" val="35359492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8" name="文本框"/>
          <p:cNvSpPr>
            <a:spLocks noGrp="1"/>
          </p:cNvSpPr>
          <p:nvPr>
            <p:ph type="title"/>
          </p:nvPr>
        </p:nvSpPr>
        <p:spPr>
          <a:xfrm rot="0">
            <a:off x="751840" y="1"/>
            <a:ext cx="10358121" cy="117856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none" strike="noStrike" kern="0" cap="none" spc="0" baseline="0">
                <a:solidFill>
                  <a:srgbClr val="000000"/>
                </a:solidFill>
                <a:latin typeface="Arial" pitchFamily="0" charset="0"/>
                <a:ea typeface="Arial" pitchFamily="0" charset="0"/>
                <a:cs typeface="Lucida Sans"/>
              </a:rPr>
              <a:t>COLLABORATION DIAGRAM:</a:t>
            </a:r>
            <a:br>
              <a:rPr lang="zh-CN" altLang="en-US" sz="2800" b="1" i="0" u="none" strike="noStrike" kern="0" cap="none" spc="0" baseline="0">
                <a:solidFill>
                  <a:srgbClr val="000000"/>
                </a:solidFill>
                <a:latin typeface="Arial" pitchFamily="0" charset="0"/>
                <a:ea typeface="Arial" pitchFamily="0" charset="0"/>
                <a:cs typeface="Lucida Sans"/>
              </a:rPr>
            </a:br>
            <a:endParaRPr lang="zh-CN" altLang="en-US" sz="2800" b="0" i="0" u="none" strike="noStrike" kern="0" cap="none" spc="0" baseline="0">
              <a:solidFill>
                <a:srgbClr val="000000"/>
              </a:solidFill>
              <a:latin typeface="Arial" pitchFamily="0" charset="0"/>
              <a:ea typeface="Arial" pitchFamily="0" charset="0"/>
              <a:cs typeface="Lucida Sans"/>
            </a:endParaRPr>
          </a:p>
        </p:txBody>
      </p:sp>
      <p:pic>
        <p:nvPicPr>
          <p:cNvPr id="79" name="图片"/>
          <p:cNvPicPr>
            <a:picLocks/>
          </p:cNvPicPr>
          <p:nvPr/>
        </p:nvPicPr>
        <p:blipFill>
          <a:blip r:embed="rId1" cstate="print"/>
          <a:stretch>
            <a:fillRect/>
          </a:stretch>
        </p:blipFill>
        <p:spPr>
          <a:xfrm rot="0">
            <a:off x="2926080" y="812800"/>
            <a:ext cx="6441439" cy="5466079"/>
          </a:xfrm>
          <a:prstGeom prst="rect"/>
          <a:noFill/>
          <a:ln w="12700" cmpd="sng" cap="flat">
            <a:noFill/>
            <a:prstDash val="solid"/>
            <a:miter/>
          </a:ln>
        </p:spPr>
      </p:pic>
    </p:spTree>
    <p:extLst>
      <p:ext uri="{BB962C8B-B14F-4D97-AF65-F5344CB8AC3E}">
        <p14:creationId xmlns:p14="http://schemas.microsoft.com/office/powerpoint/2010/main" val="1428498460"/>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309880" y="1"/>
            <a:ext cx="10515600" cy="89408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none" strike="noStrike" kern="0" cap="none" spc="0" baseline="0">
                <a:solidFill>
                  <a:srgbClr val="000000"/>
                </a:solidFill>
                <a:latin typeface="Arial" pitchFamily="0" charset="0"/>
                <a:ea typeface="Arial" pitchFamily="0" charset="0"/>
                <a:cs typeface="Lucida Sans"/>
              </a:rPr>
              <a:t>DATAFLOW DIAGRAM:</a:t>
            </a:r>
            <a:endParaRPr lang="zh-CN" altLang="en-US" sz="2800" b="1" i="0" u="none" strike="noStrike" kern="0" cap="none" spc="0" baseline="0">
              <a:solidFill>
                <a:srgbClr val="000000"/>
              </a:solidFill>
              <a:latin typeface="Arial" pitchFamily="0" charset="0"/>
              <a:ea typeface="Arial" pitchFamily="0" charset="0"/>
              <a:cs typeface="Lucida Sans"/>
            </a:endParaRPr>
          </a:p>
        </p:txBody>
      </p:sp>
      <p:pic>
        <p:nvPicPr>
          <p:cNvPr id="81" name="图片"/>
          <p:cNvPicPr>
            <a:picLocks/>
          </p:cNvPicPr>
          <p:nvPr/>
        </p:nvPicPr>
        <p:blipFill>
          <a:blip r:embed="rId1" cstate="print"/>
          <a:stretch>
            <a:fillRect/>
          </a:stretch>
        </p:blipFill>
        <p:spPr>
          <a:xfrm rot="0">
            <a:off x="914400" y="1402080"/>
            <a:ext cx="9611360" cy="4185919"/>
          </a:xfrm>
          <a:prstGeom prst="rect"/>
          <a:noFill/>
          <a:ln w="12700" cmpd="sng" cap="flat">
            <a:noFill/>
            <a:prstDash val="solid"/>
            <a:miter/>
          </a:ln>
        </p:spPr>
      </p:pic>
    </p:spTree>
    <p:extLst>
      <p:ext uri="{BB962C8B-B14F-4D97-AF65-F5344CB8AC3E}">
        <p14:creationId xmlns:p14="http://schemas.microsoft.com/office/powerpoint/2010/main" val="1250459995"/>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2024033" y="571480"/>
            <a:ext cx="8229599" cy="796907"/>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br>
              <a:rPr lang="zh-CN" altLang="en-US"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b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MODULE DESIGN</a:t>
            </a:r>
            <a:br>
              <a:rPr lang="zh-CN" altLang="en-US" sz="1300" b="0" i="0" u="none" strike="noStrike" kern="0" cap="none" spc="0" baseline="0">
                <a:solidFill>
                  <a:srgbClr val="000000"/>
                </a:solidFill>
                <a:latin typeface="Arial" pitchFamily="0" charset="0"/>
                <a:ea typeface="Arial" pitchFamily="0" charset="0"/>
                <a:cs typeface="Lucida Sans"/>
              </a:rPr>
            </a:b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83" name="文本框"/>
          <p:cNvSpPr>
            <a:spLocks noGrp="1"/>
          </p:cNvSpPr>
          <p:nvPr>
            <p:ph type="body" idx="1"/>
          </p:nvPr>
        </p:nvSpPr>
        <p:spPr>
          <a:xfrm rot="0">
            <a:off x="1432560" y="1643051"/>
            <a:ext cx="9403080" cy="4894909"/>
          </a:xfrm>
          <a:prstGeom prst="rect"/>
          <a:noFill/>
          <a:ln w="12700" cmpd="sng" cap="flat">
            <a:noFill/>
            <a:prstDash val="solid"/>
            <a:round/>
          </a:ln>
        </p:spPr>
        <p:txBody>
          <a:bodyPr vert="horz" wrap="square" lIns="91425" tIns="45700" rIns="91425" bIns="45700" anchor="t" anchorCtr="0">
            <a:prstTxWarp prst="textNoShape"/>
          </a:bodyPr>
          <a:lstStyle/>
          <a:p>
            <a:pPr marL="457200" indent="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Data </a:t>
            </a: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Preprocessing Module</a:t>
            </a: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Random </a:t>
            </a: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Forest Classifier Module</a:t>
            </a: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Feature </a:t>
            </a: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Importance Analysis Module</a:t>
            </a: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Model </a:t>
            </a: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Deployment Module</a:t>
            </a: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User </a:t>
            </a: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Interface Module </a:t>
            </a: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endPar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Model </a:t>
            </a: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Maintenance and Updates Module</a:t>
            </a:r>
            <a:endParaRPr lang="zh-CN" altLang="en-US"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p:txBody>
      </p:sp>
    </p:spTree>
    <p:extLst>
      <p:ext uri="{BB962C8B-B14F-4D97-AF65-F5344CB8AC3E}">
        <p14:creationId xmlns:p14="http://schemas.microsoft.com/office/powerpoint/2010/main" val="900848741"/>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838200" y="289075"/>
            <a:ext cx="10515600" cy="9570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MODULE DESCRIPTION </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87" name="文本框"/>
          <p:cNvSpPr>
            <a:spLocks noGrp="1"/>
          </p:cNvSpPr>
          <p:nvPr>
            <p:ph type="body" idx="1"/>
          </p:nvPr>
        </p:nvSpPr>
        <p:spPr>
          <a:xfrm rot="0">
            <a:off x="438599" y="1425425"/>
            <a:ext cx="11393400" cy="5093700"/>
          </a:xfrm>
          <a:prstGeom prst="rect"/>
          <a:noFill/>
          <a:ln w="12700" cmpd="sng" cap="flat">
            <a:noFill/>
            <a:prstDash val="solid"/>
            <a:round/>
          </a:ln>
        </p:spPr>
        <p:txBody>
          <a:bodyPr vert="horz" wrap="square" lIns="91425" tIns="45700" rIns="91425" bIns="45700" anchor="t" anchorCtr="0">
            <a:prstTxWarp prst="textNoShape"/>
          </a:bodyPr>
          <a:lstStyle/>
          <a:p>
            <a:pPr marL="0" indent="0" algn="just">
              <a:lnSpc>
                <a:spcPct val="140000"/>
              </a:lnSpc>
              <a:spcBef>
                <a:spcPts val="1000"/>
              </a:spcBef>
              <a:spcAft>
                <a:spcPts val="0"/>
              </a:spcAft>
              <a:buNone/>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Data Preprocessing Module:</a:t>
            </a:r>
            <a:endPar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40000"/>
              </a:lnSpc>
              <a:spcBef>
                <a:spcPts val="1000"/>
              </a:spcBef>
              <a:spcAft>
                <a:spcPts val="0"/>
              </a:spcAft>
              <a:buClr>
                <a:srgbClr val="000000"/>
              </a:buClr>
              <a:buSzPts val="1600"/>
              <a:buFont typeface="Times New Roman" pitchFamily="0" charset="0"/>
              <a:buChar char="•"/>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Data Cleaning:</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Remove missing values, duplicates, and irrelevant features.</a:t>
            </a:r>
            <a:endPar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40000"/>
              </a:lnSpc>
              <a:spcBef>
                <a:spcPts val="0"/>
              </a:spcBef>
              <a:spcAft>
                <a:spcPts val="0"/>
              </a:spcAft>
              <a:buClr>
                <a:srgbClr val="000000"/>
              </a:buClr>
              <a:buSzPts val="1600"/>
              <a:buFont typeface="Times New Roman" pitchFamily="0" charset="0"/>
              <a:buChar char="•"/>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Feature Engineering:</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Extract relevant features such as profile creation date, activity frequency, friend count, etc.</a:t>
            </a:r>
            <a:endPar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40000"/>
              </a:lnSpc>
              <a:spcBef>
                <a:spcPts val="0"/>
              </a:spcBef>
              <a:spcAft>
                <a:spcPts val="0"/>
              </a:spcAft>
              <a:buClr>
                <a:srgbClr val="000000"/>
              </a:buClr>
              <a:buSzPts val="1600"/>
              <a:buFont typeface="Times New Roman" pitchFamily="0" charset="0"/>
              <a:buChar char="•"/>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Data Transformation: </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Convert categorical variables into numerical form using techniques like one-hot encoding or label encoding.</a:t>
            </a:r>
            <a:endPar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40000"/>
              </a:lnSpc>
              <a:spcBef>
                <a:spcPts val="0"/>
              </a:spcBef>
              <a:spcAft>
                <a:spcPts val="0"/>
              </a:spcAft>
              <a:buClr>
                <a:srgbClr val="000000"/>
              </a:buClr>
              <a:buSzPts val="1600"/>
              <a:buFont typeface="Times New Roman" pitchFamily="0" charset="0"/>
              <a:buChar char="•"/>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Data Splitting:</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Divide the dataset into training and testing sets for model evaluation.</a:t>
            </a:r>
            <a:endPar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just">
              <a:lnSpc>
                <a:spcPct val="140000"/>
              </a:lnSpc>
              <a:spcBef>
                <a:spcPts val="1000"/>
              </a:spcBef>
              <a:spcAft>
                <a:spcPts val="0"/>
              </a:spcAft>
              <a:buNone/>
            </a:pPr>
            <a:endPar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0" indent="0" algn="just">
              <a:lnSpc>
                <a:spcPct val="140000"/>
              </a:lnSpc>
              <a:spcBef>
                <a:spcPts val="1000"/>
              </a:spcBef>
              <a:spcAft>
                <a:spcPts val="0"/>
              </a:spcAft>
              <a:buNone/>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Random Forest Classifier Module:</a:t>
            </a:r>
            <a:endPar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40000"/>
              </a:lnSpc>
              <a:spcBef>
                <a:spcPts val="1000"/>
              </a:spcBef>
              <a:spcAft>
                <a:spcPts val="0"/>
              </a:spcAft>
              <a:buClr>
                <a:srgbClr val="000000"/>
              </a:buClr>
              <a:buSzPts val="1600"/>
              <a:buFont typeface="Times New Roman" pitchFamily="0" charset="0"/>
              <a:buChar char="•"/>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Random Forest Model Initialization:</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Initialize a Random Forest classifier with default or customized parameters.</a:t>
            </a:r>
            <a:endPar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40000"/>
              </a:lnSpc>
              <a:spcBef>
                <a:spcPts val="0"/>
              </a:spcBef>
              <a:spcAft>
                <a:spcPts val="0"/>
              </a:spcAft>
              <a:buClr>
                <a:srgbClr val="000000"/>
              </a:buClr>
              <a:buSzPts val="1600"/>
              <a:buFont typeface="Times New Roman" pitchFamily="0" charset="0"/>
              <a:buChar char="•"/>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Model Training:</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Train the Random Forest classifier on the training dataset to learn patterns indicative of fake profiles.</a:t>
            </a:r>
            <a:endPar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40000"/>
              </a:lnSpc>
              <a:spcBef>
                <a:spcPts val="0"/>
              </a:spcBef>
              <a:spcAft>
                <a:spcPts val="0"/>
              </a:spcAft>
              <a:buClr>
                <a:srgbClr val="000000"/>
              </a:buClr>
              <a:buSzPts val="1600"/>
              <a:buFont typeface="Times New Roman" pitchFamily="0" charset="0"/>
              <a:buChar char="•"/>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Model Evaluation:</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Evaluate the performance of the trained model using metrics such as accuracy, precision, recall, F1-score, and ROC-AUC score.</a:t>
            </a:r>
            <a:endPar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40000"/>
              </a:lnSpc>
              <a:spcBef>
                <a:spcPts val="0"/>
              </a:spcBef>
              <a:spcAft>
                <a:spcPts val="0"/>
              </a:spcAft>
              <a:buClr>
                <a:srgbClr val="000000"/>
              </a:buClr>
              <a:buSzPts val="1600"/>
              <a:buFont typeface="Times New Roman" pitchFamily="0" charset="0"/>
              <a:buChar char="•"/>
            </a:pP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Hyperparameter</a:t>
            </a:r>
            <a:r>
              <a:rPr lang="en-US" altLang="zh-CN" sz="15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Tuning:</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Fine-tune the </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hyperparameters</a:t>
            </a:r>
            <a:r>
              <a:rPr lang="en-US" altLang="zh-CN"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of the Random Forest classifier using techniques like grid search or random search to improve model performance.</a:t>
            </a:r>
            <a:endParaRPr lang="zh-CN" altLang="en-US" sz="15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p:txBody>
      </p:sp>
    </p:spTree>
    <p:extLst>
      <p:ext uri="{BB962C8B-B14F-4D97-AF65-F5344CB8AC3E}">
        <p14:creationId xmlns:p14="http://schemas.microsoft.com/office/powerpoint/2010/main" val="982297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939800" y="1"/>
            <a:ext cx="10515600" cy="914400"/>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ABSTRACT</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29" name="文本框"/>
          <p:cNvSpPr>
            <a:spLocks noGrp="1"/>
          </p:cNvSpPr>
          <p:nvPr>
            <p:ph type="body" idx="1"/>
          </p:nvPr>
        </p:nvSpPr>
        <p:spPr>
          <a:xfrm rot="0">
            <a:off x="838200" y="812800"/>
            <a:ext cx="10515600" cy="5273039"/>
          </a:xfrm>
          <a:prstGeom prst="rect"/>
          <a:noFill/>
          <a:ln w="12700" cmpd="sng" cap="flat">
            <a:noFill/>
            <a:prstDash val="solid"/>
            <a:round/>
          </a:ln>
        </p:spPr>
        <p:txBody>
          <a:bodyPr vert="horz" wrap="square" lIns="91425" tIns="45700" rIns="91425" bIns="45700" anchor="t" anchorCtr="0">
            <a:prstTxWarp prst="textNoShape"/>
          </a:bodyPr>
          <a:lstStyle/>
          <a:p>
            <a:pPr marL="228600" indent="-228600" algn="just">
              <a:lnSpc>
                <a:spcPct val="150000"/>
              </a:lnSpc>
              <a:spcBef>
                <a:spcPts val="0"/>
              </a:spcBef>
              <a:spcAft>
                <a:spcPts val="0"/>
              </a:spcAft>
              <a:buClr>
                <a:srgbClr val="000000"/>
              </a:buClr>
              <a:buSzPts val="1400"/>
              <a:buChar char="•"/>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At present social network sites are part of the life for most of the people. </a:t>
            </a: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228600" indent="-228600" algn="just">
              <a:lnSpc>
                <a:spcPct val="150000"/>
              </a:lnSpc>
              <a:spcBef>
                <a:spcPts val="1000"/>
              </a:spcBef>
              <a:spcAft>
                <a:spcPts val="0"/>
              </a:spcAft>
              <a:buClr>
                <a:srgbClr val="000000"/>
              </a:buClr>
              <a:buSzPts val="1400"/>
              <a:buChar char="•"/>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Every day several people are creating their profiles on  the  social  network  platforms  and  they  are interacting  with others independent of the user’s location and time. </a:t>
            </a:r>
            <a:endParaRPr lang="en-US" altLang="zh-CN" sz="16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150000"/>
              </a:lnSpc>
              <a:spcBef>
                <a:spcPts val="1000"/>
              </a:spcBef>
              <a:spcAft>
                <a:spcPts val="0"/>
              </a:spcAft>
              <a:buClr>
                <a:srgbClr val="000000"/>
              </a:buClr>
              <a:buSzPts val="1400"/>
              <a:buChar char="•"/>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The social network  sites  not  only  providing  advantages  to  the  users  and also   provide   security   issues   to   the   users   as   well   their  information. </a:t>
            </a:r>
            <a:endParaRPr lang="en-US" altLang="zh-CN" sz="16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150000"/>
              </a:lnSpc>
              <a:spcBef>
                <a:spcPts val="1000"/>
              </a:spcBef>
              <a:spcAft>
                <a:spcPts val="0"/>
              </a:spcAft>
              <a:buClr>
                <a:srgbClr val="000000"/>
              </a:buClr>
              <a:buSzPts val="1400"/>
              <a:buChar char="•"/>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To analyze, who are encouraging threats in social network we need to classify the social networks profiles of the users. From the classification, </a:t>
            </a:r>
            <a:endParaRPr lang="en-US" altLang="zh-CN" sz="16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150000"/>
              </a:lnSpc>
              <a:spcBef>
                <a:spcPts val="1000"/>
              </a:spcBef>
              <a:spcAft>
                <a:spcPts val="0"/>
              </a:spcAft>
              <a:buClr>
                <a:srgbClr val="000000"/>
              </a:buClr>
              <a:buSzPts val="1400"/>
              <a:buChar char="•"/>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The  genuine profiles and  fake profiles  on  the  social  networks. Traditionally,  we have  different  classification  method s  for  detecting  the  fake profiles  on  the  social  networks. </a:t>
            </a:r>
            <a:endParaRPr lang="en-US" altLang="zh-CN" sz="16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150000"/>
              </a:lnSpc>
              <a:spcBef>
                <a:spcPts val="1000"/>
              </a:spcBef>
              <a:spcAft>
                <a:spcPts val="0"/>
              </a:spcAft>
              <a:buClr>
                <a:srgbClr val="000000"/>
              </a:buClr>
              <a:buSzPts val="1400"/>
              <a:buChar char="•"/>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To  improve  the accuracy  rate  of  the  fake  profile  detection  in  the  social  networks. In  this  project  are  proposing  Machine  learning and Natural language Processing (NLP) techniques to improve the  accuracy  rate of  the  fake  profiles  detection. </a:t>
            </a:r>
            <a:endParaRPr lang="en-US" altLang="zh-CN" sz="16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150000"/>
              </a:lnSpc>
              <a:spcBef>
                <a:spcPts val="1000"/>
              </a:spcBef>
              <a:spcAft>
                <a:spcPts val="0"/>
              </a:spcAft>
              <a:buClr>
                <a:srgbClr val="000000"/>
              </a:buClr>
              <a:buSzPts val="1400"/>
              <a:buChar char="•"/>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The   fake  profile identification using techniques Support   Vector   Machine   .</a:t>
            </a: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228600" indent="-50800" algn="just">
              <a:lnSpc>
                <a:spcPct val="90000"/>
              </a:lnSpc>
              <a:spcBef>
                <a:spcPts val="1000"/>
              </a:spcBef>
              <a:spcAft>
                <a:spcPts val="0"/>
              </a:spcAft>
              <a:buNone/>
            </a:pP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228600" indent="-50800" algn="just">
              <a:lnSpc>
                <a:spcPct val="90000"/>
              </a:lnSpc>
              <a:spcBef>
                <a:spcPts val="1000"/>
              </a:spcBef>
              <a:spcAft>
                <a:spcPts val="0"/>
              </a:spcAft>
              <a:buNone/>
            </a:pP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228600" indent="-50800" algn="just">
              <a:lnSpc>
                <a:spcPct val="90000"/>
              </a:lnSpc>
              <a:spcBef>
                <a:spcPts val="1000"/>
              </a:spcBef>
              <a:spcAft>
                <a:spcPts val="0"/>
              </a:spcAft>
              <a:buNone/>
            </a:pPr>
            <a:endParaRPr lang="zh-CN" altLang="en-US"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p:txBody>
      </p:sp>
    </p:spTree>
    <p:extLst>
      <p:ext uri="{BB962C8B-B14F-4D97-AF65-F5344CB8AC3E}">
        <p14:creationId xmlns:p14="http://schemas.microsoft.com/office/powerpoint/2010/main" val="1397367590"/>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0" name="文本框"/>
          <p:cNvSpPr>
            <a:spLocks noGrp="1"/>
          </p:cNvSpPr>
          <p:nvPr>
            <p:ph type="title"/>
          </p:nvPr>
        </p:nvSpPr>
        <p:spPr>
          <a:xfrm rot="0">
            <a:off x="838200" y="348875"/>
            <a:ext cx="10515600" cy="11067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MODULE DESCRIPTION </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91" name="文本框"/>
          <p:cNvSpPr>
            <a:spLocks noGrp="1"/>
          </p:cNvSpPr>
          <p:nvPr>
            <p:ph type="body" idx="1"/>
          </p:nvPr>
        </p:nvSpPr>
        <p:spPr>
          <a:xfrm rot="0">
            <a:off x="269125" y="1555802"/>
            <a:ext cx="11672701" cy="4872900"/>
          </a:xfrm>
          <a:prstGeom prst="rect"/>
          <a:noFill/>
          <a:ln w="12700" cmpd="sng" cap="flat">
            <a:noFill/>
            <a:prstDash val="solid"/>
            <a:round/>
          </a:ln>
        </p:spPr>
        <p:txBody>
          <a:bodyPr vert="horz" wrap="square" lIns="91425" tIns="45700" rIns="91425" bIns="45700" anchor="t" anchorCtr="0">
            <a:prstTxWarp prst="textNoShape"/>
          </a:bodyPr>
          <a:lstStyle/>
          <a:p>
            <a:pPr marL="0" indent="0" algn="just">
              <a:lnSpc>
                <a:spcPct val="150000"/>
              </a:lnSpc>
              <a:spcBef>
                <a:spcPts val="1000"/>
              </a:spcBef>
              <a:spcAft>
                <a:spcPts val="0"/>
              </a:spcAft>
              <a:buNone/>
            </a:pPr>
            <a:r>
              <a:rPr lang="en-US" altLang="zh-CN" sz="16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Feature Importance Analysis Module:</a:t>
            </a: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50000"/>
              </a:lnSpc>
              <a:spcBef>
                <a:spcPts val="100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Importance Calculation:</a:t>
            </a: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Analyze the importance of each feature in the Random Forest model in distinguishing between fake and genuine profiles.</a:t>
            </a: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50000"/>
              </a:lnSpc>
              <a:spcBef>
                <a:spcPts val="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Visualization:</a:t>
            </a: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Visualize feature </a:t>
            </a: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importances</a:t>
            </a: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using techniques like bar plots or </a:t>
            </a: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heatmaps</a:t>
            </a: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to understand which features contribute most to the classification.</a:t>
            </a: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0" algn="just">
              <a:lnSpc>
                <a:spcPct val="150000"/>
              </a:lnSpc>
              <a:spcBef>
                <a:spcPts val="1000"/>
              </a:spcBef>
              <a:spcAft>
                <a:spcPts val="0"/>
              </a:spcAft>
              <a:buNone/>
            </a:pP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0" indent="0" algn="just">
              <a:lnSpc>
                <a:spcPct val="150000"/>
              </a:lnSpc>
              <a:spcBef>
                <a:spcPts val="1000"/>
              </a:spcBef>
              <a:spcAft>
                <a:spcPts val="0"/>
              </a:spcAft>
              <a:buNone/>
            </a:pPr>
            <a:r>
              <a:rPr lang="en-US" altLang="zh-CN" sz="16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Model Deployment Module:</a:t>
            </a:r>
            <a:endParaRPr lang="en-US" altLang="zh-CN" sz="16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50000"/>
              </a:lnSpc>
              <a:spcBef>
                <a:spcPts val="100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Integration:</a:t>
            </a: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Integrate the trained Random Forest classifier into a web application or API for real-time or batch processing.</a:t>
            </a: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50000"/>
              </a:lnSpc>
              <a:spcBef>
                <a:spcPts val="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Deployment:</a:t>
            </a: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Deploy the model on a suitable platform such as cloud services (e.g., AWS, Azure) or on-premises servers.</a:t>
            </a: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457200" indent="-330200" algn="just">
              <a:lnSpc>
                <a:spcPct val="150000"/>
              </a:lnSpc>
              <a:spcBef>
                <a:spcPts val="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Monitoring:</a:t>
            </a: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Implement monitoring mechanisms to track the performance of the deployed model and detect drifts in data distribution.</a:t>
            </a:r>
            <a:endParaRPr lang="zh-CN" altLang="en-US"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p:txBody>
      </p:sp>
    </p:spTree>
    <p:extLst>
      <p:ext uri="{BB962C8B-B14F-4D97-AF65-F5344CB8AC3E}">
        <p14:creationId xmlns:p14="http://schemas.microsoft.com/office/powerpoint/2010/main" val="476781932"/>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838200" y="365124"/>
            <a:ext cx="10515600" cy="1325562"/>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MODULE DESCRIPTION </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95" name="文本框"/>
          <p:cNvSpPr>
            <a:spLocks noGrp="1"/>
          </p:cNvSpPr>
          <p:nvPr>
            <p:ph type="body" idx="1"/>
          </p:nvPr>
        </p:nvSpPr>
        <p:spPr>
          <a:xfrm rot="0">
            <a:off x="159500" y="1825625"/>
            <a:ext cx="11782201" cy="4823100"/>
          </a:xfrm>
          <a:prstGeom prst="rect"/>
          <a:noFill/>
          <a:ln w="12700" cmpd="sng" cap="flat">
            <a:noFill/>
            <a:prstDash val="solid"/>
            <a:round/>
          </a:ln>
        </p:spPr>
        <p:txBody>
          <a:bodyPr vert="horz" wrap="square" lIns="91425" tIns="45700" rIns="91425" bIns="45700" anchor="t" anchorCtr="0">
            <a:prstTxWarp prst="textNoShape"/>
          </a:bodyPr>
          <a:lstStyle/>
          <a:p>
            <a:pPr marL="0" indent="0" algn="just">
              <a:lnSpc>
                <a:spcPct val="150000"/>
              </a:lnSpc>
              <a:spcBef>
                <a:spcPts val="1000"/>
              </a:spcBef>
              <a:spcAft>
                <a:spcPts val="0"/>
              </a:spcAft>
              <a:buNone/>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User Interface Module :</a:t>
            </a:r>
            <a:endPar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50000"/>
              </a:lnSpc>
              <a:spcBef>
                <a:spcPts val="100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Development:</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Design and develop a user-friendly interface for users to interact with the fake profile identification system.</a:t>
            </a:r>
            <a:endPar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50000"/>
              </a:lnSpc>
              <a:spcBef>
                <a:spcPts val="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Input Processing: </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Accept user input (profile data) and preprocess it before feeding it into the Random Forest classifier.</a:t>
            </a:r>
            <a:endPar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50000"/>
              </a:lnSpc>
              <a:spcBef>
                <a:spcPts val="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Output Presentation:</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Display the classification result (fake or genuine profile) along with confidence scores or probability estimates.</a:t>
            </a:r>
            <a:endPar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457200" indent="0" algn="just">
              <a:lnSpc>
                <a:spcPct val="150000"/>
              </a:lnSpc>
              <a:spcBef>
                <a:spcPts val="1000"/>
              </a:spcBef>
              <a:spcAft>
                <a:spcPts val="0"/>
              </a:spcAft>
              <a:buNone/>
            </a:pPr>
            <a:endPar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just">
              <a:lnSpc>
                <a:spcPct val="150000"/>
              </a:lnSpc>
              <a:spcBef>
                <a:spcPts val="1000"/>
              </a:spcBef>
              <a:spcAft>
                <a:spcPts val="0"/>
              </a:spcAft>
              <a:buNone/>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Model Maintenance and Updates Module:</a:t>
            </a:r>
            <a:endPar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50000"/>
              </a:lnSpc>
              <a:spcBef>
                <a:spcPts val="100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Monitoring:</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Monitor model performance over time and retrain the model periodically using updated data to ensure its effectiveness.</a:t>
            </a:r>
            <a:endPar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50000"/>
              </a:lnSpc>
              <a:spcBef>
                <a:spcPts val="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Version Control:</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Implement version control to track changes made to the model, its dependencies, and the dataset.</a:t>
            </a:r>
            <a:endPar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50000"/>
              </a:lnSpc>
              <a:spcBef>
                <a:spcPts val="0"/>
              </a:spcBef>
              <a:spcAft>
                <a:spcPts val="0"/>
              </a:spcAft>
              <a:buClr>
                <a:srgbClr val="000000"/>
              </a:buClr>
              <a:buSzPts val="1600"/>
              <a:buFont typeface="Times New Roman" pitchFamily="0" charset="0"/>
              <a:buChar char="•"/>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Documentation:</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Maintain comprehensive documentation covering model updates, performance metrics, and deployment procedures for future reference.</a:t>
            </a:r>
            <a:endParaRPr lang="zh-CN" altLang="en-US"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941816920"/>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8" name="文本框"/>
          <p:cNvSpPr>
            <a:spLocks noGrp="1"/>
          </p:cNvSpPr>
          <p:nvPr>
            <p:ph type="title"/>
          </p:nvPr>
        </p:nvSpPr>
        <p:spPr>
          <a:xfrm rot="0">
            <a:off x="838200" y="365124"/>
            <a:ext cx="10515600" cy="1325562"/>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MODULE DESCRIPTION </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99" name="文本框"/>
          <p:cNvSpPr>
            <a:spLocks noGrp="1"/>
          </p:cNvSpPr>
          <p:nvPr>
            <p:ph type="body" idx="1"/>
          </p:nvPr>
        </p:nvSpPr>
        <p:spPr>
          <a:xfrm rot="0">
            <a:off x="838200" y="1825625"/>
            <a:ext cx="10515600" cy="4351338"/>
          </a:xfrm>
          <a:prstGeom prst="rect"/>
          <a:noFill/>
          <a:ln w="12700" cmpd="sng" cap="flat">
            <a:noFill/>
            <a:prstDash val="solid"/>
            <a:round/>
          </a:ln>
        </p:spPr>
        <p:txBody>
          <a:bodyPr vert="horz" wrap="square" lIns="91425" tIns="45700" rIns="91425" bIns="45700" anchor="t" anchorCtr="0">
            <a:prstTxWarp prst="textNoShape"/>
          </a:bodyPr>
          <a:lstStyle/>
          <a:p>
            <a:pPr marL="0" indent="0" algn="just">
              <a:lnSpc>
                <a:spcPct val="150000"/>
              </a:lnSpc>
              <a:spcBef>
                <a:spcPts val="0"/>
              </a:spcBef>
              <a:spcAft>
                <a:spcPts val="0"/>
              </a:spcAft>
              <a:buNone/>
            </a:pPr>
            <a:r>
              <a:rPr lang="en-US" altLang="zh-CN" sz="1600" b="1"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Fake Profile detection:</a:t>
            </a:r>
            <a:endPar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p>
            <a:pPr marL="0" indent="0" algn="just">
              <a:lnSpc>
                <a:spcPct val="150000"/>
              </a:lnSpc>
              <a:spcBef>
                <a:spcPts val="1000"/>
              </a:spcBef>
              <a:spcAft>
                <a:spcPts val="0"/>
              </a:spcAft>
              <a:buNone/>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On one hand, these social networks provide the advantage of direct connectivity between people, information sharing, ways to create a large audience, etc. on the other hand people also misuse them in many ways. Social networking sites are suffering from people who own bulk of fake accounts to take advantage of vulnerabilities for their immoral benefits. These actions motivate researchers to develop a system that can detect fake accounts on these OSNs. </a:t>
            </a:r>
            <a:endParaRPr lang="en-US" altLang="zh-CN" sz="1400" b="0" i="0" u="none" strike="noStrike" kern="0" cap="none" spc="0" baseline="0">
              <a:solidFill>
                <a:srgbClr val="000000"/>
              </a:solidFill>
              <a:latin typeface="Calibri" pitchFamily="0" charset="0"/>
              <a:ea typeface="Arial" pitchFamily="0" charset="0"/>
              <a:cs typeface="Calibri" pitchFamily="0" charset="0"/>
            </a:endParaRPr>
          </a:p>
          <a:p>
            <a:pPr marL="0" indent="0" algn="just">
              <a:lnSpc>
                <a:spcPct val="150000"/>
              </a:lnSpc>
              <a:spcBef>
                <a:spcPts val="1000"/>
              </a:spcBef>
              <a:spcAft>
                <a:spcPts val="0"/>
              </a:spcAft>
              <a:buNone/>
            </a:pPr>
            <a:endParaRPr lang="zh-CN" altLang="en-US"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p:txBody>
      </p:sp>
    </p:spTree>
    <p:extLst>
      <p:ext uri="{BB962C8B-B14F-4D97-AF65-F5344CB8AC3E}">
        <p14:creationId xmlns:p14="http://schemas.microsoft.com/office/powerpoint/2010/main" val="543897396"/>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文本框"/>
          <p:cNvSpPr>
            <a:spLocks noGrp="1"/>
          </p:cNvSpPr>
          <p:nvPr>
            <p:ph type="title"/>
          </p:nvPr>
        </p:nvSpPr>
        <p:spPr>
          <a:xfrm rot="0">
            <a:off x="695960" y="264160"/>
            <a:ext cx="10515600" cy="69088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Arial" pitchFamily="0" charset="0"/>
                <a:cs typeface="Times New Roman" pitchFamily="0" charset="0"/>
              </a:rPr>
              <a:t>                                      RESULTS</a:t>
            </a:r>
            <a:endParaRPr lang="zh-CN" altLang="en-US" sz="3200" b="1" i="0" u="none" strike="noStrike" kern="0" cap="none" spc="0" baseline="0">
              <a:solidFill>
                <a:srgbClr val="000000"/>
              </a:solidFill>
              <a:latin typeface="Times New Roman" pitchFamily="0" charset="0"/>
              <a:ea typeface="Arial" pitchFamily="0" charset="0"/>
              <a:cs typeface="Times New Roman" pitchFamily="0" charset="0"/>
            </a:endParaRPr>
          </a:p>
        </p:txBody>
      </p:sp>
      <p:sp>
        <p:nvSpPr>
          <p:cNvPr id="103" name="文本框"/>
          <p:cNvSpPr>
            <a:spLocks noGrp="1"/>
          </p:cNvSpPr>
          <p:nvPr>
            <p:ph type="body" idx="1"/>
          </p:nvPr>
        </p:nvSpPr>
        <p:spPr>
          <a:xfrm rot="0">
            <a:off x="899160" y="1012825"/>
            <a:ext cx="10515600" cy="2502535"/>
          </a:xfrm>
          <a:prstGeom prst="rect"/>
          <a:noFill/>
          <a:ln w="12700" cmpd="sng" cap="flat">
            <a:noFill/>
            <a:prstDash val="solid"/>
            <a:round/>
          </a:ln>
        </p:spPr>
        <p:txBody>
          <a:bodyPr vert="horz" wrap="square" lIns="91440" tIns="45720" rIns="91440" bIns="45720" anchor="t" anchorCtr="0">
            <a:prstTxWarp prst="textNoShape"/>
          </a:bodyPr>
          <a:lstStyle/>
          <a:p>
            <a:pPr marL="457200" indent="-342900" algn="l">
              <a:lnSpc>
                <a:spcPct val="150000"/>
              </a:lnSpc>
              <a:spcBef>
                <a:spcPts val="1000"/>
              </a:spcBef>
              <a:spcAft>
                <a:spcPts val="0"/>
              </a:spcAft>
              <a:buClr>
                <a:srgbClr val="000000"/>
              </a:buClr>
              <a:buSzPts val="1800"/>
              <a:buChar char="•"/>
            </a:pPr>
            <a:r>
              <a:rPr lang="en-US" altLang="zh-CN" sz="2400" b="0" i="0" u="none" strike="noStrike" kern="0" cap="none" spc="0" baseline="0">
                <a:solidFill>
                  <a:srgbClr val="000000"/>
                </a:solidFill>
                <a:latin typeface="Calibri" pitchFamily="0" charset="0"/>
                <a:ea typeface="Arial" pitchFamily="0" charset="0"/>
                <a:cs typeface="Calibri" pitchFamily="0" charset="0"/>
              </a:rPr>
              <a:t>To evaluate the effectiveness of the fake profile detection system, several performance metrics will be considered. These metrics will assess the system's ability to accurately identify fraudulent accounts, predict suspicious behavior, and provide actionable insights to social media platforms and law enforcement agencies. The following performance metrics will be analyzed.</a:t>
            </a:r>
            <a:endParaRPr lang="en-US" altLang="zh-CN" sz="2400" b="0"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150000"/>
              </a:lnSpc>
              <a:spcBef>
                <a:spcPts val="1000"/>
              </a:spcBef>
              <a:spcAft>
                <a:spcPts val="0"/>
              </a:spcAft>
              <a:buClr>
                <a:srgbClr val="000000"/>
              </a:buClr>
              <a:buSzPts val="1800"/>
              <a:buChar char="•"/>
            </a:pPr>
            <a:r>
              <a:rPr lang="en-US" altLang="zh-CN" sz="2400" b="0" i="0" u="none" strike="noStrike" kern="0" cap="none" spc="0" baseline="0">
                <a:solidFill>
                  <a:srgbClr val="000000"/>
                </a:solidFill>
                <a:latin typeface="Calibri" pitchFamily="0" charset="0"/>
                <a:ea typeface="Arial" pitchFamily="0" charset="0"/>
                <a:cs typeface="Calibri" pitchFamily="0" charset="0"/>
              </a:rPr>
              <a:t>Accuracy: The percentage of correctly identified fake profiles compared to the total number of profiles analyzed. This metric measures the overall effectiveness of the system in detecting fraudulent accounts.</a:t>
            </a:r>
            <a:endParaRPr lang="en-US" altLang="zh-CN" sz="2400" b="0"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150000"/>
              </a:lnSpc>
              <a:spcBef>
                <a:spcPts val="1000"/>
              </a:spcBef>
              <a:spcAft>
                <a:spcPts val="0"/>
              </a:spcAft>
              <a:buClr>
                <a:srgbClr val="000000"/>
              </a:buClr>
              <a:buSzPts val="1800"/>
              <a:buChar char="•"/>
            </a:pPr>
            <a:endParaRPr lang="en-US" altLang="zh-CN" sz="2400" b="0"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150000"/>
              </a:lnSpc>
              <a:spcBef>
                <a:spcPts val="1000"/>
              </a:spcBef>
              <a:spcAft>
                <a:spcPts val="0"/>
              </a:spcAft>
              <a:buClr>
                <a:srgbClr val="000000"/>
              </a:buClr>
              <a:buSzPts val="1800"/>
              <a:buChar char="•"/>
            </a:pPr>
            <a:endParaRPr lang="zh-CN" altLang="en-US" sz="2400" b="0" i="0" u="none" strike="noStrike" kern="0" cap="none" spc="0" baseline="0">
              <a:solidFill>
                <a:srgbClr val="000000"/>
              </a:solidFill>
              <a:latin typeface="Calibri" pitchFamily="0" charset="0"/>
              <a:ea typeface="Arial" pitchFamily="0" charset="0"/>
              <a:cs typeface="Calibri" pitchFamily="0" charset="0"/>
            </a:endParaRPr>
          </a:p>
        </p:txBody>
      </p:sp>
    </p:spTree>
    <p:extLst>
      <p:ext uri="{BB962C8B-B14F-4D97-AF65-F5344CB8AC3E}">
        <p14:creationId xmlns:p14="http://schemas.microsoft.com/office/powerpoint/2010/main" val="654096015"/>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4" name="文本框"/>
          <p:cNvSpPr>
            <a:spLocks noGrp="1"/>
          </p:cNvSpPr>
          <p:nvPr>
            <p:ph type="title"/>
          </p:nvPr>
        </p:nvSpPr>
        <p:spPr>
          <a:xfrm rot="0">
            <a:off x="817880" y="0"/>
            <a:ext cx="10515600" cy="1325563"/>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Arial" pitchFamily="0" charset="0"/>
                <a:cs typeface="Times New Roman" pitchFamily="0" charset="0"/>
                <a:sym typeface="Times New Roman" pitchFamily="0" charset="0"/>
              </a:rPr>
              <a:t>RESULT</a:t>
            </a:r>
            <a:endParaRPr lang="zh-CN" altLang="en-US" sz="3200" b="0" i="0" u="none" strike="noStrike" kern="0" cap="none" spc="0" baseline="0">
              <a:solidFill>
                <a:srgbClr val="000000"/>
              </a:solidFill>
              <a:latin typeface="Arial" pitchFamily="0" charset="0"/>
              <a:ea typeface="Arial" pitchFamily="0" charset="0"/>
              <a:cs typeface="Lucida Sans"/>
            </a:endParaRPr>
          </a:p>
        </p:txBody>
      </p:sp>
      <p:sp>
        <p:nvSpPr>
          <p:cNvPr id="105" name="文本框"/>
          <p:cNvSpPr>
            <a:spLocks noGrp="1"/>
          </p:cNvSpPr>
          <p:nvPr>
            <p:ph type="body" idx="1"/>
          </p:nvPr>
        </p:nvSpPr>
        <p:spPr>
          <a:xfrm rot="0">
            <a:off x="838200" y="1033143"/>
            <a:ext cx="10515600" cy="4859656"/>
          </a:xfrm>
          <a:prstGeom prst="rect"/>
          <a:noFill/>
          <a:ln w="12700" cmpd="sng" cap="flat">
            <a:noFill/>
            <a:prstDash val="solid"/>
            <a:round/>
          </a:ln>
        </p:spPr>
        <p:txBody>
          <a:bodyPr vert="horz" wrap="square" lIns="91425" tIns="45700" rIns="91425" bIns="45700" anchor="t" anchorCtr="0">
            <a:prstTxWarp prst="textNoShape"/>
          </a:bodyPr>
          <a:lstStyle/>
          <a:p>
            <a:pPr marL="457200" indent="-342900" algn="l">
              <a:lnSpc>
                <a:spcPct val="90000"/>
              </a:lnSpc>
              <a:spcBef>
                <a:spcPts val="1000"/>
              </a:spcBef>
              <a:spcAft>
                <a:spcPts val="0"/>
              </a:spcAft>
              <a:buClr>
                <a:srgbClr val="000000"/>
              </a:buClr>
              <a:buSzPts val="1800"/>
              <a:buChar char="•"/>
            </a:pPr>
            <a:r>
              <a:rPr lang="en-US" altLang="zh-CN" sz="1400" b="0" i="0" u="none" strike="noStrike" kern="0" cap="none" spc="0" baseline="0">
                <a:solidFill>
                  <a:srgbClr val="000000"/>
                </a:solidFill>
                <a:latin typeface="Calibri" pitchFamily="0" charset="0"/>
                <a:ea typeface="Arial" pitchFamily="0" charset="0"/>
                <a:cs typeface="Calibri" pitchFamily="0" charset="0"/>
              </a:rPr>
              <a:t>Precision and Recall: Precision measures the proportion of correctly identified fake profiles among all profiles flagged as fake by the system, while recall measures the proportion of correctly identified fake profiles among all actual fake profiles. These metrics provide insights into the system's ability to minimize false positives (precision) and false negatives (recall).</a:t>
            </a:r>
            <a:endParaRPr lang="en-US" altLang="zh-CN" sz="1400" b="0"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90000"/>
              </a:lnSpc>
              <a:spcBef>
                <a:spcPts val="1000"/>
              </a:spcBef>
              <a:spcAft>
                <a:spcPts val="0"/>
              </a:spcAft>
              <a:buNone/>
            </a:pPr>
            <a:r>
              <a:rPr lang="en-US" altLang="zh-CN" sz="1400" b="0" i="0" u="none" strike="noStrike" kern="0" cap="none" spc="0" baseline="0">
                <a:solidFill>
                  <a:srgbClr val="000000"/>
                </a:solidFill>
                <a:latin typeface="Calibri" pitchFamily="0" charset="0"/>
                <a:ea typeface="Arial" pitchFamily="0" charset="0"/>
                <a:cs typeface="Calibri" pitchFamily="0" charset="0"/>
              </a:rPr>
              <a:t> </a:t>
            </a:r>
            <a:endParaRPr lang="en-US" altLang="zh-CN" sz="1400" b="0"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90000"/>
              </a:lnSpc>
              <a:spcBef>
                <a:spcPts val="1000"/>
              </a:spcBef>
              <a:spcAft>
                <a:spcPts val="0"/>
              </a:spcAft>
              <a:buClr>
                <a:srgbClr val="000000"/>
              </a:buClr>
              <a:buSzPts val="1800"/>
              <a:buChar char="•"/>
            </a:pPr>
            <a:r>
              <a:rPr lang="en-US" altLang="zh-CN" sz="1400" b="0" i="0" u="none" strike="noStrike" kern="0" cap="none" spc="0" baseline="0">
                <a:solidFill>
                  <a:srgbClr val="000000"/>
                </a:solidFill>
                <a:latin typeface="Calibri" pitchFamily="0" charset="0"/>
                <a:ea typeface="Arial" pitchFamily="0" charset="0"/>
                <a:cs typeface="Calibri" pitchFamily="0" charset="0"/>
              </a:rPr>
              <a:t>F1 Score: The harmonic mean of precision and recall, providing a balanced measure of the system's performance in identifying fake profiles. A higher F1score indicates better overall performance in terms of both precision and recall.</a:t>
            </a:r>
            <a:endParaRPr lang="zh-CN" altLang="en-US" sz="1400" b="0" i="0" u="none" strike="noStrike" kern="0" cap="none" spc="0" baseline="0">
              <a:solidFill>
                <a:srgbClr val="000000"/>
              </a:solidFill>
              <a:latin typeface="Calibri" pitchFamily="0" charset="0"/>
              <a:ea typeface="Arial" pitchFamily="0" charset="0"/>
              <a:cs typeface="Calibri" pitchFamily="0" charset="0"/>
            </a:endParaRPr>
          </a:p>
        </p:txBody>
      </p:sp>
    </p:spTree>
    <p:extLst>
      <p:ext uri="{BB962C8B-B14F-4D97-AF65-F5344CB8AC3E}">
        <p14:creationId xmlns:p14="http://schemas.microsoft.com/office/powerpoint/2010/main" val="1340808102"/>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title"/>
          </p:nvPr>
        </p:nvSpPr>
        <p:spPr>
          <a:xfrm rot="0">
            <a:off x="675640" y="365124"/>
            <a:ext cx="10515600" cy="1325562"/>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2400" b="1" i="0" u="none" strike="noStrike" kern="0" cap="none" spc="0" baseline="0">
                <a:solidFill>
                  <a:srgbClr val="000000"/>
                </a:solidFill>
                <a:latin typeface="Times New Roman" pitchFamily="0" charset="0"/>
                <a:ea typeface="Arial" pitchFamily="0" charset="0"/>
                <a:cs typeface="Times New Roman" pitchFamily="0" charset="0"/>
                <a:sym typeface="Times New Roman" pitchFamily="0" charset="0"/>
              </a:rPr>
              <a:t>GRAPH</a:t>
            </a:r>
            <a:endParaRPr lang="zh-CN" altLang="en-US" sz="1400" b="0" i="0" u="none" strike="noStrike" kern="0" cap="none" spc="0" baseline="0">
              <a:solidFill>
                <a:srgbClr val="000000"/>
              </a:solidFill>
              <a:latin typeface="Arial" pitchFamily="0" charset="0"/>
              <a:ea typeface="Arial" pitchFamily="0" charset="0"/>
              <a:cs typeface="Lucida Sans"/>
            </a:endParaRPr>
          </a:p>
        </p:txBody>
      </p:sp>
      <p:pic>
        <p:nvPicPr>
          <p:cNvPr id="109" name="图片"/>
          <p:cNvPicPr>
            <a:picLocks/>
          </p:cNvPicPr>
          <p:nvPr/>
        </p:nvPicPr>
        <p:blipFill>
          <a:blip r:embed="rId1" cstate="print"/>
          <a:stretch>
            <a:fillRect/>
          </a:stretch>
        </p:blipFill>
        <p:spPr>
          <a:xfrm rot="0">
            <a:off x="467361" y="1706880"/>
            <a:ext cx="10911840" cy="4226559"/>
          </a:xfrm>
          <a:prstGeom prst="rect"/>
          <a:noFill/>
          <a:ln w="12700" cmpd="sng" cap="flat">
            <a:noFill/>
            <a:prstDash val="solid"/>
            <a:miter/>
          </a:ln>
        </p:spPr>
      </p:pic>
    </p:spTree>
    <p:extLst>
      <p:ext uri="{BB962C8B-B14F-4D97-AF65-F5344CB8AC3E}">
        <p14:creationId xmlns:p14="http://schemas.microsoft.com/office/powerpoint/2010/main" val="1100495398"/>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2" name="文本框"/>
          <p:cNvSpPr>
            <a:spLocks noGrp="1"/>
          </p:cNvSpPr>
          <p:nvPr>
            <p:ph type="title"/>
          </p:nvPr>
        </p:nvSpPr>
        <p:spPr>
          <a:xfrm rot="0">
            <a:off x="838200" y="0"/>
            <a:ext cx="10515600" cy="1325563"/>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GRAPH</a:t>
            </a:r>
            <a:endParaRPr lang="zh-CN" altLang="en-US"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pic>
        <p:nvPicPr>
          <p:cNvPr id="113" name="图片"/>
          <p:cNvPicPr>
            <a:picLocks/>
          </p:cNvPicPr>
          <p:nvPr/>
        </p:nvPicPr>
        <p:blipFill>
          <a:blip r:embed="rId1" cstate="print"/>
          <a:stretch>
            <a:fillRect/>
          </a:stretch>
        </p:blipFill>
        <p:spPr>
          <a:xfrm rot="0">
            <a:off x="853440" y="1727200"/>
            <a:ext cx="10159999" cy="4023359"/>
          </a:xfrm>
          <a:prstGeom prst="rect"/>
          <a:noFill/>
          <a:ln w="12700" cmpd="sng" cap="flat">
            <a:noFill/>
            <a:prstDash val="solid"/>
            <a:miter/>
          </a:ln>
        </p:spPr>
      </p:pic>
    </p:spTree>
    <p:extLst>
      <p:ext uri="{BB962C8B-B14F-4D97-AF65-F5344CB8AC3E}">
        <p14:creationId xmlns:p14="http://schemas.microsoft.com/office/powerpoint/2010/main" val="2099963763"/>
      </p:ext>
    </p:extLst>
  </p:cSld>
  <p:clrMapOvr>
    <a:masterClrMapping/>
  </p:clrMapOvr>
</p:sld>
</file>

<file path=ppt/slides/slide2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6" name="文本框"/>
          <p:cNvSpPr>
            <a:spLocks noGrp="1"/>
          </p:cNvSpPr>
          <p:nvPr>
            <p:ph type="title"/>
          </p:nvPr>
        </p:nvSpPr>
        <p:spPr>
          <a:xfrm rot="0">
            <a:off x="878840" y="0"/>
            <a:ext cx="10515600" cy="1325563"/>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90000"/>
              </a:lnSpc>
              <a:spcBef>
                <a:spcPts val="0"/>
              </a:spcBef>
              <a:spcAft>
                <a:spcPts val="0"/>
              </a:spcAft>
              <a:buNone/>
            </a:pPr>
            <a:r>
              <a:rPr lang="en-US" altLang="zh-CN" sz="3600" b="1" i="0" u="none" strike="noStrike" kern="0" cap="none" spc="0" baseline="0">
                <a:solidFill>
                  <a:srgbClr val="000000"/>
                </a:solidFill>
                <a:latin typeface="Times New Roman" pitchFamily="0" charset="0"/>
                <a:ea typeface="Arial" pitchFamily="0" charset="0"/>
                <a:cs typeface="Times New Roman" pitchFamily="0" charset="0"/>
              </a:rPr>
              <a:t>                                   GRAPH</a:t>
            </a:r>
            <a:endParaRPr lang="zh-CN" altLang="en-US" sz="3600" b="1" i="0" u="none" strike="noStrike" kern="0" cap="none" spc="0" baseline="0">
              <a:solidFill>
                <a:srgbClr val="000000"/>
              </a:solidFill>
              <a:latin typeface="Times New Roman" pitchFamily="0" charset="0"/>
              <a:ea typeface="Arial" pitchFamily="0" charset="0"/>
              <a:cs typeface="Times New Roman" pitchFamily="0" charset="0"/>
            </a:endParaRPr>
          </a:p>
        </p:txBody>
      </p:sp>
      <p:pic>
        <p:nvPicPr>
          <p:cNvPr id="117" name="图片"/>
          <p:cNvPicPr>
            <a:picLocks/>
          </p:cNvPicPr>
          <p:nvPr/>
        </p:nvPicPr>
        <p:blipFill>
          <a:blip r:embed="rId1" cstate="print"/>
          <a:stretch>
            <a:fillRect/>
          </a:stretch>
        </p:blipFill>
        <p:spPr>
          <a:xfrm rot="0">
            <a:off x="2377440" y="1463040"/>
            <a:ext cx="7741919" cy="4795518"/>
          </a:xfrm>
          <a:prstGeom prst="rect"/>
          <a:noFill/>
          <a:ln w="12700" cmpd="sng" cap="flat">
            <a:noFill/>
            <a:prstDash val="solid"/>
            <a:miter/>
          </a:ln>
        </p:spPr>
      </p:pic>
    </p:spTree>
    <p:extLst>
      <p:ext uri="{BB962C8B-B14F-4D97-AF65-F5344CB8AC3E}">
        <p14:creationId xmlns:p14="http://schemas.microsoft.com/office/powerpoint/2010/main" val="1050025773"/>
      </p:ext>
    </p:extLst>
  </p:cSld>
  <p:clrMapOvr>
    <a:masterClrMapping/>
  </p:clrMapOvr>
</p:sld>
</file>

<file path=ppt/slides/slide2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title"/>
          </p:nvPr>
        </p:nvSpPr>
        <p:spPr>
          <a:xfrm rot="0">
            <a:off x="777240" y="1"/>
            <a:ext cx="10515600" cy="93472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90000"/>
              </a:lnSpc>
              <a:spcBef>
                <a:spcPts val="0"/>
              </a:spcBef>
              <a:spcAft>
                <a:spcPts val="0"/>
              </a:spcAft>
              <a:buNone/>
            </a:pPr>
            <a:r>
              <a:rPr lang="en-US" altLang="zh-CN" sz="2800" b="1" i="0" u="none" strike="noStrike" kern="0" cap="none" spc="0" baseline="0">
                <a:solidFill>
                  <a:srgbClr val="000000"/>
                </a:solidFill>
                <a:latin typeface="Times New Roman" pitchFamily="0" charset="0"/>
                <a:ea typeface="Arial" pitchFamily="0" charset="0"/>
                <a:cs typeface="Times New Roman" pitchFamily="0" charset="0"/>
              </a:rPr>
              <a:t>OUTPUT  SCREENSHOT</a:t>
            </a:r>
            <a:endParaRPr lang="zh-CN" altLang="en-US" sz="1400" b="1" i="0" u="none" strike="noStrike" kern="0" cap="none" spc="0" baseline="0">
              <a:solidFill>
                <a:srgbClr val="000000"/>
              </a:solidFill>
              <a:latin typeface="Times New Roman" pitchFamily="0" charset="0"/>
              <a:ea typeface="Arial" pitchFamily="0" charset="0"/>
              <a:cs typeface="Times New Roman" pitchFamily="0" charset="0"/>
            </a:endParaRPr>
          </a:p>
        </p:txBody>
      </p:sp>
      <p:pic>
        <p:nvPicPr>
          <p:cNvPr id="121" name="图片" descr="A screen shot of a login page  Description automatically generated "/>
          <p:cNvPicPr>
            <a:picLocks/>
          </p:cNvPicPr>
          <p:nvPr/>
        </p:nvPicPr>
        <p:blipFill>
          <a:blip r:embed="rId1" cstate="print"/>
          <a:stretch>
            <a:fillRect/>
          </a:stretch>
        </p:blipFill>
        <p:spPr>
          <a:xfrm rot="0">
            <a:off x="2072639" y="975359"/>
            <a:ext cx="8493760" cy="5262880"/>
          </a:xfrm>
          <a:prstGeom prst="rect"/>
          <a:noFill/>
          <a:ln w="12700" cmpd="sng" cap="flat">
            <a:noFill/>
            <a:prstDash val="solid"/>
            <a:miter/>
          </a:ln>
        </p:spPr>
      </p:pic>
    </p:spTree>
    <p:extLst>
      <p:ext uri="{BB962C8B-B14F-4D97-AF65-F5344CB8AC3E}">
        <p14:creationId xmlns:p14="http://schemas.microsoft.com/office/powerpoint/2010/main" val="1204222371"/>
      </p:ext>
    </p:extLst>
  </p:cSld>
  <p:clrMapOvr>
    <a:masterClrMapping/>
  </p:clrMapOvr>
</p:sld>
</file>

<file path=ppt/slides/slide2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24" name="图片" descr="A login page with text and images  Description automatically generated "/>
          <p:cNvPicPr>
            <a:picLocks/>
          </p:cNvPicPr>
          <p:nvPr/>
        </p:nvPicPr>
        <p:blipFill>
          <a:blip r:embed="rId1" cstate="print"/>
          <a:stretch>
            <a:fillRect/>
          </a:stretch>
        </p:blipFill>
        <p:spPr>
          <a:xfrm rot="0">
            <a:off x="1625600" y="1117600"/>
            <a:ext cx="8331200" cy="4409439"/>
          </a:xfrm>
          <a:prstGeom prst="rect"/>
          <a:noFill/>
          <a:ln w="12700" cmpd="sng" cap="flat">
            <a:noFill/>
            <a:prstDash val="solid"/>
            <a:miter/>
          </a:ln>
        </p:spPr>
      </p:pic>
    </p:spTree>
    <p:extLst>
      <p:ext uri="{BB962C8B-B14F-4D97-AF65-F5344CB8AC3E}">
        <p14:creationId xmlns:p14="http://schemas.microsoft.com/office/powerpoint/2010/main" val="9086598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838200" y="0"/>
            <a:ext cx="10515600" cy="1325563"/>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2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EXISTING PROBLEM</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33" name="文本框"/>
          <p:cNvSpPr>
            <a:spLocks noGrp="1"/>
          </p:cNvSpPr>
          <p:nvPr>
            <p:ph type="body" idx="1"/>
          </p:nvPr>
        </p:nvSpPr>
        <p:spPr>
          <a:xfrm rot="0">
            <a:off x="838200" y="1183640"/>
            <a:ext cx="10515600" cy="4922520"/>
          </a:xfrm>
          <a:prstGeom prst="rect"/>
          <a:noFill/>
          <a:ln w="12700" cmpd="sng" cap="flat">
            <a:noFill/>
            <a:prstDash val="solid"/>
            <a:round/>
          </a:ln>
        </p:spPr>
        <p:txBody>
          <a:bodyPr vert="horz" wrap="square" lIns="91425" tIns="45700" rIns="91425" bIns="45700" anchor="t" anchorCtr="0">
            <a:prstTxWarp prst="textNoShape"/>
          </a:bodyPr>
          <a:lstStyle/>
          <a:p>
            <a:pPr marL="228600" indent="-228600" algn="just">
              <a:lnSpc>
                <a:spcPct val="150000"/>
              </a:lnSpc>
              <a:spcBef>
                <a:spcPts val="0"/>
              </a:spcBef>
              <a:spcAft>
                <a:spcPts val="0"/>
              </a:spcAft>
              <a:buClr>
                <a:srgbClr val="000000"/>
              </a:buClr>
              <a:buSzPts val="1800"/>
              <a:buChar char="•"/>
            </a:pP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Even though most of the social networks have already added privacy setting features for each post, however, still any private information can be leaked. </a:t>
            </a:r>
            <a:endParaRPr lang="en-US" altLang="zh-CN" sz="18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150000"/>
              </a:lnSpc>
              <a:spcBef>
                <a:spcPts val="1000"/>
              </a:spcBef>
              <a:spcAft>
                <a:spcPts val="0"/>
              </a:spcAft>
              <a:buClr>
                <a:srgbClr val="000000"/>
              </a:buClr>
              <a:buSzPts val="1800"/>
              <a:buChar char="•"/>
            </a:pP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Let’s  say a post like a picture is on a user profile and user have set the e privacy for the picture to be seen just for one of user’s friends and user think it’s totally safe.</a:t>
            </a:r>
            <a:endParaRPr lang="en-US" altLang="zh-CN" sz="18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150000"/>
              </a:lnSpc>
              <a:spcBef>
                <a:spcPts val="1000"/>
              </a:spcBef>
              <a:spcAft>
                <a:spcPts val="0"/>
              </a:spcAft>
              <a:buClr>
                <a:srgbClr val="000000"/>
              </a:buClr>
              <a:buSzPts val="1800"/>
              <a:buChar char="•"/>
            </a:pP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But there is no guarantee that user’s friend will not share your picture with anyone else, means that user’s  friend can easily save picture and upload it somewhere or share it with someone else without any notification to user.  </a:t>
            </a:r>
            <a:endParaRPr lang="en-US" altLang="zh-CN" sz="18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150000"/>
              </a:lnSpc>
              <a:spcBef>
                <a:spcPts val="1000"/>
              </a:spcBef>
              <a:spcAft>
                <a:spcPts val="0"/>
              </a:spcAft>
              <a:buClr>
                <a:srgbClr val="000000"/>
              </a:buClr>
              <a:buSzPts val="1800"/>
              <a:buChar char="•"/>
            </a:pP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The users don’t care much about what they are sharing on social networks and the privacy of their post, it can be quite troublesome for them. </a:t>
            </a:r>
            <a:endParaRPr lang="en-US" altLang="zh-CN" sz="1800" b="0" i="0" u="none" strike="noStrike" kern="0" cap="none" spc="0" baseline="0">
              <a:solidFill>
                <a:srgbClr val="000000"/>
              </a:solidFill>
              <a:latin typeface="Calibri" pitchFamily="0" charset="0"/>
              <a:ea typeface="Arial" pitchFamily="0" charset="0"/>
              <a:cs typeface="Calibri" pitchFamily="0" charset="0"/>
            </a:endParaRPr>
          </a:p>
          <a:p>
            <a:pPr marL="228600" indent="-228600" algn="just">
              <a:lnSpc>
                <a:spcPct val="150000"/>
              </a:lnSpc>
              <a:spcBef>
                <a:spcPts val="1000"/>
              </a:spcBef>
              <a:spcAft>
                <a:spcPts val="0"/>
              </a:spcAft>
              <a:buClr>
                <a:srgbClr val="000000"/>
              </a:buClr>
              <a:buSzPts val="1800"/>
              <a:buChar char="•"/>
            </a:pP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On top of all benefits of online social networks, there are many disadvantages identity theft is one of the biggest concerns of online social networks. </a:t>
            </a:r>
            <a:endParaRPr lang="en-US" altLang="zh-CN" sz="1800" b="0" i="0" u="none" strike="noStrike" kern="0" cap="none" spc="0" baseline="0">
              <a:solidFill>
                <a:srgbClr val="000000"/>
              </a:solidFill>
              <a:latin typeface="Calibri" pitchFamily="0" charset="0"/>
              <a:ea typeface="Arial" pitchFamily="0" charset="0"/>
              <a:cs typeface="Calibri" pitchFamily="0" charset="0"/>
            </a:endParaRPr>
          </a:p>
          <a:p>
            <a:pPr marL="228473" indent="-87503" algn="l">
              <a:lnSpc>
                <a:spcPct val="90000"/>
              </a:lnSpc>
              <a:spcBef>
                <a:spcPts val="1000"/>
              </a:spcBef>
              <a:spcAft>
                <a:spcPts val="0"/>
              </a:spcAft>
              <a:buNone/>
            </a:pPr>
            <a:endParaRPr lang="zh-CN" altLang="en-US"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p:txBody>
      </p:sp>
    </p:spTree>
    <p:extLst>
      <p:ext uri="{BB962C8B-B14F-4D97-AF65-F5344CB8AC3E}">
        <p14:creationId xmlns:p14="http://schemas.microsoft.com/office/powerpoint/2010/main" val="543289986"/>
      </p:ext>
    </p:extLst>
  </p:cSld>
  <p:clrMapOvr>
    <a:masterClrMapping/>
  </p:clrMapOvr>
</p:sld>
</file>

<file path=ppt/slides/slide3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27" name="图片" descr="A screen shot of a computer  Description automatically generated"/>
          <p:cNvPicPr>
            <a:picLocks/>
          </p:cNvPicPr>
          <p:nvPr/>
        </p:nvPicPr>
        <p:blipFill>
          <a:blip r:embed="rId1" cstate="print"/>
          <a:stretch>
            <a:fillRect/>
          </a:stretch>
        </p:blipFill>
        <p:spPr>
          <a:xfrm rot="0">
            <a:off x="1849120" y="589280"/>
            <a:ext cx="8046719" cy="4897119"/>
          </a:xfrm>
          <a:prstGeom prst="rect"/>
          <a:noFill/>
          <a:ln w="12700" cmpd="sng" cap="flat">
            <a:noFill/>
            <a:prstDash val="solid"/>
            <a:miter/>
          </a:ln>
        </p:spPr>
      </p:pic>
    </p:spTree>
    <p:extLst>
      <p:ext uri="{BB962C8B-B14F-4D97-AF65-F5344CB8AC3E}">
        <p14:creationId xmlns:p14="http://schemas.microsoft.com/office/powerpoint/2010/main" val="300830820"/>
      </p:ext>
    </p:extLst>
  </p:cSld>
  <p:clrMapOvr>
    <a:masterClrMapping/>
  </p:clrMapOvr>
</p:sld>
</file>

<file path=ppt/slides/slide3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30" name="图片" descr="A screenshot of a computer  Description automatically generated"/>
          <p:cNvPicPr>
            <a:picLocks/>
          </p:cNvPicPr>
          <p:nvPr/>
        </p:nvPicPr>
        <p:blipFill>
          <a:blip r:embed="rId1" cstate="print"/>
          <a:stretch>
            <a:fillRect/>
          </a:stretch>
        </p:blipFill>
        <p:spPr>
          <a:xfrm rot="0">
            <a:off x="1341119" y="650240"/>
            <a:ext cx="9428480" cy="5019040"/>
          </a:xfrm>
          <a:prstGeom prst="rect"/>
          <a:noFill/>
          <a:ln w="12700" cmpd="sng" cap="flat">
            <a:noFill/>
            <a:prstDash val="solid"/>
            <a:miter/>
          </a:ln>
        </p:spPr>
      </p:pic>
    </p:spTree>
    <p:extLst>
      <p:ext uri="{BB962C8B-B14F-4D97-AF65-F5344CB8AC3E}">
        <p14:creationId xmlns:p14="http://schemas.microsoft.com/office/powerpoint/2010/main" val="91584251"/>
      </p:ext>
    </p:extLst>
  </p:cSld>
  <p:clrMapOvr>
    <a:masterClrMapping/>
  </p:clrMapOvr>
</p:sld>
</file>

<file path=ppt/slides/slide3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33" name="图片" descr="A screenshot of a computer  Description automatically generated"/>
          <p:cNvPicPr>
            <a:picLocks/>
          </p:cNvPicPr>
          <p:nvPr/>
        </p:nvPicPr>
        <p:blipFill>
          <a:blip r:embed="rId1" cstate="print"/>
          <a:stretch>
            <a:fillRect/>
          </a:stretch>
        </p:blipFill>
        <p:spPr>
          <a:xfrm rot="0">
            <a:off x="1300480" y="873760"/>
            <a:ext cx="9773919" cy="4693920"/>
          </a:xfrm>
          <a:prstGeom prst="rect"/>
          <a:noFill/>
          <a:ln w="12700" cmpd="sng" cap="flat">
            <a:noFill/>
            <a:prstDash val="solid"/>
            <a:miter/>
          </a:ln>
        </p:spPr>
      </p:pic>
    </p:spTree>
    <p:extLst>
      <p:ext uri="{BB962C8B-B14F-4D97-AF65-F5344CB8AC3E}">
        <p14:creationId xmlns:p14="http://schemas.microsoft.com/office/powerpoint/2010/main" val="1223007813"/>
      </p:ext>
    </p:extLst>
  </p:cSld>
  <p:clrMapOvr>
    <a:masterClrMapping/>
  </p:clrMapOvr>
</p:sld>
</file>

<file path=ppt/slides/slide3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34" name="图片" descr="A screenshot of a computer  Description automatically generated"/>
          <p:cNvPicPr>
            <a:picLocks/>
          </p:cNvPicPr>
          <p:nvPr/>
        </p:nvPicPr>
        <p:blipFill>
          <a:blip r:embed="rId1" cstate="print"/>
          <a:stretch>
            <a:fillRect/>
          </a:stretch>
        </p:blipFill>
        <p:spPr>
          <a:xfrm rot="0">
            <a:off x="1137920" y="975359"/>
            <a:ext cx="9834880" cy="4328160"/>
          </a:xfrm>
          <a:prstGeom prst="rect"/>
          <a:noFill/>
          <a:ln w="12700" cmpd="sng" cap="flat">
            <a:noFill/>
            <a:prstDash val="solid"/>
            <a:miter/>
          </a:ln>
        </p:spPr>
      </p:pic>
    </p:spTree>
    <p:extLst>
      <p:ext uri="{BB962C8B-B14F-4D97-AF65-F5344CB8AC3E}">
        <p14:creationId xmlns:p14="http://schemas.microsoft.com/office/powerpoint/2010/main" val="1083227147"/>
      </p:ext>
    </p:extLst>
  </p:cSld>
  <p:clrMapOvr>
    <a:masterClrMapping/>
  </p:clrMapOvr>
</p:sld>
</file>

<file path=ppt/slides/slide3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817880" y="0"/>
            <a:ext cx="10515600" cy="670559"/>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90000"/>
              </a:lnSpc>
              <a:spcBef>
                <a:spcPts val="0"/>
              </a:spcBef>
              <a:spcAft>
                <a:spcPts val="0"/>
              </a:spcAft>
              <a:buNone/>
            </a:pPr>
            <a:r>
              <a:rPr lang="en-US" altLang="zh-CN" sz="2800" b="1" i="0" u="none" strike="noStrike" kern="0" cap="none" spc="0" baseline="0">
                <a:solidFill>
                  <a:srgbClr val="000000"/>
                </a:solidFill>
                <a:latin typeface="Times New Roman" pitchFamily="0" charset="0"/>
                <a:ea typeface="Arial" pitchFamily="0" charset="0"/>
                <a:cs typeface="Times New Roman" pitchFamily="0" charset="0"/>
              </a:rPr>
              <a:t>REFERENCES</a:t>
            </a:r>
            <a:endParaRPr lang="zh-CN" altLang="en-US" sz="2800" b="1" i="0" u="none" strike="noStrike" kern="0" cap="none" spc="0" baseline="0">
              <a:solidFill>
                <a:srgbClr val="000000"/>
              </a:solidFill>
              <a:latin typeface="Times New Roman" pitchFamily="0" charset="0"/>
              <a:ea typeface="Arial" pitchFamily="0" charset="0"/>
              <a:cs typeface="Times New Roman" pitchFamily="0" charset="0"/>
            </a:endParaRPr>
          </a:p>
        </p:txBody>
      </p:sp>
      <p:sp>
        <p:nvSpPr>
          <p:cNvPr id="138" name="文本框"/>
          <p:cNvSpPr>
            <a:spLocks noGrp="1"/>
          </p:cNvSpPr>
          <p:nvPr>
            <p:ph type="body" idx="1"/>
          </p:nvPr>
        </p:nvSpPr>
        <p:spPr>
          <a:xfrm rot="0">
            <a:off x="838200" y="545465"/>
            <a:ext cx="10515600" cy="4351338"/>
          </a:xfrm>
          <a:prstGeom prst="rect"/>
          <a:noFill/>
          <a:ln w="12700" cmpd="sng" cap="flat">
            <a:noFill/>
            <a:prstDash val="solid"/>
            <a:round/>
          </a:ln>
        </p:spPr>
        <p:txBody>
          <a:bodyPr vert="horz" wrap="square" lIns="91425" tIns="45700" rIns="91425" bIns="45700" anchor="t" anchorCtr="0">
            <a:prstTxWarp prst="textNoShape"/>
          </a:bodyPr>
          <a:lstStyle/>
          <a:p>
            <a:pPr marL="457200" indent="-34290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Arial" pitchFamily="0" charset="0"/>
                <a:ea typeface="Arial" pitchFamily="0" charset="0"/>
                <a:cs typeface="Lucida Sans"/>
              </a:rPr>
              <a:t>Yang, S., </a:t>
            </a:r>
            <a:r>
              <a:rPr lang="en-US" altLang="zh-CN" sz="2000" b="0" i="0" u="none" strike="noStrike" kern="0" cap="none" spc="0" baseline="0">
                <a:solidFill>
                  <a:srgbClr val="000000"/>
                </a:solidFill>
                <a:latin typeface="Arial" pitchFamily="0" charset="0"/>
                <a:ea typeface="Arial" pitchFamily="0" charset="0"/>
                <a:cs typeface="Lucida Sans"/>
              </a:rPr>
              <a:t>Shu</a:t>
            </a:r>
            <a:r>
              <a:rPr lang="en-US" altLang="zh-CN" sz="2000" b="0" i="0" u="none" strike="noStrike" kern="0" cap="none" spc="0" baseline="0">
                <a:solidFill>
                  <a:srgbClr val="000000"/>
                </a:solidFill>
                <a:latin typeface="Arial" pitchFamily="0" charset="0"/>
                <a:ea typeface="Arial" pitchFamily="0" charset="0"/>
                <a:cs typeface="Lucida Sans"/>
              </a:rPr>
              <a:t>, K., Wang, S., </a:t>
            </a:r>
            <a:r>
              <a:rPr lang="en-US" altLang="zh-CN" sz="2000" b="0" i="0" u="none" strike="noStrike" kern="0" cap="none" spc="0" baseline="0">
                <a:solidFill>
                  <a:srgbClr val="000000"/>
                </a:solidFill>
                <a:latin typeface="Arial" pitchFamily="0" charset="0"/>
                <a:ea typeface="Arial" pitchFamily="0" charset="0"/>
                <a:cs typeface="Lucida Sans"/>
              </a:rPr>
              <a:t>Gu</a:t>
            </a:r>
            <a:r>
              <a:rPr lang="en-US" altLang="zh-CN" sz="2000" b="0" i="0" u="none" strike="noStrike" kern="0" cap="none" spc="0" baseline="0">
                <a:solidFill>
                  <a:srgbClr val="000000"/>
                </a:solidFill>
                <a:latin typeface="Arial" pitchFamily="0" charset="0"/>
                <a:ea typeface="Arial" pitchFamily="0" charset="0"/>
                <a:cs typeface="Lucida Sans"/>
              </a:rPr>
              <a:t>, R., Wu, F., &amp; Liu, H. (2019). "Unsupervised fake news </a:t>
            </a:r>
            <a:r>
              <a:rPr lang="en-US" altLang="zh-CN" sz="2000" b="0" i="0" u="none" strike="noStrike" kern="0" cap="none" spc="0" baseline="0">
                <a:solidFill>
                  <a:srgbClr val="000000"/>
                </a:solidFill>
                <a:latin typeface="Arial" pitchFamily="0" charset="0"/>
                <a:ea typeface="Arial" pitchFamily="0" charset="0"/>
                <a:cs typeface="Lucida Sans"/>
              </a:rPr>
              <a:t>detectiononsocialmedia:Agenerativeapproach</a:t>
            </a:r>
            <a:r>
              <a:rPr lang="en-US" altLang="zh-CN" sz="2000" b="0" i="0" u="none" strike="noStrike" kern="0" cap="none" spc="0" baseline="0">
                <a:solidFill>
                  <a:srgbClr val="000000"/>
                </a:solidFill>
                <a:latin typeface="Arial" pitchFamily="0" charset="0"/>
                <a:ea typeface="Arial" pitchFamily="0" charset="0"/>
                <a:cs typeface="Lucida Sans"/>
              </a:rPr>
              <a:t>."</a:t>
            </a:r>
            <a:r>
              <a:rPr lang="en-US" altLang="zh-CN" sz="2000" b="0" i="0" u="none" strike="noStrike" kern="0" cap="none" spc="0" baseline="0">
                <a:solidFill>
                  <a:srgbClr val="000000"/>
                </a:solidFill>
                <a:latin typeface="Arial" pitchFamily="0" charset="0"/>
                <a:ea typeface="Arial" pitchFamily="0" charset="0"/>
                <a:cs typeface="Lucida Sans"/>
              </a:rPr>
              <a:t>InProceedingsoftheAAAIconference</a:t>
            </a:r>
            <a:r>
              <a:rPr lang="en-US" altLang="zh-CN" sz="2000" b="0" i="0" u="none" strike="noStrike" kern="0" cap="none" spc="0" baseline="0">
                <a:solidFill>
                  <a:srgbClr val="000000"/>
                </a:solidFill>
                <a:latin typeface="Arial" pitchFamily="0" charset="0"/>
                <a:ea typeface="Arial" pitchFamily="0" charset="0"/>
                <a:cs typeface="Lucida Sans"/>
              </a:rPr>
              <a:t> on artificial intelligence (Vol. 33, No. 01, pp. 5644-5651).</a:t>
            </a:r>
            <a:endParaRPr lang="en-US" altLang="zh-CN" sz="2000" b="0" i="0" u="none" strike="noStrike" kern="0" cap="none" spc="0" baseline="0">
              <a:solidFill>
                <a:srgbClr val="000000"/>
              </a:solidFill>
              <a:latin typeface="Arial" pitchFamily="0" charset="0"/>
              <a:ea typeface="Arial" pitchFamily="0" charset="0"/>
              <a:cs typeface="Lucida Sans"/>
            </a:endParaRPr>
          </a:p>
          <a:p>
            <a:pPr marL="457200" indent="-34290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Arial" pitchFamily="0" charset="0"/>
                <a:ea typeface="Arial" pitchFamily="0" charset="0"/>
                <a:cs typeface="Lucida Sans"/>
              </a:rPr>
              <a:t>Monti</a:t>
            </a:r>
            <a:r>
              <a:rPr lang="en-US" altLang="zh-CN" sz="2000" b="0" i="0" u="none" strike="noStrike" kern="0" cap="none" spc="0" baseline="0">
                <a:solidFill>
                  <a:srgbClr val="000000"/>
                </a:solidFill>
                <a:latin typeface="Arial" pitchFamily="0" charset="0"/>
                <a:ea typeface="Arial" pitchFamily="0" charset="0"/>
                <a:cs typeface="Lucida Sans"/>
              </a:rPr>
              <a:t>, F., </a:t>
            </a:r>
            <a:r>
              <a:rPr lang="en-US" altLang="zh-CN" sz="2000" b="0" i="0" u="none" strike="noStrike" kern="0" cap="none" spc="0" baseline="0">
                <a:solidFill>
                  <a:srgbClr val="000000"/>
                </a:solidFill>
                <a:latin typeface="Arial" pitchFamily="0" charset="0"/>
                <a:ea typeface="Arial" pitchFamily="0" charset="0"/>
                <a:cs typeface="Lucida Sans"/>
              </a:rPr>
              <a:t>Frasca</a:t>
            </a:r>
            <a:r>
              <a:rPr lang="en-US" altLang="zh-CN" sz="2000" b="0" i="0" u="none" strike="noStrike" kern="0" cap="none" spc="0" baseline="0">
                <a:solidFill>
                  <a:srgbClr val="000000"/>
                </a:solidFill>
                <a:latin typeface="Arial" pitchFamily="0" charset="0"/>
                <a:ea typeface="Arial" pitchFamily="0" charset="0"/>
                <a:cs typeface="Lucida Sans"/>
              </a:rPr>
              <a:t>, F., </a:t>
            </a:r>
            <a:r>
              <a:rPr lang="en-US" altLang="zh-CN" sz="2000" b="0" i="0" u="none" strike="noStrike" kern="0" cap="none" spc="0" baseline="0">
                <a:solidFill>
                  <a:srgbClr val="000000"/>
                </a:solidFill>
                <a:latin typeface="Arial" pitchFamily="0" charset="0"/>
                <a:ea typeface="Arial" pitchFamily="0" charset="0"/>
                <a:cs typeface="Lucida Sans"/>
              </a:rPr>
              <a:t>Eynard</a:t>
            </a:r>
            <a:r>
              <a:rPr lang="en-US" altLang="zh-CN" sz="2000" b="0" i="0" u="none" strike="noStrike" kern="0" cap="none" spc="0" baseline="0">
                <a:solidFill>
                  <a:srgbClr val="000000"/>
                </a:solidFill>
                <a:latin typeface="Arial" pitchFamily="0" charset="0"/>
                <a:ea typeface="Arial" pitchFamily="0" charset="0"/>
                <a:cs typeface="Lucida Sans"/>
              </a:rPr>
              <a:t>, D., </a:t>
            </a:r>
            <a:r>
              <a:rPr lang="en-US" altLang="zh-CN" sz="2000" b="0" i="0" u="none" strike="noStrike" kern="0" cap="none" spc="0" baseline="0">
                <a:solidFill>
                  <a:srgbClr val="000000"/>
                </a:solidFill>
                <a:latin typeface="Arial" pitchFamily="0" charset="0"/>
                <a:ea typeface="Arial" pitchFamily="0" charset="0"/>
                <a:cs typeface="Lucida Sans"/>
              </a:rPr>
              <a:t>Mannion</a:t>
            </a:r>
            <a:r>
              <a:rPr lang="en-US" altLang="zh-CN" sz="2000" b="0" i="0" u="none" strike="noStrike" kern="0" cap="none" spc="0" baseline="0">
                <a:solidFill>
                  <a:srgbClr val="000000"/>
                </a:solidFill>
                <a:latin typeface="Arial" pitchFamily="0" charset="0"/>
                <a:ea typeface="Arial" pitchFamily="0" charset="0"/>
                <a:cs typeface="Lucida Sans"/>
              </a:rPr>
              <a:t>, D., &amp; Bronstein, M. M. (2019). "Fake news detectiononsocialmediausinggeometricdeeplearning."arXivpreprintarXiv:1902.06673.</a:t>
            </a:r>
            <a:endParaRPr lang="en-US" altLang="zh-CN" sz="2000" b="0" i="0" u="none" strike="noStrike" kern="0" cap="none" spc="0" baseline="0">
              <a:solidFill>
                <a:srgbClr val="000000"/>
              </a:solidFill>
              <a:latin typeface="Arial" pitchFamily="0" charset="0"/>
              <a:ea typeface="Arial" pitchFamily="0" charset="0"/>
              <a:cs typeface="Lucida Sans"/>
            </a:endParaRPr>
          </a:p>
          <a:p>
            <a:pPr marL="457200" indent="-34290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Arial" pitchFamily="0" charset="0"/>
                <a:ea typeface="Arial" pitchFamily="0" charset="0"/>
                <a:cs typeface="Lucida Sans"/>
              </a:rPr>
              <a:t>Pulido,C.M.,Ruiz-Eugenio,L.,Redondo-Sama,G.,&amp;Villarejo-Carballido,B.(2020)."A new application of social impact in social media for overcoming fake news in health." International journal of environmental research and public health, 17(7), 2430.</a:t>
            </a:r>
            <a:endParaRPr lang="en-US" altLang="zh-CN" sz="2000" b="0" i="0" u="none" strike="noStrike" kern="0" cap="none" spc="0" baseline="0">
              <a:solidFill>
                <a:srgbClr val="000000"/>
              </a:solidFill>
              <a:latin typeface="Arial" pitchFamily="0" charset="0"/>
              <a:ea typeface="Arial" pitchFamily="0" charset="0"/>
              <a:cs typeface="Lucida Sans"/>
            </a:endParaRPr>
          </a:p>
          <a:p>
            <a:pPr marL="457200" indent="-34290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Arial" pitchFamily="0" charset="0"/>
                <a:ea typeface="Arial" pitchFamily="0" charset="0"/>
                <a:cs typeface="Lucida Sans"/>
              </a:rPr>
              <a:t>Zhou,X.,&amp;Zafarani,R</a:t>
            </a:r>
            <a:r>
              <a:rPr lang="en-US" altLang="zh-CN" sz="2000" b="0" i="0" u="none" strike="noStrike" kern="0" cap="none" spc="0" baseline="0">
                <a:solidFill>
                  <a:srgbClr val="000000"/>
                </a:solidFill>
                <a:latin typeface="Arial" pitchFamily="0" charset="0"/>
                <a:ea typeface="Arial" pitchFamily="0" charset="0"/>
                <a:cs typeface="Lucida Sans"/>
              </a:rPr>
              <a:t>.(2019)."Network-</a:t>
            </a:r>
            <a:r>
              <a:rPr lang="en-US" altLang="zh-CN" sz="2000" b="0" i="0" u="none" strike="noStrike" kern="0" cap="none" spc="0" baseline="0">
                <a:solidFill>
                  <a:srgbClr val="000000"/>
                </a:solidFill>
                <a:latin typeface="Arial" pitchFamily="0" charset="0"/>
                <a:ea typeface="Arial" pitchFamily="0" charset="0"/>
                <a:cs typeface="Lucida Sans"/>
              </a:rPr>
              <a:t>basedfakenewsdetection:Apattern</a:t>
            </a:r>
            <a:r>
              <a:rPr lang="en-US" altLang="zh-CN" sz="2000" b="0" i="0" u="none" strike="noStrike" kern="0" cap="none" spc="0" baseline="0">
                <a:solidFill>
                  <a:srgbClr val="000000"/>
                </a:solidFill>
                <a:latin typeface="Arial" pitchFamily="0" charset="0"/>
                <a:ea typeface="Arial" pitchFamily="0" charset="0"/>
                <a:cs typeface="Lucida Sans"/>
              </a:rPr>
              <a:t>-driven approach." ACM SIGKDD explorations newsletter, 21(2), 48-60.</a:t>
            </a:r>
            <a:endParaRPr lang="en-US" altLang="zh-CN" sz="2000" b="0" i="0" u="none" strike="noStrike" kern="0" cap="none" spc="0" baseline="0">
              <a:solidFill>
                <a:srgbClr val="000000"/>
              </a:solidFill>
              <a:latin typeface="Arial" pitchFamily="0" charset="0"/>
              <a:ea typeface="Arial" pitchFamily="0" charset="0"/>
              <a:cs typeface="Lucida Sans"/>
            </a:endParaRPr>
          </a:p>
          <a:p>
            <a:pPr marL="457200" indent="-34290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Arial" pitchFamily="0" charset="0"/>
                <a:ea typeface="Arial" pitchFamily="0" charset="0"/>
                <a:cs typeface="Lucida Sans"/>
              </a:rPr>
              <a:t>Shu</a:t>
            </a:r>
            <a:r>
              <a:rPr lang="en-US" altLang="zh-CN" sz="2000" b="0" i="0" u="none" strike="noStrike" kern="0" cap="none" spc="0" baseline="0">
                <a:solidFill>
                  <a:srgbClr val="000000"/>
                </a:solidFill>
                <a:latin typeface="Arial" pitchFamily="0" charset="0"/>
                <a:ea typeface="Arial" pitchFamily="0" charset="0"/>
                <a:cs typeface="Lucida Sans"/>
              </a:rPr>
              <a:t>, K., Bernard, H. R., &amp; Liu, H. (2019). "Studying fake news via network analysis: </a:t>
            </a:r>
            <a:r>
              <a:rPr lang="en-US" altLang="zh-CN" sz="2000" b="0" i="0" u="none" strike="noStrike" kern="0" cap="none" spc="0" baseline="0">
                <a:solidFill>
                  <a:srgbClr val="000000"/>
                </a:solidFill>
                <a:latin typeface="Arial" pitchFamily="0" charset="0"/>
                <a:ea typeface="Arial" pitchFamily="0" charset="0"/>
                <a:cs typeface="Lucida Sans"/>
              </a:rPr>
              <a:t>detectionandmitigation</a:t>
            </a:r>
            <a:r>
              <a:rPr lang="en-US" altLang="zh-CN" sz="2000" b="0" i="0" u="none" strike="noStrike" kern="0" cap="none" spc="0" baseline="0">
                <a:solidFill>
                  <a:srgbClr val="000000"/>
                </a:solidFill>
                <a:latin typeface="Arial" pitchFamily="0" charset="0"/>
                <a:ea typeface="Arial" pitchFamily="0" charset="0"/>
                <a:cs typeface="Lucida Sans"/>
              </a:rPr>
              <a:t>."</a:t>
            </a:r>
            <a:r>
              <a:rPr lang="en-US" altLang="zh-CN" sz="2000" b="0" i="0" u="none" strike="noStrike" kern="0" cap="none" spc="0" baseline="0">
                <a:solidFill>
                  <a:srgbClr val="000000"/>
                </a:solidFill>
                <a:latin typeface="Arial" pitchFamily="0" charset="0"/>
                <a:ea typeface="Arial" pitchFamily="0" charset="0"/>
                <a:cs typeface="Lucida Sans"/>
              </a:rPr>
              <a:t>Emergingresearchchallengesandopportunitiesincomputational</a:t>
            </a:r>
            <a:r>
              <a:rPr lang="en-US" altLang="zh-CN" sz="2000" b="0" i="0" u="none" strike="noStrike" kern="0" cap="none" spc="0" baseline="0">
                <a:solidFill>
                  <a:srgbClr val="000000"/>
                </a:solidFill>
                <a:latin typeface="Arial" pitchFamily="0" charset="0"/>
                <a:ea typeface="Arial" pitchFamily="0" charset="0"/>
                <a:cs typeface="Lucida Sans"/>
              </a:rPr>
              <a:t> social network analysis and mining, 43-65.</a:t>
            </a:r>
            <a:endParaRPr lang="en-US" altLang="zh-CN" sz="2000" b="0" i="0" u="none" strike="noStrike" kern="0" cap="none" spc="0" baseline="0">
              <a:solidFill>
                <a:srgbClr val="000000"/>
              </a:solidFill>
              <a:latin typeface="Arial" pitchFamily="0" charset="0"/>
              <a:ea typeface="Arial" pitchFamily="0" charset="0"/>
              <a:cs typeface="Lucida Sans"/>
            </a:endParaRPr>
          </a:p>
          <a:p>
            <a:pPr marL="457200" indent="-34290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Arial" pitchFamily="0" charset="0"/>
                <a:ea typeface="Arial" pitchFamily="0" charset="0"/>
                <a:cs typeface="Lucida Sans"/>
              </a:rPr>
              <a:t>Benabbou</a:t>
            </a:r>
            <a:r>
              <a:rPr lang="en-US" altLang="zh-CN" sz="2000" b="0" i="0" u="none" strike="noStrike" kern="0" cap="none" spc="0" baseline="0">
                <a:solidFill>
                  <a:srgbClr val="000000"/>
                </a:solidFill>
                <a:latin typeface="Arial" pitchFamily="0" charset="0"/>
                <a:ea typeface="Arial" pitchFamily="0" charset="0"/>
                <a:cs typeface="Lucida Sans"/>
              </a:rPr>
              <a:t>, F., </a:t>
            </a:r>
            <a:r>
              <a:rPr lang="en-US" altLang="zh-CN" sz="2000" b="0" i="0" u="none" strike="noStrike" kern="0" cap="none" spc="0" baseline="0">
                <a:solidFill>
                  <a:srgbClr val="000000"/>
                </a:solidFill>
                <a:latin typeface="Arial" pitchFamily="0" charset="0"/>
                <a:ea typeface="Arial" pitchFamily="0" charset="0"/>
                <a:cs typeface="Lucida Sans"/>
              </a:rPr>
              <a:t>Boukhouima</a:t>
            </a:r>
            <a:r>
              <a:rPr lang="en-US" altLang="zh-CN" sz="2000" b="0" i="0" u="none" strike="noStrike" kern="0" cap="none" spc="0" baseline="0">
                <a:solidFill>
                  <a:srgbClr val="000000"/>
                </a:solidFill>
                <a:latin typeface="Arial" pitchFamily="0" charset="0"/>
                <a:ea typeface="Arial" pitchFamily="0" charset="0"/>
                <a:cs typeface="Lucida Sans"/>
              </a:rPr>
              <a:t>, H., &amp;</a:t>
            </a:r>
            <a:r>
              <a:rPr lang="en-US" altLang="zh-CN" sz="2000" b="0" i="0" u="none" strike="noStrike" kern="0" cap="none" spc="0" baseline="0">
                <a:solidFill>
                  <a:srgbClr val="000000"/>
                </a:solidFill>
                <a:latin typeface="Arial" pitchFamily="0" charset="0"/>
                <a:ea typeface="Arial" pitchFamily="0" charset="0"/>
                <a:cs typeface="Lucida Sans"/>
              </a:rPr>
              <a:t>Sael</a:t>
            </a:r>
            <a:r>
              <a:rPr lang="en-US" altLang="zh-CN" sz="2000" b="0" i="0" u="none" strike="noStrike" kern="0" cap="none" spc="0" baseline="0">
                <a:solidFill>
                  <a:srgbClr val="000000"/>
                </a:solidFill>
                <a:latin typeface="Arial" pitchFamily="0" charset="0"/>
                <a:ea typeface="Arial" pitchFamily="0" charset="0"/>
                <a:cs typeface="Lucida Sans"/>
              </a:rPr>
              <a:t>, N.(2022). "Fake accounts </a:t>
            </a:r>
            <a:r>
              <a:rPr lang="en-US" altLang="zh-CN" sz="2000" b="0" i="0" u="none" strike="noStrike" kern="0" cap="none" spc="0" baseline="0">
                <a:solidFill>
                  <a:srgbClr val="000000"/>
                </a:solidFill>
                <a:latin typeface="Arial" pitchFamily="0" charset="0"/>
                <a:ea typeface="Arial" pitchFamily="0" charset="0"/>
                <a:cs typeface="Lucida Sans"/>
              </a:rPr>
              <a:t>detectionsystembased</a:t>
            </a: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onbidirectionalgatedrecurrentunitneuralnetwork</a:t>
            </a:r>
            <a:r>
              <a:rPr lang="en-US" altLang="zh-CN" sz="2000" b="0" i="0" u="none" strike="noStrike" kern="0" cap="none" spc="0" baseline="0">
                <a:solidFill>
                  <a:srgbClr val="000000"/>
                </a:solidFill>
                <a:latin typeface="Arial" pitchFamily="0" charset="0"/>
                <a:ea typeface="Arial" pitchFamily="0" charset="0"/>
                <a:cs typeface="Lucida Sans"/>
              </a:rPr>
              <a:t>."</a:t>
            </a:r>
            <a:r>
              <a:rPr lang="en-US" altLang="zh-CN" sz="2000" b="0" i="0" u="none" strike="noStrike" kern="0" cap="none" spc="0" baseline="0">
                <a:solidFill>
                  <a:srgbClr val="000000"/>
                </a:solidFill>
                <a:latin typeface="Arial" pitchFamily="0" charset="0"/>
                <a:ea typeface="Arial" pitchFamily="0" charset="0"/>
                <a:cs typeface="Lucida Sans"/>
              </a:rPr>
              <a:t>InternationalJournalofElectricaland</a:t>
            </a:r>
            <a:r>
              <a:rPr lang="en-US" altLang="zh-CN" sz="2000" b="0" i="0" u="none" strike="noStrike" kern="0" cap="none" spc="0" baseline="0">
                <a:solidFill>
                  <a:srgbClr val="000000"/>
                </a:solidFill>
                <a:latin typeface="Arial" pitchFamily="0" charset="0"/>
                <a:ea typeface="Arial" pitchFamily="0" charset="0"/>
                <a:cs typeface="Lucida Sans"/>
              </a:rPr>
              <a:t> Computer Engineering (IJECE), 12(3), 3129.</a:t>
            </a:r>
            <a:endParaRPr lang="en-US" altLang="zh-CN" sz="2000" b="0" i="0" u="none" strike="noStrike" kern="0" cap="none" spc="0" baseline="0">
              <a:solidFill>
                <a:srgbClr val="000000"/>
              </a:solidFill>
              <a:latin typeface="Arial" pitchFamily="0" charset="0"/>
              <a:ea typeface="Arial" pitchFamily="0" charset="0"/>
              <a:cs typeface="Lucida Sans"/>
            </a:endParaRPr>
          </a:p>
          <a:p>
            <a:pPr marL="457200" indent="-342900" algn="l">
              <a:lnSpc>
                <a:spcPct val="90000"/>
              </a:lnSpc>
              <a:spcBef>
                <a:spcPts val="1000"/>
              </a:spcBef>
              <a:spcAft>
                <a:spcPts val="0"/>
              </a:spcAft>
              <a:buClr>
                <a:srgbClr val="000000"/>
              </a:buClr>
              <a:buSzPts val="1800"/>
              <a:buChar char="•"/>
            </a:pPr>
            <a:r>
              <a:rPr lang="en-US" altLang="zh-CN" sz="2000" b="0" i="0" u="none" strike="noStrike" kern="0" cap="none" spc="0" baseline="0">
                <a:solidFill>
                  <a:srgbClr val="000000"/>
                </a:solidFill>
                <a:latin typeface="Arial" pitchFamily="0" charset="0"/>
                <a:ea typeface="Arial" pitchFamily="0" charset="0"/>
                <a:cs typeface="Lucida Sans"/>
              </a:rPr>
              <a:t>Shu,K.,Zhou,X.,Wang,S.,Zafarani,R.,&amp;Liu,H</a:t>
            </a:r>
            <a:r>
              <a:rPr lang="en-US" altLang="zh-CN" sz="2000" b="0" i="0" u="none" strike="noStrike" kern="0" cap="none" spc="0" baseline="0">
                <a:solidFill>
                  <a:srgbClr val="000000"/>
                </a:solidFill>
                <a:latin typeface="Arial" pitchFamily="0" charset="0"/>
                <a:ea typeface="Arial" pitchFamily="0" charset="0"/>
                <a:cs typeface="Lucida Sans"/>
              </a:rPr>
              <a:t>.(2019). "</a:t>
            </a:r>
            <a:r>
              <a:rPr lang="en-US" altLang="zh-CN" sz="2000" b="0" i="0" u="none" strike="noStrike" kern="0" cap="none" spc="0" baseline="0">
                <a:solidFill>
                  <a:srgbClr val="000000"/>
                </a:solidFill>
                <a:latin typeface="Arial" pitchFamily="0" charset="0"/>
                <a:ea typeface="Arial" pitchFamily="0" charset="0"/>
                <a:cs typeface="Lucida Sans"/>
              </a:rPr>
              <a:t>Theroleofuserprofiles</a:t>
            </a:r>
            <a:r>
              <a:rPr lang="en-US" altLang="zh-CN" sz="2000" b="0" i="0" u="none" strike="noStrike" kern="0" cap="none" spc="0" baseline="0">
                <a:solidFill>
                  <a:srgbClr val="000000"/>
                </a:solidFill>
                <a:latin typeface="Arial" pitchFamily="0" charset="0"/>
                <a:ea typeface="Arial" pitchFamily="0" charset="0"/>
                <a:cs typeface="Lucida Sans"/>
              </a:rPr>
              <a:t> for fake news detection."</a:t>
            </a:r>
            <a:r>
              <a:rPr lang="en-US" altLang="zh-CN" sz="2000" b="0" i="0" u="none" strike="noStrike" kern="0" cap="none" spc="0" baseline="0">
                <a:solidFill>
                  <a:srgbClr val="000000"/>
                </a:solidFill>
                <a:latin typeface="Arial" pitchFamily="0" charset="0"/>
                <a:ea typeface="Arial" pitchFamily="0" charset="0"/>
                <a:cs typeface="Lucida Sans"/>
              </a:rPr>
              <a:t>InProceedings</a:t>
            </a: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ofthe</a:t>
            </a:r>
            <a:r>
              <a:rPr lang="en-US" altLang="zh-CN" sz="2000" b="0" i="0" u="none" strike="noStrike" kern="0" cap="none" spc="0" baseline="0">
                <a:solidFill>
                  <a:srgbClr val="000000"/>
                </a:solidFill>
                <a:latin typeface="Arial" pitchFamily="0" charset="0"/>
                <a:ea typeface="Arial" pitchFamily="0" charset="0"/>
                <a:cs typeface="Lucida Sans"/>
              </a:rPr>
              <a:t> 2019IEEE/ACM </a:t>
            </a:r>
            <a:r>
              <a:rPr lang="en-US" altLang="zh-CN" sz="2000" b="0" i="0" u="none" strike="noStrike" kern="0" cap="none" spc="0" baseline="0">
                <a:solidFill>
                  <a:srgbClr val="000000"/>
                </a:solidFill>
                <a:latin typeface="Arial" pitchFamily="0" charset="0"/>
                <a:ea typeface="Arial" pitchFamily="0" charset="0"/>
                <a:cs typeface="Lucida Sans"/>
              </a:rPr>
              <a:t>internationalconferenceon</a:t>
            </a:r>
            <a:r>
              <a:rPr lang="en-US" altLang="zh-CN" sz="2000" b="0" i="0" u="none" strike="noStrike" kern="0" cap="none" spc="0" baseline="0">
                <a:solidFill>
                  <a:srgbClr val="000000"/>
                </a:solidFill>
                <a:latin typeface="Arial" pitchFamily="0" charset="0"/>
                <a:ea typeface="Arial" pitchFamily="0" charset="0"/>
                <a:cs typeface="Lucida Sans"/>
              </a:rPr>
              <a:t> advances in social networks analysis and mining (pp. 436-439).</a:t>
            </a:r>
            <a:endParaRPr lang="zh-CN" altLang="en-US" sz="20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516520513"/>
      </p:ext>
    </p:extLst>
  </p:cSld>
  <p:clrMapOvr>
    <a:masterClrMapping/>
  </p:clrMapOvr>
</p:sld>
</file>

<file path=ppt/slides/slide3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6920" y="1"/>
            <a:ext cx="10515600" cy="711198"/>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90000"/>
              </a:lnSpc>
              <a:spcBef>
                <a:spcPts val="0"/>
              </a:spcBef>
              <a:spcAft>
                <a:spcPts val="0"/>
              </a:spcAft>
              <a:buSzPts val="4000"/>
            </a:pPr>
            <a:r>
              <a:rPr lang="en-US" altLang="zh-CN" sz="2800" b="1" i="0" u="none" strike="noStrike" kern="0" cap="none" spc="0" baseline="0">
                <a:solidFill>
                  <a:srgbClr val="000000"/>
                </a:solidFill>
                <a:latin typeface="Times New Roman" pitchFamily="0" charset="0"/>
                <a:ea typeface="Arial" pitchFamily="0" charset="0"/>
                <a:cs typeface="Times New Roman" pitchFamily="0" charset="0"/>
              </a:rPr>
              <a:t>REFERENCES</a:t>
            </a:r>
            <a:endParaRPr lang="zh-CN" altLang="en-US" sz="2800" b="0" i="0" u="none" strike="noStrike" kern="0" cap="none" spc="0" baseline="0">
              <a:solidFill>
                <a:srgbClr val="000000"/>
              </a:solidFill>
              <a:latin typeface="Arial" pitchFamily="0" charset="0"/>
              <a:ea typeface="Arial" pitchFamily="0" charset="0"/>
              <a:cs typeface="Lucida Sans"/>
            </a:endParaRPr>
          </a:p>
        </p:txBody>
      </p:sp>
      <p:sp>
        <p:nvSpPr>
          <p:cNvPr id="142" name="文本框"/>
          <p:cNvSpPr>
            <a:spLocks noGrp="1"/>
          </p:cNvSpPr>
          <p:nvPr>
            <p:ph type="body" idx="1"/>
          </p:nvPr>
        </p:nvSpPr>
        <p:spPr>
          <a:xfrm rot="0">
            <a:off x="838200" y="1825625"/>
            <a:ext cx="10515600" cy="4351338"/>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9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Lucida Sans"/>
              </a:rPr>
              <a:t>.</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3" name="矩形"/>
          <p:cNvSpPr>
            <a:spLocks/>
          </p:cNvSpPr>
          <p:nvPr/>
        </p:nvSpPr>
        <p:spPr>
          <a:xfrm rot="0">
            <a:off x="934720" y="751840"/>
            <a:ext cx="9245600" cy="532453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X., &amp;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Ghorbani</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 A. (2020). An overview of online fake news: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Characterization,detection,anddiscussion</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InformationProcessing&amp;Management</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57</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(2), 102025.</a:t>
            </a:r>
            <a:endPar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Talwar,S.,Dhir</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A.,Singh,D.,Virk,G.S.,&amp;Salo,J</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.(2020).</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Sharingoffakenews</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on social media: Application of the honeycomb framework and the third-person effect hypothesis. Zhang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Journal of Retailing and Consumer Services</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57</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102197.</a:t>
            </a:r>
            <a:endPar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Carlson,M</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.(2020).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Fakenewsasaninformationalmoralpanic:Thesymbolic</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deviancy of social media during the 2016 US presidential election.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Information, Communication &amp; Society</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23</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(3), 374-388.</a:t>
            </a:r>
            <a:endPar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Islam,M.R.,Liu,S.,Wang,X.,&amp;Xu,G</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.(2020).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Deeplearningformisinformation</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detection on online social networks: a survey and new perspectives.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Social Network Analysis and Mining</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10</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(1), 82.</a:t>
            </a:r>
            <a:endPar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DiDomenico,G.,Sit,J.,Ishizaka,A.,&amp;Nunan,D</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.(2021).</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Fakenews,socialmedia</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and marketing: A systematic review.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Journal of Business Research</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124</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329-341. [16]Himelein-Wachowiak,M.,Giorgi,S.,Devoto,A.,Rahman,M.,Ungar,L.,Schwartz,</a:t>
            </a:r>
            <a:endPar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H. A., ... &amp;Curtis, B. (2021). Bots and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misinformationspread</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onsocial</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media: Implications for COVID-19.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Journal of medical Internet research</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 </a:t>
            </a:r>
            <a:r>
              <a:rPr lang="en-US" altLang="zh-CN" sz="2000" b="0" i="1" u="none" strike="noStrike" kern="0" cap="none" spc="0" baseline="0">
                <a:solidFill>
                  <a:srgbClr val="000000"/>
                </a:solidFill>
                <a:latin typeface="Calibri" pitchFamily="0" charset="0"/>
                <a:ea typeface="Arial" pitchFamily="0" charset="0"/>
                <a:cs typeface="Calibri" pitchFamily="0" charset="0"/>
                <a:sym typeface="Arial" pitchFamily="0" charset="0"/>
              </a:rPr>
              <a:t>23</a:t>
            </a:r>
            <a:r>
              <a:rPr lang="en-US" altLang="zh-CN" sz="2000" b="0" i="0" u="none" strike="noStrike" kern="0" cap="none" spc="0" baseline="0">
                <a:solidFill>
                  <a:srgbClr val="000000"/>
                </a:solidFill>
                <a:latin typeface="Calibri" pitchFamily="0" charset="0"/>
                <a:ea typeface="Arial" pitchFamily="0" charset="0"/>
                <a:cs typeface="Calibri" pitchFamily="0" charset="0"/>
                <a:sym typeface="Arial" pitchFamily="0" charset="0"/>
              </a:rPr>
              <a:t>(5), e26933. </a:t>
            </a:r>
            <a:endParaRPr lang="zh-CN" altLang="en-US" sz="2000" b="0" i="0" u="none" strike="noStrike" kern="0" cap="none" spc="0" baseline="0">
              <a:solidFill>
                <a:srgbClr val="000000"/>
              </a:solidFill>
              <a:latin typeface="Calibri" pitchFamily="0" charset="0"/>
              <a:ea typeface="Arial" pitchFamily="0" charset="0"/>
              <a:cs typeface="Calibri" pitchFamily="0" charset="0"/>
              <a:sym typeface="Arial" pitchFamily="0" charset="0"/>
            </a:endParaRPr>
          </a:p>
        </p:txBody>
      </p:sp>
    </p:spTree>
    <p:extLst>
      <p:ext uri="{BB962C8B-B14F-4D97-AF65-F5344CB8AC3E}">
        <p14:creationId xmlns:p14="http://schemas.microsoft.com/office/powerpoint/2010/main" val="1224589994"/>
      </p:ext>
    </p:extLst>
  </p:cSld>
  <p:clrMapOvr>
    <a:masterClrMapping/>
  </p:clrMapOvr>
</p:sld>
</file>

<file path=ppt/slides/slide3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6" name="文本框"/>
          <p:cNvSpPr>
            <a:spLocks noGrp="1"/>
          </p:cNvSpPr>
          <p:nvPr>
            <p:ph type="subTitle" idx="1"/>
          </p:nvPr>
        </p:nvSpPr>
        <p:spPr>
          <a:xfrm rot="0">
            <a:off x="3167042" y="3000372"/>
            <a:ext cx="6400800" cy="1752599"/>
          </a:xfrm>
          <a:prstGeom prst="rect"/>
          <a:noFill/>
          <a:ln w="12700" cmpd="sng" cap="flat">
            <a:noFill/>
            <a:prstDash val="solid"/>
            <a:round/>
          </a:ln>
        </p:spPr>
        <p:txBody>
          <a:bodyPr vert="horz" wrap="square" lIns="91425" tIns="45700" rIns="91425" bIns="45700" anchor="t" anchorCtr="0">
            <a:prstTxWarp prst="textNoShape"/>
          </a:bodyPr>
          <a:lstStyle/>
          <a:p>
            <a:pPr marL="0" indent="0" algn="ctr">
              <a:lnSpc>
                <a:spcPct val="90000"/>
              </a:lnSpc>
              <a:spcBef>
                <a:spcPts val="0"/>
              </a:spcBef>
              <a:spcAft>
                <a:spcPts val="0"/>
              </a:spcAft>
              <a:buNone/>
            </a:pPr>
            <a:r>
              <a:rPr lang="en-US" altLang="zh-CN" sz="5400" b="0" i="0" u="none" strike="noStrike" kern="0" cap="none" spc="0" baseline="0">
                <a:solidFill>
                  <a:srgbClr val="000000"/>
                </a:solidFill>
                <a:latin typeface="Arial" pitchFamily="0" charset="0"/>
                <a:ea typeface="Arial" pitchFamily="0" charset="0"/>
                <a:cs typeface="Lucida Sans"/>
              </a:rPr>
              <a:t>Thank you !</a:t>
            </a:r>
            <a:endParaRPr lang="zh-CN" altLang="en-US" sz="5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53845302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38200" y="365126"/>
            <a:ext cx="10515600" cy="335266"/>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2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LITERATURE SURVEY</a:t>
            </a:r>
            <a:br>
              <a:rPr lang="zh-CN" altLang="en-US" sz="2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br>
            <a:endParaRPr lang="zh-CN" altLang="en-US" sz="2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aphicFrame>
        <p:nvGraphicFramePr>
          <p:cNvPr id="37" name="Table"/>
          <p:cNvGraphicFramePr>
            <a:graphicFrameLocks noGrp="1"/>
          </p:cNvGraphicFramePr>
          <p:nvPr>
            <p:ph type="tbl"/>
            <p:extLst>
              <p:ext uri="{D42A27DB-BD31-4B8C-83A1-F6EECF244321}"/>
            </p:extLst>
          </p:nvPr>
        </p:nvGraphicFramePr>
        <p:xfrm>
          <a:off x="760379" y="700393"/>
          <a:ext cx="11233800" cy="5281610"/>
        </p:xfrm>
        <a:graphic>
          <a:graphicData uri="http://schemas.openxmlformats.org/drawingml/2006/table">
            <a:tbl>
              <a:tblPr bandRow="1">
                <a:noFill/>
              </a:tblPr>
              <a:tblGrid>
                <a:gridCol w="798440"/>
                <a:gridCol w="1756240"/>
                <a:gridCol w="1662715"/>
                <a:gridCol w="1641942"/>
                <a:gridCol w="3470943"/>
                <a:gridCol w="1903456"/>
              </a:tblGrid>
              <a:tr h="589553">
                <a:tc>
                  <a:txBody>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Calibri" pitchFamily="0" charset="0"/>
                          <a:ea typeface="Calibri" pitchFamily="0" charset="0"/>
                          <a:cs typeface="Calibri" pitchFamily="0" charset="0"/>
                          <a:sym typeface="Arial" pitchFamily="0" charset="0"/>
                        </a:rPr>
                        <a:t>S.No</a:t>
                      </a:r>
                      <a:endParaRPr lang="zh-CN" altLang="en-US" sz="1800" b="0"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Journal </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Author</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Title</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Finding</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Calibri" pitchFamily="0" charset="0"/>
                          <a:ea typeface="Calibri" pitchFamily="0" charset="0"/>
                          <a:cs typeface="Calibri" pitchFamily="0" charset="0"/>
                          <a:sym typeface="Arial" pitchFamily="0" charset="0"/>
                        </a:rPr>
                        <a:t>Limitation</a:t>
                      </a:r>
                      <a:endParaRPr lang="zh-CN" altLang="en-US" sz="1400" b="0"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r>
              <a:tr h="2461902">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1</a:t>
                      </a: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International Conference on Reliability, </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Infocom</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Technologies and Optimization (Trends and Future Directions) (ICRITO)</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SurveyShruti</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Joshi </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Himanshi</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Gupta </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Nagariya</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Identifying Fake Profile in Online Social Network: An Overview and Survey</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Technology is associated with online social networks which has become a part in every one’s life in making new friends and keeping friends , their interests are known easier. But this increase  in networking online make many problems like faking their profiles, online impersonation having become more and more in present days.</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The results are about detecting the account is not fake and trained using machine learning </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r>
              <a:tr h="2526560">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2.</a:t>
                      </a: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IEEE,Conference,Journal</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P.L., Traskin, M</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Fake Profile Identification using Machine Learning</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just">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Propose a model that could be used to classify an account as fake or genuine. This model uses Support Vector Machine as a classification technique and can process a large dataset of accounts at once, eliminating the need to evaluate each account manually. The community of concern to us here is Fake Accounts and our problem can be said to be a classification or a clustering problem.</a:t>
                      </a:r>
                      <a:endParaRPr lang="en-US" altLang="zh-CN" sz="1400" b="0" i="0" u="none" strike="noStrike" kern="0" cap="none" spc="0" baseline="0">
                        <a:solidFill>
                          <a:srgbClr val="000000"/>
                        </a:solidFill>
                        <a:latin typeface="Calibri" pitchFamily="0" charset="0"/>
                        <a:ea typeface="Calibri" pitchFamily="0" charset="0"/>
                        <a:cs typeface="Calibri"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SVM is able to classify between fake and genuine profiles with a reasonable degree of accuracy (&lt;50%).  </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r>
            </a:tbl>
          </a:graphicData>
        </a:graphic>
      </p:graphicFrame>
    </p:spTree>
    <p:extLst>
      <p:ext uri="{BB962C8B-B14F-4D97-AF65-F5344CB8AC3E}">
        <p14:creationId xmlns:p14="http://schemas.microsoft.com/office/powerpoint/2010/main" val="208256239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838200" y="365126"/>
            <a:ext cx="10515600" cy="335266"/>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2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LITERATURE SURVEY</a:t>
            </a:r>
            <a:br>
              <a:rPr lang="zh-CN" altLang="en-US" sz="2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br>
            <a:endParaRPr lang="zh-CN" altLang="en-US" sz="2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aphicFrame>
        <p:nvGraphicFramePr>
          <p:cNvPr id="41" name="Table"/>
          <p:cNvGraphicFramePr>
            <a:graphicFrameLocks noGrp="1"/>
          </p:cNvGraphicFramePr>
          <p:nvPr>
            <p:ph type="tbl"/>
            <p:extLst>
              <p:ext uri="{D42A27DB-BD31-4B8C-83A1-F6EECF244321}"/>
            </p:extLst>
          </p:nvPr>
        </p:nvGraphicFramePr>
        <p:xfrm>
          <a:off x="760379" y="700393"/>
          <a:ext cx="11233800" cy="5252925"/>
        </p:xfrm>
        <a:graphic>
          <a:graphicData uri="http://schemas.openxmlformats.org/drawingml/2006/table">
            <a:tbl>
              <a:tblPr bandRow="1">
                <a:noFill/>
              </a:tblPr>
              <a:tblGrid>
                <a:gridCol w="798436"/>
                <a:gridCol w="1756232"/>
                <a:gridCol w="1662709"/>
                <a:gridCol w="1641932"/>
                <a:gridCol w="3470935"/>
                <a:gridCol w="1903450"/>
              </a:tblGrid>
              <a:tr h="485415">
                <a:tc>
                  <a:txBody>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Calibri" pitchFamily="0" charset="0"/>
                          <a:ea typeface="Calibri" pitchFamily="0" charset="0"/>
                          <a:cs typeface="Calibri" pitchFamily="0" charset="0"/>
                          <a:sym typeface="Arial" pitchFamily="0" charset="0"/>
                        </a:rPr>
                        <a:t>S.No</a:t>
                      </a:r>
                      <a:endParaRPr lang="zh-CN" altLang="en-US" sz="1800" b="0"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Journal </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Author</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Title</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Finding</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Calibri" pitchFamily="0" charset="0"/>
                          <a:ea typeface="Calibri" pitchFamily="0" charset="0"/>
                          <a:cs typeface="Calibri" pitchFamily="0" charset="0"/>
                          <a:sym typeface="Arial" pitchFamily="0" charset="0"/>
                        </a:rPr>
                        <a:t>Limitation</a:t>
                      </a:r>
                      <a:endParaRPr lang="zh-CN" altLang="en-US" sz="1400" b="0"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r>
              <a:tr h="2357763">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3</a:t>
                      </a: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International Journal of Recent Technology and Engineering </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K.SivaNandini, P.Bhavya Anjali, K. Devi </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Identifying Fake Profile in Online Social Network: An Overview and Survey</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Technology is associated with online social networks which has become a part in </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everyone's</a:t>
                      </a: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life in making new friends and keeping friends , their interests are known easier. But this increase  in networking online make many problems like faking their profiles, online impersonation having become more and more in present days.</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The results are about detecting the account is not fake and trained using machine learning </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r>
              <a:tr h="2409721">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4</a:t>
                      </a: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Webaccess,scope ,IEEE Conference</a:t>
                      </a:r>
                      <a:endParaRPr lang="zh-CN" altLang="en-US" sz="16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Sarah Khaled Hoda M. O. Mokhtar Neamat </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Detecting Fake Accounts on Social Media</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online social networks(OSNs) have become increasingly popular, people’s social </a:t>
                      </a: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lives had</a:t>
                      </a: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become more associated with these sites. They use </a:t>
                      </a: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OSNs to</a:t>
                      </a: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 keep in touch with each others, share news, organize events,and even run their own e-business. </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classification algorithm was proposed to improve detecting fake accounts on social networks not accuracy</a:t>
                      </a:r>
                      <a:endParaRPr lang="zh-CN" altLang="en-US" sz="14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8EBF5"/>
                    </a:solidFill>
                  </a:tcPr>
                </a:tc>
              </a:tr>
            </a:tbl>
          </a:graphicData>
        </a:graphic>
      </p:graphicFrame>
    </p:spTree>
    <p:extLst>
      <p:ext uri="{BB962C8B-B14F-4D97-AF65-F5344CB8AC3E}">
        <p14:creationId xmlns:p14="http://schemas.microsoft.com/office/powerpoint/2010/main" val="88017312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838200" y="365126"/>
            <a:ext cx="10515600" cy="335266"/>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2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LITERATURE SURVEY</a:t>
            </a:r>
            <a:br>
              <a:rPr lang="zh-CN" altLang="en-US" sz="2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br>
            <a:endParaRPr lang="zh-CN" altLang="en-US" sz="2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aphicFrame>
        <p:nvGraphicFramePr>
          <p:cNvPr id="45" name="Table"/>
          <p:cNvGraphicFramePr>
            <a:graphicFrameLocks noGrp="1"/>
          </p:cNvGraphicFramePr>
          <p:nvPr>
            <p:ph type="tbl"/>
            <p:extLst>
              <p:ext uri="{D42A27DB-BD31-4B8C-83A1-F6EECF244321}"/>
            </p:extLst>
          </p:nvPr>
        </p:nvGraphicFramePr>
        <p:xfrm>
          <a:off x="760379" y="700393"/>
          <a:ext cx="11233800" cy="3502955"/>
        </p:xfrm>
        <a:graphic>
          <a:graphicData uri="http://schemas.openxmlformats.org/drawingml/2006/table">
            <a:tbl>
              <a:tblPr bandRow="1">
                <a:noFill/>
              </a:tblPr>
              <a:tblGrid>
                <a:gridCol w="798440"/>
                <a:gridCol w="1756240"/>
                <a:gridCol w="1662715"/>
                <a:gridCol w="1641942"/>
                <a:gridCol w="3470943"/>
                <a:gridCol w="1903456"/>
              </a:tblGrid>
              <a:tr h="589553">
                <a:tc>
                  <a:txBody>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Calibri" pitchFamily="0" charset="0"/>
                          <a:ea typeface="Calibri" pitchFamily="0" charset="0"/>
                          <a:cs typeface="Calibri" pitchFamily="0" charset="0"/>
                          <a:sym typeface="Arial" pitchFamily="0" charset="0"/>
                        </a:rPr>
                        <a:t>S.No</a:t>
                      </a:r>
                      <a:endParaRPr lang="zh-CN" altLang="en-US" sz="1800" b="0"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Journal </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Author</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Title</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1" i="0" u="none" strike="noStrike" kern="0" cap="none" spc="0" baseline="0">
                          <a:solidFill>
                            <a:srgbClr val="FFFFFF"/>
                          </a:solidFill>
                          <a:latin typeface="Calibri" pitchFamily="0" charset="0"/>
                          <a:ea typeface="Calibri" pitchFamily="0" charset="0"/>
                          <a:cs typeface="Calibri" pitchFamily="0" charset="0"/>
                          <a:sym typeface="Arial" pitchFamily="0" charset="0"/>
                        </a:rPr>
                        <a:t>Finding</a:t>
                      </a:r>
                      <a:endParaRPr lang="zh-CN" altLang="en-US" sz="1400" b="1"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c>
                  <a:txBody>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Calibri" pitchFamily="0" charset="0"/>
                          <a:ea typeface="Calibri" pitchFamily="0" charset="0"/>
                          <a:cs typeface="Calibri" pitchFamily="0" charset="0"/>
                          <a:sym typeface="Arial" pitchFamily="0" charset="0"/>
                        </a:rPr>
                        <a:t>Limitation</a:t>
                      </a:r>
                      <a:endParaRPr lang="zh-CN" altLang="en-US" sz="1400" b="0" i="0" u="none" strike="noStrike" kern="0" cap="none" spc="0" baseline="0">
                        <a:solidFill>
                          <a:srgbClr val="FFFFFF"/>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472C4"/>
                    </a:solidFill>
                  </a:tcPr>
                </a:tc>
              </a:tr>
              <a:tr h="3212463">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5</a:t>
                      </a: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International Conference on Reliability, IJCRT</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SurveyShruti Joshi Himanshi Gupta Nagariya </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Prediction of Fake Profiles </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Facebook is a social networking site. This site has changed the way people pursue social life and made it easy to connect with family members, classmates, friends and colleagues. Based on the data available for the first quarter of 2016 facebook has approximately 1.65 billion active users</a:t>
                      </a:r>
                      <a:endParaRPr lang="zh-CN" altLang="en-US"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c>
                  <a:txBody>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The proposed model has used machine learning algorithms like support vector machine, Decision Tree(DT), artificial neural networks(ANN) and </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Naive</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Bayes</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(NB) to classify the user profiles into fake and genuine.</a:t>
                      </a: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Arial" pitchFamily="0" charset="0"/>
                      </a:endParaRPr>
                    </a:p>
                  </a:txBody>
                  <a:tcPr marL="91440" marT="45720" marR="91440" marB="4572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DD4EA"/>
                    </a:solidFill>
                  </a:tcPr>
                </a:tc>
              </a:tr>
            </a:tbl>
          </a:graphicData>
        </a:graphic>
      </p:graphicFrame>
    </p:spTree>
    <p:extLst>
      <p:ext uri="{BB962C8B-B14F-4D97-AF65-F5344CB8AC3E}">
        <p14:creationId xmlns:p14="http://schemas.microsoft.com/office/powerpoint/2010/main" val="63369656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817880" y="0"/>
            <a:ext cx="10515600" cy="1325563"/>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Arial" pitchFamily="0" charset="0"/>
                <a:cs typeface="Times New Roman" pitchFamily="0" charset="0"/>
              </a:rPr>
              <a:t>PROBLEM STATEMENT</a:t>
            </a:r>
            <a:endParaRPr lang="zh-CN" altLang="en-US" sz="3200" b="1" i="0" u="none" strike="noStrike" kern="0" cap="none" spc="0" baseline="0">
              <a:solidFill>
                <a:srgbClr val="000000"/>
              </a:solidFill>
              <a:latin typeface="Times New Roman" pitchFamily="0" charset="0"/>
              <a:ea typeface="Arial" pitchFamily="0" charset="0"/>
              <a:cs typeface="Times New Roman" pitchFamily="0" charset="0"/>
            </a:endParaRPr>
          </a:p>
        </p:txBody>
      </p:sp>
      <p:sp>
        <p:nvSpPr>
          <p:cNvPr id="49" name="文本框"/>
          <p:cNvSpPr>
            <a:spLocks noGrp="1"/>
          </p:cNvSpPr>
          <p:nvPr>
            <p:ph type="body" idx="1"/>
          </p:nvPr>
        </p:nvSpPr>
        <p:spPr>
          <a:xfrm rot="0">
            <a:off x="878840" y="1216025"/>
            <a:ext cx="10515600" cy="4351338"/>
          </a:xfrm>
          <a:prstGeom prst="rect"/>
          <a:noFill/>
          <a:ln w="12700" cmpd="sng" cap="flat">
            <a:noFill/>
            <a:prstDash val="solid"/>
            <a:round/>
          </a:ln>
        </p:spPr>
        <p:txBody>
          <a:bodyPr vert="horz" wrap="square" lIns="91425" tIns="45700" rIns="91425" bIns="45700" anchor="t" anchorCtr="0">
            <a:prstTxWarp prst="textNoShape"/>
          </a:bodyPr>
          <a:lstStyle/>
          <a:p>
            <a:pPr marL="228600" indent="-228600" algn="l">
              <a:lnSpc>
                <a:spcPct val="90000"/>
              </a:lnSpc>
              <a:spcBef>
                <a:spcPts val="0"/>
              </a:spcBef>
              <a:spcAft>
                <a:spcPts val="0"/>
              </a:spcAft>
              <a:buClr>
                <a:srgbClr val="000000"/>
              </a:buClr>
              <a:buSzPts val="2000"/>
              <a:buChar char="•"/>
            </a:pPr>
            <a:r>
              <a:rPr lang="en-US" altLang="zh-CN" sz="2000" b="0" i="0" u="none" strike="noStrike" kern="0" cap="none" spc="0" baseline="0">
                <a:solidFill>
                  <a:srgbClr val="000000"/>
                </a:solidFill>
                <a:latin typeface="Calibri" pitchFamily="0" charset="0"/>
                <a:ea typeface="Arial" pitchFamily="0" charset="0"/>
                <a:cs typeface="Calibri" pitchFamily="0" charset="0"/>
              </a:rPr>
              <a:t>Identifying fake profiles in social networks presents a significant challenge due to the evolving tactics employed by malicious actors. These fake profiles can be used for various malicious purposes, including spreading is information, conducting fraudulent activities, or manipulating public opinion. Traditional methods of detection, such as analyzing account activity and engagement patterns, often fall short in identifying sophisticated fake profiles that mimic genuine user behavior. Moreover, the sheer volume of users on popular social platforms makes manual identification impractical. As a result, there is a pressing need for innovative approaches that leverage advanced technologies like machine learning and natural language processing to detect </a:t>
            </a: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CNN algorithm was used in existing system of fake profile identification system.</a:t>
            </a:r>
            <a:endParaRPr lang="en-US" altLang="zh-CN" sz="2000" b="0" i="0" u="none" strike="noStrike" kern="0" cap="none" spc="0" baseline="0">
              <a:solidFill>
                <a:srgbClr val="000000"/>
              </a:solidFill>
              <a:latin typeface="Calibri" pitchFamily="0" charset="0"/>
              <a:ea typeface="Arial" pitchFamily="0" charset="0"/>
              <a:cs typeface="Calibri" pitchFamily="0" charset="0"/>
            </a:endParaRPr>
          </a:p>
          <a:p>
            <a:pPr marL="228600" indent="-228600" algn="l">
              <a:lnSpc>
                <a:spcPct val="90000"/>
              </a:lnSpc>
              <a:spcBef>
                <a:spcPts val="1000"/>
              </a:spcBef>
              <a:spcAft>
                <a:spcPts val="0"/>
              </a:spcAft>
              <a:buClr>
                <a:srgbClr val="000000"/>
              </a:buClr>
              <a:buSzPts val="20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Online Social Networks (OSN) are popular applications for sharing various data, including text, photos, and videos. </a:t>
            </a:r>
            <a:endParaRPr lang="en-US" altLang="zh-CN" sz="2000" b="0" i="0" u="none" strike="noStrike" kern="0" cap="none" spc="0" baseline="0">
              <a:solidFill>
                <a:srgbClr val="000000"/>
              </a:solidFill>
              <a:latin typeface="Calibri" pitchFamily="0" charset="0"/>
              <a:ea typeface="Arial" pitchFamily="0" charset="0"/>
              <a:cs typeface="Calibri" pitchFamily="0" charset="0"/>
            </a:endParaRPr>
          </a:p>
          <a:p>
            <a:pPr marL="228600" indent="-228600" algn="l">
              <a:lnSpc>
                <a:spcPct val="90000"/>
              </a:lnSpc>
              <a:spcBef>
                <a:spcPts val="1000"/>
              </a:spcBef>
              <a:spcAft>
                <a:spcPts val="0"/>
              </a:spcAft>
              <a:buClr>
                <a:srgbClr val="000000"/>
              </a:buClr>
              <a:buSzPts val="20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A novel pooling layer to optimize the neural network  poor performance  in the training process. </a:t>
            </a:r>
            <a:endParaRPr lang="en-US" altLang="zh-CN" sz="2000" b="0" i="0" u="none" strike="noStrike" kern="0" cap="none" spc="0" baseline="0">
              <a:solidFill>
                <a:srgbClr val="000000"/>
              </a:solidFill>
              <a:latin typeface="Calibri" pitchFamily="0" charset="0"/>
              <a:ea typeface="Arial" pitchFamily="0" charset="0"/>
              <a:cs typeface="Calibri" pitchFamily="0" charset="0"/>
            </a:endParaRPr>
          </a:p>
          <a:p>
            <a:pPr marL="228600" indent="-228600" algn="l">
              <a:lnSpc>
                <a:spcPct val="90000"/>
              </a:lnSpc>
              <a:spcBef>
                <a:spcPts val="1000"/>
              </a:spcBef>
              <a:spcAft>
                <a:spcPts val="0"/>
              </a:spcAft>
              <a:buClr>
                <a:srgbClr val="000000"/>
              </a:buClr>
              <a:buSzPts val="2000"/>
              <a:buChar char="•"/>
            </a:pPr>
            <a:r>
              <a:rPr lang="en-US" altLang="zh-CN"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rPr>
              <a:t>Demonstrated by the experiments result with better accuracy and small loss than common learning algorithms in a malicious account classification task.</a:t>
            </a:r>
            <a:endParaRPr lang="en-US" altLang="zh-CN" sz="2000" b="0" i="0" u="none" strike="noStrike" kern="0" cap="none" spc="0" baseline="0">
              <a:solidFill>
                <a:srgbClr val="000000"/>
              </a:solidFill>
              <a:latin typeface="Calibri" pitchFamily="0" charset="0"/>
              <a:ea typeface="Arial" pitchFamily="0" charset="0"/>
              <a:cs typeface="Calibri" pitchFamily="0" charset="0"/>
            </a:endParaRPr>
          </a:p>
          <a:p>
            <a:pPr marL="228600" indent="-101600" algn="l">
              <a:lnSpc>
                <a:spcPct val="90000"/>
              </a:lnSpc>
              <a:spcBef>
                <a:spcPts val="1000"/>
              </a:spcBef>
              <a:spcAft>
                <a:spcPts val="0"/>
              </a:spcAft>
              <a:buNone/>
            </a:pPr>
            <a:endParaRPr lang="zh-CN" altLang="en-US" sz="2000" b="0" i="0" u="none" strike="noStrike" kern="0" cap="none" spc="0" baseline="0">
              <a:solidFill>
                <a:srgbClr val="000000"/>
              </a:solidFill>
              <a:latin typeface="Calibri" pitchFamily="0" charset="0"/>
              <a:ea typeface="Times New Roman" pitchFamily="0" charset="0"/>
              <a:cs typeface="Calibri" pitchFamily="0" charset="0"/>
              <a:sym typeface="Times New Roman" pitchFamily="0" charset="0"/>
            </a:endParaRPr>
          </a:p>
        </p:txBody>
      </p:sp>
    </p:spTree>
    <p:extLst>
      <p:ext uri="{BB962C8B-B14F-4D97-AF65-F5344CB8AC3E}">
        <p14:creationId xmlns:p14="http://schemas.microsoft.com/office/powerpoint/2010/main" val="12757817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838200" y="0"/>
            <a:ext cx="10515600" cy="1325563"/>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90000"/>
              </a:lnSpc>
              <a:spcBef>
                <a:spcPts val="0"/>
              </a:spcBef>
              <a:spcAft>
                <a:spcPts val="0"/>
              </a:spcAft>
              <a:buNone/>
            </a:pPr>
            <a:r>
              <a:rPr lang="en-US" altLang="zh-CN"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OBJECTIVE</a:t>
            </a:r>
            <a:endParaRPr lang="zh-CN" altLang="en-US" sz="3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53" name="文本框"/>
          <p:cNvSpPr>
            <a:spLocks noGrp="1"/>
          </p:cNvSpPr>
          <p:nvPr>
            <p:ph type="body" idx="1"/>
          </p:nvPr>
        </p:nvSpPr>
        <p:spPr>
          <a:xfrm rot="0">
            <a:off x="939800" y="972185"/>
            <a:ext cx="10515600" cy="4351337"/>
          </a:xfrm>
          <a:prstGeom prst="rect"/>
          <a:noFill/>
          <a:ln w="12700" cmpd="sng" cap="flat">
            <a:noFill/>
            <a:prstDash val="solid"/>
            <a:round/>
          </a:ln>
        </p:spPr>
        <p:txBody>
          <a:bodyPr vert="horz" wrap="square" lIns="91425" tIns="45700" rIns="91425" bIns="45700" anchor="t" anchorCtr="0">
            <a:prstTxWarp prst="textNoShape"/>
          </a:bodyPr>
          <a:lstStyle/>
          <a:p>
            <a:pPr marL="228600" indent="-228600" algn="l">
              <a:lnSpc>
                <a:spcPct val="200000"/>
              </a:lnSpc>
              <a:spcBef>
                <a:spcPts val="0"/>
              </a:spcBef>
              <a:spcAft>
                <a:spcPts val="0"/>
              </a:spcAft>
              <a:buClr>
                <a:srgbClr val="000000"/>
              </a:buClr>
              <a:buSzPts val="1800"/>
              <a:buChar char="•"/>
            </a:pPr>
            <a:r>
              <a:rPr lang="en-US" altLang="zh-CN" sz="1800" b="0" i="0" u="none" strike="noStrike" kern="0" cap="none" spc="0" baseline="0">
                <a:solidFill>
                  <a:schemeClr val="tx1"/>
                </a:solidFill>
                <a:latin typeface="Arial" pitchFamily="0" charset="0"/>
                <a:ea typeface="Arial" pitchFamily="0" charset="0"/>
                <a:cs typeface="Lucida Sans"/>
              </a:rPr>
              <a:t>Fake profiles are a pervasive issue on social networking platforms, posing various risks and challenges for users. Identification of fake profiles is crucial in maintaining the integrity and security of online communities. These deceptive accounts are typically created with false or misleading information, often with the intention of spreading misinformation, engaging in fraudulent activities, or harvesting personal data. Common characteristics of fake profiles include unrealistic profile pictures, minimal personal information, inconsistent details, and a high volume of friend requests or connections. To detect fake profiles, social network user and platforms can utilize various techniques such as reverse image search, analyzing posting patterns, checking account creation dates, and monitoring for suspicious behavior like excessive messaging or spamming. By actively identifying and reporting fake profiles, users can help minimize the spread of misinformation and protect themselves and others from potential online threats. </a:t>
            </a:r>
            <a:endParaRPr lang="zh-CN" altLang="en-US" sz="1800" b="0" i="0" u="none" strike="noStrike" kern="0" cap="none" spc="0" baseline="0">
              <a:solidFill>
                <a:schemeClr val="tx1"/>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405002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939800" y="304800"/>
            <a:ext cx="10515600" cy="83312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none" strike="noStrike" kern="0" cap="none" spc="0" baseline="0">
                <a:solidFill>
                  <a:srgbClr val="000000"/>
                </a:solidFill>
                <a:latin typeface="Arial" pitchFamily="0" charset="0"/>
                <a:ea typeface="Arial" pitchFamily="0" charset="0"/>
                <a:cs typeface="Lucida Sans"/>
              </a:rPr>
              <a:t>                           IMPLEMENTATION ENVIRONMENT</a:t>
            </a:r>
            <a:endParaRPr lang="zh-CN" altLang="en-US" sz="2800" b="0" i="0" u="none" strike="noStrike" kern="0" cap="none" spc="0" baseline="0">
              <a:solidFill>
                <a:srgbClr val="000000"/>
              </a:solidFill>
              <a:latin typeface="Arial" pitchFamily="0" charset="0"/>
              <a:ea typeface="Arial" pitchFamily="0" charset="0"/>
              <a:cs typeface="Lucida Sans"/>
            </a:endParaRPr>
          </a:p>
        </p:txBody>
      </p:sp>
      <p:sp>
        <p:nvSpPr>
          <p:cNvPr id="57" name="文本框"/>
          <p:cNvSpPr>
            <a:spLocks noGrp="1"/>
          </p:cNvSpPr>
          <p:nvPr>
            <p:ph type="body" idx="1"/>
          </p:nvPr>
        </p:nvSpPr>
        <p:spPr>
          <a:xfrm rot="0">
            <a:off x="939800" y="789305"/>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457200" indent="-342900" algn="l">
              <a:lnSpc>
                <a:spcPct val="90000"/>
              </a:lnSpc>
              <a:spcBef>
                <a:spcPts val="1000"/>
              </a:spcBef>
              <a:spcAft>
                <a:spcPts val="0"/>
              </a:spcAft>
              <a:buNone/>
            </a:pPr>
            <a:r>
              <a:rPr lang="en-US" altLang="zh-CN" sz="1400" b="1" i="0" u="none" strike="noStrike" kern="0" cap="none" spc="0" baseline="0">
                <a:solidFill>
                  <a:srgbClr val="000000"/>
                </a:solidFill>
                <a:latin typeface="Calibri" pitchFamily="0" charset="0"/>
                <a:ea typeface="Arial" pitchFamily="0" charset="0"/>
                <a:cs typeface="Calibri" pitchFamily="0" charset="0"/>
              </a:rPr>
              <a:t> </a:t>
            </a:r>
            <a:endParaRPr lang="en-US" altLang="zh-CN" sz="1400" b="0"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90000"/>
              </a:lnSpc>
              <a:spcBef>
                <a:spcPts val="1000"/>
              </a:spcBef>
              <a:spcAft>
                <a:spcPts val="0"/>
              </a:spcAft>
              <a:buClr>
                <a:srgbClr val="000000"/>
              </a:buClr>
              <a:buSzPts val="1800"/>
              <a:buChar char="•"/>
            </a:pPr>
            <a:r>
              <a:rPr lang="en-US" altLang="zh-CN" sz="1400" b="1" i="0" u="none" strike="noStrike" kern="0" cap="none" spc="0" baseline="0">
                <a:solidFill>
                  <a:srgbClr val="000000"/>
                </a:solidFill>
                <a:latin typeface="Calibri" pitchFamily="0" charset="0"/>
                <a:ea typeface="Arial" pitchFamily="0" charset="0"/>
                <a:cs typeface="Calibri" pitchFamily="0" charset="0"/>
              </a:rPr>
              <a:t>Framework: </a:t>
            </a:r>
            <a:r>
              <a:rPr lang="en-US" altLang="zh-CN" sz="1400" b="0" i="0" u="none" strike="noStrike" kern="0" cap="none" spc="0" baseline="0">
                <a:solidFill>
                  <a:srgbClr val="000000"/>
                </a:solidFill>
                <a:latin typeface="Calibri" pitchFamily="0" charset="0"/>
                <a:ea typeface="Arial" pitchFamily="0" charset="0"/>
                <a:cs typeface="Calibri" pitchFamily="0" charset="0"/>
              </a:rPr>
              <a:t>Keras</a:t>
            </a:r>
            <a:r>
              <a:rPr lang="en-US" altLang="zh-CN" sz="1400" b="0" i="0" u="none" strike="noStrike" kern="0" cap="none" spc="0" baseline="0">
                <a:solidFill>
                  <a:srgbClr val="000000"/>
                </a:solidFill>
                <a:latin typeface="Calibri" pitchFamily="0" charset="0"/>
                <a:ea typeface="Arial" pitchFamily="0" charset="0"/>
                <a:cs typeface="Calibri" pitchFamily="0" charset="0"/>
              </a:rPr>
              <a:t>. </a:t>
            </a:r>
            <a:endParaRPr lang="en-US" altLang="zh-CN" sz="1400" b="0"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90000"/>
              </a:lnSpc>
              <a:spcBef>
                <a:spcPts val="1000"/>
              </a:spcBef>
              <a:spcAft>
                <a:spcPts val="0"/>
              </a:spcAft>
              <a:buClr>
                <a:srgbClr val="000000"/>
              </a:buClr>
              <a:buSzPts val="1800"/>
              <a:buChar char="•"/>
            </a:pPr>
            <a:r>
              <a:rPr lang="en-US" altLang="zh-CN" sz="1400" b="1" i="0" u="none" strike="noStrike" kern="0" cap="none" spc="0" baseline="0">
                <a:solidFill>
                  <a:srgbClr val="000000"/>
                </a:solidFill>
                <a:latin typeface="Calibri" pitchFamily="0" charset="0"/>
                <a:ea typeface="Arial" pitchFamily="0" charset="0"/>
                <a:cs typeface="Calibri" pitchFamily="0" charset="0"/>
              </a:rPr>
              <a:t>Software Requirements:</a:t>
            </a:r>
            <a:endParaRPr lang="en-US" altLang="zh-CN" sz="1400" b="1" i="0" u="none" strike="noStrike" kern="0" cap="none" spc="0" baseline="0">
              <a:solidFill>
                <a:srgbClr val="000000"/>
              </a:solidFill>
              <a:latin typeface="Calibri" pitchFamily="0" charset="0"/>
              <a:ea typeface="Arial" pitchFamily="0" charset="0"/>
              <a:cs typeface="Calibri" pitchFamily="0" charset="0"/>
            </a:endParaRPr>
          </a:p>
          <a:p>
            <a:pPr lvl="2" marL="1371600" indent="-342900" algn="l">
              <a:lnSpc>
                <a:spcPct val="90000"/>
              </a:lnSpc>
              <a:spcBef>
                <a:spcPts val="500"/>
              </a:spcBef>
              <a:spcAft>
                <a:spcPts val="0"/>
              </a:spcAft>
              <a:buClr>
                <a:srgbClr val="000000"/>
              </a:buClr>
              <a:buSzPts val="1800"/>
              <a:buChar char="•"/>
            </a:pPr>
            <a:r>
              <a:rPr lang="en-US" altLang="zh-CN" sz="2800" b="0" i="0" u="none" strike="noStrike" kern="0" cap="none" spc="0" baseline="0">
                <a:solidFill>
                  <a:srgbClr val="000000"/>
                </a:solidFill>
                <a:latin typeface="Calibri" pitchFamily="0" charset="0"/>
                <a:ea typeface="Arial" pitchFamily="0" charset="0"/>
                <a:cs typeface="Calibri" pitchFamily="0" charset="0"/>
              </a:rPr>
              <a:t>Operating System	: Windows/Linux </a:t>
            </a:r>
            <a:endParaRPr lang="en-US" altLang="zh-CN" sz="2800" b="0" i="0" u="none" strike="noStrike" kern="0" cap="none" spc="0" baseline="0">
              <a:solidFill>
                <a:srgbClr val="000000"/>
              </a:solidFill>
              <a:latin typeface="Calibri" pitchFamily="0" charset="0"/>
              <a:ea typeface="Arial" pitchFamily="0" charset="0"/>
              <a:cs typeface="Calibri" pitchFamily="0" charset="0"/>
            </a:endParaRPr>
          </a:p>
          <a:p>
            <a:pPr lvl="2" marL="1371600" indent="-342900" algn="l">
              <a:lnSpc>
                <a:spcPct val="90000"/>
              </a:lnSpc>
              <a:spcBef>
                <a:spcPts val="500"/>
              </a:spcBef>
              <a:spcAft>
                <a:spcPts val="0"/>
              </a:spcAft>
              <a:buClr>
                <a:srgbClr val="000000"/>
              </a:buClr>
              <a:buSzPts val="1800"/>
              <a:buChar char="•"/>
            </a:pPr>
            <a:r>
              <a:rPr lang="en-US" altLang="zh-CN" sz="2800" b="0" i="0" u="none" strike="noStrike" kern="0" cap="none" spc="0" baseline="0">
                <a:solidFill>
                  <a:srgbClr val="000000"/>
                </a:solidFill>
                <a:latin typeface="Calibri" pitchFamily="0" charset="0"/>
                <a:ea typeface="Arial" pitchFamily="0" charset="0"/>
                <a:cs typeface="Calibri" pitchFamily="0" charset="0"/>
              </a:rPr>
              <a:t>Simulation Tool   	: </a:t>
            </a:r>
            <a:r>
              <a:rPr lang="en-US" altLang="zh-CN" sz="2800" b="0" i="0" u="none" strike="noStrike" kern="0" cap="none" spc="0" baseline="0">
                <a:solidFill>
                  <a:srgbClr val="000000"/>
                </a:solidFill>
                <a:latin typeface="Calibri" pitchFamily="0" charset="0"/>
                <a:ea typeface="Arial" pitchFamily="0" charset="0"/>
                <a:cs typeface="Calibri" pitchFamily="0" charset="0"/>
              </a:rPr>
              <a:t>Jupyter</a:t>
            </a:r>
            <a:r>
              <a:rPr lang="en-US" altLang="zh-CN" sz="2800" b="0" i="0" u="none" strike="noStrike" kern="0" cap="none" spc="0" baseline="0">
                <a:solidFill>
                  <a:srgbClr val="000000"/>
                </a:solidFill>
                <a:latin typeface="Calibri" pitchFamily="0" charset="0"/>
                <a:ea typeface="Arial" pitchFamily="0" charset="0"/>
                <a:cs typeface="Calibri" pitchFamily="0" charset="0"/>
              </a:rPr>
              <a:t> Notebook</a:t>
            </a:r>
            <a:endParaRPr lang="en-US" altLang="zh-CN" sz="2800" b="0" i="0" u="none" strike="noStrike" kern="0" cap="none" spc="0" baseline="0">
              <a:solidFill>
                <a:srgbClr val="000000"/>
              </a:solidFill>
              <a:latin typeface="Calibri" pitchFamily="0" charset="0"/>
              <a:ea typeface="Arial" pitchFamily="0" charset="0"/>
              <a:cs typeface="Calibri" pitchFamily="0" charset="0"/>
            </a:endParaRPr>
          </a:p>
          <a:p>
            <a:pPr lvl="2" marL="1371600" indent="-342900" algn="l">
              <a:lnSpc>
                <a:spcPct val="90000"/>
              </a:lnSpc>
              <a:spcBef>
                <a:spcPts val="500"/>
              </a:spcBef>
              <a:spcAft>
                <a:spcPts val="0"/>
              </a:spcAft>
              <a:buClr>
                <a:srgbClr val="000000"/>
              </a:buClr>
              <a:buSzPts val="1800"/>
              <a:buFont typeface="Arial" pitchFamily="0" charset="0"/>
              <a:buChar char="•"/>
            </a:pPr>
            <a:r>
              <a:rPr lang="en-US" altLang="zh-CN" sz="2800" b="0" i="0" u="none" strike="noStrike" kern="0" cap="none" spc="0" baseline="0">
                <a:solidFill>
                  <a:srgbClr val="000000"/>
                </a:solidFill>
                <a:latin typeface="Calibri" pitchFamily="0" charset="0"/>
                <a:ea typeface="Arial" pitchFamily="0" charset="0"/>
                <a:cs typeface="Calibri" pitchFamily="0" charset="0"/>
              </a:rPr>
              <a:t>Language	            : Python</a:t>
            </a:r>
            <a:endParaRPr lang="en-US" altLang="zh-CN" sz="2800" b="0"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90000"/>
              </a:lnSpc>
              <a:spcBef>
                <a:spcPts val="1000"/>
              </a:spcBef>
              <a:spcAft>
                <a:spcPts val="0"/>
              </a:spcAft>
              <a:buClr>
                <a:srgbClr val="000000"/>
              </a:buClr>
              <a:buSzPts val="1800"/>
              <a:buFont typeface="Arial" pitchFamily="0" charset="0"/>
              <a:buChar char="•"/>
            </a:pPr>
            <a:r>
              <a:rPr lang="en-US" altLang="zh-CN" sz="1400" b="1" i="0" u="none" strike="noStrike" kern="0" cap="none" spc="0" baseline="0">
                <a:solidFill>
                  <a:srgbClr val="000000"/>
                </a:solidFill>
                <a:latin typeface="Calibri" pitchFamily="0" charset="0"/>
                <a:ea typeface="Arial" pitchFamily="0" charset="0"/>
                <a:cs typeface="Calibri" pitchFamily="0" charset="0"/>
              </a:rPr>
              <a:t>Hardware requirements:</a:t>
            </a:r>
            <a:endParaRPr lang="en-US" altLang="zh-CN" sz="1400" b="1"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90000"/>
              </a:lnSpc>
              <a:spcBef>
                <a:spcPts val="1000"/>
              </a:spcBef>
              <a:spcAft>
                <a:spcPts val="0"/>
              </a:spcAft>
              <a:buNone/>
            </a:pPr>
            <a:r>
              <a:rPr lang="en-US" altLang="zh-CN" sz="1400" b="0" i="0" u="none" strike="noStrike" kern="0" cap="none" spc="0" baseline="0">
                <a:solidFill>
                  <a:srgbClr val="000000"/>
                </a:solidFill>
                <a:latin typeface="Calibri" pitchFamily="0" charset="0"/>
                <a:ea typeface="Arial" pitchFamily="0" charset="0"/>
                <a:cs typeface="Calibri" pitchFamily="0" charset="0"/>
              </a:rPr>
              <a:t>                Processor	: Pentium Dual Core 2.00GHZ</a:t>
            </a:r>
            <a:endParaRPr lang="en-US" altLang="zh-CN" sz="1400" b="0" i="0" u="none" strike="noStrike" kern="0" cap="none" spc="0" baseline="0">
              <a:solidFill>
                <a:srgbClr val="000000"/>
              </a:solidFill>
              <a:latin typeface="Calibri" pitchFamily="0" charset="0"/>
              <a:ea typeface="Arial" pitchFamily="0" charset="0"/>
              <a:cs typeface="Calibri" pitchFamily="0" charset="0"/>
            </a:endParaRPr>
          </a:p>
          <a:p>
            <a:pPr lvl="2" marL="1371600" indent="-342900" algn="l">
              <a:lnSpc>
                <a:spcPct val="90000"/>
              </a:lnSpc>
              <a:spcBef>
                <a:spcPts val="500"/>
              </a:spcBef>
              <a:spcAft>
                <a:spcPts val="0"/>
              </a:spcAft>
              <a:buClr>
                <a:srgbClr val="000000"/>
              </a:buClr>
              <a:buSzPts val="1800"/>
              <a:buChar char="•"/>
            </a:pPr>
            <a:r>
              <a:rPr lang="en-US" altLang="zh-CN" sz="2800" b="0" i="0" u="none" strike="noStrike" kern="0" cap="none" spc="0" baseline="0">
                <a:solidFill>
                  <a:srgbClr val="000000"/>
                </a:solidFill>
                <a:latin typeface="Calibri" pitchFamily="0" charset="0"/>
                <a:ea typeface="Arial" pitchFamily="0" charset="0"/>
                <a:cs typeface="Calibri" pitchFamily="0" charset="0"/>
              </a:rPr>
              <a:t>Hard disk	            : 120 GB</a:t>
            </a:r>
            <a:endParaRPr lang="en-US" altLang="zh-CN" sz="2800" b="0" i="0" u="none" strike="noStrike" kern="0" cap="none" spc="0" baseline="0">
              <a:solidFill>
                <a:srgbClr val="000000"/>
              </a:solidFill>
              <a:latin typeface="Calibri" pitchFamily="0" charset="0"/>
              <a:ea typeface="Arial" pitchFamily="0" charset="0"/>
              <a:cs typeface="Calibri" pitchFamily="0" charset="0"/>
            </a:endParaRPr>
          </a:p>
          <a:p>
            <a:pPr lvl="2" marL="1371600" indent="-342900" algn="l">
              <a:lnSpc>
                <a:spcPct val="90000"/>
              </a:lnSpc>
              <a:spcBef>
                <a:spcPts val="500"/>
              </a:spcBef>
              <a:spcAft>
                <a:spcPts val="0"/>
              </a:spcAft>
              <a:buClr>
                <a:srgbClr val="000000"/>
              </a:buClr>
              <a:buSzPts val="1800"/>
              <a:buChar char="•"/>
            </a:pPr>
            <a:r>
              <a:rPr lang="en-US" altLang="zh-CN" sz="2800" b="0" i="0" u="none" strike="noStrike" kern="0" cap="none" spc="0" baseline="0">
                <a:solidFill>
                  <a:srgbClr val="000000"/>
                </a:solidFill>
                <a:latin typeface="Calibri" pitchFamily="0" charset="0"/>
                <a:ea typeface="Arial" pitchFamily="0" charset="0"/>
                <a:cs typeface="Calibri" pitchFamily="0" charset="0"/>
              </a:rPr>
              <a:t>RAM	            : 2GB (minimum)</a:t>
            </a:r>
            <a:endParaRPr lang="en-US" altLang="zh-CN" sz="2800" b="0" i="0" u="none" strike="noStrike" kern="0" cap="none" spc="0" baseline="0">
              <a:solidFill>
                <a:srgbClr val="000000"/>
              </a:solidFill>
              <a:latin typeface="Calibri" pitchFamily="0" charset="0"/>
              <a:ea typeface="Arial" pitchFamily="0" charset="0"/>
              <a:cs typeface="Calibri" pitchFamily="0" charset="0"/>
            </a:endParaRPr>
          </a:p>
          <a:p>
            <a:pPr lvl="2" marL="1371600" indent="-342900" algn="l">
              <a:lnSpc>
                <a:spcPct val="90000"/>
              </a:lnSpc>
              <a:spcBef>
                <a:spcPts val="500"/>
              </a:spcBef>
              <a:spcAft>
                <a:spcPts val="0"/>
              </a:spcAft>
              <a:buClr>
                <a:srgbClr val="000000"/>
              </a:buClr>
              <a:buSzPts val="1800"/>
              <a:buChar char="•"/>
            </a:pPr>
            <a:r>
              <a:rPr lang="en-US" altLang="zh-CN" sz="2800" b="0" i="0" u="none" strike="noStrike" kern="0" cap="none" spc="0" baseline="0">
                <a:solidFill>
                  <a:srgbClr val="000000"/>
                </a:solidFill>
                <a:latin typeface="Calibri" pitchFamily="0" charset="0"/>
                <a:ea typeface="Arial" pitchFamily="0" charset="0"/>
                <a:cs typeface="Calibri" pitchFamily="0" charset="0"/>
              </a:rPr>
              <a:t>Keyboard	: 110keys enhanced</a:t>
            </a:r>
            <a:endParaRPr lang="en-US" altLang="zh-CN" sz="2800" b="0" i="0" u="none" strike="noStrike" kern="0" cap="none" spc="0" baseline="0">
              <a:solidFill>
                <a:srgbClr val="000000"/>
              </a:solidFill>
              <a:latin typeface="Calibri" pitchFamily="0" charset="0"/>
              <a:ea typeface="Arial" pitchFamily="0" charset="0"/>
              <a:cs typeface="Calibri" pitchFamily="0" charset="0"/>
            </a:endParaRPr>
          </a:p>
          <a:p>
            <a:pPr marL="457200" indent="-342900" algn="l">
              <a:lnSpc>
                <a:spcPct val="90000"/>
              </a:lnSpc>
              <a:spcBef>
                <a:spcPts val="1000"/>
              </a:spcBef>
              <a:spcAft>
                <a:spcPts val="0"/>
              </a:spcAft>
              <a:buClr>
                <a:srgbClr val="000000"/>
              </a:buClr>
              <a:buSzPts val="1800"/>
              <a:buChar char="•"/>
            </a:pPr>
            <a:endParaRPr lang="zh-CN" altLang="en-US" sz="1400" b="0" i="0" u="none" strike="noStrike" kern="0" cap="none" spc="0" baseline="0">
              <a:solidFill>
                <a:srgbClr val="000000"/>
              </a:solidFill>
              <a:latin typeface="Calibri" pitchFamily="0" charset="0"/>
              <a:ea typeface="Arial" pitchFamily="0" charset="0"/>
              <a:cs typeface="Calibri" pitchFamily="0" charset="0"/>
            </a:endParaRPr>
          </a:p>
        </p:txBody>
      </p:sp>
    </p:spTree>
    <p:extLst>
      <p:ext uri="{BB962C8B-B14F-4D97-AF65-F5344CB8AC3E}">
        <p14:creationId xmlns:p14="http://schemas.microsoft.com/office/powerpoint/2010/main" val="1108178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FAKE PROFILE IDENTIFICATION USING RANDOM FOREST</dc:title>
  <dc:creator>angel rebi</dc:creator>
  <cp:lastModifiedBy>root</cp:lastModifiedBy>
  <cp:revision>9</cp:revision>
  <dcterms:created xsi:type="dcterms:W3CDTF">2022-04-01T06:03:20Z</dcterms:created>
  <dcterms:modified xsi:type="dcterms:W3CDTF">2024-03-25T01:00:33Z</dcterms:modified>
</cp:coreProperties>
</file>