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64" r:id="rId3"/>
    <p:sldId id="258" r:id="rId4"/>
    <p:sldId id="259" r:id="rId5"/>
    <p:sldId id="260" r:id="rId6"/>
    <p:sldId id="261" r:id="rId7"/>
    <p:sldId id="262" r:id="rId8"/>
    <p:sldId id="265" r:id="rId9"/>
    <p:sldId id="266" r:id="rId10"/>
    <p:sldId id="267" r:id="rId11"/>
    <p:sldId id="271" r:id="rId12"/>
    <p:sldId id="270" r:id="rId13"/>
    <p:sldId id="263" r:id="rId14"/>
    <p:sldId id="269" r:id="rId15"/>
    <p:sldId id="268" r:id="rId16"/>
    <p:sldId id="272" r:id="rId17"/>
    <p:sldId id="291" r:id="rId18"/>
    <p:sldId id="273" r:id="rId19"/>
    <p:sldId id="292" r:id="rId20"/>
    <p:sldId id="293" r:id="rId21"/>
    <p:sldId id="294" r:id="rId22"/>
    <p:sldId id="276" r:id="rId23"/>
    <p:sldId id="295" r:id="rId24"/>
    <p:sldId id="298" r:id="rId25"/>
    <p:sldId id="274" r:id="rId26"/>
    <p:sldId id="296" r:id="rId27"/>
    <p:sldId id="300" r:id="rId28"/>
    <p:sldId id="275" r:id="rId29"/>
    <p:sldId id="299" r:id="rId30"/>
    <p:sldId id="301" r:id="rId31"/>
    <p:sldId id="277" r:id="rId32"/>
    <p:sldId id="284" r:id="rId33"/>
    <p:sldId id="283" r:id="rId34"/>
    <p:sldId id="285" r:id="rId35"/>
    <p:sldId id="286" r:id="rId36"/>
    <p:sldId id="280" r:id="rId37"/>
    <p:sldId id="287" r:id="rId38"/>
    <p:sldId id="288" r:id="rId39"/>
    <p:sldId id="302" r:id="rId40"/>
    <p:sldId id="289" r:id="rId41"/>
    <p:sldId id="290" r:id="rId42"/>
    <p:sldId id="281" r:id="rId43"/>
    <p:sldId id="282" r:id="rId44"/>
    <p:sldId id="27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0909" autoAdjust="0"/>
  </p:normalViewPr>
  <p:slideViewPr>
    <p:cSldViewPr snapToGrid="0">
      <p:cViewPr>
        <p:scale>
          <a:sx n="66" d="100"/>
          <a:sy n="66" d="100"/>
        </p:scale>
        <p:origin x="-86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32C36-DD2F-444F-9889-F5408D7A8B9D}"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72A38-153F-4F61-96F9-F681AE28F4BD}" type="slidenum">
              <a:rPr lang="en-IN" smtClean="0"/>
              <a:t>‹#›</a:t>
            </a:fld>
            <a:endParaRPr lang="en-IN"/>
          </a:p>
        </p:txBody>
      </p:sp>
    </p:spTree>
    <p:extLst>
      <p:ext uri="{BB962C8B-B14F-4D97-AF65-F5344CB8AC3E}">
        <p14:creationId xmlns:p14="http://schemas.microsoft.com/office/powerpoint/2010/main" val="82533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C772A38-153F-4F61-96F9-F681AE28F4BD}" type="slidenum">
              <a:rPr lang="en-IN" smtClean="0"/>
              <a:t>3</a:t>
            </a:fld>
            <a:endParaRPr lang="en-IN"/>
          </a:p>
        </p:txBody>
      </p:sp>
    </p:spTree>
    <p:extLst>
      <p:ext uri="{BB962C8B-B14F-4D97-AF65-F5344CB8AC3E}">
        <p14:creationId xmlns:p14="http://schemas.microsoft.com/office/powerpoint/2010/main" val="278943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772A38-153F-4F61-96F9-F681AE28F4BD}" type="slidenum">
              <a:rPr lang="en-IN" smtClean="0"/>
              <a:t>9</a:t>
            </a:fld>
            <a:endParaRPr lang="en-IN"/>
          </a:p>
        </p:txBody>
      </p:sp>
    </p:spTree>
    <p:extLst>
      <p:ext uri="{BB962C8B-B14F-4D97-AF65-F5344CB8AC3E}">
        <p14:creationId xmlns:p14="http://schemas.microsoft.com/office/powerpoint/2010/main" val="4244096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84038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01065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99722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27889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39879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E0EAC-85DC-4685-AE41-452CB5BD9BFC}"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90360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FE0EAC-85DC-4685-AE41-452CB5BD9BFC}" type="datetimeFigureOut">
              <a:rPr lang="en-IN" smtClean="0"/>
              <a:t>24-03-2024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599034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695919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499183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73871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12903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E0EAC-85DC-4685-AE41-452CB5BD9BFC}"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5777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E0EAC-85DC-4685-AE41-452CB5BD9BFC}"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82108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E0EAC-85DC-4685-AE41-452CB5BD9BFC}"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4540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E0EAC-85DC-4685-AE41-452CB5BD9BFC}"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83934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29722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64163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FE0EAC-85DC-4685-AE41-452CB5BD9BFC}" type="datetimeFigureOut">
              <a:rPr lang="en-IN" smtClean="0"/>
              <a:t>24-03-2024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302F958-37F6-4C5E-AA51-CF754735D7B8}" type="slidenum">
              <a:rPr lang="en-IN" smtClean="0"/>
              <a:t>‹#›</a:t>
            </a:fld>
            <a:endParaRPr lang="en-IN"/>
          </a:p>
        </p:txBody>
      </p:sp>
    </p:spTree>
    <p:extLst>
      <p:ext uri="{BB962C8B-B14F-4D97-AF65-F5344CB8AC3E}">
        <p14:creationId xmlns:p14="http://schemas.microsoft.com/office/powerpoint/2010/main" val="2212272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blackarcher/malware-dataset?select=Malware+dataset.csv"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23.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439" y="1433061"/>
            <a:ext cx="11092070" cy="1767339"/>
          </a:xfrm>
        </p:spPr>
        <p:txBody>
          <a:bodyPr/>
          <a:lstStyle/>
          <a:p>
            <a:pPr algn="ctr"/>
            <a:r>
              <a:rPr lang="en-US" sz="3600" b="1">
                <a:latin typeface="Times New Roman" pitchFamily="18" charset="0"/>
                <a:cs typeface="Times New Roman" pitchFamily="18" charset="0"/>
              </a:rPr>
              <a:t>PREDICTION OF ANDROID RANSOMWARE ATTACK USING CATEGORIAL CLASSIFICATION</a:t>
            </a:r>
            <a:br>
              <a:rPr lang="en-IN" dirty="0"/>
            </a:br>
            <a:endParaRPr lang="en-IN" dirty="0"/>
          </a:p>
        </p:txBody>
      </p:sp>
      <p:sp>
        <p:nvSpPr>
          <p:cNvPr id="4" name="TextBox 3"/>
          <p:cNvSpPr txBox="1"/>
          <p:nvPr/>
        </p:nvSpPr>
        <p:spPr>
          <a:xfrm>
            <a:off x="2175641" y="3121572"/>
            <a:ext cx="8686800" cy="3754874"/>
          </a:xfrm>
          <a:prstGeom prst="rect">
            <a:avLst/>
          </a:prstGeom>
          <a:noFill/>
        </p:spPr>
        <p:txBody>
          <a:bodyPr wrap="square" rtlCol="0">
            <a:spAutoFit/>
          </a:bodyPr>
          <a:lstStyle/>
          <a:p>
            <a:r>
              <a:rPr lang="en-IN" sz="2000" b="1" dirty="0">
                <a:solidFill>
                  <a:schemeClr val="bg1"/>
                </a:solidFill>
                <a:latin typeface="Times New Roman" pitchFamily="18" charset="0"/>
                <a:cs typeface="Times New Roman" pitchFamily="18" charset="0"/>
              </a:rPr>
              <a:t>DOMAIN                  : </a:t>
            </a:r>
            <a:r>
              <a:rPr lang="en-IN" sz="2000" dirty="0">
                <a:solidFill>
                  <a:schemeClr val="bg1"/>
                </a:solidFill>
                <a:latin typeface="Times New Roman" pitchFamily="18" charset="0"/>
                <a:cs typeface="Times New Roman" pitchFamily="18" charset="0"/>
              </a:rPr>
              <a:t>Machine Learning</a:t>
            </a:r>
          </a:p>
          <a:p>
            <a:endParaRPr lang="en-IN" sz="2000" dirty="0">
              <a:solidFill>
                <a:schemeClr val="bg1"/>
              </a:solidFill>
              <a:latin typeface="Times New Roman" pitchFamily="18" charset="0"/>
              <a:cs typeface="Times New Roman" pitchFamily="18" charset="0"/>
            </a:endParaRPr>
          </a:p>
          <a:p>
            <a:r>
              <a:rPr lang="en-IN" sz="2000" b="1" dirty="0">
                <a:solidFill>
                  <a:schemeClr val="bg1"/>
                </a:solidFill>
                <a:latin typeface="Times New Roman" pitchFamily="18" charset="0"/>
                <a:cs typeface="Times New Roman" pitchFamily="18" charset="0"/>
              </a:rPr>
              <a:t>BATCH</a:t>
            </a:r>
            <a:r>
              <a:rPr lang="en-IN" sz="2000" dirty="0">
                <a:solidFill>
                  <a:schemeClr val="bg1"/>
                </a:solidFill>
                <a:latin typeface="Times New Roman" pitchFamily="18" charset="0"/>
                <a:cs typeface="Times New Roman" pitchFamily="18" charset="0"/>
              </a:rPr>
              <a:t>                      :  A9</a:t>
            </a:r>
          </a:p>
          <a:p>
            <a:endParaRPr lang="en-IN" sz="2000" dirty="0">
              <a:solidFill>
                <a:schemeClr val="bg1"/>
              </a:solidFill>
              <a:latin typeface="Times New Roman" pitchFamily="18" charset="0"/>
              <a:cs typeface="Times New Roman" pitchFamily="18" charset="0"/>
            </a:endParaRPr>
          </a:p>
          <a:p>
            <a:r>
              <a:rPr lang="en-IN" sz="2000" b="1" dirty="0">
                <a:solidFill>
                  <a:schemeClr val="bg1"/>
                </a:solidFill>
                <a:latin typeface="Times New Roman" pitchFamily="18" charset="0"/>
                <a:cs typeface="Times New Roman" pitchFamily="18" charset="0"/>
              </a:rPr>
              <a:t>PROJECT GUIDE  : </a:t>
            </a:r>
            <a:r>
              <a:rPr lang="en-IN" sz="2000" dirty="0" err="1">
                <a:solidFill>
                  <a:schemeClr val="bg1"/>
                </a:solidFill>
                <a:latin typeface="Times New Roman" pitchFamily="18" charset="0"/>
                <a:cs typeface="Times New Roman" pitchFamily="18" charset="0"/>
              </a:rPr>
              <a:t>Dr.</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K.Sangeetha</a:t>
            </a:r>
            <a:endParaRPr lang="en-IN" sz="2000" dirty="0">
              <a:solidFill>
                <a:schemeClr val="bg1"/>
              </a:solidFill>
              <a:latin typeface="Times New Roman" pitchFamily="18" charset="0"/>
              <a:cs typeface="Times New Roman" pitchFamily="18" charset="0"/>
            </a:endParaRPr>
          </a:p>
          <a:p>
            <a:endParaRPr lang="en-IN" sz="2000" b="1" dirty="0">
              <a:solidFill>
                <a:schemeClr val="bg1"/>
              </a:solidFill>
              <a:latin typeface="Times New Roman" pitchFamily="18" charset="0"/>
              <a:cs typeface="Times New Roman" pitchFamily="18" charset="0"/>
            </a:endParaRPr>
          </a:p>
          <a:p>
            <a:r>
              <a:rPr lang="en-IN" sz="2000" b="1" dirty="0">
                <a:solidFill>
                  <a:schemeClr val="bg1"/>
                </a:solidFill>
                <a:latin typeface="Times New Roman" pitchFamily="18" charset="0"/>
                <a:cs typeface="Times New Roman" pitchFamily="18" charset="0"/>
              </a:rPr>
              <a:t>TEAM MEMBERS :</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Abirami</a:t>
            </a:r>
            <a:r>
              <a:rPr lang="en-IN" sz="2000" dirty="0">
                <a:solidFill>
                  <a:schemeClr val="bg1"/>
                </a:solidFill>
                <a:latin typeface="Times New Roman" pitchFamily="18" charset="0"/>
                <a:cs typeface="Times New Roman" pitchFamily="18" charset="0"/>
              </a:rPr>
              <a:t> R(211420104006)</a:t>
            </a:r>
          </a:p>
          <a:p>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Kalai</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Arasi</a:t>
            </a:r>
            <a:r>
              <a:rPr lang="en-IN" sz="2000" dirty="0">
                <a:solidFill>
                  <a:schemeClr val="bg1"/>
                </a:solidFill>
                <a:latin typeface="Times New Roman" pitchFamily="18" charset="0"/>
                <a:cs typeface="Times New Roman" pitchFamily="18" charset="0"/>
              </a:rPr>
              <a:t>  R  (211420104117)</a:t>
            </a:r>
          </a:p>
          <a:p>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Muthu</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Usha</a:t>
            </a:r>
            <a:r>
              <a:rPr lang="en-IN" sz="2000" dirty="0">
                <a:solidFill>
                  <a:schemeClr val="bg1"/>
                </a:solidFill>
                <a:latin typeface="Times New Roman" pitchFamily="18" charset="0"/>
                <a:cs typeface="Times New Roman" pitchFamily="18" charset="0"/>
              </a:rPr>
              <a:t> Rani M  (211420104173)</a:t>
            </a:r>
          </a:p>
          <a:p>
            <a:r>
              <a:rPr lang="en-IN" sz="2000" b="1" dirty="0">
                <a:solidFill>
                  <a:schemeClr val="bg1"/>
                </a:solidFill>
                <a:latin typeface="Times New Roman" pitchFamily="18" charset="0"/>
                <a:cs typeface="Times New Roman" pitchFamily="18" charset="0"/>
              </a:rPr>
              <a:t>SDG GOALS</a:t>
            </a:r>
            <a:r>
              <a:rPr lang="en-IN" sz="2000" dirty="0">
                <a:solidFill>
                  <a:schemeClr val="bg1"/>
                </a:solidFill>
                <a:latin typeface="Times New Roman" pitchFamily="18" charset="0"/>
                <a:cs typeface="Times New Roman" pitchFamily="18" charset="0"/>
              </a:rPr>
              <a:t>            : Goal 8(Decent work and Economic Development)</a:t>
            </a:r>
          </a:p>
          <a:p>
            <a:r>
              <a:rPr lang="en-IN" sz="2000" dirty="0">
                <a:solidFill>
                  <a:schemeClr val="bg1"/>
                </a:solidFill>
                <a:latin typeface="Times New Roman" pitchFamily="18" charset="0"/>
                <a:cs typeface="Times New Roman" pitchFamily="18" charset="0"/>
              </a:rPr>
              <a:t>                                                                          </a:t>
            </a:r>
            <a:endParaRPr lang="en-IN" dirty="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6008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63894" y="2276670"/>
            <a:ext cx="11337775" cy="42434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Tx/>
              <a:buSzPct val="125000"/>
              <a:buFont typeface="Arial" pitchFamily="34" charset="0"/>
              <a:buChar char="•"/>
            </a:pPr>
            <a:r>
              <a:rPr lang="en-US" b="1" dirty="0">
                <a:solidFill>
                  <a:schemeClr val="tx1"/>
                </a:solidFill>
                <a:latin typeface="Times New Roman" pitchFamily="18" charset="0"/>
                <a:cs typeface="Times New Roman" pitchFamily="18" charset="0"/>
              </a:rPr>
              <a:t>Title: </a:t>
            </a:r>
            <a:r>
              <a:rPr lang="en-US" dirty="0">
                <a:solidFill>
                  <a:schemeClr val="tx1"/>
                </a:solidFill>
                <a:latin typeface="Times New Roman" pitchFamily="18" charset="0"/>
                <a:cs typeface="Times New Roman" pitchFamily="18" charset="0"/>
              </a:rPr>
              <a:t>Detecting Malicious Accounts in Online Developer Communities Using Deep Learning</a:t>
            </a:r>
            <a:endParaRPr lang="en-IN" dirty="0">
              <a:solidFill>
                <a:schemeClr val="tx1"/>
              </a:solidFill>
              <a:latin typeface="Times New Roman" pitchFamily="18" charset="0"/>
              <a:cs typeface="Times New Roman" pitchFamily="18" charset="0"/>
            </a:endParaRPr>
          </a:p>
          <a:p>
            <a:pPr>
              <a:buClrTx/>
              <a:buSzPct val="125000"/>
              <a:buFont typeface="Arial" pitchFamily="34" charset="0"/>
              <a:buChar char="•"/>
            </a:pPr>
            <a:r>
              <a:rPr lang="en-US" b="1" dirty="0">
                <a:solidFill>
                  <a:schemeClr val="tx1"/>
                </a:solidFill>
                <a:latin typeface="Times New Roman" pitchFamily="18" charset="0"/>
                <a:cs typeface="Times New Roman" pitchFamily="18" charset="0"/>
              </a:rPr>
              <a:t>Author:</a:t>
            </a:r>
            <a:r>
              <a:rPr lang="en-US" dirty="0">
                <a:solidFill>
                  <a:schemeClr val="tx1"/>
                </a:solidFill>
                <a:latin typeface="Times New Roman" pitchFamily="18" charset="0"/>
                <a:cs typeface="Times New Roman" pitchFamily="18" charset="0"/>
              </a:rPr>
              <a:t> Qingyuan Gong, </a:t>
            </a:r>
            <a:r>
              <a:rPr lang="en-US" dirty="0" err="1">
                <a:solidFill>
                  <a:schemeClr val="tx1"/>
                </a:solidFill>
                <a:latin typeface="Times New Roman" pitchFamily="18" charset="0"/>
                <a:cs typeface="Times New Roman" pitchFamily="18" charset="0"/>
              </a:rPr>
              <a:t>Yushan</a:t>
            </a:r>
            <a:r>
              <a:rPr lang="en-US" dirty="0">
                <a:solidFill>
                  <a:schemeClr val="tx1"/>
                </a:solidFill>
                <a:latin typeface="Times New Roman" pitchFamily="18" charset="0"/>
                <a:cs typeface="Times New Roman" pitchFamily="18" charset="0"/>
              </a:rPr>
              <a:t> Liu, </a:t>
            </a:r>
            <a:r>
              <a:rPr lang="en-US" dirty="0" err="1">
                <a:solidFill>
                  <a:schemeClr val="tx1"/>
                </a:solidFill>
                <a:latin typeface="Times New Roman" pitchFamily="18" charset="0"/>
                <a:cs typeface="Times New Roman" pitchFamily="18" charset="0"/>
              </a:rPr>
              <a:t>Jiayun</a:t>
            </a:r>
            <a:r>
              <a:rPr lang="en-US" dirty="0">
                <a:solidFill>
                  <a:schemeClr val="tx1"/>
                </a:solidFill>
                <a:latin typeface="Times New Roman" pitchFamily="18" charset="0"/>
                <a:cs typeface="Times New Roman" pitchFamily="18" charset="0"/>
              </a:rPr>
              <a:t> Zhang, Yang Chen</a:t>
            </a:r>
            <a:endParaRPr lang="en-IN" dirty="0">
              <a:solidFill>
                <a:schemeClr val="tx1"/>
              </a:solidFill>
              <a:latin typeface="Times New Roman" pitchFamily="18" charset="0"/>
              <a:cs typeface="Times New Roman" pitchFamily="18" charset="0"/>
            </a:endParaRPr>
          </a:p>
          <a:p>
            <a:pPr>
              <a:buClrTx/>
              <a:buSzPct val="125000"/>
              <a:buFont typeface="Arial" pitchFamily="34" charset="0"/>
              <a:buChar char="•"/>
            </a:pPr>
            <a:r>
              <a:rPr lang="en-US" b="1" dirty="0">
                <a:solidFill>
                  <a:schemeClr val="tx1"/>
                </a:solidFill>
                <a:latin typeface="Times New Roman" pitchFamily="18" charset="0"/>
                <a:cs typeface="Times New Roman" pitchFamily="18" charset="0"/>
              </a:rPr>
              <a:t>Year	 : </a:t>
            </a:r>
            <a:r>
              <a:rPr lang="en-US" dirty="0">
                <a:solidFill>
                  <a:schemeClr val="tx1"/>
                </a:solidFill>
                <a:latin typeface="Times New Roman" pitchFamily="18" charset="0"/>
                <a:cs typeface="Times New Roman" pitchFamily="18" charset="0"/>
              </a:rPr>
              <a:t>2021</a:t>
            </a:r>
            <a:endParaRPr lang="en-IN" dirty="0">
              <a:solidFill>
                <a:schemeClr val="tx1"/>
              </a:solidFill>
              <a:latin typeface="Times New Roman" pitchFamily="18" charset="0"/>
              <a:cs typeface="Times New Roman" pitchFamily="18" charset="0"/>
            </a:endParaRPr>
          </a:p>
          <a:p>
            <a:pPr algn="just">
              <a:buClrTx/>
              <a:buSzPct val="125000"/>
              <a:buFont typeface="Arial" pitchFamily="34" charset="0"/>
              <a:buChar char="•"/>
            </a:pPr>
            <a:r>
              <a:rPr lang="en-IN" b="1">
                <a:solidFill>
                  <a:schemeClr val="tx1"/>
                </a:solidFill>
                <a:latin typeface="Times New Roman" pitchFamily="18" charset="0"/>
                <a:cs typeface="Times New Roman" pitchFamily="18" charset="0"/>
              </a:rPr>
              <a:t>Proposed Methodology:</a:t>
            </a:r>
          </a:p>
          <a:p>
            <a:pPr lvl="1" indent="-342900" algn="just">
              <a:buClrTx/>
              <a:buSzPct val="100000"/>
              <a:buFont typeface="+mj-lt"/>
              <a:buAutoNum type="arabicPeriod"/>
            </a:pPr>
            <a:r>
              <a:rPr lang="en-US" b="1">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GitSec</a:t>
            </a:r>
            <a:r>
              <a:rPr lang="en-US" sz="1800" dirty="0">
                <a:solidFill>
                  <a:schemeClr val="tx1"/>
                </a:solidFill>
                <a:latin typeface="Times New Roman" pitchFamily="18" charset="0"/>
                <a:cs typeface="Times New Roman" pitchFamily="18" charset="0"/>
              </a:rPr>
              <a:t>, a </a:t>
            </a:r>
            <a:r>
              <a:rPr lang="en-US" sz="1800" b="1" dirty="0">
                <a:solidFill>
                  <a:schemeClr val="tx1"/>
                </a:solidFill>
                <a:latin typeface="Times New Roman" pitchFamily="18" charset="0"/>
                <a:cs typeface="Times New Roman" pitchFamily="18" charset="0"/>
              </a:rPr>
              <a:t>deep learning-based solution </a:t>
            </a:r>
            <a:r>
              <a:rPr lang="en-US" sz="1800" dirty="0">
                <a:solidFill>
                  <a:schemeClr val="tx1"/>
                </a:solidFill>
                <a:latin typeface="Times New Roman" pitchFamily="18" charset="0"/>
                <a:cs typeface="Times New Roman" pitchFamily="18" charset="0"/>
              </a:rPr>
              <a:t>for detecting malicious accounts in online developer communities</a:t>
            </a:r>
            <a:r>
              <a:rPr lang="en-US" sz="1800">
                <a:solidFill>
                  <a:schemeClr val="tx1"/>
                </a:solidFill>
                <a:latin typeface="Times New Roman" pitchFamily="18" charset="0"/>
                <a:cs typeface="Times New Roman" pitchFamily="18" charset="0"/>
              </a:rPr>
              <a:t>. </a:t>
            </a:r>
          </a:p>
          <a:p>
            <a:pPr lvl="1" indent="-342900" algn="just">
              <a:buClrTx/>
              <a:buSzPct val="100000"/>
              <a:buFont typeface="+mj-lt"/>
              <a:buAutoNum type="arabicPeriod"/>
            </a:pPr>
            <a:r>
              <a:rPr lang="en-US" sz="1800">
                <a:solidFill>
                  <a:schemeClr val="tx1"/>
                </a:solidFill>
                <a:latin typeface="Times New Roman" pitchFamily="18" charset="0"/>
                <a:cs typeface="Times New Roman" pitchFamily="18" charset="0"/>
              </a:rPr>
              <a:t>          It applies </a:t>
            </a:r>
            <a:r>
              <a:rPr lang="en-US" sz="1800" dirty="0">
                <a:solidFill>
                  <a:schemeClr val="tx1"/>
                </a:solidFill>
                <a:latin typeface="Times New Roman" pitchFamily="18" charset="0"/>
                <a:cs typeface="Times New Roman" pitchFamily="18" charset="0"/>
              </a:rPr>
              <a:t>a </a:t>
            </a:r>
            <a:r>
              <a:rPr lang="en-US" sz="1800" b="1" dirty="0">
                <a:solidFill>
                  <a:schemeClr val="tx1"/>
                </a:solidFill>
                <a:latin typeface="Times New Roman" pitchFamily="18" charset="0"/>
                <a:cs typeface="Times New Roman" pitchFamily="18" charset="0"/>
              </a:rPr>
              <a:t>parallel neural network design</a:t>
            </a:r>
            <a:r>
              <a:rPr lang="en-US" sz="1800" dirty="0">
                <a:solidFill>
                  <a:schemeClr val="tx1"/>
                </a:solidFill>
                <a:latin typeface="Times New Roman" pitchFamily="18" charset="0"/>
                <a:cs typeface="Times New Roman" pitchFamily="18" charset="0"/>
              </a:rPr>
              <a:t> with an attention mechanism to process the sequences</a:t>
            </a:r>
            <a:r>
              <a:rPr lang="en-US" sz="1800">
                <a:solidFill>
                  <a:schemeClr val="tx1"/>
                </a:solidFill>
                <a:latin typeface="Times New Roman" pitchFamily="18" charset="0"/>
                <a:cs typeface="Times New Roman" pitchFamily="18" charset="0"/>
              </a:rPr>
              <a:t>. </a:t>
            </a:r>
          </a:p>
          <a:p>
            <a:pPr lvl="1" indent="-342900" algn="just">
              <a:buClrTx/>
              <a:buSzPct val="100000"/>
              <a:buFont typeface="+mj-lt"/>
              <a:buAutoNum type="arabicPeriod"/>
            </a:pPr>
            <a:r>
              <a:rPr lang="en-US" sz="1800">
                <a:solidFill>
                  <a:schemeClr val="tx1"/>
                </a:solidFill>
                <a:latin typeface="Times New Roman" pitchFamily="18" charset="0"/>
                <a:cs typeface="Times New Roman" pitchFamily="18" charset="0"/>
              </a:rPr>
              <a:t>          It uses </a:t>
            </a:r>
            <a:r>
              <a:rPr lang="en-US" sz="1800" b="1">
                <a:solidFill>
                  <a:schemeClr val="tx1"/>
                </a:solidFill>
                <a:latin typeface="Times New Roman" pitchFamily="18" charset="0"/>
                <a:cs typeface="Times New Roman" pitchFamily="18" charset="0"/>
              </a:rPr>
              <a:t>graph </a:t>
            </a:r>
            <a:r>
              <a:rPr lang="en-US" sz="1800" b="1" dirty="0">
                <a:solidFill>
                  <a:schemeClr val="tx1"/>
                </a:solidFill>
                <a:latin typeface="Times New Roman" pitchFamily="18" charset="0"/>
                <a:cs typeface="Times New Roman" pitchFamily="18" charset="0"/>
              </a:rPr>
              <a:t>neural networks and structural hole theory</a:t>
            </a:r>
            <a:r>
              <a:rPr lang="en-US" sz="1800" dirty="0">
                <a:solidFill>
                  <a:schemeClr val="tx1"/>
                </a:solidFill>
                <a:latin typeface="Times New Roman" pitchFamily="18" charset="0"/>
                <a:cs typeface="Times New Roman" pitchFamily="18" charset="0"/>
              </a:rPr>
              <a:t> are employed to deal with the two constructed </a:t>
            </a:r>
            <a:r>
              <a:rPr lang="en-US" sz="1800">
                <a:solidFill>
                  <a:schemeClr val="tx1"/>
                </a:solidFill>
                <a:latin typeface="Times New Roman" pitchFamily="18" charset="0"/>
                <a:cs typeface="Times New Roman" pitchFamily="18" charset="0"/>
              </a:rPr>
              <a:t>graphs.</a:t>
            </a:r>
          </a:p>
          <a:p>
            <a:pPr lvl="1" indent="-342900" algn="just">
              <a:buClrTx/>
              <a:buSzPct val="100000"/>
              <a:buFont typeface="+mj-lt"/>
              <a:buAutoNum type="arabicPeriod"/>
            </a:pPr>
            <a:r>
              <a:rPr lang="en-US" sz="1800">
                <a:solidFill>
                  <a:schemeClr val="tx1"/>
                </a:solidFill>
                <a:latin typeface="Times New Roman" pitchFamily="18" charset="0"/>
                <a:cs typeface="Times New Roman" pitchFamily="18" charset="0"/>
              </a:rPr>
              <a:t>         GitSec </a:t>
            </a:r>
            <a:r>
              <a:rPr lang="en-US" sz="1800" dirty="0">
                <a:solidFill>
                  <a:schemeClr val="tx1"/>
                </a:solidFill>
                <a:latin typeface="Times New Roman" pitchFamily="18" charset="0"/>
                <a:cs typeface="Times New Roman" pitchFamily="18" charset="0"/>
              </a:rPr>
              <a:t>makes use of the descriptive features to enhance the detection performance</a:t>
            </a:r>
            <a:r>
              <a:rPr lang="en-US" sz="1800">
                <a:solidFill>
                  <a:schemeClr val="tx1"/>
                </a:solidFill>
                <a:latin typeface="Times New Roman" pitchFamily="18" charset="0"/>
                <a:cs typeface="Times New Roman" pitchFamily="18" charset="0"/>
              </a:rPr>
              <a:t>. </a:t>
            </a:r>
          </a:p>
          <a:p>
            <a:pPr lvl="1" indent="-342900" algn="just">
              <a:buClrTx/>
              <a:buSzPct val="100000"/>
              <a:buFont typeface="+mj-lt"/>
              <a:buAutoNum type="arabicPeriod"/>
            </a:pPr>
            <a:r>
              <a:rPr lang="en-US" sz="1800">
                <a:solidFill>
                  <a:schemeClr val="tx1"/>
                </a:solidFill>
                <a:latin typeface="Times New Roman" pitchFamily="18" charset="0"/>
                <a:cs typeface="Times New Roman" pitchFamily="18" charset="0"/>
              </a:rPr>
              <a:t>          The </a:t>
            </a:r>
            <a:r>
              <a:rPr lang="en-US" sz="1800" dirty="0">
                <a:solidFill>
                  <a:schemeClr val="tx1"/>
                </a:solidFill>
                <a:latin typeface="Times New Roman" pitchFamily="18" charset="0"/>
                <a:cs typeface="Times New Roman" pitchFamily="18" charset="0"/>
              </a:rPr>
              <a:t>final judgement is made by a decision maker implemented by a </a:t>
            </a:r>
            <a:r>
              <a:rPr lang="en-US" sz="1800" b="1" dirty="0">
                <a:solidFill>
                  <a:schemeClr val="tx1"/>
                </a:solidFill>
                <a:latin typeface="Times New Roman" pitchFamily="18" charset="0"/>
                <a:cs typeface="Times New Roman" pitchFamily="18" charset="0"/>
              </a:rPr>
              <a:t>supervised machine learning-based classifier</a:t>
            </a:r>
            <a:r>
              <a:rPr lang="en-US" sz="1800" b="1">
                <a:solidFill>
                  <a:schemeClr val="tx1"/>
                </a:solidFill>
                <a:latin typeface="Times New Roman" pitchFamily="18" charset="0"/>
                <a:cs typeface="Times New Roman" pitchFamily="18" charset="0"/>
              </a:rPr>
              <a:t>. </a:t>
            </a:r>
            <a:endParaRPr lang="en-IN" b="1" dirty="0">
              <a:solidFill>
                <a:schemeClr val="tx1"/>
              </a:solidFill>
              <a:latin typeface="Times New Roman" pitchFamily="18" charset="0"/>
              <a:cs typeface="Times New Roman" pitchFamily="18" charset="0"/>
            </a:endParaRPr>
          </a:p>
        </p:txBody>
      </p:sp>
      <p:sp>
        <p:nvSpPr>
          <p:cNvPr id="4" name="Title 1"/>
          <p:cNvSpPr>
            <a:spLocks noGrp="1"/>
          </p:cNvSpPr>
          <p:nvPr>
            <p:ph type="title"/>
          </p:nvPr>
        </p:nvSpPr>
        <p:spPr>
          <a:xfrm>
            <a:off x="1154954" y="973668"/>
            <a:ext cx="8761413" cy="706964"/>
          </a:xfrm>
        </p:spPr>
        <p:txBody>
          <a:bodyPr/>
          <a:lstStyle/>
          <a:p>
            <a:r>
              <a:rPr lang="en-IN" b="1">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317879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6D4D42-7F37-49D9-AF39-2872E51808DB}"/>
              </a:ext>
            </a:extLst>
          </p:cNvPr>
          <p:cNvSpPr/>
          <p:nvPr/>
        </p:nvSpPr>
        <p:spPr>
          <a:xfrm>
            <a:off x="382555" y="2291001"/>
            <a:ext cx="11399714" cy="2585323"/>
          </a:xfrm>
          <a:prstGeom prst="rect">
            <a:avLst/>
          </a:prstGeom>
        </p:spPr>
        <p:txBody>
          <a:bodyPr wrap="square">
            <a:spAutoFit/>
          </a:bodyPr>
          <a:lstStyle/>
          <a:p>
            <a:pPr marL="285750" indent="-285750">
              <a:buSzPct val="125000"/>
              <a:buFont typeface="Arial" pitchFamily="34" charset="0"/>
              <a:buChar char="•"/>
            </a:pPr>
            <a:r>
              <a:rPr lang="en-US" b="1" dirty="0">
                <a:latin typeface="Times New Roman" pitchFamily="18" charset="0"/>
                <a:cs typeface="Times New Roman" pitchFamily="18" charset="0"/>
              </a:rPr>
              <a:t>Title: </a:t>
            </a:r>
            <a:r>
              <a:rPr lang="en-US" dirty="0">
                <a:latin typeface="Times New Roman" pitchFamily="18" charset="0"/>
                <a:cs typeface="Times New Roman" pitchFamily="18" charset="0"/>
              </a:rPr>
              <a:t>Analysis, Detection, and Classification of Android Malware using System Calls</a:t>
            </a:r>
            <a:endParaRPr lang="en-IN" dirty="0">
              <a:latin typeface="Times New Roman" pitchFamily="18" charset="0"/>
              <a:cs typeface="Times New Roman" pitchFamily="18" charset="0"/>
            </a:endParaRPr>
          </a:p>
          <a:p>
            <a:pPr marL="285750" indent="-285750">
              <a:buSzPct val="125000"/>
              <a:buFont typeface="Arial" pitchFamily="34" charset="0"/>
              <a:buChar char="•"/>
            </a:pPr>
            <a:r>
              <a:rPr lang="en-US" b="1" dirty="0">
                <a:latin typeface="Times New Roman" pitchFamily="18" charset="0"/>
                <a:cs typeface="Times New Roman" pitchFamily="18" charset="0"/>
              </a:rPr>
              <a:t>Author:</a:t>
            </a:r>
            <a:r>
              <a:rPr lang="en-US" dirty="0">
                <a:latin typeface="Times New Roman" pitchFamily="18" charset="0"/>
                <a:cs typeface="Times New Roman" pitchFamily="18" charset="0"/>
              </a:rPr>
              <a:t> </a:t>
            </a:r>
            <a:r>
              <a:rPr lang="en-US">
                <a:latin typeface="Times New Roman" pitchFamily="18" charset="0"/>
                <a:cs typeface="Times New Roman" pitchFamily="18" charset="0"/>
              </a:rPr>
              <a:t>Shubham Shakya </a:t>
            </a:r>
            <a:r>
              <a:rPr lang="en-US" dirty="0">
                <a:latin typeface="Times New Roman" pitchFamily="18" charset="0"/>
                <a:cs typeface="Times New Roman" pitchFamily="18" charset="0"/>
              </a:rPr>
              <a:t>and </a:t>
            </a:r>
            <a:r>
              <a:rPr lang="en-US">
                <a:latin typeface="Times New Roman" pitchFamily="18" charset="0"/>
                <a:cs typeface="Times New Roman" pitchFamily="18" charset="0"/>
              </a:rPr>
              <a:t>Mayank Dave</a:t>
            </a:r>
            <a:endParaRPr lang="en-IN" dirty="0">
              <a:latin typeface="Times New Roman" pitchFamily="18" charset="0"/>
              <a:cs typeface="Times New Roman" pitchFamily="18" charset="0"/>
            </a:endParaRPr>
          </a:p>
          <a:p>
            <a:pPr marL="285750" indent="-285750">
              <a:buSzPct val="125000"/>
              <a:buFont typeface="Arial" pitchFamily="34" charset="0"/>
              <a:buChar char="•"/>
            </a:pPr>
            <a:r>
              <a:rPr lang="en-US" b="1" dirty="0">
                <a:latin typeface="Times New Roman" pitchFamily="18" charset="0"/>
                <a:cs typeface="Times New Roman" pitchFamily="18" charset="0"/>
              </a:rPr>
              <a:t>Year	 </a:t>
            </a:r>
            <a:r>
              <a:rPr lang="en-US" b="1">
                <a:latin typeface="Times New Roman" pitchFamily="18" charset="0"/>
                <a:cs typeface="Times New Roman" pitchFamily="18" charset="0"/>
              </a:rPr>
              <a:t>: </a:t>
            </a:r>
            <a:r>
              <a:rPr lang="en-US">
                <a:latin typeface="Times New Roman" pitchFamily="18" charset="0"/>
                <a:cs typeface="Times New Roman" pitchFamily="18" charset="0"/>
              </a:rPr>
              <a:t>2020</a:t>
            </a:r>
          </a:p>
          <a:p>
            <a:pPr marL="285750" indent="-285750">
              <a:buSzPct val="125000"/>
              <a:buFont typeface="Arial" pitchFamily="34" charset="0"/>
              <a:buChar char="•"/>
            </a:pPr>
            <a:r>
              <a:rPr lang="en-US" b="1">
                <a:latin typeface="Times New Roman" pitchFamily="18" charset="0"/>
                <a:cs typeface="Times New Roman" pitchFamily="18" charset="0"/>
              </a:rPr>
              <a:t>Proposed Methodology:</a:t>
            </a:r>
          </a:p>
          <a:p>
            <a:pPr algn="just"/>
            <a:endParaRPr lang="en-IN">
              <a:latin typeface="Times New Roman" pitchFamily="18" charset="0"/>
              <a:cs typeface="Times New Roman" pitchFamily="18" charset="0"/>
            </a:endParaRPr>
          </a:p>
          <a:p>
            <a:pPr marL="342900" indent="735013" algn="just">
              <a:buFont typeface="+mj-lt"/>
              <a:buAutoNum type="arabicPeriod"/>
            </a:pPr>
            <a:r>
              <a:rPr lang="en-US">
                <a:latin typeface="Times New Roman" pitchFamily="18" charset="0"/>
                <a:cs typeface="Times New Roman" pitchFamily="18" charset="0"/>
              </a:rPr>
              <a:t>Logs </a:t>
            </a:r>
            <a:r>
              <a:rPr lang="en-US" dirty="0">
                <a:latin typeface="Times New Roman" pitchFamily="18" charset="0"/>
                <a:cs typeface="Times New Roman" pitchFamily="18" charset="0"/>
              </a:rPr>
              <a:t>collected during </a:t>
            </a:r>
            <a:r>
              <a:rPr lang="en-US">
                <a:latin typeface="Times New Roman" pitchFamily="18" charset="0"/>
                <a:cs typeface="Times New Roman" pitchFamily="18" charset="0"/>
              </a:rPr>
              <a:t>the app </a:t>
            </a:r>
            <a:r>
              <a:rPr lang="en-US" dirty="0">
                <a:latin typeface="Times New Roman" pitchFamily="18" charset="0"/>
                <a:cs typeface="Times New Roman" pitchFamily="18" charset="0"/>
              </a:rPr>
              <a:t>runtime are analyzed and fed to different machine learning models for </a:t>
            </a:r>
            <a:r>
              <a:rPr lang="en-US" b="1" dirty="0">
                <a:latin typeface="Times New Roman" pitchFamily="18" charset="0"/>
                <a:cs typeface="Times New Roman" pitchFamily="18" charset="0"/>
              </a:rPr>
              <a:t>Detection and Family classification of Malware</a:t>
            </a:r>
            <a:r>
              <a:rPr lang="en-US" b="1">
                <a:latin typeface="Times New Roman" pitchFamily="18" charset="0"/>
                <a:cs typeface="Times New Roman" pitchFamily="18" charset="0"/>
              </a:rPr>
              <a:t>.</a:t>
            </a:r>
            <a:r>
              <a:rPr lang="en-US">
                <a:latin typeface="Times New Roman" pitchFamily="18" charset="0"/>
                <a:cs typeface="Times New Roman" pitchFamily="18" charset="0"/>
              </a:rPr>
              <a:t> </a:t>
            </a:r>
          </a:p>
          <a:p>
            <a:pPr marL="342900" indent="735013" algn="just">
              <a:buFont typeface="+mj-lt"/>
              <a:buAutoNum type="arabicPeriod"/>
            </a:pPr>
            <a:r>
              <a:rPr lang="en-US">
                <a:latin typeface="Times New Roman" pitchFamily="18" charset="0"/>
                <a:cs typeface="Times New Roman" pitchFamily="18" charset="0"/>
              </a:rPr>
              <a:t>The </a:t>
            </a:r>
            <a:r>
              <a:rPr lang="en-US" dirty="0">
                <a:latin typeface="Times New Roman" pitchFamily="18" charset="0"/>
                <a:cs typeface="Times New Roman" pitchFamily="18" charset="0"/>
              </a:rPr>
              <a:t>result indicates </a:t>
            </a:r>
            <a:r>
              <a:rPr lang="en-US" b="1" dirty="0">
                <a:latin typeface="Times New Roman" pitchFamily="18" charset="0"/>
                <a:cs typeface="Times New Roman" pitchFamily="18" charset="0"/>
              </a:rPr>
              <a:t>that K-Nearest Neighbor and the Decision Tree</a:t>
            </a:r>
            <a:r>
              <a:rPr lang="en-US" dirty="0">
                <a:latin typeface="Times New Roman" pitchFamily="18" charset="0"/>
                <a:cs typeface="Times New Roman" pitchFamily="18" charset="0"/>
              </a:rPr>
              <a:t> gave the highest accuracy in malware detection and Family Classification respectively.</a:t>
            </a:r>
            <a:endParaRPr lang="en-IN" dirty="0">
              <a:latin typeface="Times New Roman" pitchFamily="18" charset="0"/>
              <a:cs typeface="Times New Roman" pitchFamily="18" charset="0"/>
            </a:endParaRPr>
          </a:p>
        </p:txBody>
      </p:sp>
      <p:sp>
        <p:nvSpPr>
          <p:cNvPr id="3" name="Title 1"/>
          <p:cNvSpPr>
            <a:spLocks noGrp="1"/>
          </p:cNvSpPr>
          <p:nvPr>
            <p:ph type="title"/>
          </p:nvPr>
        </p:nvSpPr>
        <p:spPr>
          <a:xfrm>
            <a:off x="1154954" y="973668"/>
            <a:ext cx="8761413" cy="706964"/>
          </a:xfrm>
        </p:spPr>
        <p:txBody>
          <a:bodyPr/>
          <a:lstStyle/>
          <a:p>
            <a:r>
              <a:rPr lang="en-IN" b="1">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356470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7A75B3-0761-4FF1-9BF7-F4158150B04B}"/>
              </a:ext>
            </a:extLst>
          </p:cNvPr>
          <p:cNvSpPr txBox="1"/>
          <p:nvPr/>
        </p:nvSpPr>
        <p:spPr>
          <a:xfrm>
            <a:off x="345233" y="2338466"/>
            <a:ext cx="11556957" cy="2862322"/>
          </a:xfrm>
          <a:prstGeom prst="rect">
            <a:avLst/>
          </a:prstGeom>
          <a:noFill/>
        </p:spPr>
        <p:txBody>
          <a:bodyPr wrap="square" rtlCol="0">
            <a:spAutoFit/>
          </a:bodyPr>
          <a:lstStyle/>
          <a:p>
            <a:pPr marL="285750" indent="-285750">
              <a:buSzPct val="125000"/>
              <a:buFont typeface="Arial" pitchFamily="34" charset="0"/>
              <a:buChar char="•"/>
            </a:pPr>
            <a:r>
              <a:rPr lang="en-US" b="1" dirty="0">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MACHINE LEARNING METHODS FOR MALWARE DETECTION AND CLASSIFICATION</a:t>
            </a:r>
          </a:p>
          <a:p>
            <a:pPr marL="285750" indent="-285750">
              <a:buSzPct val="125000"/>
              <a:buFont typeface="Arial" pitchFamily="34" charset="0"/>
              <a:buChar char="•"/>
            </a:pPr>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Kateryna </a:t>
            </a:r>
            <a:r>
              <a:rPr lang="en-US" dirty="0" err="1">
                <a:latin typeface="Times New Roman" panose="02020603050405020304" pitchFamily="18" charset="0"/>
                <a:cs typeface="Times New Roman" panose="02020603050405020304" pitchFamily="18" charset="0"/>
              </a:rPr>
              <a:t>Chumachenko</a:t>
            </a:r>
            <a:endParaRPr lang="en-US" dirty="0">
              <a:latin typeface="Times New Roman" panose="02020603050405020304" pitchFamily="18" charset="0"/>
              <a:cs typeface="Times New Roman" panose="02020603050405020304" pitchFamily="18" charset="0"/>
            </a:endParaRPr>
          </a:p>
          <a:p>
            <a:pPr marL="285750" indent="-285750">
              <a:buSzPct val="125000"/>
              <a:buFont typeface="Arial" pitchFamily="34" charset="0"/>
              <a:buChar char="•"/>
            </a:pPr>
            <a:r>
              <a:rPr lang="en-US" b="1" dirty="0">
                <a:latin typeface="Times New Roman" panose="02020603050405020304" pitchFamily="18" charset="0"/>
                <a:cs typeface="Times New Roman" panose="02020603050405020304" pitchFamily="18" charset="0"/>
              </a:rPr>
              <a:t>Year</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2017</a:t>
            </a:r>
          </a:p>
          <a:p>
            <a:pPr marL="285750" indent="-285750">
              <a:buSzPct val="125000"/>
              <a:buFont typeface="Arial" pitchFamily="34" charset="0"/>
              <a:buChar char="•"/>
            </a:pPr>
            <a:r>
              <a:rPr lang="en-US" b="1">
                <a:latin typeface="Times New Roman" panose="02020603050405020304" pitchFamily="18" charset="0"/>
                <a:cs typeface="Times New Roman" panose="02020603050405020304" pitchFamily="18" charset="0"/>
              </a:rPr>
              <a:t>Proposed Methodology:</a:t>
            </a:r>
            <a:endParaRPr lang="en-US" b="1" dirty="0">
              <a:latin typeface="Times New Roman" panose="02020603050405020304" pitchFamily="18" charset="0"/>
              <a:cs typeface="Times New Roman" panose="02020603050405020304" pitchFamily="18" charset="0"/>
            </a:endParaRPr>
          </a:p>
          <a:p>
            <a:pPr marL="342900" indent="912813" algn="just">
              <a:buFont typeface="+mj-lt"/>
              <a:buAutoNum type="arabicPeriod"/>
            </a:pPr>
            <a:r>
              <a:rPr lang="en-US">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purpose of this work was to determine the best feature extraction, feature representation, and classification methods that result in the best accuracy when used on the top of </a:t>
            </a:r>
            <a:r>
              <a:rPr lang="en-US" b="1" dirty="0">
                <a:latin typeface="Times New Roman" panose="02020603050405020304" pitchFamily="18" charset="0"/>
                <a:cs typeface="Times New Roman" panose="02020603050405020304" pitchFamily="18" charset="0"/>
              </a:rPr>
              <a:t>Cuckoo Sandbox</a:t>
            </a:r>
            <a:r>
              <a:rPr lang="en-US">
                <a:latin typeface="Times New Roman" panose="02020603050405020304" pitchFamily="18" charset="0"/>
                <a:cs typeface="Times New Roman" panose="02020603050405020304" pitchFamily="18" charset="0"/>
              </a:rPr>
              <a:t>. </a:t>
            </a:r>
          </a:p>
          <a:p>
            <a:pPr marL="342900" indent="912813" algn="just">
              <a:buFont typeface="+mj-lt"/>
              <a:buAutoNum type="arabicPeriod"/>
            </a:pPr>
            <a:r>
              <a:rPr lang="en-US">
                <a:latin typeface="Times New Roman" panose="02020603050405020304" pitchFamily="18" charset="0"/>
                <a:cs typeface="Times New Roman" panose="02020603050405020304" pitchFamily="18" charset="0"/>
              </a:rPr>
              <a:t>Specifically</a:t>
            </a:r>
            <a:r>
              <a:rPr lang="en-US" b="1" dirty="0">
                <a:latin typeface="Times New Roman" panose="02020603050405020304" pitchFamily="18" charset="0"/>
                <a:cs typeface="Times New Roman" panose="02020603050405020304" pitchFamily="18" charset="0"/>
              </a:rPr>
              <a:t>, k-Nearest-Neighbors, Decision Trees, Support Vector Machines, Naive Bayes and Random Forest </a:t>
            </a:r>
            <a:r>
              <a:rPr lang="en-US" dirty="0">
                <a:latin typeface="Times New Roman" panose="02020603050405020304" pitchFamily="18" charset="0"/>
                <a:cs typeface="Times New Roman" panose="02020603050405020304" pitchFamily="18" charset="0"/>
              </a:rPr>
              <a:t>classifiers were evaluated</a:t>
            </a:r>
            <a:r>
              <a:rPr lang="en-US">
                <a:latin typeface="Times New Roman" panose="02020603050405020304" pitchFamily="18" charset="0"/>
                <a:cs typeface="Times New Roman" panose="02020603050405020304" pitchFamily="18" charset="0"/>
              </a:rPr>
              <a:t>. </a:t>
            </a:r>
          </a:p>
          <a:p>
            <a:pPr marL="342900" indent="912813" algn="just">
              <a:buFont typeface="+mj-lt"/>
              <a:buAutoNum type="arabicPeriod"/>
            </a:pPr>
            <a:r>
              <a:rPr lang="en-US">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work presents recommended methods for machine learning based malware classification and detection, as well as the guidelines for its implementation</a:t>
            </a:r>
            <a:r>
              <a:rPr lang="en-US">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154954" y="973668"/>
            <a:ext cx="8761413" cy="706964"/>
          </a:xfrm>
        </p:spPr>
        <p:txBody>
          <a:bodyPr/>
          <a:lstStyle/>
          <a:p>
            <a:r>
              <a:rPr lang="en-IN" b="1">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3178962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ENVIRONMENT REQUIREMENTS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520262" y="2349062"/>
            <a:ext cx="11146221" cy="4319752"/>
          </a:xfrm>
        </p:spPr>
        <p:txBody>
          <a:bodyPr>
            <a:normAutofit/>
          </a:bodyPr>
          <a:lstStyle/>
          <a:p>
            <a:r>
              <a:rPr lang="en-IN" sz="2200" b="1" dirty="0">
                <a:solidFill>
                  <a:schemeClr val="tx1"/>
                </a:solidFill>
                <a:latin typeface="Times New Roman" pitchFamily="18" charset="0"/>
                <a:cs typeface="Times New Roman" pitchFamily="18" charset="0"/>
              </a:rPr>
              <a:t>Hardware requirements:</a:t>
            </a:r>
          </a:p>
          <a:p>
            <a:pPr marL="0" indent="0">
              <a:buNone/>
            </a:pPr>
            <a:r>
              <a:rPr lang="en-IN" sz="2100" dirty="0">
                <a:solidFill>
                  <a:schemeClr val="tx1"/>
                </a:solidFill>
                <a:latin typeface="Times New Roman" pitchFamily="18" charset="0"/>
                <a:cs typeface="Times New Roman" pitchFamily="18" charset="0"/>
              </a:rPr>
              <a:t>                                   Hard disk   		     : Minimum 80 GB</a:t>
            </a:r>
          </a:p>
          <a:p>
            <a:pPr marL="0" indent="0">
              <a:buNone/>
            </a:pPr>
            <a:r>
              <a:rPr lang="en-IN" sz="2100" dirty="0">
                <a:solidFill>
                  <a:schemeClr val="tx1"/>
                </a:solidFill>
                <a:latin typeface="Times New Roman" pitchFamily="18" charset="0"/>
                <a:cs typeface="Times New Roman" pitchFamily="18" charset="0"/>
              </a:rPr>
              <a:t>                                   RAM        		</a:t>
            </a:r>
            <a:r>
              <a:rPr lang="en-IN" sz="2100">
                <a:solidFill>
                  <a:schemeClr val="tx1"/>
                </a:solidFill>
                <a:latin typeface="Times New Roman" pitchFamily="18" charset="0"/>
                <a:cs typeface="Times New Roman" pitchFamily="18" charset="0"/>
              </a:rPr>
              <a:t>     : </a:t>
            </a:r>
            <a:r>
              <a:rPr lang="en-IN" sz="2100" dirty="0">
                <a:solidFill>
                  <a:schemeClr val="tx1"/>
                </a:solidFill>
                <a:latin typeface="Times New Roman" pitchFamily="18" charset="0"/>
                <a:cs typeface="Times New Roman" pitchFamily="18" charset="0"/>
              </a:rPr>
              <a:t>Minimum 4 GB</a:t>
            </a:r>
          </a:p>
          <a:p>
            <a:pPr marL="0" indent="0" algn="ctr">
              <a:buNone/>
            </a:pPr>
            <a:endParaRPr lang="en-IN" sz="2100" dirty="0">
              <a:solidFill>
                <a:schemeClr val="tx1"/>
              </a:solidFill>
              <a:latin typeface="Times New Roman" pitchFamily="18" charset="0"/>
              <a:cs typeface="Times New Roman" pitchFamily="18" charset="0"/>
            </a:endParaRPr>
          </a:p>
          <a:p>
            <a:r>
              <a:rPr lang="en-IN" sz="2100" b="1" dirty="0">
                <a:solidFill>
                  <a:schemeClr val="tx1"/>
                </a:solidFill>
                <a:latin typeface="Times New Roman" pitchFamily="18" charset="0"/>
                <a:cs typeface="Times New Roman" pitchFamily="18" charset="0"/>
              </a:rPr>
              <a:t>Software Requirements:</a:t>
            </a:r>
          </a:p>
          <a:p>
            <a:pPr marL="0" indent="0">
              <a:buNone/>
            </a:pPr>
            <a:r>
              <a:rPr lang="en-IN" sz="2100" dirty="0">
                <a:solidFill>
                  <a:schemeClr val="tx1"/>
                </a:solidFill>
                <a:latin typeface="Times New Roman" pitchFamily="18" charset="0"/>
                <a:cs typeface="Times New Roman" pitchFamily="18" charset="0"/>
              </a:rPr>
              <a:t>                                   Tool   			       :  Anaconda with </a:t>
            </a:r>
            <a:r>
              <a:rPr lang="en-IN" sz="2100" dirty="0" err="1">
                <a:solidFill>
                  <a:schemeClr val="tx1"/>
                </a:solidFill>
                <a:latin typeface="Times New Roman" pitchFamily="18" charset="0"/>
                <a:cs typeface="Times New Roman" pitchFamily="18" charset="0"/>
              </a:rPr>
              <a:t>Jupyter</a:t>
            </a:r>
            <a:r>
              <a:rPr lang="en-IN" sz="2100" dirty="0">
                <a:solidFill>
                  <a:schemeClr val="tx1"/>
                </a:solidFill>
                <a:latin typeface="Times New Roman" pitchFamily="18" charset="0"/>
                <a:cs typeface="Times New Roman" pitchFamily="18" charset="0"/>
              </a:rPr>
              <a:t> Notebook</a:t>
            </a:r>
          </a:p>
          <a:p>
            <a:pPr marL="0" indent="0">
              <a:buNone/>
            </a:pPr>
            <a:r>
              <a:rPr lang="en-IN" sz="2100" dirty="0">
                <a:solidFill>
                  <a:schemeClr val="tx1"/>
                </a:solidFill>
                <a:latin typeface="Times New Roman" pitchFamily="18" charset="0"/>
                <a:cs typeface="Times New Roman" pitchFamily="18" charset="0"/>
              </a:rPr>
              <a:t>                                   Front End                 :  HTML, CSS, JavaScript, Bootstrap</a:t>
            </a:r>
          </a:p>
          <a:p>
            <a:pPr marL="0" indent="0">
              <a:buNone/>
            </a:pPr>
            <a:r>
              <a:rPr lang="en-IN" sz="2100" dirty="0">
                <a:solidFill>
                  <a:schemeClr val="tx1"/>
                </a:solidFill>
                <a:latin typeface="Times New Roman" pitchFamily="18" charset="0"/>
                <a:cs typeface="Times New Roman" pitchFamily="18" charset="0"/>
              </a:rPr>
              <a:t>                                   Database                   :  SQLite</a:t>
            </a:r>
          </a:p>
          <a:p>
            <a:pPr marL="0" indent="0">
              <a:buNone/>
            </a:pPr>
            <a:r>
              <a:rPr lang="en-IN" sz="2100" dirty="0">
                <a:solidFill>
                  <a:schemeClr val="tx1"/>
                </a:solidFill>
                <a:latin typeface="Times New Roman" pitchFamily="18" charset="0"/>
                <a:cs typeface="Times New Roman" pitchFamily="18" charset="0"/>
              </a:rPr>
              <a:t>                                   Languages Used       </a:t>
            </a:r>
            <a:r>
              <a:rPr lang="en-IN" sz="2100">
                <a:solidFill>
                  <a:schemeClr val="tx1"/>
                </a:solidFill>
                <a:latin typeface="Times New Roman" pitchFamily="18" charset="0"/>
                <a:cs typeface="Times New Roman" pitchFamily="18" charset="0"/>
              </a:rPr>
              <a:t>:  Python,Django</a:t>
            </a:r>
            <a:endParaRPr lang="en-IN" dirty="0">
              <a:solidFill>
                <a:schemeClr val="tx1"/>
              </a:solidFill>
            </a:endParaRPr>
          </a:p>
        </p:txBody>
      </p:sp>
    </p:spTree>
    <p:extLst>
      <p:ext uri="{BB962C8B-B14F-4D97-AF65-F5344CB8AC3E}">
        <p14:creationId xmlns:p14="http://schemas.microsoft.com/office/powerpoint/2010/main" val="302311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SYSTEM ARCHITECTURE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576" y="2317532"/>
            <a:ext cx="8094687" cy="4382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8534400" y="4655070"/>
            <a:ext cx="185738" cy="244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a:endCxn id="7" idx="2"/>
          </p:cNvCxnSpPr>
          <p:nvPr/>
        </p:nvCxnSpPr>
        <p:spPr>
          <a:xfrm>
            <a:off x="8627269" y="4471988"/>
            <a:ext cx="0" cy="4274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8533607" y="5745088"/>
            <a:ext cx="185738" cy="23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endCxn id="12" idx="2"/>
          </p:cNvCxnSpPr>
          <p:nvPr/>
        </p:nvCxnSpPr>
        <p:spPr>
          <a:xfrm flipH="1">
            <a:off x="8626476" y="5537200"/>
            <a:ext cx="793" cy="4414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4499429" y="4020457"/>
            <a:ext cx="0" cy="21771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6292850" y="4241800"/>
            <a:ext cx="1441450" cy="1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673850" y="4232305"/>
            <a:ext cx="1149350" cy="200055"/>
          </a:xfrm>
          <a:prstGeom prst="rect">
            <a:avLst/>
          </a:prstGeom>
          <a:noFill/>
        </p:spPr>
        <p:txBody>
          <a:bodyPr wrap="square" rtlCol="0">
            <a:spAutoFit/>
          </a:bodyPr>
          <a:lstStyle/>
          <a:p>
            <a:r>
              <a:rPr lang="en-IN" sz="700">
                <a:latin typeface="Times New Roman" pitchFamily="18" charset="0"/>
                <a:cs typeface="Times New Roman" pitchFamily="18" charset="0"/>
              </a:rPr>
              <a:t>Bernoulli NB Algorithm</a:t>
            </a:r>
          </a:p>
        </p:txBody>
      </p:sp>
      <p:sp>
        <p:nvSpPr>
          <p:cNvPr id="19" name="Rectangle 18"/>
          <p:cNvSpPr/>
          <p:nvPr/>
        </p:nvSpPr>
        <p:spPr>
          <a:xfrm>
            <a:off x="6292850" y="5276850"/>
            <a:ext cx="1441450" cy="1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6775450" y="5278422"/>
            <a:ext cx="1149350" cy="200055"/>
          </a:xfrm>
          <a:prstGeom prst="rect">
            <a:avLst/>
          </a:prstGeom>
          <a:noFill/>
        </p:spPr>
        <p:txBody>
          <a:bodyPr wrap="square" rtlCol="0">
            <a:spAutoFit/>
          </a:bodyPr>
          <a:lstStyle/>
          <a:p>
            <a:r>
              <a:rPr lang="en-IN" sz="700">
                <a:latin typeface="Times New Roman" pitchFamily="18" charset="0"/>
                <a:cs typeface="Times New Roman" pitchFamily="18" charset="0"/>
              </a:rPr>
              <a:t>XG Boost Algorithm</a:t>
            </a:r>
          </a:p>
        </p:txBody>
      </p:sp>
      <p:sp>
        <p:nvSpPr>
          <p:cNvPr id="21" name="Rectangle 20"/>
          <p:cNvSpPr/>
          <p:nvPr/>
        </p:nvSpPr>
        <p:spPr>
          <a:xfrm>
            <a:off x="6289675" y="6400800"/>
            <a:ext cx="1441450" cy="10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6581775" y="6351572"/>
            <a:ext cx="1149350" cy="200055"/>
          </a:xfrm>
          <a:prstGeom prst="rect">
            <a:avLst/>
          </a:prstGeom>
          <a:noFill/>
        </p:spPr>
        <p:txBody>
          <a:bodyPr wrap="square" rtlCol="0">
            <a:spAutoFit/>
          </a:bodyPr>
          <a:lstStyle/>
          <a:p>
            <a:r>
              <a:rPr lang="en-IN" sz="700">
                <a:latin typeface="Times New Roman" pitchFamily="18" charset="0"/>
                <a:cs typeface="Times New Roman" pitchFamily="18" charset="0"/>
              </a:rPr>
              <a:t>Random Forest Algorithm</a:t>
            </a:r>
          </a:p>
        </p:txBody>
      </p:sp>
    </p:spTree>
    <p:extLst>
      <p:ext uri="{BB962C8B-B14F-4D97-AF65-F5344CB8AC3E}">
        <p14:creationId xmlns:p14="http://schemas.microsoft.com/office/powerpoint/2010/main" val="298199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LIST OF MODULES</a:t>
            </a:r>
          </a:p>
        </p:txBody>
      </p:sp>
      <p:sp>
        <p:nvSpPr>
          <p:cNvPr id="3" name="Content Placeholder 2"/>
          <p:cNvSpPr txBox="1">
            <a:spLocks/>
          </p:cNvSpPr>
          <p:nvPr/>
        </p:nvSpPr>
        <p:spPr>
          <a:xfrm>
            <a:off x="913795" y="2520134"/>
            <a:ext cx="10353762" cy="369513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400">
                <a:solidFill>
                  <a:schemeClr val="tx1"/>
                </a:solidFill>
                <a:latin typeface="Times New Roman" pitchFamily="18" charset="0"/>
                <a:cs typeface="Times New Roman" pitchFamily="18" charset="0"/>
              </a:rPr>
              <a:t>Data pre-processing </a:t>
            </a:r>
            <a:endParaRPr lang="en-IN" sz="2400">
              <a:solidFill>
                <a:schemeClr val="tx1"/>
              </a:solidFill>
              <a:latin typeface="Times New Roman" pitchFamily="18" charset="0"/>
              <a:cs typeface="Times New Roman" pitchFamily="18" charset="0"/>
            </a:endParaRPr>
          </a:p>
          <a:p>
            <a:r>
              <a:rPr lang="en-US" sz="2400">
                <a:solidFill>
                  <a:schemeClr val="tx1"/>
                </a:solidFill>
                <a:latin typeface="Times New Roman" pitchFamily="18" charset="0"/>
                <a:cs typeface="Times New Roman" pitchFamily="18" charset="0"/>
              </a:rPr>
              <a:t>Data Analysis or  Visualization</a:t>
            </a:r>
          </a:p>
          <a:p>
            <a:r>
              <a:rPr lang="en-IN" sz="2400">
                <a:solidFill>
                  <a:schemeClr val="tx1"/>
                </a:solidFill>
                <a:latin typeface="Times New Roman" pitchFamily="18" charset="0"/>
                <a:cs typeface="Times New Roman" pitchFamily="18" charset="0"/>
              </a:rPr>
              <a:t>Bernoulli Naïve Bayes Algorithm</a:t>
            </a:r>
          </a:p>
          <a:p>
            <a:r>
              <a:rPr lang="en-US" sz="2400">
                <a:solidFill>
                  <a:schemeClr val="tx1"/>
                </a:solidFill>
                <a:latin typeface="Times New Roman" pitchFamily="18" charset="0"/>
                <a:cs typeface="Times New Roman" pitchFamily="18" charset="0"/>
              </a:rPr>
              <a:t>Xgboost Algorithm </a:t>
            </a:r>
          </a:p>
          <a:p>
            <a:r>
              <a:rPr lang="en-US" sz="2400">
                <a:solidFill>
                  <a:schemeClr val="tx1"/>
                </a:solidFill>
                <a:latin typeface="Times New Roman" pitchFamily="18" charset="0"/>
                <a:cs typeface="Times New Roman" pitchFamily="18" charset="0"/>
              </a:rPr>
              <a:t>Random Forest Algorithm</a:t>
            </a:r>
          </a:p>
          <a:p>
            <a:r>
              <a:rPr lang="en-US" sz="2400">
                <a:solidFill>
                  <a:schemeClr val="tx1"/>
                </a:solidFill>
                <a:latin typeface="Times New Roman" pitchFamily="18" charset="0"/>
                <a:cs typeface="Times New Roman" pitchFamily="18" charset="0"/>
              </a:rPr>
              <a:t>Deployment</a:t>
            </a:r>
            <a:endParaRPr lang="en-IN" dirty="0">
              <a:solidFill>
                <a:schemeClr val="tx1"/>
              </a:solidFill>
            </a:endParaRPr>
          </a:p>
        </p:txBody>
      </p:sp>
    </p:spTree>
    <p:extLst>
      <p:ext uri="{BB962C8B-B14F-4D97-AF65-F5344CB8AC3E}">
        <p14:creationId xmlns:p14="http://schemas.microsoft.com/office/powerpoint/2010/main" val="4165047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62" y="973668"/>
            <a:ext cx="11193517" cy="706964"/>
          </a:xfrm>
        </p:spPr>
        <p:txBody>
          <a:bodyPr/>
          <a:lstStyle/>
          <a:p>
            <a:pPr algn="ctr"/>
            <a:r>
              <a:rPr lang="en-IN" b="1">
                <a:latin typeface="Times New Roman" pitchFamily="18" charset="0"/>
                <a:cs typeface="Times New Roman" pitchFamily="18" charset="0"/>
              </a:rPr>
              <a:t>MODULE-1: DATA PRE-PROCESSING</a:t>
            </a:r>
          </a:p>
        </p:txBody>
      </p:sp>
      <p:sp>
        <p:nvSpPr>
          <p:cNvPr id="3" name="Content Placeholder 2"/>
          <p:cNvSpPr>
            <a:spLocks noGrp="1"/>
          </p:cNvSpPr>
          <p:nvPr>
            <p:ph idx="1"/>
          </p:nvPr>
        </p:nvSpPr>
        <p:spPr>
          <a:xfrm>
            <a:off x="450376" y="2603500"/>
            <a:ext cx="11259403" cy="3530600"/>
          </a:xfrm>
        </p:spPr>
        <p:txBody>
          <a:bodyPr>
            <a:normAutofit/>
          </a:bodyPr>
          <a:lstStyle/>
          <a:p>
            <a:r>
              <a:rPr lang="en-US" sz="2000">
                <a:solidFill>
                  <a:schemeClr val="tx1"/>
                </a:solidFill>
                <a:latin typeface="Times New Roman" pitchFamily="18" charset="0"/>
                <a:cs typeface="Times New Roman" pitchFamily="18" charset="0"/>
              </a:rPr>
              <a:t>The process involves importing library packages, loading a dataset, analyzing variable identification, and evaluating missing or duplicate values. </a:t>
            </a:r>
          </a:p>
          <a:p>
            <a:r>
              <a:rPr lang="en-US" sz="2000">
                <a:solidFill>
                  <a:schemeClr val="tx1"/>
                </a:solidFill>
                <a:latin typeface="Times New Roman" pitchFamily="18" charset="0"/>
                <a:cs typeface="Times New Roman" pitchFamily="18" charset="0"/>
              </a:rPr>
              <a:t>A </a:t>
            </a:r>
            <a:r>
              <a:rPr lang="en-US" sz="2000" b="1">
                <a:solidFill>
                  <a:schemeClr val="tx1"/>
                </a:solidFill>
                <a:latin typeface="Times New Roman" pitchFamily="18" charset="0"/>
                <a:cs typeface="Times New Roman" pitchFamily="18" charset="0"/>
              </a:rPr>
              <a:t>validation dataset </a:t>
            </a:r>
            <a:r>
              <a:rPr lang="en-US" sz="2000">
                <a:solidFill>
                  <a:schemeClr val="tx1"/>
                </a:solidFill>
                <a:latin typeface="Times New Roman" pitchFamily="18" charset="0"/>
                <a:cs typeface="Times New Roman" pitchFamily="18" charset="0"/>
              </a:rPr>
              <a:t>is used to estimate model skill and tune models.</a:t>
            </a:r>
          </a:p>
          <a:p>
            <a:r>
              <a:rPr lang="en-US" sz="2000" b="1">
                <a:solidFill>
                  <a:schemeClr val="tx1"/>
                </a:solidFill>
                <a:latin typeface="Times New Roman" pitchFamily="18" charset="0"/>
                <a:cs typeface="Times New Roman" pitchFamily="18" charset="0"/>
              </a:rPr>
              <a:t>Data cleaning </a:t>
            </a:r>
            <a:r>
              <a:rPr lang="en-US" sz="2000">
                <a:solidFill>
                  <a:schemeClr val="tx1"/>
                </a:solidFill>
                <a:latin typeface="Times New Roman" pitchFamily="18" charset="0"/>
                <a:cs typeface="Times New Roman" pitchFamily="18" charset="0"/>
              </a:rPr>
              <a:t>is done by renaming and dropping columns to analyze uni-variate, bi-variate, and multi-variate processes, aiming to </a:t>
            </a:r>
            <a:r>
              <a:rPr lang="en-US" sz="2000" b="1">
                <a:solidFill>
                  <a:schemeClr val="tx1"/>
                </a:solidFill>
                <a:latin typeface="Times New Roman" pitchFamily="18" charset="0"/>
                <a:cs typeface="Times New Roman" pitchFamily="18" charset="0"/>
              </a:rPr>
              <a:t>detect errors and anomalies</a:t>
            </a:r>
            <a:r>
              <a:rPr lang="en-US" sz="2000">
                <a:solidFill>
                  <a:schemeClr val="tx1"/>
                </a:solidFill>
                <a:latin typeface="Times New Roman" pitchFamily="18" charset="0"/>
                <a:cs typeface="Times New Roman" pitchFamily="18" charset="0"/>
              </a:rPr>
              <a:t>.</a:t>
            </a:r>
          </a:p>
          <a:p>
            <a:pPr marL="0" indent="0">
              <a:buNone/>
            </a:pPr>
            <a:endParaRPr lang="en-IN" sz="2000" b="1">
              <a:solidFill>
                <a:schemeClr val="tx1"/>
              </a:solidFill>
              <a:latin typeface="Times New Roman" pitchFamily="18" charset="0"/>
              <a:cs typeface="Times New Roman" pitchFamily="18" charset="0"/>
            </a:endParaRPr>
          </a:p>
          <a:p>
            <a:pPr marL="0" indent="0">
              <a:buNone/>
            </a:pPr>
            <a:r>
              <a:rPr lang="en-IN" sz="2000" b="1">
                <a:solidFill>
                  <a:schemeClr val="tx1"/>
                </a:solidFill>
                <a:latin typeface="Times New Roman" pitchFamily="18" charset="0"/>
                <a:cs typeface="Times New Roman" pitchFamily="18" charset="0"/>
              </a:rPr>
              <a:t>      DATASET LINK:</a:t>
            </a:r>
          </a:p>
          <a:p>
            <a:pPr marL="0" indent="0">
              <a:buNone/>
            </a:pPr>
            <a:r>
              <a:rPr lang="en-IN" sz="2000">
                <a:solidFill>
                  <a:schemeClr val="tx1"/>
                </a:solidFill>
                <a:latin typeface="Times New Roman" pitchFamily="18" charset="0"/>
                <a:cs typeface="Times New Roman" pitchFamily="18" charset="0"/>
              </a:rPr>
              <a:t>            </a:t>
            </a:r>
            <a:r>
              <a:rPr lang="en-IN" sz="2000">
                <a:solidFill>
                  <a:schemeClr val="tx1"/>
                </a:solidFill>
                <a:latin typeface="Times New Roman" pitchFamily="18" charset="0"/>
                <a:cs typeface="Times New Roman" pitchFamily="18" charset="0"/>
                <a:hlinkClick r:id="rId2"/>
              </a:rPr>
              <a:t>https://www.kaggle.com/datasets/blackarcher/malware-dataset?select=Malware+dataset.csv</a:t>
            </a:r>
            <a:endParaRPr lang="en-IN" sz="2000">
              <a:solidFill>
                <a:schemeClr val="tx1"/>
              </a:solidFill>
              <a:latin typeface="Times New Roman" pitchFamily="18" charset="0"/>
              <a:cs typeface="Times New Roman" pitchFamily="18" charset="0"/>
            </a:endParaRPr>
          </a:p>
          <a:p>
            <a:endParaRPr lang="en-US"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0202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MODULE DIAGRAM</a:t>
            </a:r>
          </a:p>
        </p:txBody>
      </p:sp>
      <p:sp>
        <p:nvSpPr>
          <p:cNvPr id="3" name="TextBox 2"/>
          <p:cNvSpPr txBox="1"/>
          <p:nvPr/>
        </p:nvSpPr>
        <p:spPr>
          <a:xfrm>
            <a:off x="1103586" y="2822412"/>
            <a:ext cx="129277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a:latin typeface="Times New Roman" pitchFamily="18" charset="0"/>
                <a:cs typeface="Times New Roman" pitchFamily="18" charset="0"/>
              </a:rPr>
              <a:t>Input Dataset</a:t>
            </a:r>
          </a:p>
        </p:txBody>
      </p:sp>
      <p:sp>
        <p:nvSpPr>
          <p:cNvPr id="5" name="TextBox 4"/>
          <p:cNvSpPr txBox="1"/>
          <p:nvPr/>
        </p:nvSpPr>
        <p:spPr>
          <a:xfrm>
            <a:off x="4556236" y="2674362"/>
            <a:ext cx="268013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a:latin typeface="Times New Roman" pitchFamily="18" charset="0"/>
                <a:cs typeface="Times New Roman" pitchFamily="18" charset="0"/>
              </a:rPr>
              <a:t>Data Preprocessing  </a:t>
            </a:r>
          </a:p>
          <a:p>
            <a:pPr algn="ctr"/>
            <a:r>
              <a:rPr lang="en-IN" sz="2400" b="1">
                <a:latin typeface="Times New Roman" pitchFamily="18" charset="0"/>
                <a:cs typeface="Times New Roman" pitchFamily="18" charset="0"/>
              </a:rPr>
              <a:t>Module</a:t>
            </a:r>
          </a:p>
        </p:txBody>
      </p:sp>
      <p:sp>
        <p:nvSpPr>
          <p:cNvPr id="16" name="TextBox 15"/>
          <p:cNvSpPr txBox="1"/>
          <p:nvPr/>
        </p:nvSpPr>
        <p:spPr>
          <a:xfrm>
            <a:off x="8781396" y="2859028"/>
            <a:ext cx="209681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2400" b="1">
                <a:latin typeface="Times New Roman" pitchFamily="18" charset="0"/>
                <a:cs typeface="Times New Roman" pitchFamily="18" charset="0"/>
              </a:rPr>
              <a:t>Processed</a:t>
            </a:r>
          </a:p>
          <a:p>
            <a:pPr algn="ctr"/>
            <a:r>
              <a:rPr lang="en-IN" sz="2400" b="1">
                <a:latin typeface="Times New Roman" pitchFamily="18" charset="0"/>
                <a:cs typeface="Times New Roman" pitchFamily="18" charset="0"/>
              </a:rPr>
              <a:t>Data</a:t>
            </a:r>
          </a:p>
        </p:txBody>
      </p:sp>
      <p:cxnSp>
        <p:nvCxnSpPr>
          <p:cNvPr id="15" name="Straight Arrow Connector 14"/>
          <p:cNvCxnSpPr>
            <a:endCxn id="5" idx="1"/>
          </p:cNvCxnSpPr>
          <p:nvPr/>
        </p:nvCxnSpPr>
        <p:spPr>
          <a:xfrm>
            <a:off x="2396360" y="3274527"/>
            <a:ext cx="215987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5" idx="3"/>
            <a:endCxn id="16" idx="1"/>
          </p:cNvCxnSpPr>
          <p:nvPr/>
        </p:nvCxnSpPr>
        <p:spPr>
          <a:xfrm>
            <a:off x="7236374" y="3274527"/>
            <a:ext cx="154502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471" y="6006169"/>
            <a:ext cx="51149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471" y="5247454"/>
            <a:ext cx="51244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4556236" y="4524703"/>
            <a:ext cx="3452649" cy="400110"/>
          </a:xfrm>
          <a:prstGeom prst="rect">
            <a:avLst/>
          </a:prstGeom>
          <a:noFill/>
        </p:spPr>
        <p:txBody>
          <a:bodyPr wrap="square" rtlCol="0">
            <a:spAutoFit/>
          </a:bodyPr>
          <a:lstStyle/>
          <a:p>
            <a:pPr algn="ctr"/>
            <a:r>
              <a:rPr lang="en-IN" sz="2000" b="1">
                <a:latin typeface="Times New Roman" pitchFamily="18" charset="0"/>
                <a:cs typeface="Times New Roman" pitchFamily="18" charset="0"/>
              </a:rPr>
              <a:t>Sample Input Dataset</a:t>
            </a:r>
          </a:p>
        </p:txBody>
      </p:sp>
    </p:spTree>
    <p:extLst>
      <p:ext uri="{BB962C8B-B14F-4D97-AF65-F5344CB8AC3E}">
        <p14:creationId xmlns:p14="http://schemas.microsoft.com/office/powerpoint/2010/main" val="356571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28" y="973668"/>
            <a:ext cx="11114689" cy="706964"/>
          </a:xfrm>
        </p:spPr>
        <p:txBody>
          <a:bodyPr/>
          <a:lstStyle/>
          <a:p>
            <a:pPr algn="ctr"/>
            <a:r>
              <a:rPr lang="en-IN" b="1">
                <a:latin typeface="Times New Roman" pitchFamily="18" charset="0"/>
                <a:cs typeface="Times New Roman" pitchFamily="18" charset="0"/>
              </a:rPr>
              <a:t>MODULE 2:DATA ANALYSIS OR VISUALIZATION</a:t>
            </a:r>
          </a:p>
        </p:txBody>
      </p:sp>
      <p:sp>
        <p:nvSpPr>
          <p:cNvPr id="3" name="Content Placeholder 2"/>
          <p:cNvSpPr>
            <a:spLocks noGrp="1"/>
          </p:cNvSpPr>
          <p:nvPr>
            <p:ph idx="1"/>
          </p:nvPr>
        </p:nvSpPr>
        <p:spPr>
          <a:xfrm>
            <a:off x="458918" y="2565779"/>
            <a:ext cx="11237213" cy="3645090"/>
          </a:xfrm>
        </p:spPr>
        <p:txBody>
          <a:bodyPr>
            <a:normAutofit/>
          </a:bodyPr>
          <a:lstStyle/>
          <a:p>
            <a:pPr>
              <a:buClrTx/>
              <a:buSzPct val="125000"/>
              <a:buFont typeface="Arial" pitchFamily="34" charset="0"/>
              <a:buChar char="•"/>
            </a:pPr>
            <a:r>
              <a:rPr lang="en-US" sz="2000">
                <a:solidFill>
                  <a:schemeClr val="tx1"/>
                </a:solidFill>
                <a:latin typeface="Times New Roman" pitchFamily="18" charset="0"/>
                <a:cs typeface="Times New Roman" pitchFamily="18" charset="0"/>
              </a:rPr>
              <a:t>Data visualization is crucial in applied statistics and machine learning for gaining qualitative understanding of data.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It helps </a:t>
            </a:r>
            <a:r>
              <a:rPr lang="en-US" sz="2000" b="1">
                <a:solidFill>
                  <a:schemeClr val="tx1"/>
                </a:solidFill>
                <a:latin typeface="Times New Roman" pitchFamily="18" charset="0"/>
                <a:cs typeface="Times New Roman" pitchFamily="18" charset="0"/>
              </a:rPr>
              <a:t>identify patterns, corrupt data, outliers, and more</a:t>
            </a:r>
            <a:r>
              <a:rPr lang="en-US" sz="2000">
                <a:solidFill>
                  <a:schemeClr val="tx1"/>
                </a:solidFill>
                <a:latin typeface="Times New Roman" pitchFamily="18" charset="0"/>
                <a:cs typeface="Times New Roman" pitchFamily="18" charset="0"/>
              </a:rPr>
              <a:t>.</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Data visualizations can be used to express key relationships in visceral plots and charts.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Understanding various types of plots, such as line, bar, histogram, and box plots, is essential for better understanding data.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This skill is essential for exploring datasets, identifying patterns, and demonstrating key relationships.</a:t>
            </a:r>
            <a:endParaRPr lang="en-IN" sz="2000">
              <a:solidFill>
                <a:schemeClr val="tx1"/>
              </a:solidFill>
              <a:latin typeface="Times New Roman" pitchFamily="18" charset="0"/>
              <a:cs typeface="Times New Roman" pitchFamily="18" charset="0"/>
            </a:endParaRPr>
          </a:p>
          <a:p>
            <a:pPr>
              <a:buClrTx/>
              <a:buSzPct val="125000"/>
              <a:buFont typeface="Arial" pitchFamily="34" charset="0"/>
              <a:buChar char="•"/>
            </a:pPr>
            <a:endParaRPr lang="en-IN"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3895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1f3beed8-eee5-42d5-b62f-07d7835a9f9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blob:https://web.whatsapp.com/1f3beed8-eee5-42d5-b62f-07d7835a9f97"/>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blob:https://web.whatsapp.com/1f3beed8-eee5-42d5-b62f-07d7835a9f97"/>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classifica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8" y="7937"/>
            <a:ext cx="6068148" cy="354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267" y="3554356"/>
            <a:ext cx="8108731" cy="3303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779172" y="1457981"/>
            <a:ext cx="3405352" cy="646331"/>
          </a:xfrm>
          <a:prstGeom prst="rect">
            <a:avLst/>
          </a:prstGeom>
          <a:noFill/>
        </p:spPr>
        <p:txBody>
          <a:bodyPr wrap="square" rtlCol="0">
            <a:spAutoFit/>
          </a:bodyPr>
          <a:lstStyle/>
          <a:p>
            <a:r>
              <a:rPr lang="en-IN" b="1">
                <a:latin typeface="Times New Roman" pitchFamily="18" charset="0"/>
                <a:cs typeface="Times New Roman" pitchFamily="18" charset="0"/>
              </a:rPr>
              <a:t>Plot chart representation for the classification of data</a:t>
            </a:r>
          </a:p>
        </p:txBody>
      </p:sp>
      <p:cxnSp>
        <p:nvCxnSpPr>
          <p:cNvPr id="9" name="Straight Arrow Connector 8"/>
          <p:cNvCxnSpPr>
            <a:stCxn id="3082" idx="3"/>
            <a:endCxn id="7" idx="1"/>
          </p:cNvCxnSpPr>
          <p:nvPr/>
        </p:nvCxnSpPr>
        <p:spPr>
          <a:xfrm>
            <a:off x="6101256" y="1781147"/>
            <a:ext cx="67791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07975" y="4883011"/>
            <a:ext cx="3405352" cy="369332"/>
          </a:xfrm>
          <a:prstGeom prst="rect">
            <a:avLst/>
          </a:prstGeom>
          <a:noFill/>
        </p:spPr>
        <p:txBody>
          <a:bodyPr wrap="square" rtlCol="0">
            <a:spAutoFit/>
          </a:bodyPr>
          <a:lstStyle/>
          <a:p>
            <a:r>
              <a:rPr lang="en-IN" b="1">
                <a:latin typeface="Times New Roman" pitchFamily="18" charset="0"/>
                <a:cs typeface="Times New Roman" pitchFamily="18" charset="0"/>
              </a:rPr>
              <a:t>Bar chart Representation</a:t>
            </a:r>
          </a:p>
        </p:txBody>
      </p:sp>
      <p:cxnSp>
        <p:nvCxnSpPr>
          <p:cNvPr id="14" name="Straight Arrow Connector 13"/>
          <p:cNvCxnSpPr/>
          <p:nvPr/>
        </p:nvCxnSpPr>
        <p:spPr>
          <a:xfrm flipH="1">
            <a:off x="3067182" y="5113266"/>
            <a:ext cx="105653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8500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latin typeface="Times New Roman" pitchFamily="18" charset="0"/>
                <a:cs typeface="Times New Roman" pitchFamily="18" charset="0"/>
              </a:rPr>
              <a:t>AGENDA</a:t>
            </a:r>
          </a:p>
        </p:txBody>
      </p:sp>
      <p:sp>
        <p:nvSpPr>
          <p:cNvPr id="3" name="Content Placeholder 2"/>
          <p:cNvSpPr>
            <a:spLocks noGrp="1"/>
          </p:cNvSpPr>
          <p:nvPr>
            <p:ph idx="1"/>
          </p:nvPr>
        </p:nvSpPr>
        <p:spPr>
          <a:xfrm>
            <a:off x="1180354" y="2349500"/>
            <a:ext cx="9957546" cy="4254500"/>
          </a:xfrm>
        </p:spPr>
        <p:txBody>
          <a:bodyPr>
            <a:normAutofit fontScale="92500" lnSpcReduction="20000"/>
          </a:bodyPr>
          <a:lstStyle/>
          <a:p>
            <a:pPr>
              <a:lnSpc>
                <a:spcPct val="110000"/>
              </a:lnSpc>
              <a:buClrTx/>
              <a:buSzPct val="125000"/>
              <a:buFont typeface="Arial" pitchFamily="34" charset="0"/>
              <a:buChar char="•"/>
            </a:pPr>
            <a:r>
              <a:rPr lang="en-IN" sz="2000" dirty="0">
                <a:latin typeface="Times New Roman" pitchFamily="18" charset="0"/>
                <a:cs typeface="Times New Roman" pitchFamily="18" charset="0"/>
              </a:rPr>
              <a:t>Abstract</a:t>
            </a:r>
          </a:p>
          <a:p>
            <a:pPr>
              <a:lnSpc>
                <a:spcPct val="110000"/>
              </a:lnSpc>
              <a:buClrTx/>
              <a:buSzPct val="125000"/>
              <a:buFont typeface="Arial" pitchFamily="34" charset="0"/>
              <a:buChar char="•"/>
            </a:pPr>
            <a:r>
              <a:rPr lang="en-IN" sz="2000" dirty="0">
                <a:latin typeface="Times New Roman" pitchFamily="18" charset="0"/>
                <a:cs typeface="Times New Roman" pitchFamily="18" charset="0"/>
              </a:rPr>
              <a:t>Existing System</a:t>
            </a:r>
          </a:p>
          <a:p>
            <a:pPr>
              <a:lnSpc>
                <a:spcPct val="110000"/>
              </a:lnSpc>
              <a:buClrTx/>
              <a:buSzPct val="125000"/>
              <a:buFont typeface="Arial" pitchFamily="34" charset="0"/>
              <a:buChar char="•"/>
            </a:pPr>
            <a:r>
              <a:rPr lang="en-IN" sz="2000">
                <a:latin typeface="Times New Roman" pitchFamily="18" charset="0"/>
                <a:cs typeface="Times New Roman" pitchFamily="18" charset="0"/>
              </a:rPr>
              <a:t>Proposed  Methodology </a:t>
            </a:r>
            <a:endParaRPr lang="en-IN" sz="2000" dirty="0">
              <a:latin typeface="Times New Roman" pitchFamily="18" charset="0"/>
              <a:cs typeface="Times New Roman" pitchFamily="18" charset="0"/>
            </a:endParaRPr>
          </a:p>
          <a:p>
            <a:pPr>
              <a:lnSpc>
                <a:spcPct val="110000"/>
              </a:lnSpc>
              <a:buClrTx/>
              <a:buSzPct val="125000"/>
              <a:buFont typeface="Arial" pitchFamily="34" charset="0"/>
              <a:buChar char="•"/>
            </a:pPr>
            <a:r>
              <a:rPr lang="en-IN" sz="2000">
                <a:latin typeface="Times New Roman" pitchFamily="18" charset="0"/>
                <a:cs typeface="Times New Roman" pitchFamily="18" charset="0"/>
              </a:rPr>
              <a:t>Literature Survey</a:t>
            </a:r>
          </a:p>
          <a:p>
            <a:pPr>
              <a:lnSpc>
                <a:spcPct val="110000"/>
              </a:lnSpc>
              <a:buClrTx/>
              <a:buSzPct val="125000"/>
              <a:buFont typeface="Arial" pitchFamily="34" charset="0"/>
              <a:buChar char="•"/>
            </a:pPr>
            <a:r>
              <a:rPr lang="en-IN" sz="2000">
                <a:latin typeface="Times New Roman" pitchFamily="18" charset="0"/>
                <a:cs typeface="Times New Roman" pitchFamily="18" charset="0"/>
              </a:rPr>
              <a:t>Technology Requirements</a:t>
            </a:r>
          </a:p>
          <a:p>
            <a:pPr>
              <a:lnSpc>
                <a:spcPct val="110000"/>
              </a:lnSpc>
              <a:buClrTx/>
              <a:buSzPct val="125000"/>
              <a:buFont typeface="Arial" pitchFamily="34" charset="0"/>
              <a:buChar char="•"/>
            </a:pPr>
            <a:r>
              <a:rPr lang="en-IN" sz="2000">
                <a:latin typeface="Times New Roman" pitchFamily="18" charset="0"/>
                <a:cs typeface="Times New Roman" pitchFamily="18" charset="0"/>
              </a:rPr>
              <a:t>System Architecture</a:t>
            </a:r>
          </a:p>
          <a:p>
            <a:pPr>
              <a:lnSpc>
                <a:spcPct val="110000"/>
              </a:lnSpc>
              <a:buClrTx/>
              <a:buSzPct val="125000"/>
              <a:buFont typeface="Arial" pitchFamily="34" charset="0"/>
              <a:buChar char="•"/>
            </a:pPr>
            <a:r>
              <a:rPr lang="en-IN" sz="2000">
                <a:latin typeface="Times New Roman" pitchFamily="18" charset="0"/>
                <a:cs typeface="Times New Roman" pitchFamily="18" charset="0"/>
              </a:rPr>
              <a:t>Module Description</a:t>
            </a:r>
          </a:p>
          <a:p>
            <a:pPr>
              <a:lnSpc>
                <a:spcPct val="110000"/>
              </a:lnSpc>
              <a:buClrTx/>
              <a:buSzPct val="125000"/>
              <a:buFont typeface="Arial" pitchFamily="34" charset="0"/>
              <a:buChar char="•"/>
            </a:pPr>
            <a:r>
              <a:rPr lang="en-IN" sz="2000">
                <a:latin typeface="Times New Roman" pitchFamily="18" charset="0"/>
                <a:cs typeface="Times New Roman" pitchFamily="18" charset="0"/>
              </a:rPr>
              <a:t>Diagrams</a:t>
            </a:r>
          </a:p>
          <a:p>
            <a:pPr>
              <a:lnSpc>
                <a:spcPct val="110000"/>
              </a:lnSpc>
              <a:buClrTx/>
              <a:buSzPct val="125000"/>
              <a:buFont typeface="Arial" pitchFamily="34" charset="0"/>
              <a:buChar char="•"/>
            </a:pPr>
            <a:r>
              <a:rPr lang="en-IN" sz="2000">
                <a:latin typeface="Times New Roman" pitchFamily="18" charset="0"/>
                <a:cs typeface="Times New Roman" pitchFamily="18" charset="0"/>
              </a:rPr>
              <a:t>Screenshots</a:t>
            </a:r>
          </a:p>
          <a:p>
            <a:pPr>
              <a:lnSpc>
                <a:spcPct val="110000"/>
              </a:lnSpc>
              <a:buClrTx/>
              <a:buSzPct val="125000"/>
              <a:buFont typeface="Arial" pitchFamily="34" charset="0"/>
              <a:buChar char="•"/>
            </a:pPr>
            <a:r>
              <a:rPr lang="en-IN" sz="2000">
                <a:latin typeface="Times New Roman" pitchFamily="18" charset="0"/>
                <a:cs typeface="Times New Roman" pitchFamily="18" charset="0"/>
              </a:rPr>
              <a:t>Conclusion</a:t>
            </a:r>
          </a:p>
          <a:p>
            <a:pPr>
              <a:lnSpc>
                <a:spcPct val="110000"/>
              </a:lnSpc>
              <a:buClrTx/>
              <a:buSzPct val="125000"/>
              <a:buFont typeface="Arial" pitchFamily="34" charset="0"/>
              <a:buChar char="•"/>
            </a:pPr>
            <a:r>
              <a:rPr lang="en-IN" sz="2000">
                <a:latin typeface="Times New Roman" pitchFamily="18" charset="0"/>
                <a:cs typeface="Times New Roman" pitchFamily="18" charset="0"/>
              </a:rPr>
              <a:t>Future Work</a:t>
            </a:r>
          </a:p>
          <a:p>
            <a:pPr>
              <a:lnSpc>
                <a:spcPct val="110000"/>
              </a:lnSpc>
              <a:buClrTx/>
              <a:buSzPct val="125000"/>
              <a:buFont typeface="Arial" pitchFamily="34" charset="0"/>
              <a:buChar char="•"/>
            </a:pPr>
            <a:endParaRPr lang="en-IN" sz="200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9616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N4AAAa4CAYAAABfwxRIAAAAOXRFWHRTb2Z0d2FyZQBNYXRwbG90bGliIHZlcnNpb24zLjcuMSwgaHR0cHM6Ly9tYXRwbG90bGliLm9yZy/bCgiHAAAACXBIWXMAAA9hAAAPYQGoP6dpAAEAAElEQVR4nOzdeVhUZfsH8O+ADKvDorIlIrnhAqJYiLkmgkYmZebCm6ikZWAi5VaGuOVS7qJWitib5NKbZmrIhFsmbigluKRGWhlgKaCAgPD8/vCa83PY0RmYGb+f6+LSec59znnuOTM3z3k4M0cmhBAgIiIiIiIiIiIijTJq6A4QEREREREREREZIk68ERERERERERERaQEn3oiIiIiIiIiIiLSAE29ERERERERERERawIk3IiIiIiIiIiIiLeDEGxERERERERERkRZw4o2IiIiIiIiIiEgLOPFGRERERERERESkBZx4IyIiIiIiIiIi0gJOvJFW/f7775DJZIiLi5PaoqOjIZPJ1OJatmyJMWPGSI8PHToEmUyGQ4cO1U9HG5hMJkN0dHRDd4PoiaELNaay9/2pU6fQo0cPWFpaQiaTITU1tdKaWR8qq99EREREVBHP56g6nHgjIiLSASUlJRg2bBhu3bqF5cuX47///S9cXV21vt/4+HisWLFC6/shIsP1uHWkoKAA0dHRT8wfXImI6MnSqKE7QIbN1dUVhYWFMDExqdN6vXv3RmFhIeRyuZZ6RkTUsAoLC9Go0f//Gr569SquXbuGzz//HG+88YbUPmvWLMyYMUNr/YiPj0daWhoiIiLU2h+1fhPRk6eqOlJbBQUFmDNnDgCgb9++musYEVE9KT+uI3oYXxmkVTKZDGZmZnVez8jI6JHWIyLSF+VrXHZ2NgDAxsZGrb1Ro0YNMpB71PpNRERE9CQoKytDcXExzMzMOGaiavGjplQj1fcL/frrr/jPf/4Da2trNGvWDB9++CGEEPjjjz8wZMgQKBQKODo6YunSpdK6j/odQZV9/9Lly5cxdOhQODo6wszMDM2bN8eIESOQm5urtu6XX34Jb29vmJubw87ODiNGjMAff/xRYR8nTpzACy+8AFtbW1haWsLT0xMrV65Uizlw4AB69eoFS0tL2NjYYMiQIbhw4UKlz8+VK1cwZswY2NjYwNraGmPHjkVBQYFabFFREaZMmYJmzZqhcePGeOmll/Dnn3/W6bkhotr566+/EBoaCmdnZ5iamsLNzQ0TJ05EcXFxpfE//vgjhg0bhhYtWsDU1BQuLi6YMmUKCgsL1eIyMzMxduxYNG/eHKampnBycsKQIUPw+++/SzGnT59GQEAAmjZtCnNzc7i5uWHcuHFq23n4u0DGjBmDPn36AACGDRsGmUwmXfVR1Xe8ffnll3j22WdhYWEBW1tb9O7dG4mJidLyb7/9FoGBgVL+rVq1wrx581BaWirF9O3bF3v37sW1a9cgk8kgk8nQsmVLAFXXb03XRSLSfXfu3EFERARatmwJU1NT2NvbY8CAAThz5ky1daS4uBhRUVHw9vaGtbU1LC0t0atXLxw8eFDa9u+//45mzZoBAObMmSNt4+HvSrp48SJeffVV2NnZwczMDN26dcPu3bvr8ykgIgOmGrdcvHgRr732GhQKBZo0aYLJkyfj3r17UpxMJkN4eDi2bNmCjh07wtTUFAkJCdKy8t/xdvbsWQwaNAgKhQJWVlbo378/jh8/Xp+pkY7gFW9Ua8OHD0f79u2xaNEi7N27F/Pnz4ednR0+/fRTPP/881i8eDG2bNmC9957D8888wx69+6tsX0XFxcjICAARUVFmDRpEhwdHfHXX39hz549yMnJgbW1NQBgwYIF+PDDD/Haa6/hjTfewM2bN7F69Wr07t0bZ8+ela4kUSqVePHFF+Hk5ITJkyfD0dERFy5cwJ49ezB58mQAwA8//IBBgwbh6aefRnR0NAoLC7F69Wo899xzOHPmjDSoVHnttdfg5uaGhQsX4syZM9iwYQPs7e2xePFiKeaNN97Al19+iVGjRqFHjx44cOAAAgMDNfY8EdEDN27cwLPPPoucnBxMmDAB7u7u+Ouvv/D1119XOfGzY8cOFBQUYOLEiWjSpAlOnjyJ1atX488//8SOHTukuKFDhyI9PR2TJk1Cy5YtkZ2dDaVSievXr0uP/f390axZM8yYMQM2Njb4/fff8c0331TZ3zfffBNPPfUUPvroI7zzzjt45pln4ODgUGX8nDlzEB0djR49emDu3LmQy+U4ceIEDhw4AH9/fwBAXFwcrKysEBkZCSsrKxw4cABRUVHIy8vDxx9/DAD44IMPkJubiz///BPLly8HAFhZWVW5X23URSLSfW+99Ra+/vprhIeHo0OHDvj3339x9OhRXLhwodo6kpeXhw0bNmDkyJEYP3487ty5g40bNyIgIAAnT56El5cXmjVrhnXr1mHixIl4+eWX8corrwAAPD09AQDp6el47rnn8NRTT2HGjBmwtLTE9u3bERQUhP/97394+eWXG+ZJISKD89prr6Fly5ZYuHAhjh8/jlWrVuH27dv44osvpJgDBw5g+/btCA8PR9OmTSuMfVTS09PRq1cvKBQKTJs2DSYmJvj000/Rt29fHD58GD4+PvWUFekEQVSD2bNnCwBiwoQJUtv9+/dF8+bNhUwmE4sWLZLab9++LczNzUVISIgQQoiMjAwBQGzatKnC9h7m6uoqrSOEEAcPHhQAxMGDB4UQQpw9e1YAEDt27Kiyn7///rswNjYWCxYsUGs/d+6caNSokdR+//594ebmJlxdXcXt27fVYsvKyqT/e3l5CXt7e/Hvv/9KbT///LMwMjISo0ePrpDPuHHj1Lb18ssviyZNmkiPU1NTBQDx9ttvq8WNGjVKABCzZ8+uMjciqpvRo0cLIyMjcerUqQrLysrKKtQYIYQoKCioELtw4UIhk8nEtWvXhBAPahwA8fHHH1e57507dwoAle77YeXf96o+la9z5Wvm5cuXhZGRkXj55ZdFaWlphdyqy+fNN98UFhYW4t69e1JbYGCgcHV1rRBbWf3WdF0kIv1gbW0twsLCqlxeVR25f/++KCoqUmu7ffu2cHBwUKsPN2/erHIs1L9/f+Hh4aFWt8rKykSPHj1EmzZt6p4MEVE5qnHLSy+9pNb+9ttvCwDi559/FkI8GLsZGRmJ9PT0CtsoX8OCgoKEXC4XV69eldpu3LghGjduLHr37q2dREhn8aOmVGsPf9m3sbExunXrBiEEQkNDpXYbGxu0a9cOv/32m0b3rbqibf/+/VVerfLNN9+grKwMr732Gv755x/px9HREW3atJE+1nD27FlkZGQgIiKiwncpqT7O9ffffyM1NRVjxoyBnZ2dtNzT0xMDBgzAvn37Kuz/rbfeUnvcq1cv/Pvvv8jLywMAaZ133nlHLe5Rv4iYiCpXVlaGXbt2YfDgwejWrVuF5ZV9bBMAzM3Npf/n5+fjn3/+QY8ePSCEwNmzZ6UYuVyOQ4cO4fbt25VuR1VX9uzZg5KSksfMpqJdu3ahrKwMUVFRMDJS/zX+cG4P53Pnzh38888/6NWrFwoKCnDx4sU671cbdZGI9IONjQ1OnDiBGzdu1Gk9Y2Nj6UZZZWVluHXrFu7fv49u3brhzJkzNa5/69YtHDhwAK+99ppUx/755x/8+++/CAgIwOXLl/HXX389Uk5EROWFhYWpPZ40aRIAqI1x+vTpgw4dOlS7ndLSUiQmJiIoKAhPP/201O7k5IRRo0bh6NGjHAs9YTjxRrXWokULtcfW1tYwMzND06ZNK7RXdUL6qNzc3BAZGYkNGzagadOmCAgIQExMjNr3u12+fBlCCLRp0wbNmjVT+7lw4YL0xeVXr14FAHTq1KnK/V27dg0A0K5duwrL2rdvj3/++Qf5+flq7eWfH1tbWwCQnotr167ByMgIrVq1UourbB9E9Ohu3ryJvLy8at/jlbl+/bo0qWRlZYVmzZpJ37umqjWmpqZYvHgxvv/+ezg4OKB3795YsmQJMjMzpe306dMHQ4cOxZw5c9C0aVMMGTIEmzZtQlFRkUbyu3r1KoyMjGoc9KWnp+Pll1+GtbU1FAoFmjVrhv/85z9q+dSFNuoiEemHJUuWIC0tDS4uLnj22WcRHR1d6z+ybt68GZ6enjAzM0OTJk3QrFkz7N27t1Z16MqVKxBC4MMPP6wwtps9ezaA/78xDRHR42rTpo3a41atWsHIyEjte3zd3Nxq3M7NmzdRUFBQ5ZiprKys0u8gJ8PF73ijWjM2Nq5VGwAIITS+/6VLl2LMmDH49ttvkZiYiHfeeUf6/H3z5s1RVlYGmUyG77//vtJ+Vfe9RZpQn88FEWlWaWkpBgwYgFu3bmH69Olwd3eHpaUl/vrrL4wZMwZlZWVSbEREBAYPHoxdu3Zh//79+PDDD7Fw4UIcOHAAXbp0gUwmw9dff43jx4/ju+++w/79+zFu3DgsXboUx48f13otAoCcnBz06dMHCoUCc+fORatWrWBmZoYzZ85g+vTpavloE+sikWF47bXX0KtXL+zcuROJiYn4+OOPsXjxYnzzzTcYNGhQlet9+eWXGDNmDIKCgjB16lTY29vD2NgYCxculP4QWh1VrXrvvfcQEBBQaUzr1q0fLSkiohpU9imJhz9RQFRbnHgjveLh4QEPDw/MmjULx44dw3PPPYf169dj/vz5aNWqFYQQcHNzQ9u2bavchuqKs7S0NPj5+VUa4+rqCgC4dOlShWUXL15E06ZNYWlpWae+u7q6oqysDFevXlX760dl+yCiR9esWTMoFAqkpaXVep1z587h119/xebNmzF69GipXalUVhrfqlUrvPvuu3j33Xdx+fJleHl5YenSpfjyyy+lmO7du6N79+5YsGAB4uPjERwcjK1bt6p9bP9RtGrVCmVlZTh//jy8vLwqjTl06BD+/fdffPPNN2o3usnIyKgQW9VHb8vTRl0kIv3h5OSEt99+G2+//Tays7PRtWtXLFiwAIMGDaqyjnz99dd4+umn8c0336jFqK5WU6lqfdVHtExMTKocsxERacrly5fVrmi7cuUKysrKqryBQlWaNWsGCwuLKsdMRkZGcHFxedzukh7hR01JL+Tl5eH+/ftqbR4eHjAyMpI+vvXKK6/A2NgYc+bMqXA1hRAC//77LwCga9eucHNzw4oVK5CTk1MhDngwuPTy8sLmzZvVYtLS0pCYmIgXXnihzjmo/iK8atUqtfYVK1bUeVtEVDUjIyMEBQXhu+++w+nTpyssr+xqK9WVWQ8vE0Jg5cqVanEFBQVqt5UHHkyENW7cWKpFt2/frrAP1QSZJj5uGhQUBCMjI8ydO7fClWuq/VaWT3FxMdauXVthe5aWlrX6yJc26iIR6b7S0tIKNcLe3h7Ozs5STauqjlRWi06cOIHk5GS1OAsLCwCoMC6zt7dH37598emnn+Lvv/+usP2bN2/WPSEioirExMSoPV69ejUAVHtlb2WMjY3h7++Pb7/9Vu1jqllZWYiPj0fPnj2hUCgeu7+kP3jFG+mFAwcOIDw8HMOGDUPbtm1x//59/Pe//4WxsTGGDh0K4MHJ7/z58zFz5kz8/vvvCAoKQuPGjZGRkYGdO3diwoQJeO+992BkZIR169Zh8ODB8PLywtixY+Hk5ISLFy8iPT0d+/fvBwB8/PHHGDRoEHx9fREaGorCwkKsXr0a1tbWiI6OrnMOXl5eGDlyJNauXYvc3Fz06NEDSUlJuHLliiafKiIC8NFHHyExMRF9+vTBhAkT0L59e/z999/YsWMHjh49WiHe3d0drVq1wnvvvYe//voLCoUC//vf/yp8F9mvv/6K/v3747XXXkOHDh3QqFEj7Ny5E1lZWRgxYgSAB99ntHbtWrz88sto1aoV7ty5g88//xwKhUIjk1OtW7fGBx98gHnz5qFXr1545ZVXYGpqilOnTsHZ2RkLFy5Ejx49YGtri5CQELzzzjuQyWT473//W+mko7e3N7Zt24bIyEg888wzsLKywuDBgyvdt6brIhHpvjt37qB58+Z49dVX0blzZ1hZWeGHH37AqVOnsHTpUgBV15EXX3wR33zzDV5++WUEBgYiIyMD69evR4cOHXD37l1pH+bm5ujQoQO2bduGtm3bws7ODp06dUKnTp0QExODnj17wsPDA+PHj8fTTz+NrKwsJCcn488//8TPP//cUE8NERmYjIwMvPTSSxg4cCCSk5Px5ZdfYtSoUejcuXOdtzV//nwolUr07NkTb7/9Nho1aoRPP/0URUVFWLJkiRZ6Tzqtnu+iSnpIdXvlmzdvqrWHhIQIS0vLCvF9+vQRHTt2FEIIkZGRIQCITZs2Vdjew1xdXUVISIj0+ODBgwKAOHjwoBBCiN9++02MGzdOtGrVSpiZmQk7OzvRr18/8cMPP1TY///+9z/Rs2dPYWlpKSwtLYW7u7sICwsTly5dUos7evSoGDBggGjcuLGwtLQUnp6eYvXq1WoxP/zwg3juueeEubm5UCgUYvDgweL8+fO1en42bdokAIiMjAyprbCwULzzzjuiSZMmwtLSUgwePFj88ccfFW4/TUSP79q1a2L06NGiWbNmwtTUVDz99NMiLCxMFBUVVagxQghx/vx54efnJ6ysrETTpk3F+PHjxc8//6xWw/755x8RFhYm3N3dhaWlpbC2thY+Pj5i+/bt0nbOnDkjRo4cKVq0aCFMTU2Fvb29ePHFF8Xp06fV+lf+fa/q044dO9TiKquZQggRGxsrunTpIkxNTYWtra3o06ePUCqV0vKffvpJdO/eXZibmwtnZ2cxbdo0sX///gp53717V4waNUrY2NgIAMLV1VUIUXn9FkLzdZGIdFtRUZGYOnWq6Ny5szRm6ty5s1i7dq0UU1UdKSsrEx999JFwdXUVpqamokuXLmLPnj0iJCREilE5duyY8Pb2FnK5vEJ9vHr1qhg9erRwdHQUJiYm4qmnnhIvvvii+Prrr+vhGSAiQ6cat5w/f168+uqronHjxsLW1laEh4eLwsJCKQ6ACAsLq3QblZ3PnTlzRgQEBAgrKythYWEh+vXrJ44dO6bNVEhHyYTgNxwTERERERER0ZMnOjoac+bMwc2bN9G0adOG7g4ZIH7HGxERERERERERkRZw4o2IiIiIiIiIiEgLOPFGRERERERERESkBfyONyIiIiIiIiIiIi3gFW9ERERERERERERawIk3IiIiIiIiIiIiLWjU0B1oSGVlZbhx4wYaN24MmUzW0N0hohoIIXDnzh04OzvDyIh/N3gY6xmRfmE9qxrrGZH+YU2rGmsakX7RRj17oifebty4ARcXl4buBhHV0R9//IHmzZs3dDd0CusZkX5iPauI9YxIf7GmVcSaRqSfNFnPnuiJt8aNGwN48IQqFIoq40pKSpCYmAh/f3+YmJjUV/e0jnnpF+YF5OXlwcXFRXrv0v+rbT0D+FrSN8xLf7CeacaTWM+Yh25hHnXHmla1utS0ujKU16qKoeUDGF5OT0I+2qhnT/TEm+pSX4VCUePEm4WFBRQKhUG8uFSYl35hXv+Pl+lXVNt6BvC1pG+Yl/5gPdOMJ7GeMQ/dwjweHWtaRXWpaXVlKK9VFUPLBzC8nJ6kfDRZz/gBfCIiIiIiIiIiIi3gxBsREREREREREZEWcOKNiIiISMcdOXIEgwcPhrOzM2QyGXbt2qW2XAiBqKgoODk5wdzcHH5+frh8+bJazK1btxAcHAyFQgEbGxuEhobi7t27ajG//PILevXqBTMzM7i4uGDJkiUV+rJjxw64u7vDzMwMHh4e2LdvX537QkRERPSkqPPEmz4N/IiIqhMdHQ2ZTKb24+7uLi2/d+8ewsLC0KRJE1hZWWHo0KHIyspS28b169cRGBgICwsL2NvbY+rUqbh//75azKFDh9C1a1eYmpqidevWiIuLq9CXmJgYtGzZEmZmZvDx8cHJkye1kjMR6af8/Hx07twZMTExlS5fsmQJVq1ahfXr1+PEiROwtLREQEAA7t27J8UEBwcjPT0dSqUSe/bswZEjRzBhwgRpeV5eHvz9/eHq6oqUlBR8/PHHiI6OxmeffSbFHDt2DCNHjkRoaCjOnj2LoKAgBAUFIS0trU59ISKqTnXnnCUlJZg+fTo8PDxgaWkJZ2dnjB49Gjdu3FDbBs85iUhX1HniTZ8GfkRENenYsSP+/vtv6efo0aPSsilTpuC7777Djh07cPjwYdy4cQOvvPKKtLy0tBSBgYEoLi7GsWPHsHnzZsTFxSEqKkqKycjIQGBgIPr164fU1FRERETgjTfewP79+6WYbdu2ITIyErNnz8aZM2fQuXNnBAQEIDs7u36eBCLSeYMGDcL8+fPx8ssvV1gmhMCKFSswa9YsDBkyBJ6envjiiy9w48YN6WT1woULSEhIwIYNG+Dj44OePXti9erV2Lp1q3SyumXLFhQXFyM2NhYdO3bEiBEj8M4772DZsmXSvlauXImBAwdi6tSpaN++PebNm4euXbtizZo1te4LEVFNqjvnLCgowJkzZ/Dhhx/izJkz+Oabb3Dp0iW89NJLanE85yQinSEeAwCxc+dO6XFZWZlwdHQUH3/8sdSWk5MjTE1NxVdffSWEEOL8+fMCgDh16pQU8/333wuZTCb++usvIYQQa9euFba2tqKoqEiKmT59umjXrp30+LXXXhOBgYFq/fHx8RFvvvlmrfufm5srAIjc3Nxq44qLi8WuXbtEcXFxrbetD5iXfmFetX/P1tbs2bNF586dK12Wk5MjTExMxI4dO6S2CxcuCAAiOTlZCCHEvn37hJGRkcjMzJRi1q1bJxQKhVS/pk2bJjp27Ki27eHDh4uAgADp8bPPPivCwsKkx6WlpcLZ2VksXLiw1rnU5bnha0m/MC/9UV/1rPz46+rVqwKAOHv2rFpc7969xTvvvCOEEGLjxo3CxsZGbXlJSYkwNjYW33zzjRBCiNdff10MGTJELebAgQMCgLh165YQQggXFxexfPlytZioqCjh6elZ677U5EmsZ8xDtzCPutP0GO1h5WteZU6ePCkAiGvXrgkh9POc81EYymtVxdDyEcLwcnoS8tHGe7aRJifxMjIykJmZCT8/P6nN2toaPj4+SE5OxogRI5CcnAwbGxt069ZNivHz84ORkRFOnDiBl19+GcnJyejduzfkcrkUExAQgMWLF+P27duwtbVFcnIyIiMj1fYfEBBQ7V9Ti4qKUFRUJD3Oy8sD8OBy5ZKSkirXUy2rLkYfMS/9wry0k/vly5fh7OwMMzMz+Pr6YuHChWjRogVSUlJQUlKiVs/c3d3RokULJCcno3v37khOToaHhwccHBykmICAAEycOBHp6eno0qULkpOT1bahiomIiAAAFBcXIyUlBTNnzpSWGxkZwc/PD8nJyVX2+1HrmSrm4X8NBfPSL4aYV0PVs8zMTABQq0Wqx6plmZmZsLe3V1veqFEj2NnZqcW4ublV2IZqma2tLTIzM2vcT019KY/1jHnoGubx6PtqKLm5uZDJZLCxsQEAvTznfBSG8lpVMbR8AMPL6UnIRxu5aXTiTZcGfpVZuHAh5syZU6E9MTERFhYWNeanVCprjNFHzEu/PMl5FRQUaHSfPj4+iIuLQ7t27fD3339jzpw56NWrF9LS0pCZmQm5XC4N4FTK17PK6pBqWXUxeXl5KCwsxO3bt1FaWlppzMWLF6vs++PWM+DJfi3pI+alPxqinukz1rP/xzx0C/OovYasaffu3cP06dMxcuRIKBQKAPp9zvkoDOW1qmJo+QCGl5Mh56ONeqbRiTddN3PmTLW/WOTl5cHFxQX+/v5Ska5MSUkJlEolxqWNQ2FZYX10tV6YG5kjtlMs89IThp7XgAEDYGJiUm2s6i+GmjJo0CDp/56envDx8YGrqyu2b98Oc3Nzje5L0x61ngHaq2m5M3I1tq1HocqrNq8lfcK8tMd6kbVGt9dQ9czR0REAkJWVBScnJ6k9KysLXl5eUkz57428f/8+bt26Ja3v6OhY4QYyqsc1xTy8vKa+lKeL9Qyo35qmC+8HTWAeuqU+89D0GK22SkpK8Nprr0EIgXXr1jVIH8p7nJpWVw39Wm3I36P6oqGPkabVVz6afm0Blf9erywfbdQzjU686dLArzKmpqYwNTWt0G5iYlKrF01hWaFBTXioMC/9Yqh51eZ9qO1fVjY2Nmjbti2uXLmCAQMGoLi4GDk5OWpXvZU/wSx/99Ha1iqFQgFzc3MYGxvD2Ni43usZoPnXkq4MJuryHOgT5qV52qql9V3P3Nzc4OjoiKSkJGm8lZeXhxMnTmDixIkAAF9fX+Tk5CAlJQXe3t4AgAMHDqCsrAw+Pj5SzAcffICSkhKpf0qlEu3atYOtra0Uk5SUJH1cXhXj6+tb676Up4v1TLX/+mYo73PmoVvqI4+GeJ5Uk27Xrl3DgQMH1Ca19Pmc81E01Gu1IX+P6htDy0nb+WjjtVVdfx/ORxt51fmuptV5eLClohpsqQZkDw/8VCob+B05ckTts7VVDfwe9vDAj4ioru7evYurV6/CyckJ3t7eMDExUaszly5dwvXr19Xq2blz59QGdkqlEgqFAh06dJBiqqtVcrkc3t7eajFlZWVISkpiPSMiyd27d5GamorU1FQAD75XNzU1FdevX4dMJkNERATmz5+P3bt349y5cxg9ejScnZ0RFBQEAGjfvj0GDhyI8ePH4+TJk/jpp58QHh6OESNGwNnZGQAwatQoyOVyhIaGIj09Hdu2bcPKlSvVrtyYPHkyEhISsHTpUly8eBHR0dE4ffo0wsPDAaBWfSEielyqSbfLly/jhx9+QJMmTdSW85yTiHRJna94u3v3Lq5cuSI9Vg387Ozs0KJFC2mw1aZNG7i5ueHDDz+scuC3fv16lJSUVDrwmzNnDkJDQzF9+nSkpaVh5cqVWL58ubTfyZMno0+fPli6dCkCAwOxdetWnD59Wu32z0RE1XnvvfcwePBguLq64saNG5g9ezaMjY0xcuRIWFtbIzQ0FJGRkbCzs4NCocCkSZPg6+uL7t27AwD8/f3RoUMHvP7661iyZAkyMzMxa9YshIWFSX/pfOutt7BmzRpMmzYN48aNw4EDB7B9+3bs3btX6kdkZCRCQkLQrVs3PPvss1ixYgXy8/MxduzYBnleiEj3nD59Gv369ZMeqybDQkJCEBcXh2nTpiE/Px8TJkxATk4OevbsiYSEBJiZmUnrbNmyBeHh4ejfvz+MjIwwdOhQrFq1SlpubW2NxMREhIWFwdvbG02bNkVUVBQmTJggxfTo0QPx8fGYNWsW3n//fbRp0wa7du1Cp06dpJja9IWIqDrVnXM6OTnh1VdfxZkzZ7Bnzx6UlpZK37lmZ2cHuVzOc04i0il1nnjTp4EfEVF1/vzzT4wcORL//vsvmjVrhp49e+L48eNo1qwZAGD58uVSjSoqKkJAQADWrl0rrW9sbIw9e/Zg4sSJ8PX1haWlJUJCQjB37lwpxs3NDXv37sWUKVOwcuVKNG/eHBs2bEBAQIAUM3z4cNy8eRNRUVHIzMyEl5cXEhISKnyZLxE9ufr27QshRJXLZTIZ5s6dq1Z/yrOzs0N8fHy1+/H09MSPP/5YbcywYcMwbNiwx+oLEVF1qjvnjI6Oxu7duwGgwndHHjx4EH379gXAc04i0h11nnjTp4EfEVF1tm7dWu1yMzMzxMTEICYmpsoYV1dX7Nu3r9rt9O3bF2fPnq02Jjw8XPqoFhEREdGTrKZzzuqWqfCck4h0hUa/442IiIiIiIiIiIge4MQbERERERERERGRFnDijYiIiIiIiIiISAs48UZERERERERERKQFnHgjIiIiIiIiIiLSAk68ERERERERERERaQEn3oiIiIiIiIiIiLSAE29ERERERERERERawIk3IiIiIiIiIiIiLeDEGxERERERERERkRZw4o2IiIiIiIiIiEgLGjV0B4iIiIiIiIiISHtkc2SPvQ1zI3N85fkVrBdZo7CsEGK20EDPDB+veCMiIiIiIiIiItICTrwRERERERERERFpASfeiIiIiIiIiIiItIATb0RERERERERERFrAiTciIiIiIiIiIiIt4MQbERERERERERGRFnDijYiIiIiIiIiISAs48UZERERERERERKQFnHgjIiIiIiIiIiLSAk68ERERERERERERaQEn3oiIiIiIiIiIiLSAE29ERERERERERERawIk3IiIiIiIi0hlHjhzB4MGD4ezsDJlMhl27dqktF0IgKioKTk5OMDc3h5+fHy5fvqwWc+vWLQQHB0OhUMDGxgahoaG4e/euWswvv/yCXr16wczMDC4uLliyZEmFvuzYsQPu7u4wMzODh4cH9u3bp/F8iciwceKNiIiIiIiIdEZ+fj46d+6MmJiYSpcvWbIEq1atwvr163HixAlYWloiICAA9+7dk2KCg4ORnp4OpVKJPXv24MiRI5gwYYK0PC8vD/7+/nB1dUVKSgo+/vhjREdH47PPPpNijh07hpEjRyI0NBRnz55FUFAQgoKCkJaWpr3kicjgNGroDhARERERERGpDBo0CIMGDap0mRACK1aswKxZszBkyBAAwBdffAEHBwfs2rULI0aMwIULF5CQkIBTp06hW7duAIDVq1fjhRdewCeffAJnZ2ds2bIFxcXFiI2NhVwuR8eOHZGamoply5ZJE3QrV67EwIEDMXXqVADAvHnzoFQqsWbNGqxfv74engkiMgSceCMiIiIiIiK9kJGRgczMTPj5+Ult1tbW8PHxQXJyMkaMGIHk5GTY2NhIk24A4OfnByMjI5w4cQIvv/wykpOT0bt3b8jlcikmICAAixcvxu3bt2Fra4vk5GRERkaq7T8gIKDCR18fVlRUhKKiIulxXl4eAKCkpAQlJSWPm74a1fY0vd3aMjcy18r2GiofbWjoY/QwTRwv1Ta0faw0/doCKu9rZcdHGzlx4o2IiIiIiIj0QmZmJgDAwcFBrd3BwUFalpmZCXt7e7XljRo1gp2dnVqMm5tbhW2oltna2iIzM7Pa/VRm4cKFmDNnToX2xMREWFhY1CbFOlMqlVrZbk2+8vxKK9ttqHy0SRdy0uTxiu0UCwBa+85Dbby2quvrw8enoKBA4/vmxBsRERERERGRBsycOVPtKrm8vDy4uLjA398fCoVCo/sqKSmBUqnEgAEDYGJiUmWc9SJrje5XW8yNzBHbKRbj0sahsKywobujEY+SU+6MXK30RROvg/L56HJfy6usr5W9h1RXqWoSJ96IiIiIiIhILzg6OgIAsrKy4OTkJLVnZWXBy8tLisnOzlZb7/79+7h165a0vqOjI7KystRiVI9rilEtr4ypqSlMTU0rtJuYmFQ7OfY4atq2vk1iFZYV6l2fa1KXnLT1OtHkc6rKRx/6qlJdXx9+D2kjJ43f1bS0tBQffvgh3NzcYG5ujlatWmHevHkQQkgx9Xn7ZyKi2li0aBFkMhkiIiKktnv37iEsLAxNmjSBlZUVhg4dWmHwdf36dQQGBsLCwgL29vaYOnUq7t+/rxZz6NAhdO3aFaampmjdujXi4uIq7D8mJgYtW7aEmZkZfHx8cPLkSW2kSUQGStfGXzt27IC7uzvMzMzg4eGhtY+iENGTx83NDY6OjkhKSpLa8vLycOLECfj6+gIAfH19kZOTg5SUFCnmwIEDKCsrg4+PjxRz5MgRte9zUiqVaNeuHWxtbaWYh/ejilHth4ioNjQ+8bZ48WKsW7cOa9aswYULF7B48WIsWbIEq1evlmLq6/bPRES1cerUKXz66afw9PRUa58yZQq+++477NixA4cPH8aNGzfwyiuvSMtLS0sRGBiI4uJiHDt2DJs3b0ZcXByioqKkmIyMDAQGBqJfv35ITU1FREQE3njjDezfv1+K2bZtGyIjIzF79mycOXMGnTt3RkBAQIW/1BIRVUWXxl/Hjh3DyJEjERoairNnzyIoKAhBQUFIS0urnyeDiPTe3bt3kZqaitTUVAAPxlOpqam4fv269IfS+fPnY/fu3Th37hxGjx4NZ2dnBAUFAQDat2+PgQMHYvz48Th58iR++uknhIeHY8SIEXB2dgYAjBo1CnK5HKGhoUhPT8e2bduwcuVKtY+JTp48GQkJCVi6dCkuXryI6OhonD59GuHh4fX9lBCRHtP4xNuxY8cwZMgQBAYGomXLlnj11Vfh7+8vXb1R/vbPnp6e+OKLL3Djxg3p7jCq2z9v2LABPj4+6NmzJ1avXo2tW7fixo0bAKB2++eOHTtixIgReOedd7Bs2TJNp0REBuzu3bsIDg7G559/Lv11EwByc3OxceNGLFu2DM8//zy8vb2xadMmHDt2DMePHwfw4Etyz58/jy+//BJeXl4YNGgQ5s2bh5iYGBQXFwMA1q9fDzc3NyxduhTt27dHeHg4Xn31VSxfvlza17JlyzB+/HiMHTsWHTp0wPr162FhYYHY2Nj6fTKISG/p0vhr5cqVGDhwIKZOnYr27dtj3rx56Nq1K9asWVPvzwsR6afTp0+jS5cu6NKlCwAgMjISXbp0kf64OW3aNEyaNAkTJkzAM888g7t37yIhIQFmZmbSNrZs2QJ3d3f0798fL7zwAnr27Kn2RwJra2skJiYiIyMD3t7eePfddxEVFaX2x4YePXogPj4en332GTp37oyvv/4au3btQqdOnerpmSAiQ6Dx73jr0aMHPvvsM/z6669o27Ytfv75Zxw9elQakNXn7Z/Le9RbO6uWaeOWtg2p/K2ADQXz0i91uRW1Nm7tHBYWhsDAQPj5+WH+/PlSe0pKCkpKStRqlbu7O1q0aIHk5GR0794dycnJ8PDwULvbVUBAACZOnIj09HR06dIFycnJattQxag+0lpcXIyUlBTMnDlTWm5kZAQ/Pz8kJydX2e/HuVW9tmpaQ98mXZdu165JzEt7NP0eaMh6pkvjr+TkZLUrRlQxqgm+8nSxnj287fqgC+8HTWAeuqU+89D0Pvr27av2UfnyZDIZ5s6di7lz51YZY2dnh/j4+Gr34+npiR9//LHamGHDhmHYsGHVd5iIqBoan3ibMWMG8vLy4O7uDmNjY5SWlmLBggUIDg4GUL+3fy7vcW/trLplrqFhXvrFUPOqzS22NX1r561bt+LMmTM4depUhWWZmZmQy+WwsbFRay9fqyqrZapl1cXk5eWhsLAQt2/fRmlpaaUxFy9erLLvmrhVvaZfS7ryHU66cLt2bWBemqeNW9UDDVPPdGn8VVXdU22jPF2sZ0DD1DRDeZ8zD91SH3louqYRERkSjU+8bd++HVu2bEF8fDw6duwofaeRs7MzQkJCNL27OnnUWzurbjFrSLc1Bgzzds0A89I3qrxqug06oNlbO//xxx+YPHkylEql2scS9MXj3KpeWzVNW7cTr63KbgduCJiX9mj6VvUNVc8A3R5/1UQX6xlQvzVNF94PmsA8dEt95qHpmkZEZEg0PvE2depUzJgxAyNGjAAAeHh44Nq1a1i4cCFCQkLq9fbP5T3urZ0N8bbGAPPSN4aaV23eh5ocNKakpCA7Oxtdu3aV2kpLS3HkyBGsWbMG+/fvR3FxMXJyctSuenv4FvKOjo4V7j5a29vQKxQKmJubw9jYGMbGxg1yq3pNv5Z05eSkLs+BPmFemqetWlrf9QzQrfFXVTHaGp8B2vnd2BCvS0N5nzMP3VIfeRjC80REpC0av7lCQUEBjIzUN2tsbIyysjIA9Xv7ZyKiqvTv3x/nzp2T7piVmpqKbt26ITg4WPq/iYmJWq26dOkSrl+/rlarzp07p3aiqlQqoVAo0KFDBymmutvQy+VyeHt7q8WUlZUhKSmJt6onolrTpfFXTXWPiIiI6Emi8SveBg8ejAULFqBFixbo2LEjzp49i2XLlmHcuHEAoHb75zZt2sDNzQ0ffvhhlbd/Xr9+PUpKSiq9/fOcOXMQGhqK6dOnIy0tDStXrlS7UyARUVUaN25c4Y5UlpaWaNKkidQeGhqKyMhI2NnZQaFQYNKkSfD19UX37t0BAP7+/ujQoQNef/11LFmyBJmZmZg1axbCwsKkqzfeeustrFmzBtOmTcO4ceNw4MABbN++HXv37pX2GxkZiZCQEHTr1g3PPvssVqxYgfz8fIwdO7aeng0i0ne6NP6aPHky+vTpg6VLlyIwMBBbt27F6dOn1e4mSERERPSk0PjE2+rVq/Hhhx/i7bffRnZ2NpydnfHmm29Kt34GHtz+OT8/HxMmTEBOTg569uxZ6e2fw8PD0b9/fxgZGWHo0KFYtWqVtFx1++ewsDB4e3ujadOmFW7/TET0OJYvXy7Vn6KiIgQEBGDt2rXScmNjY+zZswcTJ06Er68vLC0tERISonaHLTc3N+zduxdTpkzBypUr0bx5c2zYsAEBAQFSzPDhw3Hz5k1ERUUhMzMTXl5eSEhIqPDl5EREVdGl8VePHj0QHx+PWbNm4f3330ebNm2wa9euCn/sICIiInoSaHzirXHjxlixYgVWrFhRZUx93v6ZiKi2Dh06pPbYzMwMMTExiImJqXIdV1fXGu9817dvX5w9e7bamPDwcISHh9e6r0RED9O18dewYcMwbNiwamOIiIiIngQa/443IiIiIiIiIiIi4sQbERERERERERGRVnDijYiIiIiIiIiISAs48UZERERERERERKQFGr+5AhERERERERHVnWyOrNax5kbm+MrzK1gvskZhWaEWe0VEj4NXvBEREREREREREWkBJ96IiIiIiIiIiIi0gBNvREREREREREREWsCJNyIiIiIiIiIiIi3gxBsREREREREREZEWcOKNiIiIiIiIiIhICzjxRkREREREREREpAWceCMiIiIiIiIiItICTrwRERERERERERFpASfeiIiIiIiIiIiItIATb0RERERERERERFrAiTciIiIiIiIiIiIt4MQbERERERER6Y3S0lJ8+OGHcHNzg7m5OVq1aoV58+ZBCCHFCCEQFRUFJycnmJubw8/PD5cvX1bbzq1btxAcHAyFQgEbGxuEhobi7t27ajG//PILevXqBTMzM7i4uGDJkiX1kiMRGQ5OvBEREREREZHeWLx4MdatW4c1a9bgwoULWLx4MZYsWYLVq1dLMUuWLMGqVauwfv16nDhxApaWlggICMC9e/ekmODgYKSnp0OpVGLPnj04cuQIJkyYIC3Py8uDv78/XF1dkZKSgo8//hjR0dH47LPP6jVfItJvjRq6A0RERERERES1dezYMQwZMgSBgYEAgJYtW+Krr77CyZMnATy42m3FihWYNWsWhgwZAgD44osv4ODggF27dmHEiBG4cOECEhIScOrUKXTr1g0AsHr1arzwwgv45JNP4OzsjC1btqC4uBixsbGQy+Xo2LEjUlNTsWzZMrUJOiKi6vCKNyIiIiIiItIbPXr0QFJSEn799VcAwM8//4yjR49i0KBBAICMjAxkZmbCz89PWsfa2ho+Pj5ITk4GACQnJ8PGxkaadAMAPz8/GBkZ4cSJE1JM7969IZfLpZiAgABcunQJt2/f1nqeRGQYeMUbERERERER6Y0ZM2YgLy8P7u7uMDY2RmlpKRYsWIDg4GAAQGZmJgDAwcFBbT0HBwdpWWZmJuzt7dWWN2rUCHZ2dmoxbm5uFbahWmZra1uhb0VFRSgqKpIe5+XlAQBKSkpQUlJSY27mRuY1xpSPrcs6uszQ8gEeLafavE4epy+a2IbqX13ua3mV9VXV9vAybeTEiTciIiIiIiLSG9u3b8eWLVsQHx8vffwzIiICzs7OCAkJadC+LVy4EHPmzKnQnpiYCAsLixrX/8rzqzrvM7ZTbJ3X0WWGlg9Qt5z27dunlT48ymurKqp89KGvKtX1ValUSv8vKCjQ+L458UZERERERER6Y+rUqZgxYwZGjBgBAPDw8MC1a9ewcOFChISEwNHREQCQlZUFJycnab2srCx4eXkBABwdHZGdna223fv37+PWrVvS+o6OjsjKylKLUT1WxZQ3c+ZMREZGSo/z8vLg4uICf39/KBSKGnOzXmRdY4yKuZE5YjvFYlzaOBSWFdZ6PV1laPkAhpeTPueTOyO3QltJSQmUSiUGDBgAExMTAP9/laomceKNiIiIiIiI9EZBQQGMjNS/rtzY2BhlZWUAADc3Nzg6OiIpKUmaaMvLy8OJEycwceJEAICvry9ycnKQkpICb29vAMCBAwdQVlYGHx8fKeaDDz5ASUmJdFKuVCrRrl27Sj9mCgCmpqYwNTWt0G5iYiJtozqPMplRWFaod5Mg1TG0fADDy0kf86nu/ffw+7M279O64s0ViIiIiIiISG8MHjwYCxYswN69e/H7779j586dWLZsGV5++WUAgEwmQ0REBObPn4/du3fj3LlzGD16NJydnREUFAQAaN++PQYOHIjx48fj5MmT+OmnnxAeHo4RI0bA2dkZADBq1CjI5XKEhoYiPT0d27Ztw8qVK9WuaCMiqgmveCMiIiIiIiK9sXr1anz44Yd4++23kZ2dDWdnZ7z55puIioqSYqZNm4b8/HxMmDABOTk56NmzJxISEmBmZibFbNmyBeHh4ejfvz+MjIwwdOhQrFq1SlpubW2NxMREhIWFwdvbG02bNkVUVBQmTJhQr/kSkX7jxBsRERERERHpjcaNG2PFihVYsWJFlTEymQxz587F3Llzq4yxs7NDfHx8tfvy9PTEjz/++KhdJSLiR02JiIiIiIiIiIi0gRNvREREREREREREWsCJNyIiIiIiIiIiIi3QysTbX3/9hf/85z9o0qQJzM3N4eHhgdOnT0vLhRCIioqCk5MTzM3N4efnh8uXL6tt49atWwgODoZCoYCNjQ1CQ0Nx9+5dtZhffvkFvXr1gpmZGVxcXLBkyRJtpENEBmrdunXw9PSEQqGAQqGAr68vvv/+e2n5vXv3EBYWhiZNmsDKygpDhw5FVlaW2jauX7+OwMBAWFhYwN7eHlOnTsX9+/fVYg4dOoSuXbvC1NQUrVu3RlxcXIW+xMTEoGXLljAzM4OPjw9OnjyplZyJyHDp0vhrx44dcHd3h5mZGTw8PLBv3z7tJE1ERESk4zQ+8Xb79m0899xzMDExwffff4/z589j6dKlsLW1lWKWLFmCVatWYf369Thx4gQsLS0REBCAe/fuSTHBwcFIT0+HUqnEnj17cOTIEbW7x+Tl5cHf3x+urq5ISUnBxx9/jOjoaHz22WeaTomIDFTz5s2xaNEipKSk4PTp03j++ecxZMgQpKenAwCmTJmC7777Djt27MDhw4dx48YNvPLKK9L6paWlCAwMRHFxMY4dO4bNmzcjLi5O7Y5aGRkZCAwMRL9+/ZCamoqIiAi88cYb2L9/vxSzbds2REZGYvbs2Thz5gw6d+6MgIAAZGdn19+TQUR6TZfGX8eOHcPIkSMRGhqKs2fPIigoCEFBQUhLS6ufJ4OIiIhIh2j8rqaLFy+Gi4sLNm3aJLW5ublJ/xdCYMWKFZg1axaGDBkCAPjiiy/g4OCAXbt2YcSIEbhw4QISEhJw6tQpdOvWDcCDW0a/8MIL+OSTT+Ds7IwtW7aguLgYsbGxkMvl6NixI1JTU7Fs2TLe3pmIamXw4MFqjxcsWIB169bh+PHjaN68OTZu3Ij4+Hg8//zzAIBNmzahffv2OH78OLp3747ExEScP38eP/zwAxwcHODl5YV58+Zh+vTpiI6Ohlwux/r16+Hm5oalS5cCANq3b4+jR49i+fLlCAgIAAAsW7YM48ePx9ixYwEA69evx969exEbG4sZM2bU4zNCRPpKl8ZfK1euxMCBAzF16lQAwLx586BUKrFmzRqsX7++vp4SIiIiIp2g8Svedu/ejW7dumHYsGGwt7dHly5d8Pnnn0vLMzIykJmZCT8/P6nN2toaPj4+SE5OBgAkJyfDxsZGGvQBgJ+fH4yMjHDixAkppnfv3pDL5VJMQEAALl26hNu3b2s6LSIycKWlpdi6dSvy8/Ph6+uLlJQUlJSUqNUqd3d3tGjRQq1WeXh4wMHBQYoJCAhAXl6edNVccnKy2jZUMaptFBcXIyUlRS3GyMgIfn5+UgwRUU10afxVU90rr6ioCHl5eWo/AFBSUlKrHwAwNzLX+E9t96+pn7rkrMs/zEO3fuozDyIiqpzGr3j77bffsG7dOkRGRuL999/HqVOn8M4770AulyMkJASZmZkAoHaiqnqsWpaZmQl7e3v1jjZqBDs7O7WYh/+S+/A2MzMz1T5aoVJUVISioiLpcfmBXVVUy8yNzGt+AvSIKh/mpR8MPa/aDNi0Mag7d+4cfH19ce/ePVhZWWHnzp3o0KEDUlNTIZfLYWNjoxZfvlZVVstUy6qLycvLQ2FhIW7fvo3S0tJKYy5evFhlvx+1nqliAM2/lhp60P3wCYYhYV7ao+n3QEPWM10af1VV91TbKG/hwoWYM2dOhfbExERYWFjUKv/YTrG1iquLhvheOqVSWe/71AbmoVvqI4+CggKt74OISF9pfOKtrKwM3bp1w0cffQQA6NKlC9LS0rB+/XqEhIRoend18rgDO20M6nQB89IvhppXbQaF2hjUtWvXDqmpqcjNzcXXX3+NkJAQHD58WOP70TRdPFHVlS9PN5QTpfKYl+Z95fmVVrbbEPVMl8dfNZk5cyYiIyOlx3l5eXBxcYG/vz8UCkW165aUlECpVGJc2jgUlhVqtF+5M3I1ur3qqPIYMGAATExM6m2/msY8dEt95qH6AyAREVWk8Yk3JycndOjQQa2tffv2+N///gcAcHR0BABkZWXByclJisnKyoKXl5cUU/5Lxe/fv49bt25J6zs6Ola4u6DqsSqmvEcd2GlzUNeQzI3MEdsplnnpCUPPqzaDQm0M6uRyOVq3bg0A8Pb2xqlTp7By5UoMHz4cxcXFyMnJUbvqLSsrS60Olb/7aPk6VFWtUigUMDc3h7GxMYyNjSuNqaqWAbp5olqfJ6mVMZQTpfKYl/ZYL7LW6PYasp7p0virqpiqapqpqSlMTU0rtJuYmNT6tVFYVqjx340N8bqsS866jHnolvrIwxCeJyIibdH4xNtzzz2HS5cuqbX9+uuvcHV1BfDgi34dHR2RlJQkDfTy8vJw4sQJTJw4EQDg6+uLnJwcpKSkwNvbGwBw4MABlJWVwcfHR4r54IMPUFJSIhV6pVKJdu3aVfoxU+DxB3baGNTpAualXww1r9q8D+tjUFdWVoaioiJ4e3vDxMQESUlJGDp0KADg0qVLuH79Onx9fQE8qEMLFixAdna29PEspVIJhUIhnQD7+vpWuBJMqVRK25DL5fD29kZSUhKCgoKkPiQlJSE8PLzKfuriiaquDLoN5USpPOaledqqpQ1Rz3Rp/OXr64ukpCRERERIfXm47hERERE9STR+c4UpU6bg+PHj+Oijj3DlyhXEx8fjs88+Q1hYGABAJpMhIiIC8+fPx+7du3Hu3DmMHj0azs7O0kln+/btMXDgQIwfPx4nT57ETz/9hPDwcIwYMQLOzs4AgFGjRkEulyM0NBTp6enYtm0bVq5cqXYFCBFRdWbOnIkjR47g999/x7lz5zBz5kwcOnQIwcHBsLa2RmhoKCIjI3Hw4EGkpKRg7Nix8PX1Rffu3QEA/v7+6NChA15//XX8/PPP2L9/P2bNmoWwsDBpUuytt97Cb7/9hmnTpuHixYtYu3Yttm/fjilTpkj9iIyMxOeff47NmzfjwoULmDhxIvLz86W7nBIR1USXxl+TJ09GQkICli5diosXLyI6OhqnT5+u9o8JRERERIZK41e8PfPMM9i5cydmzpyJuXPnws3NDStWrEBwcLAUM23aNOTn52PChAnIyclBz549kZCQADMzMylmy5YtCA8PR//+/WFkZIShQ4di1apV0nJra2skJiYiLCwM3t7eaNq0KaKioqRb2RMR1SQ7OxujR4/G33//DWtra3h6emL//v0YMGAAAGD58uVS/SkqKkJAQADWrl0rrW9sbIw9e/Zg4sSJ8PX1haWlJUJCQjB37lwpxs3NDXv37sWUKVOwcuVKNG/eHBs2bEBAQIAUM3z4cNy8eRNRUVHIzMyEl5cXEhISKnw5ORFRVXRp/NWjRw/Ex8dj1qxZeP/999GmTRvs2rULnTp1qp8ng4iIiEiHaHziDQBefPFFvPjii1Uul8lkmDt3rtrJaXl2dnaIj4+vdj+enp748ccfH7mfRPRk27hxY7XLzczMEBMTg5iYmCpjXF1da7ypQN++fXH27NlqY8LDw3k1CBE9Fl0afw0bNgzDhg2rvsNERERETwCNf9SUiIiIiIiIiIiIOPFGRERERERERESkFZx4IyIiIiIiIiIi0gJOvBEREREREREREWkBJ96IiIiIiIiIiIi0gBNvREREREREREREWsCJNyIiIiIiIiIiIi3gxBsREREREREREZEWcOKNiIiIiIiIiIhICzjxRkREREREREREpAWceCMiIiIiIiK98tdff+E///kPmjRpAnNzc3h4eOD06dPSciEEoqKi4OTkBHNzc/j5+eHy5ctq27h16xaCg4OhUChgY2OD0NBQ3L17Vy3ml19+Qa9evWBmZgYXFxcsWbKkXvIjIsPBiTciIiIiIiLSG7dv38Zzzz0HExMTfP/99zh//jyWLl0KW1tbKWbJkiVYtWoV1q9fjxMnTsDS0hIBAQG4d++eFBMcHIz09HQolUrs2bMHR44cwYQJE6TleXl58Pf3h6urK1JSUvDxxx8jOjoan332Wb3mS0T6rVFDd4CIiIiIiIiothYvXgwXFxds2rRJanNzc5P+L4TAihUrMGvWLAwZMgQA8MUXX8DBwQG7du3CiBEjcOHCBSQkJODUqVPo1q0bAGD16tV44YUX8Mknn8DZ2RlbtmxBcXExYmNjIZfL0bFjR6SmpmLZsmVqE3RERNXhFW9ERERERESkN3bv3o1u3bph2LBhsLe3R5cuXfD5559LyzMyMpCZmQk/Pz+pzdraGj4+PkhOTgYAJCcnw8bGRpp0AwA/Pz8YGRnhxIkTUkzv3r0hl8ulmICAAFy6dAm3b9/WdppEZCB4xRsRERERERHpjd9++w3r1q1DZGQk3n//fZw6dQrvvPMO5HI5QkJCkJmZCQBwcHBQW8/BwUFalpmZCXt7e7XljRo1gp2dnVrMw1fSPbzNzMxMtY+2qhQVFaGoqEh6nJeXBwAoKSlBSUlJjbmZG5nXGFM+ti7r6DJDywcwvJz0OZ/K3n+qtoeX1eZ9WleceCMiIiIiIiK9UVZWhm7duuGjjz4CAHTp0gVpaWlYv349QkJCGrRvCxcuxJw5cyq0JyYmwsLCosb1v/L8qs77jO0UW+d1dJmh5QMYXk76mM++ffuqXKZUKqX/FxQUaHzfnHgjIiIiIiIiveHk5IQOHTqotbVv3x7/+9//AACOjo4AgKysLDg5OUkxWVlZ8PLykmKys7PVtnH//n3cunVLWt/R0RFZWVlqMarHqpjyZs6cicjISOlxXl4eXFxc4O/vD4VCUWNu1ousa4xRMTcyR2ynWIxLG4fCssJar6erDC0fwPBy0ud8cmfkVmgrKSmBUqnEgAEDYGJiAuD/r1LVJE68ERERERERkd547rnncOnSJbW2X3/9Fa6urgAe3GjB0dERSUlJ0kRbXl4eTpw4gYkTJwIAfH19kZOTg5SUFHh7ewMADhw4gLKyMvj4+EgxH3zwAUpKSqSTcqVSiXbt2lX6MVMAMDU1hampaYV2ExMTaRvVeZTJjMKyQr2bBKmOoeUDGF5O+phPde+/h9+ftXmf1hVvrkBERERERER6Y8qUKTh+/Dg++ugjXLlyBfHx8fjss88QFhYGAJDJZIiIiMD8+fOxe/dunDt3DqNHj4azszOCgoIAPLhCbuDAgRg/fjxOnjyJn376CeHh4RgxYgScnZ0BAKNGjYJcLkdoaCjS09Oxbds2rFy5Uu2KNiKimvCKNyIiIiIiItIbzzzzDHbu3ImZM2di7ty5cHNzw4oVKxAcHCzFTJs2Dfn5+ZgwYQJycnLQs2dPJCQkwMzMTIrZsmULwsPD0b9/fxgZGWHo0KFYtWqVtNza2hqJiYkICwuDt7c3mjZtiqioKEyYMKFe8yUi/caJNyIiIiIiItIrL774Il588cUql8tkMsydOxdz586tMsbOzg7x8fHV7sfT0xM//vjjI/eTiIgfNSUiIiIiIiIiItICTrwRERERERERERFpASfeiIiIiIiIiIiItIATb0RERERERERERFrAiTciIiIiIiIiIiIt4MQbERERERERERGRFnDijYiIiIiIiIiISAs48UZERERERERERKQFnHgjIiIiIiIiIiLSAk68ERERERERERERaYHWJ94WLVoEmUyGiIgIqe3evXsICwtDkyZNYGVlhaFDhyIrK0ttvevXryMwMBAWFhawt7fH1KlTcf/+fbWYQ4cOoWvXrjA1NUXr1q0RFxen7XSIyIAsXLgQzzzzDBo3bgx7e3sEBQXh0qVLajH1Wa9iYmLQsmVLmJmZwcfHBydPntR4zkT0ZGjo8RfrGREREdEDWp14O3XqFD799FN4enqqtU+ZMgXfffcdduzYgcOHD+PGjRt45ZVXpOWlpaUIDAxEcXExjh07hs2bNyMuLg5RUVFSTEZGBgIDA9GvXz+kpqYiIiICb7zxBvbv36/NlIjIgBw+fBhhYWE4fvw4lEolSkpK4O/vj/z8fCmmvurVtm3bEBkZidmzZ+PMmTPo3LkzAgICkJ2dXT9PBhEZjIYef7GeEREREf0/rU283b17F8HBwfj8889ha2srtefm5mLjxo1YtmwZnn/+eXh7e2PTpk04duwYjh8/DgBITEzE+fPn8eWXX8LLywuDBg3CvHnzEBMTg+LiYgDA+vXr4ebmhqVLl6J9+/YIDw/Hq6++iuXLl2srJSIyMAkJCRgzZgw6duyIzp07Iy4uDtevX0dKSgqA+q1Xy5Ytw/jx4zF27Fh06NAB69evh4WFBWJjY+v/iSEivaUL4y/WMyIiIqL/10hbGw4LC0NgYCD8/Pwwf/58qT0lJQUlJSXw8/OT2tzd3dGiRQskJyeje/fuSE5OhoeHBxwcHKSYgIAATJw4Eenp6ejSpQuSk5PVtqGKefgjFUREdZGbmwsAsLOzA1B/9aq4uBgpKSmYOXOmtNzIyAh+fn5ITk7WVrpEZIAaevz1KPWsqKgIRUVF0uO8vDwAQElJCUpKSqrNV7Xc3Mi82rhHUdO+tbGv+tynNjAP3VKfeej7c0VEpE1amXjbunUrzpw5g1OnTlVYlpmZCblcDhsbG7V2BwcHZGZmSjEPD/pUy1XLqovJy8tDYWEhzM0rDsAedWCnzUFdQ1Llw7z0g6HnVZsBmzYHdWVlZYiIiMBzzz2HTp06Aai/enX79m2UlpZWGnPx4sVK+6uLJ6oNPeg2lBOl8piX9mj6PdDQ9UwXxl+PUs8WLlyIOXPmVGhPTEyEhYVFNRn/v9hOmr+abt++fRrfZk2USmW971MbmIduqY88CgoKtL4PIiJ9pfGJtz/++AOTJ0+GUqmEmZmZpjf/WB53YKeNQZ0uYF76xVDzqs2gUJuDurCwMKSlpeHo0aNa24cm6eKJakOcpFbGUE6UymNemveV51da2W5D1DNdHn/VZObMmYiMjJQe5+XlwcXFBf7+/lAoFNWuW1JSAqVSiXFp41BYVqjRfuXOyNXo9qqjymPAgAEwMTGpt/1qGvPQLfWZh+oPgEREVJHGJ95SUlKQnZ2Nrl27Sm2lpaU4cuQI1qxZg/3796O4uBg5OTlqf3XNysqCo6MjAMDR0bHC3a9Ud916OKb8nbiysrKgUCgqvdoNePSBnTYHdQ3J3MgcsZ1imZeeMPS8ajMo1NagLjw8HHv27MGRI0fQvHlzqd3R0bFe6pWxsTGMjY0rjVFtozxdPFGtz5PUyhjKiVJ5zEt7rBdZa3R7DVnPdGX89Sj1zNTUFKamphXaTUxMav3aKCwr1PjvxoZ4XdYlZ13GPHRLfeRhCM8TEZG2aHzirX///jh37pxa29ixY+Hu7o7p06fDxcUFJiYmSEpKwtChQwEAly5dwvXr1+Hr6wsA8PX1xYIFC5CdnQ17e3sAD/56rFAo0KFDBymm/NUVSqVS2kZlHndgp41BnS5gXvrFUPOqzftQ04M6IQQmTZqEnTt34tChQ3Bzc1Nb7u3tXS/1Si6Xw9vbG0lJSQgKCgLw4KOvSUlJCA8Pr7TvuniiqiuDbkM5USqPeWmetmppQ9QzXRl/PUo9IyIiIjJkGp94a9y4sfT9SCqWlpZo0qSJ1B4aGorIyEjY2dlBoVBg0qRJ8PX1Rffu3QEA/v7+6NChA15//XUsWbIEmZmZmDVrFsLCwqQTzbfeegtr1qzBtGnTMG7cOBw4cADbt2/H3r17NZ0SERmosLAwxMfH49tvv0Xjxo2l7zCytraGubk5rK2t661eRUZGIiQkBN26dcOzzz6LFStWID8/H2PHjq3/J4aI9I4ujb9Yz4iIiIj+n9bualqd5cuXw8jICEOHDkVRURECAgKwdu1aabmxsTH27NmDiRMnwtfXF5aWlggJCcHcuXOlGDc3N+zduxdTpkzBypUr0bx5c2zYsAEBAQENkRIR6aF169YBAPr27avWvmnTJowZMwZA/dWr4cOH4+bNm4iKikJmZia8vLyQkJBQ4QvKiYgeFesZERERUf2rl4m3Q4cOqT02MzNDTEwMYmJiqlzH1dW1xi/q7tu3L86ePauJLhLRE0gIUWNMfdar8PBwfhSLiDSmIcdfrGdEREREDxg1dAeIiIiIiIiIiIgMESfeiIiIiIiIiIiItIATb0RERERERERERFrAiTciIiIiIiLSW4sWLYJMJkNERITUdu/ePYSFhaFJkyawsrLC0KFDkZWVpbbe9evXERgYCAsLC9jb22Pq1Km4f/++WsyhQ4fQtWtXmJqaonXr1oiLi6uHjIjIkHDijYiIiIiIiPTSqVOn8Omnn8LT01OtfcqUKfjuu++wY8cOHD58GDdu3MArr7wiLS8tLUVgYCCKi4tx7NgxbN68GXFxcYiKipJiMjIyEBgYiH79+iE1NRURERF44403sH///nrLj4j0HyfeiIiIiIiISO/cvXsXwcHB+Pzzz2Frayu15+bmYuPGjVi2bBmef/55eHt7Y9OmTTh27BiOHz8OAEhMTMT58+fx5ZdfwsvLC4MGDcK8efMQExOD4uJiAMD69evh5uaGpUuXon379ggPD8err76K5cuXN0i+RKSfOPFGREREREREeicsLAyBgYHw8/NTa09JSUFJSYlau7u7O1q0aIHk5GQAQHJyMjw8PODg4CDFBAQEIC8vD+np6VJM+W0HBARI2yAiqo1GDd0BIiIiIiIiorrYunUrzpw5g1OnTlVYlpmZCblcDhsbG7V2BwcHZGZmSjEPT7qplquWVReTl5eHwsJCmJubV9h3UVERioqKpMd5eXkAgJKSEpSUlNSYl7lRxW3WFFuXdXSZoeUDGF5O+pxPZe8/VdvDy2rzPq0rTrwRERERERGR3vjjjz8wefJkKJVKmJmZNXR31CxcuBBz5syp0J6YmAgLC4sa1//K86s67zO2U2yd19FlhpYPYHg56WM++/btq3KZUqmU/l9QUKDxfXPijYiIiIiIiPRGSkoKsrOz0bVrV6mttLQUR44cwZo1a7B//34UFxcjJydH7aq3rKwsODo6AgAcHR1x8uRJte2q7nr6cEz5O6FmZWVBoVBUerUbAMycORORkZHS47y8PLi4uMDf3x8KhaLG3KwXWdcYo2JuZI7YTrEYlzYOhWWFtV5PVxlaPoDh5aTP+eTOyK3QVlJSAqVSiQEDBsDExATA/1+lqkmceCMiIiIiIiK90b9/f5w7d06tbezYsXB3d8f06dPh4uICExMTJCUlYejQoQCAS5cu4fr16/D19QUA+Pr6YsGCBcjOzoa9vT2AB1e9KBQKdOjQQYopf5WMUqmUtlEZU1NTmJqaVmg3MTGRTuyr8yiTGYVlhXo3CVIdQ8sHMLyc9DGf6t5/D78/a/M+rStOvBEREREREZHeaNy4MTp16qTWZmlpiSZNmkjtoaGhiIyMhJ2dHRQKBSZNmgRfX190794dAODv748OHTrg9ddfx5IlS5CZmYlZs2YhLCxMmjh76623sGbNGkybNg3jxo3DgQMHsH37duzdu7d+EyYivcaJNyIiIiIiIjIoy5cvh5GREYYOHYqioiIEBARg7dq10nJjY2Ps2bMHEydOhK+vLywtLRESEoK5c+dKMW5ubti7dy+mTJmClStXonnz5tiwYQMCAgIaIiUi0lOceCMiIiIiIiK9dujQIbXHZmZmiImJQUxMTJXruLq6VvuF6wDQt29fnD17VhNdJKInlFFDd4CIiIiIiIiIiMgQceKNiIiIiIiIiIhICzjxRkREREREREREpAWceCMiIiIiIiIiItICTrwRERERERERERFpASfeiIiIiIiIiIiItIATb0RERERERERERFrAiTciIiIiIiIiIiIt4MQbERERERERERGRFnDijYiIiIiIiIiISAs48UZERERERERERKQFnHgjIiIiIiIiIiLSAk68ERERERERERERaQEn3oiIiIiIiIiIiLSAE29ERERERERERERawIk3IiIiIiIiIiIiLeDEGxERERERERERkRZofOJt4cKFeOaZZ9C4cWPY29sjKCgIly5dUou5d+8ewsLC0KRJE1hZWWHo0KHIyspSi7l+/ToCAwNhYWEBe3t7TJ06Fffv31eLOXToELp27QpTU1O0bt0acXFxmk6HiAzYkSNHMHjwYDg7O0Mmk2HXrl1qy4UQiIqKgpOTE8zNzeHn54fLly+rxdy6dQvBwcFQKBSwsbFBaGgo7t69qxbzyy+/oFevXjAzM4OLiwuWLFlSoS87duyAu7s7zMzM4OHhgX379mk8XyIyXLo2/oqJiUHLli1hZmYGHx8fnDx5UuM5ExEREekDjU+8HT58GGFhYTh+/DiUSiVKSkrg7++P/Px8KWbKlCn47rvvsGPHDhw+fBg3btzAK6+8Ii0vLS1FYGAgiouLcezYMWzevBlxcXGIioqSYjIyMhAYGIh+/fohNTUVEREReOONN7B//35Np0REBio/Px+dO3dGTExMpcuXLFmCVatWYf369Thx4gQsLS0REBCAe/fuSTHBwcFIT0+HUqnEnj17cOTIEUyYMEFanpeXB39/f7i6uiIlJQUff/wxoqOj8dlnn0kxx44dw8iRIxEaGoqzZ88iKCgIQUFBSEtL017yRGRQdGn8tW3bNkRGRmL27Nk4c+YMOnfujICAAGRnZ9fPk0FERESkQxppeoMJCQlqj+Pi4mBvb4+UlBT07t0bubm52LhxI+Lj4/H8888DADZt2oT27dvj+PHj6N69OxITE3H+/Hn88MMPcHBwgJeXF+bNm4fp06cjOjoacrkc69evh5ubG5YuXQoAaN++PY4ePYrly5cjICBA02kRkQEaNGgQBg0aVOkyIQRWrFiBWbNmYciQIQCAL774Ag4ODti1axdGjBiBCxcuICEhAadOnUK3bt0AAKtXr8YLL7yATz75BM7OztiyZQuKi4sRGxsLuVyOjh07IjU1FcuWLZMm6FauXImBAwdi6tSpAIB58+ZBqVRizZo1WL9+fT08E0Sk73Rp/LVs2TKMHz8eY8eOBQCsX78ee/fuRWxsLGbMmFGPzwoRERFRw9P4xFt5ubm5AAA7OzsAQEpKCkpKSuDn5yfFuLu7o0WLFkhOTkb37t2RnJwMDw8PODg4SDEBAQGYOHEi0tPT0aVLFyQnJ6ttQxUTERGh7ZSI6AmQkZGBzMxMtTpjbW0NHx8fJCcnY8SIEUhOToaNjY006QYAfn5+MDIywokTJ/Dyyy8jOTkZvXv3hlwul2ICAgKwePFi3L59G7a2tkhOTkZkZKTa/gMCAip89JWIqLYaavxVXFyMlJQUzJw5U1puZGQEPz8/JCcnV9rXoqIiFBUVSY/z8vIAACUlJSgpKak2T9VycyPzauMeRU371sa+6nOf2sA8dEt95qHvzxURkTZpdeKtrKwMEREReO6559CpUycAQGZmJuRyOWxsbNRiHRwckJmZKcU8POhTLVctqy4mLy8PhYWFMDevOAB71IGdNgd1DUmVD/PSD4aeV20GbPU5qFPVmsrqzMN1yN7eXm15o0aNYGdnpxbj5uZWYRuqZba2tlXWM9U2KqOLJ6oNPeg2lBOl8piX9mj6PaAr9awhx1+3b99GaWlppTEXL16stL8LFy7EnDlzKrQnJibCwsKiVjnHdoqtVVxdNMR3bSqVynrfpzYwD91SH3kUFBRofR9ERPpKqxNvYWFhSEtLw9GjR7W5m1p73IGdNgZ1uoB56RdDzas2g0IO6v6fLp6o6soNIQzlRKk85qV5X3l+pZXtNnQ907XxV01mzpypdtVvXl4eXFxc4O/vD4VCUe26JSUlUCqVGJc2DoVlhRrtV+6MXI1urzqqPAYMGAATE5N626+mMQ/dUp95qP4ASEREFWlt4i08PFz6ovHmzZtL7Y6OjiguLkZOTo7aX12zsrLg6OgoxZS/+5XqrlsPx5S/E1dWVhYUCkWlV7sBjz6w0+agriGZG5kjtlMs89IThp5XbQaF9TmoU9WarKwsODk5Se1ZWVnw8vKSYsp/Wfj9+/dx69atGmvVw/uoKka1vDK6eKJanyeplTGUE6XymJf2WC+y1uj2dKGeNfT4y9jYGMbGxnWqaaampjA1Na3QbmJiUuvXRmFZocZ/NzbE67IuOesy5qFb6iMPQ3ieiIi0ReMTb0IITJo0CTt37sShQ4cqfMTK29sbJiYmSEpKwtChQwEAly5dwvXr1+Hr6wsA8PX1xYIFC5CdnS19jEupVEKhUKBDhw5STPmrK5RKpbSNyjzuwE4bgzpdwLz0i6HmVZv3YX0O6tzc3ODo6IikpCRpoi0vLw8nTpzAxIkTATyoQzk5OUhJSYG3tzcA4MCBAygrK4OPj48U88EHH6CkpETqv1KpRLt27WBrayvFJCUlqX1HpbbrGaD515KuDLoN5USpPOaledqqpQ1Rz3Rl/CWXy+Ht7Y2kpCQEBQUBePDR16SkJISHh2s0ZyJ6ci1cuBDffPMNLl68CHNzc/To0QOLFy9Gu3btpJh79+7h3XffxdatW1FUVISAgACsXbtW7aPw169fx8SJE3Hw4EFYWVkhJCQECxcuRKNG/3+afOjQIURGRiI9PR0uLi6YNWsWxowZU5/pEpGeM9L0BsPCwvDll18iPj4ejRs3RmZmJjIzM1FY+GBwa21tjdDQUERGRuLgwYNISUnB2LFj4evri+7duwMA/P390aFDB7z++uv4+eefsX//fsyaNQthYWHSieZbb72F3377DdOmTcPFixexdu1abN++HVOmTNF0SkRkoO7evYvU1FSkpqYCeHBDhdTUVFy/fh0ymQwRERGYP38+du/ejXPnzmH06NFwdnaWTibbt2+PgQMHYvz48Th58iR++uknhIeHY8SIEXB2dgYAjBo1CnK5HKGhoUhPT8e2bduwcuVKtavVJk+ejISEBCxduhQXL15EdHQ0Tp8+zZNUIqo1XRp/RUZG4vPPP8fmzZtx4cIFTJw4Efn5+dJdTomIHtfhw4cRFhaG48ePQ6lUoqSkBP7+/sjPz5dipkyZgu+++w47duzA4cOHcePGDbzyyivS8tLSUgQGBqK4uBjHjh3D5s2bERcXh6ioKCkmIyMDgYGB6NevH1JTUxEREYE33ngD+/fvr9d8iUi/afyKt3Xr1gEA+vbtq9a+adMm6S8Dy5cvh5GREYYOHar21wcVY2Nj7NmzBxMnToSvry8sLS0REhKCuXPnSjFubm7Yu3cvpkyZgpUrV6J58+bYsGGDdCt7IqKanD59Gv369ZMeqybDQkJCEBcXh2nTpiE/Px8TJkxATk4OevbsiYSEBJiZmUnrbNmyBeHh4ejfv79U11atWiUtt7a2RmJiIsLCwuDt7Y2mTZsiKioKEyZMkGJ69OiB+Ph4zJo1C++//z7atGmDXbt2SV+KTkRUE10afw0fPhw3b95EVFQUMjMz4eXlhYSEhAo3XCAielQJCQlqj+Pi4mBvb4+UlBT07t0bubm52LhxI+Lj4/H8888DeFAP27dvj+PHj6N79+5ITEzE+fPn8cMPP8DBwQFeXl6YN28epk+fjujoaMjlcqxfvx5ubm5YunQpgAd/dD169CiWL1/O804iqjWtfNS0JmZmZoiJiUFMTEyVMa6urjV+UXffvn1x9uzZOveRiAh4UEOqq1kymQxz585VO+ksz87ODvHx8dXux9PTEz/++GO1McOGDcOwYcOq7zARURV0bfwVHh7Oq3aJqN7k5j74nlk7OzsAQEpKCkpKSuDn5yfFuLu7o0WLFkhOTkb37t2RnJwMDw8PtT8KBAQEYOLEiUhPT0eXLl2QnJystg1VzMNfD0JEVBOt3tWUiIiIiIiISFvKysoQERGB5557Tvq0QGZmJuRyudrNZADAwcEBmZmZUkz5K3FVj2uKycvLQ2FhYaU39SsqKkJRUZH0WHUznZKSEpSUlNSYj7lR5TcKrC62LuvoMkPLBzC8nPQ5n8ref6q2h5fV5n1aV5x4IyIiIiIiIr0UFhaGtLQ0HD16tKG7AuDBjR/mzJlToT0xMREWFhY1rv+V51d13mdsp9g6r6PLDC0fwPBy0sd8qruiX6lUSv8vKCjQ+L458UZERERERER6Jzw8HHv27MGRI0fQvHlzqd3R0RHFxcXIyclRu+otKysLjo6OUszJkyfVtpeVlSUtU/2rans4RqFQVHq1GwDMnDlT7SZaeXl5cHFxgb+/PxQKRY05WS+yrjFGxdzIHLGdYjEubZzW7tRdnwwtH8DwctLnfHJn5FZoKykpgVKpxIABA6Q7zquuUtUkTrwRERERERGR3hBCYNKkSdi5cycOHToENzc3teXe3t4wMTFBUlIShg4dCgC4dOkSrl+/Dl9fXwCAr68vFixYgOzsbNjb2wN4cNWLQqFAhw4dpJjyV8kolUppG5UxNTWV7gT9MBMTE+nEvjqPMplRWFaod5Mg1TG0fADDy0kf86nu/ffw+7M279O64sQbERERERER6Y2wsDDEx8fj22+/RePGjaXvZLO2toa5uTmsra0RGhqKyMhI2NnZQaFQYNKkSfD19UX37t0BAP7+/ujQoQNef/11LFmyBJmZmZg1axbCwsKkibO33noLa9aswbRp0zBu3DgcOHAA27dvx969exssdyLSP0YN3QEiIiIiIiKi2lq3bh1yc3PRt29fODk5ST/btm2TYpYvX44XX3wRQ4cORe/eveHo6IhvvvlGWm5sbIw9e/bA2NgYvr6++M9//oPRo0er3c3ezc0Ne/fuhVKpROfOnbF06VJs2LABAQEB9ZovEek3XvFGREREREREekMIUWOMmZkZYmJiEBMTU2WMq6trtV+4DgB9+/bF2bNn69xHIiIVXvFGRERERERERESkBZx4IyIiIiIiIiIi0gJOvBEREREREREREWkBJ96IiIiIiIiIiIi0gBNvREREREREREREWsCJNyIiIiIiIiIiIi3gxBsREREREREREZEWcOKNiIiIiIiIiIhICzjxRkREREREREREpAWceCMiIiIiIiIiItICTrwRERERERERERFpASfeiIiIiIiIiIiItIATb0RERERERERERFrAiTciIiIiIiIiIiIt4MQbERERERERERGRFnDijYiIiIiIiIiISAs48UZERERERERERKQFnHgjIiIiIiIiIiLSAk68ERERERERERERaQEn3oiIiIiIiIiIiLSAE29ERERERERERERawIk3IiIiIiIiIiIiLeDEGxERERERERERkRZw4o2IiIiIiIiIiEgL9H7iLSYmBi1btoSZmRl8fHxw8uTJhu4SEdEjYT0jIkPCmkZEhoL1jIgeh15PvG3btg2RkZGYPXs2zpw5g86dOyMgIADZ2dkN3TUiojphPSMiQ8KaRkSGgvWMiB6XXk+8LVu2DOPHj8fYsWPRoUMHrF+/HhYWFoiNjW3orhER1QnrGREZEtY0IjIUrGdE9Lj0duKtuLgYKSkp8PPzk9qMjIzg5+eH5OTkBuwZEVHdsJ4RkSFhTSMiQ8F6RkSa0KihO/Co/vnnH5SWlsLBwUGt3cHBARcvXqx0naKiIhQVFUmPc3NzAQC3bt1CSUlJlfsqKSlBQUEBzIrNIMqEBnqvG8yMzJiXHjH0vP7991+YmJhUG3vnzh0AgBCGkz9Qv/UM0F5N+/fffzW2rUehyqs2ryV9wry0x6zYTLPbYz0DUPeapov1DADMPzDX6Paq3ZeROWI6xMBhrgMKywrrbb/V+TPyzzqvowvva01gHnVnqDWtvsdoQN1+Nxna+YGh5QMYXk76nE9l5yqV1Ult1DO9nXh7FAsXLsScOXMqtLu5uTVAbxrePdzDKIxq6G5oHPPSL4+S1507d2Btba2lHukHXaxnTT9q2mD7JtIFrGePRhfrWX3Txd/xrOn0KFjT6rem6WLteByGlg9geDnpcz51/b2myXqmtxNvTZs2hbGxMbKystTas7Ky4OjoWOk6M2fORGRkpPS4rKwMt27dQpMmTSCTyarcV15eHlxcXPDHH39AoVBoJgEdwLz0C/N68FeHO3fuwNnZuZ56Vz/qs54BfC3pG+alP1jPHqhrTWM9Yx66hnnUnaHWtPoeo9WVobxWVQwtH8DwcnoS8tFGPdPbiTe5XA5vb28kJSUhKCgIwIOilpSUhPDw8ErXMTU1hampqVqbjY1NrfepUCgM4sVVHvPSL096Xob4V9SGqGcAX0v6hnnpjye5ngF1r2msZ/+PeegW5lE3hljTGmqMVleG8lpVMbR8AMPLydDz0XQ909uJNwCIjIxESEgIunXrhmeffRYrVqxAfn4+xo4d29BdIyKqE9YzIjIkrGlEZChYz4jocen1xNvw4cNx8+ZNREVFITMzE15eXkhISKjw5ZdERLqO9YyIDAlrGhEZCtYzInpcej3xBgDh4eFVXuarKaamppg9e3aFS4b1HfPSL8zL8NVHPQMM9zlnXvrFEPMyxJweB8dotcc8dAvzoPLqa4xWV4Z2jA0tH8DwcmI+j0YmDO2ez0RERERERERERDrAqKE7QEREREREREREZIg48UZERERERERERKQFnHgjIiIiIiIiIiLSAk68ERERERERERERaQEn3mohJiYGLVu2hJmZGXx8fHDy5MmG7lKVFi5ciGeeeQaNGzeGvb09goKCcOnSJbWYvn37QiaTqf289dZbajHXr19HYGAgLCwsYG9vj6lTp+L+/fv1mYqa6OjoCn12d3eXlt+7dw9hYWFo0qQJrKysMHToUGRlZaltQ9dyAoCWLVtWyEsmkyEsLAyA/hyrI0eOYPDgwXB2doZMJsOuXbvUlgshEBUVBScnJ5ibm8PPzw+XL19Wi7l16xaCg4OhUChgY2OD0NBQ3L17Vy3ml19+Qa9evWBmZgYXFxcsWbJE26nphbrWqB07dsDd3R1mZmbw8PDAvn371JbX5njVh7rk9fnnn6NXr16wtbWFra0t/Pz8KsSPGTOmwvtp4MCB2k6jgrrkFRcXV6HPZmZmajH6eLwqq20ymQyBgYFSjC4cr5pqW2UOHTqErl27wtTUFK1bt0ZcXFyFGH0aV+g6fX8uH+U1potqM/7UdevWrYOnpycUCgUUCgV8fX3x/fffN3S3HtuiRYsgk8kQERHR0F2hR1Cb8fHDfv/990p/v8pkMuzYsUOKq2z51q1b6yOlOucE6PY5UV3zuXXrFiZNmoR27drB3NwcLVq0wDvvvIPc3Fy1uPo6RoZ4HqGT5xCCqrV161Yhl8tFbGysSE9PF+PHjxc2NjYiKyurobtWqYCAALFp0yaRlpYmUlNTxQsvvCBatGgh7t69K8X06dNHjB8/Xvz999/ST25urrT8/v37olOnTsLPz0+cPXtW7Nu3TzRt2lTMnDmzIVISQggxe/Zs0bFjR7U+37x5U1r+1ltvCRcXF5GUlCROnz4tunfvLnr06CEt18WchBAiOztbLSelUikAiIMHDwoh9OdY7du3T3zwwQfim2++EQDEzp071ZYvWrRIWFtbi127domff/5ZvPTSS8LNzU0UFhZKMQMHDhSdO3cWx48fFz/++KNo3bq1GDlypLQ8NzdXODg4iODgYJGWlia++uorYW5uLj799NP6SlMn1bVG/fTTT8LY2FgsWbJEnD9/XsyaNUuYmJiIc+fOSTG1OV7aVte8Ro0aJWJiYsTZs2fFhQsXxJgxY4S1tbX4888/pZiQkBAxcOBAtffTrVu36islIUTd89q0aZNQKBRqfc7MzFSL0cfj9e+//6rllJaWJoyNjcWmTZukGF04XjXVtvJ+++03YWFhISIjI8X58+fF6tWrhbGxsUhISJBi9G1cocsM4bms62tMV9Vm/Knrdu/eLfbu3St+/fVXcenSJfH+++8LExMTkZaW1tBde2QnT54ULVu2FJ6enmLy5MkN3R16BDWNj8u7f/++2u/Nv//+W8yZM0dYWVmJO3fuSHEAxKZNm9Ti6mvcUNechNDtc6K65nPu3DnxyiuviN27d4srV66IpKQk0aZNGzF06FC1uPo4RoZ4HqGr5xCceKvBs88+K8LCwqTHpaWlwtnZWSxcuLABe1V72dnZAoA4fPiw1NanT59qf/nu27dPGBkZqZ3crVu3TigUClFUVKTN7lZp9uzZonPnzpUuy8nJESYmJmLHjh1S24ULFwQAkZycLITQzZwqM3nyZNGqVStRVlYmhNDPY1X+xKGsrEw4OjqKjz/+WGrLyckRpqam4quvvhJCCHH+/HkBQJw6dUqK+f7774VMJhN//fWXEEKItWvXCltbW7W8pk+fLtq1a6fljHRbXWvUa6+9JgIDA9XafHx8xJtvvimEqN3xqg+PW3vv378vGjduLDZv3iy1hYSEiCFDhmi6q3VS17w2bdokrK2tq9yeoRyv5cuXi8aNG6udpOvC8XpYbSZFpk2bJjp27KjWNnz4cBEQECA91vdxhS4xtOdSnyfeyqts/KmPbG1txYYNGxq6G4/kzp07ok2bNkKpVNY4niTdVJvxcW14eXmJcePGqbU1VL151Jx09ZxIU8do+/btQi6Xi5KSEqmtPo6RIZ5H6Oo5BD9qWo3i4mKkpKTAz89PajMyMoKfnx+Sk5MbsGe1p7pk1c7OTq19y5YtaNq0KTp16oSZM2eioKBAWpacnAwPDw84ODhIbQEBAcjLy0N6enr9dLwSly9fhrOzM55++mkEBwfj+vXrAICUlBSUlJSoHSd3d3e0aNFCOk66mtPDiouL8eWXX2LcuHGQyWRSuz4eq4dlZGQgMzNT7fhYW1vDx8dH7fjY2NigW7duUoyfnx+MjIxw4sQJKaZ3796Qy+VSTEBAAC5duoTbt2/XUza65VFqVHJyslo88OB5VMXX5nhpmyZqb0FBAUpKSirUvkOHDsHe3h7t2rXDxIkT8e+//2q079V51Lzu3r0LV1dXuLi4YMiQIWrvbUM5Xhs3bsSIESNgaWmp1t6Qx+tR1PT+MoRxha7gc6nbqhp/6ovS0lJs3boV+fn58PX1bejuPJKwsDAEBgZWqEmkP2ozPq5JSkoKUlNTERoaWmFZWFgYmjZtimeffRaxsbEQQmis71V5nJx08ZxIE8cIeFAzFQoFGjVqpNauzWNkiOcRunwO0ajmkCfXP//8g9LSUrU3MAA4ODjg4sWLDdSr2isrK0NERASee+45dOrUSWofNWoUXF1d4ezsjF9++QXTp0/HpUuX8M033wAAMjMzK81Ztawh+Pj4IC4uDu3atcPff/+NOXPmoFevXkhLS0NmZibkcjlsbGzU1nFwcJD6q4s5lbdr1y7k5ORgzJgxUps+HqvyVP2orJ8PHx97e3u15Y0aNYKdnZ1ajJubW4VtqJbZ2tpqpf+67FFqVFWvmYefZ1VbVTHaponaO336dDg7O6v94h04cCBeeeUVuLm54erVq3j//fcxaNAgJCcnw9jYWKM5VOZR8mrXrh1iY2Ph6emJ3NxcfPLJJ+jRowfS09PRvHlzgzheJ0+eRFpaGjZu3KjW3tDH61FU9f7Ky8tDYWEhbt++rdfjCl2i72M0Q1bV+FMfnDt3Dr6+vrh37x6srKywc+dOdOjQoaG7VWdbt27FmTNncOrUqYbuCj2G2oyPa7Jx40a0b98ePXr0UGufO3cunn/+eVhYWCAxMRFvv/027t69i3feeUdj/a/Mo+akq+dEmjhG//zzD+bNm4cJEyaotWv7GBnieYQun0Nw4s2AhYWFIS0tDUePHlVrf/hN7eHhAScnJ/Tv3x9Xr15Fq1at6rubtTJo0CDp/56envDx8YGrqyu2b98Oc3PzBuyZ5mzcuBGDBg2Cs7Oz1KaPx4qooS1atAhbt27FoUOH1G5EMGLECOn/Hh4e8PT0RKtWrXDo0CH079+/IbpaI19fX7WrLXr06IH27dvj008/xbx58xqwZ5qzceNGeHh44Nlnn1Vr18fjRURVjz/1Qbt27ZCamorc3Fx8/fXXCAkJweHDh/Vq8u2PP/7A5MmToVQqK9yMh3TDjBkzsHjx4mpjLly48Nj7KSwsRHx8PD788MMKyx5u69KlC/Lz8/Hxxx8/8qSOtnOq73Oi+jpGeXl5CAwMRIcOHRAdHa22TNPHiGqmzXMIftS0Gk2bNoWxsXGFu2NmZWXB0dGxgXpVO+Hh4dizZw8OHjyI5s2bVxvr4+MDALhy5QoAwNHRsdKcVct0gY2NDdq2bYsrV67A0dERxcXFyMnJUYt5+Djpek7Xrl3DDz/8gDfeeKPaOH08Vqp+VPc+cnR0RHZ2ttry+/fv49atW3pzDBvCo9Soqp7Hh59nVVttt6lpj1N7P/nkEyxatAiJiYnw9PSsNvbpp59G06ZNpfeTtmnid4qJiQm6dOmiVgNU23jUbT6ux8krPz8fW7durfQjMOXV9/F6FFW9vxQKBczNzfV6XKFr+FzqprqMP3WRXC5H69at4e3tjYULF6Jz585YuXJlQ3erTlJSUpCdnY2uXbuiUaNGaNSoEQ4fPoxVq1ahUaNGKC0tbeguPvHeffddXLhwodqfp59+ulbj4+p8/fXXKCgowOjRo2uM9fHxwZ9//omioiKdzunh/gLaOyeqj3zu3LmDgQMHonHjxti5cydMTEyqjX/cY1SeIZ5H6PI5BCfeqiGXy+Ht7Y2kpCSpraysDElJSTr7fQ9CCISHh2Pnzp04cOBAhY/mVSY1NRUA4OTkBODBFRbnzp1TKyJKpRIKhUJn/uJ39+5dXL16FU5OTvD29oaJiYnacbp06RKuX78uHSddz2nTpk2wt7dHYGBgtXH6eKzc3Nzg6Oiodnzy8vJw4sQJteOTk5ODlJQUKebAgQMoKyuTfrH6+vriyJEjKCkpkWKUSiXatWv3RH7MFHi0GuXr66sWDzx4HlXxtTle2vaotXfJkiWYN28eEhIS1L5royp//vkn/v33X+n9pG2a+J1SWlqKc+fOSX3W5+MFPLglfVFREf7zn//UuJ/6Pl6Poqb3lz6OK3QVn0vd8ijjT31QVlamsZPc+tK/f3+cO3cOqamp0k+3bt0QHByM1NRUnf2o/pOkWbNmcHd3r/ZHLpfXanxcnY0bN+Kll15Cs2bNaoxNTU2Fra0tTE1NdTqnh/sLaO+cSNv55OXlwd/fH3K5HLt3767V1amPe4zKM8TzCJ0+h3isWzM8AbZu3SpMTU1FXFycOH/+vJgwYYKwsbFRu2OKLpk4caKwtrYWhw4dUrvdbUFBgRBCiCtXroi5c+eK06dPi4yMDPHtt9+Kp59+WvTu3Vvahup2zP7+/iI1NVUkJCSIZs2a1cvtmKvy7rvvikOHDomMjAzx008/CT8/P9G0aVORnZ0thBDirbfeEi1atBAHDhwQp0+fFr6+vsLX11daXxdzUiktLRUtWrQQ06dPV2vXp2N1584dcfbsWXH27FkBQCxbtkycPXtWXLt2TQjx4LbSNjY24ttvvxW//PKLGDJkSIXbSg8cOFB06dJFnDhxQhw9elS0adNG7VbcOTk5wsHBQbz++usiLS1NbN26VVhYWIhPP/20XnPVNTXVqNdff13MmDFDiv/pp59Eo0aNxCeffCIuXLggZs+eXeltwGs6XrqW16JFi4RcLhdff/21Wu27c+eOEOLBa/S9994TycnJIiMjQ/zwww+ia9euok2bNuLevXs6m9ecOXPE/v37xdWrV0VKSooYMWKEMDMzE+np6Wq569vxUunZs6cYPnx4hXZdOV411bYZM2aI119/XYr/7bffhIWFhZg6daq4cOGCiImJEcbGxiIhIUGK0bdxhS4zhOeypteYvqhp/KkPZsyYIQ4fPiwyMjLEL7/8ImbMmCFkMplITExs6K49Nt7VVH/VND7+888/Rbt27cSJEyfU1rt8+bKQyWTi+++/r7DN3bt3i88//1ycO3dOXL58Waxdu1ZYWFiIqKgorecjRN1z0vVzorrmk5ubK3x8fISHh4e4cuWKWs28f/++EKL+jpEhnkfo6jkEJ95qYfXq1aJFixZCLpeLZ599Vhw/fryhu1QlAJX+bNq0SQghxPXr10Xv3r2FnZ2dMDU1Fa1btxZTp04Vubm5atv5/fffxaBBg4S5ublo2rSpePfdd9Vub1zfhg8fLpycnIRcLhdPPfWUGD58uLhy5Yq0vLCwULz99tvC1tZWWFhYiJdffln8/fffatvQtZxU9u/fLwCIS5cuqbXr07E6ePBgpa+7kJAQIcSDW0t/+OGHwsHBQZiamor+/ftXyPfff/8VI0eOFFZWVkKhUIixY8dKBU/l559/Fj179hSmpqbiqaeeEosWLaqvFHVadTWqT58+0nFQ2b59u2jbtq2Qy+WiY8eOYu/evWrLa3O86kNd8nJ1da30NTh79mwhhBAFBQXC399fNGvWTJiYmAhXV1cxfvz4BjlBr0teERERUqyDg4N44YUXxJkzZ9S2p4/HSwghLl68KABUelKrK8erptoWEhIi+vTpU2EdLy8vIZfLxdNPPy39/n2YPo0rdJ2+P5c1vcb0RU3jT30wbtw44erqKuRyuWjWrJno37+/QUy6CcGJN31W0/g4IyNDABAHDx5UW2/mzJnCxcVFlJaWVtjm999/L7y8vISVlZWwtLQUnTt3FuvXr680VhvqmpOunxPVNZ+q6j4AkZGRIYSo32NkiOcRungOIROiHu4bTERERERERERE9IThd7wRERERERERERFpASfeiIiIiIiIiIiItIATb0RERERERERERFrAiTciIiIiIiIiIiIt4MQbERERERERERGRFnDijYiIiIiIiIiISAs48UZERERERERERKQFnHgjIiIiIiIyYEeOHMHgwYPh7OwMmUyGXbt21Wn96OhoyGSyCj+Wlpba6TAR1cnjvscBQAiBTz75BG3btoWpqSmeeuopLFiw4JH7FB0dDXd3d1haWsLW1hZ+fn44ceJEjevFxMSgZcuWMDMzg4+PD06ePCkt+/333yutRTKZDDt27Kh13+7cuYOIiAi4urrC3NwcPXr0wKlTpx4pz9rgxBsREREREZEBy8/PR+fOnRETE/NI67/33nv4+++/1X46dOiAYcOGabinRPQoHvc9DgCTJ0/Ghg0b8Mknn+DixYvYvXs3nn322Srjo6OjMWbMmCqXt23bFmvWrMG5c+dw9OhRtGzZEv7+/rh582aV62zbtg2RkZGYPXs2zpw5g86dOyMgIADZ2dkAABcXlwq1aM6cObCyssKgQYNqnesbb7wBpVKJ//73vzh37hz8/f3h5+eHv/76q9bbqAuZEEJoZctERERERESkU2QyGXbu3ImgoCCpraioCB988AG++uor5OTkoFOnTli8eDH69u1b6TZ+/vlneHl54ciRI+jVq1f9dJyIauVR3uMXLlyAp6cn0tLS0K5du1rtJzo6Gr///jvi4uJqFZ+Xlwdra2v88MMP6N+/f6UxPj4+eOaZZ7BmzRoAQFlZGVxcXDBp0iTMmDGj0nW6dOmCrl27YuPGjVJbWloapk6dih9//BGWlpbw9/fH8uXL0bRpUxQWFqJx48b49ttvERgYKK3j7e2NQYMGYf78+bXKpy54xRsREREREdETLDw8HMnJydi6dSt++eUXDBs2DAMHDsTly5crjd+wYQPatm3LSTciPVHTe/y7777D008/jT179sDNzQ0tW7bEG2+8gVu3bmlk/8XFxfjss89gbW2Nzp07VxmTkpICPz8/qc3IyAh+fn5ITk6udJ2UlBSkpqYiNDRUasvJycHzzz+PLl264PTp00hISEBWVhZee+01AMD9+/dRWloKMzMztW2Zm5vj6NGjj5tqpTjxRkRERERE9IS6fv06Nm3ahB07dqBXr15o1aoV3nvvPfTs2RObNm2qEH/v3j1s2bJF7USXiHRXbd7jv/32G65du4YdO3bgiy++QFxcHFJSUvDqq68+1r737NkDKysrmJmZYfny5VAqlWjatGmlsf/88w9KS0vh4OCg1u7g4IDMzMxK19m4cSPat2+PHj16SG1r1qxBly5d8NFHH8Hd3R1dunRBbGwsDh48iF9//RWNGzeGr68v5s2bhxs3bqC0tBRffvklkpOT8ffffz9WvlVppJWtEhERERERkc47d+4cSktL0bZtW7X2oqIiNGnSpEL8zp07cefOHYSEhNRXF4noMdTmPV5WVoaioiJ88cUXUtzGjRvh7e2NS5cuoV27dvjxxx/VvketuLgYQgh8/fXXUtunn36K4OBg6XG/fv2QmpqKf/75B59//jlee+01nDhxAvb29o+dV2FhIeLj4/Hhhx+qtf/88884ePAgrKysKqxz9epVtG3bFv/9738xbtw4PPXUUzA2NkbXrl0xcuRIpKSkPHa/KsOJNyIiIiIioifU3bt3YWxsjJSUFBgbG6stq+zEdcOGDXjxxRcrXJVCRLqpNu9xJycnNGrUSG1yrn379gAeXDHXrl07dOvWDampqdLyVatW4a+//sLixYultvJ1wdLSEq1bt0br1q3RvXt3tGnTBhs3bsTMmTMr9LNp06YwNjZGVlaWWntWVhYcHR0rxH/99dcoKCjA6NGjK+Q7ePBgtX6pODk5AQBatWqFw4cPIz8/H3l5eXBycsLw4cPx9NNPV1hHEzjxRkRERERE9ITq0qULSktLkZ2dXeN3tmVkZODgwYPYvXt3PfWOiB5Xbd7jzz33HO7fv4+rV6+iVatWAIBff/0VAODq6grgwXegtW7dWlrHzs4OeXl5am01UV1ZVxm5XA5vb28kJSVJN4YoKytDUlISwsPDK8Rv3LgRL730Epo1a6bW3rVrV/zvf/9Dy5Yt0ahR9VNelpaWsLS0xO3bt7F//34sWbKk1rnUBb/jjYiIiIiIyIDdvXsXqamp0tUqGRkZSE1NxfXr19G2bVsEBwdj9OjR+Oabb5CRkYGTJ09i4cKF2Lt3r9p2YmNj4eTkpPZxMyJqeI/7Hvfz80PXrl0xbtw4nD17FikpKXjzzTcxYMCACh9RrY38/Hy8//77OH78OK5du4aUlBSMGzcOf/31F4YNGybF9e/fX7qDKQBERkbi888/x+bNm3HhwgVMnDgR+fn5GDt2rNr2r1y5giNHjuCNN96osO+wsDDcunULI0eOxKlTp3D16lXs378fY8eORWlpKQBg//79SEhIQEZGBpRKJfr16wd3d/cK+9EUXvFGRERERERkwE6fPo1+/fpJjyMjIwEAISEhiIuLw6ZNmzB//ny8++67+Ouvv9C0aVN0794dL774orROWVkZ4uLiMGbMmAofVyOihvW473EjIyN89913mDRpEnr37g1LS0sMGjQIS5cufaT+GBsb4+LFi9i8eTP++ecfNGnSBM888wx+/PFHdOzYUYq7evUq/vnnH+nx8OHDcfPmTURFRSEzMxNeXl5ISEio8BHW2NhYNG/eHP7+/hX27ezsjJ9++gnTp0+Hv78/ioqK4OrqioEDB8LI6MG1Z7m5uZg5cyb+/PNP2NnZYejQoViwYAFMTEweKd+ayIQQQitbJiIiIiIiIiIieoLxo6ZERERERERERERawIk3IiIiIiIiIiIiLeDEGxERERERERERkRZw4o2IiIiIiIiIiEgLOPFGeiU6Ohoymayhu1ElmUyG6Ojohu4GERER6aBTp06hR48esLS0hEwmQ2pqakN3iepINRZ9+C58RERE1eHEG2lcfHw8VqxY8cjrFxQUIDo6GocOHdJYn4iIVD766CPs2rWrobuhUefPn0d0dDR+//33hu5KgzLEY0uGo6SkBMOGDcOtW7ewfPly/Pe//4Wrq2tDd4uIiIi0jBNvpHGamHibM2dOpRNvs2bNQmFh4aN3TssKCwsxa9ashu4GEVXDECdnzp8/jzlz5nDizQCPLRmOq1ev4tq1a3jvvfcwYcIE/Oc//4GtrW1Dd4uIiIi0jBNvpFcaNWoEMzOzhu6GmrKyMty7dw8AYGZmhkaNGjVwj4hIU/Lz8xu6C0RkILKzswEANjY21cbpY925f/8+iouLG7obRERPHNZf/cCJN6qzO3fuICIiAi1btoSpqSns7e0xYMAAnDlzBn379sXevXtx7do1yGQyyGQytGzZEgBQXFyMqKgoeHt7w9raGpaWlujVqxcOHjwobfv3339Hs2bNAABz5syRtqH63rSqvuPtyy+/xLPPPgsLCwvY2tqid+/eSExMrHVOqu1evHgRr732GhQKBZo0aYLJkydLk2oqMpkM4eHh2LJlCzp27AhTU1MkJCRIy8p/x9vZs2cxaNAgKBQKWFlZoX///jh+/Hit+0ZkCL7++mvIZDIcPny4wrJPP/0UMpkMaWlpGDNmDKysrHD9+nW8+OKLsLKywlNPPYWYmBgAwLlz5/D888/D0tISrq6uiI+Pr1M/ZDIZ8vPzsXnzZqm+jBkzBsD/14Hz589j1KhRsLW1Rc+ePQEAffv2Rd++fStsb8yYMVKNAx7UMJlMhk8++QSfffYZWrVqBVNTUzzzzDM4depUhfVVNadZs2YwNzdHu3bt8MEHH0jLr127hrfffhvt2rWDubk5mjRpgmHDhqld2RYXF4dhw4YBAPr16yfl9fBVw99//z169eoFS0tLNG7cGIGBgUhPT6/TcwcA9+7dQ3R0NNq2bQszMzM4OTnhlVdewdWrV6WY/Px8vPvuu3BxcYGpqSnatWuHTz75BEKICs9TXFxchX2Ur6Oq43LlyhWMGTMGNjY2sLa2xtixY1FQUKC2XlXHlqihjRkzBn369AEADBs2DDKZDH379pVq3tWrV/HCCy+gcePGCA4OBvDgD3srVqxAx44dYWZmBgcHB7z55pu4fft2he1r4j1em3EaoF7nVqxYIdW58+fPA3hQ11599VXY2dnBzMwM3bp1w+7du9W2cevWLbz33nvw8PCAlZUVFAoFBg0ahJ9//rlOfX44/z59+qBx48ZQKBR45pln1H4//Pjjjxg2bBhatGgB0/9j777Dorjet4HfC9LLAkqRqIhKVGwoKmIvhFVJfqJGxZiIYokGjEhiS+wNS2xRlDRLEokt0SSaoIgtxrWhRLEQC0aTCBgVsNL2vH/47nxd6bpL2b0/18Wle+aZmfPMsofZM2fmmJmhdu3amDBhQqF3UZTULqtlZGQU2yapffvtt/D29oaFhQUcHBwQFBSEmzdvvlCeRIZE/ff/zz//xNtvvw25XA5HR0dMnz4dQgjcvHkTffr0ga2tLVxcXLB06VJp3YMHD0Imk2Hr1q2YPXs2XnnlFdjY2ODNN99EZmYmsrOzER4eDicnJ1hbW2P48OHIzs4uU/1Ke24IAJs3b4a3t7fURjVr1gwrV67UiMnIyEB4eLh0/tSgQQMsWrQIKpVKiimp/V21ahWaNGkifSdu3bp1mc+VSTc4NIfKbMyYMdi+fTvCwsLg6emJO3fu4MiRI7h48SI+/vhjZGZm4u+//8by5csBANbW1gCArKwsfPnllxg8eDBGjRqF+/fv46uvvoJCocCJEyfg5eUFR0dHrF27FmPHjkXfvn3Rr18/AEDz5s2LrM/s2bMxa9YstG/fHnPmzIGpqSmOHz+O/fv3w9/fv0y5DRw4EHXr1kVkZCSOHTuGTz/9FPfu3cPXX3+tEbd//35s3boVYWFhqFGjRoHGVe38+fPo1KkTbG1tMWnSJJiYmOCzzz5D165dcejQIfj4+JSpfkRVVUBAAKytrbF161bpy6fali1b0KRJEzRt2hQAkJ+fj169eqFz585YvHgxNm3ahLCwMFhZWeHjjz/GkCFD0K9fP0RHR2Po0KHw9fWFu7t7qerxzTffYOTIkWjbti1Gjx4NAKhfv75GzIABA+Dh4YEFCxZodBaVRUxMDO7fv493330XMpkMixcvRr9+/XDt2jWYmJgAAM6ePYtOnTrBxMQEo0ePRt26dXH16lX8/PPPmD9/PoCnD2I/evQogoKCUKtWLVy/fh1r165F165dceHCBVhaWqJz5854//338emnn+Kjjz5C48aNAUD695tvvkFwcDAUCgUWLVqER48eYe3atejYsSPOnDlTZPv1vPz8fLz++uuIj49HUFAQxo8fj/v37yMuLg5JSUmoX78+hBD4v//7Pxw4cAAjRoyAl5cX9uzZg4kTJ+Kff/6R/i68iIEDB8Ld3R2RkZE4ffo0vvzySzg5OWHRokVSniW9t0QV5d1338Urr7yCBQsW4P3330ebNm3g7OyMTZs2IS8vDwqFAh07dsQnn3wCS0tLaZ0NGzZg+PDheP/995GSkoLVq1fjzJkz+P3336W2RFuf8dKcpz1r/fr1ePLkCUaPHg0zMzM4ODjg/Pnz6NChA1555RVMmTIFVlZW2Lp1KwIDA/H999+jb9++AIBr165h586dGDBgANzd3ZGWlobPPvsMXbp0wYULF+Dq6lrqY7thwwaEhISgSZMmmDp1Kuzs7HDmzBnExsbirbfeAgBs27YNjx49wtixY1G9enWcOHECq1atwt9//41t27ZJ2ypNu6xWUpsEAPPnz8f06dMxcOBAjBw5Erdv38aqVavQuXNnnDlzpsTRj0QEDBo0CI0bN8bChQuxe/duzJs3Dw4ODvjss8/QvXt3LFq0CJs2bcKHH36INm3aoHPnztK6kZGRsLCwwJQpU3DlyhWsWrUKJiYmMDIywr179zBr1iwcO3YMGzZsgLu7O2bMmKH1+sfFxWHw4MHo0aOH1D5cvHgRv//+O8aPHw/g6aOWunTpgn/++Qfvvvsu6tSpg6NHj2Lq1Km4detWgcc4Fdb+fvHFF3j//ffx5ptvSoNHzp49i+PHj0ttIVUgQVRGcrlchIaGFrk8ICBAuLm5FSjPy8sT2dnZGmX37t0Tzs7OIiQkRCq7ffu2ACBmzpxZYBszZ84Uz/7aXr58WRgZGYm+ffuK/Px8jViVSlXKjP633f/7v//TKH/vvfcEAPHHH39IZQCEkZGROH/+fIHtPF/vwMBAYWpqKq5evSqV/fvvv8LGxkZ07ty51PUj0geDBw8WTk5OIi8vTyq7deuWMDIyEnPmzBFCCBEcHCwAiAULFkgx9+7dExYWFkImk4nNmzdL5ZcuXSqyrSiOlZWVCA4OLlCubgcGDx5cYFmXLl1Ely5dCpQHBwdrtHcpKSkCgKhevbq4e/euVP7jjz8KAOLnn3+Wyjp37ixsbGzEX3/9pbHNZ9uuR48eFdinUqkUAMTXX38tlW3btk0AEAcOHNCIvX//vrCzsxOjRo3SKE9NTRVyubxAeXHWrVsnAIhly5YVWKau886dOwUAMW/ePI3lb775ppDJZOLKlStCiP8dp/Xr1xfY1vPvqfp9efbvhBBC9O3bV1SvXl2jrKj3lqgyOHDggAAgtm3bJpWp27wpU6ZoxP72228CgNi0aZNGeWxsrEa5Nj/jpT1PU39+bW1tRXp6ukZ8jx49RLNmzcSTJ0+kMpVKJdq3by88PDyksidPnhQ4b0tJSRFmZmbS34PSyMjIEDY2NsLHx0c8fvxYY1lJbWlkZKSQyWQabXBp2uXStknXr18XxsbGYv78+Rpx586dE9WqVStQTkSa1J+10aNHS2V5eXmiVq1aQiaTiYULF0rl6nNF9TmAur1t2rSpyMnJkeIGDx4sZDKZ6NWrl8a+fH19C/3+WpzSnhuOHz9e2Nraapz/Pm/u3LnCyspK/PnnnxrlU6ZMEcbGxuLGjRtCiOLb3z59+ogmTZqUKQcqP7zVlMrMzs4Ox48fx7///lum9YyNjWFqagrg6e0Td+/eRV5eHlq3bo3Tp0+/UF127twJlUqFGTNmwMhI89e5sFtSSxIaGqrxety4cQCAX375RaO8S5cu8PT0LHZb+fn52Lt3LwIDA1GvXj2pvGbNmnjrrbdw5MgRZGVllbmORFXVoEGDkJ6ernEL5Pbt26FSqTBo0CCN2JEjR0r/t7OzQ8OGDWFlZYWBAwdK5Q0bNoSdnR2uXbum1XqOGTPmpbcxaNAgjYemd+rUCQCkut6+fRuHDx9GSEgI6tSpo7Hus22XhYWF9P/c3FzcuXMHDRo0gJ2dXanazbi4OGRkZGDw4MH477//pB9jY2P4+PgUuIWsON9//z1q1KghtYuF1fmXX36BsbEx3n//fY3lH3zwAYQQ+PXXX0u9v+c9/7506tQJd+7cYTtKemHs2LEar7dt2wa5XI7XXntN47Pr7e0Na2tr6bOrzc94Wc/T+vfvLz0eBHh6++j+/fsxcOBA3L9/X6rLnTt3oFAocPnyZfzzzz8AADMzM+m8LT8/H3fu3IG1tTUaNmxYpnPCuLg43L9/H1OmTCnwDOCi2tKHDx/iv//+Q/v27SGEwJkzZwCUvl1WK6lN+uGHH6BSqTBw4ECN98bFxQUeHh5lem+IDNmz54TGxsZo3bo1hBAYMWKEVK4+V3z+nHDo0KHS6GAA8PHxgRACISEhGnE+Pj64efMm8vLytF5/Ozs7PHz4EHFxcUXGbNu2DZ06dYK9vb1Ge+Hn54f8/HwcPnxYI/759le9n7///rvQR5tQxeOtplRmixcvRnBwMGrXrg1vb2/07t0bQ4cO1ehcKsrGjRuxdOlSXLp0Cbm5uVJ5aW8Te97Vq1dhZGRUYidYaXl4eGi8rl+/PoyMjArMFFia+t6+fRuPHj1Cw4YNCyxr3LgxVCoVbt68iSZNmrxUnYmqip49e0Iul2PLli3o0aMHgKe3mXp5eeHVV1+V4szNzQucTMjlctSqVavAlx+5XF7o845exou2R896/kubuhNOXVf1iaH69tqiPH78GJGRkVi/fj3++ecfjVtfMzMzS6zH5cuXAQDdu3cvdLmtrW2J21C7evUqGjZsWOwEMn/99RdcXV1hY2OjUa6+7fWvv/4q9f6eV9wxLUseRJVNtWrVUKtWLY2yy5cvIzMzE05OToWuo56oQZufcaBs52nPl125cgVCCEyfPh3Tp08vst6vvPIKVCoVVq5ciTVr1iAlJQX5+flSTPXq1UtdX/XzJUtqS2/cuIEZM2bgp59+KvA3Q92WlrZdViupTbp8+TKEEAXOLdWe7QwgoqI9/1mTy+UwNzdHjRo1CpTfuXOnxHUBoHbt2gXKVSoVMjMzy9QGlcZ7772HrVu3olevXnjllVfg7++PgQMHomfPnlLM5cuXcfbs2QLnv2rqNl+tsDZ58uTJ2LdvH9q2bYsGDRrA398fb731Fjp06KDVfOjFsOONymzgwIHo1KkTduzYgb1792LJkiVYtGgRfvjhB/Tq1avI9b799lsMGzYMgYGBmDhxIpycnGBsbIzIyEiNB3NXJkWNmnv2yikRlY6ZmRkCAwOxY8cOrFmzBmlpafj999+xYMECjThjY+NC1y+qXLzgc9iKUtjnWyaTFbqfZ78sPktbdR03bhzWr1+P8PBw+Pr6Qi6XQyaTISgoSONhu0VRx3zzzTdwcXEpsLyiZmEuqm0t6ngC5ff+E5W3Z0d/qalUKjg5OWHTpk2FrqP+cqbNz3hZz9OebyvVdfnwww+hUCgK3UeDBg0AAAsWLMD06dMREhKCuXPnwsHBAUZGRggPDy9V21YW+fn5eO2113D37l1MnjwZjRo1gpWVFf755x8MGzbshfdXUpukUqkgk8nw66+/FhqrfgYyERWvsM9Pac8JdHlOWdpzQycnJyQmJmLPnj349ddf8euvv2L9+vUYOnQoNm7cCOBpe/Haa69h0qRJhe7r2QvUQOHnqo0bN0ZycjJ27dqF2NhYfP/991izZg1mzJiB2bNnlzov0g12vNELqVmzJt577z289957SE9PR6tWrTB//nz06tWryC9U27dvR7169fDDDz9oxMycOVMjriy3iNavXx8qlQoXLlwo8NDfF3H58mWNKwhXrlyBSqUq9YOJn+Xo6AhLS0skJycXWHbp0iUYGRkVuNpCpO8GDRqEjRs3Ij4+HhcvXoQQosBtprr2Ireh29vbF3pL64uO4FKPEE5KSio2bvv27QgODtaYqevJkyfIyMjQiCsqJ/XkAk5OTvDz83uhuj67rePHjyM3N7fIkRpubm7Yt28f7t+/rzHq7dKlS9Jy4H8jQ57P42VGxAEv9t4SVUb169fHvn370KFDh2Iv9mnzM17a87SiqNs1ExOTEuuyfft2dOvWDV999ZVGeUZGRoFRLMVR55+UlCR16j3v3Llz+PPPP7Fx40YMHTpUKn/+tq/StstlqZsQAu7u7gW+NBNR1VeWc0NTU1O88cYbeOONN6BSqfDee+/hs88+w/Tp09GgQQPUr18fDx48eOl23MrKCoMGDcKgQYOQk5ODfv36Yf78+Zg6dWqB2/GpfPEZb1Qm+fn5BW5vcnJygqurqzQFs5WVVaG3QKmvLDx7ZeD48eNQKpUacerZvJ7/QlaYwMBAGBkZYc6cOQWuWL7IKIioqCiN16tWrQKAYkfyFcXY2Bj+/v748ccfNW5VTUtLQ0xMDDp27Mjbo8jg+Pn5wcHBAVu2bMGWLVvQtm1brdzaWRZWVlalal+eVb9+fVy6dAm3b9+Wyv744w/8/vvvL1QHR0dHdO7cGevWrcONGzc0lj3bdhkbGxdoy1atWlXgaqqVlRWAgu2mQqGAra0tFixYoHHbmNqz+ZSkf//++O+//7B69eoCy9R17N27N/Lz8wvELF++HDKZTGpLbW1tUaNGjQLPLFmzZk2p61OYF3lviSqjgQMHIj8/H3Pnzi2wLC8vT/o91+ZnvLTnaUVxcnJC165d8dlnn+HWrVvF1qWwtm3btm3SM+BKy9/fHzY2NoiMjMSTJ080lqm3X1heQgisXLlSI7607XJp9evXD8bGxpg9e3aB9YUQBW6JI6KqpbTnhs9/1o2MjNC8eXMAkL4/Dxw4EEqlEnv27Cmwn4yMjFI9e+75/ZiamsLT0xNCiEL/PlD54og3KpP79++jVq1aePPNN9GiRQtYW1tj3759OHnypDQiw9vbG1u2bEFERATatGkDa2trvPHGG3j99dfxww8/oG/fvggICEBKSgqio6Ph6emJBw8eSPuwsLCAp6cntmzZgldffRUODg5o2rRpoc/caNCgAT7++GPMnTsXnTp1Qr9+/WBmZoaTJ0/C1dUVkZGRZcovJSUF//d//4eePXtCqVTi22+/xVtvvYUWLVq80PGaN28e4uLi0LFjR7z33nuoVq0aPvvsM2RnZ2Px4sUvtE2iqszExAT9+vXD5s2b8fDhQ3zyySflXgdvb2/s27cPy5Ytg6urK9zd3eHj41PsOiEhIVi2bBkUCgVGjBiB9PR0REdHo0mTJi/8cP9PP/0UHTt2RKtWrTB69Gi4u7vj+vXr2L17NxITEwEAr7/+Or755hvI5XJ4enpCqVRi3759BZ4/4uXlBWNjYyxatAiZmZkwMzND9+7d4eTkhLVr1+Kdd95Bq1atEBQUBEdHR9y4cQO7d+9Ghw4dCu1IK8zQoUPx9ddfIyIiAidOnECnTp3w8OFD7Nu3D++99x769OmDN954A926dcPHH3+M69evo0WLFti7dy9+/PFHhIeHS6NTgKcPS164cCFGjhyJ1q1b4/Dhw/jzzz9f6Fiqvch7S1QZdenSBe+++y4iIyORmJgIf39/mJiY4PLly9i2bRtWrlyJN998E7a2tlr7jJf2PK04UVFR6NixI5o1a4ZRo0ahXr16SEtLg1KpxN9//40//vhD2tecOXMwfPhwtG/fHufOncOmTZtK9bzgZ9na2mL58uUYOXIk2rRpg7feegv29vb4448/8OjRI2zcuBGNGjVC/fr18eGHH+Kff/6Bra0tvv/++0KfD1qadrm06tevj3nz5mHq1Km4fv06AgMDYWNjg5SUFOzYsQOjR4/Ghx9+WKZtElHlUdpzw5EjR+Lu3bvo3r07atWqhb/++gurVq2Cl5eX9AzciRMn4qeffsLrr7+OYcOGwdvbGw8fPsS5c+ewfft2XL9+vcTRwP7+/nBxcUGHDh3g7OyMixcvYvXq1QgICCjw7F2qAOUwcyrpkezsbDFx4kTRokULYWNjI6ysrESLFi3EmjVrpJgHDx6It956S9jZ2QkA0nTKKpVKLFiwQLi5uQkzMzPRsmVLsWvXrgJTLgshxNGjR4W3t7cwNTUVAMTMmTOFEP+bVvp569atEy1bthRmZmbC3t5edOnSRcTFxZU6L/V2L1y4IN58801hY2Mj7O3tRVhYWIHp6QGI0NDQQrfzbF3VTp8+LRQKhbC2thaWlpaiW7du4ujRo6WuG5G+iYuLEwCETCYTN2/e1FgWHBwsrKysCqzTpUuXQqdId3NzEwEBAWXa/6VLl0Tnzp2FhYWFACBNPa9uB27fvl3oet9++62oV6+eMDU1FV5eXmLPnj0F2i/1NO9LliwpsH5h7UNSUpLo27evsLOzE+bm5qJhw4Zi+vTp0vJ79+6J4cOHixo1aghra2uhUCjEpUuXhJubm1RvtS+++ELUq1dPGBsbCwDiwIED0rIDBw4IhUIh5HK5MDc3F/Xr1xfDhg0Tp06dKtOxe/Tokfj444+Fu7u7MDExES4uLuLNN98UV69elWLu378vJkyYIFxdXYWJiYnw8PAQS5YsESqVqsC2RowYIeRyubCxsREDBw4U6enpBY5TUe/L+vXrBQCRkpIilRX13hJVBgcOHBAAxLZt26Syoto8tc8//1x4e3sLCwsLYWNjI5o1ayYmTZok/v333wLbftnPeGnP04pr54QQ4urVq2Lo0KHCxcVFmJiYiFdeeUW8/vrrYvv27VLMkydPxAcffCBq1qwpLCwsRIcOHYRSqRRdunQRXbp0KXWd1X766SfRvn17YWFhIWxtbUXbtm3Fd999Jy2/cOGC8PPzE9bW1qJGjRpi1KhR4o8//hAAxPr16zW2VVK7XJY2SQghvv/+e9GxY0dhZWUlrKysRKNGjURoaKhITk4uc55EhqSoz1ppzhULa2+F+N/n9OTJk6XaV0lKc264fft24e/vL5ycnISpqamoU6eOePfdd8WtW7c0tnX//n0xdepU0aBBA2Fqaipq1Kgh2rdvLz755BORk5MjhCi+/f3ss89E586dRfXq1YWZmZmoX7++mDhxosjMzCxTTqQbMiH4VGKiWbNmYfbs2bh9+3aZni1CRERERERERFQUPuONiIiIiIiIiIhIB/iMN9JrDx48KPG5JI6OjuVUGyLSpdTU1GKXW1hYQC6Xl1Ntqo6cnBzcvXu32Bi5XF7szIpEVHlV1c/47du3C0wk8yxTU1M4ODiUY42IyBBkZmbi8ePHxca4uLiUU21IX7DjjfTaJ598gtmzZxcbk5KSUk61ISJdqlmzZrHLg4ODsWHDhvKpTBVy9OhRdOvWrdiY9evXY9iwYeVTISLSqqr6GW/Tpg3++uuvIpd36dIFBw8eLL8KEZFBGD9+PDZu3FhsDJ/WRWXFZ7yRXrt27RquXbtWbEzHjh1hbm5eTjUiIl3Zt29fsctdXV3h6elZTrWpOu7du4eEhIRiY5o0aVJixyYRVU5V9TP++++/FzvqxN7eHt7e3uVYIyIyBBcuXMC///5bbIyfn1851Yb0BTveiIiIiIiIiIiIdICTKxCRwYqMjESbNm1gY2MDJycnBAYGIjk5WSOma9eukMlkGj9jxozRiLlx4wYCAgJgaWkJJycnTJw4EXl5eRoxBw8eRKtWrWBmZoYGDRoUestjVFQU6tatC3Nzc/j4+ODEiRNaz5mIiIiIiIjKj0E/402lUuHff/+FjY0NZDJZRVeHiEoghMD9+/fh6uoKI6OXv25w6NAhhIaGok2bNsjLy8NHH30Ef39/XLhwAVZWVlLcqFGjMGfOHOm1paWl9P/8/HwEBATAxcUFR48exa1btzB06FCYmJhgwYIFAJ4+RzAgIABjxozBpk2bEB8fj5EjR6JmzZpQKBQAgC1btiAiIgLR0dHw8fHBihUroFAokJycDCcnpxJzYXtGVLVouz3TJ2zPiKoetmlFY5tGVLXopD0TBuzmzZsCAH/4w58q9nPz5k2dtAnp6ekCgDh06JBU1qVLFzF+/Pgi1/nll1+EkZGRSE1NlcrWrl0rbG1tRXZ2thBCiEmTJokmTZporDdo0CChUCik123bthWhoaHS6/z8fOHq6ioiIyNLVXe2Z/zhT9X80VV7VpWxPeMPf6rujzbatAULFojWrVsLa2tr4ejoKPr06SMuXbqkEdOlS5cC+3733Xc1Yv766y/Ru3dvYWFhIRwdHcWHH34ocnNzNWIOHDggWrZsKUxNTUX9+vXF+vXrC9Rn9erVws3NTZiZmYm2bduK48ePlykftmn84U/V/NHmOZpBj3izsbEBANy8eRO2trZa3XZubi727t0Lf39/mJiYaHXblRHz1X+VIeesrCzUrl1b+uxqW2ZmJgDAwcFBo3zTpk349ttv4eLigjfeeAPTp0+XRr0plUo0a9YMzs7OUrxCocDYsWNx/vx5tGzZEkqlssBDWBUKBcLDwwEAOTk5SEhIwNSpU6XlRkZG8PPzg1KpLLSu2dnZyM7Oll6L//+4zpSUlDIfn9zcXBw4cADdunUzqN9nQ8sZYN6VKe/79+/D3d1dZ+1ZVVaW87PK8LdJn/B4apchHU9tnqPp0x0JQME2Td9/L/Q9P0D/czT0/HTxndOgO97UQ31tbW110vFmaWkJW1tbvfxlfR7z1X+VKWddDNNXqVQIDw9Hhw4d0LRpU6n8rbfegpubG1xdXXH27FlMnjwZycnJ+OGHHwAAqampGp1uAKTXqampxcZkZWXh8ePHuHfvHvLz8wuNuXTpUqH1jYyMxOzZswuUK5VKjRPP0rK0tMTx48fLvF5VZog5A8y7snj06BGA0rdnhw8fxpIlS5CQkIBbt25hx44dCAwMlJYLITBz5kx88cUXyMjIQIcOHbB27Vp4eHhIMXfv3sW4cePw888/w8jICP3798fKlSthbW0txZw9exahoaE4efIkHB0dMW7cOEyaNEmjLtu2bcP06dNx/fp1eHh4YNGiRejdu3eZ6lKcspyfVaa/TfqAx1O7DPF4auMcLTY2VuP1hg0b4OTkhISEBHTu3Fkqt7S0hIuLS6Hb2Lt3Ly5cuIB9+/bB2dkZXl5emDt3LiZPnoxZs2bB1NQU0dHRcHd3x9KlSwEAjRs3xpEjR7B8+XKp423ZsmUYNWoUhg8fDgCIjo7G7t27sW7dOkyZMqVU+Tzfpun774W+5wfof47M7yltfuc06I43IiK10NBQJCUl4ciRIxrlo0ePlv7frFkz1KxZEz169MDVq1dRv3798q6mZOrUqYiIiJBeq6/M+Pv7l/lCQm5uLuLi4vDaa6/p5R/XwhhizgDzrkx5Z2VllSn+4cOHaNGiBUJCQtCvX78CyxcvXoxPP/0UGzduhLu7O6ZPnw6FQoELFy7A3NwcADBkyBDcunULcXFxyM3NxfDhwzF69GjExMRIdfL394efnx+io6Nx7tw5hISEwM7OTmoLjx49isGDByMyMhKvv/46YmJiEBgYiNOnT0sXLUpTFyKi0qpKdyQABe9KULf3ubm50o/6tT7S9/wA/c/R0PPTRd7seCMigxcWFoZdu3bh8OHDqFWrVrGxPj4+AIArV66gfv36cHFxKTD7aFpaGgBIV2FdXFyksmdjbG1tYWFhAWNjYxgbGxcaU9SVXDMzM5iZmRUoNzExeeGOhZdZt6oyxJwB5l0ZlLUevXr1Qq9evQpdJoTAihUrMG3aNPTp0wcA8PXXX8PZ2Rk7d+5EUFAQLl68iNjYWJw8eRKtW7cGAKxatQq9e/fGJ598AldXV2zatAk5OTlYt24dTE1N0aRJEyQmJmLZsmVSx9vKlSvRs2dPTJw4EQAwd+5cxMXFYfXq1YiOji5VXYiISquq3ZEAFH1Xwt69ezXuSoiLiyvNIaiy9D0/QP9zNNT81HclaBM73ojIYAkhMG7cOOzYsQMHDx6Eu7t7ieskJiYCAGrWrAkA8PX1xfz585Geni496yMuLg62trbw9PSUYn755ReN7cTFxcHX1xcAYGpqCm9vb8THx0u3jqlUKsTHxyMsLEwbqRKRHktJSUFqaqrGyA25XA4fHx8olUoEBQVBqVTCzs5O6nQDAD8/PxgZGeH48ePo27cvlEolOnfuDFNTUylGoVBg0aJFuHfvHuzt7aFUKjVG26pjdu7cWeq6PK+k0SHF0fer8uWNx1O7DOl46irHqnZHAlDyXQmVcRS2Nul7foD+52jo+ZX1roTSYMcbERms0NBQxMTE4Mcff4SNjY10BVQul8PCwgJXr15FTEwMevfujerVq+Ps2bOYMGECOnfujObNmwMA/P394enpiXfeeQeLFy9Gamoqpk2bhtDQUGlE2pgxY7B69WpMmjQJISEh2L9/P7Zu3Yrdu3dLdYmIiEBwcDBat26Ntm3bYsWKFXj48KH0TBEioqKo267CRmU8O7Lj+QeBV6tWDQ4ODhoxz1+AeHaEiL29fZEjRJ7dRkl1eV5pR4cUR9+vypc3Hk/tMoTjqYsRIlXxjgSg9HclVKZR2Lqg7/kB+p+joeani5zZ8UZEBmvt2rUAgK5du2qUr1+/HsOGDYOpqSn27dsndYLVrl0b/fv3x7Rp06RYY2Nj7Nq1C2PHjoWvry+srKwQHBysMcuWu7s7du/ejQkTJmDlypWoVasWvvzyS+nBvQAwaNAg3L59GzNmzEBqaiq8vLwQGxtb4MsrEZG+eZlnVur7VfnyxuOpXYZ0PLU5QoR3JBCRvmHHGxEZLCFEsctr166NQ4cOlbgdNze3Aiduz+vatSvOnDlTbExYWBhP5IiozNQjL9LS0qQvnerXXl5eUkx6errGenl5ebh7926Joz+e3UdRMc8uL6kuz9PGMyv1/ap8eePx1C5DOJ7azI93JBCRvjGq6AoQERER0Ytzd3eHi4sL4uPjpbKsrCwcP35cGrnh6+uLjIwMJCQkSDH79++HSqWSbtHy9fXF4cOHNZ7VFBcXh4YNG8Le3l6KeXY/6hj1fkpTFyKi4qxduxaZmZno2rUratasKf1s2bIFAKQ7Evz9/dGoUSN88MEH6N+/P37++WdpG+o7EoyNjeHr64u3334bQ4cOLfSOhLi4OLRo0QJLly4t9I6ETz75BDNmzICXlxcSExN5RwIRlRlHvJWSbLasTPEWRhb4rvl3kC+U47HqcZFxYmbxI26IiEh3Smqjy4ptOunKgwcPcOXKFel1SkoKEhMT4eDggDp16iA8PBzz5s2Dh4cH3N3dMX36dLi6ukq3RzVu3Bg9e/bEqFGjEB0djdzcXISFhSEoKAiurq4Ans4SOHv2bIwYMQKTJ09GUlISVq5cieXLl0v7HT9+PLp06YKlS5ciICAAmzdvxqlTp/D5558DAGQyWYl10QVtf5YBfp6JKoqh35FQ1u+dpcH2jKhiseONiIiIqJI7deoUunXrJr1WPxMtODgYGzZswKRJk/Dw4UOMHj0aGRkZ6NixI2JjY2Fubi6ts2nTJoSFhaFHjx4wMjJC//798emnn0rL5XI59u7di9DQUHh7e6NGjRqYMWOGxuyB7du3R0xMDKZNm4aPPvoIHh4e2LlzJ5o2bSrFlKYuRERERIaCHW9ERERElVzXrl2LHQUik8kwZ84cjduonufg4ICYmJhi99O8eXP89ttvxcYMGDAAAwYMeKm6EBERERkKPuONiIiIiIiIiIhIB9jxRkREREREREREpAPseCMiIiIiIiIiItIBdrwRERERERERERHpADveiIiIiIiIiIiIdIAdb0RERERERERERDrAjjciIiIiIiIiIiIdYMcbERERERERERGRDrDjjYiIiIiIiIiISAfY8UZERERERERERKQD7HgjIiIiIiIiIiLSAXa8ERERERERERER6QA73oiIiIiIiIiIiHSAHW9EREREREREREQ6wI43IiIiIiIiIiIiHWDHGxERERERERERkQ6w442IiIiIiIiIiEgH2PFGRERERERERESkA+x4IyIiIiIiIiIi0gF2vBEREREREREREekAO96IiIiIiIiIiIh0gB1vREREREREREREOvBSHW8LFy6ETCZDeHi4VPbkyROEhoaievXqsLa2Rv/+/ZGWlqax3o0bNxAQEABLS0s4OTlh4sSJyMvL04g5ePAgWrVqBTMzMzRo0AAbNmwosP+oqCjUrVsX5ubm8PHxwYkTJ14mHSIiIiIiIiIiIq154Y63kydP4rPPPkPz5s01yidMmICff/4Z27Ztw6FDh/Dvv/+iX79+0vL8/HwEBAQgJycHR48excaNG7FhwwbMmDFDiklJSUFAQAC6deuGxMREhIeHY+TIkdizZ48Us2XLFkRERGDmzJk4ffo0WrRoAYVCgfT09BdNiYiIiIiIiIiISGteqOPtwYMHGDJkCL744gvY29tL5ZmZmfjqq6+wbNkydO/eHd7e3li/fj2OHj2KY8eOAQD27t2LCxcu4Ntvv4WXlxd69eqFuXPnIioqCjk5OQCA6OhouLu7Y+nSpWjcuDHCwsLw5ptvYvny5dK+li1bhlGjRmH48OHw9PREdHQ0LC0tsW7dupc5HkRERERERERERFpR7UVWCg0NRUBAAPz8/DBv3jypPCEhAbm5ufDz85PKGjVqhDp16kCpVKJdu3ZQKpVo1qwZnJ2dpRiFQoGxY8fi/PnzaNmyJZRKpcY21DHqW1pzcnKQkJCAqVOnSsuNjIzg5+cHpVJZZL2zs7ORnZ0tvc7KygIA5ObmIjc3t9icLYwsil1eVHxJ65W036pCnYe+5FMSQ8sXqBw5G9LxJiIiIiIioqqvzB1vmzdvxunTp3Hy5MkCy1JTU2Fqago7OzuNcmdnZ6Smpkoxz3a6qZerlxUXk5WVhcePH+PevXvIz88vNObSpUtF1j0yMhKzZ88uUL53715YWloWuR4AfNf8u2KXF2Vd0+JH4P3yyy8vtN3KKi4urqKrUK4MLV+gYnN+9OhRhe2biIiIiIiIqKzK1PF28+ZNjB8/HnFxcTA3N9dVnXRm6tSpiIiIkF5nZWWhdu3a8Pf3h62tbbHryhfKy7QvCyMLrGu6DiFJIXiselxkXOaUzDJtt7LKzc1FXFwcXnvtNZiYmFR0dXTO0PIFKkfO6lGqRERERERERFVBmTreEhISkJ6ejlatWkll+fn5OHz4MFavXo09e/YgJycHGRkZGqPe0tLS4OLiAgBwcXEpMPuoetbTZ2Oenwk1LS0Ntra2sLCwgLGxMYyNjQuNUW+jMGZmZjAzMytQbmJiUmJHQnGdZyWtV9y6+tZpU5pjqU8MLV+gYnM2tGNNREREREREVVuZJlfo0aMHzp07h8TEROmndevWGDJkiPR/ExMTxMfHS+skJyfjxo0b8PX1BQD4+vri3LlzGrOPxsXFwdbWFp6enlLMs9tQx6i3YWpqCm9vb40YlUqF+Ph4KYaIqCSRkZFo06YNbGxs4OTkhMDAQCQnJ2vEPHnyBKGhoahevTqsra3Rv3//Ap3+N27cQEBAACwtLeHk5ISJEyciLy9PI+bgwYNo1aoVzMzM0KBBA2zYsKFAfaKiolC3bl2Ym5vDx8enwEUKIiIiIiIiqlrK1PFmY2ODpk2bavxYWVmhevXqaNq0KeRyOUaMGIGIiAgcOHAACQkJGD58OHx9fdGuXTsAgL+/Pzw9PfHOO+/gjz/+wJ49ezBt2jSEhoZKo9HGjBmDa9euYdKkSbh06RLWrFmDrVu3YsKECVJdIiIi8MUXX2Djxo24ePEixo4di4cPH2L48OFaPDxEpM8OHTqE0NBQHDt2DHFxccjNzYW/vz8ePnwoxUyYMAE///wztm3bhkOHDuHff/9Fv379pOX5+fkICAhATk4Ojh49io0bN2LDhg2YMWOGFJOSkoKAgAB069YNiYmJCA8Px8iRI7Fnzx4pZsuWLYiIiMDMmTNx+vRptGjRAgqFQuMiBREREZG+44VRItI3Zep4K43ly5fj9ddfR//+/dG5c2e4uLjghx9+kJYbGxtj165dMDY2hq+vL95++20MHToUc+bMkWLc3d2xe/duxMXFoUWLFli6dCm+/PJLKBQKKWbQoEH45JNPMGPGDHh5eSExMRGxsbEFJlwgIipKbGwshg0bhiZNmqBFixbYsGEDbty4gYSEBABAZmYmvvrqKyxbtgzdu3eHt7c31q9fj6NHj+LYsWMAnk7OcuHCBXz77bfw8vJCr169MHfuXERFRSEnJwcAEB0dDXd3dyxduhSNGzdGWFgY3nzzTSxfvlyqy7JlyzBq1CgMHz4cnp6eiI6OhqWlJdatK36CFiIiIiJ9wgujRKRvyjyr6fMOHjyo8drc3BxRUVGIiooqch03N7cSZ/Ps2rUrzpw5U2xMWFgYwsLCSl1XIqLiZGY+nezEwcEBwNPnWubm5sLPz0+KadSoEerUqQOlUol27dpBqVSiWbNmGp3+CoUCY8eOxfnz59GyZUsolUqNbahjwsPDAQA5OTlISEjA1KlTpeVGRkbw8/ODUqkstK7Z2dnIzs6WXqsnnsjNzUVubm6Z8lbHl3W9qkydq4WRhU62W1kZ4nsNVM68tV2X/Px8zJo1C99++y1SU1Ph6uqKYcOGYdq0aZDJZAAAIQRmzpyJL774AhkZGejQoQPWrl0LDw8PaTt3797FuHHj8PPPP8PIyAj9+/fHypUrYW1tLcWcPXsWoaGhOHnyJBwdHTFu3DhMmjRJoz7btm3D9OnTcf36dXh4eGDRokXo3bu3VnMmIv0UGxur8XrDhg1wcnJCQkICOnfuLF0YjYmJQffu3QEA69evR+PGjXHs2DG0a9dOujC6b98+ODs7w8vLC3PnzsXkyZMxa9YsmJqaalwYBYDGjRvjyJEjWL58uTTg49kLo8DTi6m7d+/GunXrMGXKlHI8KkRUlb10xxsRkT5QqVQIDw9Hhw4d0LRpUwBAamoqTE1NNSaLAQBnZ2ekpqZKMc+PtFW/LikmKysLjx8/xr1795Cfn19ozKVLlwqtb2RkJGbPnl2gfO/evbC0tCxl1pri4uJeaL2qbF1T7Y4oLOmiUmVhiO81ULnyfvTokVa3t2jRIqxduxYbN25EkyZNcOrUKQwfPhxyuRzvv/8+AGDx4sX49NNPsXHjRri7u2P69OlQKBS4cOGCNFv9kCFDcOvWLWmUyfDhwzF69GjExMQAeNrJ7+/vDz8/P0RHR+PcuXMICQmBnZ0dRo8eDQA4evQoBg8ejMjISLz++uuIiYlBYGAgTp8+LbWvRESlVZUujAIlXxwt6WKQti8KFrcvXaiMF7u0Td9zNPT8dJE3O96IiACEhoYiKSkJR44cqeiqlMrUqVMREREhvc7KykLt2rXh7+8PW1vbMm0rNzcXcXFxeO211wxm5lh1ziFJIS88a3VhMqdkam1bumCI7zVQOfNWfxHTlqNHj6JPnz4ICAgAANStWxffffed9CwiIQRWrFiBadOmoU+fPgCAr7/+Gs7Ozti5cyeCgoJw8eJFxMbG4uTJk2jdujUAYNWqVejduzc++eQTuLq6YtOmTcjJycG6detgamqKJk2aIDExEcuWLZM63lauXImePXti4sSJAIC5c+ciLi4Oq1evRnR0tFbzJiL9VtUujAKlvzha1MWg75p/V+S2X1RFXBisTBe7dEXfczTU/LR9cRRgxxsREcLCwrBr1y4cPnwYtWrVkspdXFyQk5ODjIwMjZO7tLQ0uLi4SDHPP2RX/XDfZ2Oef+BvWloabG1tYWFhAWNjYxgbGxcao97G88zMzKQJaZ5lYmLywh0LL7NuVfVY9VirHW9V5fgZ4nsNVK68tV2P9u3b4/PPP8eff/6JV199FX/88QeOHDmCZcuWAXj6LKPU1FSN0R1yuRw+Pj5QKpUICgqCUqmEnZ2d1OkGAH5+fjAyMsLx48fRt29fKJVKdO7cGaamplKMQqHAokWLcO/ePdjb20OpVGpcGFDH7Ny5s9C6v8yt87q6bfzZbRsSfR/lUN4M6XjqKseqdmEUKPniaEkXg+QL5VqvU3leGKyMF7u0Td9zNPT8tH1xFGDHGxEZMCEExo0bhx07duDgwYNwd3fXWO7t7Q0TExPEx8ejf//+AIDk5GTcuHEDvr6+AABfX1/Mnz8f6enpcHJyAvD06omtrS08PT2lmOevNMbFxUnbMDU1hbe3N+Lj4xEYGAjg6RXe+Ph4PseSiEplypQpyMrKQqNGjWBsbIz8/HzMnz8fQ4YMAfC/ER6Fjdx4dvSHuh1Tq1atGhwcHDRinm8rnx1FYm9vX+QoEvU2nqeNW+e1fds4UHVuHdcFfR/lUN4M4XjqYoRIVbwwCpT+4mhRF4O0eUHw2X2Vt8p0sUtX9D1HQ81PFzmz442IDFZoaChiYmLw448/wsbGRvpSKJfLYWFhAblcjhEjRiAiIgIODg6wtbXFuHHj4Ovri3bt2gEA/P394enpiXfeeQeLFy9Gamoqpk2bhtDQUOmka8yYMVi9ejUmTZqEkJAQ7N+/H1u3bsXu3bulukRERCA4OBitW7dG27ZtsWLFCjx8+FB6mC8RUXG2bt2KTZs2ISYmRrr9Mzw8HK6urggODq7o6hXrZW6d19Vt40Dlv3VcF/R9lEN5M6Tjqc0RIrwwSkT6hh1vRGSw1q5dC+DpLMrPWr9+PYYNGwYAWL58uTSzX3Z2NhQKBdasWSPFGhsbY9euXRg7dix8fX1hZWWF4OBgzJkzR4pxd3fH7t27MWHCBKxcuRK1atXCl19+Kc2YBQCDBg3C7du3MWPGDKSmpsLLywuxsbEFRo0QERVm4sSJmDJlCoKCggAAzZo1w19//YXIyEgEBwdLozPS0tJQs2ZNab20tDR4eXkBeDr6Iz09XWO7eXl5uHv3bokjRNTLiovR5a3z2r5tXL1/Q6XvoxzKmyEcT23mxwujRKRv2PFGRAZLCFFijLm5OaKiohAVFVVkjJubW4m3JHXt2hVnzpwpNiYsLIxXUInohTx69AhGRkYaZcbGxlCpVACeXgBwcXFBfHy81NGWlZWF48ePY+zYsQCejv7IyMhAQkICvL29AQD79++HSqWCj4+PFPPxxx8jNzdX+qIdFxeHhg0bwt7eXoqJj4+XZgZUx6hHkRARFYcXRolI37DjjYiIiKiKe+ONNzB//nzUqVMHTZo0wZkzZ7Bs2TKEhIQAAGQyGcLDwzFv3jx4eHjA3d0d06dPh6urq3QLVePGjdGzZ0+MGjUK0dHRyM3NRVhYGIKCguDq6goAeOuttzB79myMGDECkydPRlJSElauXInly5dLdRk/fjy6dOmCpUuXIiAgAJs3b8apU6fw+eefl/txIaKqhxdGiUjfsOONiIiIqIpbtWoVpk+fjvfeew/p6elwdXXFu+++ixkzZkgxkyZNwsOHDzF69GhkZGSgY8eOiI2Nhbm5uRSzadMmhIWFoUePHtJokk8//VRaLpfLsXfvXoSGhsLb2xs1atTAjBkzMHr0aCmmffv2iImJwbRp0/DRRx/Bw8MDO3fuRNOmTcvnYBARERFVIux4IyIiIqribGxssGLFCqxYsaLIGJlMhjlz5mjcavU8BwcHxMTEFLuv5s2b47fffis2ZsCAARgwYECxMURERESGwKjkECIiIiIiIiIiIiordrwRERERERERERHpADveiIiIiIiIiIiIdIAdb0RERERERERERDrAjjciIiIiIiIiIiIdYMcbERERERERERGRDrDjjYiIiIiIiIiISAfY8UZERERERERERKQD7HgjIiIiIiIiIiLSAXa8ERERERERERER6QA73oiIiIiIiIiIiHSAHW9EREREREREREQ6UK2iK0BEREREREREJJst08l2xUyhk+0SlQZHvBEREREREREREekAO96IiIiIiIiIiIh0gB1vREREREREREREOsCONyIiIiIiIiIiIh1gxxsREREREREREZEOsOONiIiIiIiIiIhIB9jxRkREREREREREpAPseCMiIiIiIiIiItKBahVdASIiouLIZsu0vk0LIwt81/w7rW+XiIiIiIjoWRzxRkREREREREREpAPseCMiIiIiIiIiItKBMnW8rV27Fs2bN4etrS1sbW3h6+uLX3/9VVr+5MkThIaGonr16rC2tkb//v2RlpamsY0bN24gICAAlpaWcHJywsSJE5GXl6cRc/DgQbRq1QpmZmZo0KABNmzYUKAuUVFRqFu3LszNzeHj44MTJ06UJRUiIiIiIiIiIiKdKlPHW61atbBw4UIkJCTg1KlT6N69O/r06YPz588DACZMmICff/4Z27Ztw6FDh/Dvv/+iX79+0vr5+fkICAhATk4Ojh49io0bN2LDhg2YMWOGFJOSkoKAgAB069YNiYmJCA8Px8iRI7Fnzx4pZsuWLYiIiMDMmTNx+vRptGjRAgqFAunp6S97PIiIiIiIiIiIiLSiTB1vb7zxBnr37g0PDw+8+uqrmD9/PqytrXHs2DFkZmbiq6++wrJly9C9e3d4e3tj/fr1OHr0KI4dOwYA2Lt3Ly5cuIBvv/0WXl5e6NWrF+bOnYuoqCjk5OQAAKKjo+Hu7o6lS5eicePGCAsLw5tvvonly5dL9Vi2bBlGjRqF4cOHw9PTE9HR0bC0tMS6deu0eGiIiIiIiIiIiIhe3AvPapqfn49t27bh4cOH8PX1RUJCAnJzc+Hn5yfFNGrUCHXq1IFSqUS7du2gVCrRrFkzODs7SzEKhQJjx47F+fPn0bJlSyiVSo1tqGPCw8MBADk5OUhISMDUqVOl5UZGRvDz84NSqSy2ztnZ2cjOzpZeZ2VlAQByc3ORm5tb7LoWRhbFH5Ai4ktar6T9VhXqPPQln5IYWr5A5cjZkI43ERERERERVX1l7ng7d+4cfH198eTJE1hbW2PHjh3w9PREYmIiTE1NYWdnpxHv7OyM1NRUAEBqaqpGp5t6uXpZcTFZWVl4/Pgx7t27h/z8/EJjLl26VGzdIyMjMXv27ALle/fuhaWlZbHrftf8u2KXF2Vd0+JH4f3yyy8vtN3KKi4urqKrUK4MLV+gYnN+9OhRhe2biIiIiIiIqKzK3PHWsGFDJCYmIjMzE9u3b0dwcDAOHTqki7pp3dSpUxERESG9zsrKQu3ateHv7w9bW9ti15UvlJdpXxZGFljXdB1CkkLwWPW4yLjMKZll2m5llZubi7i4OLz22mswMTGp6OronKHlC1SOnNWjVLXl8OHDWLJkCRISEnDr1i3s2LEDgYGB0vJhw4Zh48aNGusoFArExsZKr+/evYtx48bh559/hpGREfr374+VK1fC2tpaijl79ixCQ0Nx8uRJODo6Yty4cZg0aZLGdrdt24bp06fj+vXr8PDwwKJFi9C7d2+t5ktERERERETlq8wdb6ampmjQoAEAwNvbGydPnsTKlSsxaNAg5OTkICMjQ2PUW1paGlxcXAAALi4uBWYfVc96+mzM8zOhpqWlwdbWFhYWFjA2NoaxsXGhMeptFMXMzAxmZmYFyk1MTErsSCiu86yk9YpbV986bUpzLPWJoeULVGzO2t7vw4cP0aJFC4SEhGhMBPOsnj17Yv369dLr59uQIUOG4NatW4iLi0Nubi6GDx+O0aNHIyYmBsDTzkJ/f3/4+fkhOjoa586dQ0hICOzs7DB69GgAwNGjRzF48GBERkbi9ddfR0xMDAIDA3H69Gk0bdpUqzkTERERVXa8OEpE+qRMkysURqVSITs7G97e3jAxMUF8fLy0LDk5GTdu3ICvry8AwNfXF+fOndOYfTQuLg62trbw9PSUYp7dhjpGvQ1TU1N4e3trxKhUKsTHx0sxRESl0atXL8ybNw99+/YtMsbMzAwuLi7Sj729vbTs4sWLiI2NxZdffgkfHx907NgRq1atwubNm/Hvv/8CADZt2oScnBysW7cOTZo0QVBQEN5//30sW7ZM2s7KlSvRs2dPTJw4EY0bN8bcuXPRqlUrrF69WnfJExEREVVS6oujUVFRRcb07NkTt27dkn6++07z0UBDhgzB+fPnERcXh127duHw4cPSRU/gfxdH3dzckJCQgCVLlmDWrFn4/PPPpRj1xdERI0bgzJkzCAwMRGBgIJKSkrSfNBHprTJ1vE2dOhWHDx/G9evXce7cOUydOhUHDx7EkCFDIJfLMWLECERERODAgQNISEjA8OHD4evri3bt2gEA/P394enpiXfeeQd//PEH9uzZg2nTpiE0NFQaRTJmzBhcu3YNkyZNwqVLl7BmzRps3boVEyZMkOoRERGBL774Ahs3bsTFixcxduxYPHz4EMOHD9fioSEiAg4ePAgnJyc0bNgQY8eOxZ07d6RlSqUSdnZ2aN26tVTm5+cHIyMjHD9+XIrp3LkzTE1NpRiFQoHk5GTcu3dPiilsUpmSJowhInrWP//8g7fffhvVq1eHhYUFmjVrhlOnTknLhRCYMWMGatasCQsLC/j5+eHy5csa27h79y6GDBkCW1tb2NnZYcSIEXjw4IFGzNmzZ9GpUyeYm5ujdu3aWLx4cYG6bNu2DY0aNYK5uTmaNWumd8+0JSLd4sVRItInZbrVND09HUOHDsWtW7cgl8vRvHlz7NmzB6+99hoAYPny5dIw3uzsbCgUCqxZs0Za39jYGLt27cLYsWPh6+sLKysrBAcHY86cOVKMu7s7du/ejQkTJmDlypWoVasWvvzySygUCilm0KBBuH37NmbMmIHU1FR4eXkhNja2wIQLREQvo2fPnujXrx/c3d1x9epVfPTRR+jVqxeUSiWMjY2RmpoKJycnjXWqVasGBwcHjQlj3N3dNWKenVTG3t6+yEll1NsozMvM0vy8yjBjbXHKOqt0Wbap7W1X1mOoVtnfa12pjHlruy737t1Dhw4d0K1bN/z6669wdHTE5cuXNb6ILl68GJ9++ik2btwId3d3TJ8+HQqFAhcuXIC5uTkA3j5PRFWH+uKovb09unfvjnnz5qF69eoASr442rdv3yIvji5atAj37t2Dvb09lEqlxjPC1TE7d+4ssl4lnaOV9DdJF+c95fn372X/5uoif0C7x6Aynldok6Hnp4u8y9Tx9tVXXxW73NzcHFFRUcUOCXZzcyvxqmfXrl1x5syZYmPCwsIQFhZWbAwR0csICgqS/t+sWTM0b94c9evXx8GDB9GjR48KrNnLzdJclMo6S++LzipdGiXNPF1WVWVUT2V9r3WtMuWt7VmaFy1ahNq1a2s8k/LZTn8hBFasWIFp06ahT58+AICvv/4azs7O2LlzJ4KCgqQRIidPnpS+rK5atQq9e/fGJ598AldXV40RIqampmjSpAkSExOxbNkyqePt2REiADB37lzExcVh9erViI6O1mreRGSYKvPF0dKeoxX1N0kX5z0VcX7yon9zdXXep4tjUJnOK3TBUPPT9jka8AKTKxARGap69eqhRo0auHLlCnr06AEXFxeNZ1YCQF5eHu7evVvihDHqZcXFFDdhzMvM0vy8yjBjbXHKOqt0aZR25umyquwzVVf291pXKmPe2p6l+aeffoJCocCAAQNw6NAhvPLKK3jvvfcwatQoAEBKSgpSU1M1bmuXy+Xw8fGBUqlEUFBQhY0QeZkRvOrlVX2ESGWh76McypshHc/yzrEyXxwt6RytpL9JujjvKc/zk5f9m6uL/AHtHoPKeF6hTYaen7bP0QB2vBERldrff/+NO3fuoGbNmgCeTgaTkZGBhIQEeHt7AwD2798PlUoFHx8fKebjjz9Gbm6u1LDHxcWhYcOG0i1g6kllwsPDpX09O6lMYV5mluaiVNZZerXZMVbYtrW5/cp4/ApTWd9rXatMeWu7HteuXcPatWsRERGBjz76CCdPnsT7778PU1NTBAcHS6Mzihu5UVEjRLQxglfbo1eBqjOCVRf0fZRDeTOE46mLESJlUZkujpb2HK2ov0m6OO+piL99L/o3V1fnfaYLTEsOKiULIwt81/y7SnVeoQuGmp8ucmbHGxEZrAcPHuDKlSvS65SUFCQmJsLBwQEODg6YPXs2+vfvDxcXF1y9ehWTJk1CgwYNpGdONm7cGD179sSoUaMQHR2N3NxchIWFISgoCK6urgCAt956C7Nnz8aIESMwefJkJCUlYeXKlVi+fLm03/Hjx6NLly5YunQpAgICsHnzZpw6dUpjVi0iouKoVCq0bt0aCxYsAAC0bNkSSUlJiI6ORnBwcAXXrngvM4JXfdVa26NXgco/glUX9H2UQ3kzpOOpixEiZVGZLo4SET2PHW9EZLBOnTqFbt26Sa/VX/yCg4Oxdu1anD17Fhs3bkRGRgZcXV3h7++PuXPnalzF3LRpE8LCwtCjRw9pcplPP/1UWi6Xy7F3716EhobC29sbNWrUwIwZMzSms2/fvj1iYmIwbdo0fPTRR/Dw8MDOnTv5EHIiKrWaNWvC09NTo6xx48b4/vvvAfxv9EZaWpr0xVT92svLS4qpiBEi2hjBq+3Rq+r9Gyp9H+VQ3gzheGo7P14cJSJ9wo43IjJYXbt2hRCiyOV79uwpcRsODg7SbH9Fad68OX777bdiYwYMGIABAwaUuD8iosJ06NABycnJGmV//vkn3NzcADydaMHFxQXx8fFSR1tWVhaOHz+OsWPHAuAIESKqPHhxlIj0CTveiIhIK2SzZRVdBSKDNWHCBLRv3x4LFizAwIEDceLECXz++efSqAyZTIbw8HDMmzcPHh4ecHd3x/Tp0+Hq6orAwEAAHCFCRJUHL44SkT5hxxsRERFRFdemTRvs2LEDU6dOxZw5c+Du7o4VK1ZgyJAhUsykSZPw8OFDjB49GhkZGejYsSNiY2Nhbm4uxXCECBEREZF2seONiIiISA+8/vrreP3114tcLpPJMGfOHMyZM6fIGI4QISIiItIudrwRERERERERUZkU9pgRCyMLfNf8O8gXyrU+6Q1RVWVU0RUgIiIiIiIiIiLSR+x4IyIiIiIiIiIi0gF2vBEREREREREREekAn/FGRESkJYU960QbxEyhk+0SEREREZFuccQbERERERERERGRDnDEGxGRAXp2ZBZnnyIiIiIiItINjngjIiIiIiIiIiLSAXa8ERERERERERER6QA73oiIiIiIiIiIiHSAHW9EREREREREREQ6wI43IiIiIiIiIiIiHWDHGxERERERERERkQ6w442IiIiIiIiIiEgH2PFGRERERERERESkA+x4IyIiIiIiIiIi0gF2vBEREREREREREelAtYquABERERERERHphmy2rKKrQGTQOOKNiIiIiIiIiIhIB9jxRkREREREREREpAPseCMiIiIiIiIiItIBdrwRERERERERERHpADveiIiIiIiIiIiIdIAdb0RERERERERERDpQraIrQERERMWTzZZpZTsWRhb4rvl3kC+U49H0R1rZJhERERERFY0j3oiIiIiIiIiIiHSgTB1vkZGRaNOmDWxsbODk5ITAwEAkJydrxDx58gShoaGoXr06rK2t0b9/f6SlpWnE3LhxAwEBAbC0tISTkxMmTpyIvLw8jZiDBw+iVatWMDMzQ4MGDbBhw4YC9YmKikLdunVhbm4OHx8fnDhxoizpEBERERERERER6UyZOt4OHTqE0NBQHDt2DHFxccjNzYW/vz8ePnwoxUyYMAE///wztm3bhkOHDuHff/9Fv379pOX5+fkICAhATk4Ojh49io0bN2LDhg2YMWOGFJOSkoKAgAB069YNiYmJCA8Px8iRI7Fnzx4pZsuWLYiIiMDMmTNx+vRptGjRAgqFAunp6S9zPIiIiIiIiIiIiLSiTM94i42N1Xi9YcMGODk5ISEhAZ07d0ZmZia++uorxMTEoHv37gCA9evXo3Hjxjh27BjatWuHvXv34sKFC9i3bx+cnZ3h5eWFuXPnYvLkyZg1axZMTU0RHR0Nd3d3LF26FADQuHFjHDlyBMuXL4dCoQAALFu2DKNGjcLw4cMBANHR0di9ezfWrVuHKVOmvPSBISIiIiIiIiIiehkvNblCZmYmAMDBwQEAkJCQgNzcXPj5+UkxjRo1Qp06daBUKtGuXTsolUo0a9YMzs7OUoxCocDYsWNx/vx5tGzZEkqlUmMb6pjw8HAAQE5ODhISEjB16lRpuZGREfz8/KBUKousb3Z2NrKzs6XXWVlZAIDc3Fzk5uYWm6uFkUWxy4uKL2m9kvZbVajz0Jd8SmJo+QKVI2dDOt5ERERERERU9b1wx5tKpUJ4eDg6dOiApk2bAgBSU1NhamoKOzs7jVhnZ2ekpqZKMc92uqmXq5cVF5OVlYXHjx/j3r17yM/PLzTm0qVLRdY5MjISs2fPLlC+d+9eWFpaFpvvd82/K3Z5UdY1XVfs8l9++eWFtltZxcXFVXQVypWh5QtUbM6PHml3FsbDhw9jyZIlSEhIwK1bt7Bjxw4EBgZKy4UQmDlzJr744gtkZGSgQ4cOWLt2LTw8PKSYu3fvYty4cfj5559hZGSE/v37Y+XKlbC2tpZizp49i9DQUJw8eRKOjo4YN24cJk2apFGXbdu2Yfr06bh+/To8PDywaNEi9O7dW6v5EhERERERUfl64Y630NBQJCUl4ciRI9qsj05NnToVERER0uusrCzUrl0b/v7+sLW1LXZd+UJ5mfZlYWSBdU3XISQpBI9Vj4uMy5ySWabtVla5ubmIi4vDa6+9BhMTk4qujs4ZWr5A5chZPUpVWx4+fIgWLVogJCRE41mUaosXL8ann36KjRs3wt3dHdOnT4dCocCFCxdgbm4OABgyZAhu3bolPfdy+PDhGD16NGJiYqQ6+/v7w8/PD9HR0Th37hxCQkJgZ2eH0aNHAwCOHj2KwYMHIzIyEq+//jpiYmIQGBiI06dPSxc2iIjKYuHChZg6dSrGjx+PFStWAHg6AdYHH3yAzZs3Izs7GwqFAmvWrNG4kHnjxg2MHTsWBw4cgLW1NYKDgxEZGYlq1f53ynjw4EFERETg/PnzqF27NqZNm4Zhw4Zp7D8qKgpLlixBamoqWrRogVWrVqFt27blkToR6QFeHCUiffJCHW9hYWHYtWsXDh8+jFq1aknlLi4uyMnJQUZGhsaot7S0NLi4uEgxz88+qp719NmY52dCTUtLg62tLSwsLGBsbAxjY+NCY9TbKIyZmRnMzMwKlJuYmJTYkVBc51lJ6xW3rr512pTmWOoTQ8sXqNictb3fXr16oVevXoUuE0JgxYoVmDZtGvr06QMA+Prrr+Hs7IydO3ciKCgIFy9eRGxsLE6ePInWrVsDAFatWoXevXvjk08+gaurKzZt2oScnBysW7cOpqamaNKkCRITE7Fs2TKp423lypXo2bMnJk6cCACYO3cu4uLisHr1akRHR2s1ZyLSfydPnsRnn32G5s2ba5RPmDABu3fvxrZt2yCXyxEWFoZ+/frh999/B/C/CbBcXFxw9OhR3Lp1C0OHDoWJiQkWLFgA4H8TYI0ZMwabNm1CfHw8Ro4ciZo1a0rP4VVPgBUdHQ0fHx+sWLECCoUCycnJcHJyKt+DQURVEi+OEpE+KVPHmxAC48aNw44dO3Dw4EG4u7trLPf29oaJiQni4+PRv39/AEBycjJu3LgBX19fAICvry/mz5+P9PR06eQrLi4Otra28PT0lGKevwUzLi5O2oapqSm8vb0RHx8vXflQqVSIj49HWFhYGQ8BEVFBKSkpSE1N1XjepFwuh4+PD5RKJYKCgqBUKmFnZyd1ugGAn58fjIyMcPz4cfTt2xdKpRKdO3eGqampFKNQKLBo0SLcu3cP9vb2UCqVGqNx1TE7d+4ssn4v88xKQPP5k6V9JqU+McScAc28DemZiZXhGZXP01VdHjx4gCFDhuCLL77AvHnzpHJOgEVEVQkvjhKRPilTx1toaChiYmLw448/wsbGRnomm1wuh4WFBeRyOUaMGIGIiAg4ODjA1tYW48aNg6+vL9q1awcA8Pf3h6enJ9555x0sXrwYqampmDZtGkJDQ6XRaGPGjMHq1asxadIkhISEYP/+/di6dSt2794t1SUiIgLBwcFo3bo12rZtixUrVuDhw4fSSR4R0ctQt2+FPUvy2edRPj96o1q1anBwcNCIef4ixbPPtbS3ty/yuZbqbRTmZZ5ZCRT+3MqSnkmpjwwxZ+Bp3vr2jNHSqEzP5dT2MyvVQkNDERAQAD8/P42Ot8o+ARYRUWlV9YujJV0MquoXBQ3h4qY6t8p0QU+bKuMFS20qKT9d5F2mjre1a9cCALp27apRvn79eunZHsuXL5fuoX/2+SFqxsbG2LVrF8aOHQtfX19YWVkhODgYc+bMkWLc3d2xe/duTJgwAStXrkStWrXw5ZdfSldSAWDQoEG4ffs2ZsyYgdTUVHh5eSE2NrbAl1ciIn30Ms+sBDSfW1naZ1LqE0PMGdDMO3VS0R27+qYyPKPyedp+ZiUAbN68GadPn8bJkycLLKvME2C9zAhe9XJdfMHT1y8cxdH3L1vlzZCOZ3nmqC8XR4u6GPSik/pVNoZwcbMyXdDTBUPNTxcXR8t8q2lJzM3NERUVhaioqCJj3NzcSrzS3rVrV5w5c6bYmLCwMN5aSkQ6oX5eZFpaGmrWrCmVp6WlwcvLS4pJT0/XWC8vLw93794t8ZmVz+6jqBhdPbMSKPy5lSU9k1IfGWLOwNO8K0sHVHmqTM/l1HY9bt68ifHjxyMuLk56vlFV8bIjeAHdfMEzxFGhavr+Zau8GcLx1NUo3qqopIujJV0MKuukfpWNIVzcVOdYmS7oaVNlvGCpTSXlp4uLoy88qykRkT5zd3eHi4sL4uPjpY62rKwsHD9+HGPHjgXw9HmUGRkZSEhIgLe3NwBg//79UKlU8PHxkWI+/vhj5ObmSg17XFwcGjZsCHt7eykmPj5eulVLHaN+riURUUkSEhKQnp6OVq1aSWX5+fk4fPgwVq9ejT179lTaCbBeZgSv+uRZF1/w9GXm+bLQ9y9b5c2QjqcuvqgWRV8ujhZ1MUhfOqsM4eJmZbqgpwuGmp8ucmbHGxEZrAcPHuDKlSvS65SUFCQmJsLBwQF16tRBeHg45s2bBw8PD2nGLFdXV2lSl8aNG6Nnz54YNWoUoqOjkZubi7CwMAQFBcHV1RUA8NZbb2H27NkYMWIEJk+ejKSkJKxcuRLLly+X9jt+/Hh06dIFS5cuRUBAADZv3oxTp07h888/L9fjQURVV48ePXDu3DmNsuHDh6NRo0aYPHkyateuXWknwHrZEbyAbr7g6fOXjZLo+5et8mYIx7M88+PFUSKqatjxRkQG69SpU+jWrZv0Wj3iIjg4GBs2bMCkSZPw8OFDjB49GhkZGejYsSNiY2M1buPatGkTwsLC0KNHD+n5lp9++qm0XC6XY+/evQgNDYW3tzdq1KiBGTNmSLNlAUD79u0RExODadOm4aOPPoKHhwd27tzJaeqJqNRsbGwKtBlWVlaoXr26VM4JsIioquDFUSLSJ+x4IyKD1bVr12KfXSmTyTBnzhyNyV+e5+DggJiYmGL307x5c/z222/FxgwYMAADBgwovsJERC+BE2ARUVXBi6NEpE/Y8UZERESkhw4ePKjxmhNgEVFVwYujRKRPjCq6AkRERERERERERPqIHW9EREREREREREQ6wI43IiIiIiIiIiIiHWDHGxERERERERERkQ5wcoUKJpst08l2xcyiH0ZKRERERERERES6xxFvREREREREREREOsCONyIiIiIiIiIiIh1gxxsREREREREREZEOsOONiIiIiIiIiIhIB9jxRkREREREREREpAPseCMiIiIiIiIiItIBdrwRERERERERERHpADveiIiIiIiIiIiIdIAdb0RERERERERERDrAjjciIiIiIiIiIiIdYMcbERERERERERGRDrDjjYiIiIiIiIiISAfY8UZERERERERERKQD7HgjIiIiIiIiIiLSAXa8ERERERERERER6UC1iq4AkWy2TOvbFDOF1rdJRERERERERFQWHPFGRERERERERESkA+x4IyIiIiIiIiIi0gF2vBEREREREREREekAO96IiIiIiIiIiIh0gB1vREREREREREREOsCONyIiIiIiIiIiIh1gxxsREREREREREZEOsOONiIiIiIiIiIhIB9jxRkREREREREREpAPVyrrC4cOHsWTJEiQkJODWrVvYsWMHAgMDpeVCCMycORNffPEFMjIy0KFDB6xduxYeHh5SzN27dzFu3Dj8/PPPMDIyQv/+/bFy5UpYW1tLMWfPnkVoaChOnjwJR0dHjBs3DpMmTdKoy7Zt2zB9+nRcv34dHh4eWLRoEXr37v0Ch4GIiIiIiIiIqHTkC+V4rHpc0dUoNTFTVHQVDFaZR7w9fPgQLVq0QFRUVKHLFy9ejE8//RTR0dE4fvw4rKysoFAo8OTJEylmyJAhOH/+POLi4rBr1y4cPnwYo0ePlpZnZWXB398fbm5uSEhIwJIlSzBr1ix8/vnnUszRo0cxePBgjBgxAmfOnEFgYCACAwORlJRU1pSIiIiIiIiIiIi0rswdb7169cK8efPQt2/fAsuEEFixYgWmTZuGPn36oHnz5vj666/x77//YufOnQCAixcvIjY2Fl9++SV8fHzQsWNHrFq1Cps3b8a///4LANi0aRNycnKwbt06NGnSBEFBQXj//fexbNkyaV8rV65Ez549MXHiRDRu3Bhz585Fq1atsHr16hc8FEREmmbNmgWZTKbx06hRI2n5kydPEBoaiurVq8Pa2hr9+/dHWlqaxjZu3LiBgIAAWFpawsnJCRMnTkReXp5GzMGDB9GqVSuYmZmhQYMG2LBhQ3mkR0R6JDIyEm3atIGNjQ2cnJwQGBiI5ORkjZjybLOioqJQt25dmJubw8fHBydOnNB6zkRkuHiORkRVSZlvNS1OSkoKUlNT4efnJ5XJ5XL4+PhAqVQiKCgISqUSdnZ2aN26tRTj5+cHIyMjHD9+HH379oVSqUTnzp1hamoqxSgUCixatAj37t2Dvb09lEolIiIiNPavUCikDr7CZGdnIzs7W3qdlZUFAMjNzUVubm6xuVkYWZTqGDwfX9b1tKWkfHS1vxfZry6Oka7zf5l8q6rKkHNF7LtJkybYt2+f9Lpatf81mxMmTMDu3buxbds2yOVyhIWFoV+/fvj9998BAPn5+QgICICLiwuOHj2KW7duYejQoTAxMcGCBQsAPG03AwICMGbMGGzatAnx8fEYOXIkatasCYVCUb7JElGVdejQIYSGhqJNmzbIy8vDRx99BH9/f1y4cAFWVlYAyq/N2rJlCyIiIhAdHQ0fHx+sWLECCoUCycnJcHJyqpgDRER6h+doRFRVaLXjLTU1FQDg7OysUe7s7CwtS01NLXDSVa1aNTg4OGjEuLu7F9iGepm9vT1SU1OL3U9hIiMjMXv27ALle/fuhaWlZbG5fdf8u2KXF2Vd03UvtN7L+uWXXypkv3FxcWVe50WPbXHKK/8Xybeqq8icHz16VO77rFatGlxcXAqUZ2Zm4quvvkJMTAy6d+8OAFi/fj0aN26MY8eOoV27dti7dy8uXLiAffv2wdnZGV5eXpg7dy4mT56MWbNmwdTUFNHR0XB3d8fSpUsBAI0bN8aRI0ewfPlyntQRUanFxsZqvN6wYQOcnJyQkJCAzp07l2ubtWzZMowaNQrDhw8HAERHR2P37t1Yt24dpkyZUo5HhYj0Gc/RiKiq0GrHW2U3depUjVFyWVlZqF27Nvz9/WFra1vsuvKF8jLty8LIAuuarkNIUkiFPHAxc0pmue4vNzcXcXFxeO2112BiYlKmdct6bEtD1/m/TL5VVWXIWT1KtTxdvnwZrq6uMDc3h6+vLyIjI1GnTh0kJCQgNzdXY4Rvo0aNUKdOHSiVSrRr1w5KpRLNmjXTuEigUCgwduxYnD9/Hi1btoRSqdTYhjomPDy82Hq9zAheQHOkaUWP0K0IhpgzoJk3R+xWLF3XJTPz6d9BBwcHACi3NisnJwcJCQmYOnWqtNzIyAh+fn5QKpWF1vVl2jP18qo4er4yqoyflarMkI5nReRYVc/RSvq9qOrnJoZwjlVVcyzt51Tf266S8tNF3lrteFNfcUhLS0PNmjWl8rS0NHh5eUkx6enpGuvl5eXh7t270vouLi4F7sFXvy4pprCrHmpmZmYwMzMrUG5iYlJiR8KLdp49Vj2ukI63iuoYKc2xfJ4ujk955f8i+VZ1FZlzee/Xx8cHGzZsQMOGDXHr1i3Mnj0bnTp1QlJSElJTU2Fqago7OzuNdZ4f4VvYyFz1suJisrKy8PjxY1hYFP4H/WVG8AKFjzStqBG6FckQcwae5l1RI6MrUmUapazLEbwqlQrh4eHo0KEDmjZtCgDl1mbdu3cP+fn5hcZcunSp0Pq+bHsG6OazbIifEbXK9FnRB4ZwPMv7rgR9OEcr6vdCF3cDVQRDOMeqajmW9e+avrddReWni/ZMqx1v7u7ucHFxQXx8vNTRlpWVhePHj2Ps2LEAAF9fX2RkZCAhIQHe3t4AgP3790OlUsHHx0eK+fjjj5Gbmyt90Y6Li0PDhg1hb28vxcTHx2tccYiLi4Ovr682UyIiA9arVy/p/82bN4ePjw/c3NywdevWIk+2ysvLjOAFNEeaVvQI3YpgiDkDmnmnTir60Qz6pjKM2H2eLkfwhoaGIikpCUeOHNHZPrTpZdoz9Xuri89yed89UBlUxs9KVWZIx7O870qoyudoJf1e6OJuoPJkCOdYVTXH0v5d0/e2q6T8dNGelbnj7cGDB7hy5Yr0OiUlBYmJiXBwcECdOnUQHh6OefPmwcPDA+7u7pg+fTpcXV0RGBgI4Om98T179sSoUaMQHR2N3NxchIWFISgoCK6urgCAt956C7Nnz8aIESMwefJkJCUlYeXKlVi+fLm03/Hjx6NLly5YunQpAgICsHnzZpw6dQqff/75Sx4SIqLC2dnZ4dVXX8WVK1fw2muvIScnBxkZGRpXVJ8deevi4lJgJr/Sjt61tbUt9sTxZUbwAoWPNK2oEboVyRBzBp7mbbrAtOTAFyBmCp1sVxsq0yhlXdUjLCwMu3btwuHDh1GrVi2p3MXFpVzaLGNjYxgbG5fproSXbc8A3XyWK8vvSkWoTJ8VfWAIx7Oi86uK52hF/V7oy3mJIZxjVbUcy/o51fe2q6j8dJGzUVlXOHXqFFq2bImWLVsCACIiItCyZUvMmDEDADBp0iSMGzcOo0ePRps2bfDgwQPExsbC3Nxc2samTZvQqFEj9OjRA71790bHjh01Oszkcjn27t2LlJQUeHt744MPPsCMGTMwevRoKaZ9+/aIiYnB559/jhYtWmD79u3YuXOndEsFEZG2PXjwAFevXkXNmjXh7e0NExMTxMfHS8uTk5Nx48YNaeStr68vzp07p3F7fVxcHGxtbeHp6SnFPLsNdQxH7xJRWQghEBYWhh07dmD//v0FJqkqrzbL1NQU3t7eGjEqlQrx8fFs14hIZ3iORkSVWZlHvHXt2hVCFH01WyaTYc6cOZgzZ06RMQ4ODoiJiSl2P82bN8dvv/1WbMyAAQMwYMCA4itMRPSCPvzwQ7zxxhtwc3PDv//+i5kzZ8LY2BiDBw+GXC7HiBEjEBERAQcHB9ja2mLcuHHw9fVFu3btAAD+/v7w9PTEO++8g8WLFyM1NRXTpk1DaGiodCV0zJgxWL16NSZNmoSQkBDs378fW7duxe7duysydSKqYkJDQxETE4Mff/wRNjY20jOK5HI5LCwsyrXNioiIQHBwMFq3bo22bdtixYoVePjwoTTLKRHRy+I5GhFVJQY1qykRUVn8/fffGDx4MO7cuQNHR0d07NgRx44dg6OjIwBg+fLlMDIyQv/+/ZGdnQ2FQoE1a9ZI6xsbG2PXrl0YO3YsfH19YWVlheDgYI0LE+7u7ti9ezcmTJiAlStXolatWvjyyy85TT0RlcnatWsBPL1A+qz169dj2LBhAMqvzRo0aBBu376NGTNmIDU1FV5eXoiNjS3wkHIiohfFczQiqkrY8UZEVITNmzcXu9zc3BxRUVGIiooqMsbNza3EGYS6du2KM2fOvFAdiYgAFHs3glp5tllhYWEICwsrsU5ERC+C52hEVJWU+RlvREREREREREREVDJ2vBEREREREREREekAbzUlIiIiIiIiItJjstmyUsVZGFngu+bfQb5Qjseqx8XGipklP+qCOOKNiIiIiIiIiIhIJ9jxRkREREREREREpAPseCMiIiIiIiIiItIBPuONSq24e8LLch84EREREREREZEh4Ig3IiIiIiIiIiIiHWDHGxERERERERERkQ7wVlPSS6WdKrmsOF0yEREREREREZUWR7wRERERERERERHpADveiIiIiIiIiIiIdIAdb0RERERERERERDrAjjciIiIiIiIiIiIdYMcbERERERERERGRDnBWUyIqE/lCOR6rHmt1m5wtloiIiIiIiPQRR7wRERERERERERHpADveiIiIiIiIiIiIdIC3mhIREZHWyGbLtL5N3o5ORERERFUVR7wRERERERERERHpADveiIiIiIiIiIiIdIC3muopXdzqQ0REREREREREpceONyIiIiIiIiIiKhNdDfjRt+f78lZTIiIiIiIiIiIiHWDHGxERERERERERkQ6w442IiIiIiIiIiEgH2PFGRERERERERESkA+x4IyIiIiIiIiIi0gF2vBEREREREREREekAO96IiIiIiIiIiIh0oFpFV4CIdEM2W6bV7VkYWeC75t9pdZtERERERERE+owdb0QVTNsdZERERERERERUOVT5W02joqJQt25dmJubw8fHBydOnKjoKhERvRC2Z0SkT9imEZG+YHtGRC+jSo9427JlCyIiIhAdHQ0fHx+sWLECCoUCycnJcHJyqujqERGVGtszItInbNOISF+wPSMqf7q4K0zMFFrfZmlV6Y63ZcuWYdSoURg+fDgAIDo6Grt378a6deswZcqUCq4d6SN1A6B+3pl8oRyPVY8ruFakD9ieERXtZU++yrPNrsiTusqEbRoR6Qu2Z0T0sqpsx1tOTg4SEhIwdepUqczIyAh+fn5QKpWFrpOdnY3s7GzpdWZmJgDg7t27yM3NLXZ/5jnmZaqfuZE5Hj16BPMccwiV/p+EM1/9p8uc79y5U6q4+/fvAwCE0K9jXt7tGaDZpvH32TByBph3eeRt6O0ZUPY27WXas9zc3Ar/21QWtZbV0vo2tcnCyAJRnlFwnuOMy+GXK7o6VZ769/POnTswMTHR6b509bv1d8TfpYrT1zZNF+doJf1elPV7Z2VjCOca+p6jvuan/rte0mdQJ+2ZqKL++ecfAUAcPXpUo3zixImibdu2ha4zc+ZMAYA//OFPFf+5efNmeTQz5YbtGX/4Y7g/+taeCVH2No3tGX/4oz8/+tam8RyNP/wx3B9ttmdVdsTbi5g6dSoiIiKk1yqVCnfv3kX16tUhk2n3HuKsrCzUrl0bN2/ehK2trVa3XRkxX/1XGXIWQuD+/ftwdXWtkP1XJtpszyrDe1veDDFngHlXprzZnv3Py7RnlfG9rcp4PLXLkI4n27T/KalN0/ffC33PD9D/HA09P120Z1W2461GjRowNjZGWlqaRnlaWhpcXFwKXcfMzAxmZmYaZXZ2drqqIgDA1tZWL39Zi8J89V9F5yyXyyts37pSWdqzin5vK4Ih5gww78pCH9szoOxtmjbas8r23lZ1PJ7aZSjHUx/bNF2eo+n774W+5wfof46GnJ+22zMjrW6tHJmamsLb2xvx8fFSmUqlQnx8PHx9fSuwZkREZcP2jIj0Cds0ItIXbM+ISBuq7Ig3AIiIiEBwcDBat26Ntm3bYsWKFXj48KE04wwRUVXB9oyI9AnbNCLSF2zPiOhlVemOt0GDBuH27duYMWMGUlNT4eXlhdjYWDg7O1d01WBmZoaZM2cWGGasr5iv/jPEnMtTRbZnhvjeGmLOAPM2tLwrUnm1aXxvtYvHU7t4PPWDttszff+90Pf8AP3Pkflpn0wIPZvzmYiIiIiIiIiIqBKoss94IyIiIiIiIiIiqszY8UZERERERERERKQD7HgjIiIiIiIiIiLSAXa8ERERERERERER6QA73v6/w4cP44033oCrqytkMhl27typsXzYsGGQyWQaPz179tSIuXv3LoYMGQJbW1vY2dlhxIgRePDggUbM2bNn0alTJ5ibm6N27dpYvHhxgbps27YNjRo1grm5OZo1a4ZffvlF6/lGRkaiTZs2sLGxgZOTEwIDA5GcnKwR8+TJE4SGhqJ69eqwtrZG//79kZaWphFz48YNBAQEwNLSEk5OTpg4cSLy8vI0Yg4ePIhWrVrBzMwMDRo0wIYNGwrUJyoqCnXr1oW5uTl8fHxw4sSJcs+3a9euBd7jMWPGVMl8AWDt2rVo3rw5bG1tYWtrC19fX/z666/Scn16fw1NSe2VEAIzZsxAzZo1YWFhAT8/P1y+fFkjpiq1V2qG1k4DhtdWqxlim00vhu9NycqzHTE0CxcuhEwmQ3h4uFTGY2m4/vnnH7z99tuoXr06LCws0KxZM5w6dUparq3zs4pQt27dAn9zZTIZQkNDAVT93/v8/HxMnz4d7u7usLCwQP369TF37lw8Ow9lVX7/1O7fv4/w8HC4ubnBwsIC7du3x8mTJ6XlVSnHyvR9qFQECSGE+OWXX8THH38sfvjhBwFA7NixQ2N5cHCw6Nmzp7h165b0c/fuXY2Ynj17ihYtWohjx46J3377TTRo0EAMHjxYWp6ZmSmcnZ3FkCFDRFJSkvjuu++EhYWF+Oyzz6SY33//XRgbG4vFixeLCxcuiGnTpgkTExNx7tw5rearUCjE+vXrRVJSkkhMTBS9e/cWderUEQ8ePJBixowZI2rXri3i4+PFqVOnRLt27UT79u2l5Xl5eaJp06bCz89PnDlzRvzyyy+iRo0aYurUqVLMtWvXhKWlpYiIiBAXLlwQq1atEsbGxiI2NlaK2bx5szA1NRXr1q0T58+fF6NGjRJ2dnYiLS2tXPPt0qWLGDVqlMZ7nJmZWSXzFUKIn376SezevVv8+eefIjk5WXz00UfCxMREJCUlCSH06/01NCW1VwsXLhRyuVzs3LlT/PHHH+L//u//hLu7u3j8+LEUU5Xaq9LmrW/ttBCG11aXJW99a7Op7PjelE55tSOG5sSJE6Ju3bqiefPmYvz48VI5j6Vhunv3rnBzcxPDhg0Tx48fF9euXRN79uwRV65ckWK0cX5WUdLT0zX+3sbFxQkA4sCBA0KIqv97P3/+fFG9enWxa9cukZKSIrZt2yasra3FypUrpZiq/P6pDRw4UHh6eopDhw6Jy5cvi5kzZwpbW1vx999/CyGqVo6V5ftQabHjrRBFfaHr06dPketcuHBBABAnT56Uyn799Vchk8nEP//8I4QQYs2aNcLe3l5kZ2dLMZMnTxYNGzaUXg8cOFAEBARobNvHx0e8++67L5FRydLT0wUAcejQISGEEBkZGcLExERs27ZNirl48aIAIJRKpRDi6S+7kZGRSE1NlWLWrl0rbG1tpRwnTZokmjRporGvQYMGCYVCIb1u27atCA0NlV7n5+cLV1dXERkZqf1E/7/n8xXi6Ze4Z0+cnleV81Wzt7cXX375pd6/v4bk+fZKpVIJFxcXsWTJEqksIyNDmJmZie+++04IUfXbKyEMs50WwvDaajVDbbOpeHxvXoyu2hFDcv/+feHh4SHi4uI02iIeS8M1efJk0bFjxyKXa+v8rLIYP368qF+/vlCpVHrxex8QECBCQkI0yvr16yeGDBkihNCP9+/Ro0fC2NhY7Nq1S6O8VatW4uOPP67SOVbk96HS4q2mZXDw4EE4OTmhYcOGGDt2LO7cuSMtUyqVsLOzQ+vWraUyPz8/GBkZ4fjx41JM586dYWpqKsUoFAokJyfj3r17Uoyfn5/GfhUKBZRKpS5TQ2ZmJgDAwcEBAJCQkIDc3FyNujRq1Ah16tSR6qJUKtGsWTM4Oztr1DUrKwvnz58vVT45OTlISEjQiDEyMoKfn59Oc34+X7VNmzahRo0aaNq0KaZOnYpHjx5Jy6pyvvn5+di8eTMePnwIX19fvX9/DVlKSgpSU1M1jrlcLoePj4/Ge1uV26vi6HM7DRheW61maG02lYzvzYvTVTtiSEJDQxEQEFCg/eCxNFw//fQTWrdujQEDBsDJyQktW7bEF198IS3X1vlZZZCTk4Nvv/0WISEhkMlkevF73759e8THx+PPP/8EAPzxxx84cuQIevXqBUA/3r+8vDzk5+fD3Nxco9zCwgJHjhzRixzVyvP7UGlVe5mEDEnPnj3Rr18/uLu74+rVq/joo4/Qq1cvKJVKGBsbIzU1FU5OThrrVKtWDQ4ODkhNTQUApKamwt3dXSNG3fikpqbC3t4eqampGg2SOka9DV1QqVQIDw9Hhw4d0LRpU6k+pqamsLOzK7IuRdVVvay4mKysLDx+/Bj37t1Dfn5+oTGXLl3SWo7PKixfAHjrrbfg5uYGV1dXnD17FpMnT0ZycjJ++OGHYnNRLysupqLyPXfuHHx9ffHkyRNYW1tjx44d8PT0RGJiot6+v4ZO/d4U145U5faqOPrcTgOG11arGVKbTaX333//8b15AbpsRwzF5s2bcfr0aY3nIqnxWBqua9euYe3atYiIiMBHH32EkydP4v3334epqSmCg4O1dn5WGezcuRMZGRkYNmwYAP34vZ8yZQqysrLQqFEjGBsbIz8/H/Pnz8eQIUMAaO/8uiLZ2NjA19cXc+fORePGjeHs7IzvvvsOSqUSDRo00Isc1crz+1BpseOtlIKCgqT/N2vWDM2bN0f9+vVx8OBB9OjRowJr9vJCQ0ORlJSEI0eOVHRVykVR+Y4ePVr6f7NmzVCzZk306NEDV69eRf369cu7mlrRsGFDJCYmIjMzE9u3b0dwcDAOHTpU0dUi0gl9bqcBw2ur1QypzSbSNUNtR7Tl5s2bGD9+POLi4gqMGiHDplKp0Lp1ayxYsAAA0LJlSyQlJSE6OhrBwcEVXDvt+uqrr9CrVy+4urpWdFW0ZuvWrdi0aRNiYmLQpEkTJCYmIjw8HK6urnr1/n3zzTcICQnBK6+8AmNjY7Rq1QqDBw9GQkJCRVdN7/FW0xdUr1491KhRA1euXAEAuLi4ID09XSMmLy8Pd+/ehYuLixTz/Owu6tclxaiXa1tYWBh27dqFAwcOoFatWlK5i4sLcnJykJGRUWRdXiYfW1tbWFhYoEaNGjA2Ni63nIvKtzA+Pj4AoPEeV7V8TU1N0aBBA3h7eyMyMhItWrTAypUr9fb9pf+9N8Ud86raXpWVvrTTgOG11WqG1mZT6fG9KTtdtyOGICEhAenp6WjVqhWqVauGatWq4dChQ/j0009RrVo1ODs781gaqJo1a8LT01OjrHHjxrhx4wYA7Z2fVbS//voL+/btw8iRI6UyfWhDJk6ciClTpiAoKAjNmjXDO++8gwkTJiAyMhKA/rx/9evXx6FDh/DgwQPcvHkTJ06cQG5uLurVq6c3OQLl+32otNjx9oL+/vtv3LlzBzVr1gQA+Pr6IiMjQ6O3eP/+/VCpVNKXAV9fXxw+fBi5ublSTFxcHBo2bCgNU/T19UV8fLzGvuLi4uDr66vV+gshEBYWhh07dmD//v0FhlB6e3vDxMREoy7Jycm4ceOGVBdfX1+cO3dO4xc2Li4Otra20h+ekvIxNTWFt7e3RoxKpUJ8fLxWcy4p38IkJiYCgMZ7XFXyLYpKpUJ2drbevb/0P+7u7nBxcdE45llZWTh+/LjGe1uV2qsXVdXbacDw2mo1ttlUEr43pVde7Ygh6NGjB86dO4fExETpp3Xr1hgyZIj0fx5Lw9ShQwckJydrlP35559wc3MDoL3zs4q2fv16ODk5ISAgQCrThzbk0aNHMDLS7BoxNjaGSqUCoD/vn5qVlRVq1qyJe/fuYc+ePejTp49e5Vie34dKrczTMeip+/fvizNnzogzZ84IAGLZsmXizJkz4q+//hL3798XH374oVAqlSIlJUXs27dPtGrVSnh4eIgnT55I2+jZs6do2bKlOH78uDhy5Ijw8PDQmI42IyNDODs7i3feeUckJSWJzZs3C0tLS43paH///XdRrVo18cknn4iLFy+KmTNnChMTE3Hu3Dmt5jt27Fghl8vFwYMHNaaGfvTokRQzZswYUadOHbF//35x6tQp4evrK3x9faXl6mmh/f39RWJiooiNjRWOjo4a00Jfu3ZNWFpaiokTJ4qLFy+KqKgoYWxsLGJjY6WYzZs3CzMzM7FhwwZx4cIFMXr0aGFnZ6cx642u871y5YqYM2eOOHXqlEhJSRE//vijqFevnujcuXOVzFcIIaZMmSIOHTokUlJSxNmzZ8WUKVOETCYTe/fuFULo1/traIprr4R4On22nZ2d+PHHH8XZs2dFnz59Cp0+u6q0V6XJWx/baSEMr60ubd762GZT2fG9KZ3yakcM1fMzLPNYGqYTJ06IatWqifnz54vLly+LTZs2CUtLS/Htt99KMdo4P6tI+fn5ok6dOmLy5MkFllX13/vg4GDxyiuviF27domUlBTxww8/iBo1aohJkyZJMVX9/RNCiNjYWPHrr7+Ka9euib1794oWLVoIHx8fkZOTI4SoWjlWlu9DpcWOt//vwIEDAkCBn+DgYPHo0SPh7+8vHB0dhYmJiXBzcxOjRo0qcGJ3584dMXjwYGFtbS1sbW3F8OHDxf379zVi/vjjD9GxY0dhZmYmXnnlFbFw4cICddm6dat49dVXhampqWjSpInYvXu31vMtLFcAYv369VLM48ePxXvvvSfs7e2FpaWl6Nu3r7h165bGdq5fvy569eolLCwsRI0aNcQHH3wgcnNzNWIOHDggvLy8hKmpqahXr57GPtRWrVol6tSpI0xNTUXbtm3FsWPHyjXfGzduiM6dOwsHBwdhZmYmGjRoICZOnCgyMzOrZL5CCBESEiLc3NyEqampcHR0FD169JA63YTQr/fX0BTXXgnxdArt6dOnC2dnZ2FmZiZ69OghkpOTNbZRldqr0uStj+20EIbXVqsZYptNL4bvTcnKsx0xRM93vPFYGq6ff/5ZNG3aVJiZmYlGjRqJzz//XGO5ts7PKsqePXsEgAJ1FqLq/95nZWWJ8ePHizp16ghzc3NRr1498fHHH4vs7Gwppqq/f0IIsWXLFlGvXj1hamoqXFxcRGhoqMjIyJCWV6UcK9P3odKQCSFE2cbIERERERERERERUUn4jDciIiIiIiIiIiIdYMcbERERERERERGRDrDjjYiIiIiIiIiISAfY8UZERERERERERKQD7HgjIiIiIiIiIiLSAXa8ERERERERERER6QA73oiIiIiIiIiIiHSAHW9EREREREREREQ6wI43IiIiIiIiIiIiHWDHGxERERERERERkQ6w442IiIiIiIiIiEgH2PFGRERERERERESkA+x4IyIiIiIiIiIi0gF2vBEREREREREREekAO96IiIiIiIiIiIh0gB1vREREREREREREOsCONyIiIiIiIiIiIh1gxxsREREREREREZEOsOONiIiIiIiIiIhIB9jxRkREREREREREpAPseCMiIiIiIiIiItIBdrwRERERERERERHpADveiIiIiIiIiIiIdIAdb0RERJXQ9evXIZPJsGHDhoquChFVYV27dkXTpk0ruhqlsmHDBshkMly/fr2iq0JERKQ17HgjqiALFizAzp07K7oaRFSEo0ePYtasWcjIyHih9desWcNOMyIiIiIiA8eON6IKwo43osrt6NGjmD17NjveiIiIiIjohbHjjYiIiIiIXlheXh5ycnIquhpERESVEjveqFRmzZoFmUyGP//8E2+//TbkcjkcHR0xffp0CCFw8+ZN9OnTB7a2tnBxccHSpUuldXNycjBjxgx4e3tDLpfDysoKnTp1woEDBzT2oX6e0SeffILly5fDzc0NFhYW6NKlC5KSkspc5ydPnmDWrFl49dVXYW5ujpo1a6Jfv364evWqFPPw4UN88MEHqF27NszMzNCwYUN88sknEEIUqFdhI1dkMhlmzZpV4DhduXIFw4YNg52dHeRyOYYPH45Hjx5prPfw4UNs3LgRMpkMMpkMw4YNK3OORKQbs2bNwsSJEwEA7u7u0uf0+vXryMvLw9y5c1G/fn2YmZmhbt26+Oijj5CdnS2tX7duXZw/fx6HDh2S1u3atSsA4O7du/jwww/RrFkzWFtbw9bWFr169cIff/zxUnVOS0tDtWrVMHv27ALLkpOTIZPJsHr1agD/e47SkSNH8P7778PR0RF2dnZ49913kZOTg4yMDAwdOhT29vawt7fHpEmTNNpFIqo87t+/j/DwcNStWxdmZmZwcnLCa6+9htOnT2vEXbhwAd26dYOlpSVeeeUVLF68WGP5i5yvrVixQmoLL1y4AAC4dOkS3nzzTTg4OMDc3BytW7fGTz/9VKDe58+fR/fu3WFhYYFatWph3rx5UKlUZcp9+/btkMlkOHToUIFln332GWQymXQOOWzYMFhbW+PGjRt4/fXXYW1tjVdeeQVRUVEAgHPnzqF79+6wsrKCm5sbYmJiylQXIipf//zzD0JCQuDs7AwzMzM0adIE69atAwA8fvwYjRo1QqNGjfD48WNpnbt376JmzZpo37498vPzAQAqlQorVqxAkyZNYG5uDmdnZ7z77ru4d+9egX3++uuv6NKlC2xsbGBra4s2bdqUuq04deoUZDIZNm7cWGDZnj17IJPJsGvXLgAv992bKilBVAozZ84UAISXl5cYPHiwWLNmjQgICBAAxLJly0TDhg3F2LFjxZo1a0SHDh0EAHHo0CEhhBC3b98WNWvWFBEREWLt2rVi8eLFomHDhsLExEScOXNG2kdKSooAIJo1aybq1q0rFi1aJGbPni0cHByEo6OjSE1NLXV98/LyRI8ePQQAERQUJFavXi0iIyNF9+7dxc6dO4UQQqhUKtG9e3chk8nEyJEjxerVq8Ubb7whAIjw8PAC9Vq/fn2B/QAQM2fOLHCcWrZsKfr16yfWrFkjRo4cwWM0owABAABJREFUKQCISZMmSXHffPONMDMzE506dRLffPON+Oabb8TRo0dLnR8R6dYff/whBg8eLACI5cuXS5/TBw8eiODgYAFAvPnmmyIqKkoMHTpUABCBgYHS+jt27BC1atUSjRo1ktbdu3evEEKIkydPivr164spU6aIzz77TMyZM0e88sorQi6Xi3/++UfaRnFtT1G6d+8uPD09C5TPnj1bGBsbS+3o+vXrpTa9Z8+eIioqSrzzzjtSW9WxY0fx1ltviTVr1ojXX39dABAbN258waNJRLr01ltvCVNTUxERESG+/PJLsWjRIvHGG2+Ib7/9VgghRJcuXYSrq6uoXbu2GD9+vFizZo3o3r27ACB++eUXaTtlPV/z9PQU9erVEwsXLhTLly8Xf/31l0hKShJyuVx4enqKRYsWidWrV4vOnTsLmUwmfvjhB2kbt27dEo6OjsLe3l7MmjVLLFmyRHh4eIjmzZsLACIlJaVUuT969EhYW1uL9957r8Cybt26iSZNmkivg4ODhbm5ufD09BRjxowRUVFRon379lI76+rqKiZOnChWrVolmjRpIoyNjcW1a9fK+G4QUXlITU0VtWrVErVr1xZz5swRa9euFf/3f/8nnbcJIcSxY8eEsbGxmDBhgrReUFCQsLCwEMnJyVLZyJEjRbVq1cSoUaNEdHS0mDx5srCyshJt2rQROTk5Utz69euFTCYTTZs2FfPnzxdRUVFi5MiR4p133il1vevVqyd69+5doHz48OHC3t5e2t/LfPemyokdb1Qq6g//6NGjpbK8vDxRq1YtIZPJxMKFC6Xye/fuCQsLCxEcHCzFZWdna2zv3r17wtnZWYSEhEhl6hM5CwsL8ffff0vlx48fFwA0Gs2SrFu3TmqYnqdSqYQQQuzcuVMAEPPmzdNY/uabbwqZTCauXLmiUa+ydLw9m5cQQvTt21dUr15do8zKyko6RkRU+SxZsqTAF8DExEQBQIwcOVIj9sMPPxQAxP79+6WyJk2aiC5duhTY7pMnT0R+fr5GWUpKijAzMxNz5szRKCtrx9tnn30mAIhz585plHt6eoru3btLr9UdbwqFQmoThRDC19dXyGQyMWbMGKlM3dYXlgsRVTy5XC5CQ0OLXN6lSxcBQHz99ddSWXZ2tnBxcRH9+/eXysp6vmZrayvS09M14nv06CGaNWsmnjx5IpWpVCrRvn174eHhIZWFh4cLAOL48eNSWXp6upDL5WXqeBNCiMGDBwsnJyeRl5cnld26dUsYGRlptKnqiyYLFizQyM/CwkLIZDKxefNmqfzSpUsFzvGIqPIYMWKEqFmzpvjvv/80yoOCgoRcLhePHj0SQggxdepUYWRkJA4fPiy2bdsmAIgVK1ZI8b/99psAIDZt2qSxndjYWI3yjIwMYWNjI3x8fMTjx481Yp89jyrJ1KlThYmJibh7965Ulp2dLezs7DTa2Zf57k2VE281pTIZOXKk9H9jY2O0bt0aQgiMGDFCKrezs0PDhg1x7do1Kc7U1BTA06G8d+/eRV5eHlq3bl3gNggACAwMxCuvvCK9btu2LXx8fPDLL7+Uup7ff/89atSogXHjxhVYJpPJAAC//PILjI2N8f7772ss/+CDDyCEwK+//lrq/T1vzJgxGq87deqEO3fuICsr64W3SUQVT90ORUREaJR/8MEHAIDdu3eXuA0zMzMYGT3985ufn487d+7A2toaDRs2LLRNLIt+/fqhWrVq2LJli1SWlJSECxcuYNCgQQXiR4wYIbWJAODj41OgTVe39eo2nYgqFzs7Oxw/fhz//vtvkTHW1tZ4++23pdempqZo27atxue6rOdr/fv3h6Ojo/T67t272L9/PwYOHIj79+/jv//+w3///Yc7d+5AoVDg8uXL+OeffwA8bUvbtWuHtm3bSus7OjpiyJAhZc5/0KBBSE9Px8GDB6Wy7du3Q6VSFdruPXsuqz5ntbKywsCBA6Xyhg0bws7Oju0eUSUkhMD333+PN954A0IIqa3577//oFAokJmZKbVZs2bNQpMmTRAcHIz33nsPXbp00fjut23bNsjlcrz22msa2/H29oa1tbV0q31cXBzu37+PKVOmwNzcXKM+z55HlWTQoEHIzc3FDz/8IJXt3bsXGRkZJbZXpf3uTZUTO96oTOrUqaPxWi6Xw9zcHDVq1ChQ/ux98Rs3bkTz5s1hbm6O6tWrw9HREbt370ZmZmaBfXh4eBQoe/XVV3H9+vVS1/Pq1ato2LAhqlWrVmTMX3/9BVdXV9jY2GiUN27cWFr+op4/Tvb29gBQ6LMCiKjq+Ouvv2BkZIQGDRpolLu4uMDOzq5U7YZKpcLy5cvh4eEBMzMz1KhRA46Ojjh79myhbWJZ1KhRAz169MDWrVulsi1btqBatWro169fgfjC2nQAqF27doFytl9EldPixYuRlJSE2rVro23btpg1a1aBL2C1atUq8OXQ3t6+wOe6LOdr7u7uGq+vXLkCIQSmT58OR0dHjZ+ZM2cCANLT0wE8bUsLO99r2LBhmfPv2bMn5HK5xgWHLVu2wMvLC6+++qpGrLm5uUZnIfC0fSvs+LDdI6qcbt++jYyMDHz++ecF2prhw4cD+F9bY2pqinXr1iElJQX379/H+vXrNT7rly9fRmZmJpycnAps68GDB9J21M8Ib9q06UvVvUWLFmjUqFGB9qpGjRro3r17gfgX/e5NlU/RvRJEhTA2Ni5VGQDpQdzffvsthg0bhsDAQEycOBFOTk4wNjZGZGSkxkQHlVVRVzHUD+QsTEnHhIiqtrJc3XzeggULMH36dISEhGDu3LlwcHCAkZERwsPDy/xg8cIEBQVh+PDhSExMhJeXF7Zu3YoePXoUOEkDim6rCitn+0VUOQ0cOBCdOnXCjh07sHfvXixZsgSLFi3CDz/8gF69egEo3XlJWc/XLCwsNF6r268PP/wQCoWi0P09f9FCG8zMzBAYGIgdO3ZgzZo1SEtLw++//44FCxYUiC1Lmwew3SOqjNRtzdtvv43g4OBCY5o3by79f8+ePQCeTrx3+fJljYsGKpUKTk5O2LRpU6Hbeb6jXhsGDRqE+fPn47///oONjQ1++uknDB48uNABIy/y3ZsqJ3a8kc5t374d9erVww8//KDxZVV99fN5ly9fLlD2559/om7duqXeZ/369XH8+HHk5ubCxMSk0Bg3Nzfs27cP9+/f1xj1dunSJWk58L/RahkZGRrrv8yIOODlvrgTke4V9hl1c3ODSqXC5cuXpdGxwNMZRTMyMqR2o6j1gadtYrdu3fDVV19plGdkZBTaOVZWgYGBePfdd6WrqX/++SemTp360tslosqrZs2aeO+99/Dee+8hPT0drVq1wvz586WOt9Io6/na8+rVqwcAMDExgZ+fX7Gxbm5uhZ7vJScnl7q+zxo0aBA2btyI+Ph4XLx4EUKIQm/bIqKqz9HRETY2NsjPzy+xrTl79izmzJkjXZAcOXIkzp07J43wr1+/Pvbt24cOHToUuJjwrPr16wN4+viOl72AMGjQIMyePRvff/89nJ2dkZWVhaCgoJfaJlV+vNWUdE7dK/9sL/zx48ehVCoLjd+5c6f0DBAAOHHiBI4fP16mk8f+/fvjv//+w+rVqwssU9ejd+/eyM/PLxCzfPlyyGQyaX+2traoUaMGDh8+rBG3Zs2aUtenMFZWVgU684io8rCysgKg2eneu3dvAMCKFSs0YpctWwYACAgI0Fi/sM+4sbFxgauS27Zt02j3XoadnR0UCgW2bt2KzZs3w9TUFIGBgVrZNhFVLvn5+QVuA3VycoKrqyuys7PLtK2ynq89z8nJCV27dsVnn32GW7duFVh++/Zt6f+9e/fGsWPHcOLECY3lRY06KYmfnx8cHBywZcsWbNmyBW3bti1wKywR6QdjY2P0798f33//PZKSkgosV7c1uf+PvTuPq7LM/z/+BmQXUFREkoxJx30LE1FzSQIVmywzLSdxHx1wUkrNxnCrcMmtQhmn1Jo0l6mstFTEPXGJJLd0Wuxrk4LlRrkAyv37w9+5xxO7nsPm6/l4nIee+/6c676u65xzcZ/PvVw5ORo0aJACAgK0YMECLVu2TBkZGRo7dqwZ+8QTT+j69euaPn16nnKuXbtm7seFh4fLy8tL8fHxunr1qlVcSc80a9y4sZo3b26OV3Xq1FGnTp1KVAYqHs54g9316tVLH3zwgR599FFFRkbqxIkTSkxMVJMmTfTbb7/lia9fv746duyoUaNGKSsrS/Pnz1eNGjU0fvz4Ym9z4MCBeueddxQbG6t9+/bpgQce0KVLl7R582b99a9/1SOPPKKHH35YXbt21d///nf98MMPatmypTZt2qSPPvpIY8aMMY9sSDdubDljxgwNGzZMbdq00Y4dO/Sf//zntvolODhYmzdv1ty5cxUQEKCgoCCFhITcVpkAbCc4OFiS9Pe//139+/eXs7OzHn74YUVFRWnx4sW6cOGCOnfurH379untt99W79691bVrV6vXL1q0SC+99JLq168vPz8/Pfjgg+rVq5d59LV9+/Y6dOiQli9fbp4tYgv9+vXTn//8Zy1cuFARERGqVq2azcoGUH78+uuvqlu3rh5//HG1bNlSVatW1ebNm7V//37NmTOnRGWVdH8tPwkJCerYsaOaN2+u4cOH6w9/+IMyMjKUkpKi//73v/rqq68kSePHj9e//vUvde/eXc8884w8PT21ePFi1atXTwcPHixxPzg7O+uxxx7TypUrdenSJb366qslLgNAxTFjxgxt3bpVISEhGj58uJo0aaJz587pyy+/1ObNm3Xu3Dm99NJLSktLU3Jysry8vNSiRQvFxcVp0qRJevzxx9WzZ0917txZf/nLXxQfH6+0tDSFh4fL2dlZ33zzjdasWaMFCxbo8ccfl7e3t+bNm6dhw4bp/vvv11NPPaXq1avrq6++0uXLl/X222+XqP79+vVTXFyc3NzcNHToUHPSLVRipTyLKiooy5TGP//8s9XyqKgow9PTM098586djaZNmxqGcWOK5VdeecWoV6+e4erqarRu3dpYt26dERUVZdSrV898jWV6+tmzZxtz5swxAgMDDVdXV+OBBx4wvvrqqxLX+fLly8bf//53IygoyHB2djb8/f2Nxx9/3Pjuu+/MmF9//dUYO3asERAQYDg7OxsNGjQwZs+enWda6MuXLxtDhw41fHx8DC8vL+OJJ54wzpw5k2eq+YL6aenSpYYk48SJE+ayY8eOGZ06dTLc3d0NSUwBDZRD06dPN+666y7D0dHR/A7n5OQYU6dONceWwMBAY+LEicbVq1etXpuenm5ERkYaXl5ehiSjc+fOhmEYxtWrV41nn33WqFOnjuHu7m506NDBSElJMTp37mzGGMb/xsSlS5eWuN6ZmZnm2PLuu+/mWW8Zk/bv32+1vKRjPYCylZWVZYwbN85o2bKl4eXlZXh6ehotW7Y0Fi5caMbcvE92s9/vh93K/lp+vvvuO2PgwIGGv7+/4ezsbNx1111Gr169jH//+99WcQcPHjQ6d+5suLm5GXfddZcxffp046233sqzv1RcSUlJhiTDwcHB+PHHH/Ntb1H7rDerV6+eERkZWeJ6ACgdGRkZRnR0tBEYGGj+1uvWrZuxePFiIzU11ahSpYoxevRoq9dcu3bNuP/++42AgADj/Pnz5vLFixcbwcHBhru7u+Hl5WU0b97cGD9+vHHq1Cmr13/88cdG+/btDXd3d8Pb29to27at8d5775W47t98840hyZBk7Nq1K8/62/ntjfLJwTC4Cx/Khx9++EFBQUGaPXu2nnvuubKuDgAAAAAAwG3hnEYAAAAAAADADrjHGyqU7OxsnTt3rtAYHx+fQmelAYCKhrEPwJ3mt99+K/LecrVq1TInhQCAsnLlypU8E938nq+vr1xcXEqpRihvSLyhQtm9e7fVzcvzs3TpUg0aNKh0KgQApYCxD8Cd5tVXX9XUqVMLjTlx4oTuueee0qkQABRg1apVGjx4cKExW7duVZcuXUqnQih3uMcbKpTz588rNTW10JimTZuqTp06pVQjALA/xj4Ad5rvv/9e33//faExHTt2lJubWynVCADyd/r0aR05cqTQmODgYFWvXr2UaoTyhsQbAAAAAAAAYAd39KWmubm5OnXqlLy8vOTg4FDW1QFQBMMw9OuvvyogIECOjswNczPGM6BiYTwrGOMZUPEwphWMMQ2oWOwxnt3RibdTp04pMDCwrKsBoIR+/PFH1a1bt6yrUa4wngEVE+NZXoxnQMXFmJYXYxpQMdlyPLujE29eXl6SbnSot7d3GdemfMrJydGmTZsUHh4uZ2fnsq5OhUd/3p7MzEwFBgaa3138T3HHMz6DJUeflRx9VjTGs4KVZP+ssn7WaFfFQrsY0wpTmr85K9tnkfaUb5W1PaGhoQoKCrLpeHZHJ94sp/p6e3uTeCtATk6OPDw85O3tXSm+TGWN/rQNTtPPq7jjGZ/BkqPPSo4+Kz7Gs7xKsn9WWT9rtKtioV3/w5iWV2n+5qxsn0XaU75V1vZYEm62HM+4AB8AAAAAAACwAxJvAAAAAAAAgB2QeAMAAAAAAADsgMQbAAAAAAAAYAck3gAAAAAAAAA7IPEGAAAAAAAA2AGJNwAAAAAAAMAOSLwBAAAAAAAAdlClrCtwp3OY6mCXco3Jhl3KBVA5+Mzw0ZXcKzYtk3EHAICyYY/fFO6O7nqvxXs2LxcozM2fZctn0Bb7reynoixxxhsAAAAAAABgByTeAAAAAAAAADsg8QYAAAAAAADYAYk3AAAAAAAAwA5IvAEAAAAAAAB2QOINAAAAAAAAsAMSbwAAAAAAAIAdkHgDAAAAAAAA7IDEGwAAAAAAAGAHJN4AAAAAAAAAOyDxBgAAAAAAANgBiTcAAAAAAADADki8AQAAAAAAAHZA4g0AAAAAAACwAxJvAAAAAAAAgB2QeAMAAAAAAADsgMQbAAAAAAAAYAck3gAAAAAAAAA7IPEGAAAAAAAA2AGJNwAAAAAAAMAOSpR4W7RokVq0aCFvb295e3srNDRUn332mbn+6tWrio6OVo0aNVS1alX16dNHGRkZVmWcPHlSkZGR8vDwkJ+fn8aNG6dr165ZxWzbtk333XefXF1dVb9+fS1btixPXRISEnTPPffIzc1NISEh2rdvX0maAgAAAAAAANhViRJvdevW1YwZM5SamqovvvhCDz74oB555BEdOXJEkjR27Fh98sknWrNmjbZv365Tp07pscceM19//fp1RUZGKjs7W7t379bbb7+tZcuWKS4uzow5ceKEIiMj1bVrV6WlpWnMmDEaNmyYNm7caMasWrVKsbGxmjx5sr788ku1bNlSEREROnPmzO32BwAAQIX0008/6c9//rNq1Kghd3d3NW/eXF988YW53jAMxcXFqU6dOnJ3d1dYWJi++eYbqzLOnTunAQMGyNvbW9WqVdPQoUP122+/WcUcPHhQDzzwgNzc3BQYGKhZs2blqcuaNWvUqFEjubm5qXnz5vr000/t02gAAIByrkSJt4cfflg9e/ZUgwYN9Mc//lEvv/yyqlatqj179ujixYt66623NHfuXD344IMKDg7W0qVLtXv3bu3Zs0eStGnTJh09elTvvvuuWrVqpR49emj69OlKSEhQdna2JCkxMVFBQUGaM2eOGjdurJiYGD3++OOaN2+eWY+5c+dq+PDhGjx4sJo0aaLExER5eHhoyZIlNuwaAACAiuH8+fPq0KGDnJ2d9dlnn+no0aOaM2eOqlevbsbMmjVLr732mhITE7V37155enoqIiJCV69eNWMGDBigI0eOKCkpSevWrdOOHTs0YsQIc31mZqbCw8NVr149paamavbs2ZoyZYoWL15sxuzevVtPPvmkhg4dqgMHDqh3797q3bu3Dh8+XDqdAQAAUI5UudUXXr9+XWvWrNGlS5cUGhqq1NRU5eTkKCwszIxp1KiR7r77bqWkpKhdu3ZKSUlR8+bNVbt2bTMmIiJCo0aN0pEjR9S6dWulpKRYlWGJGTNmjCQpOztbqampmjhxorne0dFRYWFhSklJKbTOWVlZysrKMp9nZmZKknJycpSTk3OrXXFb3B3d7VKurdpjKaes+qeyoT9vD/0GAPmbOXOmAgMDtXTpUnNZUFCQ+X/DMDR//nxNmjRJjzzyiCTpnXfeUe3atbV27Vr1799fX3/9tTZs2KD9+/erTZs2kqTXX39dPXv21KuvvqqAgAAtX75c2dnZWrJkiVxcXNS0aVOlpaVp7ty5ZoJuwYIF6t69u8aNGydJmj59upKSkvTGG28oMTGxtLoEAACgXChx4u3QoUMKDQ3V1atXVbVqVX344Ydq0qSJ0tLS5OLiomrVqlnF165dW+np6ZKk9PR0q6SbZb1lXWExmZmZunLlis6fP6/r16/nG3Ps2LFC6x4fH6+pU6fmWb5p0yZ5eHgU3Xg7eK/Fe3Yp19aXdCQlJdm0vDsd/XlrLl++XNZVAIBy6eOPP1ZERIT69u2r7du366677tJf//pXDR8+XNKNW3mkp6dbHdz08fFRSEiIUlJS1L9/f6WkpKhatWpm0k2SwsLC5OjoqL179+rRRx9VSkqKOnXqJBcXFzMmIiJCM2fO1Pnz51W9enWlpKQoNjbWqn4RERFau3ZtvnW/nQOjlfWAFu2qWMpDu+xxMN9SZnHaVdneUwCwpRIn3ho2bKi0tDRdvHhR//73vxUVFaXt27fbo242N3HiRKsdwczMTAUGBio8PFze3t5lUiefGT52Kffi8xdtUk5OTo6SkpL00EMPydnZ2SZl3snoz9tj+TEGALD2/fffa9GiRYqNjdULL7yg/fv3629/+5tcXFwUFRVlHuDM78DlzQc//fz8rNZXqVJFvr6+VjE3n0l3c5np6emqXr16gQdRLWX8ni0OjFbWA1q0q2Ipy3bZ62C+VLx22fLgaHx8vD744AMdO3ZM7u7uat++vWbOnKmGDRuaMVevXtWzzz6rlStXKisrSxEREVq4cKHV2HPy5EmNGjVKW7duVdWqVRUVFaX4+HhVqfK/n8Dbtm1TbGysjhw5osDAQE2aNEmDBg2yqk9CQoJmz56t9PR0tWzZUq+//rratm1rs/YCqPxKnHhzcXFR/fr1JUnBwcHav3+/FixYoH79+ik7O1sXLlywOustIyND/v7+kiR/f/88s49aZj29Oeb3M6FmZGTI29tb7u7ucnJykpOTU74xljIK4urqKldX1zzLnZ2dyywJciX3il3KtXV7yrKPKiP689bQZwCQv9zcXLVp00avvPKKJKl169Y6fPiwEhMTFRUVVca1K9ztHBitrAe0aFfFUh7aZY+D+e6O7lrSbEmx2mXLg6Pbt29XdHS07r//fl27dk0vvPCCwsPDdfToUXl6ekq6Manf+vXrtWbNGvn4+CgmJkaPPfaYPv/8c0n/m9TP399fu3fv1unTpzVw4EA5Ozub46RlUr+RI0dq+fLlSk5O1rBhw1SnTh1FRERI+t+kfomJiQoJCdH8+fMVERGh48eP5zlQAQAFKdHkCvnJzc1VVlaWgoOD5ezsrOTkZHPd8ePHdfLkSYWGhkqSQkNDdejQIavZR5OSkuTt7a0mTZqYMTeXYYmxlOHi4qLg4GCrmNzcXCUnJ5sxAFAczAAIoLKoU6eOuS9l0bhxY508eVLS/w5wFnbg0t/fP88M8deuXdO5c+eKPEB68zYKiinoAKmrq6u8vb2tHtL/DlIV9ShJbEV60K6K9Sjrdl3JvWKXR0m/i7awYcMGDRo0SE2bNlXLli21bNkynTx5UqmpqZLEpH4AKpwSJd4mTpyoHTt26IcfftChQ4c0ceJEbdu2TQMGDJCPj4+GDh2q2NhYbd26VampqRo8eLBCQ0PVrl07SVJ4eLiaNGmip59+Wl999ZU2btyoSZMmKTo62jwTbeTIkfr+++81fvx4HTt2TAsXLtTq1as1duxYsx6xsbH65z//qbfffltff/21Ro0apUuXLmnw4ME27BoAlRkzAAKoTDp06KDjx49bLfvPf/6jevXqSbox0YK/v7/VgcvMzEzt3bvX6gDphQsXzB+3krRlyxbl5uYqJCTEjNmxY4fV/ZySkpLUsGFDc/ws6iAqAJTExYs3bqHj6+srSUVO6iepwEn9MjMzdeTIETMmv0n9LGVYJvW7Oaa4k/oBwM1KdKnpmTNnNHDgQJ0+fVo+Pj5q0aKFNm7cqIceekiSNG/ePDk6OqpPnz5W19pbODk5ad26dRo1apRCQ0Pl6empqKgoTZs2zYwJCgrS+vXrNXbsWC1YsEB169bVm2++aZ7uK0n9+vXTzz//rLi4OKWnp6tVq1basGFDnvuJAEBBmAEQQGUyduxYtW/fXq+88oqeeOIJ7du3T4sXLzaT/A4ODhozZoxeeuklNWjQQEFBQXrxxRcVEBCg3r17S7pxhlz37t01fPhwJSYmKicnRzExMerfv78CAgIkSU899ZSmTp2qoUOHasKECTp8+LAWLFhgdYbIM888o86dO2vOnDmKjIzUypUr9cUXX1gdcACA4sjNzdWYMWPUoUMHNWvWTNKN+0mW50n9bmfCmNtVHib6uF03TxRi+b8tJg8pD31SGd6fm9Ge4itR4u2tt94qdL2bm5sSEhKUkJBQYEy9evWKvISqS5cuOnDgQKExMTExiomJKTQGAApSkWcAlG59p86yzh6zn1WWP7q/V9l2KkoDfVY0W/fN/fffrw8//FATJ07UtGnTFBQUpPnz52vAgAFmzPjx43Xp0iWNGDFCFy5cUMeOHbVhwwa5ubmZMcuXL1dMTIy6detmHkx97bXXzPU+Pj7atGmToqOjFRwcrJo1ayouLs7qTN/27dtrxYoVmjRpkl544QU1aNBAa9euNX80A0BxRUdH6/Dhw9q1a1dZV6XYbDFhzO2qyBOY5DdRyJJmt39pb3m6jUtFfn/yU9nas3XrVpuXWeLJFQCgMqjIMwBKt79TZ4sdmN8rTzs09lDZdipKA31WMFvOAGjRq1cv9erVq8D1Dg4OmjZtmtWVBr/n6+urFStWFLqdFi1aaOfOnYXG9O3bV3379i28wgBQiJiYGPM2HnXr1jWX+/v7l+tJ/W5nwpjbVR4m+rhdN08UYpngY8jhIbc9KeHF5y/ebtVuW2V4f25WWdvTtWtXm5dN4g3AHakizwAo3fpOneUPii12YH6vPOzQ2ENl26koDfRZ0Ww5AyAAVCaGYWj06NH68MMPtW3btjwHMG+e1K9Pnz6S8p/U7+WXX9aZM2fMg6T5Ter3+4OGBU3qZ7kk3zKpX2FXXrm6upr3L7+ZrSehKExpbsvW8ts/vXmyj1tVnvqjIr8/+amM7bE1Em8A7kgFzQD4/vvvS7KeAbBOnTpmTEZGhlq1amXGlMUMgNLt79TZYgcmv21XZpVtp6I00GcFo18AIH/R0dFasWKFPvroI3l5eZlXAPj4+Mjd3d1qUj9fX195e3tr9OjRBU7qN2vWLKWnp+c7qd8bb7yh8ePHa8iQIdqyZYtWr16t9evXm3WJjY1VVFSU2rRpo7Zt22r+/PlM6gegxEo0qykAVBbMAAgAAFD+LFq0SBcvXlSXLl1Up04d87Fq1SozZt68eerVq5f69OmjTp06yd/fXx988IG53jKpn5OTk0JDQ/XnP/9ZAwcOzHdSv6SkJLVs2VJz5szJd1K/V199VXFxcWrVqpXS0tKY1A9AiXHGG4A7EjMAAgAAlD+GYRQZw6R+ACoSEm8A7kjMAAgAAAAAsDcSbwDuWMwACAAAAACwJ+7xBgAAAAAAANgBiTcAAAAAAADADki8AQAAAAAAAHZA4g0AAAAAAACwAxJvAAAAAAAAgB2QeAMAAAAAAADsgMQbAAAAAAAAYAck3gAAAAAAAAA7IPEGAAAAAAAA2AGJNwAAAAAAAMAOSLwBAAAAAAAAdkDiDQAAAAAAALADEm8AAAAAAACAHZB4AwAAAAAAAOygSllXAAAAAAAAVCwOUx3KugpAhcAZbwAAAAAAAIAdkHgDAAAAAAAA7IDEGwAAAAAAAGAHJN4AAAAAAAAAOyDxBgAAAAAAANgBiTcAAAAAAADADki8AQAAAAAAAHZA4g0AAAAAAACwAxJvAAAAAAAAgB2QeAMAAAAAAADsgMQbAAAAAAAAYAck3gAAAAAAAAA7IPEGAAAAAAAA2AGJNwAAAAAAAMAOSLwBAAAAAAAAdlClrCsAAAAAAAAkh6kOt/xad0d3vdfiPfnM8NGV3CvmcmOyYYuqAbhFnPEGAAAAAAAA2AGJNwAAAABAubFjxw49/PDDCggIkIODg9auXWu1ftCgQXJwcLB6dO/e3Srm3LlzGjBggLy9vVWtWjUNHTpUv/32m1XMwYMH9cADD8jNzU2BgYGaNWtWnrqsWbNGjRo1kpubm5o3b65PP/3U5u0FULmReAMAAAAAlBuXLl1Sy5YtlZCQUGBM9+7ddfr0afPx3nvvWa0fMGCAjhw5oqSkJK1bt047duzQiBEjzPWZmZkKDw9XvXr1lJqaqtmzZ2vKlClavHixGbN79249+eSTGjp0qA4cOKDevXurd+/eOnz4sO0bDaDS4h5vAAAAAIByo0ePHurRo0ehMa6urvL398933ddff60NGzZo//79atOmjSTp9ddfV8+ePfXqq68qICBAy5cvV3Z2tpYsWSIXFxc1bdpUaWlpmjt3rpmgW7Bggbp3765x48ZJkqZPn66kpCS98cYbSkxMtGGLAVRmJN4qqdu5KefNbr5B5+UXL9ukTAAAAAC4Hdu2bZOfn5+qV6+uBx98UC+99JJq1KghSUpJSVG1atXMpJskhYWFydHRUXv37tWjjz6qlJQUderUSS4uLmZMRESEZs6cqfPnz6t69epKSUlRbGys1XYjIiLyXPp6s6ysLGVlZZnPMzMzJUk5OTnKyckpsl3uju7Fan9hr/19GcXZ7u1sz14Kas+tsFcf3EodykNdbIH2FB+JNwAAAABAhdG9e3c99thjCgoK0nfffacXXnhBPXr0UEpKipycnJSeni4/Pz+r11SpUkW+vr5KT0+XJKWnpysoKMgqpnbt2ua66tWrKz093Vx2c4yljPzEx8dr6tSpeZZv2rRJHh4eRbbtvRbvFRlTlCXNllg9t9d96WxR1+L4fXtuRXm6N19SUlJZV8GmKlt7tm7davMySbwBAAAAACqM/v37m/9v3ry5WrRooXvvvVfbtm1Tt27dyrBm0sSJE63OksvMzFRgYKDCw8Pl7e1d5Ot9Zvjc8rbdHd21pNkSDTk8RFdyr5jLLz5/8ZbLLMzt1LU4CmrPrbBXH5RETk6OkpKS9NBDD8nZ2bmsq3PbKmt7unbtavOySbwBAAAAACqsP/zhD6pZs6a+/fZbdevWTf7+/jpz5oxVzLVr13Tu3DnzvnD+/v7KyMiwirE8LyqmoHvLSTfuPefq6ppnubOzc7GSE7ebYLKUcXM59kqK2KKuxd3O7W6rPCWGivtZqCgqY3tsjVlNAQAAAAAV1n//+1+dPXtWderUkSSFhobqwoULSk1NNWO2bNmi3NxchYSEmDE7duywup9TUlKSGjZsqOrVq5sxycnJVttKSkpSaGiovZsEoBIh8QYAAAAAKDd+++03paWlKS0tTZJ04sQJpaWl6eTJk/rtt980btw47dmzRz/88IOSk5P1yCOPqH79+oqIiJAkNW7cWN27d9fw4cO1b98+ff7554qJiVH//v0VEBAgSXrqqafk4uKioUOH6siRI1q1apUWLFhgdZnoM888ow0bNmjOnDk6duyYpkyZoi+++EIxMTGl3icAKi4SbwAAAACAcuOLL75Q69at1bp1a0lSbGysWrdurbi4ODk5OengwYP605/+pD/+8Y8aOnSogoODtXPnTqtLPJcvX65GjRqpW7du6tmzpzp27KjFixeb6318fLRp0yadOHFCwcHBevbZZxUXF6cRI0aYMe3bt9eKFSu0ePFitWzZUv/+97+1du1aNWvWrPQ6A0CFxz3eAAAAAADlRpcuXWQYRoHrN27cWGQZvr6+WrFiRaExLVq00M6dOwuN6du3r/r27Vvk9gCgICU64y0+Pl7333+/vLy85Ofnp969e+v48eNWMVevXlV0dLRq1KihqlWrqk+fPnluSHny5ElFRkbKw8NDfn5+GjdunK5du2YVs23bNt13331ydXVV/fr1tWzZsjz1SUhI0D333CM3NzeFhIRo3759JWkOAAAAAAAAYDclSrxt375d0dHR2rNnj5KSkpSTk6Pw8HBdunTJjBk7dqw++eQTrVmzRtu3b9epU6f02GOPmeuvX7+uyMhIZWdna/fu3Xr77be1bNkyxcXFmTEnTpxQZGSkunbtqrS0NI0ZM0bDhg2zOrKxatUqxcbGavLkyfryyy/VsmVLRURE5Jm9BgAA4E4zY8YMOTg4aMyYMeYyDo4CAACUvhIl3jZs2KBBgwapadOmatmypZYtW6aTJ0+as8VcvHhRb731lubOnasHH3xQwcHBWrp0qXbv3q09e/ZIkjZt2qSjR4/q3XffVatWrdSjRw9Nnz5dCQkJys7OliQlJiYqKChIc+bMUePGjRUTE6PHH39c8+bNM+syd+5cDR8+XIMHD1aTJk2UmJgoDw8PLVmyxFZ9AwAAUOHs379f//jHP9SiRQur5RwcBQAAKH23dY+3ixcvSrpx/bwkpaamKicnR2FhYWZMo0aNdPfddyslJUXt2rVTSkqKmjdvrtq1a5sxERERGjVqlI4cOaLWrVsrJSXFqgxLjOWobXZ2tlJTUzVx4kRzvaOjo8LCwpSSklJgfbOyspSVlWU+z8zMlCTl5ORYTSNdmtwd3ctku8VlqZ+7o3uZ9VFlYulD+vLW0G8AULjffvtNAwYM0D//+U+99NJL5nLLwdEVK1bowQcflCQtXbpUjRs31p49e9SuXTvz4OjmzZtVu3ZttWrVStOnT9eECRM0ZcoUubi4WB0clW7MHLhr1y7NmzfPnE3w5oOj0o0DquvXr9eSJUv0/PPPl3KPAAAAlK1bTrzl5uZqzJgx6tChgzmrS3p6ulxcXFStWjWr2Nq1ays9Pd2MuTnpZllvWVdYTGZmpq5cuaLz58/r+vXr+cYcO3aswDrHx8dr6tSpeZZv2rRJHh4exWi17b3X4r0y2W5JLWm2RJ9++mlZV6PSSEpKKusqVEiXL18u6yoAQLkWHR2tyMhIhYWFWSXeyvvBUQAAgMrqlhNv0dHROnz4sHbt2mXL+tjVxIkTFRsbaz7PzMxUYGCgwsPD5e3tXSZ18pnhUybbLS53R3ctabZEQw4PUfr49LKuToWXk5OjpKQkPfTQQ3J2di7r6lQ4lrNU7WHGjBmaOHGinnnmGc2fP1/SjfshPfvss1q5cqWysrIUERGhhQsXWv0oPXnypEaNGqWtW7eqatWqioqKUnx8vKpU+d/wum3bNsXGxurIkSMKDAzUpEmTNGjQIKvtJyQkaPbs2UpPT1fLli31+uuvq23btnZrL4DKZ+XKlfryyy+1f//+POvK88HR27kiobKeSU67Kpby0C57XEVjKbM47aps7ykA2NItJd5iYmK0bt067dixQ3Xr1jWX+/v7Kzs7WxcuXLDascvIyJC/v78Z8/sb7Fpu7HtzzO9v9puRkSFvb2+5u7vLyclJTk5O+cZYysiPq6urXF1d8yx3dnYusyTIldwrZbLdkrqSe4VEkQ2V5WeuIrNXnxV2P6T169drzZo18vHxUUxMjB577DF9/vnnkv53PyR/f3/t3r1bp0+f1sCBA+Xs7KxXXnlF0v/uhzRy5EgtX75cycnJGjZsmOrUqWNelmW5H1JiYqJCQkI0f/58RURE6Pjx4/Lz87NLmwFULj/++KOeeeYZJSUlyc3NrayrUyK2uCKhsp5JTrsqlrJslz2voilOu7gqAQAKVqLEm2EYGj16tD788ENt27ZNQUFBVuuDg4Pl7Oys5ORk9enTR5J0/PhxnTx5UqGhoZKk0NBQvfzyyzpz5oz5gzIpKUne3t5q0qSJGfP7yxqTkpLMMlxcXBQcHKzk5GT17t1b0o1LX5OTkxUTE1PCLgBwJ+N+SAAqg9TUVJ05c0b33Xefuez69evasWOH3njjDW3cuLHcHhy9nSsSKuuZ5LSrYikP7bLHVTSWK1+K0y57XpUAABVdiRJv0dHRWrFihT766CN5eXmZlx34+PjI3d1dPj4+Gjp0qGJjY+Xr6ytvb2+NHj1aoaGhateunSQpPDxcTZo00dNPP61Zs2YpPT1dkyZNUnR0tHk22siRI/XGG29o/PjxGjJkiLZs2aLVq1dr/fr1Zl1iY2MVFRWlNm3aqG3btpo/f74uXbpk/nAFgOKoqPdDutVLsyzr7HFJSmW9zKQ8XEJU0dBnRbN133Tr1k2HDh2yWjZ48GA1atRIEyZMUGBgYLk9OGqLKxIq65nktKtiqaxX0RSnXZXx/QQAWylR4m3RokWSpC5dulgtX7p0qXm/onnz5snR0VF9+vSxuieShZOTk9atW6dRo0YpNDRUnp6eioqK0rRp08yYoKAgrV+/XmPHjtWCBQtUt25dvfnmm+bZIZLUr18//fzzz4qLi1N6erpatWqlDRs25LmnCAAUpKLeD0m6/UuzljRbUmRMSVX2CVgq66VR9kSfFczWl2V5eXmZk11ZeHp6qkaNGuZyDo4CAACUvhJfaloUNzc3JSQkKCEhocCYevXqFfkDrUuXLjpw4EChMTExMVxaCuCWVOT7IUm3fmmW5XKYIYeH2Pzo+MXnL9q0vPKiPFxCVNHQZ0Uri8uyODgKAABQ+m55VlMAqMgq8v2QpNu/NOtK7hWbJ94qe4Klsl4aZU/0WcFKo1+2bdtm9ZyDowAAAKXPsawrAABlwXI/pLS0NPPRpk0bDRgwwPy/5X5IFvndD+nQoUM6c+aMGZPf/ZBuLsMSk9/9kCws90OyxAAAAAAAKibOeANwR+J+SAAAAAAAeyPxBgAF4H5IAAAAAIDbQeINAP4/7ocEAAAAALAl7vEGAAAAAAAA2AGJNwAAAAAAAMAOSLwBAAAAAAAAdkDiDQAAAAAAALADEm8AAAAAAACAHTCrKQAAAAAAqLQcpjrYvExjsmHzMlE5ccYbAAAAAAAAYAck3gAAAAAAAAA7IPEGAAAAAAAA2AGJNwAAAAAAAMAOSLwBAAAAAAAAdkDiDQAAAAAAALADEm8AAAAAAACAHZB4AwAAAAAAAOyAxBsAAAAAAABgByTeAAAAAAAAADuoUtYVQMXhMNXBLuUakw27lAsAAAAAAFCWOOMNAAAAAAAAsAMSbwAAAACAcmPHjh16+OGHFRAQIAcHB61du9ZqvWEYiouLU506deTu7q6wsDB98803VjHnzp3TgAED5O3trWrVqmno0KH67bffrGIOHjyoBx54QG5ubgoMDNSsWbPy1GXNmjVq1KiR3Nzc1Lx5c3366ac2by+Ayo3EGwAAAACg3Lh06ZJatmyphISEfNfPmjVLr732mhITE7V37155enoqIiJCV69eNWMGDBigI0eOKCkpSevWrdOOHTs0YsQIc31mZqbCw8NVr149paamavbs2ZoyZYoWL15sxuzevVtPPvmkhg4dqgMHDqh3797q3bu3Dh8+bL/GA6h0uMcbAAAAAKDc6NGjh3r06JHvOsMwNH/+fE2aNEmPPPKIJOmdd95R7dq1tXbtWvXv319ff/21NmzYoP3796tNmzaSpNdff109e/bUq6++qoCAAC1fvlzZ2dlasmSJXFxc1LRpU6WlpWnu3Llmgm7BggXq3r27xo0bJ0maPn26kpKS9MYbbygxMbEUegJAZUDiDQAAAABQIZw4cULp6ekKCwszl/n4+CgkJEQpKSnq37+/UlJSVK1aNTPpJklhYWFydHTU3r179eijjyolJUWdOnWSi4uLGRMREaGZM2fq/Pnzql69ulJSUhQbG2u1/YiIiDyXvt4sKytLWVlZ5vPMzExJUk5OjnJycopsn7uje5ExRb3292UUZ7u3sz17Kag95UVJ+9USb6/3o7TRnuIj8QYAAAAAqBDS09MlSbVr17ZaXrt2bXNdenq6/Pz8rNZXqVJFvr6+VjFBQUF5yrCsq169utLT0wvdTn7i4+M1derUPMs3bdokDw+PItv3Xov3iowpypJmS6ye2+u+dLaoa3H8vj3lxa32a1JSko1rUrYqW3u2bt1q8zJJvAEAAAAAYAMTJ060OksuMzNTgYGBCg8Pl7e3d5Gv95nhc8vbdnd015JmSzTk8BBdyb1yy+WUF+W9PRefv1ii+JycHCUlJemhhx6Ss7OznWpVeipre7p27Wrzskm8AQAAAAAqBH9/f0lSRkaG6tSpYy7PyMhQq1atzJgzZ85Yve7atWs6d+6c+Xp/f39lZGRYxVieFxVjWZ8fV1dXubq65lnu7OxcrOSELRJMV3KvlMtE1a0qr+251WRTcT8LFUVlbI+tMaspAAAAAKBCCAoKkr+/v5KTk81lmZmZ2rt3r0JDQyVJoaGhunDhglJTU82YLVu2KDc3VyEhIWbMjh07rO7nlJSUpIYNG6p69epmzM3bscRYtgMAxcEZb8XkMNWhrKsAAAAAAJXeb7/9pm+//dZ8fuLECaWlpcnX11d33323xowZo5deekkNGjRQUFCQXnzxRQUEBKh3796SpMaNG6t79+4aPny4EhMTlZOTo5iYGPXv318BAQGSpKeeekpTp07V0KFDNWHCBB0+fFgLFizQvHnzzO0+88wz6ty5s+bMmaPIyEitXLlSX3zxhRYvXlyq/QGgYiPxBgAAAAAoN7744gur+yxZ7pkWFRWlZcuWafz48bp06ZJGjBihCxcuqGPHjtqwYYPc3NzM1yxfvlwxMTHq1q2bHB0d1adPH7322mvmeh8fH23atEnR0dEKDg5WzZo1FRcXpxEjRpgx7du314oVKzRp0iS98MILatCggdauXatmzZqVQi8AqCxIvAEAAAAAyo0uXbrIMIwC1zs4OGjatGmaNm1agTG+vr5asWJFodtp0aKFdu7cWWhM37591bdv38IrDACF4B5vAAAAAAAAgB2QeAMAAAAAAADsgMQbAAAAAAAAYAck3gAAAAAAAAA7IPEGAAAAAAAA2AGJNwAAAAAAAMAOSLwBAAAAAAAAdkDiDQAAAAAAALADEm8AAAAAAACAHZB4AwAAAAAAAOyAxBsAAAAAAABgByTeAAAAAAAAADsg8QYAAAAAAADYAYk3AAAAAAAAwA5IvAEAAAAAAAB2QOINAAAAAAAAsAMSbwAAAAAAAIAdVCnpC3bs2KHZs2crNTVVp0+f1ocffqjevXub6w3D0OTJk/XPf/5TFy5cUIcOHbRo0SI1aNDAjDl37pxGjx6tTz75RI6OjurTp48WLFigqlWrmjEHDx5UdHS09u/fr1q1amn06NEaP368VV3WrFmjF198UT/88IMaNGigmTNnqmfPnrfQDQAAAIB9OUx1KFacu6O73mvxnnxm+OhK7pUi443Jxu1WDQBQQsUd0y2KO7Yzplc+JT7j7dKlS2rZsqUSEhLyXT9r1iy99tprSkxM1N69e+Xp6amIiAhdvXrVjBkwYICOHDmipKQkrVu3Tjt27NCIESPM9ZmZmQoPD1e9evWUmpqq2bNna8qUKVq8eLEZs3v3bj355JMaOnSoDhw4oN69e6t37946fPhwSZsEAABQocXHx+v++++Xl5eX/Pz81Lt3bx0/ftwq5urVq4qOjlaNGjVUtWpV9enTRxkZGVYxJ0+eVGRkpDw8POTn56dx48bp2rVrVjHbtm3TfffdJ1dXV9WvX1/Lli3LU5+EhATdc889cnNzU0hIiPbt22fzNgMAAFQEJT7jrUePHurRo0e+6wzD0Pz58zVp0iQ98sgjkqR33nlHtWvX1tq1a9W/f399/fXX2rBhg/bv3682bdpIkl5//XX17NlTr776qgICArR8+XJlZ2dryZIlcnFxUdOmTZWWlqa5c+eaCboFCxaoe/fuGjdunCRp+vTpSkpK0htvvKHExMRb6gwAAICKaPv27YqOjtb999+va9eu6YUXXlB4eLiOHj0qT09PSdLYsWO1fv16rVmzRj4+PoqJidFjjz2mzz//XJJ0/fp1RUZGyt/fX7t379bp06c1cOBAOTs765VXXpEknThxQpGRkRo5cqSWL1+u5ORkDRs2THXq1FFERIQkadWqVYqNjVViYqJCQkI0f/58RURE6Pjx4/Lz8yubDgIA4A5X0jP0imI5gw9FK3HirTAnTpxQenq6wsLCzGU+Pj4KCQlRSkqK+vfvr5SUFFWrVs1MuklSWFiYHB0dtXfvXj366KNKSUlRp06d5OLiYsZERERo5syZOn/+vKpXr66UlBTFxsZabT8iIkJr164tsH5ZWVnKysoyn2dmZkqScnJylJOTU2jb3B3di9UHlY2l3fZsf1F9X5lY2nontdmWbN1v8fHx+uCDD3Ts2DG5u7urffv2mjlzpho2bGjGXL16Vc8++6xWrlyprKwsRUREaOHChapdu7YZc/LkSY0aNUpbt25V1apVFRUVpfj4eFWp8r8hdtu2bYqNjdWRI0cUGBioSZMmadCgQVb1SUhI0OzZs5Wenq6WLVvq9ddfV9u2bW3aZgCV04YNG6yeL1u2TH5+fkpNTVWnTp108eJFvfXWW1qxYoUefPBBSdLSpUvVuHFj7dmzR+3atdOmTZt09OhRbd68WbVr11arVq00ffp0TZgwQVOmTJGLi4sSExMVFBSkOXPmSJIaN26sXbt2ad68eWbibe7cuRo+fLgGDx4sSUpMTNT69eu1ZMkSPf/886XYKwAAAGXPpom39PR0SbL6QWp5blmXnp6e52hnlSpV5OvraxUTFBSUpwzLuurVqys9Pb3Q7eQnPj5eU6dOzbN806ZN8vDwKLRtd3omd0mzJXYr+9NPP7Vb2eVVUlJSWVehQrp8+bJNy+MMEQCV1cWLFyVJvr6+kqTU1FTl5ORYHRxt1KiR7r77bqWkpKhdu3ZKSUlR8+bNrfavIiIiNGrUKB05ckStW7dWSkqKVRmWmDFjxkiSsrOzlZqaqokTJ5rrHR0dFRYWppSUlHzrejsHRivaAa3iHsgs6YHPitL+ivZ+FVd5aJc9DpJbyixOuyrbewoAtmTTxFt5N3HiRKuz5DIzMxUYGKjw8HB5e3sX+lqfGT72rl655O7oriXNlmjI4SHFurnvrbj4/EW7lFse5eTkKCkpSQ899JCcnZ3LujoVjuXHmK1whgiAyig3N1djxoxRhw4d1KxZM0k3Dly6uLioWrVqVrG/Pzia30FNy7rCYjIzM3XlyhWdP39e169fzzfm2LFj+db3dg6MWlSUA1olPZBb3AOfFe0gZkV5v0qqLNtlz5MEitMuWx8cBYDKxKaJN39/f0lSRkaG6tSpYy7PyMhQq1atzJgzZ85Yve7atWs6d+6c+Xp/f/88N/u1PC8qxrI+P66urnJ1dc2z3NnZucgkiL2SThXFldwrduuDOzEBVZzPHPKyd5/dCWeIWNbZ48i4x/Ti/UAuqbJOzpeHMxkqGvqsaPbsm+joaB0+fFi7du2y2zZs6XYOjFa0A1rFPZBb0gOfZT1OFldFe7+Kqzy0yx4nCVg+h8Vpl60PjgJAZWLTxFtQUJD8/f2VnJxsJtoyMzO1d+9ejRo1SpIUGhqqCxcuKDU1VcHBwZKkLVu2KDc3VyEhIWbM3//+d+Xk5JiDfFJSkho2bKjq1aubMcnJyeYPV0tMaGioLZsE4A5xp50hYs/Lx22tvJzJUVnP0LAn+qxg9jo7JCYmxpwxvm7duuZyf39/ZWdn68KFC1Zj2s0HLf39/fPMPlrcA5/e3t5yd3eXk5OTnJycSnRw9HYOjN5KbFkq6UHM4h74rAhtv1lFeb9KqizbZc+TBIrTrsr4fgKArZQ48fbbb7/p22+/NZ+fOHFCaWlp8vX11d13360xY8bopZdeUoMGDRQUFKQXX3xRAQEB6t27t6Qbl1h1795dw4cPV2JionJychQTE6P+/fsrICBAkvTUU09p6tSpGjp0qCZMmKDDhw9rwYIFmjdvnrndZ555Rp07d9acOXMUGRmplStX6osvvtDixYtvs0sA3InulDNELEfl7Xn5uK2V9Zkc5eFMhoqGPiuarc8OMQxDo0eP1ocffqht27bluVducHCwnJ2dlZycrD59+kiSjh8/rpMnT5oHLUNDQ/Xyyy/rzJkz5r0lk5KS5O3trSZNmpgxv0+G33zg08XFRcHBwUpOTjb3/XJzc5WcnKyYmBibthkAAKAiKHHi7YsvvlDXrl3N55YfflFRUVq2bJnGjx+vS5cuacSIEbpw4YI6duyoDRs2yM3NzXzN8uXLFRMTo27dusnR0VF9+vTRa6+9Zq738fHRpk2bFB0dreDgYNWsWVNxcXEaMWKEGdO+fXutWLFCkyZN0gsvvKAGDRpo7dq15pkqAFBcd+IZIva8fNzWykviprKeoWFP9FnBbN0v0dHRWrFihT766CN5eXmZZ9z6+PjI3d1dPj4+Gjp0qGJjY+Xr6ytvb2+NHj1aoaGhateunSQpPDxcTZo00dNPP61Zs2YpPT1dkyZNUnR0tDnejBw5Um+88YbGjx+vIUOGaMuWLVq9erXWr19v1iU2NlZRUVFq06aN2rZtq/nz5+vSpUvmPSwBAADuJCVOvHXp0kWGYRS43sHBQdOmTdO0adMKjPH19dWKFSsK3U6LFi20c+fOQmP69u2rvn37Fl5hACgAZ4gAqCwWLVok6cZ+2s2WLl2qQYMGSZLmzZtnHvDMyspSRESEFi5caMY6OTlp3bp1GjVqlEJDQ+Xp6amoqCirfbqgoCCtX79eY8eO1YIFC1S3bl29+eab5kQxktSvXz/9/PPPiouLU3p6ulq1aqUNGzbkuZweAADgTnBHzWoKADfjDBEAlUVhB0Ut3NzclJCQoISEhAJj6tWrV+R9Fbt06aIDBw4UGhMTE8OBAwAAAJF4A3AH4wwRAAAAAIA9kXgDcMfiDBEAAAAAgD05lnUFAAAAAAAAgMqIxBsAAAAAAABgByTeAAAAAAAAADvgHm8ocw5THWxepjG56Ht3AQAAAKh4pkyZoqlTp1ota9iwoY4dOyZJunr1qp599lmtXLnSanKsmyetOnnypEaNGqWtW7eqatWqioqKUnx8vKpU+d9P5G3btik2NlZHjhxRYGCgJk2aZE7ABQDFxRlvAAAAAIAKpWnTpjp9+rT52LVrl7lu7Nix+uSTT7RmzRpt375dp06d0mOPPWauv379uiIjI5Wdna3du3fr7bff1rJlyxQXF2fGnDhxQpGRkeratavS0tI0ZswYDRs2TBs3bizVdgKo+DjjDQAAAABQoVSpUkX+/v55ll+8eFFvvfWWVqxYoQcffFCStHTpUjVu3Fh79uxRu3bttGnTJh09elSbN29W7dq11apVK02fPl0TJkzQlClT5OLiosTERAUFBWnOnDmSpMaNG2vXrl2aN2+eIiIiSrWtACo2Em8AAAAAgArlm2++UUBAgNzc3BQaGqr4+HjdfffdSk1NVU5OjsLCwszYRo0a6e6771ZKSoratWunlJQUNW/e3OrS04iICI0aNUpHjhxR69atlZKSYlWGJWbMmDGF1isrK0tZWVnm88zMTElSTk6OcnJyimyXu6N7cZpf6Gtvp4zy5E5tT3E+J7ezfVuXZ6/6ljZLO+zRHhJvAAAAAIAKIyQkRMuWLVPDhg11+vRpTZ06VQ888IAOHz6s9PR0ubi4qFq1alavqV27ttLT0yVJ6enpVkk3y3rLusJiMjMzdeXKFbm755/EiI+Pz3P/OUnatGmTPDw8imzbey3eKzKmKEuaLbntMsqTO609n376qV22a4vPVn6SkpLsUm5Z2bp1q83LJPEGAAAAAKgwevToYf6/RYsWCgkJUb169bR69eoCE2KlZeLEiYqNjTWfZ2ZmKjAwUOHh4fL29i7y9T4zfG552+6O7lrSbImGHB6iK7lXbrmc8oL2lG+W9jz00ENydnYu6+rctpycHCUlJalr1642L5vEGwAAAACgwqpWrZr++Mc/6ttvv9VDDz2k7OxsXbhwweqst4yMDPOecP7+/tq3b59VGRkZGeY6y7+WZTfHeHt7F5rcc3V1laura57lzs7OxUpO2CIhcyX3SqVI7FjQnvKtuJ/tisIebWFWUwAAAABAhfXbb7/pu+++U506dRQcHCxnZ2clJyeb648fP66TJ08qNDRUkhQaGqpDhw7pzJkzZkxSUpK8vb3VpEkTM+bmMiwxljIAoLhIvAEAAAAAKoznnntO27dv1w8//KDdu3fr0UcflZOTk5588kn5+Pho6NChio2N1datW5WamqrBgwcrNDRU7dq1kySFh4erSZMmevrpp/XVV19p48aNmjRpkqKjo82z1UaOHKnvv/9e48eP17Fjx7Rw4UKtXr1aY8eOLcumA6iAuNQUAAAAAFBh/Pe//9WTTz6ps2fPqlatWurYsaP27NmjWrVqSZLmzZsnR0dH9enTR1lZWYqIiNDChQvN1zs5OWndunUaNWqUQkND5enpqaioKE2bNs2MCQoK0vr16zV27FgtWLBAdevW1ZtvvqmIiIhSby+Aio3EGwAAAACgwli5cmWh693c3JSQkKCEhIQCY+rVq1fk7JFdunTRgQMHbqmOAGDBpaYAAAAAAACAHZB4AwAAAAAAAOyAxBsAAAAAAABgByTeAAAAAAAAADsg8QYAAAAAAADYAYk3AAAAAAAAwA5IvAEAAAAAAAB2QOINAAAAAAAAsIMqZV0BAAAA4Hb4zPDRldwrNi3TmGzYtDwAAHBn4ow3AAAAAAAAwA5IvAEAAAAAAAB2QOINAAAAAAAAsAPu8YZKyWGqg13K5X4vAAAAAACguDjjDQAAAAAAALADEm8AAAAAAACAHZB4AwAAAAAAAOyAxBsAAAAAAABgByTeAAAAAAAAADsg8QYAAAAAAADYAYk3AAAAAAAAwA6qlHUFAAAojMNUB7uUa0w27FIuAAAAAFhwxhsAAAAAAABgByTeAAAAAAAAADsg8QYAAAAAAADYAYk3AAAAAAAAwA5IvAEAAAAAAAB2QOINAAAAAAAAsAMSbwAAAAAAAIAdkHgDAAAAAAAA7KBKWVcAAAAAAAAAFY/PDB9dyb1i0zKNyYZNyytrJN6AEnCY6nBbr3d3dNd7Ld6zGpwq26ACAAAAAMCtut3f3fkpy9/dXGoKAAAAAAAA2AGJNwAAAAAAAMAOSLwBAAAAAAAAdlDhE28JCQm655575ObmppCQEO3bt6+sqwQAt4TxDEBlwpgGoLJgPANwOyr05AqrVq1SbGysEhMTFRISovnz5ysiIkLHjx+Xn59fWVcPKBZ73DhSYtKGiobxrPQV97uX36QoBeF7B9zAmAagsmA8A3C7KnTibe7cuRo+fLgGDx4sSUpMTNT69eu1ZMkSPf/882VcO6BsVbaZYCo7xjMAlQljGoDKgvEMwO2qsIm37OxspaamauLEieYyR0dHhYWFKSUlJd/XZGVlKSsry3x+8eJFSdK5c+eUk5NT6Pbcst1sUOuKx83RTZcvX5ZbtpuMXJIut6ui96f7393tUu5/Y/9brLhff/1VkmQYFa/vClOa41lOTk6F/gyWhZJ8b+31HalI/hv7X/NzdvbsWTk7O992mXXn1rVBzUrHnT6eSSUf025n/8yeY9rZs2dtWp5U/P3Jku4v2KOu9mDrsaG8KA/tssdvFcvnsDjtqqxjWmn/5pRu772s6L81fo/2lG8VrT1F/a20jOXnzp2TZOPxzKigfvrpJ0OSsXv3bqvl48aNM9q2bZvvayZPnmxI4sGDRwV//Pjjj6UxzJQaxjMePO7cR2Ubzwyj5GMa4xkPHpXnUdnGNPbRePC4cx+2HM8q7Blvt2LixImKjY01n+fm5urcuXOqUaOGHBzsc5+tii4zM1OBgYH68ccf5e3tXdbVqfDoz9tjGIZ+/fVXBQQElHVVytytjmd8BkuOPis5+qxojGf/czv7Z5X1s0a7KhbaxZh2s7L8zVnZPou0p3yrrO05efKkHBwcbDqeVdjEW82aNeXk5KSMjAyr5RkZGfL398/3Na6urnJ1dbVaVq1aNXtVsVLx9vauFF+m8oL+vHU+Pj5lXQWbK4vxjM9gydFnJUefFa4yjmdSycc0W+yfVdbPGu2qWO70dlXGMa2i/uasbJ9F2lO+Vbb2+Pj42Lw9jjYtrRS5uLgoODhYycnJ5rLc3FwlJycrNDS0DGsGACXDeAagMmFMA1BZMJ4BsIUKe8abJMXGxioqKkpt2rRR27ZtNX/+fF26dMmccQYAKgrGMwCVCWMagMqC8QzA7arQibd+/frp559/VlxcnNLT09WqVStt2LBBtWvXLuuqVRqurq6aPHlyntOlcWvoTxSktMYzPoMlR5+VHH0GxrTbQ7sqFtpVuVWk35yV7T2jPeUb7Sk+B8OoZHM+AwAAAAAAAOVAhb3HGwAAAAAAAFCekXgDAAAAAAAA7IDEGwAAAAAAAGAHJN4AAAAAAAAAOyDxVsns2LFDDz/8sAICAuTg4KC1a9darTcMQ3FxcapTp47c3d0VFhamb775xirm3LlzGjBggLy9vVWtWjUNHTpUv/32m1XMwYMH9cADD8jNzU2BgYGaNWtWnrqsWbNGjRo1kpubm5o3b65PP/3U5u21t/j4eN1///3y8vKSn5+fevfurePHj1vFXL16VdHR0apRo4aqVq2qPn36KCMjwyrm5MmTioyMlIeHh/z8/DRu3Dhdu3bNKmbbtm2677775Orqqvr162vZsmV56pOQkKB77rlHbm5uCgkJ0b59+2zeZlRud+pnqDyNjRVFeRv/cGcp6jv7wQcfKDw8XDVq1JCDg4PS0tKs1p87d06jR49Ww4YN5e7urrvvvlt/+9vfdPHixdJrxO/cbptuZhiGevTokW85pc1W7UpJSdGDDz4oT09PeXt7q1OnTrpy5Yr9G1AAW7QrPT1dTz/9tPz9/eXp6an77rtP77//fuk0oACFtSsnJ0cTJkxQ8+bN5enpqYCAAA0cOFCnTp2yKqM4fw9hW6W1H1MabPEZvOeee+Tg4GD1mDFjRim35Iai3ptBgwblqWv37t2tYsrLeyMV3Z7ft8XymD17thlTXt6f0tyXLQqJt0rm0qVLatmypRISEvJdP2vWLL322mtKTEzU3r175enpqYiICF29etWMGTBggI4cOaKkpCStW7dOO3bs0IgRI8z1mZmZCg8PV7169ZSamqrZs2drypQpWrx4sRmze/duPfnkkxo6dKgOHDig3r17q3fv3jp8+LD9Gm8H27dvV3R0tPbs2aOkpCTl5OQoPDxcly5dMmPGjh2rTz75RGvWrNH27dt16tQpPfbYY+b669evKzIyUtnZ2dq9e7fefvttLVu2THFxcWbMiRMnFBkZqa5duyotLU1jxozRsGHDtHHjRjNm1apVio2N1eTJk/Xll1+qZcuWioiI0JkzZ0qnM1Dh3cmfofIyNlYk5Wn8w52nqO/spUuX1LFjR82cOTPf9adOndKpU6f06quv6vDhw1q2bJk2bNigoUOH2rPahbrdNt1s/vz5cnBwsHUVb4kt2pWSkqLu3bsrPDxc+/bt0/79+xUTEyNHx7L7qWKLdg0cOFDHjx/Xxx9/rEOHDumxxx7TE088oQMHDtir2kUqrF2XL1/Wl19+qRdffFFffvmlPvjgAx0/flx/+tOfrOKK+nsI2yuN/ZjSYovPoCRNmzZNp0+fNh+jR48ujernUdR7I0ndu3e3qut7771ntb68vDdS0e25uR2nT5/WkiVL5ODgoD59+ljFlYf3p7T2ZYvFQKUlyfjwww/N57m5uYa/v78xe/Zsc9mFCxcMV1dX47333jMMwzCOHj1qSDL2799vxnz22WeGg4OD8dNPPxmGYRgLFy40qlevbmRlZZkxEyZMMBo2bGg+f+KJJ4zIyEir+oSEhBh/+ctfbNrG0nbmzBlDkrF9+3bDMG70n7Ozs7FmzRoz5uuvvzYkGSkpKYZhGMann35qODo6Gunp6WbMokWLDG9vb7MPx48fbzRt2tRqW/369TMiIiLM523btjWio6PN59evXzcCAgKM+Ph42zcUlRKfoRvKcmysyMpy/MOd7fff2ZudOHHCkGQcOHCgyHJWr15tuLi4GDk5Obat4C24nTYdOHDAuOuuu4zTp08XWk5ZuNV2hYSEGJMmTbJv5W7DrbbL09PTeOedd6yW+fr6Gv/85z/tUMuSK87nZ9++fYYk4//+7/8Mwyje30PYl732Y8rCrXwGDcMw6tWrZ8ybN8++lbsF+bUnKirKeOSRRwp8TXl9bwyjeO/PI488Yjz44INWy8rr+2Ovfdni4Iy3O8iJEyeUnp6usLAwc5mPj49CQkKUkpIi6cYRx2rVqqlNmzZmTFhYmBwdHbV3714zplOnTnJxcTFjIiIidPz4cZ0/f96MuXk7lhjLdioqyyUqvr6+kqTU1FTl5ORYtbVRo0a6++67rfq0efPmql27thkTERGhzMxMHTlyxIwprL+ys7OVmppqFePo6KiwsLAK36coHXyGClaaY2NFVlbjH2ArFy9elLe3t6pUqVLWVbllly9f1lNPPaWEhAT5+/uXdXVs4syZM9q7d6/8/PzUvn171a5dW507d9auXbvKumq3rX379lq1apXOnTun3NxcrVy5UlevXlWXLl3KumrFdvHiRTk4OKhatWqSivf3EKXLVvsx5dXvP4MWM2bMUI0aNdS6dWvNnj27xJf+laZt27bJz89PDRs21KhRo3T27FlzXUV+bzIyMrR+/fp8zyYvj++PvfZli6Pi7nmgxNLT0yXJ6kNjeW5Zl56eLj8/P6v1VapUka+vr1VMUFBQnjIs66pXr6709PRCt1MR5ebmasyYMerQoYOaNWsm6UZ7XVxc8vwh+H2f5tcXlnWFxWRmZurKlSs6f/68rl+/nm/MsWPHbNZGVF6//PILn6EClObYWFGV5fjn7u5ujybhDvPLL79o+vTpFf5yuLFjx6p9+/Z65JFHyroqNvP9999LkqZMmaJXX31VrVq10jvvvKNu3brp8OHDatCgQRnX8NatXr1a/fr1U40aNVSlShV5eHjoww8/VP369cu6asVy9epVTZgwQU8++aS8vb0lFe/vIUqXrfZjyqP8PoOS9Le//U333XeffH19tXv3bk2cOFGnT5/W3Llzy7C2+evevbsee+wxBQUF6bvvvtMLL7ygHj16KCUlRU5OThX2vZGkt99+W15eXlaXZkrl8/2x575scZB4A4opOjpahw8frhRHYAGgJBj/UJFlZmYqMjJSTZo00ZQpU8q6Orfs448/1pYtW8r0/mD2kJubK0n6y1/+osGDB0uSWrdureTkZC1ZskTx8fFlWb3b8uKLL+rChQvavHmzatasqbVr1+qJJ57Qzp071bx587KuXqFycnL0xBNPyDAMLVq0qKyrgztQYZ/B2NhY8/8tWrSQi4uL/vKXvyg+Pl6urq6lXdVC9e/f3/x/8+bN1aJFC917773atm2bunXrVoY1u31LlizRgAED5ObmZrW8PL4/Zb0vy6WmdxDLJQm/n6UjIyPDXOfv75/nRuvXrl3TuXPnrGLyK+PmbRQUU1Evi4iJidG6deu0detW1a1b11zu7++v7OxsXbhwwSr+9316q/3l7e0td3d31axZU05OTpWqT1G6+AwVrDTHxoqorMc/4Hb8+uuv6t69u7y8vPThhx/K2dm5rKt0y7Zs2aLvvvtO1apVU5UqVcxLZvv06VOhLl38vTp16kiSmjRpYrW8cePGOnnyZFlUySa+++47vfHGG1qyZIm6deumli1bavLkyWrTpk2hN2EvDywJj//7v/9TUlKS1ZlGxfl7iNJlq/2Y8qSwz2B+QkJCdO3aNf3www+lU8Hb8Ic//EE1a9bUt99+K6nivTcWO3fu1PHjxzVs2LAiY8v6/bH3vmxxkHi7gwQFBcnf31/JycnmsszMTO3du1ehoaGSpNDQUF24cEGpqalmzJYtW5Sbm6uQkBAzZseOHcrJyTFjkpKS1LBhQ/NSqtDQUKvtWGIs26koDMNQTEyMPvzwQ23ZsiXPZWTBwcFydna2auvx48d18uRJqz49dOiQ1YBq+QNi2cksqr9cXFwUHBxsFZObm6vk5OQK16coG3yGClaaY2NFUl7GP+BWWWYadnFx0ccff5zniHxF8/zzz+vgwYNKS0szH5I0b948LV26tGwrdxvuueceBQQE6Pjx41bL//Of/6hevXplVKvbd/nyZUnKMzOrk5OTeZZfeWRJeHzzzTfavHmzatSoYbW+OH8PUbpstR9TXhT1GcxPWlqaHB0d81yyWR7997//1dmzZ82DDhXpvbnZW2+9peDgYLVs2bLI2LJ6f0prX7a4lUEl8uuvvxoHDhwwDhw4YEgy5s6daxw4cMCcBWbGjBlGtWrVjI8++sg4ePCg8cgjjxhBQUHGlStXzDK6d+9utG7d2ti7d6+xa9cuo0GDBsaTTz5prr9w4YJRu3Zt4+mnnzYOHz5srFy50vDw8DD+8Y9/mDGff/65UaVKFePVV181vv76a2Py5MmGs7OzcejQodLrDBsYNWqU4ePjY2zbts04ffq0+bh8+bIZM3LkSOPuu+82tmzZYnzxxRdGaGioERoaaq6/du2a0axZMyM8PNxIS0szNmzYYNSqVcuYOHGiGfP9998bHh4exrhx44yvv/7aSEhIMJycnIwNGzaYMStXrjRcXV2NZcuWGUePHjVGjBhhVKtWzWqGFaAwd/JnqLyMjRVJeRr/cOcp6jt79uxZ48CBA8b69esNScbKlSuNAwcOGKdPnzYMwzAuXrxohISEGM2bNze+/fZbq8/wtWvXKmSb8qNyMKupLdo1b948w9vb21izZo3xzTffGJMmTTLc3NyMb7/9tqyaddvtys7ONurXr2888MADxt69e41vv/3WePXVVw0HBwdj/fr15bJd2dnZxp/+9Cejbt26RlpamtX35ubZ+4r6ewjbK439mPLQluJ8Bnfv3m3MmzfPSEtLM7777jvj3XffNWrVqmUMHDiw1NtSVHt+/fVX47nnnjNSUlKMEydOGJs3bzbuu+8+o0GDBsbVq1fNMsrLe1NUeywuXrxoeHh4GIsWLcrz+vL0/pTWvmxxkHirZLZu3WpIyvOIiooyDOPGdNMvvviiUbt2bcPV1dXo1q2bcfz4casyzp49azz55JNG1apVDW9vb2Pw4MHGr7/+ahXz1VdfGR07djRcXV2Nu+66y5gxY0aeuqxevdr44x//aLi4uBhNmzYt052MW5VfX0oyli5dasZcuXLF+Otf/2pUr17d8PDwMB599NE8O8k//PCD0aNHD8Pd3d2oWbOm8eyzzxo5OTlWMVu3bjVatWpluLi4GH/4wx+stmHx+uuvG3fffbfh4uJitG3b1tizZ489mo1K7E79DJWnsbGiKG/jH+4sRX1nly5dmu/6yZMnF/p6ScaJEycqZJvyUx4Sb7ZqV3x8vFG3bl3Dw8PDCA0NNXbu3Fn6jbmJLdr1n//8x3jssccMPz8/w8PDw2jRooXxzjvvlE2D/r/C2nXixIkCvzdbt241yyjO30PYVmntx5R1W4rzGUxNTTVCQkIMHx8fw83NzWjcuLHxyiuvWCWyykt7Ll++bISHhxu1atUynJ2djXr16hnDhw/Pc9C7vLw3RbXH4h//+Ifh7u5uXLhwIc/ry9P7U5r7skVx+P8VAgAAAAAAAGBD3OMNAAAAAAAAsAMSbwAAAAAAAIAdkHgDAAAAAAAA7IDEGwAAAAAAAGAHJN4AAAAAAAAAOyDxBgAAAAAAANgBiTcAAAAAAADADki8AQAAAAAAAHZA4g0AAAAAAACwAxJvAAAAAAAAgB2QeAMAAAAAAADsgMQbAAAAAAAAYAck3gAAAAAAAAA7IPEGAAAAAAAA2AGJNwAAAAAAAMAOSLwBAAAAAAAAdkDiDQAAAAAAALADEm8AAAAAAACAHZB4AwAAAAAAAOyAxBsAAAAAAABgByTeAAAAAAAAADsg8QYAAAAAAADYAYk3AAAAAAAAwA5IvAH56NKli7p06VLW1QBQidlynLnnnns0aNAgm5QFoPxatmyZHBwc9MMPP5R1Vaw4ODhoypQpZV0Nu9u2bZscHBy0bdu2sq4KAKACIfEGAMAd6tSpU5oyZYrS0tLKuioAytgrr7yitWvX3jHbBQCgtJB4AwDgDnXq1ClNnTqVxBuA20qAXblyRZMmTSr17QIAUBGQeEOBLl26VNZVMF2+fLmsqwAAAIB8uLm5qUqVKmVdDdPVq1eVm5tb1tUAUMamTJkiBwcHffvttxo0aJCqVasmHx8fDR482Px92axZM3Xt2jXPa3Nzc3XXXXfp8ccft1q2YMECNW/eXG5ubqpVq5a6d++uL774woxJSkpSx44dVa1aNVWtWlUNGzbUCy+8IEkyDEM1a9ZUbGysVZnVqlWTk5OTLly4YC6fOXOmqlSpot9++83W3YIyQOINkv43KB09elRPPfWUqlevro4dO0qS3n33XQUHB8vd3V2+vr7q37+/fvzxR6vXf/PNN+rTp4/8/f3l5uamunXrqn///rp48aJVXHHK6tKli5o1a6bU1FR16tRJHh4eeuGFF9SrVy/94Q9/yLf+oaGhatOmTYm3JUmLFy/WvffeK3d3d7Vt21Y7d+4scf+VpG4ODg6KiYnRmjVr1KRJE7m7uys0NFSHDh2SJP3jH/9Q/fr15ebmpi5dupS7+7gAd4KffvpJQ4YMUe3ateXq6qqmTZtqyZIl5nrLfX5Wr16tl19+WXXr1pWbm5u6deumb7/9Nk95thhnpBs7bC+99JLq1q0rDw8Pde3aVUeOHMkTd+7cOT333HNq3ry5qlatKm9vb/Xo0UNfffWVVRvuv/9+SdLgwYPl4OAgBwcHLVu2TJK0c+dO9e3bV3fffbdcXV0VGBiosWPH6sqVK7dUdwC299FHHykyMlIBAQFydXXVvffeq+nTp+v69etWcUXtpzk4OOjSpUt6++23zbGgJPeN/P093orzY7c42y1qLJb+Nx6vXLlSkyZN0l133SUPDw99+eWXcnBw0Ntvv52nvhs3bpSDg4PWrVsnSfq///s//fWvf1XDhg3l7u6uGjVqqG/fvuyDAZXEE088oV9//VXx8fF64okntGzZMk2dOlWS1K9fP+3YsUPp6elWr9m1a5dOnTql/v37m8uGDh2qMWPGKDAwUDNnztTzzz8vNzc37dmzR5J05MgR9erVS1lZWZo2bZrmzJmjP/3pT/r8888l3RjzOnTooB07dphlHjx40ByLLXHSjf2w1q1bq2rVqvbpFJSq8nNoCuVC37591aBBA73yyisyDEMvv/yyXnzxRT3xxBMaNmyYfv75Z73++uvq1KmTDhw4oGrVqik7O1sRERHKysrS6NGj5e/vr59++knr1q3ThQsX5OPjI0nFKsvi7Nmz6tGjh/r3768///nPql27toKDgzVw4EDt37/f/LEo3dhZ2rNnj2bPnm0uK+623nrrLf3lL39R+/btNWbMGH3//ff605/+JF9fXwUGBha73/r161fsukk3BtKPP/5Y0dHRkqT4+Hj16tVL48eP18KFC/XXv/5V58+f16xZszRkyBBt2bKl2HUBcHsyMjLUrl07M0leq1YtffbZZxo6dKgyMzM1ZswYM3bGjBlydHTUc889p4sXL2rWrFkaMGCA9u7da8bYapyRpLi4OL300kvq2bOnevbsqS+//FLh4eHKzs62ivv++++1du1a9e3bV0FBQcrIyNA//vEPde7cWUePHlVAQIAaN26sadOmKS4uTiNGjNADDzwgSWrfvr0kac2aNbp8+bJGjRqlGjVqaN++fXr99df13//+V2vWrLnF3gVgS8uWLVPVqlUVGxurqlWrasuWLYqLi1NmZqa571Gc/bR//etfGjZsmNq2basRI0ZIku69997brt8TTzyhoKAgxcfH68svv9Sbb74pPz8/zZw5U5IK3W5JxmJJmj59ulxcXPTcc88pKytLTZo00R/+8AetXr1aUVFRVrGrVq1S9erVFRERIUnav3+/du/erf79+6tu3br64YcftGjRInXp0kVHjx6Vh4fHbfcFgLLTunVrvfXWW+bzs2fP6q233tLMmTPVr18/xcXF6d///rdiYmLMmFWrVqlq1aqKjIyUJG3dulXLli3T3/72Ny1YsMCMe/bZZ2UYhqQbZ7tlZ2frs88+U82aNfOtywMPPKDnn39ev/76q7y8vLRz507Vq1dPtWvX1s6dOxUZGanc3Fx9/vnnGjx4sD26A2XBAAzDmDx5siHJePLJJ81lP/zwg+Hk5GS8/PLLVrGHDh0yqlSpYi4/cOCAIclYs2ZNgeUXtyzDMIzOnTsbkozExESr2IsXLxqurq7Gs88+a7V81qxZhoODg/F///d/JdpWdna24efnZ7Rq1crIysoy4xYvXmxIMjp37lxge36vuHUzDMOQZLi6uhonTpwwl/3jH/8wJBn+/v5GZmamuXzixImGJKtYAPY1dOhQo06dOsYvv/xitbx///6Gj4+PcfnyZWPr1q2GJKNx48ZW48eCBQsMScahQ4cMw7DtOHPmzBnDxcXFiIyMNHJzc83lL7zwgiHJiIqKMpddvXrVuH79utXrT5w4Ybi6uhrTpk0zl+3fv9+QZCxdujTP9i5fvpxnWXx8fJ4xDUDpWbp0qdV+QX7f07/85S+Gh4eHcfXqVcMwirefZhiG4enpaTWOlIQkY/LkyeZzy37lkCFDrOIeffRRo0aNGsXabnHGYsMwzPH4D3/4Q57+mDhxouHs7GycO3fOXJaVlWVUq1bNqm759WNKSoohyXjnnXfMZZZtbd26Nf+OAFCuWMaiffv2WS2fO3euIcm4ePGiYRiG0apVK6Njx47m+mvXrhl+fn5Wv42jo6MNBwcH4+zZswVuzzJGv/nmm3n2wyz27NljSDI2bNhgGIZh9O3b1/jzn/9sPPvss0b79u0NwzCMr776ypBkfPDBB7fWcJQ7XGoKKyNHjjT//8EHHyg3N1dPPPGEfvnlF/Ph7++vBg0aaOvWrZJkntG2cePGAu/FVtyyLFxdXfNk+C2XSq1evdo8qiDdOBrRrl073X333SXa1hdffKEzZ85o5MiRcnFxMcsbNGiQ2abiKm7dLLp166Z77rnHfB4SEiJJ6tOnj7y8vPIs//7770tUHwC3xjAMvf/++3r44YdlGIbVGBIREaGLFy/qyy+/NOMHDx5sNX5YzhqzfGdtOc5s3rxZ2dnZGj16tBwcHMzlvz/rQ7oxhjo63vgTf/36dZ09e9a8z8jN9S+Mu7u7+f9Lly7pl19+Ufv27WUYhg4cOFCiugOwj5u/p7/++qt++eUXPfDAA7p8+bKOHTsmqXj7afZy836ldGOMPHv2rDIzMwt9XUnHYkmKioqy6g/pxhUJOTk5+uCDD8xlmzZt0oULF9SvXz9z2c2vy8nJ0dmzZ1W/fn1Vq1at2GMmgPLr97/FqlevLkk6f/68pBtjxeeff66ffvpJ0o1L2M+cOWM1Tnz33XcKCAiQr69vgdvp16+fOnTooGHDhql27drq37+/Vq9ebXXPyfvuu08eHh7mbUd27typBx54QJ06ddIXX3yhq1evmusst35CxUfiDVaCgoLM/3/zzTcyDEMNGjRQrVq1rB5ff/21zpw5Y74mNjZWb775pmrWrKmIiAglJCRY3d+tuGVZ3HXXXVY/Ui369eunH3/8USkpKZJuDICpqalWg2Jxt/V///d/kqQGDRpYbcPZ2bnA+7UVpjh1s/j94G/ZKf79ZWeW5ZY/CgDs6+eff9aFCxe0ePHiPOOH5WDAzeNVUTtythxnCiqrVq1a5nYtcnNzNW/ePDVo0ECurq6qWbOmatWqZXUfkaKcPHlSgwYNkq+vr6pWrapatWqpc+fOklTsMgDY15EjR/Too4/Kx8dH3t7eqlWrlv785z9L+t/3tDj7afZS1BhZkJKOxZL1PqxFy5Yt1ahRI61atcpctmrVKtWsWVMPPviguezKlSuKi4tTYGCg1Zh54cIFxjugEnBycsp3ueWEiX79+skwDPNWGqtXr5aPj4+6d+9eou24u7trx44d2rx5s55++mkdPHhQ/fr100MPPWTee9PZ2VkhISHasWOHvv32W6Wnp+uBBx5Qx44dlZOTo71792rnzp1q1KiRatWqdRutRnnCPd5g5eYjfrm5uXJwcNBnn32W72B1840e58yZo0GDBumjjz7Spk2b9Le//U3x8fHas2eP6tatW6Kyfl+Pmz388MPy8PDQ6tWr1b59e61evVqOjo7q27fvLdXblopTN4uCBv+i/igAsC/LEck///nPee4JZNGiRQsdPXpUUvn9zr7yyit68cUXNWTIEE2fPl2+vr5ydHTUmDFjijXT3/Xr1/XQQw/p3LlzmjBhgho1aiRPT0/99NNPGjRoELMFAuXAhQsX1LlzZ3l7e2vatGm699575ebmpi+//FITJkyw+p4WtZ9mL7c6RhZ3LL5ZQfuO/fr108svv6xffvlFXl5e+vjjj/Xkk09azcI6evRoLV26VGPGjFFoaKh8fHzk4OCg/v37M94Bd4CgoCC1bdtWq1atUkxMjD744AP17t1brq6uZsy9996rjRs36ty5c4We9ebo6Khu3bqpW7dumjt3rl555RX9/e9/19atWxUWFibpxtm/M2fO1ObNm1WzZk01atRIDg4Oatq0qXbu3KmdO3eqV69edm83Sg+JNxTo3nvvlWEYCgoK0h//+Mci45s3b67mzZtr0qRJ2r17tzp06KDExES99NJLJS6rIJ6enurVq5fWrFmjuXPnatWqVXrggQcUEBBQ4nrXq1dP0o0z5G4+6pmTk6MTJ06oZcuWNq8bgPKtVq1a8vLy0vXr182do/xYEm9FseU4c3NZN58t9/PPP+c5e+Tf//63unbtanUjYenGD/Wbb/Z78yWrNzt06JD+85//6O2339bAgQPN5UlJScWuLwD72rZtm86ePasPPvhAnTp1MpefOHEi3/jC9tOkgscDe8tvu8Udi4ujX79+mjp1qt5//33Vrl1bmZmZVrMUSjfGzKioKM2ZM8dcdvXqVV24cOG2tg2g4ujXr5+effZZLVmyRL/88kueq5b69OmjhIQETZ061WpyBenGwQQHB4d8k3KtWrWSJGVlZZnLHnjgAU2bNk3z589Xx44dzXHwgQce0L/+9S+dOnXKvH0JKgcuNUWBHnvsMTk5OWnq1Kl5jkwahqGzZ89KkjIzM3Xt2jWr9c2bN5ejo6M5wBS3rOLo16+fTp06pTfffFNfffVVnkGxuNtq06aNatWqpcTERKsZAZctW3bLO1pF1Q1A+ebk5KQ+ffro/fff1+HDh/Os//nnn0tUni3HmbCwMDk7O+v111+3Gtvmz5+fJ9bJySnP+LdmzRrz3iUWnp6ekpSnLpazVG4uwzCMPDuaAMpOft/T7OxsLVy40CquOPtp0o3xoCwSTflt15ZjcePGjdW8eXOtWrVKq1atUp06dawSlZbt/X7MfP31181LwwBUfk888YQcHBz03HPPydfXN0/Sv2vXrnr66af12muvqWfPnnrttdc0f/58MyEnSdOmTdN9992nF198UW+++aZeeeUVjRgxQnXr1rW6X1toaKiqVKmi48ePWyXYOnXqpP/85z+SROKtkuGMNxTo3nvv1UsvvaSJEyfqhx9+UO/eveXl5aUTJ07oww8/1IgRI/Tcc89py5YtiomJUd++ffXHP/5R165d07/+9S9zp6kkZRVHz5495eXlpeeee85qGyWtt7Ozs1566SX95S9/0YMPPqh+/frpxIkTWrp06S3d4604dQNQ/s2YMUNbt25VSEiIhg8friZNmujcuXP68ssvtXnzZp07d67YZdlynKlVq5aee+45xcfHq1evXurZs6cOHDiQ75T1vXr10rRp0zR48GC1b99ehw4d0vLly/Ns895771W1atWUmJgoLy8veXp6KiQkRI0aNdK9996r5557Tj/99JO8vb31/vvvc79JoBxp3769qlevrqioKP3tb3+Tg4OD/vWvf+VJIBVnP02SgoODtXnzZs2dO1cBAQEKCgoyJ3myp4K2a8uxuF+/foqLi5Obm5uGDh1qTj5j0atXL/3rX/+Sj4+PmjRpopSUFG3evFk1atSwdXMBlFN169ZV+/bt9fnnn2vYsGFydnbOE7N06VK1aNFCb731lsaNGycfHx+1adNG7du3lyT96U9/0g8//GCeNVezZk117txZU6dOtZpUy9PTU61bt9b+/futEnKWZFtgYKB5pQMqCftPnIqKwDLV8s8//5xn3fvvv2907NjR8PT0NDw9PY1GjRoZ0dHRxvHjxw3DMIzvv//eGDJkiHHvvfcabm5uhq+vr9G1a1dj8+bNJS7LMAyjc+fORtOmTQut74ABAwxJRlhYWIExxdmWYRjGwoULjaCgIMPV1dVo06aNsWPHDqNz585G586dC63DrdZNkhEdHW217MSJE4YkY/bs2VbLLdPWr1mz5pbqAuDWZGRkGNHR0UZgYKDh7Oxs+Pv7G926dTMWL15sGEbB303Ld3np0qVWy201zly/ft2YOnWqUadOHcPd3d3o0qWLcfjwYaNevXpGVFSUGXf16lXj2WefNeM6dOhgpKSk5LvNjz76yGjSpIlRpUoVq7ofPXrUCAsLM6pWrWrUrFnTGD58uDm9/e/bB6B0LF261JBknDhxwjAMw/j888+Ndu3aGe7u7kZAQIAxfvx4Y+PGjYYkY+vWrYZhFH8/7dixY0anTp0Md3d3Q5LVmFIUScbkyZPN5wXtV/6+/kVtt6ix2DCKt6/0zTffGJIMScauXbvyrD9//rwxePBgo2bNmkbVqlWNiIgI49ixY3nGVsu2LH0LAEBxOBgGd20HAAAAAAAAbI17vAEAAAAAAAB2wD3egCL8/PPPhd5c18XFpdAppQGgKIwzAMqb69evFzmJQdWqVVW1atVSqhEAABUTl5oCRbjnnnv0f//3fwWu79y5s7Zt21Z6FQJQ6TDOAChvfvjhBwUFBRUaM3nyZE2ZMqV0KgQAQAXFGW9AEZYvX64rV64UuL569eqlWBsAlRHjDIDyxt/fX0lJSYXG3Oos8EBhFi1apEWLFumHH36QJDVt2lRxcXHq0aOHJOnq1at69tlntXLlSmVlZSkiIkILFy5U7dq1zTJOnjypUaNGaevWrapataqioqIUHx+vKlX+9/N327Ztio2N1ZEjRxQYGKhJkyZp0KBBVnVJSEjQ7NmzlZ6erpYtW+r1119X27Zt7d4HACoXzngDAAAAAJQLn3zyiZycnNSgQQMZhqG3335bs2fP1oEDB9S0aVONGjVK69ev17Jly+Tj46OYmBg5Ojrq888/l3TjMulWrVrJ399fs2fP1unTpzVw4EANHz5cr7zyiiTpxIkTatasmUaOHKlhw4YpOTlZY8aM0fr16xURESFJWrVqlQYOHKjExESFhIRo/vz5WrNmjY4fPy4/P78y6x8AFc8dnXjLzc3VqVOn5OXlJQcHh7KuDoAiGIahX3/9VQEBAXJ0ZG6YmzGeARUL41nBGM+AisfeY5qvr69mz56txx9/XLVq1dKKFSv0+OOPS5KOHTumxo0bKyUlRe3atdNnn32mXr166dSpU+ZZcImJiZowYYJ+/vlnubi4aMKECVq/fr0OHz5sbqN///66cOGCNmzYIEkKCQnR/fffrzfeeEPSjbEpMDBQo0eP1vPPP1/sujOmARWLPcazO/pS01OnTikwMLCsqwGghH788UfVrVu3rKtRrjCeARUT41lejGdAxWXrMe369etas2aNLl26pNDQUKWmpionJ0dhYWFmTKNGjXT33XebibeUlBQ1b97c6tLTiIgIjRo1SkeOHFHr1q2VkpJiVYYlZsyYMZKk7OxspaamauLEieZ6R0dHhYWFKSUlpdA6Z2VlKSsry3z+008/qUmTJrfTDQDKgC3Hszs68ebl5SXpxqnGKSkpCg8Pl7OzcxnXyr5ycnK0adOmO6Kt0p3V3juhrZmZmQoMDDS/u/gfS5/8+OOP8vb2LjS2sn5WaFfFUhnbVZI2MZ4VjPHMWmVvY2Vvn3RntPHcuXMKCgqy2Zh26NAhhYaG6urVq6patao+/PBDNWnSRGlpaXJxcVG1atWs4mvXrq309HRJUnp6ulXSzbLesq6wmMzMTF25ckXnz5/X9evX8405duxYoXWPj4/X1KlT8yx/88035eHhUXTjAZSpy5cva9iwYTbdR7ujE2+WU329vLzk4eEhb2/vSvvH0CInJ+eOaat0Z7X3Tmorp+nnZekTb2/vYv1QrYyfFdpVsVTGdt1KmxjP8mI8s1bZ21jZ2yfdOW2UbDemNWzYUGlpabp48aL+/e9/KyoqStu3b7dJ2fY2ceJExcbGms8tB1p69+5d5JhWXDk5OUpKStJDDz1UaT9T5Qn9XbrKur8zMzM1bNgwm+6j3dGJNwAAAABA+eLi4qL69etLkoKDg7V//34tWLBA/fr1U3Z2ti5cuGB11ltGRob8/f0l3ZiRd9++fVblZWRkmOss/1qW3Rzj7e0td3d3OTk5ycnJKd8YSxkFcXV1laura57lzs7ONk8i2KNMFIz+Ll1l1d/22CZ38wUAAAAAlFu5ubnKyspScHCwnJ2dlZycbK47fvy4Tp48qdDQUElSaGioDh06pDNnzpgxSUlJ8vb2Nu+1FhoaalWGJcZShouLi4KDg61icnNzlZycbMYAQHFxxhsAAAAAoFyYOHGievToobvvvlu//vqrVqxYoW3btmnjxo3y8fHR0KFDFRsbK19fX3l7e2v06NEKDQ1Vu3btJEnh4eFq0qSJnn76ac2aNUvp6emaNGmSoqOjzTPRRo4cqTfeeEPjx4/XkCFDtGXLFq1evVrr16836xEbG6uoqCi1adNGbdu21fz583Xp0iUNHjy4TPoFQMVF4g0AAAAAUC6cOXNGAwcO1OnTp+Xj46MWLVpo48aNeuihhyRJ8+bNk6Ojo/r06aOsrCxFRERo4cKF5uudnJy0bt06jRo1SqGhofL09FRUVJSmTZtmxgQFBWn9+vUaO3asFixYoLp16+rNN99URESEGdOvXz/9/PPPiouLU3p6ulq1aqUNGzbkmXABAIpC4g0AAAAAUC689dZbha53c3NTQkKCEhISCoypV6+ePv3000LL6dKliw4cOFBoTExMjGJiYgqNAYCicI83AAAAAAAAwA5IvAEAAAAAAAB2QOINAAAAAAAAsAPu8VZJOUx1yHe5u6O73mvxnnxm+OhK7pUSlWlMNmxRNQAAyoWC/lbeKsvfWJS+W9mvKQr7PQDKQnH+NpX0Nx3jGVC2OOMNAAAAAAAAsAMSbwAAAAAAAIAdkHgDAAAAAAAA7IDEGwAAAAAAAGAHJUq8xcfH6/7775eXl5f8/PzUu3dvHT9+3CqmS5cucnBwsHqMHDnSKubkyZOKjIyUh4eH/Pz8NG7cOF27ds0qZtu2bbrvvvvk6uqq+vXra9myZXnqk5CQoHvuuUdubm4KCQnRvn37StIcAAAAAAAAwG5KlHjbvn27oqOjtWfPHiUlJSknJ0fh4eG6dOmSVdzw4cN1+vRp8zFr1ixz3fXr1xUZGans7Gzt3r1bb7/9tpYtW6a4uDgz5sSJE4qMjFTXrl2VlpamMWPGaNiwYdq4caMZs2rVKsXGxmry5Mn68ssv1bJlS0VEROjMmTO32hcAAAAAAACAzVQpSfCGDRusni9btkx+fn5KTU1Vp06dzOUeHh7y9/fPt4xNmzbp6NGj2rx5s2rXrq1WrVpp+vTpmjBhgqZMmSIXFxclJiYqKChIc+bMkSQ1btxYu3bt0rx58xQRESFJmjt3roYPH67BgwdLkhITE7V+/XotWbJEzz//fEmaBQAAAAAAANhciRJvv3fx4kVJkq+vr9Xy5cuX691335W/v78efvhhvfjii/Lw8JAkpaSkqHnz5qpdu7YZHxERoVGjRunIkSNq3bq1UlJSFBYWZlVmRESExowZI0nKzs5WamqqJk6caK53dHRUWFiYUlJSCqxvVlaWsrKyzOeZmZmSpJycHKt/KwN3R/dClxe0vjAVsX8q43tbkDuhrZW5bQAAAACAyueWE2+5ubkaM2aMOnTooGbNmpnLn3rqKdWrV08BAQE6ePCgJkyYoOPHj+uDDz6QJKWnp1sl3SSZz9PT0wuNyczM1JUrV3T+/Hldv34935hjx44VWOf4+HhNnTo1z/KtW7fKw8NDSUlJJeiB8u29Fu8Vun5JsyUlLvPTTz+91eqUucr03halMrf18uXLZV0FAAAAAACK7ZYTb9HR0Tp8+LB27dpltXzEiBHm/5s3b646deqoW7du+u6773Tvvffeek1tYOLEiYqNjTWfZ2ZmKjAwUF27dtXevXv10EMPydnZuQxraDs+M3zyXe7u6K4lzZZoyOEhupJ7pURlXnz+oi2qVqpycnKUlJRUqd7bgtwJbbWcpQoAAAAAQEVwS4m3mJgYrVu3Tjt27FDdunULjQ0JCZEkffvtt7r33nvl7++fZ/bRjIwMSTLvC+fv728uuznG29tb7u7ucnJykpOTU74xBd1bTpJcXV3l6uqaZ7klSeHs7FxpEhZFJdWu5F4pceKtIvdNZXpvi1KZ21pZ2wUAAAAAqJxKNKupYRiKiYnRhx9+qC1btigoKKjI16SlpUmS6tSpI0kKDQ3VoUOHrGYfTUpKkre3t5o0aWLGJCcnW5WTlJSk0NBQSZKLi4uCg4OtYnJzc5WcnGzGAAAAAAAAAGWpRGe8RUdHa8WKFfroo4/k5eVl3pPNx8dH7u7u+u6777RixQr17NlTNWrU0MGDBzV27Fh16tRJLVq0kCSFh4erSZMmevrppzVr1iylp6dr0qRJio6ONs9GGzlypN544w2NHz9eQ4YM0ZYtW7R69WqtX7/erEtsbKyioqLUpk0btW3bVvPnz9elS5fMWU4BAAAAAACAslSixNuiRYskSV26dLFavnTpUg0aNEguLi7avHmzmQQLDAxUnz59NGnSJDPWyclJ69at06hRoxQaGipPT09FRUVp2rRpZkxQUJDWr1+vsWPHasGCBapbt67efPNNRUREmDH9+vXTzz//rLi4OKWnp6tVq1basGFDngkXAAAAAAAAgLJQosSbYRiFrg8MDNT27duLLKdevXpFzpDZpUsXHThwoNCYmJgYxcTEFLk9AAAAAAAAoLSV6B5vAAAAKP9mzJghBwcHjRkzxlx29epVRUdHq0aNGqpatar69OmTZ6KqkydPKjIyUh4eHvLz89O4ceN07do1q5ht27bpvvvuk6urq+rXr69ly5bl2X5CQoLuueceubm5KSQkJM/EWgAAAHcKEm8AAACVyP79+/WPf/zDvL+uxdixY/XJJ59ozZo12r59u06dOqXHHnvMXH/9+nVFRkYqOztbu3fv1ttvv61ly5YpLi7OjDlx4oQiIyPVtWtXpaWlacyYMRo2bJg2btxoxqxatUqxsbGaPHmyvvzyS7Vs2VIRERFWE2sBAADcKUi8AQAAVBK//fabBgwYoH/+85+qXr26ufzixYt66623NHfuXD344IMKDg7W0qVLtXv3bu3Zs0eStGnTJh09elTvvvuuWrVqpR49emj69OlKSEhQdna2JCkxMVFBQUGaM2eOGjdurJiYGD3++OOaN2+eua25c+dq+PDhGjx4sJo0aaLExER5eHhoyZIlpdsZAAAA5UCJ7vEGAACA8is6OlqRkZEKCwvTSy+9ZC5PTU1VTk6OwsLCzGWNGjXS3XffrZSUFLVr104pKSlq3ry51URVERERGjVqlI4cOaLWrVsrJSXFqgxLjOWS1uzsbKWmpmrixInmekdHR4WFhSklJSXfOmdlZSkrK8t8npmZKUnKyclRTk5Ooe21rHd3dC807lYUte3SYqlHeamPrVX29kl3VhsBAHmReAMAAKgEVq5cqS+//FL79+/Psy49PV0uLi6qVq2a1fLatWsrPT3djPn97PCW50XFZGZm6sqVKzp//ryuX7+eb8yxY8fyrXd8fLymTp2aZ/mmTZvk4eFRSIv/Z0kz259NV9REYKUtKSmprKtgV5W9fVLlbuPly5fLugoAUG6ReAMAAKjgfvzxRz3zzDNKSkqSm5tbWVenRCZOnKjY2FjzeWZmpgIDAxUeHi5vb+9CX5uTk6OkpCQNOTxEV3Kv2LReF5+/aNPybpWljQ899JCcnZ3Lujo2V9nbJ90ZbTx79mxZVwEAyi0SbwDuWD/99JMmTJigzz77TJcvX1b9+vW1dOlStWnTRpJkGIYmT56sf/7zn7pw4YI6dOigRYsWqUGDBmYZ586d0+jRo/XJJ5/I0dFRffr00YIFC1S1alUz5uDBg4qOjtb+/ftVq1YtjR49WuPHj7eqy5o1a/Tiiy/qhx9+UIMGDTRz5kz17NmzdDoCQIWXmpqqM2fO6L777jOXXb9+XTt27NAbb7yhjRs3Kjs7WxcuXLA66y0jI0P+/v6SJH9//zyzj1pmPb055vczoWZkZMjb21vu7u5ycnKSk5NTvjGWMn7P1dVVrq6ueZY7OzsXO0lxJfeKzRNv5S1BUpL+qIgqe/ukyt3GytouALAFJlcAcEc6f/68OnToIGdnZ3322Wc6evSo5syZY3Uz8lmzZum1115TYmKi9u7dK09PT0VEROjq1atmzIABA3TkyBElJSVp3bp12rFjh0aMGGGuz8zMVHh4uOrVq6fU1FTNnj1bU6ZM0eLFi82Y3bt368knn9TQoUN14MAB9e7dW71799bhw4dLpzMAVHjdunXToUOHlJaWZj7atGmjAQMGmP93dnZWcnKy+Zrjx4/r5MmTCg0NlSSFhobq0KFDVrOPJiUlydvbW02aNDFjbi7DEmMpw8XFRcHBwVYxubm5Sk5ONmMAoDDx8fG6//775eXlJT8/P/Xu3VvHjx+3iunSpYscHBysHiNHjrSKOXnypCIjI+Xh4SE/Pz+NGzdO165ds4rZtm2b7rvvPrm6uqp+/fpatmxZnvokJCTonnvukZubm0JCQvIcoACAonDGG4A70syZMxUYGKilS5eay4KCgsz/G4ah+fPna9KkSXrkkUckSe+8845q166ttWvXqn///vr666+1YcMG7d+/3zxL7vXXX1fPnj316quvKiAgQMuXL1d2draWLFkiFxcXNW3aVGlpaZo7d66ZoFuwYIG6d++ucePGSZKmT5+upKQkvfHGG0pMTCytLgFQgXl5ealZs2ZWyzw9PVWjRg1z+dChQxUbGytfX195e3tr9OjRCg0NVbt27SRJ4eHhatKkiZ5++mnNmjVL6enpmjRpkqKjo80z0kaOHKk33nhD48eP15AhQ7RlyxatXr1a69evN7cbGxurqKgotWnTRm3bttX8+fN16dIlDR48uJR6A0BFtn37dkVHR+v+++/XtWvX9MILLyg8PFxHjx6Vp6enGTd8+HBNmzbNfH7zPSGvX7+uyMhI+fv7a/fu3Tp9+rQGDhwoZ2dnvfLKK5KkEydOKDIyUiNHjtTy5cuVnJysYcOGqU6dOoqIiJAkrVq1SrGxsUpMTFRISIjmz5+viIgIHT9+XH5+fqXUI+WXw1QHm5dpTDZsXiZQ1ki8Abgjffzxx4qIiFDfvn21fft23XXXXfrrX/+q4cOHS7qxM5aenm41e5+Pj49CQkKUkpKi/v37KyUlRdWqVTOTbpIUFhYmR0dH7d27V48++qhSUlLUqVMnubi4mDERERGaOXOmzp8/r+rVqyslJcXq/kaWmLVr1xZYf1vMAljZZiCjXRVLeWiXrWfCtJRXnDaVRbvnzZtnXhKflZWliIgILVy40Fzv5OSkdevWadSoUQoNDZWnp6eioqKsftgGBQVp/fr1Gjt2rBYsWKC6devqzTffNH+kSlK/fv30888/Ky4uTunp6WrVqpU2bNiQZ8IFAMjPhg0brJ4vW7ZMfn5+Sk1NVadOnczlHh4eBV7CvmnTJh09elSbN29W7dq11apVK02fPl0TJkzQlClT5OLiosTERAUFBWnOnDmSpMaNG2vXrl2aN2+eOabNnTtXw4cPNw8cJCYmav369VqyZImef/55ezQfQCVE4g3AHen777/XokWLFBsbqxdeeEH79+/X3/72N7m4uCgqKsqcwS+/mflunt3v90c7q1SpIl9fX6uYm8+ku7nM9PR0Va9evcBZAi1l5McWswBW1tnVaFfFUpbteq/Fe3YptzhtKo0ZALdt22b13M3NTQkJCUpISCjwNfXq1StyNs8uXbrowIEDhcbExMQoJiam2HUFgIJcvHhjohNfX1+r5cuXL9e7774rf39/Pfzww3rxxRfNfaCUlBQ1b97cav8qIiJCo0aN0pEjR9S6dWulpKRYHWC1xIwZM0aSlJ2drdTUVE2cONFc7+joqLCwMKWkpBRY39s5OCoV76CQJaa4B5DsdbDH1gewpPJ5oLE8HCy8k5R1f9tjuyTeANyRcnNz1aZNG/Nyg9atW+vw4cNKTExUVFRUGdeuaLaYBbCyza5GuyqW8tAunxk+Ni3P3dFdS5otKVabLD/EAAAFy83N1ZgxY9ShQwery+mfeuop1atXTwEBATp48KAmTJig48eP64MPPpCkAg9qWtYVFpOZmakrV67o/Pnzun79er4xx44dK7DOt3twtCQHhZY0W1KsuKIOqNwqexzAslddbaGyHgQtr8qqv+1xcJTEG4A7Up06dcybhVs0btxY77//vqT/zeCXkZGhOnXqmDEZGRlq1aqVGXPzTcgl6dq1azp37lyRMwDevI2CYgq6fEKyzSyAlXV2NdpVsZRlu2w9C6ZFcdpUGd9LALC16OhoHT58WLt27bJafvNEVs2bN1edOnXUrVs3fffdd7r33ntLu5pWbufgqFS8g0KWAz1DDg8p1t+yi89fLDLmVtj6AJZkv7rejvJwsPBOUtb9bY+DoyTeANyROnTokGeGrP/85z+qV6+epBv3MfL391dycrKZaMvMzNTevXs1atQoSTdm97tw4YJSU1MVHBwsSdqyZYtyc3MVEhJixvz9739XTk6O+YcjKSlJDRs2NGdQtcwSaLm0wRLDDIAAAOBOFRMTY84YX7du3UJjLftd3377re699175+/vnmX20uAc+vb295e7uLicnJzk5OZX6wdGSHBS6knulWPH2Sl7Y4wBWeU5sVdaDoOVVWfW3PbbpaPMSAaACGDt2rPbs2aNXXnlF3377rVasWKHFixcrOjpakuTg4KAxY8bopZde0scff6xDhw5p4MCBCggIUO/evSXdOEOue/fuGj58uPbt26fPP/9cMTEx6t+/vwICAiTduBTCxcVFQ4cO1ZEjR7Rq1SotWLDA6kjoM888ow0bNmjOnDk6duyYpkyZoi+++IL7IwEAgDuOYRiKiYnRhx9+qC1btuS5V25+0tLSJMm8SiE0NFSHDh2yujIhKSlJ3t7e5hUPlgOfN7v5wKeLi4uCg4OtYnJzc5WcnMzBUQAlwhlvAO5I999/vz788ENNnDhR06ZNU1BQkObPn68BAwaYMePHj9elS5c0YsQIXbhwQR07dtSGDRvk5uZmxixfvlwxMTHq1q2bOVvga6+9Zq738fHRpk2bFB0dreDgYNWsWVNxcXFWl0i0b99eK1as0KRJk/TCCy+oQYMGWrt2rdW9TAAAAO4E0dHRWrFihT766CN5eXmZ92Tz8fGRu7u7vvvuO61YsUI9e/ZUjRo1dPDgQY0dO1adOnVSixYtJEnh4eFq0qSJnn76ac2aNUvp6emaNGmSoqOjzbPRRo4cqTfeeEPjx4/XkCFDtGXLFq1evVrr16836xIbG6uoqCi1adNGbdu21fz583Xp0iVzllMAKA4SbwDuWL169VKvXr0KXO/g4KBp06Zp2rRpBcb4+vpqxYoVhW6nRYsW2rlzZ6Exffv2Vd++fQuvMAAAQCW3aNEiSTdmUL7Z0qVLNWjQILm4uGjz5s1mEiwwMFB9+vTRpEmTzFgnJyetW7dOo0aNUmhoqDw9PRUVFWW1TxcUFKT169dr7NixWrBggerWras333xTERERZky/fv30888/Ky4uTunp6WrVqpU2bNiQZ8IFACgMiTcAAAAAQLlgGEah6wMDA7V9+/Yiy6lXr16RM2R26dJFBw4cKDQmJiaG238AuC3c4w0AAAAAAACwAxJvAAAAAAAAgB2QeAMAAAAAAADsgMQbAAAAAAAAYAck3gAAAAAAAAA7IPEGAAAAAAAA2EGVsq7Anc5hqkNZVwEAAAAAAAB2wBlvAAAAAAAAgB2QeAMAAAAAAADsgMQbAAAAAAAAYAck3gAAAAAAAAA7KFHiLT4+Xvfff7+8vLzk5+en3r176/jx41YxV69eVXR0tGrUqKGqVauqT58+ysjIsIo5efKkIiMj5eHhIT8/P40bN07Xrl2zitm2bZvuu+8+ubq6qn79+lq2bFme+iQkJOiee+6Rm5ubQkJCtG/fvpI0BwAAAAAAALCbEiXetm/frujo6P/H3p3HRVW2/wP/DMiwqMOisiUSpYkLiGEhbmkio5KPpF8Ts0QlfTIwkR4XyhC0Qs0Nl+SxQq3ErZJMDZlwQXNEJUlxS5Me+5YDPSJMKsIo5/eHvzlfJ7ZBZxhm+LxfL145577mnPs6DHeHi3PuG8eOHYNCoYBGo0FoaChu3bolxsycORPffvstduzYgUOHDuGPP/7AqFGjxPZ79+4hLCwMlZWVOHr0KDZt2oSNGzciISFBjCksLERYWBgGDRqE/Px8xMbG4rXXXsO+ffvEmG3btiEuLg7z58/Hjz/+iB49ekAul6O4uPhRzgcREREREREREZFBtGhIcGZmps7rjRs3wtXVFXl5eRgwYADKysrw6aefIj09Hc8//zwAYMOGDejSpQuOHTuG3r17IysrC+fOncP3338PNzc3BAQEYOHChZgzZw4SExMhlUqRmpoKHx8fLFu2DADQpUsXHDlyBCtWrIBcLgcALF++HFOmTMGkSZMAAKmpqdizZw/S0tIwd+7cRz4xREREREREREREj6JBhbe/KysrAwC4uLgAAPLy8qDRaBASEiLG+Pr6okOHDlAqlejduzeUSiX8/Pzg5uYmxsjlckybNg1nz55Fz549oVQqdfahjYmNjQUAVFZWIi8vD/Hx8WK7lZUVQkJCoFQqa+1vRUUFKioqxNdqtRoAoNFodP7bmOyt7E1yvIc5rsNCB0N3BwBQNrfMKPsFTPu9bWzNIVdLzo2IiIiIiIgsz0MX3qqqqhAbG4u+ffuie/fuAACVSgWpVAonJyedWDc3N6hUKjHmwaKbtl3bVleMWq1GeXk5bty4gXv37tUYc+HChVr7nJycjKSkpGrbDxw4AAcHBygUCj0yN6wt/lsa/ZgAkNY9zSTHrcnevXuNfgxTfG9NxZJzvX37tqm7QERERERERKS3hy68RUdHo6CgAEeOHDFkf4wqPj4ecXFx4mu1Wg0vLy8MGjQIubm5GDJkCGxsbGp8r+Mix8bqplHZW9kjrXsaJhdMRnlVuam7A8D4d7wpFIo6v7eWojnkqr1LlYiIiIiIiMgcPFThLSYmBrt370ZOTg7at28vbnd3d0dlZSVKS0t17norKiqCu7u7GPP31Ue1q54+GPP3lVCLioogk8lgb28Pa2trWFtb1xij3UdNbG1tYWtrW227tkhhY2NTa8GiqRSpDKW8qrzJ5NQYRaK6vreWxpJztdS8iIiIiIiIyDI1aFVTQRAQExODnTt3Yv/+/fDx8dFpDwwMhI2NDbKzs8VtFy9exNWrVxEcHAwACA4OxpkzZ3RWH1UoFJDJZOjatasY8+A+tDHafUilUgQGBurEVFVVITs7W4whIiIiIiIiIiIypQbd8RYdHY309HR88803aN26tTgnm6OjI+zt7eHo6IioqCjExcXBxcUFMpkM06dPR3BwMHr37g0ACA0NRdeuXfHqq69iyZIlUKlUmDdvHqKjo8W70V5//XWsWbMGs2fPxuTJk7F//35s374de/bsEfsSFxeHyMhI9OrVC88++yxWrlyJW7duiaucEhERERERERERmVKDCm/r1q0DAAwcOFBn+4YNGzBx4kQAwIoVK2BlZYXRo0ejoqICcrkcH330kRhrbW2N3bt3Y9q0aQgODkbLli0RGRmJBQsWiDE+Pj7Ys2cPZs6ciZSUFLRv3x6ffPIJ5HK5GDN27Fj8+eefSEhIgEqlQkBAADIzM6stuEBERERERERERGQKDSq8CYJQb4ydnR3Wrl2LtWvX1hrj7e1d70qWAwcOxKlTp+qMiYmJQUxMTL19IiIiIiIiIiIiamwPvaopERERERERETVtkiSJqbtA1Kw1aHEFIiIiIiIiIiIi0g8Lb0REREREREREREbAwhsRERERERE1CcnJyXjmmWfQunVruLq6Ijw8HBcvXtSJuXPnDqKjo9GmTRu0atUKo0ePRlFRkU7M1atXERYWBgcHB7i6umLWrFm4e/euTszBgwfx9NNPw9bWFh07dsTGjRur9Wft2rV4/PHHYWdnh6CgIBw/ftzgORORZWPhjYiIiIiIiJqEQ4cOITo6GseOHYNCoYBGo0FoaChu3bolxsycORPffvstduzYgUOHDuGPP/7AqFGjxPZ79+4hLCwMlZWVOHr0KDZt2oSNGzciISFBjCksLERYWBgGDRqE/Px8xMbG4rXXXsO+ffvEmG3btiEuLg7z58/Hjz/+iB49ekAul6O4uLhxTgYRWQQurkBERERERERNQmZmps7rjRs3wtXVFXl5eRgwYADKysrw6aefIj09Hc8//zwAYMOGDejSpQuOHTuG3r17IysrC+fOncP3338PNzc3BAQEYOHChZgzZw4SExMhlUqRmpoKHx8fLFu2DADQpUsXHDlyBCtWrIBcLgcALF++HFOmTMGkSZMAAKmpqdizZw/S0tIwd+7cRjwrRGTOeMcbERERERERNUllZWUAABcXFwBAXl4eNBoNQkJCxBhfX1906NABSqUSAKBUKuHn5wc3NzcxRi6XQ61W4+zZs2LMg/vQxmj3UVlZiby8PJ0YKysrhISEiDFERPrgHW9ERERERETU5FRVVSE2NhZ9+/ZF9+7dAQAqlQpSqRROTk46sW5ublCpVGLMg0U3bbu2ra4YtVqN8vJy3LhxA/fu3asx5sKFC7X2uaKiAhUVFeJrtVoNANBoNNBoNPXmbG9lr3eMPrHmRp9z1Ni0fWqKfbNEpj7fxjguC29EREREZm7dunVYt24dfv31VwBAt27dkJCQgGHDhgG4PxH5W2+9ha1bt6KiogJyuRwfffSRzi+UV69exbRp03DgwAG0atUKkZGRSE5ORosW/3e5ePDgQcTFxeHs2bPw8vLCvHnzMHHiRJ2+rF27Fh9++CFUKhV69OiB1atX49lnnzX6OSAiyxMdHY2CggIcOXLE1F3RW3JyMpKSkqptz8rKgoODQ73v3+K/Re9jpXVPa1DfzMHevXtN3YVaKRQKU3ehWTHV+b59+7bB98nCGxEREZGZa9++PRYtWoROnTpBEARs2rQJI0eOxKlTp9CtWzfMnDkTe/bswY4dO+Do6IiYmBiMGjUKP/zwA4D/m4jc3d0dR48exbVr1zBhwgTY2Njggw8+APB/E5G//vrr2Lx5M7Kzs/Haa6/Bw8NDnA9JOxF5amoqgoKCsHLlSsjlcly8eBGurq4mOz9EZH5iYmKwe/du5OTkoH379uJ2d3d3VFZWorS0VOeut6KiIri7u4sxf199VLvq6YMxf18JtaioCDKZDPb29rC2toa1tXWNMdp91CQ+Ph5xcXHia7VaDS8vL4SGhkImk9Wbt+Mix3pj7K3skdY9DZMLJqO8qrzeeHNSNrfM1F2oRqPRQKFQYMiQIbCxsTF1dyyeqc+39i5VQ2LhjYiIiMjMjRgxQuf1+++/j3Xr1uHYsWNo3749JyInIrMhCAKmT5+OnTt34uDBg/Dx8dFpDwwMhI2NDbKzszF69GgAwMWLF3H16lUEBwcDAIKDg/H++++juLhYLPorFArIZDJ07dpVjPn73VUKhULch1QqRWBgILKzsxEeHg7g/qOv2dnZiImJqbX/tra2sLW1rbbdxsZGryJCQwpp5VXlFld4a8qFLX2/h2QYpjrfxjgmC29EREREFuTevXvYsWMHbt26heDg4HonIu/du3etE5FPmzYNZ8+eRc+ePWudiDw2NhbA/01EHh8fL7brMxH5o8yHpG03xjxHTWUuH1PPdWNslp4f0LxyNITo6Gikp6fjm2++QevWrcU52RwdHWFvbw9HR0dERUUhLi4OLi4ukMlkmD59OoKDg9G7d28AQGhoKLp27YpXX30VS5YsgUqlwrx58xAdHS0WxV5//XWsWbMGs2fPxuTJk7F//35s374de/bsEfsSFxeHyMhI9OrVC88++yxWrlyJW7duiX9cICLSBwtvRERERBbgzJkzCA4Oxp07d9CqVSvs3LkTXbt2RX5+fpOeiPxR50MCjDPPUVObZ8jS5xay9PwAy87RkHMirVu3DgAwcOBAne0bNmwQ55RcsWIFrKysMHr0aJ15K7Wsra2xe/duTJs2DcHBwWjZsiUiIyOxYMECMcbHxwd79uzBzJkzkZKSgvbt2+OTTz4R7+AFgLFjx+LPP/9EQkICVCoVAgICkJmZWW2cIyKqCwtvRERERBagc+fOyM/PR1lZGb788ktERkbi0KFDpu5WvR5lPiTtPDDGmOeoqcwzZOq5bozN0vMDmkeO169fN9i+BEGoN8bOzg5r167F2rVra43x9vaut4A+cOBAnDp1qs6YmJiYOh8tJSKqDwtvRERERBZAKpWiY8eOAO7PgXTixAmkpKRg7NixTXoi8kedDwkwzjxHTa1AYulzC1l6foBl52ipeRERGYKVqTtARERERIZXVVWFiooKnYnItWqaiPzMmTMoLi4WY2qaiPzBfWhjapqI/ME+ZGdnizFEREREzQ3veCMiIiIyc/Hx8Rg2bBg6dOiAv/76C+np6Th48CD27dvHiciJiIiITIiFNyIiIiIzV1xcjAkTJuDatWtwdHSEv78/9u3bhyFDhgDgROREREREpsLCGxEREZGZ+/TTT+ts50TkRERERKbBOd6IiIiIiIiIiIiMgIU3IiIiIiIiIiIiI2DhjYiIiIiIiIiIyAhYeCMiIiIiIiIiIjICFt6IiIiIiIiIiIiMgIU3IiIiIiIiIiIiI2DhjYiIiIiIiIiIyAhYeCMiIiIiIiIiIjICFt6IiAAsWrQIEokEsbGx4rY7d+4gOjoabdq0QatWrTB69GgUFRXpvO/q1asICwuDg4MDXF1dMWvWLNy9e1cn5uDBg3j66adha2uLjh07YuPGjdWOv3btWjz++OOws7NDUFAQjh8/bow0iYiIiIiIqBGx8EZEzd6JEyfw73//G/7+/jrbZ86ciW+//RY7duzAoUOH8Mcff2DUqFFi+7179xAWFobKykocPXoUmzZtwsaNG5GQkCDGFBYWIiwsDIMGDUJ+fj5iY2Px2muvYd++fWLMtm3bEBcXh/nz5+PHH39Ejx49IJfLUVxcbPzkiYiIiIiIyGgaXHjLycnBiBEj4OnpCYlEgoyMDJ32iRMnQiKR6HwNHTpUJ6akpATjx4+HTCaDk5MToqKicPPmTZ2Y06dPo3///rCzs4OXlxeWLFlSrS87duyAr68v7Ozs4Ofnh7179zY0HSJq5m7evInx48fj448/hrOzs7i9rKwMn376KZYvX47nn38egYGB2LBhA44ePYpjx44BALKysnDu3Dl88cUXCAgIwLBhw7Bw4UKsXbsWlZWVAIDU1FT4+Phg2bJl6NKlC2JiYvA///M/WLFihXis5cuXY8qUKZg0aRK6du2K1NRUODg4IC0trXFPBhERERERERlUi4a+4datW+jRowcmT56sc+fHg4YOHYoNGzaIr21tbXXax48fj2vXrkGhUECj0WDSpEmYOnUq0tPTAQBqtRqhoaEICQlBamoqzpw5g8mTJ8PJyQlTp04FABw9ehTjxo1DcnIyXnjhBaSnpyM8PBw//vgjunfv3tC0iKiZio6ORlhYGEJCQvDee++J2/Py8qDRaBASEiJu8/X1RYcOHaBUKtG7d28olUr4+fnBzc1NjJHL5Zg2bRrOnj2Lnj17QqlU6uxDG6N9pLWyshJ5eXmIj48X262srBASEgKlUllrvysqKlBRUSG+VqvVAACNRgONRlNnztr2+uLMDfMyL00hL3sre6PsT5+cLO37SUREREQ1a3DhbdiwYRg2bFidMba2tnB3d6+x7fz588jMzMSJEyfQq1cvAMDq1asxfPhwLF26FJ6enti8eTMqKyuRlpYGqVSKbt26IT8/H8uXLxcLbykpKRg6dChmzZoFAFi4cCEUCgXWrFmD1NTUhqZFRM3Q1q1b8eOPP+LEiRPV2lQqFaRSKZycnHS2u7m5QaVSiTEPFt207dq2umLUajXKy8tx48YN3Lt3r8aYCxcu1Nr35ORkJCUlVduelZUFBweHWt/3IIVCoVecuWFe5sWUeW3x32KU/eqT0+3bt41ybCIiIiJqWhpceNPHwYMH4erqCmdnZzz//PN477330KZNGwCAUqmEk5OTWHQDgJCQEFhZWSE3NxcvvvgilEolBgwYAKlUKsbI5XIsXrwYN27cgLOzM5RKJeLi4nSOK5fLqz36+qC67hB58L81MfRfxU1Fm0dTyseYf/VvCndUNJbmkKshc/vtt98wY8YMKBQK2NnZGWy/jSU+Pl5nDFSr1fDy8kJoaChkMlmd79VoNFAoFBgyZAhsbGyM3dVGw7zMS1PIy3GRo0H3Z29lj7TuaXrlpL0GISIiIiLLZvDC29ChQzFq1Cj4+Pjgl19+wdtvv41hw4ZBqVTC2toaKpUKrq6uup1o0QIuLi46d4j4+PjoxDx4F4mzs3Otd5Fo91GT2u4QOXDgABwcHOr8C7Wx/ipuKmndm87cUY0xN5+l3ilSE0vO1ZB3iOTl5aG4uBhPP/20uO3evXvIycnBmjVrsG/fPlRWVqK0tFTnrreioiLxjl53d/dqq49qVz19MObvK6EWFRVBJpPB3t4e1tbWsLa2rjGmtjuHgft3Fv/9MX4AsLGx0buI0ZBYc8K8zIsp8yqvKjfKfvXJyRK/l0RERERUncELbxEREeK//fz84O/vjyeffBIHDx7E4MGDDX24BqntDpFBgwYhNze3zr9QG/qv4qai/Wv85ILJRvuFo6HK5pYZbd9N4Y6KxtIccjXkHSKDBw/GmTNndLZNmjQJvr6+mDNnDry8vGBjY4Ps7GyMHj0aAHDx4kVcvXoVwcHBAIDg4GC8//77KC4uFv+goFAoIJPJ0LVrVzHm78VlhUIh7kMqlSIwMBDZ2dkIDw8HAFRVVSE7OxsxMTEGy5eIiIiIiIgan1EeNX3QE088gbZt2+Ly5csYPHgw3N3dUVxcrBNz9+5dlJSU1HuHiLatrpiHvUNE+9/aChZNpUhlKOVV5U0mp8YoElnqnSI1seRcDZlX69atqy3E0rJlS7Rp00bcHhUVhbi4OLi4uEAmk2H69OkIDg5G7969AQChoaHo2rUrXn31VSxZsgQqlQrz5s1DdHS0ONa8/vrrWLNmDWbPno3Jkydj//792L59O/bs2SMeNy4uDpGRkejVqxeeffZZrFy5Erdu3cKkSZMMli8RERERERE1PitjH+B///d/cf36dXh4eAC4f/dHaWkp8vLyxJj9+/ejqqoKQUFBYkxOTo7OfE4KhQKdO3eGs7OzGJOdna1zrAfvIiEielQrVqzACy+8gNGjR2PAgAFwd3fH119/LbZbW1tj9+7dsLa2RnBwMF555RVMmDABCxYsEGN8fHywZ88eKBQK9OjRA8uWLcMnn3wCuVwuxowdOxZLly5FQkICAgICkJ+fj8zMzGqP0xMREREREZF5afAdbzdv3sTly5fF14WFhcjPz4eLiwtcXFyQlJSE0aNHw93dHb/88gtmz56Njh07ir9kdunSBUOHDsWUKVOQmpoKjUaDmJgYREREwNPTEwDw8ssvIykpCVFRUZgzZw4KCgqQkpKCFStWiMedMWMGnnvuOSxbtgxhYWHYunUrTp48ifXr1z/qOSGiZurgwYM6r+3s7LB27VqsXbu21vd4e3vXO0/hwIEDcerUqTpjYmJi+GgpERERERGRhWnwHW8nT55Ez5490bNnTwD3H5Hq2bMnEhISYG1tjdOnT+Mf//gHnnrqKURFRSEwMBCHDx/WecRz8+bN8PX1xeDBgzF8+HD069dPp2Dm6OiIrKwsFBYWIjAwEG+99RYSEhIwdepUMaZPnz5IT0/H+vXr0aNHD3z55ZfIyMio9ugYERERERERERGRKTT4jreBAwdCEIRa2/ft21fvPlxcXJCenl5njL+/Pw4fPlxnzJgxYzBmzJh6j0dERERERERERNTYjD7HGxEREREREZG+cnJyMGLECHh6ekIikSAjI0OnfeLEiZBIJDpfQ4cO1YkpKSnB+PHjIZPJ4OTkhKioKNy8eVMn5vTp0+jfvz/s7Ozg5eWFJUuWVOvLjh074OvrCzs7O/j5+dU7xQgR0d+x8EZERERERERNxq1bt9CjR48659kdOnQorl27Jn5t2bJFp338+PE4e/YsFAoFdu/ejZycHJ2pi9RqNUJDQ+Ht7Y28vDx8+OGHSExM1JkC6ejRoxg3bhyioqJw6tQphIeHIzw8HAUFBYZPmogsVoMfNSUiIiIiIiIylmHDhmHYsGF1xtja2sLd3b3GtvPnzyMzMxMnTpxAr169AACrV6/G8OHDsXTpUnh6emLz5s2orKxEWloapFIpunXrhvz8fCxfvlws0KWkpGDo0KGYNWsWAGDhwoVQKBRYs2YNUlNTDZgxEVkyFt6IiIiIiIjIrBw8eBCurq5wdnbG888/j/feew9t2rQBACiVSjg5OYlFNwAICQmBlZUVcnNz8eKLL0KpVGLAgAGQSqVijFwux+LFi3Hjxg04OztDqVQiLi5O57hyubzao68PqqioQEVFhfharVYDADQaDTQaTb152VvZ6x2jT6y50eccNTZtn5pi3yyRqc+3MY7LwhsRERERERGZjaFDh2LUqFHw8fHBL7/8grfffhvDhg2DUqmEtbU1VCoVXF1ddd7TokULuLi4QKVSAQBUKhV8fHx0Ytzc3MQ2Z2dnqFQqcduDMdp91CQ5ORlJSUnVtmdlZcHBwaHe3Lb4b6k3Riute5reseaiKc+hp1AoTN2FZsVU5/v27dsG3ycLb0RERERERGQ2IiIixH/7+fnB398fTz75JA4ePIjBgwebsGdAfHy8zl1yarUaXl5eCA0NhUwmq/f9josc642xt7JHWvc0TC6YjPKq8kfqb1NTNrfM1F2oRqPRQKFQYMiQIbCxsTF1dyyeqc+39i5VQ2LhjYiIiIiIiMzWE088gbZt2+Ly5csYPHgw3N3dUVxcrBNz9+5dlJSUiPPCubu7o6ioSCdG+7q+mNrmlgPuzz1na2tbbbuNjY1eRYSGFNLKq8otrvDWlAtb+n4PyTBMdb6NcUyuakpERERERERm63//939x/fp1eHh4AACCg4NRWlqKvLw8MWb//v2oqqpCUFCQGJOTk6Mzn5NCoUDnzp3h7OwsxmRnZ+scS6FQIDg42NgpEZEFYeGNiIiIiIiImoybN28iPz8f+fn5AIDCwkLk5+fj6tWruHnzJmbNmoVjx47h119/RXZ2NkaOHImOHTtCLpcDALp06YKhQ4diypQpOH78OH744QfExMQgIiICnp6eAICXX34ZUqkUUVFROHv2LLZt24aUlBSdx0RnzJiBzMxMLFu2DBcuXEBiYiJOnjyJmJiYRj8nRGS+WHgjIiIiIiKiJuPkyZPo2bMnevbsCQCIi4tDz549kZCQAGtra5w+fRr/+Mc/8NRTTyEqKgqBgYE4fPiwziOemzdvhq+vLwYPHozhw4ejX79+WL9+vdju6OiIrKwsFBYWIjAwEG+99RYSEhIwdepUMaZPnz5IT0/H+vXr0aNHD3z55ZfIyMhA9+7dG+9kEJHZ4xxvRERERERE1GQMHDgQgiDU2r5v37569+Hi4oL09PQ6Y/z9/XH48OE6Y8aMGYMxY8bUezwiotrwjjciIiIiIiIiIiIjYOGNiIiIiIiIiIjICFh4IyIiIiIiIiIiMgIW3oiIiIiIiIiIiIyAhTciIiIiM5ecnIxnnnkGrVu3hqurK8LDw3Hx4kWdmDt37iA6Ohpt2rRBq1atMHr0aBQVFenEXL16FWFhYXBwcICrqytmzZqFu3fv6sQcPHgQTz/9NGxtbdGxY0ds3LixWn/Wrl2Lxx9/HHZ2dggKCsLx48cNnjMRERGROWDhjYiIiMjMHTp0CNHR0Th27BgUCgU0Gg1CQ0Nx69YtMWbmzJn49ttvsWPHDhw6dAh//PEHRo0aJbbfu3cPYWFhqKysxNGjR7Fp0yZs3LgRCQkJYkxhYSHCwsIwaNAg5OfnIzY2Fq+99prOCoPbtm1DXFwc5s+fjx9//BE9evSAXC5HcXFx45wMIiIioiakhak7QERERESPJjMzU+f1xo0b4erqiry8PAwYMABlZWX49NNPkZ6ejueffx4AsGHDBnTp0gXHjh1D7969kZWVhXPnzuH777+Hm5sbAgICsHDhQsyZMweJiYmQSqVITU2Fj48Pli1bBgDo0qULjhw5ghUrVkAulwMAli9fjilTpmDSpEkAgNTUVOzZswdpaWmYO3duI54VIiIiItNj4Y2IiIjIwpSVlQEAXFxcAAB5eXnQaDQICQkRY3x9fdGhQwcolUr07t0bSqUSfn5+cHNzE2PkcjmmTZuGs2fPomfPnlAqlTr70MbExsYCACorK5GXl4f4+Hix3crKCiEhIVAqlTX2taKiAhUVFeJrtVoNANBoNNBoNHXmqW23t7KvM+5h1HfsxqLtR1Ppj6FZen5A88qRiIiqY+GNiIiIyIJUVVUhNjYWffv2Rffu3QEAKpUKUqkUTk5OOrFubm5QqVRizINFN227tq2uGLVajfLycty4cQP37t2rMebChQs19jc5ORlJSUnVtmdlZcHBwUGvnNO6p+kV1xB79+41+D4fhUKhMHUXjMrS8wMsO8fbt2+bugtERE0WC29EREREFiQ6OhoFBQU4cuSIqbuil/j4eMTFxYmv1Wo1vLy8EBoaCplMVud7NRoNFAoFJhdMRnlVuUH7VTa3zKD7e1jaHIcMGQIbGxtTd8fgLD0/oHnkeP36dVN3gYioyWLhjYiIiMhCxMTEYPfu3cjJyUH79u3F7e7u7qisrERpaanOXW9FRUVwd3cXY/6++qh21dMHY/6+EmpRURFkMhns7e1hbW0Na2vrGmO0+/g7W1tb2NraVttuY2Ojd5GivKrc4IW3plYgacj5MEeWnh9g2Tlaal5ERIbAVU2JiIiIzJwgCIiJicHOnTuxf/9++Pj46LQHBgbCxsYG2dnZ4raLFy/i6tWrCA4OBgAEBwfjzJkzOquPKhQKyGQydO3aVYx5cB/aGO0+pFIpAgMDdWKqqqqQnZ0txhARERE1J7zjjYiIiMjMRUdHIz09Hd988w1at24tzsnm6OgIe3t7ODo6IioqCnFxcXBxcYFMJsP06dMRHByM3r17AwBCQ0PRtWtXvPrqq1iyZAlUKhXmzZuH6Oho8Y60119/HWvWrMHs2bMxefJk7N+/H9u3b8eePXvEvsTFxSEyMhK9evXCs88+i5UrV+LWrVviKqdEREREzQkLb0RERERmbt26dQCAgQMH6mzfsGEDJk6cCABYsWIFrKysMHr0aFRUVEAul+Ojjz4SY62trbF7925MmzYNwcHBaNmyJSIjI7FgwQIxxsfHB3v27MHMmTORkpKC9u3b45NPPoFcLhdjxo4diz///BMJCQlQqVQICAhAZmZmtQUXiIiIiJoDFt6IiIiIzJwgCPXG2NnZYe3atVi7dm2tMd7e3vWu5jlw4ECcOnWqzpiYmBjExMTU2yciIqIHSZIkRtmvML/+/08SGQvneCMiIiIiIiIiIjICFt6IiIiIiIiIiIiMgIU3IiIiIiIiIiIiI2hw4S0nJwcjRoyAp6cnJBIJMjIydNoFQUBCQgI8PDxgb2+PkJAQXLp0SSempKQE48ePh0wmg5OTE6KionDz5k2dmNOnT6N///6ws7ODl5cXlixZUq0vO3bsgK+vL+zs7ODn51fvnCRERERERERERESNpcGFt1u3bqFHjx61Tsy7ZMkSrFq1CqmpqcjNzUXLli0hl8tx584dMWb8+PE4e/YsFAoFdu/ejZycHEydOlVsV6vVCA0Nhbe3N/Ly8vDhhx8iMTER69evF2OOHj2KcePGISoqCqdOnUJ4eDjCw8NRUFDQ0JSIiIiIiIiIiIgMrsGrmg4bNgzDhg2rsU0QBKxcuRLz5s3DyJEjAQCfffYZ3NzckJGRgYiICJw/fx6ZmZk4ceIEevXqBQBYvXo1hg8fjqVLl8LT0xObN29GZWUl0tLSIJVK0a1bN+Tn52P58uVigS4lJQVDhw7FrFmzAAALFy6EQqHAmjVrkJqa+lAng4iIiIiIiIiIyFAMOsdbYWEhVCoVQkJCxG2Ojo4ICgqCUqkEACiVSjg5OYlFNwAICQmBlZUVcnNzxZgBAwZAKpWKMXK5HBcvXsSNGzfEmAePo43RHoeIiIiIiIiIiMiUGnzHW11UKhUAwM3NTWe7m5ub2KZSqeDq6qrbiRYt4OLiohPj4+NTbR/aNmdnZ6hUqjqPU5OKigpUVFSIr9VqNQBAo9Ho/Lcm9lb2tbaZE20eTSmfus67ofZtzGM0Fc0hV0vOjYiIiIiIiCyPQQtvTV1ycjKSkpKqbT9w4AAcHBygUChqfe8W/y3G7FqjS+ueZuouiBpjUYy6vreWxpJzvX37tqm7QERERERERKQ3gxbe3N3dAQBFRUXw8PAQtxcVFSEgIECMKS4u1nnf3bt3UVJSIr7f3d0dRUVFOjHa1/XFaNtrEh8fj7i4OPG1Wq2Gl5cXBg0ahNzcXAwZMgQ2NjY1vtdxkWOt+zUn9lb2SOuehskFk1FeVW7q7gAAyuaWGW3fGo0GCoWizu+tpWgOuWrvUiUiIiIiIiIyBwYtvPn4+MDd3R3Z2dlioU2tViM3NxfTpk0DAAQHB6O0tBR5eXkIDAwEAOzfvx9VVVUICgoSY9555x1oNBqxgKBQKNC5c2c4OzuLMdnZ2YiNjRWPr1AoEBwcXGv/bG1tYWtrW2279hg2Nja1FiyaSpHKUMqryptMTo1RJKrre2tpLDlXS82LiIjoUUiSJAbfpzBfMPg+ifSVk5ODDz/8EHl5ebh27Rp27tyJ8PBwsV0QBMyfPx8ff/wxSktL0bdvX6xbtw6dOnUSY0pKSjB9+nR8++23sLKywujRo5GSkoJWrVqJMadPn0Z0dDROnDiBdu3aYfr06Zg9e7ZOX3bs2IF3330Xv/76Kzp16oTFixdj+PDhRj8HRGQ5Gry4ws2bN5Gfn4/8/HwA9xdUyM/Px9WrVyGRSBAbG4v33nsPu3btwpkzZzBhwgR4enqKA2WXLl0wdOhQTJkyBcePH8cPP/yAmJgYREREwNPTEwDw8ssvQyqVIioqCmfPnsW2bduQkpKic7fajBkzkJmZiWXLluHChQtITEzEyZMnERMT8+hnhYiIiIiIiEzi1q1b6NGjB9auXVtj+5IlS7Bq1SqkpqYiNzcXLVu2hFwux507d8SY8ePH4+zZs1AoFNi9ezdycnIwdepUsV2tViM0NBTe3t7Iy8vDhx9+iMTERKxfv16MOXr0KMaNG4eoqCicOnUK4eHhCA8PR0FBgfGSJyKL0+A73k6ePIlBgwaJr7XFsMjISGzcuBGzZ8/GrVu3MHXqVJSWlqJfv37IzMyEnZ2d+J7NmzcjJiYGgwcPFv/6sGrVKrHd0dERWVlZiI6ORmBgINq2bYuEhASdgbJPnz5IT0/HvHnz8Pbbb6NTp07IyMhA9+7dH+pEEBERERERkekNGzYMw4YNq7FNEASsXLkS8+bNw8iRIwEAn332Gdzc3JCRkYGIiAicP38emZmZOHHiBHr16gUAWL16NYYPH46lS5fC09MTmzdvRmVlJdLS0iCVStGtWzfk5+dj+fLl4u+dKSkpGDp0KGbNmgUAWLhwIRQKBdasWYPU1NRGOBNEZAkaXHgbOHAgBKH2W88lEgkWLFiABQsW1Brj4uKC9PT0Oo/j7++Pw4cP1xkzZswYjBkzpu4OExERERERkUUoLCyESqVCSEiIuM3R0RFBQUFQKpWIiIiAUqmEk5OTWHQDgJCQEFhZWSE3NxcvvvgilEolBgwYAKlUKsbI5XIsXrwYN27cgLOzM5RKpc5TV9qYjIwMo+dJRJajWa1qSkREREREROZLpVIBANzc3HS2u7m5iW0qlQqurq467S1atICLi4tOjI+PT7V9aNucnZ2hUqnqPE5NKioqUFFRIb7WLg6m0Wig0Wjqzc/eyl7vGH1i6T59zn19732UfZD+TH2+jXFcFt6IiIiIiIiIDCA5ORlJSUnVtmdlZcHBwaHe92/x36L3sdK6pzWob83Z3r17H3kfCoXCAD0hfZnqfN++fdvg+2ThjYiIiIiIiMyCu7s7AKCoqAgeHh7i9qKiIgQEBIgxxcXFOu+7e/cuSkpKxPe7u7ujqKhIJ0b7ur4YbXtN4uPjdR5PVavV8PLyQmhoKGQyWb35OS5yrDfG3soead3TMLlgMsqryuuNJ6BsbtlDv1ej0UChUGDIkCGwsbExYK+oJqY+39q7VA2JhTciIiIiIiIyCz4+PnB3d0d2drZYaFOr1cjNzcW0adMAAMHBwSgtLUVeXh4CAwMBAPv370dVVRWCgoLEmHfeeQcajUb85V6hUKBz585wdnYWY7KzsxEbGyseX6FQIDg4uNb+2drawtbWttp2GxsbvYoIDSmklVeVs/CmJ0MUcPT9HpJhmOp8G+OYVgbfIxEREREREdFDunnzJvLz85Gfnw/g/oIK+fn5uHr1KiQSCWJjY/Hee+9h165dOHPmDCZMmABPT0+Eh4cDALp06YKhQ4diypQpOH78OH744QfExMQgIiICnp6eAICXX34ZUqkUUVFROHv2LLZt24aUlBSdu9VmzJiBzMxMLFu2DBcuXEBiYiJOnjyJmJiYxj4lRGTGeMcbERERERERNRknT57EoEGDxNfaYlhkZCQ2btyI2bNn49atW5g6dSpKS0vRr18/ZGZmws7OTnzP5s2bERMTg8GDB8PKygqjR4/GqlWrxHZHR0dkZWUhOjoagYGBaNu2LRISEjB16lQxpk+fPkhPT8e8efPw9ttvo1OnTsjIyED37t0b4SwQkaVg4Y2IiIiIiIiajIEDB0IQhFrbJRIJFixYgAULFtQa4+LigvT09DqP4+/vj8OHD9cZM2bMGIwZM6buDhMR1YGFNyIiatIkSRK94uyt7LHFfwscFznqNd+JML/2C3oiIiIiIiJD4BxvRNRsJScn45lnnkHr1q3h6uqK8PBwXLx4USfmzp07iI6ORps2bdCqVSuMHj262upWV69eRVhYGBwcHODq6opZs2bh7t27OjEHDx7E008/DVtbW3Ts2BEbN26s1p+1a9fi8ccfh52dHYKCgnD8+HGD50xERERERESNh4U3Imq2Dh06hOjoaBw7dgwKhQIajQahoaG4deuWGDNz5kx8++232LFjBw4dOoQ//vgDo0aNEtvv3buHsLAwVFZW4ujRo9i0aRM2btyIhIQEMaawsBBhYWEYNGgQ8vPzERsbi9deew379u0TY7Zt24a4uDjMnz8fP/74I3r06AG5XI7i4uLGORlERERERERkcHzUlIiarczMTJ3XGzduhKurK/Ly8jBgwACUlZXh008/RXp6Op5//nkAwIYNG9ClSxccO3YMvXv3RlZWFs6dO4fvv/8ebm5uCAgIwMKFCzFnzhwkJiZCKpUiNTUVPj4+WLZsGYD7K20dOXIEK1asgFwuBwAsX74cU6ZMwaRJkwAAqamp2LNnD9LS0jB37txGPCtERERERERkKLzjjYjo/ysrKwNwfzJeAMjLy4NGo0FISIgY4+vriw4dOkCpVAIAlEol/Pz84ObmJsbI5XKo1WqcPXtWjHlwH9oY7T4qKyuRl5enE2NlZYWQkBAxhoiIiIiIiMwP73gjIgJQVVWF2NhY9O3bV1wiXqVSQSqVwsnJSSfWzc0NKpVKjHmw6KZt17bVFaNWq1FeXo4bN27g3r17NcZcuHChxv5WVFSgoqJCfK1WqwEAGo0GGo2mzly17fXFNRX2VvYNitM33lzyN7fvl76aQl76flYauj99crK07ycRERER1YyFNyIiANHR0SgoKMCRI0dM3RW9JCcnIykpqdr2rKwsODg46LUPhUJh6G4ZxRb/LQ2KT+ueplfc3r17H6Y7JmMu36+GMmVeDf1s6UufnG7fvm2UYxMRERFR08LCGxE1ezExMdi9ezdycnLQvn17cbu7uzsqKytRWlqqc9dbUVER3N3dxZi/rz6qXfX0wZi/r4RaVFQEmUwGe3t7WFtbw9rausYY7T7+Lj4+HnFxceJrtVoNLy8vhIaGQiaT1ZmvRqOBQqHAkCFDYGNjU2dsU+C4yFGvOHsre6R1T8PkgskoryqvN75sbtmjdq1RmNv3S19NIS99P1v60n4G9clJe5cqEREREVk2Ft6IqNkSBAHTp0/Hzp07cfDgQfj4+Oi0BwYGwsbGBtnZ2Rg9ejQA4OLFi7h69SqCg4MBAMHBwXj//fdRXFwMV1dXAPfvdpHJZOjatasY8/e7qxQKhbgPqVSKwMBAZGdnIzw8HMD9R1+zs7MRExNTY99tbW1ha2tbbbuNjY3eRYyGxJqSPkW0v8fr8x5zyP1B5vL9aihT5tXQz5a+9MnJEr+XRERERFQdC29E1GxFR0cjPT0d33zzDVq3bi3Oyebo6Ah7e3s4OjoiKioKcXFxcHFxgUwmw/Tp0xEcHIzevXsDAEJDQ9G1a1e8+uqrWLJkCVQqFebNm4fo6GixMPb6669jzZo1mD17NiZPnoz9+/dj+/bt2LNnj9iXuLg4REZGolevXnj22WexcuVK3Lp1S1zllIiIiIiIiMwPC29E1GytW7cOADBw4ECd7Rs2bMDEiRMBACtWrICVlRVGjx6NiooKyOVyfPTRR2KstbU1du/ejWnTpiE4OBgtW7ZEZGQkFixYIMb4+Phgz549mDlzJlJSUtC+fXt88sknkMvlYszYsWPx559/IiEhASqVCgEBAcjMzKy24AIRERERERGZDxbeiKjZEgSh3hg7OzusXbsWa9eurTXG29u73on6Bw4ciFOnTtUZExMTU+ujpURERERERGR+WHgjk5MkSQy+T2F+/QUVIiIiosb0MNc89lb22OK/BY6LHI02LyEREREZj5WpO0BERERERERERGSJWHgjIiIiIiIiIiIyAhbeiIiIiMxcTk4ORowYAU9PT0gkEmRkZOi0C4KAhIQEeHh4wN7eHiEhIbh06ZJOTElJCcaPHw+ZTAYnJydERUXh5s2bOjGnT59G//79YWdnBy8vLyxZsqRaX3bs2AFfX1/Y2dnBz8+v3jkwiYiIiCwZC29EREREZu7WrVvo0aNHrQvBLFmyBKtWrUJqaipyc3PRsmVLyOVy3LlzR4wZP348zp49C4VCgd27dyMnJwdTp04V29VqNUJDQ+Ht7Y28vDx8+OGHSExMxPr168WYo0ePYty4cYiKisKpU6cQHh6O8PBwFBQUGC95IiIioiaMiysQERERmblhw4Zh2LBhNbYJgoCVK1di3rx5GDlyJADgs88+g5ubGzIyMhAREYHz588jMzMTJ06cQK9evQAAq1evxvDhw7F06VJ4enpi8+bNqKysRFpaGqRSKbp164b8/HwsX75cLNClpKRg6NChmDVrFgBg4cKFUCgUWLNmDVJTUxvhTBARERE1LSy8EREREVmwwsJCqFQqhISEiNscHR0RFBQEpVKJiIgIKJVKODk5iUU3AAgJCYGVlRVyc3Px4osvQqlUYsCAAZBKpWKMXC7H4sWLcePGDTg7O0OpVCIuLk7n+HK5vNqjrw+qqKhARUWF+FqtVgMANBoNNBpNnblp2+2t7Os/EQ1U37EfxsP0U/seY+RYF2PkDwCOixx1Xttb2SOtexrcl7g/0qqtZXPLHrVrRqM9l8Y6p02BJedGRPSoWHgjIiIismAqlQoA4ObmprPdzc1NbFOpVHB1ddVpb9GiBVxcXHRifHx8qu1D2+bs7AyVSlXncWqSnJyMpKSkatuzsrLg4OCgT4pI656mV1xDGGNuui3+Wx76vcbIsS7GmpuvtnPwqPmZw1yCCoXC1F0wmtu3b5u6C0RETRYLb0RERERkMvHx8Tp3yanVanh5eSE0NBQymazO92o0GigUCkwumPxId0vVxBh3UP39bi99aO8IM0aOdTHWHWS13fH2qPk19TveFAoFhgwZAhsbG1N3xyiuX79u6i4QETVZLLwRERERWTB3d3cAQFFRETw8PMTtRUVFCAgIEGOKi4t13nf37l2UlJSI73d3d0dRUZFOjPZ1fTHa9prY2trC1ta22nYbGxu9ixTlVeUGL0oZo0DyKH00Ro51MVaBqLYcHjU/cyhoNeQzbW4sNS8iIkPgqqZEREREFszHxwfu7u7Izs4Wt6nVauTm5iI4OBgAEBwcjNLSUuTl5Ykx+/fvR1VVFYKCgsSYnJwcnbmcFAoFOnfuDGdnZzHmweNoY7THISIiImpuDF54S0xMhEQi0fny9fUV2+/cuYPo6Gi0adMGrVq1wujRo6v9ZfTq1asICwuDg4MDXF1dMWvWLNy9e1cn5uDBg3j66adha2uLjh07YuPGjYZOhYiIiMgs3Lx5E/n5+cjPzwdwf0GF/Px8XL16FRKJBLGxsXjvvfewa9cunDlzBhMmTICnpyfCw8MBAF26dMHQoUMxZcoUHD9+HD/88ANiYmIQEREBT09PAMDLL78MqVSKqKgonD17Ftu2bUNKSorOY6IzZsxAZmYmli1bhgsXLiAxMREnT55ETExMY58SIiIioibBKI+aduvWDd9///3/HaTF/x1m5syZ2LNnD3bs2AFHR0fExMRg1KhR+OGHHwAA9+7dQ1hYGNzd3XH06FFcu3YNEyZMgI2NDT744AMA9y8mw8LC8Prrr2Pz5s3Izs7Ga6+9Bg8PD8jlcmOkRERERNRknTx5EoMGDRJfa4thkZGR2LhxI2bPno1bt25h6tSpKC0tRb9+/ZCZmQk7OzvxPZs3b0ZMTAwGDx4MKysrjB49GqtWrRLbHR0dkZWVhejoaAQGBqJt27ZISEjA1KlTxZg+ffogPT0d8+bNw9tvv41OnTohIyMD3bt3b4SzQERERNT0GKXw1qJFixrn8igrK8Onn36K9PR0PP/88wCADRs2oEuXLjh27Bh69+6NrKwsnDt3Dt9//z3c3NwQEBCAhQsXYs6cOUhMTIRUKkVqaip8fHywbNkyAPf/SnvkyBGsWLGChTciIiJqdgYOHAhBEGptl0gkWLBgARYsWFBrjIuLC9LT0+s8jr+/Pw4fPlxnzJgxYzBmzJi6O0xERETUTBil8Hbp0iV4enrCzs4OwcHBSE5ORocOHZCXlweNRoOQkBAx1tfXFx06dIBSqUTv3r2hVCrh5+ensxS9XC7HtGnTcPbsWfTs2RNKpVJnH9qY2NjYOvtVUVGBiooK8bVarQYAca6SB+cs+Tt7K3u982/KtHlYSj61+fv3tK7vraVoDrlacm5EREREpJ/ExEQkJSXpbOvcuTMuXLgA4P70Rm+99Ra2bt2KiooKyOVyfPTRRzq/Y169ehXTpk3DgQMH0KpVK0RGRiI5OVnnaa2DBw8iLi4OZ8+ehZeXF+bNm4eJEyc2So5EZDkMXngLCgrCxo0b0blzZ1y7dg1JSUno378/CgoKoFKpIJVK4eTkpPMeNzc3qFQqAIBKpdIZELXt2ra6YtRqNcrLy2FvX3NRKTk5udoADQAHDhyAg4MDFApFrXlt8d9Sd+JmJq17mqm7YFR79+7VeV3X99bSWHKut2/fNnUXiIiIiKgJ4PRGRGQuDF54GzZsmPhvf39/BAUFwdvbG9u3b6+1INZY4uPjdSYAVqvV8PLywqBBg5Cbm4shQ4bUuhS24yLHxuqmUdlb2SOtexomF0xu1CXpG1vZ3DIA9++QUigUdX5vLUVzyFV7lyoRERERNW+c3oiIzIVRHjV9kJOTE5566ilcvnwZQ4YMQWVlJUpLS3XueisqKhIHTXd3dxw/flxnH9pVTx+M+ftKqEVFRZDJZHUW92xtbWFra1ttu7ZIYWNjU2vBwtKKVOVV5RaX04P+/n2s63traSw5V0vNi4iIiJoeSZLEIPuxt7LHFv8tcFzkiPKqcgjza5+PkfRnjtMb6TNtij5TAjWX6YMM6VGmrGkOU/o0JaY+38Y4rtELbzdv3sQvv/yCV199FYGBgbCxsUF2djZGjx4NALh48SKuXr2K4OBgAEBwcDDef/99FBcXw9XVFcD9R+dkMhm6du0qxtT0KKF2H0RERERERGSZzHF6o6ysLDg4ONSbW0OmOLL06YMM6e/1g4dhyVP6NEWmOt/GmN7I4IW3f/3rXxgxYgS8vb3xxx9/YP78+bC2tsa4cePg6OiIqKgoxMXFwcXFBTKZDNOnT0dwcDB69+4NAAgNDUXXrl3x6quvYsmSJVCpVJg3bx6io6PFu9Vef/11rFmzBrNnz8bkyZOxf/9+bN++HXv27DF0OkRERERERNSEmOP0RqGhoZDJZPW+X58pjprL9EGGpJ2K6GE0hyl9mhJTn29jTG9k8MLb//7v/2LcuHG4fv062rVrh379+uHYsWNo164dAGDFihWwsrLC6NGjdVaY0bK2tsbu3bsxbdo0BAcHo2XLloiMjMSCBQvEGB8fH+zZswczZ85ESkoK2rdvj08++YTP2hMRERERETUz5jK9kT5FhIYU0ix9+iBDMkQBx5Kn9GmKTHW+jXFMgxfetm7dWme7nZ0d1q5di7Vr19Ya4+3tXe+toAMHDsSpU6ceqo9ERERERERkGTi9ERE1ZVam7gARERERERGRvv71r3/h0KFD+PXXX3H06FG8+OKLNU5vdODAAeTl5WHSpEm1Tm/0008/Yd++fTVOb3TlyhXMnj0bFy5cwEcffYTt27dj5syZpkydiMyQ0RdXICIiIiIiIjIUTm9EROaEhTciIiIiIiIyG5zeiIjMCQtvRETNlOMiR4NOyCvMFwy2LyIiIiIiQ5EkSR76vfZW9tjiv6XatTOvfUlfnOONiIiIiIiIiIjICFh4IyIiIiIiIiIiMgIW3oiIiIiIiIiIiIyAc7yRRdI+w1/b8/gPi8/xExEREREREZG+eMcbERERERERERGREbDwRkREREREREREZAQsvBERERERERERERkB53gjIiIiIiId2vlyiYjIMhhjXOcc6PrhHW9ERERERERERERGwMIbERERERERERGREbDwRkREREREREREZAQsvBERERERERERERkBC29ERERERERERERGwMIbERERERERERGREbDwRkREREREREREZAQtTN0BIiIiIiIiIiIyL5IkicH3aW9ljy3+Wwy+X1Ni4Y2IiIiIiIiIqAGMUXQiy8TCGxERERERmTX+AkxERE0VC29EDWCMizphvmDwfRIRERERERGR6XFxBSIiIiIiIiIiIiNg4Y2IiIiIiIiIiMgIWHgjIiIiIiIiIiIyAs7xRkRERET0N5ysn4iIiAyBd7wREREREREREREZAe94IyK9Geuv/1zZlYiIiIiIiCyR2Rfe1q5diw8//BAqlQo9evTA6tWr8eyzz5q6W0REDcbxjIgsCcc0osbDP44aF8czInoUZl1427ZtG+Li4pCamoqgoCCsXLkScrkcFy9ehKurq6m7R2RSnJvGvHA8IyJLwjGNiCwFxzMielRmXXhbvnw5pkyZgkmTJgEAUlNTsWfPHqSlpWHu3Lkm7h2RfgxVILO3sscW/y1wXOSI8qpyg+yTGg/HMyKyJBzTiMhScDwjMg1D/15ryjt4zbbwVllZiby8PMTHx4vbrKysEBISAqVSWeN7KioqUFFRIb4uKysDAJSUlOD27du4fv06bGxsanyvXaWdAXtvOnZWdrh9+zbsKu0gVFn+rePNKV9zzvX69et6xf31118AAEEwr/zqY+jxTKPR1Hk8jUZjlM+Kvt/HhtJ3/G3oz4Cx+mto2u9XXf+PMkdNIS9D/79d+xnUJydLHc+Aho9pTXE8a0rM+f/v+rD0/IDqOdq/Y2/4Y8A4v6vo+//KkpISAJY3pjX2NRqg3/+bmsPPTVPC8924jHW+Tfo7p2Cmfv/9dwGAcPToUZ3ts2bNEp599tka3zN//nwBAL/4xS8z//rtt98aY5hpNBzP+MWv5vtlaeOZIDR8TON4xi9+Wc7XL7/80lhDTaPgNRq/+NV8vwx5jWa2d7w9jPj4eMTFxYmvq6qqUFJSAhsbG3To0AG//fYbZDKZCXtofGq1Gl5eXs0iV6B55dscchUEAX/99Rc8PT1N3RWTq208a9OmDSSSuh9fttTPCvMyL5aYV0Ny4nj2fzie1c3Sc7T0/IDmkWNZWRk6dOgAFxcXU3fF5B5lTNNXc/hMNSU8343L1OfbGNdoZlt4a9u2LaytrVFUVKSzvaioCO7u7jW+x9bWFra2tjrbnJycoFarAQAymazZ/CA1p1yB5pWvpefq6Oho6i4YnCHHs4aw1M8K8zIvlpiXvjlZ4ngGNHxM43imH0vP0dLzA5pHjlZWVqbugkGZ6hpNX83hM9WU8Hw3LlOeb0Nfo5ntyCiVShEYGIjs7GxxW1VVFbKzsxEcHGzCnhERNQzHMyKyJBzTiMhScDwjIkMw2zveACAuLg6RkZHo1asXnn32WaxcuRK3bt0SV5whIjIXHM+IyJJwTCMiS8HxjIgelVkX3saOHYs///wTCQkJUKlUCAgIQGZmJtzc3Bq0H1tbW8yfP7/aLcGWqDnlCjSvfJtTrpbIUOOZPiz1s8K8zIsl5mWJOT2sxhrTmsM5t/QcLT0/gDmau8a8RtOXJZ/vpojnu3FZ4vmWCIKFrflMRERERERERETUBJjtHG9ERERERERERERNGQtvRERERERERERERsDCGxERERERERERkRGw8EZERERERERERGQEzb7wtnbtWjz++OOws7NDUFAQjh8/buouNVhycjKeeeYZtG7dGq6urggPD8fFixd1Yu7cuYPo6Gi0adMGrVq1wujRo1FUVKQTc/XqVYSFhcHBwQGurq6YNWsW7t6925ipNNiiRYsgkUgQGxsrbrO0XH///Xe88soraNOmDezt7eHn54eTJ0+K7YIgICEhAR4eHrC3t0dISAguXbqks4+SkhKMHz8eMpkMTk5OiIqKws2bNxs7FTKinJwcjBgxAp6enpBIJMjIyNBp//rrrxEaGoo2bdpAIpEgPz9fp72kpATTp09H586dYW9vjw4dOuDNN99EWVlZ4yVRg0fN60GCIGDYsGE17qexGSovpVKJ559/Hi1btoRMJsOAAQNQXl5u/ARqYYi8VCoVXn31Vbi7u6Nly5Z4+umn8dVXXzVOArWoKy+NRoM5c+bAz88PLVu2hKenJyZMmIA//vhDZx8ch43DHK7j9LlOGzhwICQSic7X66+/rhOjz7XLwYMH8fTTT8PW1hYdO3bExo0bjZ0eACAxMbFa/319fcV2Q12bmSo/AHj88cer5SiRSBAdHQ3A/L6H9Y3Xhrq+PH36NPr37w87Ozt4eXlhyZIl1fqyY8cO+Pr6ws7ODn5+fti7d6/B821s69atg7+/P2QyGWQyGYKDg/Hdd99Vi6vr2sRQn5f6xkl9fj6bOn3Od33XTI31edbnZ6upq+9863Mt1+zOt9CMbd26VZBKpUJaWppw9uxZYcqUKYKTk5NQVFRk6q41iFwuFzZs2CAUFBQI+fn5wvDhw4UOHToIN2/eFGNef/11wcvLS8jOzhZOnjwp9O7dW+jTp4/YfvfuXaF79+5CSEiIcOrUKWHv3r1C27Zthfj4eFOkpJfjx48Ljz/+uODv7y/MmDFD3G5JuZaUlAje3t7CxIkThdzcXOHKlSvCvn37hMuXL4sxixYtEhwdHYWMjAzhp59+Ev7xj38IPj4+Qnl5uRgzdOhQoUePHsKxY8eEw4cPCx07dhTGjRtnipTISPbu3Su88847wtdffy0AEHbu3KnT/tlnnwlJSUnCxx9/LAAQTp06pdN+5swZYdSoUcKuXbuEy5cvC9nZ2UKnTp2E0aNHN14SNXjUvB60fPlyYdiwYTXup7EZIq+jR48KMplMSE5OFgoKCoQLFy4I27ZtE+7cudM4SdTAEHkNGTJEeOaZZ4Tc3Fzhl19+ERYuXChYWVkJP/74Y+MkUYO68iotLRVCQkKEbdu2CRcuXBCUSqXw7LPPCoGBgTr74DhseOZyHafPddpzzz0nTJkyRbh27Zr4VVZWJrbrc+1y5coVwcHBQYiLixPOnTsnrF69WrC2thYyMzONnuP8+fOFbt266fT/zz//FNsNcW1myvwEQRCKi4t18lMoFAIA4cCBA4IgmN/3sL7x2hDXl2VlZYKbm5swfvx4oaCgQNiyZYtgb28v/Pvf/xZjfvjhB8Ha2lpYsmSJcO7cOWHevHmCjY2NcObMGYPn3Jh27dol7NmzR/j555+FixcvCm+//bZgY2MjFBQU6MTVdm1iqM+LPuNkfT+f5qC+863PNVNjfZ71+dlq6uo73/pcyzW3892sC2/PPvusEB0dLb6+d++e4OnpKSQnJ5uwV4+uuLhYACAcOnRIEIT7vxTY2NgIO3bsEGPOnz8vABCUSqUgCPf/52tlZSWoVCoxZt26dYJMJhMqKioaNwE9/PXXX0KnTp0EhUIhPPfcc2LhzdJynTNnjtCvX79a26uqqgR3d3fhww8/FLeVlpYKtra2wpYtWwRBEIRz584JAIQTJ06IMd99950gkUiE33//3XidJ5Opq7BUWFhYb4FKa/v27YJUKhU0Go1hO/iQHiWvU6dOCY899phw7dq1JlF4e9DD5hUUFCTMmzfPuJ17BA+bV8uWLYXPPvtMZ5uLi4vw8ccfG6GXDafP5+f48eMCAOE///mPIAgch43FXK/j/n6dJgiCzrVMTfS5dpk9e7bQrVs3nfeNHTtWkMvlhk2gBvPnzxd69OhRY5uhrs1MmV9NZsyYITz55JNCVVWVIAjm/T38+7hmqOvLjz76SHB2dta5vp4zZ47QuXNn8fVLL70khIWF6fQnKChI+Oc//2nQHJsCZ2dn4ZNPPhFf13VtYqjPS33jpD4/n+bqwfNd3zVTY32e9fnZMlcPnu/6ruWa4/luto+aVlZWIi8vDyEhIeI2KysrhISEQKlUmrBnj077aJiLiwsAIC8vDxqNRidXX19fdOjQQcxVqVTCz88Pbm5uYoxcLodarcbZs2cbsff6iY6ORlhYmE5OgOXlumvXLvTq1QtjxoyBq6srevbsiY8//lhsLywshEql0snX0dERQUFBOvk6OTmhV69eYkxISAisrKyQm5vbeMmQ2SkrK4NMJkOLFi1M3ZVHcvv2bbz88stYu3Yt3N3dTd0dgyguLkZubi5cXV3Rp08fuLm54bnnnsORI0dM3bVH1qdPH2zbtg0lJSWoqqrC1q1bcefOHQwcONDUXdNbWVkZJBIJnJycAHAcNgZzvo77+3Wa1ubNm9G2bVt0794d8fHxuH37ttimz7WLUqmsdl0kl8sb7XxcunQJnp6eeOKJJzB+/HhcvXoVgOGuzUyd34MqKyvxxRdfYPLkyZBIJOJ2c/8eahnq+lKpVGLAgAGQSqVijFwux8WLF3Hjxg0xpinkbEz37t3D1q1bcevWLQQHBwOo/9rEEJ8XfcZJfX4+zc3fz7c+10yN9XnW52fL3NT0+a7vWq45nm/z/m3qEfz3v//FvXv3dAYzAHBzc8OFCxdM1KtHV1VVhdjYWPTt2xfdu3cHcP8Za6lUKv4CoOXm5gaVSiXG1HQutG1NydatW/Hjjz/ixIkT1dosLdcrV65g3bp1iIuLw9tvv40TJ07gzTffhFQqRWRkpNjfmvJ5MF9XV1ed9hYtWsDFxaXJ5UtNx3//+18sXLgQU6dONXVXHtnMmTPRp08fjBw50tRdMZgrV64AuD+v0tKlSxEQEIDPPvsMgwcPRkFBATp16mTiHj687du3Y+zYsWjTpg1atGgBBwcH7Ny5Ex07djR11/Ry584dzJkzB+PGjYNMJgPAcdgYzPU6rqbrNAB4+eWX4e3tDU9PT5w+fRpz5szBxYsX8fXXXwPQ79qlthi1Wo3y8nLY29sbLa+goCBs3LgRnTt3xrVr15CUlIT+/fujoKDAYNdmpszv7zIyMlBaWoqJEyeK28z9e/ggQ11fqlQq+Pj4VNuHts3Z2bnWnC1hbDxz5gyCg4Nx584dtGrVCjt37kTXrl0B1H9tYojPy40bN+odJ/X5+TQXtZ3vY8eOAaj7mqmxPs/6/GyZi7o+3/VdyzXH891sC2+WKjo6GgUFBRZx10NNfvvtN8yYMQMKhQJ2dnam7o7RVVVVoVevXvjggw8AAD179kRBQQFSU1MRGRlp4t6RpVKr1QgLC0PXrl2RmJho6u48kl27dmH//v04deqUqbtiUFVVVQCAf/7zn5g0aRKA++NDdnY20tLSkJycbMruPZJ3330XpaWl+P7779G2bVtkZGTgpZdewuHDh+Hn52fq7tVJo9HgpZdegiAIWLdunam7Q01QbddpD/6Rw8/PDx4eHhg8eDB++eUXPPnkk43dzQYbNmyY+G9/f38EBQXB29sb27dvb9SCWGP59NNPMWzYMHh6eorbzP17SIbXuXNn5Ofno6ysDF9++SUiIyNx6NAhXL582SKvTUyttvNtyddMplTb+e7atatZX8sZS7N91LRt27awtrautmJLUVGR2T6KFBMTg927d+PAgQNo3769uN3d3R2VlZUoLS3ViX8wV3d39xrPhbatqcjLy0NxcTGefvpptGjRAi1atMChQ4ewatUqtGjRAm5ubhaTKwB4eHiIfznQ6tKli/j4hra/dX2O3d3dUVxcrNN+9+5dlJSUNLl8yfT++usvDB06FK1bt8bOnTthY2Nj6i49kv379+OXX36Bk5OTOGYAwOjRo83q0cW/8/DwAIA6xwdz9Msvv2DNmjVIS0vD4MGD0aNHD8yfPx+9evXC2rVrTd29OmmLbv/5z3+gUCjEu90AjsPGYI7XcbVdp9UkKCgIAHD58mUA+l271BYjk8kavfjl5OSEp556CpcvXzbYdWhTye8///kPvv/+e7z22mt1xpnz99BQ15ePknNT/TluCKlUio4dOyIwMBDJycno0aMHUlJS9Lo2McTnRZ9xUp+fT3NR2/nW55qpsT7P+vxsmYvazrc+13LN8Xw328KbVCpFYGAgsrOzxW1VVVXIzs4Wn002F4IgICYmBjt37sT+/fur3ZIZGBgIGxsbnVwvXryIq1evirkGBwfjzJkzOj8A2l8c/j5ImdLgwYNx5swZ5Ofni1+9evXC+PHjxX9bSq4A0LdvX1y8eFFn288//wxvb28AgI+PD9zd3XXyVavVyM3N1cm3tLQUeXl5Ysz+/ftRVVUlXhQSAfc/O6GhoZBKpdi1a5dF3FU6d+5cnD59WmfMAIAVK1Zgw4YNpu3cI3j88cfh6elZ5/hgjrTzIVlZ6V6eWFtbi3+xboq0RbdLly7h+++/R5s2bXTaOQ4bnjldx9V3nVYT7Vil/YVRn2uX4OBgnfOhjTHF+bh58yZ++eUXeHh4GOw6tKnkt2HDBri6uiIsLKzOOHP+Hhrq+jI4OBg5OTnQaDRijEKhQOfOneHs7CzGNIWcG0NVVRUqKir0ujYxxOdFn3FSn59Pc6U93/pcMzXW51mfny1zpT3f+lzLNcvz3ahLOTQxW7duFWxtbYWNGzcK586dE6ZOnSo4OTnprB5jDqZNmyY4OjoKBw8e1FnC/Pbt22LM66+/LnTo0EHYv3+/cPLkSSE4OFgIDg4W27VLVoeGhgr5+flCZmam0K5dO50lq5uqv68iZUm5Hj9+XGjRooXw/vvvC5cuXRI2b94sODg4CF988YUYs2jRIsHJyUn45ptvhNOnTwsjR46scbn3nj17Crm5ucKRI0eETp066SzXTObvr7/+Ek6dOiWcOnVKACAsX75cOHXqlLiq4vXr14VTp04Je/bsEQAIW7duFU6dOiVcu3ZNEIT7S3YHBQUJfn5+wuXLl3XGkrt375ptXjVBE1jV1BB5rVixQpDJZMKOHTuES5cuCfPmzRPs7OyEy5cvmyqtR86rsrJS6Nixo9C/f38hNzdXuHz5srB06VJBIpEIe/bsaZJ5VVZWCv/4xz+E9u3bC/n5+To/Ow+uxMVx2PDM5Tquvuu0y5cvCwsWLBBOnjwpFBYWCt98843wxBNPCAMGDBD3oc+1y5UrVwQHBwdh1qxZwvnz54W1a9cK1tbWQmZmptFzfOutt4SDBw8KhYWFwg8//CCEhIQIbdu2FYqLiwVBMMy1mSnz07p3757QoUMHYc6cOTrbzfF7WN94bYjry9LSUsHNzU149dVXhYKCAmHr1q2Cg4OD8O9//1uM+eGHH4QWLVoIS5cuFc6fPy/Mnz9fsLGxEc6cOWPwnBvT3LlzhUOHDgmFhYXC6dOnhblz5woSiUTIysqqMf7v1yaG+rzoM07W9/NpDuo73/pcMzXW51mfn62mrq7zre+1XHM738268CYIgrB69WqhQ4cOglQqFZ599lnh2LFjpu5SgwGo8WvDhg1iTHl5ufDGG28Izs7OgoODg/Diiy9W+8X0119/FYYNGybY29sLbdu2Fd566y1Bo9E0cjYN9/fCm6Xl+u233wrdu3cXbG1tBV9fX2H9+vU67VVVVcK7774ruLm5Cba2tsLgwYOFixcv6sRcv35dGDdunNCqVStBJpMJkyZNEv7666/GTIOM7MCBAzWOA5GRkYIgCMKGDRtqbJ8/f36d7wcgFBYWmm1eNWkKhTdD5ZWcnCy0b99ecHBwEIKDg4XDhw83fjIPMEReP//8szBq1CjB1dVVcHBwEPz9/astSd/Y6sqrsLCw1p+dAwcOiPvgOGwc5nAdV9912tWrV4UBAwYILi4ugq2trdCxY0dh1qxZQllZmc5+9Ll2OXDggBAQECBIpVLhiSee0LkWNKaxY8cKHh4eglQqFR577DFh7NixOr/QGurazFT5ae3bt08AUO06yxy/h/WN14a6vvzpp5+Efv36Cba2tsJjjz0mLFq0qFpftm/fLjz11FOCVCoVunXrZtI/tBjK5MmTBW9vb0EqlQrt2rUTBg8eXGvRTRBqvjYx1OelvnFSn5/Ppk6f813fNVNjfZ71+dlq6uo73/pcyzW38y0RBEHQ+/Y4IiIiIiIiIiIi0kuzneONiIiIiIiIiIjImFh4IyIiIiIiIiIiMgIW3oiIiIiIiIiIiIyAhTciIiIiIiIiIiIjYOGNiIiIiIiIiIjICFh4IyIiIiIiIiIiMgIW3oiIiIiIiIiIiIyAhTciIiIiIiIiIiIjYOGNiIiIiIiIiIjICFh4IyIiIiIiIiIiMgIW3oiIiIiIiIiIiIyAhTciIiIiIiIiIiIjYOGNiIiIiIiIiIjICFh4IyIiIiIiIiIiMgIW3oiIiIiIiIiIiIyAhTciIiIiIiIiIiIjYOGNiIiIiIiIiIjICFh4IyIiIiIiIiIiMgIW3oiIiIiIiIiIiIyAhTciIiIiIiIiIiIjYOGNiIiIiIiIiIjICFh4IyIiIiIiIiIiMgIW3qjJefzxxzFx4kRTd4OIyGh+/fVXSCQSbNy40WjH+Pzzz+Hr6wsbGxs4OTkBAAYOHIiBAwca7ZhERHWRSCRITExs0Htu3ryJ1157De7u7pBIJIiNjW2UMZSIGubEiRPo06cPWrZsCYlEgvz8fFN36aFMnDgRjz/+uKm7QRamhak7QERERIZ14cIFTJw4EUOHDsXcuXPh4OBQY9wff/yB9evXIzw8HAEBAY3bSSIiPXzwwQfYuHEj3n33XTz55JPo0qVLjXF79+7F8ePHG1zYI6JHp9FoMGbMGNjZ2WHFihVwcHCAt7e3qbtF/9/Ro0eRlZWF2NhY8Y+x1LhYeKMm5+LFi7Cy4s2YRGS5vL29UV5eDhsbG6Ps/+DBg6iqqkJKSgo6duxYa9wff/yBpKQkPP744yy8EZHRlZeXo0WLhv36sX//fvTu3Rvz588Xt/3666/V4vbu3Yu1a9ey8EZkAr/88gv+85//4OOPP8Zrr71m6u7Q3xw9ehRJSUmYOHEiC28mwuoGNTm2trZG+2WUiKgpkEgksLOzg7W1tVH2X1xcDAC8uCKiJsXOzq7Bhbfi4mKOZURNHK87mqfbt2+bugtmg4U3ajSJiYmQSCS4fPmyWG13dHTEpEmTdH5oH5zj7eTJk5BIJNi0aVO1/e3btw8SiQS7d+8Wt/3++++IioqCp6cnbG1t4ePjg2nTpqGyshLA/dugk5KS0KlTJ9jZ2aFNmzbo168fFAoFAGDXrl2QSCQ4ffq0uM+vvvoKEokEo0aN0jl+ly5dMHbsWIOdHyIyL9ox7eeff8Yrr7wCR0dHtGvXDu+++y4EQcBvv/2GkSNHQiaTwd3dHcuWLRPfW9P8RBMnTkSrVq3w+++/Izw8HK1atUK7du3wr3/9C/fu3dO7X48//rh4Z0i7du1qnVPp4MGDeOaZZwAAkyZNgkQi4ZxJRM3Uo4xnlZWVSEhIQGBgIBwdHdGyZUv0798fBw4cqHachszxdvDgQUgkEhQWFmLPnj3iGFXT3W4TJ07E2rVrxWNov4jI+CZOnIjnnnsOADBmzBhIJBIMHDgQKpUKkyZNQvv27WFrawsPDw+MHDmyxp/huvz++++YPHky3NzcYGtri27duiEtLU1sLy8vh6+vL3x9fVFeXi5uLykpgYeHB/r06aNzHfXdd9/hueeeQ+vWrSGTyfDMM88gPT390U4CgNzcXAwfPhzOzs5o2bIl/P39kZKSohOzf/9+9O/fHy1btoSTkxNGjhyJ8+fP68TUNsecdpx+kEQiQUxMDDIyMtC9e3fx/GRmZuq8b9asWQAAHx+fGsfSL774AoGBgbC3t4eLiwsiIiLw22+/6Rxr4MCB6N69O/Ly8jBgwAA4ODjg7bfffphT1Syx8EaN7qWXXsJff/2F5ORkvPTSS9i4cSOSkpJqjO3VqxeeeOIJbN++vVrbtm3b4OzsDLlcDuD+I1PPPvsstm7dirFjx2LVqlV49dVXcejQIbGwl5iYiKSkJAwaNAhr1qzBO++8gw4dOuDHH38EAPTr1w8SiQQ5OTnicQ4fPgwrKyscOXJE3Pbnn3/iwoULGDBggMHOCxGZp7Fjx6KqqgqLFi1CUFAQ3nvvPaxcuRJDhgzBY489hsWLF6Njx47417/+pTO21OTevXuQy+Vo06YNli5diueeew7Lli3D+vXr9e7PypUr8eKLLwIA1q1bh88//7zaHw6A+388WLBgAQBg6tSp+Pzzz/H5559zXCNqxh5mPFOr1fjkk08wcOBALF68GImJifjzzz8hl8sfaXL1Ll264PPPP0fbtm0REBAgjlHt2rWrFvvPf/4TQ4YMAQAx7vPPP3/oYxOR/v75z3+KBZg333wTn3/+Od555x2MHj0aO3fuxKRJk/DRRx/hzTffxF9//YWrV6/qve+ioiL07t0b33//PWJiYsQpNKKiorBy5UoAgL29PTZt2oTLly/jnXfeEd8bHR2NsrIybNy4UXzCYOPGjQgLC0NJSQni4+OxaNEiBAQE6BSqHoZCocCAAQNw7tw5zJgxA8uWLcOgQYN0bhD5/vvvIZfLUVxcjMTERMTFxeHo0aPo27dvg4uRDzpy5AjeeOMNREREYMmSJbhz5w5Gjx6N69evAwBGjRqFcePGAQBWrFhRbSx9//33MWHCBHTq1AnLly9HbGwssrOzMWDAAJSWluoc6/r16xg2bBgCAgKwcuVKDBo06KH73ewIRI1k/vz5AgBh8uTJOttffPFFoU2bNuJrb29vITIyUnwdHx8v2NjYCCUlJeK2iooKwcnJSWdfEyZMEKysrIQTJ05UO3ZVVZUgCILQo0cPISwsrM5+duvWTXjppZfE108//bQwZswYAYBw/vx5QRAE4euvvxYACD/99JMemRORJdKOaVOnThW33b17V2jfvr0gkUiERYsWidtv3Lgh2Nvbi2NbYWGhAEDYsGGDGBMZGSkAEBYsWKBznJ49ewqBgYEP1bc///xTZ/tzzz0nPPfcc+LrEydOVOsHETU/jzKe3b17V6ioqNDZ340bNwQ3N7dq13wAhPnz5zeob97e3tWu3WoaQ6OjowX+akNkGgcOHBAACDt27BAE4f4YAED48MMPH2m/UVFRgoeHh/Df//5XZ3tERITg6Ogo3L59W9wWHx8vWFlZCTk5OcKOHTsEAMLKlSvF9tLSUqF169ZCUFCQUF5errM/7e+KgnD/eszb21vvPt69e1fw8fERvL29hRs3btS634CAAMHV1VW4fv26uO2nn34SrKyshAkTJtR7fO04/SAAglQqFS5fvqyzTwDC6tWrxW0ffvihAEAoLCzUef+vv/4qWFtbC++//77O9jNnzggtWrTQ2f7cc88JAITU1NTaTwbVine8UaN7/fXXdV73798f169fh1qtrjF+7Nix0Gg0+Prrr8VtWVlZKC0tFR/1rKqqQkZGBkaMGIFevXpV24f2tlwnJyecPXsWly5dqrV//fv3x+HDhwEAf/31F3766SdMnToVbdu2FbcfPnwYTk5O6N69ewMyJyJL9OAkwtbW1ujVqxcEQUBUVJS43cnJCZ07d8aVK1fq3V9NY6Q+7yMielQPM55ZW1tDKpUCuH89VlJSgrt376JXr17iEwVE1LzY29tDKpXi4MGDuHHjxkPtQxAEfPXVVxgxYgQEQcB///tf8Usul6OsrExnjElMTES3bt0QGRmJN954A8899xzefPNNsV2hUOCvv/7C3LlzYWdnp3OsR3k0/dSpUygsLKxxxVDtfq9du4b8/HxMnDgRLi4uYru/vz+GDBmCvXv3PvTxQ0JC8OSTT+rsUyaT6XXt+PXXX6OqqgovvfSSzvl1d3dHp06dqk0ZYGtri0mTJj10X5szFt6o0XXo0EHntbOzMwDUOij36NEDvr6+2LZtm7ht27ZtaNu2LZ5//nkA9x/9VKvV9RbCFixYgNLSUjz11FPw8/PDrFmzdOZzA+7/knvt2jVcvnwZR48ehUQiQXBwsE5B7vDhw+jbty9XXyWiamOao6Mj7Ozs0LZt22rb67v4tLOzq/YYlbOz80NftBIRNcTDjmebNm2Cv7+/OH9uu3btsGfPHpSVlTVKv4moabG1tcXixYvx3Xffwc3NDQMGDMCSJUugUqn03seff/6J0tJSrF+/Hu3atdP50hZ/tIs6AIBUKkVaWhoKCwvx119/YcOGDToFtV9++QUADH7jhD77/c9//gMA6Ny5c7W2Ll264L///S9u3br1UMf/+7gN6H/teOnSJQiCgE6dOlU7x+fPn9c5vwDw2GOPiX9ooYZp2LJCRAZQ2yp+giDU+p6xY8fi/fffx3//+1+0bt0au3btwrhx4xq8MtaAAQPwyy+/4JtvvkFWVhY++eQTrFixAqmpqeJfefv16wcAyMnJwZUrV/D000+LEwWvWrUKN2/exKlTp/D+++836NhEZJlqGtMeZpyr631ERI3hYcazL774AhMnTkR4eDhmzZoFV1dXWFtbIzk5WfyFlIian9jYWIwYMQIZGRnYt28f3n33XSQnJ2P//v3o2bNnve+vqqoCALzyyiuIjIysMcbf31/n9b59+wAAd+7cwaVLl+Dj4/OIWTS+2u6+q22hrYe95gTun2OJRILvvvuuxv20atVK57W9vX29+6SasfBGZmHs2LFISkrCV199BTc3N6jVakRERIjt7dq1g0wmQ0FBQb37cnFxwaRJkzBp0iTcvHkTAwYMQGJiolh469ChAzp06IDDhw/jypUr6N+/P4D7Rbu4uDjs2LED9+7d4wTkRGT2uOofET2qL7/8Ek888QS+/vprnTFFu7pyY+F4RtT0PPnkk3jrrbfw1ltv4dKlSwgICMCyZcvwxRdf1Pvedu3aoXXr1rh37x5CQkLqjT99+jQWLFiASZMmIT8/H6+99hrOnDkDR0dHsS8AUFBQgI4dOz5aYg94cL+19dPb2xsAcPHixWptFy5cQNu2bdGyZUsA9+9W+/uiBsD/3TX3MGobH5988kkIggAfHx889dRTD71/qh+fkyOz0KVLF/j5+WHbtm3Ytm0bPDw8dApfVlZWCA8Px7fffouTJ09We7+24q9d3UWrVatW6NixIyoqKnS29+/fH/v378fx48fFwltAQABat26NRYsWwd7eHoGBgYZOk4ioUWkv8mq6wCMi0of2LokH767Izc2FUqls1H5wPCNqOm7fvo07d+7obHvyySfRunXrar931cba2hqjR4/GV199VePNFX/++af4b41Gg4kTJ8LT0xMpKSnYuHEjioqKMHPmTDEmNDQUrVu3RnJycrW+6XN3WG2efvpp+Pj4YOXKldXGH+1+PTw8EBAQgE2bNunEFBQUICsrC8OHDxe3PfnkkygrK9OZDunatWvYuXPnQ/extvFx1KhRsLa2RlJSUrVzIAhCtd+d6eHxjjcyG2PHjkVCQgLs7OwQFRVVbX61Dz74AFlZWXjuuecwdepUdOnSBdeuXcOOHTtw5MgRODk5oWvXrhg4cCACAwPh4uKCkydP4ssvv0RMTIzOvvr374/NmzdDIpGIj55aW1ujT58+2LdvHwYOHMjn24nI7D355JNwcnJCamoqWrdujZYtWyIoKMgsH80gItN44YUX8PXXX+PFF19EWFgYCgsLkZqaiq5du+LmzZuN1g/tH0TffPNNyOVyWFtb6zwdQUSN5+eff8bgwYPx0ksvoWvXrmjRogV27tyJoqKiBv1cLlq0CAcOHEBQUBCmTJmCrl27oqSkBD/++CO+//57lJSUAADee+895OfnIzs7G61bt4a/vz8SEhIwb948/M///A+GDx8OmUyGFStW4LXXXsMzzzyDl19+Gc7Ozvjpp59w+/ZtbNq06aFytbKywrp16zBixAgEBARg0qRJ8PDwwIULF3D27Fnx8dcPP/wQw4YNQ3BwMKKiolBeXo7Vq1fD0dERiYmJ4v4iIiIwZ84cvPjii3jzzTdx+/ZtrFu3Dk899dRDL1ijHR/feecdREREwMbGBiNGjMCTTz6J9957D/Hx8fj1118RHh6O1q1bo7CwEDt37sTUqVPxr3/966GOSbpYeCOzMXbsWMybNw+3b98WVzN90GOPPYbc3Fy8++672Lx5M9RqNR577DEMGzYMDg4OAO5fjO3atQtZWVmoqKiAt7c33nvvPcyaNUtnX9q73Hx9fdGmTRud7fv27RPbiYjMmY2NDTZt2oT4+Hi8/vrruHv3LjZs2MDCGxHpbeLEiVCpVPj3v/+Nffv2oWvXrvjiiy+wY8cOHDx4sNH6MWrUKEyfPh1bt27FF198AUEQWHgjMhEvLy+MGzcO2dnZ+Pzzz9GiRQv4+vpi+/btGD16tN77cXNzw/Hjx7FgwQJ8/fXX+Oijj9CmTRt069YNixcvBgD8+OOP+OCDDxATE4NBgwaJ7507dy6++eYbTJkyBWfPnoWTkxOioqLg6uqKRYsWYeHChbCxsYGvr6/OnXEPQy6X48CBA0hKSsKyZctQVVWFJ598ElOmTBFjQkJCkJmZifnz5yMhIQE2NjZ47rnnsHjxYp3rrjZt2mDnzp2Ii4vD7Nmz4ePjg+TkZFy6dOmhC2/PPPMMFi5ciNTUVGRmZqKqqgqFhYVo2bIl5s6di6eeegorVqxAUlISgPvfv9DQUPzjH/94pPNC/0ciPMp9lURERERERPW4d+8eWrRogYULF2LevHmm7g4REVGj4RxvRERERERkVNeuXQMAtG3b1sQ9ISIialx81JSIiMhMlJSUoLKystZ2a2trtGvXrhF7RERUvy+//BKfffYZJBIJBg0ahHv37ulMjF6TVq1aoVWrVo3UQyJqTDdv3qx3Dsh27dqJi7eYCq+7yFD4qCkREZGZGDhwIA4dOlRru7e3N3799dfG6xARkR6eeOIJSCQSzJs3D5MmTcKvv/5a71yS8+fP15lwnIgsR2JiojifWG0KCwvx+OOPN06HasHrLjIUFt6IiIjMRF5eHm7cuFFru729Pfr27duIPSIiarg7d+7gyJEjdcY88cQTeOKJJxqpR0TUmK5cuYIrV67UGdOvXz/Y2dk1Uo9qxusuMhQW3oiIiIiIiIiIiIyAiysQEREREREREREZQbNeXKGqqgp//PEHWrduDYlEYuruEFE9BEHAX3/9BU9PT1hZ8e8GD+J4RmReOJ7VjuMZkfnhmFY7jmlE5sUY41mzLrz98ccf8PLyMnU3iKiBfvvtN7Rv397U3WhSOJ4RmSeOZ9VxPCMyXxzTquOYRmSeDDmeNevCW+vWrQHcP6EymazWOI1Gg6ysLISGhsLGxqaxumcSzSlXoHnlawm5qtVqeHl5iT+79H/0Hc8Ay/gsNCU8n4bVXM4nx7PacTxjXuaGeXFMqwvHtNo1p3ybU66AeedrjPGsWRfetLf6ymSyegtvDg4OkMlkZvehaajmlCvQvPK1pFx5m351+o5ngGV9FpoCnk/Dam7nk+NZdRzPmJe5YV7/h2NadRzTatec8m1OuQKWka8hxzM+gE9ERERERERERGQELLwRkUXKycnBiBEj4OnpCYlEgoyMDJ12QRCQkJAADw8P2NvbIyQkBJcuXdKJKSkpwfjx4yGTyeDk5ISoqCjcvHlTJ+b06dPo378/7Ozs4OXlhSVLllTry44dO+Dr6ws7Ozv4+flh7969De4LERERERERmR8W3ojIIt26dQs9evTA2rVra2xfsmQJVq1ahdTUVOTm5qJly5aQy+W4c+eOGDN+/HicPXsWCoUCu3fvRk5ODqZOnSq2q9VqhIaGwtvbG3l5efjwww+RmJiI9evXizFHjx7FuHHjEBUVhVOnTiE8PBzh4eEoKChoUF+IiIiIiIjI/DTrOd6IyHINGzYMw4YNq7FNEASsXLkS8+bNw8iRIwEAn332Gdzc3JCRkYGIiAicP38emZmZOHHiBHr16gUAWL16NYYPH46lS5fC09MTmzdvRmVlJdLS0iCVStGtWzfk5+dj+fLlYoEuJSUFQ4cOxaxZswAACxcuhEKhwJo1a5CamqpXX4iIiIiIiMg8sfBGRM1OYWEhVCoVQkJCxG2Ojo4ICgqCUqlEREQElEolnJycxKIbAISEhMDKygq5ubl48cUXoVQqMWDAAEilUjFGLpdj8eLFuHHjBpydnaFUKhEXF6dzfLlcLj76qk9falJRUYGKigrxtVqtBnB/IlONRlNn/tr2+uJIPzyfhtVczqel50dERERE97HwRkTNjkqlAgC4ubnpbHdzcxPbVCoVXF1dddpbtGgBFxcXnRgfH59q+9C2OTs7Q6VS1Xuc+vpSk+TkZCQlJVXbnpWVBQcHh1rf9yCFQqFXHOmH59OwLP183r5929RdICIiIqJGwMIbEZEZio+P17mTTq1Ww8vLC6GhoXotVa9QKDBkyBCzXd67KeH5NKzmcj61d6kSERERkWVj4a0BHBc5oryq3KD7FOYLBt0fEdXP3d0dAFBUVAQPDw9xe1FREQICAsSY4uJinffdvXsXJSUl4vvd3d1RVFSkE6N9XV/Mg+319aUmtra2sLW1rbbdxsZG72JF22VtDTqmNffxrCHnnupn6efTknMjosYnSZIYfJ/2VvbY4r/F4Pul+hn6987mfo1GZGpc1ZSImh0fHx+4u7sjOztb3KZWq5Gbm4vg4GAAQHBwMEpLS5GXlyfG7N+/H1VVVQgKChJjcnJydOZqUigU6Ny5M5ydncWYB4+jjdEeR5++EBERERERkXli4Y2ILNLNmzeRn5+P/Px8APcXMcjPz8fVq1chkUgQGxuL9957D7t27cKZM2cwYcIEeHp6Ijw8HADQpUsXDB06FFOmTMHx48fxww8/ICYmBhEREfD09AQAvPzyy5BKpYiKisLZs2exbds2pKSk6DwCOmPGDGRmZmLZsmW4cOECEhMTcfLkScTExACAXn0hIiIiIiIi88RHTYnIIp08eRKDBg0SX2uLYZGRkdi4cSNmz56NW7duYerUqSgtLUW/fv2QmZkJOzs78T2bN29GTEwMBg8eDCsrK4wePRqrVq0S2x0dHZGVlYXo6GgEBgaibdu2SEhIwNSpU8WYPn36ID09HfPmzcPbb7+NTp06ISMjA927dxdj9OkLERERERERmR8W3ojIIg0cOBCCUPt8FhKJBAsWLMCCBQtqjXFxcUF6enqdx/H398fhw4frjBkzZgzGjBnzSH0hIiIiIiIi88NHTYmIiIiIiIiIiIyAhTciIiIiIiIiIiIjYOGNiIiIiIiIiIjICFh4IyIiIiIiIiIiMgIW3oiIiIiIiIiIiIyAhTciIiIiIiIiIiIjYOGNiIiIiIiIiIjICFh4IyIiIiIiIiIiMgIW3oiIiIiIiIiIiIyAhTciIiIiIiIiIiIjYOGNiIiIiIiIiIjICFh4IyIiIiIiIiIiMgIW3oiIiIiIiIiIiIyAhTciIiIiIiIiIiIjYOGNiIiIiIiIiIjICFh4IyIiIiIiIiIiMgIW3oiIiIiIiIiIiIyAhTciIiIiIiIiIiIjYOGNiIiIyAL8/vvveOWVV9CmTRvY29vDz88PJ0+eFNsFQUBCQgI8PDxgb2+PkJAQXLp0SWcfJSUlGD9+PGQyGZycnBAVFYWbN2/qxJw+fRr9+/eHnZ0dvLy8sGTJkmp92bFjB3x9fWFnZwc/Pz/s3bvXOEkTERERNXEsvBERERGZuRs3bqBv376wsbHBd999h3PnzmHZsmVwdnYWY5YsWYJVq1YhNTUVubm5aNmyJeRyOe7cuSPGjB8/HmfPnoVCocDu3buRk5ODqVOniu1qtRqhoaHw9vZGXl4ePvzwQyQmJmL9+vVizNGjRzFu3DhERUXh1KlTCA8PR3h4OAoKChrnZBARERE1IS1M3QEiIiIiejSLFy+Gl5cXNmzYIG7z8fER/y0IAlauXIl58+Zh5MiRAIDPPvsMbm5uyMjIQEREBATMkmwAAIuNSURBVM6fP4/MzEycOHECvXr1AgCsXr0aw4cPx9KlS+Hp6YnNmzejsrISaWlpkEql6NatG/Lz87F8+XKxQJeSkoKhQ4di1qxZAICFCxdCoVBgzZo1SE1NbaxTQkRERNQksPBGREREZOZ27doFuVyOMWPG4NChQ3jsscfwxhtvYMqUKQCAwsJCqFQqhISEiO9xdHREUFAQlEolIiIioFQq4eTkJBbdACAkJARWVlbIzc3Fiy++CKVSiQEDBkAqlYoxcrkcixcvxo0bN+Ds7AylUom4uDid/snlcmRkZNTY94qKClRUVIiv1Wo1AECj0UCj0dSZt7a9vjhzw7zMS1PIy97K3mj71CcvS/ueEhEZEgtvRERERGbuypUrWLduHeLi4vD222/jxIkTePPNNyGVShEZGQmVSgUAcHNz03mfm5ub2KZSqeDq6qrT3qJFC7i4uOjEPHgn3YP7VKlUcHZ2hkqlqvM4f5ecnIykpKRq27OysuDg4KBX/gqFQq84c8O8zIsp89riv8Vo+9Ynr9u3bxvt+ERE5o6FNyIiIiIzV1VVhV69euGDDz4AAPTs2RMFBQVITU1FZGSkiXtXt/j4eJ075NRqNby8vBAaGgqZTFbnezUaDRQKBYYMGQIbGxtjd7XRMC/z0hTyclzkaPB92lvZI617ml55ae9UJSKi6lh4IyIiIjJzHh4e6Nq1q862Ll264KuvvgIAuLu7AwCKiorg4eEhxhQVFSEgIECMKS4u1tnH3bt3UVJSIr7f3d0dRUVFOjHa1/XFaNv/ztbWFra2ttW229jY6F3EaEisOWFe5sWUeZVXlRtt3/rkZYnfTyIiQ+GqpkRERERmrm/fvrh48aLOtp9//hne3t4A7i+04O7ujuzsbLFdrVYjNzcXwcHBAIDg4GCUlpYiLy9PjNm/fz+qqqoQFBQkxuTk5OjM56RQKNC5c2dxBdXg4GCd42hjtMchIiIiak5YeCMiIiIyczNnzsSxY8fwwQcf4PLly0hPT8f69esRHR0NAJBIJIiNjcV7772HXbt24cyZM5gwYQI8PT0RHh4O4P4dckOHDsWUKVNw/Phx/PDDD4iJiUFERAQ8PT0BAC+//DKkUimioqJw9uxZbNu2DSkpKTqPis6YMQOZmZlYtmwZLly4gMTERJw8eRIxMTGNfl6IiIiITK3Bhbfff/8dr7zyCtq0aQN7e3v4+fnh5MmTYrsgCEhISICHhwfs7e0REhKCS5cu6eyjpKQE48ePh0wmg5OTE6KionDz5k2dmNOnT6N///6ws7ODl5cXlixZUq0vO3bsgK+vL+zs7ODn54e9e/c2NB0iIiIis/fMM89g586d2LJlC7p3746FCxdi5cqVGD9+vBgze/ZsTJ8+HVOnTsUzzzyDmzdvIjMzE3Z2dmLM5s2b4evri8GDB2P48OHo168f1q9fL7Y7OjoiKysLhYWFCAwMxFtvvYWEhARMnTpVjOnTp49Y+OvRowe+/PJLZGRkoHv37o1zMoiIiIiakAbN8Xbjxg307dsXgwYNwnfffYd27drh0qVL4qMFALBkyRKsWrUKmzZtgo+PD959913I5XKcO3dOvLAbP348rl27BoVCAY1Gg0mTJmHq1KlIT08HcP/Rh9DQUISEhCA1NRVnzpzB5MmT4eTkJF7YHT16FOPGjUNycjJeeOEFpKenIzw8HD/++CMv7IiIiKjZeeGFF/DCCy/U2i6RSLBgwQIsWLCg1hgXFxfxeqw2/v7+OHz4cJ0xY8aMwZgxY+ruMBEREVEz0KDC2+LFi+Hl5YUNGzaI2x5cUl4QBKxcuRLz5s3DyJEjAQCfffYZ3NzckJGRgYiICJw/fx6ZmZk4ceIEevXqBQBYvXo1hg8fjqVLl8LT0xObN29GZWUl0tLSIJVK0a1bN+Tn52P58uVi4S0lJQVDhw7FrFmzAAALFy6EQqHAmjVrkJqa+mhnhYiIiIiIiIiI6BE1qPC2a9cuyOVyjBkzBocOHcJjjz2GN954A1OmTAEAFBYWQqVSISQkRHyPo6MjgoKCoFQqERERAaVSCScnJ7HoBgAhISGwsrJCbm4uXnzxRSiVSgwYMABSqVSMkcvlWLx4MW7cuAFnZ2colUqd+US0MRkZGbX2v6KiAhUVFeJr7bLXGo1GZ5Lgv9O22VvZ63GWGqau45qCtj9NrV/G0pzytYRczbnvRERERERE1Pw0qPB25coVrFu3DnFxcXj77bdx4sQJvPnmm5BKpYiMjIRKpQIAuLm56bzPzc1NbFOpVHB1ddXtRIsWcHFx0Yl58E66B/epUqng7OwMlUpV53FqkpycjKSkpGrbs7Ky4ODgUG/+ad3T6o1pqKY6L51CoTB1FxpVc8rXnHO9ffu2qbtAREREREREpLcGFd6qqqrQq1cvfPDBBwCAnj17oqCgAKmpqYiMjDRKBw0pPj5e5y45tVoNLy8vhIaGQiaT1fo+jUYDhUKByQWTUV5VbtA+lc0tM+j+HpU21yFDhsDGxsbU3TG65pSvJeSqvUvVEO7du4fExER88cUXUKlU8PT0xMSJEzFv3jxIJBIA9x+fnz9/Pj7++GOUlpaib9++WLduHTp16iTup6SkBNOnT8e3334LKysrjB49GikpKWjVqpUYc/r0aURHR+PEiRNo164dpk+fjtmzZ+v0Z8eOHXj33Xfx66+/olOnTli8eDGGDx9usHyJiIiIiIio8TWo8Obh4YGuXbvqbOvSpQu++uorAIC7uzsAoKioCB4eHmJMUVERAgICxJji4mKdfdy9exclJSXi+93d3VFUVKQTo31dX4y2vSa2trawtbWttt3GxkavQkR5VbnBC29NtQCi7zmxFM0pX3PO1ZD9Xrx4MdatW4dNmzahW7duOHnyJCZNmgRHR0e8+eabALhYDBERERERET0aq4YE9+3bFxcvXtTZ9vPPP8Pb2xvA/YUW3N3dkZ2dLbar1Wrk5uYiODgYABAcHIzS0lLk5eWJMfv370dVVRWCgoLEmJycHJ35nBQKBTp37iyuoBocHKxzHG2M9jhERHU5evQoRo4cibCwMDz++OP4n//5H4SGhuL48eMAqi8W4+/vj88++wx//PGHOJekdrGYTz75BEFBQejXrx9Wr16NrVu34o8//gAAncViunXrhoiICLz55ptYvny52JcHF4vp0qULFi5ciKeffhpr1qxp9PNCREREREREhtOgO95mzpyJPn364IMPPsBLL72E48ePY/369Vi/fj2A+8vUx8bG4r333kOnTp3EO0Q8PT0RHh4O4P4dckOHDsWUKVOQmpoKjUaDmJgYREREwNPTEwDw8ssvIykpCVFRUZgzZw4KCgqQkpKCFStWiH2ZMWMGnnvuOSxbtgxhYWHYunUrTp48KfaFiKguffr0wfr16/Hzzz/jqaeewk8//YQjR46IBTFLXSxGGwMYfsGY5rr4hSUsXNKUNJfzaen5EREREdF9DSq8PfPMM9i5cyfi4+OxYMEC+Pj4YOXKlRg/frwYM3v2bNy6dQtTp05FaWkp+vXrh8zMTPGxLOD+HSAxMTEYPHiwOCfSqlWrxHZHR0dkZWUhOjoagYGBaNu2LRISEsTHsoD7vzSnp6dj3rx5ePvtt9GpUydkZGTwsSwi0svcuXOhVqvh6+sLa2tr3Lt3D++//744nln6YjGA4ReMaaqLxTQWc164pCmy9PPJxWKIiGr3+++/Y86cOfjuu+9w+/ZtdOzYERs2bBD/2Ml5eInInDSo8AYAL7zwAl544YVa2yUSCRYsWIAFCxbUGuPi4iLOf1Qbf39/HD58uM6YMWPGYMyYMXV3mIioBtu3b8fmzZuRnp6Obt26IT8/H7GxsfD09LToxWIA4y0Y09QWi2kslrBwSVPSXM6nIReLISKyJDdu3EDfvn0xaNAgfPfdd2jXrh0uXbokTjkEcB5eIjIvDS68ERFZglmzZmHu3LmIiIgAAPj5+eE///kPkpOTERkZafGLxQCGXzDGkosk+jDnhUuaIks/n5acGxHRo1i8eDG8vLywYcMGcduDTw/8fR5eAPjss8/g5uaGjIwMREREiPPwnjhxQrxLbvXq1Rg+fDiWLl0KT09PnXl4pVKp+IfY5cuXi4W3B+fhBYCFCxdCoVBgzZo1SE1NbaxTQkRmjoU3ImqWbt++DSsr3fVlrK2tUVVVBUB3sRhtoU27WMy0adMA6C4WExgYCKDmxWLeeecdaDQa8Rft2haLiY2NFfvCxWKIiIioOdq1axfkcjnGjBmDQ4cO4bHHHsMbb7yBKVOmAOA8vA+jqc4r2lzmdQWaV66AeedrjD6z8EZEzdKIESPw/vvvo0OHDujWrRtOnTqF5cuXY/LkyQC4WAwRERGRKVy5cgXr1q1DXFwc3n77bZw4cQJvvvkmpFIpIiMjOQ/vQ2jq8/Ba+ryuD2pOuQLmma8x5uFl4Y2ImqXVq1fj3XffxRtvvIHi4mJ4enrin//8JxISEsQYLhZDRERE1LiqqqrQq1cvfPDBBwCAnj17oqCgAKmpqZyH9yE11Xl4m8u8rkDzyhUw73yNMQ8vC29E1Cy1bt0aK1euxMqVK2uN4WIxRERERI3Lw8MDXbt21dnWpUsXfPXVVwDAeXgfQlMvfFj6vK4Pak65AuaZrzH6a1V/CBEREREREZHx9e3bFxcvXtTZ9vPPP8Pb2xuA7jy8Wtp5eLXz4z44D69WTfPw5uTk6MznVNs8vA/iPLxE1FAsvBEREREREVGTMHPmTBw7dgwffPABLl++jPT0dKxfvx7R0dEAdOfh3bVrF86cOYMJEybUOg/v8ePH8cMPP9Q4D69UKkVUVBTOnj2Lbdu2ISUlRecx0RkzZiAzMxPLli3DhQsXkJiYiJMnTyImJqbRzwsRmS8+akpERERERERNwjPPPIOdO3ciPj4eCxYsgI+PD1auXInx48eLMZyHl4jMCQtvRERERERE1GS88MILeOGFF2pt5zy8RGRO+KgpERERERERERGREbDwRkREREREREREZAQsvBERERERERERERkBC29ERERERERERERGwMIbERERERERERGREbDwRkREREREREREZAQsvBERERERERERERkBC29ERERERERERERGwMIbERERERERERGREbDwRkREREREREREZAQsvBERERERERERERkBC29ERERERERERERGwMIbERERERERERGREbDwRkREREREREREZAQsvBERERERERERERkBC29ERERERERERERGwMIbERERERERERGREbDwRkREREREREREZAQsvBERERERERERERkBC29ERERERERERERGwMIbERERERERERGREbDwRkREREREREREZAQsvBERERERERERERkBC29ERERERERERERGwMIbERERERERERGREbDwRkREREREREREZAQsvBERERERERERERkBC29E1Gz9/vvveOWVV9CmTRvY29vDz88PJ0+eFNsFQUBCQgI8PDxgb2+PkJAQXLp0SWcfJSUlGD9+PGQyGZycnBAVFYWbN2/qxJw+fRr9+/eHnZ0dvLy8sGTJkmp92bFjB3x9fWFnZwc/Pz/s3bvXOEkTERERERFRo2HhjYiapRs3bqBv376wsbHBd999h3PnzmHZsmVwdnYWY5YsWYJVq1YhNTUVubm5aNmyJeRyOe7cuSPGjB8/HmfPnoVCocDu3buRk5ODqVOniu1qtRqhoaHw9vZGXl4ePvzwQyQmJmL9+vVizNGjRzFu3DhERUXh1KlTCA8PR3h4OAoKChrnZBAREREREZFRtDB1B4iITGHx4sXw8vLChg0bxG0+Pj7ivwVBwMqVKzFv3jyMHDkSAPDZZ5/Bzc0NGRkZiIiIwPnz55GZmYkTJ06gV69e+H/t3Xl8VPXZ//93ErICk7CYBGQxFgUie5AwbkUIGWjaW4QqKtUICAUTK8QbNb2RzbZRVBYlmlqF6K8iS1usggXGIKAlLAZyCyhULS1tYYIKJCwhGZLz+8Nvzs0IhATmZDKT1/PxyEPmnGvOXNdnkk8ml+ecjyS99NJL+tGPfqTnn39e7du311tvvaXKykotXrxYYWFhuuGGG1RcXKx58+aZDbqFCxdq2LBhmjZtmiTp6aefltPp1KJFi5SXl9dQQwIAAAAA8DIabwCapHfffVcOh0N33XWXNm3apKuvvloPP/ywJkyYIEk6cOCAXC6XUlJSzOdER0crOTlZhYWFuueee1RYWKiYmBiz6SZJKSkpCg4O1rZt23TnnXeqsLBQt912m8LCwswYh8OhZ599VseOHVOrVq1UWFiorKwsj/wcDofeeeedi+ZfUVGhiooK83FZWZkkye12y+1211p7zf7I4MhLjFL9XOp1A1VN3U21fm9rKuMZ6PUBAADgOzTeADRJf//73/XKK68oKytLv/zlL7Vjxw794he/UFhYmNLT0+VyuSRJcXFxHs+Li4sz97lcLsXGxnrsb9asmVq3bu0Rc+6ZdOce0+VyqVWrVnK5XLW+zoXk5ORo9uzZ521fv369oqKi6jIEWtxjcZ3i6qqp35fO6XT6OoWAEujjefr0aV+nAAAAgAZA4w1Ak1RdXa3+/fvrN7/5jSSpb9++2rNnj/Ly8pSenu7j7C4tOzvb4yy5srIydezYUampqbLZbLU+1+12y+l0atyecSqvLvdaTqVPlnrtWP6kZjyHDh2q0NBQX6fj95rKeNacpWqVZ555RtnZ2Xr00Ue1YMECSdKZM2f02GOPadmyZaqoqJDD4dDLL7/s0fg/ePCgJk+erA8//FAtWrRQenq6cnJy1KzZ/31k3Lhxo7KysrR371517NhR06dP14MPPujx+rm5uXruuefkcrnUu3dvvfTSSxowYIClNQMAADRGNN4ANEnt2rVTYmKix7bu3bvrj3/8oyQpPj5eklRSUqJ27dqZMSUlJerTp48Zc+TIEY9jnD17VkePHjWfHx8fr5KSEo+YmseXiqnZfyHh4eEKDw8/b3toaGidmxXl1eVebbwFcpOkLuoz9ri0QB9PK2vbsWOHfvvb36pXr14e26dOnao1a9Zo5cqVio6OVmZmpkaOHKm//vWvkqSqqiqlpaUpPj5eW7Zs0eHDh/XAAw8oNDTU/J8UBw4cUFpamiZNmqS33npLBQUFeuihh9SuXTs5HA5J0vLly5WVlaW8vDwlJydrwYIFcjgc2r9//3lnCQMAAAQ6VjUF0CTdfPPN2r9/v8e2v/3tb+rcubOk7xZaiI+PV0FBgbm/rKxM27Ztk91ulyTZ7XYdP35cRUVFZsyGDRtUXV2t5ORkM2bz5s0e93NyOp3q2rWruYKq3W73eJ2amJrXAYC6OnnypMaMGaPf/e53Hqs0l5aW6vXXX9e8efM0ePBgJSUlacmSJdqyZYu2bt0q6btL1T/77DP9/ve/V58+fTR8+HA9/fTTys3NVWVlpSQpLy9PCQkJeuGFF9S9e3dlZmbqpz/9qebPn2++1rx58zRhwgSNHTtWiYmJysvLU1RUlBYv9u7l7QAAAP6AM94ANElTp07VTTfdpN/85je6++67tX37dr366qt69dVXJUlBQUGaMmWKfvWrX+m6665TQkKCnnrqKbVv314jRoyQ9N0ZcsOGDdOECROUl5cnt9utzMxM3XPPPWrfvr0k6b777tPs2bM1fvx4PfHEE9qzZ48WLlzo8Ufqo48+qh/+8Id64YUXlJaWpmXLlumTTz4xcwGAusrIyFBaWppSUlL0q1/9ytxeVFQkt9vtsWBMt27d1KlTJxUWFmrgwIEqLCxUz549PS49dTgcmjx5svbu3au+ffuqsLDQ4xg1MVOmTJEkVVZWqqioSNnZ2eb+4OBgpaSkqLCw8II5e2OxmEBbrIK6/EtjqMvbCyade8y61BVo7ykAeBONNwBN0o033qhVq1YpOztbc+bMUUJCghYsWKAxY8aYMY8//rhOnTqliRMn6vjx47rlllu0du1aRUREmDFvvfWWMjMzNWTIEAUHB2vUqFF68cUXzf3R0dFav369MjIylJSUpLZt22rGjBmaOHGiGXPTTTdp6dKlmj59un75y1/quuuu0zvvvKMePXo0zGAACAjLli3Tzp07tWPHjvP2uVwuhYWFKSYmxmP79xeMudBCLzX7aospKytTeXm5jh07pqqqqgvG7Nu374J5e2OxmEBdjIO6/Isv63q719uWHbsudbFgDABcHI03AE3Wj3/8Y/34xz++6P6goCDNmTNHc+bMuWhM69attXTp0lpfp1evXvroo49qjbnrrrt011131Z4wAFzEv/71Lz366KNyOp0e/3PAH3hjsZhAW4yDuvxLY6gr+plorx8zMjhSi3ssrlNdVi8YAwD+7Ioab6yYBQAA4HtFRUU6cuSI+vXrZ26rqqrS5s2btWjRIq1bt06VlZU6fvy4x1lv5y7kEh8fr+3bt3sct66LwdhsNkVGRiokJEQhISH1WjDGG4vFBOpiHNTlX3xZlzcXS/q+utQViO8nAHjLZS+uUNuKWe+9955WrlypTZs26dChQxo5cqS5v2bFrMrKSm3ZskVvvPGG8vPzNWPGDDOmZsWs22+/XcXFxZoyZYoeeughrVu3zoypWTFr5syZ2rlzp3r37i2Hw3HeCoMAAACBbsiQIdq9e7eKi4vNr/79+2vMmDHmv0NDQz0Wctm/f78OHjzosWDM7t27PT5LOZ1O2Ww2cxXoSy0GExYWpqSkJI+Y6upqFRQUsGAMAABoki6r8caKWQAAAI1Hy5Yt1aNHD4+v5s2bq02bNurRo4eio6M1fvx4ZWVl6cMPP1RRUZHGjh0ru92ugQMHSpJSU1OVmJio+++/X//7v/+rdevWafr06crIyDDPSJs0aZL+/ve/6/HHH9e+ffv08ssva8WKFZo6daqZS1ZWln73u9/pjTfe0Oeff67Jkyfr1KlTGjt2rE/GBgAAwJcu61JTf1wxS7r8VbNq9lmxWlBjWwGoMazK1JCaUr2BUKs/5w4AvjZ//nxzEZhzbwdSIyQkRKtXr9bkyZNlt9vVvHlzpaene9znMiEhQWvWrNHUqVO1cOFCdejQQa+99pocDocZM3r0aH399deaMWOGXC6X+vTpo7Vr15634AIAAEBTUO/Gm7+umCVd+apZi3t4/2y6999/3+vH9IZAXW3qYppSvf5cKytmAUDdbdy40eNxRESEcnNzlZube9HndO7c+ZKfTQYNGqRdu3bVGpOZmanMzMw65woAABCo6tV48+cVs6TLXzWrZqWicXvGef3GpaVPlnr1eFeqMazK1JCaUr2BUCsrZgEAAAAA/Em9Gm/+vGKWdOWrZpVXl3u98dZYGyCButrUxTSlev25Vn/NGwAAAJfnmWeeUXZ2th599FEtWLBAknTmzBk99thjWrZsmcel8+deEXXw4EFNnjxZH374oVq0aKH09HTl5OSoWbP/+xN448aNysrK0t69e9WxY0dNnz5dDz74oMfr5+bm6rnnnpPL5VLv3r310ksvacCAAQ1ROoAAUa/FFVgxCwAAAADQEHbs2KHf/va36tWrl8f2qVOn6r333tPKlSu1adMmHTp0SCNHjjT3V1VVKS0tTZWVldqyZYveeOMN5efna8aMGWbMgQMHlJaWpttvv13FxcWaMmWKHnroIa1bt86MWb58ubKysjRz5kzt3LlTvXv3lsPh8PhbFgAupV6NN1bMAgAAAABY7eTJkxozZox+97vfqVWrVub20tJSvf7665o3b54GDx6spKQkLVmyRFu2bNHWrVslfXcP788++0y///3v1adPHw0fPlxPP/20cnNzVVlZKUnKy8tTQkKCXnjhBXXv3l2ZmZn66U9/qvnz55uvNW/ePE2YMEFjx45VYmKi8vLyFBUVpcWLvX/vbwCB67JWNa0NK2YBAAAAAK5ERkaG0tLSlJKSol/96lfm9qKiIrndbqWkpJjbunXrpk6dOqmwsFADBw5UYWGhevbs6fG3ocPh0OTJk7V371717dtXhYWFHseoiZkyZYokqbKyUkVFRcrOzjb3BwcHKyUlRYWFhRfNu6KiQhUVFebjmnsUu91uud3uWmuu2R8ZHFlrXH1d6nV9pSavxpqfNzWlWiX/rteKnK+48caKWQAAAAAAb1m2bJl27typHTt2nLfP5XIpLCzM457ikhQXFyeXy2XGfP+EjJrHl4opKytTeXm5jh07pqqqqgvG7Nu376K55+TkaPbs2edtX79+vaKioi76vHMt7uHdM+ou9be3rzmdTl+n0GCaUq2Sf9Z7+vRprx/T62e8AQAAAABwOf71r3/p0UcfldPpVEREhK/Tqbfs7GxlZWWZj8vKytSxY0elpqbKZrPV+ly32y2n06lxe8Z5dVG/0idLvXYsb6qpd+jQoQG/iFpTqlXy73przlL1JhpvAAAAAIBGoaioSEeOHFG/fv3MbVVVVdq8ebMWLVqkdevWqbKyUsePH/c4662kpETx8fGSpPj4eG3fvt3juCUlJea+mv/WbDs3xmazKTIyUiEhIQoJCblgTM0xLiQ8PNy8d/m5QkND69yAKK8u92rjrbE3PuozNv6uKdUq+We9VuRbr8UVAAAAAACwypAhQ7R7924VFxebX/3799eYMWPMf4eGhqqgoMB8zv79+3Xw4EHZ7XZJkt1u1+7duz1WH3U6nbLZbEpMTDRjzj1GTUzNMcLCwpSUlOQRU11drYKCAjMGAOqCM94AAAAAAI1Cy5Yt1aNHD49tzZs3V5s2bczt48ePV1ZWllq3bi2bzaZHHnlEdrtdAwcOlCSlpqYqMTFR999/v+bOnSuXy6Xp06crIyPDPBtt0qRJWrRokR5//HGNGzdOGzZs0IoVK7RmzRrzdbOyspSenq7+/ftrwIABWrBggU6dOqWxY8c20GgACAQ03gAAAAAAfmP+/PkKDg7WqFGjVFFRIYfDoZdfftncHxISotWrV2vy5Mmy2+1q3ry50tPTNWfOHDMmISFBa9as0dSpU7Vw4UJ16NBBr732mhwOhxkzevRoff3115oxY4ZcLpf69OmjtWvXnrfgAgDUhsYbAAAAAKDR2rhxo8fjiIgI5ebmKjc396LP6dy58yVX8xw0aJB27dpVa0xmZqYyMzPrnCsAfB/3eAMAAAAAAAAsQOMNAAAAAAAAsACNNwAAAAAAAMACNN4AAAAAAAAAC9B4AwAAAAAAACxA4w0AAAAAAACwAI03AAAAAAAAwAI03gAAAAAAAAAL0HgDAAAAAAAALEDjDQAAAAAAALAAjTcAAAAAAADAAjTeAAAAAAAAAAvQeAMAAAAAAAAsQOMNAAAAAAAAsACNNwAAAAAAAMACNN4AQNIzzzyjoKAgTZkyxdx25swZZWRkqE2bNmrRooVGjRqlkpISj+cdPHhQaWlpioqKUmxsrKZNm6azZ896xGzcuFH9+vVTeHi4unTpovz8/PNePzc3V9dcc40iIiKUnJys7du3W1EmAAAAAKAB0XgD0OTt2LFDv/3tb9WrVy+P7VOnTtV7772nlStXatOmTTp06JBGjhxp7q+qqlJaWpoqKyu1ZcsWvfHGG8rPz9eMGTPMmAMHDigtLU233367iouLNWXKFD300ENat26dGbN8+XJlZWVp5syZ2rlzp3r37i2Hw6EjR45YXzwAAAAAwDI03gA0aSdPntSYMWP0u9/9Tq1atTK3l5aW6vXXX9e8efM0ePBgJSUlacmSJdqyZYu2bt0qSVq/fr0+++wz/f73v1efPn00fPhwPf3008rNzVVlZaUkKS8vTwkJCXrhhRfUvXt3ZWZm6qc//anmz59vvta8efM0YcIEjR07VomJicrLy1NUVJQWL17csIMBAAAAAPCqZr5OAAB8KSMjQ2lpaUpJSdGvfvUrc3tRUZHcbrdSUlLMbd26dVOnTp1UWFiogQMHqrCwUD179lRcXJwZ43A4NHnyZO3du1d9+/ZVYWGhxzFqYmouaa2srFRRUZGys7PN/cHBwUpJSVFhYeFF866oqFBFRYX5uKysTJLkdrvldrtrrblmf2RwZK1x9XWp1w1UNXU31fq9ramMZ6DXBwAAgO/QeAPQZC1btkw7d+7Ujh07ztvncrkUFhammJgYj+1xcXFyuVxmzLlNt5r9NftqiykrK1N5ebmOHTumqqqqC8bs27fvornn5ORo9uzZ521fv369oqKiLvq8cy3u4d0z6t5//32vHs/fOJ1OX6cQUAJ9PE+fPu3rFAAAANAAaLwBaJL+9a9/6dFHH5XT6VRERISv06m37OxsZWVlmY/LysrUsWNHpaamymaz1fpct9stp9OpcXvGqby63Gs5lT5Z6rVj+ZOa8Rw6dKhCQ0N9nY7fayrjWXOWKgAAAAIbjTcATVJRUZGOHDmifv36mduqqqq0efNmLVq0SOvWrVNlZaWOHz/ucdZbSUmJ4uPjJUnx8fHnrT5as+rpuTHfXwm1pKRENptNkZGRCgkJUUhIyAVjao5xIeHh4QoPDz9ve2hoaJ2bFeXV5V5tvAVyk6Qu6jP2uLRAH89Arg0AAAD/h8UVADRJQ4YM0e7du1VcXGx+9e/fX2PGjDH/HRoaqoKCAvM5+/fv18GDB2W32yVJdrtdu3fv9lh91Ol0ymazKTEx0Yw59xg1MTXHCAsLU1JSkkdMdXW1CgoKzBgAAAAAgH/ijDcATVLLli3Vo0cPj23NmzdXmzZtzO3jx49XVlaWWrduLZvNpkceeUR2u10DBw6UJKWmpioxMVH333+/5s6dK5fLpenTpysjI8M8G23SpElatGiRHn/8cY0bN04bNmzQihUrtGbNGvN1s7KylJ6erv79+2vAgAFasGCBTp06pbFjxzbQaAAAAAAArEDjDQAuYv78+QoODtaoUaNUUVEhh8Ohl19+2dwfEhKi1atXa/LkybLb7WrevLnS09M1Z84cMyYhIUFr1qzR1KlTtXDhQnXo0EGvvfaaHA6HGTN69Gh9/fXXmjFjhlwul/r06aO1a9eet+ACAAAAAMC/0HgDgP9n48aNHo8jIiKUm5ur3Nzciz6nc+fOl1zNc9CgQdq1a1etMZmZmcrMzKxzrgAAAACAxo97vAEAAAAAAAAWoPEGAAAAAAAAWIDGGwAAAAAAAGABGm8AAAAAAACABWi8AQAAAAAAABag8QYAAAAAAABYgMYbAAAAAAAAYAEabwAAAAAAAIAFaLwBAAAAAAAAFqDxBgAAAAAAAFiAxhsAAAAAAABggWa+TgAAAABoCoJmB9UpLjI4Um/3elvRz0SrvLr8kvHGTONKUwMAABbhjDcAAAA/l5OToxtvvFEtW7ZUbGysRowYof3793vEnDlzRhkZGWrTpo1atGihUaNGqaSkxCPm4MGDSktLU1RUlGJjYzVt2jSdPXvWI2bjxo3q16+fwsPD1aVLF+Xn55+XT25urq655hpFREQoOTlZ27dv93rNAAAA/oDGGwAAgJ/btGmTMjIytHXrVjmdTrndbqWmpurUqVNmzNSpU/Xee+9p5cqV2rRpkw4dOqSRI0ea+6uqqpSWlqbKykpt2bJFb7zxhvLz8zVjxgwz5sCBA0pLS9Ptt9+u4uJiTZkyRQ899JDWrVtnxixfvlxZWVmaOXOmdu7cqd69e8vhcOjIkSMNMxgAAACNCJeaAgAA+Lm1a9d6PM7Pz1dsbKyKiop02223qbS0VK+//rqWLl2qwYMHS5KWLFmi7t27a+vWrRo4cKDWr1+vzz77TB988IHi4uLUp08fPf3003riiSc0a9YshYWFKS8vTwkJCXrhhRckSd27d9fHH3+s+fPny+FwSJLmzZunCRMmaOzYsZKkvLw8rVmzRosXL9aTTz7ZgKMCAADge/U6443LGAAAABq/0tJSSVLr1q0lSUVFRXK73UpJSTFjunXrpk6dOqmwsFCSVFhYqJ49eyouLs6McTgcKisr0969e82Yc49RE1NzjMrKShUVFXnEBAcHKyUlxYz5voqKCpWVlXl8SZLb7a7TV31iff0VGRxZ5y9JdY71dV31+fKn98uf6qrP91Z9vw/rMwYAgPPV64y3mssYbrzxRp09e1a//OUvlZqaqs8++0zNmzeX9N1lDGvWrNHKlSsVHR2tzMxMjRw5Un/9618l/d9lDPHx8dqyZYsOHz6sBx54QKGhofrNb34j6f8uY5g0aZLeeustFRQU6KGHHlK7du3M/5tacxlDXl6ekpOTtWDBAjkcDu3fv1+xsbHeHCMAAAC/UV1drSlTpujmm29Wjx49JEkul0thYWGKiYnxiI2Li5PL5TJjzm261eyv2VdbTFlZmcrLy3Xs2DFVVVVdMGbfvn0XzDcnJ0ezZ88+b/v69esVFRVVp5qdTmed4nzt7V5v1yt+cY/FdYp7//33Lycdn/GX96u+fFlXfb+36qMudZ0+fdqy1wcAf1evxhuXMQAAADRuGRkZ2rNnjz7++GNfp1In2dnZysrKMh+XlZWpY8eOSk1Nlc1mq/W5brdbTqdTQ4cOVWhoqNWpXrHoZ6LrFBcZHKnFPRZr3J5xdVrVtPTJ0itNrUH42/tVV42hrrp+b9VHzfdhXeqqOVMVAHC+K7rHW30vYxg4cOBFL2OYPHmy9u7dq759+170MoYpU6ZI+r/LGLKzs839l7qMQfruUoaKigrz8fcvZbiYmn01p1t7U2M7LfvcU+WbgqZUbyDU6s+5A0BDyMzM1OrVq7V582Z16NDB3B4fH6/KykodP37c46y3kpISxcfHmzHfv21Hze1Czo35/i1ESkpKZLPZFBkZqZCQEIWEhFwwpuYY3xceHq7w8PDztoeGhta5iVGfWF+qSxPt+/F1eY4/1H4uf3m/6suXddX3e6s+6lKXN+vOycnRn/70J+3bt0+RkZG66aab9Oyzz6pr165mzJkzZ/TYY49p2bJlqqiokMPh0Msvv+zxN+bBgwc1efJkffjhh2rRooXS09OVk5OjZs3+70/gjRs3KisrS3v37lXHjh01ffp0Pfjggx755Obm6rnnnpPL5VLv3r310ksvacCAAV6rF0Dgu+zGm79dxiBd+aUMdT3dvz4a66UBgXoJwMU0pXr9uVYuYwCACzMMQ4888ohWrVqljRs3KiEhwWN/UlKSQkNDVVBQoFGjRkmS9u/fr4MHD8put0uS7Ha7fv3rX+vIkSPmbTucTqdsNpsSExPNmO9/dnE6neYxwsLClJSUpIKCAo0YMULSd58ZCwoKlJmZaVn9AAIHtzcCEGguu/Hmb5cxSJd/KUPN6eN1Pd2/PhrbpQGN4VT5htSU6g2EWrmMAQAuLCMjQ0uXLtWf//xntWzZ0vyfmdHR0YqMjFR0dLTGjx+vrKwstW7dWjabTY888ojsdrsGDhwoSUpNTVViYqLuv/9+zZ07Vy6XS9OnT1dGRoZ5RtqkSZO0aNEiPf744xo3bpw2bNigFStWaM2aNWYuWVlZSk9PV//+/TVgwAAtWLBAp06dMm8PAgC14fZGAALNZTXe/PEyBunKL2Wo6+n+9dFYGyCBegnAxTSlev25Vn/NGwCs9sorr0iSBg0a5LF9yZIl5mVT8+fPV3BwsEaNGuVxaVaNkJAQrV69WpMnT5bdblfz5s2Vnp6uOXPmmDEJCQlas2aNpk6dqoULF6pDhw567bXXzD9SJWn06NH6+uuvNWPGDLlcLvXp00dr164970oFAKiLpnJ7o5oYyfu3OGqst2sJhFvh1FVTqlXy73qtyLlejTcuYwAAAGh8DMO4ZExERIRyc3OVm5t70ZjOnTtf8jYYgwYN0q5du2qNyczM5DMZgCvWFG9vJHn/FkeN9fZGNfz5Vjj11ZRqlfyzXitub1SvxhuXMQAAAAAAGkJTur2RZN0tjhrb7Y1qBMKtcOqqKdUq+Xe9VtzeqF6NNy5jAAAAAABYrane3kjy/i2OGnvjw59vhVNfTalWyT/rtSLfel9qeilcxgAAAAAAuBzc3ghAoLnsVU0BAAAAAPAmbm8EINDQeAMAAAAANArc3ghAoKHxBgAAAABoFLi9EYBAE+zrBAAAAAAAAIBAROMNAAAAAAAAsACNNwBNVk5Ojm688Ua1bNlSsbGxGjFihPbv3+8Rc+bMGWVkZKhNmzZq0aKFRo0add6y8gcPHlRaWpqioqIUGxuradOm6ezZsx4xGzduVL9+/RQeHq4uXbooPz//vHxyc3N1zTXXKCIiQsnJydq+fbvXawYAAAAANBwabwCarE2bNikjI0Nbt26V0+mU2+1WamqqTp06ZcZMnTpV7733nlauXKlNmzbp0KFDGjlypLm/qqpKaWlpqqys1JYtW/TGG28oPz9fM2bMMGMOHDigtLQ03X777SouLtaUKVP00EMPad26dWbM8uXLlZWVpZkzZ2rnzp3q3bu3HA6Hjhw50jCDAQAAAADwOhZXANBkrV271uNxfn6+YmNjVVRUpNtuu02lpaV6/fXXtXTpUg0ePFjSdytqde/eXVu3btXAgQO1fv16ffbZZ/rggw8UFxenPn366Omnn9YTTzyhWbNmKSwsTHl5eUpISNALL7wgSerevbs+/vhjzZ8/31w5a968eZowYYK5PH1eXp7WrFmjxYsX68knn2zAUQEAAAAAeAuNNwD4f0pLSyVJrVu3liQVFRXJ7XYrJSXFjOnWrZs6deqkwsJCDRw4UIWFherZs6fHsvIOh0OTJ0/W3r171bdvXxUWFnocoyZmypQpkqTKykoVFRUpOzvb3B8cHKyUlBQVFhZeMNeKigpVVFSYj8vKyiRJbrdbbre71jpr9kcGR9YaV1+Xet1AVVN3U63f25rKeAZ6fQAAAPgOjTcAkFRdXa0pU6bo5ptvVo8ePSRJLpdLYWFhiomJ8YiNi4uTy+UyY85tutXsr9lXW0xZWZnKy8t17NgxVVVVXTBm3759F8w3JydHs2fPPm/7+vXrFRUVVaeaF/dYXKe4unr//fe9ejx/43Q6fZ1CQAn08Tx9+rSvUwAAAEADoPEGAJIyMjK0Z88effzxx75OpU6ys7OVlZVlPi4rK1PHjh2Vmpoqm81W63PdbrecTqfG7Rmn8upyr+VU+mSp147lT2rGc+jQoQoNDfV1On6vqYxnzVmqAAAACGw03gA0eZmZmVq9erU2b96sDh06mNvj4+NVWVmp48ePe5z1VlJSovj4eDPm+6uP1qx6em7M91dCLSkpkc1mU2RkpEJCQhQSEnLBmJpjfF94eLjCw8PP2x4aGlrnZkV5dblXG2+B3CSpi/qMPS4t0MczkGsDAADA/6HxBqDJMgxDjzzyiFatWqWNGzcqISHBY39SUpJCQ0NVUFCgUaNGSZL279+vgwcPym63S5Lsdrt+/etf68iRI4qNjZX03SVyNptNiYmJZsz3L8N0Op3mMcLCwpSUlKSCggKNGDFC0neXvhYUFCgzM9Oy+gEAABD4gmYHWXJcY6ZhyXGBQEPjzceYBAHfycjI0NKlS/XnP/9ZLVu2NO/JFh0drcjISEVHR2v8+PHKyspS69atZbPZ9Mgjj8hut2vgwIGSpNTUVCUmJur+++/X3Llz5XK5NH36dGVkZJhnpE2aNEmLFi3S448/rnHjxmnDhg1asWKF1qxZY+aSlZWl9PR09e/fXwMGDNCCBQt06tQpc5VTAAAAAID/ofEGoMl65ZVXJEmDBg3y2L5kyRI9+OCDkqT58+crODhYo0aNUkVFhRwOh15++WUzNiQkRKtXr9bkyZNlt9vVvHlzpaena86cOWZMQkKC1qxZo6lTp2rhwoXq0KGDXnvtNTkcDjNm9OjR+vrrrzVjxgy5XC716dNHa9euPW/BBQAAAACA/6DxBqDJMoxLnxkaERGh3Nxc5ebmXjSmc+fOl1zRc9CgQdq1a1etMZmZmVxaCgAAAAABJNjXCQAAAAAAAACBiMYbAAAAAAAAYAEabwAAAAAAAIAFaLwBAAAAAAAAFqDxBgAAAAAAAFiAxhsAAAAAAABggWa+TgAAAAC4EtHPRKu8utyrxzRmGl49HgAAaJo44w0AAAAAAACwAI03AAAAAAAAwAI03gAAAAAAAAAL0HgDAAAAAAAALEDjDQAAAAAAALAAjTcAAAAAAADAAjTeAAAAAAAAAAvQeAMAAAAAAAAsQOMNAAAAAAAAsACNNwAAAAAAAMACNN4AAAAAAAAAC9B4AwAAAAAAACzQzNcJAAAAAAAA/xI0O+iKnh8ZHKm3e72t6GeiVV5dLkkyZhreSA1oVDjjDQAAAAAAALAAjTcAAAAAAADAAlxqijq70lOJGxKnKAMAAAAAAF+j8RagLrdJdqHr7AEAAAAAAFB/XGoKAAAAAAAAWIDGGwAAAAAAAGABGm8AAAAAAACABWi8AQAAAAAAABag8QYAAAAAAABYgFVNAQAAAACAzwXNDrLkuMZMw5LjAnXBGW8AAAAAAACABfy+8Zabm6trrrlGERERSk5O1vbt232dEgBcFuYzAIGEOQ1AoGA+A3Al/Lrxtnz5cmVlZWnmzJnauXOnevfuLYfDoSNHjvg6NQCoF+YzAIGEOQ1AoGA+A3Cl/LrxNm/ePE2YMEFjx45VYmKi8vLyFBUVpcWLF/s6NQCoF+YzAIGEOQ1AoGA+A3Cl/HZxhcrKShUVFSk7O9vcFhwcrJSUFBUWFvowMyBwcbNTazCf4VKs+Nlr6j93sA5zGoBAwXwWOPgs5V8C7f3y28bbN998o6qqKsXFxXlsj4uL0759+y74nIqKClVUVJiPS0tLJUlHjx6V2+2+6Gu53W6dPn1aEZURMqoD+4crIjgiIGqN/J/IusUFRyo3MVdxc+JUXl1ucVa+5Y1aIxTh5ay+8+2339Yp7sSJE5Ikw/Df780Lacj5TLJuTqvr+xhoasbz22+/VWhoqCWvEVHp/Z+9xvp+NcR41ugwr4PXj/nvrH/XKS5Q5zOp/nNaY5zPJGt+Rur6s1zfz2ON9ef5+xry57shNYa6rPg9UfN9WJe6AnVOC5TPaI2Vv//tWde/OaX6/S1W188SjdmVzou+/OxrxXzmt423y5GTk6PZs2eftz0hIcEH2TROZ3RG9+k+X6fRYJpSvY251ra/aVuv+BMnTig6OtqibPxDY5zP6vs+wrd4v6zBfFZ/jXE+k3z7M1Lf39n8PMMKl/PZkTmt8c5pjVFj/vvE2+pTK3O6NXz5Gc1vG29t27ZVSEiISkpKPLaXlJQoPj7+gs/Jzs5WVlaW+bi6ulpHjx5VmzZtFBR08VMZy8rK1LFjR/3rX/+SzWbzTgGNVFOqVWpa9QZCrYZh6MSJE2rfvr2vU/GqhpzPpMD4XmhMGE/vairjGajzmVT/OY357HzU5V+oK3DnND6jWasp1duUapX8u14r5jO/bbyFhYUpKSlJBQUFGjFihKTvJrWCggJlZmZe8Dnh4eEKDw/32BYTE1Pn17TZbH73TXO5mlKtUtOq199rDcT/i+qL+Uzy/++Fxobx9K6mMJ6BOJ9J9Z/TmM8ujrr8S1OvKxDnND6jNYymVG9TqlXy33q9PZ/5beNNkrKyspSenq7+/ftrwIABWrBggU6dOqWxY8f6OjUAqBfmMwCBhDkNQKBgPgNwpfy68TZ69Gh9/fXXmjFjhlwul/r06aO1a9eed/NLAGjsmM8ABBLmNACBgvkMwJXy68abJGVmZl70NF9vCQ8P18yZM887ZTgQNaVapaZVb1Oq1V81xHwm8b3gbYyndzGegYPPaJePuvwLdQU+PqNZoynV25RqlZpevZcSZATams8AAAAAAABAIxDs6wQAAAAAAACAQETjDQAAAAAAALAAjTcAAAAAAADAAjTeAAAAAAAAAAvQeKuD3NxcXXPNNYqIiFBycrK2b9/u65TqbfPmzfrJT36i9u3bKygoSO+8847HfsMwNGPGDLVr106RkZFKSUnRF1984RFz9OhRjRkzRjabTTExMRo/frxOnjzZgFVcWk5Ojm688Ua1bNlSsbGxGjFihPbv3+8Rc+bMGWVkZKhNmzZq0aKFRo0apZKSEo+YgwcPKi0tTVFRUYqNjdW0adN09uzZhiylTl555RX16tVLNptNNptNdrtdf/nLX8z9gVQrvCMQ5rOG0FTmzIbS1OZmXLlL/Qz+6U9/Umpqqtq0aaOgoCAVFxd77D969KgeeeQRde3aVZGRkerUqZN+8YtfqLS0tOGK+J4rrelchmFo+PDhFzxOQ/NWXYWFhRo8eLCaN28um82m2267TeXl5dYXcBHeqMvlcun+++9XfHy8mjdvrn79+umPf/xjwxRwEbXV5Xa79cQTT6hnz55q3ry52rdvrwceeECHDh3yOAa/36zRVD6jzZo1S0FBQR5f3bp183VaXuONz5D+5FL1Pvjgg+e938OGDfNNsj5E4+0Sli9frqysLM2cOVM7d+5U79695XA4dOTIEV+nVi+nTp1S7969lZube8H9c+fO1Ysvvqi8vDxt27ZNzZs3l8Ph0JkzZ8yYMWPGaO/evXI6nVq9erU2b96siRMnNlQJdbJp0yZlZGRo69atcjqdcrvdSk1N1alTp8yYqVOn6r333tPKlSu1adMmHTp0SCNHjjT3V1VVKS0tTZWVldqyZYveeOMN5efna8aMGb4oqVYdOnTQM888o6KiIn3yyScaPHiw7rjjDu3du1dSYNWKKxco81lDaCpzZkNpanMzrtylfgZPnTqlW265Rc8+++wF9x86dEiHDh3S888/rz179ig/P19r167V+PHjrUy7Vlda07kWLFigoKAgb6d4WbxRV2FhoYYNG6bU1FRt375dO3bsUGZmpoKDffenijfqeuCBB7R//369++672r17t0aOHKm7775bu3btsirtS6qtrtOnT2vnzp166qmntHPnTv3pT3/S/v379V//9V8ecfx+876m9hnthhtu0OHDh82vjz/+2NcpeY03PkP6k0vVK0nDhg3zeL/ffvvtBsywkTBQqwEDBhgZGRnm46qqKqN9+/ZGTk6OD7O6MpKMVatWmY+rq6uN+Ph447nnnjO3HT9+3AgPDzfefvttwzAM47PPPjMkGTt27DBj/vKXvxhBQUHGf/7znwbLvb6OHDliSDI2bdpkGMZ3dYWGhhorV640Yz7//HNDklFYWGgYhmG8//77RnBwsOFyucyYV155xbDZbEZFRUXDFnAZWrVqZbz22mtNolbUTyDOZw2hKc2ZDaUpzs24fN//GTzXgQMHDEnGrl27LnmcFStWGGFhYYbb7fZugpfhSmratWuXcfXVVxuHDx+u9Ti+cLl1JScnG9OnT7c2uStwuXU1b97cePPNNz22tW7d2vjd735nQZb1V5fvn+3btxuSjH/+85+GYfD7zSpN6TPazJkzjd69e/s6jQZxOZ8h/dmF5pT09HTjjjvu8Ek+jQlnvNWisrJSRUVFSklJMbcFBwcrJSVFhYWFPszMuw4cOCCXy+VRZ3R0tJKTk806CwsLFRMTo/79+5sxKSkpCg4O1rZt2xo857qquaSkdevWkqSioiK53W6PWrt166ZOnTp51NqzZ0/FxcWZMQ6HQ2VlZeaZZI1RVVWVli1bplOnTslutwd0rai/pjKfNYRAnjMbSlOam9F4lJaWymazqVmzZr5O5bKdPn1a9913n3JzcxUfH+/rdLziyJEj2rZtm2JjY3XTTTcpLi5OP/zhDwPiDJibbrpJy5cv19GjR1VdXa1ly5bpzJkzGjRokK9Tq7PS0lIFBQUpJiZGEr/frNAUP6N98cUXat++va699lqNGTNGBw8e9HVKDaIunyED0caNGxUbG6uuXbtq8uTJ+vbbb32dUoOj8VaLb775RlVVVR4f8iUpLi5OLpfLR1l5X00ttdXpcrkUGxvrsb9Zs2Zq3bp1ox2L6upqTZkyRTfffLN69Ogh6bs6wsLCzA8PNb5f64XGomZfY7N79261aNFC4eHhmjRpklatWqXExMSArBWXr6nMZw0hUOfMhtJU5mY0Lt98842efvppv78cburUqbrpppt0xx13+DoVr/n73/8u6bv7Pk2YMEFr165Vv379NGTIEL++75EkrVixQm63W23atFF4eLh+/vOfa9WqVerSpYuvU6uTM2fO6IknntC9994rm80mid9vVmhqn9GSk5PNy/9feeUVHThwQLfeeqtOnDjh69QsV5fPkIFm2LBhevPNN1VQUKBnn31WmzZt0vDhw1VVVeXr1BqU//4vP+ASMjIytGfPnoD4P6a16dq1q4qLi1VaWqo//OEPSk9P16ZNm3ydFgBcUFOZm9F4lJWVKS0tTYmJiZo1a5av07ls7777rjZs2ODT+4NZobq6WpL085//XGPHjpUk9e3bVwUFBVq8eLFycnJ8md4Veeqpp3T8+HF98MEHatu2rd555x3dfffd+uijj9SzZ09fp1crt9utu+++W4Zh6JVXXvF1Ogggw4cPN//dq1cvJScnq3PnzlqxYoVP78MJa9xzzz3mv3v27KlevXrpBz/4gTZu3KghQ4b4MLOGxRlvtWjbtq1CQkLOW1WtpKQkYE7vl2TWUlud8fHx593c8+zZszp69GijHIvMzEytXr1aH374oTp06GBuj4+PV2VlpY4fP+4R//1aLzQWNfsam7CwMHXp0kVJSUnKyclR7969tXDhwoCsFZevqcxnDSEQ58yG0pTmZjQOJ06c0LBhw9SyZUutWrVKoaGhvk7psm3YsEFfffWVYmJi1KxZM/OS2VGjRvnVpYvf165dO0lSYmKix/bu3bv79eVnX331lRYtWqTFixdryJAh6t27t2bOnKn+/fvXehPyxqCm6fbPf/5TTqfTPNtN4vebFZr6Z7SYmBhdf/31+vLLL32diuXq8hky0F177bVq27Ztk3i/z0XjrRZhYWFKSkpSQUGBua26uloFBQWy2+0+zMy7EhISFB8f71FnWVmZtm3bZtZpt9t1/PhxFRUVmTEbNmxQdXW1kpOTGzznizEMQ5mZmVq1apU2bNighIQEj/1JSUkKDQ31qHX//v06ePCgR627d+/2+FBR86Hj+x8KG6Pq6mpVVFQ0iVpRd01lPmsIgTRnNhTmZvhCWVmZUlNTFRYWpnfffVcRERG+TumKPPnkk/r0009VXFxsfknS/PnztWTJEt8mdwWuueYatW/fXvv37/fY/re//U2dO3f2UVZX7vTp05J03sqsISEh5ll+jVFN0+2LL77QBx98oDZt2njs5/eb9zX1z2gnT57UV199ZTbhA1ldPkMGun//+9/69ttvm8T77cHHizs0esuWLTPCw8ON/Px847PPPjMmTpxoxMTEeKyq5g9OnDhh7Nq1y9i1a5chyZg3b56xa9cuc4WiZ555xoiJiTH+/Oc/G59++qlxxx13GAkJCUZ5ebl5jGHDhhl9+/Y1tm3bZnz88cfGddddZ9x7772+KumCJk+ebERHRxsbN240Dh8+bH6dPn3ajJk0aZLRqVMnY8OGDcYnn3xi2O12w263m/vPnj1r9OjRw0hNTTWKi4uNtWvXGldddZWRnZ3ti5Jq9eSTTxqbNm0yDhw4YHz66afGk08+aQQFBRnr1683DCOwasWVC5T5rCE0lTmzoTS1uRlX7lI/g99++62xa9cuY82aNYYkY9myZcauXbuMw4cPG4ZhGKWlpUZycrLRs2dP48svv/T4vjt79qxf1nQhagSrmnqjrvnz5xs2m81YuXKl8cUXXxjTp083IiIijC+//NJXZV1xXZWVlUaXLl2MW2+91di2bZvx5ZdfGs8//7wRFBRkrFmzplHWVVlZafzXf/2X0aFDB6O4uNjj5+bc1aP5/eZ9Tekz2mOPPWZs3LjROHDggPHXv/7VSElJMdq2bWscOXLE16l5hTc+Q/qT2uo9ceKE8d///d9GYWGhceDAAeODDz4w+vXrZ1x33XXGmTNnfJ16g6LxVgcvvfSS0alTJyMsLMwYMGCAsXXrVl+nVG8ffvihIem8r/T0dMMwvlva+KmnnjLi4uKM8PBwY8iQIcb+/fs9jvHtt98a9957r9GiRQvDZrMZY8eONU6cOOGDai7uQjVKMpYsWWLGlJeXGw8//LDRqlUrIyoqyrjzzjvP+1D7j3/8wxg+fLgRGRlptG3b1njssccMt9vdwNVc2rhx44zOnTsbYWFhxlVXXWUMGTLEbLoZRmDVCu8IhPmsITSVObOhNLW5GVfuUj+DS5YsueD+mTNn1vp8ScaBAwf8sqYLaQyNN2/VlZOTY3To0MGIiooy7Ha78dFHHzV8MefwRl1/+9vfjJEjRxqxsbFGVFSU0atXL+PNN9/0TUH/T211HThw4KI/Nx9++KF5DH6/WaOpfEYbPXq00a5dOyMsLMy4+uqrjdGjR/u0ye5t3vgM6U9qq/f06dNGamqqcdVVVxmhoaFG586djQkTJgRkQ/lSggzDMC5+PhwAAAAAAACAy8E93gAAAAAAAAAL0HgDAAAAAAAALEDjDQAAAAAAALAAjTcAAAAAAADAAjTeAAAAAAAAAAvQeAMAAAAAAAAsQOMNAAAAAAAAsACNNwAAAAAAAMACNN4AAAAAAAAAC9B4AwAAAAAAACxA4w0AAAAAAACwAI03AAAAAAAAwAI03gAAAAAAAAAL0HgDAAAAAAAALEDjDQAAAAAAALAAjTcAAAAAAADAAjTeAAAAAAAAAAvQeAMAAAAAAAAsQOMNAAAAAAAAsACNNwAAAAAAAMACNN4AAAAAAAAAC9B4AwAAAAAAACxA4w1+LT8/X0FBQfrHP/7h61QA4LL94x//UFBQkPLz832dCgAAAAAvovEGv/Cb3/xG77zzjq/TAIArsnTpUi1YsMDXaQAAAABoIEGGYRi+TgK4lBYtWuinP/3peWeDVFVVye12Kzw8XEFBQb5JDgDq6Mc//rH27Nlz3lm6hmGooqJCoaGhCgkJ8U1yAAAAALyuma8TAK5ESEgIf6QC8HtBQUGKiIjwdRoAAAAAvIxLTeFTDz74oK655przts+aNcs8gy0oKEinTp3SG2+8oaCgIAUFBenBBx+UdOF7vF1zzTX68Y9/rI0bN6p///6KjIxUz549tXHjRknSn/70J/Xs2VMRERFKSkrSrl27znv9ffv26ac//alat26tiIgI9e/fX++++663ywcQYE6cOKEpU6bommuuUXh4uGJjYzV06FDt3LlTgwYN0po1a/TPf/7TnMtq5r8L3ePtwQcfVIsWLXTw4EH9+Mc/VosWLXT11VcrNzdXkrR7924NHjxYzZs3V+fOnbV06dLz8jl+/LimTJmijh07Kjw8XF26dNGzzz6r6urqhhgOAAAAoMnjjDc0ev/f//f/6aGHHtKAAQM0ceJESdIPfvCDWp/z5Zdf6r777tPPf/5z/exnP9Pzzz+vn/zkJ8rLy9Mvf/lLPfzww5KknJwc3X333dq/f7+Cg7/rQ+/du1c333yzrr76aj355JNq3ry5VqxYoREjRuiPf/yj7rzzTmsLBuC3Jk2apD/84Q/KzMxUYmKivv32W3388cf6/PPP9T//8z8qLS3Vv//9b82fP1/Sd5fR16aqqkrDhw/Xbbfdprlz5+qtt95SZmammjdvrv/5n//RmDFjNHLkSOXl5emBBx6Q3W5XQkKCJOn06dP64Q9/qP/85z/6+c9/rk6dOmnLli3Kzs7W4cOHudccAAAA0ABovKHR+9nPfqZJkybp2muv1c9+9rM6PWf//v3asmWL7Ha7JCkxMVEOh0MTJkzQvn371KlTJ0lSq1at9POf/1ybN2/WoEGDJEmPPvqoOnXqpB07dig8PFyS9PDDD+uWW27RE088QeMNwEWtWbNGEyZM0AsvvGBue/zxx81/X3311Tp27Fid57IzZ87oZz/7mbKzsyVJ9913n9q3b69x48bp7bff1ujRoyVJQ4cOVbdu3fTGG29o1qxZkqR58+bpq6++0q5du3TddddJkn7+85+rffv2eu655/TYY4+pY8eO3igbAAAAwEVwqSkCUmJiotl0k6Tk5GRJ0uDBg82m27nb//73v0uSjh49qg0bNujuu+/WiRMn9M033+ibb77Rt99+K4fDoS+++EL/+c9/GrASAP4kJiZG27Zt06FDh7x2zIceesjj+F27dlXz5s119913m9u7du2qmJgYcy6TpJUrV+rWW29Vq1atzLnsm2++UUpKiqqqqrR582av5QgAAADgwjjjDQHp3OaaJEVHR0vSeWd31Gw/duyYpO8uUTUMQ0899ZSeeuqpCx77yJEjuvrqq72dMoAAMHfuXKWnp6tjx45KSkrSj370Iz3wwAO69tprL+t4ERERuuqqqzy2RUdHq0OHDuet5BwdHW3OZZL0xRdf6NNPPz3v+TWOHDlyWTkBAAAAqDsab/Cp7//hWKOqquqKjnuxlU4vtt0wDEkybzj+3//933I4HBeM7dKlyxXlBiBw3X333br11lu1atUqrV+/Xs8995yeffZZ/elPf9Lw4cPrfbzLncuk7+azoUOHelzqeq7rr7++3vkAAAAAqB8ab/CpVq1a6fjx4+dt/+c//+nx+GINOm+rOSslNDRUKSkpDfKaAAJLu3bt9PDDD+vhhx/WkSNH1K9fP/3617/W8OHDG2wuk75bhObkyZPMZQAAAIAPcY83+NQPfvADlZaW6tNPPzW3HT58WKtWrfKIa968+QUbdN4WGxurQYMG6be//a0OHz583v6vv/7a8hwA+KeqqiqVlpZ6bIuNjVX79u1VUVEh6bu57PsxVrn77rtVWFiodevWnbfv+PHjOnv2bIPkAQAAADRlnPEGn7rnnnvMlUJ/8Ytf6PTp03rllVd0/fXXa+fOnWZcUlKSPvjgA82bN0/t27dXQkKCuTCCt+Xm5uqWW25Rz549NWHCBF177bUqKSlRYWGh/v3vf+t///d/LXldAP7txIkT6tChg37605+qd+/eatGihT744APt2LHDXOU0KSlJy5cvV1ZWlm688Ua1aNFCP/nJTyzJZ9q0aXr33Xf14x//WA8++KCSkpJ06tQp7d69W3/4wx/0j3/8Q23btrXktQEAAAB8h8YbfKpNmzZatWqVsrKy9PjjjyshIUE5OTn64osvPBpv8+bN08SJEzV9+nSVl5crPT3dssZbYmKiPvnkE82ePVv5+fn69ttvFRsbq759+2rGjBmWvCYA/xcVFaWHH35Y69ev15/+9CdVV1erS5cuevnllzV58mRJ0sMPP6zi4mItWbJE8+fPV+fOnS1rvEVFRWnTpk36zW9+o5UrV+rNN9+UzWbT9ddfr9mzZ5uLywAAAACwTpBx7p2YAQAAAAAAAHgF93gDAAAAAAAALEDjDQAAAAAAALAAjTcAAAAAAADAAjTeAAAAAAAAAAvQeAMAAAAAAAAsQOMNAAAAAAAAsEAzXyfgS9XV1Tp06JBatmypoKAgX6cD4BIMw9CJEyfUvn17BQfz/w3OxXwG+BfmMwAAgKahSTfeDh06pI4dO/o6DQD19K9//UsdOnTwdRqNCvMZ4J+YzwAAAAJbk268tWzZUtJ3H3ptNpuPs6k7t9ut9evXKzU1VaGhob5OJ2Awrtbw5riWlZWpY8eO5s8u/k995rNA/V6nLv8SiHXVpybmMwAAgKahSTfeai7Hstlsftd4i4qKks1mC5g/VhoDxtUaVowrl1Kerz7zWaB+r1OXfwnEui6nJuYzAACAwMZNRQAAAAAAAAAL0HgDAAAAAAAALEDjDQAAAAAAALAAjTcAAAAAAADAAjTeAAAAAAAAAAvQeAMAAAAAAAAsQOMNAAAAAAAAsEAzXyfgL4JmB1lyXGOmYclxAQCBJfqZaJVXl3vtePz+AQAAAKxH4y1AWdEo5I80AAAAAACAuuNSUwAAAAAAAMACNN4AAAAAAAAAC9B4AwAAAAAAACxA4w0AAAAAAACwAI03AAAAAAAAwAI03gAAAAAAAAAL0HgDAAAAAAAALEDjDQAAAAAAALAAjTcAAAAAAADAAjTeAAAAAAAAAAvQeAMAAAAAAAAsQOMNAAAAAAAAsACNNwAAAAAAAMACNN4AAAAAAAAAC9B4AwAAAAAAACxA4w0AAAAAAACwAI03AAAAAAAAwAI03gAAAAAAAAAL1KvxlpOToxtvvFEtW7ZUbGysRowYof3793vEnDlzRhkZGWrTpo1atGihUaNGqaSkxCPm4MGDSktLU1RUlGJjYzVt2jSdPXvWI2bjxo3q16+fwsPD1aVLF+Xn55+XT25urq655hpFREQoOTlZ27dvr085AAAAAAAAgGXq1XjbtGmTMjIytHXrVjmdTrndbqWmpurUqVNmzNSpU/Xee+9p5cqV2rRpkw4dOqSRI0ea+6uqqpSWlqbKykpt2bJFb7zxhvLz8zVjxgwz5sCBA0pLS9Ptt9+u4uJiTZkyRQ899JDWrVtnxixfvlxZWVmaOXOmdu7cqd69e8vhcOjIkSNXMh4AAAAAAACAVzSrT/DatWs9Hufn5ys2NlZFRUW67bbbVFpaqtdff11Lly7V4MGDJUlLlixR9+7dtXXrVg0cOFDr16/XZ599pg8++EBxcXHq06ePnn76aT3xxBOaNWuWwsLClJeXp4SEBL3wwguSpO7du+vjjz/W/Pnz5XA4JEnz5s3ThAkTNHbsWElSXl6e1qxZo8WLF+vJJ5+84oEBAAAAAAAArsQV3eOttLRUktS6dWtJUlFRkdxut1JSUsyYbt26qVOnTiosLJQkFRYWqmfPnoqLizNjHA6HysrKtHfvXjPm3GPUxNQco7KyUkVFRR4xwcHBSklJMWMAAAAAAAAAX6rXGW/nqq6u1pQpU3TzzTerR48ekiSXy6WwsDDFxMR4xMbFxcnlcpkx5zbdavbX7KstpqysTOXl5Tp27JiqqqouGLNv376L5lxRUaGKigrzcVlZmSTJ7XbL7XbXWm9kcGSt+y/XpV63tufU9lwr8r2cXP1JXcYV9efNceW9aZqCZgfVKS4yOFJv93pb0c9Eq7y6/JLxxkzjSlMDAAAAgFpdduMtIyNDe/bs0ccff+zNfCyVk5Oj2bNnn7d9/fr1ioqKqvW5b/d625Kc3n///ct+rtPpvOg+K/K9klz9SW3jisvnjXE9ffq0FzIBAAAAAKBhXFbjLTMzU6tXr9bmzZvVoUMHc3t8fLwqKyt1/Phxj7PeSkpKFB8fb8Z8f/XRmlVPz435/kqoJSUlstlsioyMVEhIiEJCQi4YU3OMC8nOzlZWVpb5uKysTB07dlRqaqpsNlutNUc/E13r/stV+mRpvZ/jdrvldDo1dOhQhYaGXjDGinwvJ1d/UpdxRf15c1xrzlIFAAAAAMAf1KvxZhiGHnnkEa1atUobN25UQkKCx/6kpCSFhoaqoKBAo0aNkiTt379fBw8elN1ulyTZ7Xb9+te/1pEjRxQbGyvpuzNhbDabEhMTzZjvn13ldDrNY4SFhSkpKUkFBQUaMWKEpO8ufS0oKFBmZuZF8w8PD1d4ePh520NDQy/ZEKjLZUuX40oaEbXlbUW+TaUZVZfvB9SfN8aV9wUAAAAA4E/q1XjLyMjQ0qVL9ec//1ktW7Y078kWHR2tyMhIRUdHa/z48crKylLr1q1ls9n0yCOPyG63a+DAgZKk1NRUJSYm6v7779fcuXPlcrk0ffp0ZWRkmE2xSZMmadGiRXr88cc1btw4bdiwQStWrNCaNWvMXLKyspSenq7+/ftrwIABWrBggU6dOmWucgoAAAAAAAD4Ur0ab6+88ookadCgQR7blyxZogcffFCSNH/+fAUHB2vUqFGqqKiQw+HQyy+/bMaGhIRo9erVmjx5sux2u5o3b6709HTNmTPHjElISNCaNWs0depULVy4UB06dNBrr70mh8NhxowePVpff/21ZsyYIZfLpT59+mjt2rXnLbgAAAAAAAAA+EK9LzW9lIiICOXm5io3N/eiMZ07d77kjfoHDRqkXbt21RqTmZlZ66WlAAAAAAAAgK8E+zoBAAAAAAAAIBDReAMAAAAAAAAsUK9LTQEAgSP6mWivroBszLz07QgAAAAAoCnhjDfUWdDsIEu+AF955ZVX1KtXL9lsNtlsNtntdv3lL38x9585c0YZGRlq06aNWrRooVGjRqmkpMTjGAcPHlRaWpqioqIUGxuradOm6ezZsx4xGzduVL9+/RQeHq4uXbooPz//vFxyc3N1zTXXKCIiQsnJydq+fbslNQMAAAAAGg6NNwBNVocOHfTMM8+oqKhIn3zyiQYPHqw77rhDe/fulSRNnTpV7733nlauXKlNmzbp0KFDGjlypPn8qqoqpaWlqbKyUlu2bNEbb7yh/Px8zZgxw4w5cOCA0tLSdPvtt6u4uFhTpkzRQw89pHXr1pkxy5cvV1ZWlmbOnKmdO3eqd+/ecjgcOnLkSMMNBgAAAADA62i8AWiyfvKTn+hHP/qRrrvuOl1//fX69a9/rRYtWmjr1q0qLS3V66+/rnnz5mnw4MFKSkrSkiVLtGXLFm3dulWStH79en322Wf6/e9/rz59+mj48OF6+umnlZubq8rKSklSXl6eEhIS9MILL6h79+7KzMzUT3/6U82fP9/MY968eZowYYLGjh2rxMRE5eXlKSoqSosXL/bJuAAAAAAAvIN7vAGAvjt7beXKlTp16pTsdruKiorkdruVkpJixnTr1k2dOnVSYWGhBg4cqMLCQvXs2VNxcXFmjMPh0OTJk7V371717dtXhYWFHseoiZkyZYokqbKyUkVFRcrOzjb3BwcHKyUlRYWFhRfNt6KiQhUVFebjsrIySZLb7Zbb7a611pr9kcGRlxiV+rnU616uuuZZE1fXeKvy9TZ/e7/q+/q+zsOb6lNTINUNAACAi6PxBqBJ2717t+x2u86cOaMWLVpo1apVSkxMVHFxscLCwhQTE+MRHxcXJ5fLJUlyuVweTbea/TX7aospKytTeXm5jh07pqqqqgvG7Nu376J55+TkaPbs2edtX79+vaKioupU++Ie3j2j7v333/fq8Wq83evtesXXtS6r8rWKv7xf9eV0On2dgtfVpabTp083QCYAAADwNRpvAJq0rl27qri4WKWlpfrDH/6g9PR0bdq0yddpXVJ2draysrLMx2VlZerYsaNSU1Nls9lqfa7b7ZbT6dS4PeO8uqpp6ZOlXjvWuaKfia5TXGRwpBb3WFznuqzK19v87f2qq5q6hg4dqtDQUJ/m4i31qanmLFUAAAAENhpvAJq0sLAwdenSRZKUlJSkHTt2aOHChRo9erQqKyt1/Phxj7PeSkpKFB8fL0mKj48/b/XRmlVPz435/kqoJSUlstlsioyMVEhIiEJCQi4YU3OMCwkPD1d4ePh520NDQ+vcxCivLvdqI8eq5kl9c6xrXf7W7PGX96u+6vM96y/qUlOg1QwAAIALY3EFADhHdXW1KioqlJSUpNDQUBUUFJj79u/fr4MHD8put0uS7Ha7du/e7bH6qNPplM1mU2Jiohlz7jFqYmqOERYWpqSkJI+Y6upqFRQUmDEAAAAAAP/EGW8Amqzs7GwNHz5cnTp10okTJ7R06VJt3LhR69atU3R0tMaPH6+srCy1bt1aNptNjzzyiOx2uwYOHChJSk1NVWJiou6//37NnTtXLpdL06dPV0ZGhnk22qRJk7Ro0SI9/vjjGjdunDZs2KAVK1ZozZo1Zh5ZWVlKT09X//79NWDAAC1YsECnTp3S2LFjfTIuAAAAAADvoPEGoMk6cuSIHnjgAR0+fFjR0dHq1auX1q1bp6FDh0qS5s+fr+DgYI0aNUoVFRVyOBx6+eWXzeeHhIRo9erVmjx5sux2u5o3b6709HTNmTPHjElISNCaNWs0depULVy4UB06dNBrr70mh8NhxowePVpff/21ZsyYIZfLpT59+mjt2rXnLbgAAAAAAPAvNN4ANFmvv/56rfsjIiKUm5ur3Nzci8Z07tz5kqtDDho0SLt27ao1JjMzU5mZmbXGAAAAAAD8C/d4AwAAAAAAACxA4w0AAAAAAACwAI03AAAAAAAAwAI03gAAAAAAAAAL0HgDAAAAAAAALEDjDQAAAAAAALAAjTcAAAAAAADAAjTeAAAAAAAAAAvQeAMAAAAAAAAsQOMNAAAAAAAAsACNNwAAAAAAAMACNN4AAAAAAAAAC9B4AwAAAAAAACxA4w0AAAAAAACwAI03AAAAAAAAwAI03gAAAAAAAAAL0HgDAAAAAAAALNDM1wk0dUGzg+r9nMjgSL3d621FPxOt8upyC7ICAAAAAADAleKMNwAAAAAAAMACNN4AAAAAAAAAC9B4AwAAAAAAACxA4w0AAAAAAACwQL0bb5s3b9ZPfvITtW/fXkFBQXrnnXc89j/44IMKCgry+Bo2bJhHzNGjRzVmzBjZbDbFxMRo/PjxOnnypEfMp59+qltvvVURERHq2LGj5s6de14uK1euVLdu3RQREaGePXvq/fffr285AAAAAAAAgCXq3Xg7deqUevfurdzc3IvGDBs2TIcPHza/3n77bY/9Y8aM0d69e+V0OrV69Wpt3rxZEydONPeXlZUpNTVVnTt3VlFRkZ577jnNmjVLr776qhmzZcsW3XvvvRo/frx27dqlESNGaMSIEdqzZ099SwIAAAAAAAC8rll9nzB8+HANHz681pjw8HDFx8dfcN/nn3+utWvXaseOHerfv78k6aWXXtKPfvQjPf/882rfvr3eeustVVZWavHixQoLC9MNN9yg4uJizZs3z2zQLVy4UMOGDdO0adMkSU8//bScTqcWLVqkvLy8+pYFAAAAAAAAeFW9G291sXHjRsXGxqpVq1YaPHiwfvWrX6lNmzaSpMLCQsXExJhNN0lKSUlRcHCwtm3bpjvvvFOFhYW67bbbFBYWZsY4HA49++yzOnbsmFq1aqXCwkJlZWV5vK7D4Tjv0tdzVVRUqKKiwnxcVlYmSXK73XK73bXWFBkcWef6rVaTS2PK6UpcauwbSk0ejSWfQOHNceW9AQAAAAD4E6833oYNG6aRI0cqISFBX331lX75y19q+PDhKiwsVEhIiFwul2JjYz2TaNZMrVu3lsvlkiS5XC4lJCR4xMTFxZn7WrVqJZfLZW47N6bmGBeSk5Oj2bNnn7d9/fr1ioqKqrWut3u9Xet+X1jcY7GvU/CKxnZvPqfT6esUApI3xvX06dNeyAQAAAAAgIbh9cbbPffcY/67Z8+e6tWrl37wgx9o48aNGjJkiLdfrl6ys7M9zpIrKytTx44dlZqaKpvNVutzo5+Jtjq9OosMjtTiHos1bs84lVeX+zqdK1b6ZKmvU5D03dlUTqdTQ4cOVWhoqK/TCRjeHNeas1QBAAAAAPAHllxqeq5rr71Wbdu21ZdffqkhQ4YoPj5eR44c8Yg5e/asjh49at4XLj4+XiUlJR4xNY8vFXOxe8tJ3917Ljw8/LztoaGhl2wINMYGV3l1eaPMq74aW5OrLt8PqD9vjCvvCwAAAADAn9R7VdP6+ve//61vv/1W7dq1kyTZ7XYdP35cRUVFZsyGDRtUXV2t5ORkM2bz5s0e93NyOp3q2rWrWrVqZcYUFBR4vJbT6ZTdbre6JAAAAAAAAOCS6t14O3nypIqLi1VcXCxJOnDggIqLi3Xw4EGdPHlS06ZN09atW/WPf/xDBQUFuuOOO9SlSxc5HA5JUvfu3TVs2DBNmDBB27dv11//+ldlZmbqnnvuUfv27SVJ9913n8LCwjR+/Hjt3btXy5cv18KFCz0uE3300Ue1du1avfDCC9q3b59mzZqlTz75RJmZmV4YFgAAAAAAAODK1Lvx9sknn6hv377q27evJCkrK0t9+/bVjBkzFBISok8//VT/9V//peuvv17jx49XUlKSPvroI49LPN966y1169ZNQ4YM0Y9+9CPdcsstevXVV8390dHRWr9+vQ4cOKCkpCQ99thjmjFjhiZOnGjG3HTTTVq6dKleffVV9e7dW3/4wx/0zjvvqEePHlcyHgAAAAAAAIBX1Pseb4MGDZJhGBfdv27dukseo3Xr1lq6dGmtMb169dJHH31Ua8xdd92lu+6665KvBwAAAAAAADQ0y+/xBgAAAAAAADRFNN4AAAAAAAAAC9B4AwAAAAAAACxA4w0AAAAAAACwAI03AAAAAAAAwAI03gAAAAAAAAAL0HgDAAAAAAAALEDjDQAAAAAAALAAjTcAAAAAAADAAjTeAAAAAAAAAAvQeAMAAAAAAAAsQOMNAAAAAAAAsACNNwAAAAAAAMACNN4ANFk5OTm68cYb1bJlS8XGxmrEiBHav3+/R8yZM2eUkZGhNm3aqEWLFho1apRKSko8Yg4ePKi0tDRFRUUpNjZW06ZN09mzZz1iNm7cqH79+ik8PFxdunRRfn7+efnk5ubqmmuuUUREhJKTk7V9+3av1wwAAAAAaDg03gA0WZs2bVJGRoa2bt0qp9Mpt9ut1NRUnTp1yoyZOnWq3nvvPa1cuVKbNm3SoUOHNHLkSHN/VVWV0tLSVFlZqS1btuiNN95Qfn6+ZsyYYcYcOHBAaWlpuv3221VcXKwpU6booYce0rp168yY5cuXKysrSzNnztTOnTvVu3dvORwOHTlypGEGAwAAAADgdc18nQAA+MratWs9Hufn5ys2NlZFRUW67bbbVFpaqtdff11Lly7V4MGDJUlLlixR9+7dtXXrVg0cOFDr16/XZ599pg8++EBxcXHq06ePnn76aT3xxBOaNWuWwsLClJeXp4SEBL3wwguSpO7du+vjjz/W/Pnz5XA4JEnz5s3ThAkTNHbsWElSXl6e1qxZo8WLF+vJJ59swFEBAAAAAHgLjTcA+H9KS0slSa1bt5YkFRUVye12KyUlxYzp1q2bOnXqpMLCQg0cOFCFhYXq2bOn4uLizBiHw6HJkydr79696tu3rwoLCz2OURMzZcoUSVJlZaWKioqUnZ1t7g8ODlZKSooKCwsvmGtFRYUqKirMx2VlZZIkt9stt9tda501+yODI2uNq69Lve7lqmueNXF1jbcqX2/zt/ervq/v6zy8qT41BVLdAAAAuDgabwAgqbq6WlOmTNHNN9+sHj16SJJcLpfCwsIUExPjERsXFyeXy2XGnNt0q9lfs6+2mLKyMpWXl+vYsWOqqqq6YMy+ffsumG9OTo5mz5593vb169crKiqqTjUv7rG4TnF19f7773v1eDXe7vV2veLrWpdV+VrFX96v+nI6nb5OwevqUtPp06cbIBMAAAD4Go03AJCUkZGhPXv26OOPP/Z1KnWSnZ2trKws83FZWZk6duyo1NRU2Wy2Wp/rdrvldDo1bs84lVeXey2n0idLvXasc0U/E12nuMjgSC3usbjOdVmVr7f52/tVVzV1DR06VKGhoT7NxVvqU1PNWaoAAAAIbDTeADR5mZmZWr16tTZv3qwOHTqY2+Pj41VZWanjx497nPVWUlKi+Ph4M+b7q4/WrHp6bsz3V0ItKSmRzWZTZGSkQkJCFBIScsGYmmN8X3h4uMLDw8/bHhoaWucmRnl1uVcbOVY1T+qbY13r8rdmj7+8X/VVn+9Zf1GXmgKtZgAAAFwYq5oCaLIMw1BmZqZWrVqlDRs2KCEhwWN/UlKSQkNDVVBQYG7bv3+/Dh48KLvdLkmy2+3avXu3x+qjTqdTNptNiYmJZsy5x6iJqTlGWFiYkpKSPGKqq6tVUFBgxgAAAAAA/A9nvAFosjIyMrR06VL9+c9/VsuWLc17skVHRysyMlLR0dEaP368srKy1Lp1a9lsNj3yyCOy2+0aOHCgJCk1NVWJiYm6//77NXfuXLlcLk2fPl0ZGRnmGWmTJk3SokWL9Pjjj2vcuHHasGGDVqxYoTVr1pi5ZGVlKT09Xf3799eAAQO0YMECnTp1ylzlFAAAAADgf2i8AWiyXnnlFUnSoEGDPLYvWbJEDz74oCRp/vz5Cg4O1qhRo1RRUSGHw6GXX37ZjA0JCdHq1as1efJk2e12NW/eXOnp6ZozZ44Zk5CQoDVr1mjq1KlauHChOnTooNdee00Oh8OMGT16tL7++mvNmDFDLpdLffr00dq1a89bcAEAAAAA4D9ovAFosgzDuGRMRESEcnNzlZube9GYzp07X3KFyEGDBmnXrl21xmRmZiozM/OSOQEAAAAA/AP3eAMAAAAAAAAsQOMNAAAAAAAAsACNNwAAAAAAAMACNN4AAAAAAAAAC9B4AwAAAAAAACxA4w0AAAAAAACwAI03AAAAAAAAwAI03gAAAAAAAAAL0HgDAAAAAAAALEDjDQAAAAAAALAAjTcAAAAAAADAAvVuvG3evFk/+clP1L59ewUFBemdd97x2G8YhmbMmKF27dopMjJSKSkp+uKLLzxijh49qjFjxshmsykmJkbjx4/XyZMnPWI+/fRT3XrrrYqIiFDHjh01d+7c83JZuXKlunXrpoiICPXs2VPvv/9+fcsBAAAAAAAALFHvxtupU6fUu3dv5ebmXnD/3Llz9eKLLyovL0/btm1T8+bN5XA4dObMGTNmzJgx2rt3r5xOp1avXq3Nmzdr4sSJ5v6ysjKlpqaqc+fOKioq0nPPPadZs2bp1VdfNWO2bNmie++9V+PHj9euXbs0YsQIjRgxQnv27KlvSQAAAAAAAIDXNavvE4YPH67hw4dfcJ9hGFqwYIGmT5+uO+64Q5L05ptvKi4uTu+8847uueceff7551q7dq127Nih/v37S5Jeeukl/ehHP9Lzzz+v9u3b66233lJlZaUWL16ssLAw3XDDDSouLta8efPMBt3ChQs1bNgwTZs2TZL09NNPy+l0atGiRcrLy7uswQAAAAAAAAC8pd6Nt9ocOHBALpdLKSkp5rbo6GglJyersLBQ99xzjwoLCxUTE2M23SQpJSVFwcHB2rZtm+68804VFhbqtttuU1hYmBnjcDj07LPP6tixY2rVqpUKCwuVlZXl8foOh+O8S1/PVVFRoYqKCvNxWVmZJMntdsvtdtdaW2RwZJ3GoCHU5NKYcroSlxr7hlKTR2PJJ1B4c1x5bwAAAAAA/sSrjTeXyyVJiouL89geFxdn7nO5XIqNjfVMolkztW7d2iMmISHhvGPU7GvVqpVcLletr3MhOTk5mj179nnb169fr6ioqFpre7vX27Xu94XFPRb7OgWvaGz35nM6nb5OISB5Y1xPnz7thUwAAAAAAGgYXm28NXbZ2dkeZ8mVlZWpY8eOSk1Nlc1mq/W50c9EW51enUUGR2pxj8Uat2ecyqvLfZ3OFSt9stTXKUj67mwqp9OpoUOHKjQ01NfpBAxvjmvNWaoAAAAAAPgDrzbe4uPjJUklJSVq166dub2kpER9+vQxY44cOeLxvLNnz+ro0aPm8+Pj41VSUuIRU/P4UjE1+y8kPDxc4eHh520PDQ29ZEOgMTa4yqvLG2Ve9dXYmlx1+X5A/XljXHlfAAAAAAD+pN6rmtYmISFB8fHxKigoMLeVlZVp27ZtstvtkiS73a7jx4+rqKjIjNmwYYOqq6uVnJxsxmzevNnjfk5Op1Ndu3ZVq1atzJhzX6cmpuZ1AAAAAAAAAF+qd+Pt5MmTKi4uVnFxsaTvFlQoLi7WwYMHFRQUpClTpuhXv/qV3n33Xe3evVsPPPCA2rdvrxEjRkiSunfvrmHDhmnChAnavn27/vrXvyozM1P33HOP2rdvL0m67777FBYWpvHjx2vv3r1avny5Fi5c6HGZ6KOPPqq1a9fqhRde0L59+zRr1ix98sknyszMvPJRAQAAAAAAAK5QvS81/eSTT3T77bebj2uaYenp6crPz9fjjz+uU6dOaeLEiTp+/LhuueUWrV27VhEREeZz3nrrLWVmZmrIkCEKDg7WqFGj9OKLL5r7o6OjtX79emVkZCgpKUlt27bVjBkzNHHiRDPmpptu0tKlSzV9+nT98pe/1HXXXad33nlHPXr0uKyBAAAAAAAAALyp3o23QYMGyTCMi+4PCgrSnDlzNGfOnIvGtG7dWkuXLq31dXr16qWPPvqo1pi77rpLd911V+0JAwAAAAAAAD7g1Xu8AQAAAAAAAPgOjTcAAAAAAADAAjTeAAAAAAAAAAvQeAMAAAAAAAAsQOMNAAAAAAAAsACNNwAAAAAAAMACNN4AAAAAAAAAC9B4AwAAAAAAACxA4w0AAAAAAACwAI03AAAAAAAAwAI03gAAAAAAAAAL0HgDAAAAAAAALEDjDQAAAAAAALAAjTcAAAAAAADAAjTeAAAAAAAAAAvQeAMAAAAAAAAsQOMNAAAAAAAAsACNNwAAAAAAAMACNN4AAAAAAAAAC9B4AwAAAAAAACxA4w0AAAAAAACwAI03AAAAAAAAwAI03gAAAAAAAAAL0HgDAAAAAAAALEDjDQAAAAAAALAAjTcATdbmzZv1k5/8RO3bt1dQUJDeeecdj/2GYWjGjBlq166dIiMjlZKSoi+++MIj5ujRoxozZoxsNptiYmI0fvx4nTx50iPm008/1a233qqIiAh17NhRc+fOPS+XlStXqlu3boqIiFDPnj31/vvve71eAAAAAEDDovEGoMk6deqUevfurdzc3Avunzt3rl588UXl5eVp27Ztat68uRwOh86cOWPGjBkzRnv37pXT6dTq1au1efNmTZw40dxfVlam1NRUde7cWUVFRXruuec0a9Ysvfrqq2bMli1bdO+992r8+PHatWuXRowYoREjRmjPnj3WFQ8AAAAAsFwzXycAAL4yfPhwDR8+/IL7DMPQggULNH36dN1xxx2SpDfffFNxcXF65513dM899+jzzz/X2rVrtWPHDvXv31+S9NJLL+lHP/qRnn/+ebVv315vvfWWKisrtXjxYoWFhemGG25QcXGx5s2bZzboFi5cqGHDhmnatGmSpKefflpOp1OLFi1SXl5eA4wEAAAAAMAKNN4A4AIOHDggl8ullJQUc1t0dLSSk5NVWFioe+65R4WFhYqJiTGbbpKUkpKi4OBgbdu2TXfeeacKCwt12223KSwszIxxOBx69tlndezYMbVq1UqFhYXKysryeH2Hw3Hepa/nqqioUEVFhfm4rKxMkuR2u+V2u2utrWZ/ZHDkpQeiHi71uperrnnWxNU13qp8vc3f3q/6vr6v8/Cm+tQUSHUDAADg4mi8AcAFuFwuSVJcXJzH9ri4OHOfy+VSbGysx/5mzZqpdevWHjEJCQnnHaNmX6tWreRyuWp9nQvJycnR7Nmzz9u+fv16RUVF1aVELe6xuE5xdWXVfene7vV2veLrWpe/3UfPX96v+nI6nb5OwevqUtPp06cbIBMAAAD4Go03APBD2dnZHmfJlZWVqWPHjkpNTZXNZqv1uW63W06nU+P2jFN5dbnXcip9stRrxzpX9DPRdYqLDI7U4h6L61yXVfl6m7+9X3VVU9fQoUMVGhrq01y8pT411ZylCgAAgMBG4w0ALiA+Pl6SVFJSonbt2pnbS0pK1KdPHzPmyJEjHs87e/asjh49aj4/Pj5eJSUlHjE1jy8VU7P/QsLDwxUeHn7e9tDQ0Do3Mcqry73ayLGqeVLfHOtal781e/zl/aqv+nzP+ou61BRoNQMAAODCWNUUAC4gISFB8fHxKigoMLeVlZVp27ZtstvtkiS73a7jx4+rqKjIjNmwYYOqq6uVnJxsxmzevNnjfk5Op1Ndu3ZVq1atzJhzX6cmpuZ1AAAAAAD+iTPe4HNBs4N8nYKk7y5Te7vX24p+JvqiZ5UYM40GzgpWOnnypL788kvz8YEDB1RcXKzWrVurU6dOmjJlin71q1/puuuuU0JCgp566im1b99eI0aMkCR1795dw4YN04QJE5SXlye3263MzEzdc889at++vSTpvvvu0+zZszV+/Hg98cQT2rNnjxYuXKj58+ebr/voo4/qhz/8oV544QWlpaVp2bJl+uSTT/Tqq6826HgAAAAAALyLxhuAJuuTTz7R7bffbj6uuWdaenq68vPz9fjjj+vUqVOaOHGijh8/rltuuUVr165VRESE+Zy33npLmZmZGjJkiIKDgzVq1Ci9+OKL5v7o6GitX79eGRkZSkpKUtu2bTVjxgxNnDjRjLnpppu0dOlSTZ8+Xb/85S913XXX6Z133lGPHj0aYBQAAAAAAFah8QagyRo0aJAM4+JnMQYFBWnOnDmaM2fORWNat26tpUuX1vo6vXr10kcffVRrzF133aW77rqr9oQBAAAAAH7F6/d4mzVrloKCgjy+unXrZu4/c+aMMjIy1KZNG7Vo0UKjRo0676biBw8eVFpamqKiohQbG6tp06bp7NmzHjEbN25Uv379FB4eri5duig/P9/bpQAAAAAAAACXzZLFFW644QYdPnzY/Pr444/NfVOnTtV7772nlStXatOmTTp06JBGjhxp7q+qqlJaWpoqKyu1ZcsWvfHGG8rPz9eMGTPMmAMHDigtLU233367iouLNWXKFD300ENat26dFeUAAAAAAAAA9WbJpabNmjVTfHz8edtLS0v1+uuva+nSpRo8eLAkacmSJerevbu2bt2qgQMHav369frss8/0wQcfKC4uTn369NHTTz+tJ554QrNmzVJYWJjy8vKUkJCgF154QdJ3Nzj/+OOPNX/+fDkcDitKAgAAAAAAAOrFksbbF198ofbt2ysiIkJ2u105OTnq1KmTioqK5Ha7lZKSYsZ269ZNnTp1UmFhoQYOHKjCwkL17NlTcXFxZozD4dDkyZO1d+9e9e3bV4WFhR7HqImZMmVKrXlVVFSooqLCfFxWViZJcrvdcrvdtT43MjiyruVbriaXxpRTIKjLuF7q+wTnqxkzb4wd4w8AAAAA8Cdeb7wlJycrPz9fXbt21eHDhzV79mzdeuut2rNnj1wul8LCwhQTE+PxnLi4OLlcLkmSy+XyaLrV7K/ZV1tMWVmZysvLFRl54cZJTk6OZs+efd729evXKyoqqta63u71dq37fWFxj8W+TiEg1Tau77//fgNmElicTucVH+P06dNeyAQAAAAAgIbh9cbb8OHDzX/36tVLycnJ6ty5s1asWHHRhlhDyc7OVlZWlvm4rKxMHTt2VGpqqmw2W63PjX4m2ur06iwyOFKLeyzWuD3jVF5d7ut0AkZdxrX0ydIGzsr/ud1uOZ1ODR06VKGhoVd0rJqzVAEAAAAA8AeWXGp6rpiYGF1//fX68ssvNXToUFVWVur48eMeZ72VlJSY94SLj4/X9u3bPY5Rs+rpuTHfXwm1pKRENput1uZeeHi4wsPDz9seGhp6yYZAY2xwlVeXN8q8/F1t43qljaOmrC4/Z3U5BgAAAAAA/sKSVU3PdfLkSX311Vdq166dkpKSFBoaqoKCAnP//v37dfDgQdntdkmS3W7X7t27deTIETPG6XTKZrMpMTHRjDn3GDUxNccAAAAAAAAAfM3rjbf//u//1qZNm/SPf/xDW7Zs0Z133qmQkBDde++9io6O1vjx45WVlaUPP/xQRUVFGjt2rOx2uwYOHChJSk1NVWJiou6//3797//+r9atW6fp06crIyPDPFtt0qRJ+vvf/67HH39c+/bt08svv6wVK1Zo6tSp3i4HAAAAAAAAuCxev9T03//+t+699159++23uuqqq3TLLbdo69atuuqqqyRJ8+fPV3BwsEaNGqWKigo5HA69/PLL5vNDQkK0evVqTZ48WXa7Xc2bN1d6errmzJljxiQkJGjNmjWaOnWqFi5cqA4dOui1116Tw+HwdjkAAAAAAADAZfF6423ZsmW17o+IiFBubq5yc3MvGtO5c+dLrh45aNAg7dq167JyBAAAAAAAAKxm+T3eAAAAAAAAgKaIxhsAAAAAAABgAa9fagoEsqDZQV4/pjHT8PoxAQAAAACA73HGGwAAAAAAAGABGm8AAAAAAACABWi8AQAAAAAAABag8QYAAAAAAABYgMYbAAAAAAAAYAEabwAAAAAAAIAFaLwBAAAAAAAAFqDxBgAAAAAAAFiAxhsAAAAAAABgARpvAAAAAAAAgAWa+ToBoKkLmh1kyXGNmYYlxwUAAAAAAHXDGW8AAAAAAACABWi8AQAAAAAAABag8QYAAAAAAABYgMYbAAAAAAAAYAEabwAAAAAAAIAFaLwBAAAAAAAAFqDxBgAAAAAAAFiAxhsAAAAAAABgARpvAAAAAAAAgAVovAEAAAAAAAAWoPEGAAAAAAAAWIDGGwAAAAAAAGABGm8AAAAAAACABZr5OgEA1giaHeT1YxozDa8fEwAAAACAQMUZbwAAAAAAAIAFaLwBAAAAAAAAFqDxBgAAAAAAAFiAxhsAAAAAAABgARpvAAAAAAAAgAVovAEAAAAAAAAWoPEGAAAAAAAAWMDvG2+5ubm65pprFBERoeTkZG3fvt3XKQHAZWE+AwAAAIDA4teNt+XLlysrK0szZ87Uzp071bt3bzkcDh05csTXqQFAvTCfAQAAAEDg8evG27x58zRhwgSNHTtWiYmJysvLU1RUlBYvXuzr1ACgXpjPAAAAACDwNPN1ApersrJSRUVFys7ONrcFBwcrJSVFhYWFF3xORUWFKioqzMelpaWSpKNHj8rtdtf6ehGVEV7I2jsigiN0+vRpRVRGyKg2fJ1OwGBcLy3yfyLr/5zgSOUm5ipuTpzKq8svGPPvrH/X6VgnTpyQJBlGYL0/DT2fud1uS77Xv/32W68d61x1nX/r+zNsVb7e5m/vV4d5HeoUV5e5oUZd5whfq3mvvv32W4WGhtYaG6jzGQAAADz5bePtm2++UVVVleLi4jy2x8XFad++fRd8Tk5OjmbPnn3e9oSEBEtytMoZndF9us/XaQQcxtUadRnXtr9pW69jnjhxQtHR0VeSVqMSKPNZfd9Hb6vvz7Cv8/U1X9dfn/fL17laKdDmMwAAAHjy28bb5cjOzlZWVpb5uLq6WkePHlWbNm0UFBTkw8zqp6ysTB07dtS//vUv2Ww2X6cTMBhXa3hzXA3D0IkTJ9S+fXsvZee/rmQ+C9TvderyL4FYV31qYj4DAABoGvy28da2bVuFhISopKTEY3tJSYni4+Mv+Jzw8HCFh4d7bIuJibEqRcvZbLaA+WOlMWFcreGtcQ3EM0N8NZ8F6vc6dfmXQKyrrjUF4nwGAAAAT367uEJYWJiSkpJUUFBgbquurlZBQYHsdrsPMwOA+mE+AwAAAIDA5LdnvElSVlaW0tPT1b9/fw0YMEALFizQqVOnNHbsWF+nBgD1wnwGAAAAAIHHrxtvo0eP1tdff60ZM2bI5XKpT58+Wrt27Xk3KA804eHhmjlz5nmXmeHKMK7WYFzrpiHns0B9T6jLvwRiXYFYEwAAAK5MkME69gAAAAAAAIDX+e093gAAAAAAAIDGjMYbAAAAAAAAYAEabwAAAAAAAIAFaLwBAAAAAAAAFqDx5mWvvPKKevXqJZvNJpvNJrvdrr/85S/mfpfLpfvvv1/x8fFq3ry5+vXrpz/+8Y8exzh69KjGjBkjm82mmJgYjR8/XidPnvSI+fTTT3XrrbcqIiJCHTt21Ny5c8/LZeXKlerWrZsiIiLUs2dPvf/++x77DcPQjBkz1K5dO0VGRiolJUVffPGFF0fDOs8884yCgoI0ZcoUc9uZM2eUkZGhNm3aqEWLFho1apRKSko8nnfw4EGlpaUpKipKsbGxmjZtms6ePesRs3HjRvXr10/h4eHq0qWL8vPzz3v93NxcXXPNNYqIiFBycrK2b9/usb8uuTRG3x/Xo0eP6pFHHlHXrl0VGRmpTp066Re/+IVKS0s9nse4Nn6XmpsCxYXmBn80a9YsBQUFeXx169bN12l5xX/+8x/97Gc/U5s2bRQZGamePXvqk08+8XVaV+Saa6457/0KCgpSRkaGr1MDAACAj9F487IOHTromWeeUVFRkT755BMNHjxYd9xxh/bu3StJeuCBB7R//369++672r17t0aOHKm7775bu3btMo8xZswY7d27V06nU6tXr9bmzZs1ceJEc39ZWZlSU1PVuXNnFRUV6bnnntOsWbP06quvmjFbtmzRvffeq/Hjx2vXrl0aMWKERowYoT179pgxc+fO1Ysvvqi8vDxt27ZNzZs3l8Ph0JkzZxpgpC7fjh079Nvf/la9evXy2D516lS99957WrlypTZt2qRDhw5p5MiR5v6qqiqlpaWpsrJSW7Zs0RtvvKH8/HzNmDHDjDlw4IDS0tJ0++23q7i4WFOmTNFDDz2kdevWmTHLly9XVlaWZs6cqZ07d6p3795yOBw6cuRInXNpjC40rocOHdKhQ4f0/PPPa8+ePcrPz9fatWs1fvx4M4Zx9Q+XmpsCwcXmBn91ww036PDhw+bXxx9/7OuUrtixY8d08803KzQ0VH/5y1/02Wef6YUXXlCrVq18ndoV2bFjh8d75XQ6JUl33XWXjzMDAACAzxmwXKtWrYzXXnvNMAzDaN68ufHmm2967G/durXxu9/9zjAMw/jss88MScaOHTvM/X/5y1+MoKAg4z//+Y9hGIbx8ssvG61atTIqKirMmCeeeMLo2rWr+fjuu+820tLSPF4nOTnZ+PnPf24YhmFUV1cb8fHxxnPPPWfuP378uBEeHm68/fbb3ijbEidOnDCuu+46w+l0Gj/84Q+NRx991DCM73IPDQ01Vq5cacZ+/vnnhiSjsLDQMAzDeP/9943g4GDD5XKZMa+88ophs9nMsXz88ceNG264weM1R48ebTgcDvPxgAEDjIyMDPNxVVWV0b59eyMnJ6fOuTQ2FxvXC1mxYoURFhZmuN1uwzAYV3927tzk7+rzPewPZs6cafTu3dvXaXjdE088Ydxyyy2+TsNyjz76qPGDH/zAqK6u9nUqAAAA8DHOeLNQVVWVli1bplOnTslut0uSbrrpJi1fvlxHjx5VdXW1li1bpjNnzmjQoEGSpMLCQsXExKh///7mcVJSUhQcHKxt27aZMbfddpvCwsLMGIfDof379+vYsWNmTEpKikc+DodDhYWFkr47A8nlcnnEREdHKzk52YxpjDIyMpSWlnZebUVFRXK73R7bu3Xrpk6dOpn1FBYWqmfPnoqLizNjHA6HysrKzLN+LjVulZWVKioq8ogJDg5WSkqKGVOXXBqbi43rhZSWlspms6lZs2aSGFd/dKG5yd/V53vYX3zxxRdq3769rr32Wo0ZM0YHDx70dUpX7N1331X//v111113KTY2Vn379tXvfvc7X6flVZWVlfr973+vcePGKSgoyNfpAAAAwMea+TqBQLR7927Z7XadOXNGLVq00KpVq5SYmChJWrFihUaPHq02bdqoWbNmioqK0qpVq9SlSxdJ390DLjY21uN4zZo1U+vWreVyucyYhIQEj5iapofL5VKrVq3kcrk8GiE1Mece49znXSimsVm2bJl27typHTt2nLfP5XIpLCxMMTExHtu/X/OF6q3ZV1tMWVmZysvLdezYMVVVVV0wZt++fXXOpTGpbVy/75tvvtHTTz/tcekz4+o/apub/Fl9vof9RXJysvLz89W1a1cdPnxYs2fP1q233qo9e/aoZcuWvk7vsv3973/XK6+8oqysLP3yl7/Ujh079Itf/EJhYWFKT0/3dXpe8c477+j48eN68MEHfZ0KAAAAGgEabxbo2rWriouLVVpaqj/84Q9KT0/Xpk2blJiYqKeeekrHjx/XBx98oLZt2+qdd97R3XffrY8++kg9e/b0deqN1r/+9S89+uijcjqdioiI8HU6AaM+41pWVqa0tDQlJiZq1qxZDZMgvKq2uclfBercMHz4cPPfvXr1UnJysjp37qwVK1Z43GPR31RXV6t///76zW9+I0nq27ev9uzZo7y8vIBpvL3++usaPny42rdv7+tUAAAA0AhwqakFwsLC1KVLFyUlJSknJ0e9e/fWwoUL9dVXX2nRokVavHixhgwZot69e2vmzJnq37+/cnNzJUnx8fEeN5OXpLNnz+ro0aOKj483Y76/kmPN40vFnLv/3OddKKYxKSoq0pEjR9SvXz81a9ZMzZo106ZNm/Tiiy+qWbNmiouLU2VlpY4fP+7xvO/XfLnjZrPZFBkZqbZt2yokJOSSY3upXBqLS41rVVWVJOnEiRMaNmyYWrZsqVWrVik0NNQ8BuPqPy42N/mzun4P+7uYmBhdf/31+vLLL32dyhVp167deY3e7t27B8RltJL0z3/+Ux988IEeeughX6cCAACARoLGWwOorq5WRUWFTp8+Lem7e1edKyQkRNXV1ZIku92u48ePq6ioyNy/YcMGVVdXKzk52YzZvHmz3G63GeN0OtW1a1dzZTi73a6CggKP13E6neb9nBISEhQfH+8RU1ZWpm3btjXKez4NGTJEu3fvVnFxsfnVv39/jRkzxvx3aGioRz379+/XwYMHzXrsdrt2797t0dh0Op2y2WzmH4KXGrewsDAlJSV5xFRXV6ugoMCMSUpKumQujcWlxjUkJMRcRTcsLEzvvvvueWcVMa7+q2Zu8md1+R4OBCdPntRXX32ldu3a+TqVK3LzzTdr//79Htv+9re/qXPnzj7KyLuWLFmi2NhYpaWl+ToVAAAANBa+Xt0h0Dz55JPGpk2bjAMHDhiffvqp8eSTTxpBQUHG+vXrjcrKSqNLly7Grbfeamzbts348ssvjeeff94ICgoy1qxZYx5j2LBhRt++fY1t27YZH3/8sXHdddcZ9957r7n/+PHjRlxcnHH//fcbe/bsMZYtW2ZERUUZv/3tb82Yv/71r0azZs2M559/3vj888+NmTNnGqGhocbu3bvNmGeeecaIiYkx/vznPxuffvqpcccddxgJCQlGeXl5wwzWFfr+yoWTJk0yOnXqZGzYsMH45JNPDLvdbtjtdnP/2bNnjR49ehipqalGcXGxsXbtWuOqq64ysrOzzZi///3vRlRUlDFt2jTj888/N3Jzc42QkBBj7dq1ZsyyZcuM8PBwIz8/3/jss8+MiRMnGjExMR6rel4ql8bs3HEtLS01kpOTjZ49expffvmlcfjwYfPr7NmzhmEwrv6itrkp0ATCqqaPPfaYsXHjRuPAgQPGX//6VyMlJcVo27atceTIEV+ndkW2b99uNGvWzPj1r39tfPHFF8Zbb71lREVFGb///e99ndoVq6qqMjp16mQ88cQTvk4FAAAAjQiNNy8bN26c0blzZyMsLMy46qqrjCFDhnj8Yfu3v/3NGDlypBEbG2tERUUZvXr1Mt58802PY3z77bfGvffea7Ro0cKw2WzG2LFjjRMnTnjE/O///q9xyy23GOHh4cbVV19tPPPMM+flsmLFCuP66683wsLCjBtuuMGjuWcYhlFdXW089dRTRlxcnBEeHm4MGTLE2L9/vxdHw1rf/+O6vLzcePjhh41WrVoZUVFRxp133mkcPnzY4zn/+Mc/jOHDhxuRkZFG27Ztjccee8xwu90eMR9++KHRp08fIywszLj22muNJUuWnPfaL730ktGpUycjLCzMGDBggLF161aP/XXJpbE6d1w//PBDQ9IFvw4cOGA+h3Ft/C41NwWSQGi8jR492mjXrp0RFhZmXH311cbo0aONL7/80tdpecV7771n9OjRwwgPDze6detmvPrqq75OySvWrVtnSPKr36MAAACwXpBhGIYPT7gDAAAAAAAAAhL3eAMAAAAAAAAsQOMNAAAAAAAAsACNNwAAAAAAAMACNN4AAAAAAAAAC9B4AwAAAAAAACxA4w0AAAAAAACwAI03AAAAAAAAwAI03gAAAAAAAAAL0HgDAAAAAAAALEDjDQAAAAAAALAAjTcAAAAAAADAAjTeAAAAAAAAAAv8/43LK9YzUERK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ata:image/png;base64,iVBORw0KGgoAAAANSUhEUgAABN4AAAa4CAYAAABfwxRIAAAAOXRFWHRTb2Z0d2FyZQBNYXRwbG90bGliIHZlcnNpb24zLjcuMSwgaHR0cHM6Ly9tYXRwbG90bGliLm9yZy/bCgiHAAAACXBIWXMAAA9hAAAPYQGoP6dpAAEAAElEQVR4nOzdeVhUZfsH8O+ADKvDorIlIrnhAqJYiLkmgkYmZebCm6ikZWAi5VaGuOVS7qJWitib5NKbZmrIhFsmbigluKRGWhlgKaCAgPD8/vCa83PY0RmYGb+f6+LSec59znnuOTM3z3k4M0cmhBAgIiIiIiIiIiIijTJq6A4QEREREREREREZIk68ERERERERERERaQEn3oiIiIiIiIiIiLSAE29ERERERERERERawIk3IiIiIiIiIiIiLeDEGxERERERERERkRZw4o2IiIiIiIiIiEgLOPFGRERERERERESkBZx4IyIiIiIiIiIi0gJOvJFW/f7775DJZIiLi5PaoqOjIZPJ1OJatmyJMWPGSI8PHToEmUyGQ4cO1U9HG5hMJkN0dHRDd4PoiaELNaay9/2pU6fQo0cPWFpaQiaTITU1tdKaWR8qq99EREREVBHP56g6nHgjIiLSASUlJRg2bBhu3bqF5cuX47///S9cXV21vt/4+HisWLFC6/shIsP1uHWkoKAA0dHRT8wfXImI6MnSqKE7QIbN1dUVhYWFMDExqdN6vXv3RmFhIeRyuZZ6RkTUsAoLC9Go0f//Gr569SquXbuGzz//HG+88YbUPmvWLMyYMUNr/YiPj0daWhoiIiLU2h+1fhPRk6eqOlJbBQUFmDNnDgCgb9++musYEVE9KT+uI3oYXxmkVTKZDGZmZnVez8jI6JHWIyLSF+VrXHZ2NgDAxsZGrb1Ro0YNMpB71PpNRERE9CQoKytDcXExzMzMOGaiavGjplQj1fcL/frrr/jPf/4Da2trNGvWDB9++CGEEPjjjz8wZMgQKBQKODo6YunSpdK6j/odQZV9/9Lly5cxdOhQODo6wszMDM2bN8eIESOQm5urtu6XX34Jb29vmJubw87ODiNGjMAff/xRYR8nTpzACy+8AFtbW1haWsLT0xMrV65Uizlw4AB69eoFS0tL2NjYYMiQIbhw4UKlz8+VK1cwZswY2NjYwNraGmPHjkVBQYFabFFREaZMmYJmzZqhcePGeOmll/Dnn3/W6bkhotr566+/EBoaCmdnZ5iamsLNzQ0TJ05EcXFxpfE//vgjhg0bhhYtWsDU1BQuLi6YMmUKCgsL1eIyMzMxduxYNG/eHKampnBycsKQIUPw+++/SzGnT59GQEAAmjZtCnNzc7i5uWHcuHFq23n4u0DGjBmDPn36AACGDRsGmUwmXfVR1Xe8ffnll3j22WdhYWEBW1tb9O7dG4mJidLyb7/9FoGBgVL+rVq1wrx581BaWirF9O3bF3v37sW1a9cgk8kgk8nQsmVLAFXXb03XRSLSfXfu3EFERARatmwJU1NT2NvbY8CAAThz5ky1daS4uBhRUVHw9vaGtbU1LC0t0atXLxw8eFDa9u+//45mzZoBAObMmSNt4+HvSrp48SJeffVV2NnZwczMDN26dcPu3bvr8ykgIgOmGrdcvHgRr732GhQKBZo0aYLJkyfj3r17UpxMJkN4eDi2bNmCjh07wtTUFAkJCdKy8t/xdvbsWQwaNAgKhQJWVlbo378/jh8/Xp+pkY7gFW9Ua8OHD0f79u2xaNEi7N27F/Pnz4ednR0+/fRTPP/881i8eDG2bNmC9957D8888wx69+6tsX0XFxcjICAARUVFmDRpEhwdHfHXX39hz549yMnJgbW1NQBgwYIF+PDDD/Haa6/hjTfewM2bN7F69Wr07t0bZ8+ela4kUSqVePHFF+Hk5ITJkyfD0dERFy5cwJ49ezB58mQAwA8//IBBgwbh6aefRnR0NAoLC7F69Wo899xzOHPmjDSoVHnttdfg5uaGhQsX4syZM9iwYQPs7e2xePFiKeaNN97Al19+iVGjRqFHjx44cOAAAgMDNfY8EdEDN27cwLPPPoucnBxMmDAB7u7u+Ouvv/D1119XOfGzY8cOFBQUYOLEiWjSpAlOnjyJ1atX488//8SOHTukuKFDhyI9PR2TJk1Cy5YtkZ2dDaVSievXr0uP/f390axZM8yYMQM2Njb4/fff8c0331TZ3zfffBNPPfUUPvroI7zzzjt45pln4ODgUGX8nDlzEB0djR49emDu3LmQy+U4ceIEDhw4AH9/fwBAXFwcrKysEBkZCSsrKxw4cABRUVHIy8vDxx9/DAD44IMPkJubiz///BPLly8HAFhZWVW5X23URSLSfW+99Ra+/vprhIeHo0OHDvj3339x9OhRXLhwodo6kpeXhw0bNmDkyJEYP3487ty5g40bNyIgIAAnT56El5cXmjVrhnXr1mHixIl4+eWX8corrwAAPD09AQDp6el47rnn8NRTT2HGjBmwtLTE9u3bERQUhP/97394+eWXG+ZJISKD89prr6Fly5ZYuHAhjh8/jlWrVuH27dv44osvpJgDBw5g+/btCA8PR9OmTSuMfVTS09PRq1cvKBQKTJs2DSYmJvj000/Rt29fHD58GD4+PvWUFekEQVSD2bNnCwBiwoQJUtv9+/dF8+bNhUwmE4sWLZLab9++LczNzUVISIgQQoiMjAwBQGzatKnC9h7m6uoqrSOEEAcPHhQAxMGDB4UQQpw9e1YAEDt27Kiyn7///rswNjYWCxYsUGs/d+6caNSokdR+//594ebmJlxdXcXt27fVYsvKyqT/e3l5CXt7e/Hvv/9KbT///LMwMjISo0ePrpDPuHHj1Lb18ssviyZNmkiPU1NTBQDx9ttvq8WNGjVKABCzZ8+uMjciqpvRo0cLIyMjcerUqQrLysrKKtQYIYQoKCioELtw4UIhk8nEtWvXhBAPahwA8fHHH1e57507dwoAle77YeXf96o+la9z5Wvm5cuXhZGRkXj55ZdFaWlphdyqy+fNN98UFhYW4t69e1JbYGCgcHV1rRBbWf3WdF0kIv1gbW0twsLCqlxeVR25f/++KCoqUmu7ffu2cHBwUKsPN2/erHIs1L9/f+Hh4aFWt8rKykSPHj1EmzZt6p4MEVE5qnHLSy+9pNb+9ttvCwDi559/FkI8GLsZGRmJ9PT0CtsoX8OCgoKEXC4XV69eldpu3LghGjduLHr37q2dREhn8aOmVGsPf9m3sbExunXrBiEEQkNDpXYbGxu0a9cOv/32m0b3rbqibf/+/VVerfLNN9+grKwMr732Gv755x/px9HREW3atJE+1nD27FlkZGQgIiKiwncpqT7O9ffffyM1NRVjxoyBnZ2dtNzT0xMDBgzAvn37Kuz/rbfeUnvcq1cv/Pvvv8jLywMAaZ133nlHLe5Rv4iYiCpXVlaGXbt2YfDgwejWrVuF5ZV9bBMAzM3Npf/n5+fjn3/+QY8ePSCEwNmzZ6UYuVyOQ4cO4fbt25VuR1VX9uzZg5KSksfMpqJdu3ahrKwMUVFRMDJS/zX+cG4P53Pnzh38888/6NWrFwoKCnDx4sU671cbdZGI9IONjQ1OnDiBGzdu1Gk9Y2Nj6UZZZWVluHXrFu7fv49u3brhzJkzNa5/69YtHDhwAK+99ppUx/755x/8+++/CAgIwOXLl/HXX389Uk5EROWFhYWpPZ40aRIAqI1x+vTpgw4dOlS7ndLSUiQmJiIoKAhPP/201O7k5IRRo0bh6NGjHAs9YTjxRrXWokULtcfW1tYwMzND06ZNK7RXdUL6qNzc3BAZGYkNGzagadOmCAgIQExMjNr3u12+fBlCCLRp0wbNmjVT+7lw4YL0xeVXr14FAHTq1KnK/V27dg0A0K5duwrL2rdvj3/++Qf5+flq7eWfH1tbWwCQnotr167ByMgIrVq1UourbB9E9Ohu3ryJvLy8at/jlbl+/bo0qWRlZYVmzZpJ37umqjWmpqZYvHgxvv/+ezg4OKB3795YsmQJMjMzpe306dMHQ4cOxZw5c9C0aVMMGTIEmzZtQlFRkUbyu3r1KoyMjGoc9KWnp+Pll1+GtbU1FAoFmjVrhv/85z9q+dSFNuoiEemHJUuWIC0tDS4uLnj22WcRHR1d6z+ybt68GZ6enjAzM0OTJk3QrFkz7N27t1Z16MqVKxBC4MMPP6wwtps9ezaA/78xDRHR42rTpo3a41atWsHIyEjte3zd3Nxq3M7NmzdRUFBQ5ZiprKys0u8gJ8PF73ijWjM2Nq5VGwAIITS+/6VLl2LMmDH49ttvkZiYiHfeeUf6/H3z5s1RVlYGmUyG77//vtJ+Vfe9RZpQn88FEWlWaWkpBgwYgFu3bmH69Olwd3eHpaUl/vrrL4wZMwZlZWVSbEREBAYPHoxdu3Zh//79+PDDD7Fw4UIcOHAAXbp0gUwmw9dff43jx4/ju+++w/79+zFu3DgsXboUx48f13otAoCcnBz06dMHCoUCc+fORatWrWBmZoYzZ85g+vTpavloE+sikWF47bXX0KtXL+zcuROJiYn4+OOPsXjxYnzzzTcYNGhQlet9+eWXGDNmDIKCgjB16lTY29vD2NgYCxculP4QWh1VrXrvvfcQEBBQaUzr1q0fLSkiohpU9imJhz9RQFRbnHgjveLh4QEPDw/MmjULx44dw3PPPYf169dj/vz5aNWqFYQQcHNzQ9u2bavchuqKs7S0NPj5+VUa4+rqCgC4dOlShWUXL15E06ZNYWlpWae+u7q6oqysDFevXlX760dl+yCiR9esWTMoFAqkpaXVep1z587h119/xebNmzF69GipXalUVhrfqlUrvPvuu3j33Xdx+fJleHl5YenSpfjyyy+lmO7du6N79+5YsGAB4uPjERwcjK1bt6p9bP9RtGrVCmVlZTh//jy8vLwqjTl06BD+/fdffPPNN2o3usnIyKgQW9VHb8vTRl0kIv3h5OSEt99+G2+//Tays7PRtWtXLFiwAIMGDaqyjnz99dd4+umn8c0336jFqK5WU6lqfdVHtExMTKocsxERacrly5fVrmi7cuUKysrKqryBQlWaNWsGCwuLKsdMRkZGcHFxedzukh7hR01JL+Tl5eH+/ftqbR4eHjAyMpI+vvXKK6/A2NgYc+bMqXA1hRAC//77LwCga9eucHNzw4oVK5CTk1MhDngwuPTy8sLmzZvVYtLS0pCYmIgXXnihzjmo/iK8atUqtfYVK1bUeVtEVDUjIyMEBQXhu+++w+nTpyssr+xqK9WVWQ8vE0Jg5cqVanEFBQVqt5UHHkyENW7cWKpFt2/frrAP1QSZJj5uGhQUBCMjI8ydO7fClWuq/VaWT3FxMdauXVthe5aWlrX6yJc26iIR6b7S0tIKNcLe3h7Ozs5STauqjlRWi06cOIHk5GS1OAsLCwCoMC6zt7dH37598emnn+Lvv/+usP2bN2/WPSEioirExMSoPV69ejUAVHtlb2WMjY3h7++Pb7/9Vu1jqllZWYiPj0fPnj2hUCgeu7+kP3jFG+mFAwcOIDw8HMOGDUPbtm1x//59/Pe//4WxsTGGDh0K4MHJ7/z58zFz5kz8/vvvCAoKQuPGjZGRkYGdO3diwoQJeO+992BkZIR169Zh8ODB8PLywtixY+Hk5ISLFy8iPT0d+/fvBwB8/PHHGDRoEHx9fREaGorCwkKsXr0a1tbWiI6OrnMOXl5eGDlyJNauXYvc3Fz06NEDSUlJuHLliiafKiIC8NFHHyExMRF9+vTBhAkT0L59e/z999/YsWMHjh49WiHe3d0drVq1wnvvvYe//voLCoUC//vf/yp8F9mvv/6K/v3747XXXkOHDh3QqFEj7Ny5E1lZWRgxYgSAB99ntHbtWrz88sto1aoV7ty5g88//xwKhUIjk1OtW7fGBx98gHnz5qFXr1545ZVXYGpqilOnTsHZ2RkLFy5Ejx49YGtri5CQELzzzjuQyWT473//W+mko7e3N7Zt24bIyEg888wzsLKywuDBgyvdt6brIhHpvjt37qB58+Z49dVX0blzZ1hZWeGHH37AqVOnsHTpUgBV15EXX3wR33zzDV5++WUEBgYiIyMD69evR4cOHXD37l1pH+bm5ujQoQO2bduGtm3bws7ODp06dUKnTp0QExODnj17wsPDA+PHj8fTTz+NrKwsJCcn488//8TPP//cUE8NERmYjIwMvPTSSxg4cCCSk5Px5ZdfYtSoUejcuXOdtzV//nwolUr07NkTb7/9Nho1aoRPP/0URUVFWLJkiRZ6Tzqtnu+iSnpIdXvlmzdvqrWHhIQIS0vLCvF9+vQRHTt2FEIIkZGRIQCITZs2Vdjew1xdXUVISIj0+ODBgwKAOHjwoBBCiN9++02MGzdOtGrVSpiZmQk7OzvRr18/8cMPP1TY///+9z/Rs2dPYWlpKSwtLYW7u7sICwsTly5dUos7evSoGDBggGjcuLGwtLQUnp6eYvXq1WoxP/zwg3juueeEubm5UCgUYvDgweL8+fO1en42bdokAIiMjAyprbCwULzzzjuiSZMmwtLSUgwePFj88ccfFW4/TUSP79q1a2L06NGiWbNmwtTUVDz99NMiLCxMFBUVVagxQghx/vx54efnJ6ysrETTpk3F+PHjxc8//6xWw/755x8RFhYm3N3dhaWlpbC2thY+Pj5i+/bt0nbOnDkjRo4cKVq0aCFMTU2Fvb29ePHFF8Xp06fV+lf+fa/q044dO9TiKquZQggRGxsrunTpIkxNTYWtra3o06ePUCqV0vKffvpJdO/eXZibmwtnZ2cxbdo0sX///gp53717V4waNUrY2NgIAMLV1VUIUXn9FkLzdZGIdFtRUZGYOnWq6Ny5szRm6ty5s1i7dq0UU1UdKSsrEx999JFwdXUVpqamokuXLmLPnj0iJCREilE5duyY8Pb2FnK5vEJ9vHr1qhg9erRwdHQUJiYm4qmnnhIvvvii+Prrr+vhGSAiQ6cat5w/f168+uqronHjxsLW1laEh4eLwsJCKQ6ACAsLq3QblZ3PnTlzRgQEBAgrKythYWEh+vXrJ44dO6bNVEhHyYTgNxwTERERERER0ZMnOjoac+bMwc2bN9G0adOG7g4ZIH7HGxERERERERERkRZw4o2IiIiIiIiIiEgLOPFGRERERERERESkBfyONyIiIiIiIiIiIi3gFW9ERERERERERERawIk3IiIiIiIiIiIiLWjU0B1oSGVlZbhx4wYaN24MmUzW0N0hohoIIXDnzh04OzvDyIh/N3gY6xmRfmE9qxrrGZH+YU2rGmsakX7RRj17oifebty4ARcXl4buBhHV0R9//IHmzZs3dDd0CusZkX5iPauI9YxIf7GmVcSaRqSfNFnPnuiJt8aNGwN48IQqFIoq40pKSpCYmAh/f3+YmJjUV/e0jnnpF+YF5OXlwcXFRXrv0v+rbT0D+FrSN8xLf7CeacaTWM+Yh25hHnXHmla1utS0ujKU16qKoeUDGF5OT0I+2qhnT/TEm+pSX4VCUePEm4WFBRQKhUG8uFSYl35hXv+Pl+lXVNt6BvC1pG+Yl/5gPdOMJ7GeMQ/dwjweHWtaRXWpaXVlKK9VFUPLBzC8nJ6kfDRZz/gBfCIiIiIiIiIiIi3gxBsREREREREREZEWcOKNiIiISMcdOXIEgwcPhrOzM2QyGXbt2qW2XAiBqKgoODk5wdzcHH5+frh8+bJazK1btxAcHAyFQgEbGxuEhobi7t27ajG//PILevXqBTMzM7i4uGDJkiUV+rJjxw64u7vDzMwMHh4e2LdvX537QkRERPSkqPPEmz4N/IiIqhMdHQ2ZTKb24+7uLi2/d+8ewsLC0KRJE1hZWWHo0KHIyspS28b169cRGBgICwsL2NvbY+rUqbh//75azKFDh9C1a1eYmpqidevWiIuLq9CXmJgYtGzZEmZmZvDx8cHJkye1kjMR6af8/Hx07twZMTExlS5fsmQJVq1ahfXr1+PEiROwtLREQEAA7t27J8UEBwcjPT0dSqUSe/bswZEjRzBhwgRpeV5eHvz9/eHq6oqUlBR8/PHHiI6OxmeffSbFHDt2DCNHjkRoaCjOnj2LoKAgBAUFIS0trU59ISKqTnXnnCUlJZg+fTo8PDxgaWkJZ2dnjB49Gjdu3FDbBs85iUhX1HniTZ8GfkRENenYsSP+/vtv6efo0aPSsilTpuC7777Djh07cPjwYdy4cQOvvPKKtLy0tBSBgYEoLi7GsWPHsHnzZsTFxSEqKkqKycjIQGBgIPr164fU1FRERETgjTfewP79+6WYbdu2ITIyErNnz8aZM2fQuXNnBAQEIDs7u36eBCLSeYMGDcL8+fPx8ssvV1gmhMCKFSswa9YsDBkyBJ6envjiiy9w48YN6WT1woULSEhIwIYNG+Dj44OePXti9erV2Lp1q3SyumXLFhQXFyM2NhYdO3bEiBEj8M4772DZsmXSvlauXImBAwdi6tSpaN++PebNm4euXbtizZo1te4LEVFNqjvnLCgowJkzZ/Dhhx/izJkz+Oabb3Dp0iW89NJLanE85yQinSEeAwCxc+dO6XFZWZlwdHQUH3/8sdSWk5MjTE1NxVdffSWEEOL8+fMCgDh16pQU8/333wuZTCb++usvIYQQa9euFba2tqKoqEiKmT59umjXrp30+LXXXhOBgYFq/fHx8RFvvvlmrfufm5srAIjc3Nxq44qLi8WuXbtEcXFxrbetD5iXfmFetX/P1tbs2bNF586dK12Wk5MjTExMxI4dO6S2CxcuCAAiOTlZCCHEvn37hJGRkcjMzJRi1q1bJxQKhVS/pk2bJjp27Ki27eHDh4uAgADp8bPPPivCwsKkx6WlpcLZ2VksXLiw1rnU5bnha0m/MC/9UV/1rPz46+rVqwKAOHv2rFpc7969xTvvvCOEEGLjxo3CxsZGbXlJSYkwNjYW33zzjRBCiNdff10MGTJELebAgQMCgLh165YQQggXFxexfPlytZioqCjh6elZ677U5EmsZ8xDtzCPutP0GO1h5WteZU6ePCkAiGvXrgkh9POc81EYymtVxdDyEcLwcnoS8tHGe7aRJifxMjIykJmZCT8/P6nN2toaPj4+SE5OxogRI5CcnAwbGxt069ZNivHz84ORkRFOnDiBl19+GcnJyejduzfkcrkUExAQgMWLF+P27duwtbVFcnIyIiMj1fYfEBBQ7V9Ti4qKUFRUJD3Oy8sD8OBy5ZKSkirXUy2rLkYfMS/9wry0k/vly5fh7OwMMzMz+Pr6YuHChWjRogVSUlJQUlKiVs/c3d3RokULJCcno3v37khOToaHhwccHBykmICAAEycOBHp6eno0qULkpOT1bahiomIiAAAFBcXIyUlBTNnzpSWGxkZwc/PD8nJyVX2+1HrmSrm4X8NBfPSL4aYV0PVs8zMTABQq0Wqx6plmZmZsLe3V1veqFEj2NnZqcW4ublV2IZqma2tLTIzM2vcT019KY/1jHnoGubx6PtqKLm5uZDJZLCxsQEAvTznfBSG8lpVMbR8AMPL6UnIRxu5aXTiTZcGfpVZuHAh5syZU6E9MTERFhYWNeanVCprjNFHzEu/PMl5FRQUaHSfPj4+iIuLQ7t27fD3339jzpw56NWrF9LS0pCZmQm5XC4N4FTK17PK6pBqWXUxeXl5KCwsxO3bt1FaWlppzMWLF6vs++PWM+DJfi3pI+alPxqinukz1rP/xzx0C/OovYasaffu3cP06dMxcuRIKBQKAPp9zvkoDOW1qmJo+QCGl5Mh56ONeqbRiTddN3PmTLW/WOTl5cHFxQX+/v5Ska5MSUkJlEolxqWNQ2FZYX10tV6YG5kjtlMs89IThp7XgAEDYGJiUm2s6i+GmjJo0CDp/56envDx8YGrqyu2b98Oc3Nzje5L0x61ngHaq2m5M3I1tq1HocqrNq8lfcK8tMd6kbVGt9dQ9czR0REAkJWVBScnJ6k9KysLXl5eUkz57428f/8+bt26Ja3v6OhY4QYyqsc1xTy8vKa+lKeL9Qyo35qmC+8HTWAeuqU+89D0GK22SkpK8Nprr0EIgXXr1jVIH8p7nJpWVw39Wm3I36P6oqGPkabVVz6afm0Blf9erywfbdQzjU686dLArzKmpqYwNTWt0G5iYlKrF01hWaFBTXioMC/9Yqh51eZ9qO1fVjY2Nmjbti2uXLmCAQMGoLi4GDk5OWpXvZU/wSx/99Ha1iqFQgFzc3MYGxvD2Ni43usZoPnXkq4MJuryHOgT5qV52qql9V3P3Nzc4OjoiKSkJGm8lZeXhxMnTmDixIkAAF9fX+Tk5CAlJQXe3t4AgAMHDqCsrAw+Pj5SzAcffICSkhKpf0qlEu3atYOtra0Uk5SUJH1cXhXj6+tb676Up4v1TLX/+mYo73PmoVvqI4+GeJ5Uk27Xrl3DgQMH1Ca19Pmc81E01Gu1IX+P6htDy0nb+WjjtVVdfx/ORxt51fmuptV5eLClohpsqQZkDw/8VCob+B05ckTts7VVDfwe9vDAj4ioru7evYurV6/CyckJ3t7eMDExUaszly5dwvXr19Xq2blz59QGdkqlEgqFAh06dJBiqqtVcrkc3t7eajFlZWVISkpiPSMiyd27d5GamorU1FQAD75XNzU1FdevX4dMJkNERATmz5+P3bt349y5cxg9ejScnZ0RFBQEAGjfvj0GDhyI8ePH4+TJk/jpp58QHh6OESNGwNnZGQAwatQoyOVyhIaGIj09Hdu2bcPKlSvVrtyYPHkyEhISsHTpUly8eBHR0dE4ffo0wsPDAaBWfSEielyqSbfLly/jhx9+QJMmTdSW85yTiHRJna94u3v3Lq5cuSI9Vg387Ozs0KJFC2mw1aZNG7i5ueHDDz+scuC3fv16lJSUVDrwmzNnDkJDQzF9+nSkpaVh5cqVWL58ubTfyZMno0+fPli6dCkCAwOxdetWnD59Wu32z0RE1XnvvfcwePBguLq64saNG5g9ezaMjY0xcuRIWFtbIzQ0FJGRkbCzs4NCocCkSZPg6+uL7t27AwD8/f3RoUMHvP7661iyZAkyMzMxa9YshIWFSX/pfOutt7BmzRpMmzYN48aNw4EDB7B9+3bs3btX6kdkZCRCQkLQrVs3PPvss1ixYgXy8/MxduzYBnleiEj3nD59Gv369ZMeqybDQkJCEBcXh2nTpiE/Px8TJkxATk4OevbsiYSEBJiZmUnrbNmyBeHh4ejfvz+MjIwwdOhQrFq1SlpubW2NxMREhIWFwdvbG02bNkVUVBQmTJggxfTo0QPx8fGYNWsW3n//fbRp0wa7du1Cp06dpJja9IWIqDrVnXM6OTnh1VdfxZkzZ7Bnzx6UlpZK37lmZ2cHuVzOc04i0il1nnjTp4EfEVF1/vzzT4wcORL//vsvmjVrhp49e+L48eNo1qwZAGD58uVSjSoqKkJAQADWrl0rrW9sbIw9e/Zg4sSJ8PX1haWlJUJCQjB37lwpxs3NDXv37sWUKVOwcuVKNG/eHBs2bEBAQIAUM3z4cNy8eRNRUVHIzMyEl5cXEhISKnyZLxE9ufr27QshRJXLZTIZ5s6dq1Z/yrOzs0N8fHy1+/H09MSPP/5YbcywYcMwbNiwx+oLEVF1qjvnjI6Oxu7duwGgwndHHjx4EH379gXAc04i0h11nnjTp4EfEVF1tm7dWu1yMzMzxMTEICYmpsoYV1dX7Nu3r9rt9O3bF2fPnq02Jjw8XPqoFhEREdGTrKZzzuqWqfCck4h0hUa/442IiIiIiIiIiIge4MQbERERERERERGRFnDijYiIiIiIiIiISAs48UZERERERERERKQFnHgjIiIiIiIiIiLSAk68ERERERERERERaQEn3oiIiIiIiIiIiLSAE29ERERERERERERawIk3IiIiIiIiIiIiLeDEGxERERERERERkRZw4o2IiIiIiIiIiEgLGjV0B4iIiIiIiIiISHtkc2SPvQ1zI3N85fkVrBdZo7CsEGK20EDPDB+veCMiIiIiIiIiItICTrwRERERERERERFpASfeiIiIiIiIiIiItIATb0RERERERERERFrAiTciIiIiIiIiIiIt4MQbERERERERERGRFnDijYiIiIiIiIiISAs48UZERERERERERKQFnHgjIiIiIiIiIiLSAk68ERERERERERERaQEn3oiIiIiIiIiIiLSAE29ERERERERERERawIk3IiIiIiIi0hlHjhzB4MGD4ezsDJlMhl27dqktF0IgKioKTk5OMDc3h5+fHy5fvqwWc+vWLQQHB0OhUMDGxgahoaG4e/euWswvv/yCXr16wczMDC4uLliyZEmFvuzYsQPu7u4wMzODh4cH9u3bp/F8iciwceKNiIiIiIiIdEZ+fj46d+6MmJiYSpcvWbIEq1atwvr163HixAlYWloiICAA9+7dk2KCg4ORnp4OpVKJPXv24MiRI5gwYYK0PC8vD/7+/nB1dUVKSgo+/vhjREdH47PPPpNijh07hpEjRyI0NBRnz55FUFAQgoKCkJaWpr3kicjgNGroDhARERERERGpDBo0CIMGDap0mRACK1aswKxZszBkyBAAwBdffAEHBwfs2rULI0aMwIULF5CQkIBTp06hW7duAIDVq1fjhRdewCeffAJnZ2ds2bIFxcXFiI2NhVwuR8eOHZGamoply5ZJE3QrV67EwIEDMXXqVADAvHnzoFQqsWbNGqxfv74engkiMgSceCMiIiIiIiK9kJGRgczMTPj5+Ult1tbW8PHxQXJyMkaMGIHk5GTY2NhIk24A4OfnByMjI5w4cQIvv/wykpOT0bt3b8jlcikmICAAixcvxu3bt2Fra4vk5GRERkaq7T8gIKDCR18fVlRUhKKiIulxXl4eAKCkpAQlJSWPm74a1fY0vd3aMjcy18r2GiofbWjoY/QwTRwv1Ta0faw0/doCKu9rZcdHGzlx4o2IiIiIiIj0QmZmJgDAwcFBrd3BwUFalpmZCXt7e7XljRo1gp2dnVqMm5tbhW2oltna2iIzM7Pa/VRm4cKFmDNnToX2xMREWFhY1CbFOlMqlVrZbk2+8vxKK9ttqHy0SRdy0uTxiu0UCwBa+85Dbby2quvrw8enoKBA4/vmxBsRERERERGRBsycOVPtKrm8vDy4uLjA398fCoVCo/sqKSmBUqnEgAEDYGJiUmWc9SJrje5XW8yNzBHbKRbj0sahsKywobujEY+SU+6MXK30RROvg/L56HJfy6usr5W9h1RXqWoSJ96IiIiIiIhILzg6OgIAsrKy4OTkJLVnZWXBy8tLisnOzlZb7/79+7h165a0vqOjI7KystRiVI9rilEtr4ypqSlMTU0rtJuYmFQ7OfY4atq2vk1iFZYV6l2fa1KXnLT1OtHkc6rKRx/6qlJdXx9+D2kjJ43f1bS0tBQffvgh3NzcYG5ujlatWmHevHkQQkgx9Xn7ZyKi2li0aBFkMhkiIiKktnv37iEsLAxNmjSBlZUVhg4dWmHwdf36dQQGBsLCwgL29vaYOnUq7t+/rxZz6NAhdO3aFaampmjdujXi4uIq7D8mJgYtW7aEmZkZfHx8cPLkSW2kSUQGStfGXzt27IC7uzvMzMzg4eGhtY+iENGTx83NDY6OjkhKSpLa8vLycOLECfj6+gIAfH19kZOTg5SUFCnmwIEDKCsrg4+PjxRz5MgRte9zUiqVaNeuHWxtbaWYh/ejilHth4ioNjQ+8bZ48WKsW7cOa9aswYULF7B48WIsWbIEq1evlmLq6/bPRES1cerUKXz66afw9PRUa58yZQq+++477NixA4cPH8aNGzfwyiuvSMtLS0sRGBiI4uJiHDt2DJs3b0ZcXByioqKkmIyMDAQGBqJfv35ITU1FREQE3njjDezfv1+K2bZtGyIjIzF79mycOXMGnTt3RkBAQIW/1BIRVUWXxl/Hjh3DyJEjERoairNnzyIoKAhBQUFIS0urnyeDiPTe3bt3kZqaitTUVAAPxlOpqam4fv269IfS+fPnY/fu3Th37hxGjx4NZ2dnBAUFAQDat2+PgQMHYvz48Th58iR++uknhIeHY8SIEXB2dgYAjBo1CnK5HKGhoUhPT8e2bduwcuVKtY+JTp48GQkJCVi6dCkuXryI6OhonD59GuHh4fX9lBCRHtP4xNuxY8cwZMgQBAYGomXLlnj11Vfh7+8vXb1R/vbPnp6e+OKLL3Djxg3p7jCq2z9v2LABPj4+6NmzJ1avXo2tW7fixo0bAKB2++eOHTtixIgReOedd7Bs2TJNp0REBuzu3bsIDg7G559/Lv11EwByc3OxceNGLFu2DM8//zy8vb2xadMmHDt2DMePHwfw4Etyz58/jy+//BJeXl4YNGgQ5s2bh5iYGBQXFwMA1q9fDzc3NyxduhTt27dHeHg4Xn31VSxfvlza17JlyzB+/HiMHTsWHTp0wPr162FhYYHY2Nj6fTKISG/p0vhr5cqVGDhwIKZOnYr27dtj3rx56Nq1K9asWVPvzwsR6afTp0+jS5cu6NKlCwAgMjISXbp0kf64OW3aNEyaNAkTJkzAM888g7t37yIhIQFmZmbSNrZs2QJ3d3f0798fL7zwAnr27Kn2RwJra2skJiYiIyMD3t7eePfddxEVFaX2x4YePXogPj4en332GTp37oyvv/4au3btQqdOnerpmSAiQ6Dx73jr0aMHPvvsM/z6669o27Ytfv75Zxw9elQakNXn7Z/Le9RbO6uWaeOWtg2p/K2ADQXz0i91uRW1Nm7tHBYWhsDAQPj5+WH+/PlSe0pKCkpKStRqlbu7O1q0aIHk5GR0794dycnJ8PDwULvbVUBAACZOnIj09HR06dIFycnJattQxag+0lpcXIyUlBTMnDlTWm5kZAQ/Pz8kJydX2e/HuVW9tmpaQ98mXZdu165JzEt7NP0eaMh6pkvjr+TkZLUrRlQxqgm+8nSxnj287fqgC+8HTWAeuqU+89D0Pvr27av2UfnyZDIZ5s6di7lz51YZY2dnh/j4+Gr34+npiR9//LHamGHDhmHYsGHVd5iIqBoan3ibMWMG8vLy4O7uDmNjY5SWlmLBggUIDg4GUL+3fy7vcW/trLplrqFhXvrFUPOqzS22NX1r561bt+LMmTM4depUhWWZmZmQy+WwsbFRay9fqyqrZapl1cXk5eWhsLAQt2/fRmlpaaUxFy9erLLvmrhVvaZfS7ryHU66cLt2bWBemqeNW9UDDVPPdGn8VVXdU22jPF2sZ0DD1DRDeZ8zD91SH3louqYRERkSjU+8bd++HVu2bEF8fDw6duwofaeRs7MzQkJCNL27OnnUWzurbjFrSLc1Bgzzds0A89I3qrxqug06oNlbO//xxx+YPHkylEql2scS9MXj3KpeWzVNW7cTr63KbgduCJiX9mj6VvUNVc8A3R5/1UQX6xlQvzVNF94PmsA8dEt95qHpmkZEZEg0PvE2depUzJgxAyNGjAAAeHh44Nq1a1i4cCFCQkLq9fbP5T3urZ0N8bbGAPPSN4aaV23eh5ocNKakpCA7Oxtdu3aV2kpLS3HkyBGsWbMG+/fvR3FxMXJyctSuenv4FvKOjo4V7j5a29vQKxQKmJubw9jYGMbGxg1yq3pNv5Z05eSkLs+BPmFemqetWlrf9QzQrfFXVTHaGp8B2vnd2BCvS0N5nzMP3VIfeRjC80REpC0av7lCQUEBjIzUN2tsbIyysjIA9Xv7ZyKiqvTv3x/nzp2T7piVmpqKbt26ITg4WPq/iYmJWq26dOkSrl+/rlarzp07p3aiqlQqoVAo0KFDBymmutvQy+VyeHt7q8WUlZUhKSmJt6onolrTpfFXTXWPiIiI6Emi8SveBg8ejAULFqBFixbo2LEjzp49i2XLlmHcuHEAoHb75zZt2sDNzQ0ffvhhlbd/Xr9+PUpKSiq9/fOcOXMQGhqK6dOnIy0tDStXrlS7UyARUVUaN25c4Y5UlpaWaNKkidQeGhqKyMhI2NnZQaFQYNKkSfD19UX37t0BAP7+/ujQoQNef/11LFmyBJmZmZg1axbCwsKkqzfeeustrFmzBtOmTcO4ceNw4MABbN++HXv37pX2GxkZiZCQEHTr1g3PPvssVqxYgfz8fIwdO7aeng0i0ne6NP6aPHky+vTpg6VLlyIwMBBbt27F6dOn1e4mSERERPSk0PjE2+rVq/Hhhx/i7bffRnZ2NpydnfHmm29Kt34GHtz+OT8/HxMmTEBOTg569uxZ6e2fw8PD0b9/fxgZGWHo0KFYtWqVtFx1++ewsDB4e3ujadOmFW7/TET0OJYvXy7Vn6KiIgQEBGDt2rXScmNjY+zZswcTJ06Er68vLC0tERISonaHLTc3N+zduxdTpkzBypUr0bx5c2zYsAEBAQFSzPDhw3Hz5k1ERUUhMzMTXl5eSEhIqPDl5EREVdGl8VePHj0QHx+PWbNm4f3330ebNm2wa9euCn/sICIiInoSaHzirXHjxlixYgVWrFhRZUx93v6ZiKi2Dh06pPbYzMwMMTExiImJqXIdV1fXGu9817dvX5w9e7bamPDwcISHh9e6r0RED9O18dewYcMwbNiwamOIiIiIngQa/443IiIiIiIiIiIi4sQbERERERERERGRVnDijYiIiIiIiIiISAs48UZERERERERERKQFGr+5AhERERERERHVnWyOrNax5kbm+MrzK1gvskZhWaEWe0VEj4NXvBEREREREREREWkBJ96IiIiIiIiIiIi0gBNvREREREREREREWsCJNyIiIiIiIiIiIi3gxBsREREREREREZEWcOKNiIiIiIiIiIhICzjxRkREREREREREpAWceCMiIiIiIiIiItICTrwRERERERERERFpASfeiIiIiIiIiIiItIATb0RERERERERERFrAiTciIiIiIiIiIiIt4MQbERERERER6Y3S0lJ8+OGHcHNzg7m5OVq1aoV58+ZBCCHFCCEQFRUFJycnmJubw8/PD5cvX1bbzq1btxAcHAyFQgEbGxuEhobi7t27ajG//PILevXqBTMzM7i4uGDJkiX1kiMRGQ5OvBEREREREZHeWLx4MdatW4c1a9bgwoULWLx4MZYsWYLVq1dLMUuWLMGqVauwfv16nDhxApaWlggICMC9e/ekmODgYKSnp0OpVGLPnj04cuQIJkyYIC3Py8uDv78/XF1dkZKSgo8//hjR0dH47LPP6jVfItJvjRq6A0RERERERES1dezYMQwZMgSBgYEAgJYtW+Krr77CyZMnATy42m3FihWYNWsWhgwZAgD44osv4ODggF27dmHEiBG4cOECEhIScOrUKXTr1g0AsHr1arzwwgv45JNP4OzsjC1btqC4uBixsbGQy+Xo2LEjUlNTsWzZMrUJOiKi6vCKNyIiIiIiItIbPXr0QFJSEn799VcAwM8//4yjR49i0KBBAICMjAxkZmbCz89PWsfa2ho+Pj5ITk4GACQnJ8PGxkaadAMAPz8/GBkZ4cSJE1JM7969IZfLpZiAgABcunQJt2/f1nqeRGQYeMUbERERERER6Y0ZM2YgLy8P7u7uMDY2RmlpKRYsWIDg4GAAQGZmJgDAwcFBbT0HBwdpWWZmJuzt7dWWN2rUCHZ2dmoxbm5uFbahWmZra1uhb0VFRSgqKpIe5+XlAQBKSkpQUlJSY27mRuY1xpSPrcs6uszQ8gEeLafavE4epy+a2IbqX13ua3mV9VXV9vAybeTEiTciIiIiIiLSG9u3b8eWLVsQHx8vffwzIiICzs7OCAkJadC+LVy4EHPmzKnQnpiYCAsLixrX/8rzqzrvM7ZTbJ3X0WWGlg9Qt5z27dunlT48ymurKqp89KGvKtX1ValUSv8vKCjQ+L458UZERERERER6Y+rUqZgxYwZGjBgBAPDw8MC1a9ewcOFChISEwNHREQCQlZUFJycnab2srCx4eXkBABwdHZGdna223fv37+PWrVvS+o6OjsjKylKLUT1WxZQ3c+ZMREZGSo/z8vLg4uICf39/KBSKGnOzXmRdY4yKuZE5YjvFYlzaOBSWFdZ6PV1laPkAhpeTPueTOyO3QltJSQmUSiUGDBgAExMTAP9/laomceKNiIiIiIiI9EZBQQGMjNS/rtzY2BhlZWUAADc3Nzg6OiIpKUmaaMvLy8OJEycwceJEAICvry9ycnKQkpICb29vAMCBAwdQVlYGHx8fKeaDDz5ASUmJdFKuVCrRrl27Sj9mCgCmpqYwNTWt0G5iYiJtozqPMplRWFaod5Mg1TG0fADDy0kf86nu/ffw+7M279O64s0ViIiIiIiISG8MHjwYCxYswN69e/H7779j586dWLZsGV5++WUAgEwmQ0REBObPn4/du3fj3LlzGD16NJydnREUFAQAaN++PQYOHIjx48fj5MmT+OmnnxAeHo4RI0bA2dkZADBq1CjI5XKEhoYiPT0d27Ztw8qVK9WuaCMiqgmveCMiIiIiIiK9sXr1anz44Yd4++23kZ2dDWdnZ7z55puIioqSYqZNm4b8/HxMmDABOTk56NmzJxISEmBmZibFbNmyBeHh4ejfvz+MjIwwdOhQrFq1SlpubW2NxMREhIWFwdvbG02bNkVUVBQmTJhQr/kSkX7jxBsRERERERHpjcaNG2PFihVYsWJFlTEymQxz587F3Llzq4yxs7NDfHx8tfvy9PTEjz/++KhdJSLiR02JiIiIiIiIiIi0gRNvREREREREREREWsCJNyIiIiIiIiIiIi3QysTbX3/9hf/85z9o0qQJzM3N4eHhgdOnT0vLhRCIioqCk5MTzM3N4efnh8uXL6tt49atWwgODoZCoYCNjQ1CQ0Nx9+5dtZhffvkFvXr1gpmZGVxcXLBkyRJtpENEBmrdunXw9PSEQqGAQqGAr68vvv/+e2n5vXv3EBYWhiZNmsDKygpDhw5FVlaW2jauX7+OwMBAWFhYwN7eHlOnTsX9+/fVYg4dOoSuXbvC1NQUrVu3RlxcXIW+xMTEoGXLljAzM4OPjw9OnjyplZyJyHDp0vhrx44dcHd3h5mZGTw8PLBv3z7tJE1ERESk4zQ+8Xb79m0899xzMDExwffff4/z589j6dKlsLW1lWKWLFmCVatWYf369Thx4gQsLS0REBCAe/fuSTHBwcFIT0+HUqnEnj17cOTIEbW7x+Tl5cHf3x+urq5ISUnBxx9/jOjoaHz22WeaTomIDFTz5s2xaNEipKSk4PTp03j++ecxZMgQpKenAwCmTJmC7777Djt27MDhw4dx48YNvPLKK9L6paWlCAwMRHFxMY4dO4bNmzcjLi5O7Y5aGRkZCAwMRL9+/ZCamoqIiAi88cYb2L9/vxSzbds2REZGYvbs2Thz5gw6d+6MgIAAZGdn19+TQUR6TZfGX8eOHcPIkSMRGhqKs2fPIigoCEFBQUhLS6ufJ4OIiIhIh2j8rqaLFy+Gi4sLNm3aJLW5ublJ/xdCYMWKFZg1axaGDBkCAPjiiy/g4OCAXbt2YcSIEbhw4QISEhJw6tQpdOvWDcCDW0a/8MIL+OSTT+Ds7IwtW7aguLgYsbGxkMvl6NixI1JTU7Fs2TLe3pmIamXw4MFqjxcsWIB169bh+PHjaN68OTZu3Ij4+Hg8//zzAIBNmzahffv2OH78OLp3747ExEScP38eP/zwAxwcHODl5YV58+Zh+vTpiI6Ohlwux/r16+Hm5oalS5cCANq3b4+jR49i+fLlCAgIAAAsW7YM48ePx9ixYwEA69evx969exEbG4sZM2bU4zNCRPpKl8ZfK1euxMCBAzF16lQAwLx586BUKrFmzRqsX7++vp4SIiIiIp2g8Svedu/ejW7dumHYsGGwt7dHly5d8Pnnn0vLMzIykJmZCT8/P6nN2toaPj4+SE5OBgAkJyfDxsZGGvQBgJ+fH4yMjHDixAkppnfv3pDL5VJMQEAALl26hNu3b2s6LSIycKWlpdi6dSvy8/Ph6+uLlJQUlJSUqNUqd3d3tGjRQq1WeXh4wMHBQYoJCAhAXl6edNVccnKy2jZUMaptFBcXIyUlRS3GyMgIfn5+UgwRUU10afxVU90rr6ioCHl5eWo/AFBSUlKrHwAwNzLX+E9t96+pn7rkrMs/zEO3fuozDyIiqpzGr3j77bffsG7dOkRGRuL999/HqVOn8M4770AulyMkJASZmZkAoHaiqnqsWpaZmQl7e3v1jjZqBDs7O7WYh/+S+/A2MzMz1T5aoVJUVISioiLpcfmBXVVUy8yNzGt+AvSIKh/mpR8MPa/aDNi0Mag7d+4cfH19ce/ePVhZWWHnzp3o0KEDUlNTIZfLYWNjoxZfvlZVVstUy6qLycvLQ2FhIW7fvo3S0tJKYy5evFhlvx+1nqliAM2/lhp60P3wCYYhYV7ao+n3QEPWM10af1VV91TbKG/hwoWYM2dOhfbExERYWFjUKv/YTrG1iquLhvheOqVSWe/71AbmoVvqI4+CggKt74OISF9pfOKtrKwM3bp1w0cffQQA6NKlC9LS0rB+/XqEhIRoend18rgDO20M6nQB89IvhppXbQaF2hjUtWvXDqmpqcjNzcXXX3+NkJAQHD58WOP70TRdPFHVlS9PN5QTpfKYl+Z95fmVVrbbEPVMl8dfNZk5cyYiIyOlx3l5eXBxcYG/vz8UCkW165aUlECpVGJc2jgUlhVqtF+5M3I1ur3qqPIYMGAATExM6m2/msY8dEt95qH6AyAREVWk8Yk3JycndOjQQa2tffv2+N///gcAcHR0BABkZWXByclJisnKyoKXl5cUU/5Lxe/fv49bt25J6zs6Ola4u6DqsSqmvEcd2GlzUNeQzI3MEdsplnnpCUPPqzaDQm0M6uRyOVq3bg0A8Pb2xqlTp7By5UoMHz4cxcXFyMnJUbvqLSsrS60Olb/7aPk6VFWtUigUMDc3h7GxMYyNjSuNqaqWAbp5olqfJ6mVMZQTpfKYl/ZYL7LW6PYasp7p0virqpiqapqpqSlMTU0rtJuYmNT6tVFYVqjx340N8bqsS866jHnolvrIwxCeJyIibdH4xNtzzz2HS5cuqbX9+uuvcHV1BfDgi34dHR2RlJQkDfTy8vJw4sQJTJw4EQDg6+uLnJwcpKSkwNvbGwBw4MABlJWVwcfHR4r54IMPUFJSIhV6pVKJdu3aVfoxU+DxB3baGNTpAualXww1r9q8D+tjUFdWVoaioiJ4e3vDxMQESUlJGDp0KADg0qVLuH79Onx9fQE8qEMLFixAdna29PEspVIJhUIhnQD7+vpWuBJMqVRK25DL5fD29kZSUhKCgoKkPiQlJSE8PLzKfuriiaquDLoN5USpPOaledqqpQ1Rz3Rp/OXr64ukpCRERERIfXm47hERERE9STR+c4UpU6bg+PHj+Oijj3DlyhXEx8fjs88+Q1hYGABAJpMhIiIC8+fPx+7du3Hu3DmMHj0azs7O0kln+/btMXDgQIwfPx4nT57ETz/9hPDwcIwYMQLOzs4AgFGjRkEulyM0NBTp6enYtm0bVq5cqXYFCBFRdWbOnIkjR47g999/x7lz5zBz5kwcOnQIwcHBsLa2RmhoKCIjI3Hw4EGkpKRg7Nix8PX1Rffu3QEA/v7+6NChA15//XX8/PPP2L9/P2bNmoWwsDBpUuytt97Cb7/9hmnTpuHixYtYu3Yttm/fjilTpkj9iIyMxOeff47NmzfjwoULmDhxIvLz86W7nBIR1USXxl+TJ09GQkICli5diosXLyI6OhqnT5+u9o8JRERERIZK41e8PfPMM9i5cydmzpyJuXPnws3NDStWrEBwcLAUM23aNOTn52PChAnIyclBz549kZCQADMzMylmy5YtCA8PR//+/WFkZIShQ4di1apV0nJra2skJiYiLCwM3t7eaNq0KaKioqRb2RMR1SQ7OxujR4/G33//DWtra3h6emL//v0YMGAAAGD58uVS/SkqKkJAQADWrl0rrW9sbIw9e/Zg4sSJ8PX1haWlJUJCQjB37lwpxs3NDXv37sWUKVOwcuVKNG/eHBs2bEBAQIAUM3z4cNy8eRNRUVHIzMyEl5cXEhISKnw5ORFRVXRp/NWjRw/Ex8dj1qxZeP/999GmTRvs2rULnTp1qp8ng4iIiEiHaHziDQBefPFFvPjii1Uul8lkmDt3rtrJaXl2dnaIj4+vdj+enp748ccfH7mfRPRk27hxY7XLzczMEBMTg5iYmCpjXF1da7ypQN++fXH27NlqY8LDw3k1CBE9Fl0afw0bNgzDhg2rvsNERERETwCNf9SUiIiIiIiIiIiIOPFGRERERERERESkFZx4IyIiIiIiIiIi0gJOvBEREREREREREWkBJ96IiIiIiIiIiIi0gBNvREREREREREREWsCJNyIiIiIiIiIiIi3gxBsREREREREREZEWcOKNiIiIiIiIiIhICzjxRkREREREREREpAWceCMiIiIiIiK98tdff+E///kPmjRpAnNzc3h4eOD06dPSciEEoqKi4OTkBHNzc/j5+eHy5ctq27h16xaCg4OhUChgY2OD0NBQ3L17Vy3ml19+Qa9evWBmZgYXFxcsWbKkXvIjIsPBiTciIiIiIiLSG7dv38Zzzz0HExMTfP/99zh//jyWLl0KW1tbKWbJkiVYtWoV1q9fjxMnTsDS0hIBAQG4d++eFBMcHIz09HQolUrs2bMHR44cwYQJE6TleXl58Pf3h6urK1JSUvDxxx8jOjoan332Wb3mS0T6rVFDd4CIiIiIiIiothYvXgwXFxds2rRJanNzc5P+L4TAihUrMGvWLAwZMgQA8MUXX8DBwQG7du3CiBEjcOHCBSQkJODUqVPo1q0bAGD16tV44YUX8Mknn8DZ2RlbtmxBcXExYmNjIZfL0bFjR6SmpmLZsmVqE3RERNXhFW9ERERERESkN3bv3o1u3bph2LBhsLe3R5cuXfD5559LyzMyMpCZmQk/Pz+pzdraGj4+PkhOTgYAJCcnw8bGRpp0AwA/Pz8YGRnhxIkTUkzv3r0hl8ulmICAAFy6dAm3b9/WdppEZCB4xRsRERERERHpjd9++w3r1q1DZGQk3n//fZw6dQrvvPMO5HI5QkJCkJmZCQBwcHBQW8/BwUFalpmZCXt7e7XljRo1gp2dnVrMw1fSPbzNzMxMtY+2qhQVFaGoqEh6nJeXBwAoKSlBSUlJjbmZG5nXGFM+ti7r6DJDywcwvJz0OZ/K3n+qtoeX1eZ9WleceCMiIiIiIiK9UVZWhm7duuGjjz4CAHTp0gVpaWlYv349QkJCGrRvCxcuxJw5cyq0JyYmwsLCosb1v/L8qs77jO0UW+d1dJmh5QMYXk76mM++ffuqXKZUKqX/FxQUaHzfnHgjIiIiIiIiveHk5IQOHTqotbVv3x7/+9//AACOjo4AgKysLDg5OUkxWVlZ8PLykmKys7PVtnH//n3cunVLWt/R0RFZWVlqMarHqpjyZs6cicjISOlxXl4eXFxc4O/vD4VCUWNu1ousa4xRMTcyR2ynWIxLG4fCssJar6erDC0fwPBy0ud8cmfkVmgrKSmBUqnEgAEDYGJiAuD/r1LVJE68ERERERERkd547rnncOnSJbW2X3/9Fa6urgAe3GjB0dERSUlJ0kRbXl4eTpw4gYkTJwIAfH19kZOTg5SUFHh7ewMADhw4gLKyMvj4+EgxH3zwAUpKSqSTcqVSiXbt2lX6MVMAMDU1hampaYV2ExMTaRvVeZTJjMKyQr2bBKmOoeUDGF5O+phPde+/h9+ftXmf1hVvrkBERERERER6Y8qUKTh+/Dg++ugjXLlyBfHx8fjss88QFhYGAJDJZIiIiMD8+fOxe/dunDt3DqNHj4azszOCgoIAPLhCbuDAgRg/fjxOnjyJn376CeHh4RgxYgScnZ0BAKNGjYJcLkdoaCjS09Oxbds2rFy5Uu2KNiKimvCKNyIiIiIiItIbzzzzDHbu3ImZM2di7ty5cHNzw4oVKxAcHCzFTJs2Dfn5+ZgwYQJycnLQs2dPJCQkwMzMTIrZsmULwsPD0b9/fxgZGWHo0KFYtWqVtNza2hqJiYkICwuDt7c3mjZtiqioKEyYMKFe8yUi/caJNyIiIiIiItIrL774Il588cUql8tkMsydOxdz586tMsbOzg7x8fHV7sfT0xM//vjjI/eTiIgfNSUiIiIiIiIiItICTrwRERERERERERFpASfeiIiIiIiIiIiItIATb0RERERERERERFrAiTciIiIiIiIiIiIt4MQbERERERERERGRFnDijYiIiIiIiIiISAs48UZERERERERERKQFnHgjIiIiIiIiIiLSAk68ERERERERERERaYHWJ94WLVoEmUyGiIgIqe3evXsICwtDkyZNYGVlhaFDhyIrK0ttvevXryMwMBAWFhawt7fH1KlTcf/+fbWYQ4cOoWvXrjA1NUXr1q0RFxen7XSIyIAsXLgQzzzzDBo3bgx7e3sEBQXh0qVLajH1Wa9iYmLQsmVLmJmZwcfHBydPntR4zkT0ZGjo8RfrGREREdEDWp14O3XqFD799FN4enqqtU+ZMgXfffcdduzYgcOHD+PGjRt45ZVXpOWlpaUIDAxEcXExjh07hs2bNyMuLg5RUVFSTEZGBgIDA9GvXz+kpqYiIiICb7zxBvbv36/NlIjIgBw+fBhhYWE4fvw4lEolSkpK4O/vj/z8fCmmvurVtm3bEBkZidmzZ+PMmTPo3LkzAgICkJ2dXT9PBhEZjIYef7GeEREREf0/rU283b17F8HBwfj8889ha2srtefm5mLjxo1YtmwZnn/+eXh7e2PTpk04duwYjh8/DgBITEzE+fPn8eWXX8LLywuDBg3CvHnzEBMTg+LiYgDA+vXr4ebmhqVLl6J9+/YIDw/Hq6++iuXLl2srJSIyMAkJCRgzZgw6duyIzp07Iy4uDtevX0dKSgqA+q1Xy5Ytw/jx4zF27Fh06NAB69evh4WFBWJjY+v/iSEivaUL4y/WMyIiIqL/10hbGw4LC0NgYCD8/Pwwf/58qT0lJQUlJSXw8/OT2tzd3dGiRQskJyeje/fuSE5OhoeHBxwcHKSYgIAATJw4Eenp6ejSpQuSk5PVtqGKefgjFUREdZGbmwsAsLOzA1B/9aq4uBgpKSmYOXOmtNzIyAh+fn5ITk7WVrpEZIAaevz1KPWsqKgIRUVF0uO8vDwAQElJCUpKSqrNV7Xc3Mi82rhHUdO+tbGv+tynNjAP3VKfeej7c0VEpE1amXjbunUrzpw5g1OnTlVYlpmZCblcDhsbG7V2BwcHZGZmSjEPD/pUy1XLqovJy8tDYWEhzM0rDsAedWCnzUFdQ1Llw7z0g6HnVZsBmzYHdWVlZYiIiMBzzz2HTp06Aai/enX79m2UlpZWGnPx4sVK+6uLJ6oNPeg2lBOl8piX9mj6PdDQ9UwXxl+PUs8WLlyIOXPmVGhPTEyEhYVFNRn/v9hOmr+abt++fRrfZk2USmW971MbmIduqY88CgoKtL4PIiJ9pfGJtz/++AOTJ0+GUqmEmZmZpjf/WB53YKeNQZ0uYF76xVDzqs2gUJuDurCwMKSlpeHo0aNa24cm6eKJakOcpFbGUE6UymNemveV51da2W5D1DNdHn/VZObMmYiMjJQe5+XlwcXFBf7+/lAoFNWuW1JSAqVSiXFp41BYVqjRfuXOyNXo9qqjymPAgAEwMTGpt/1qGvPQLfWZh+oPgEREVJHGJ95SUlKQnZ2Nrl27Sm2lpaU4cuQI1qxZg/3796O4uBg5OTlqf3XNysqCo6MjAMDR0bHC3a9Ud916OKb8nbiysrKgUCgqvdoNePSBnTYHdQ3J3MgcsZ1imZeeMPS8ajMo1NagLjw8HHv27MGRI0fQvHlzqd3R0bFe6pWxsTGMjY0rjVFtozxdPFGtz5PUyhjKiVJ5zEt7rBdZa3R7DVnPdGX89Sj1zNTUFKamphXaTUxMav3aKCwr1PjvxoZ4XdYlZ13GPHRLfeRhCM8TEZG2aHzirX///jh37pxa29ixY+Hu7o7p06fDxcUFJiYmSEpKwtChQwEAly5dwvXr1+Hr6wsA8PX1xYIFC5CdnQ17e3sAD/56rFAo0KFDBymm/NUVSqVS2kZlHndgp41BnS5gXvrFUPOqzftQ04M6IQQmTZqEnTt34tChQ3Bzc1Nb7u3tXS/1Si6Xw9vbG0lJSQgKCgLw4KOvSUlJCA8Pr7TvuniiqiuDbkM5USqPeWmetmppQ9QzXRl/PUo9IyIiIjJkGp94a9y4sfT9SCqWlpZo0qSJ1B4aGorIyEjY2dlBoVBg0qRJ8PX1Rffu3QEA/v7+6NChA15//XUsWbIEmZmZmDVrFsLCwqQTzbfeegtr1qzBtGnTMG7cOBw4cADbt2/H3r17NZ0SERmosLAwxMfH49tvv0Xjxo2l7zCytraGubk5rK2t661eRUZGIiQkBN26dcOzzz6LFStWID8/H2PHjq3/J4aI9I4ujb9Yz4iIiIj+n9bualqd5cuXw8jICEOHDkVRURECAgKwdu1aabmxsTH27NmDiRMnwtfXF5aWlggJCcHcuXOlGDc3N+zduxdTpkzBypUr0bx5c2zYsAEBAQENkRIR6aF169YBAPr27avWvmnTJowZMwZA/dWr4cOH4+bNm4iKikJmZia8vLyQkJBQ4QvKiYgeFesZERERUf2rl4m3Q4cOqT02MzNDTEwMYmJiqlzH1dW1xi/q7tu3L86ePauJLhLRE0gIUWNMfdar8PBwfhSLiDSmIcdfrGdEREREDxg1dAeIiIiIiIiIiIgMESfeiIiIiIiIiIiItIATb0RERERERERERFrAiTciIiIiIiLSW4sWLYJMJkNERITUdu/ePYSFhaFJkyawsrLC0KFDkZWVpbbe9evXERgYCAsLC9jb22Pq1Km4f/++WsyhQ4fQtWtXmJqaonXr1oiLi6uHjIjIkHDijYiIiIiIiPTSqVOn8Omnn8LT01OtfcqUKfjuu++wY8cOHD58GDdu3MArr7wiLS8tLUVgYCCKi4tx7NgxbN68GXFxcYiKipJiMjIyEBgYiH79+iE1NRURERF44403sH///nrLj4j0HyfeiIiIiIiISO/cvXsXwcHB+Pzzz2Frayu15+bmYuPGjVi2bBmef/55eHt7Y9OmTTh27BiOHz8OAEhMTMT58+fx5ZdfwsvLC4MGDcK8efMQExOD4uJiAMD69evh5uaGpUuXon379ggPD8err76K5cuXN0i+RKSfOPFGREREREREeicsLAyBgYHw8/NTa09JSUFJSYlau7u7O1q0aIHk5GQAQHJyMjw8PODg4CDFBAQEIC8vD+np6VJM+W0HBARI2yAiqo1GDd0BIiIiIiIiorrYunUrzpw5g1OnTlVYlpmZCblcDhsbG7V2BwcHZGZmSjEPT7qplquWVReTl5eHwsJCmJubV9h3UVERioqKpMd5eXkAgJKSEpSUlNSYl7lRxW3WFFuXdXSZoeUDGF5O+pxPZe8/VdvDy2rzPq0rTrwRERERERGR3vjjjz8wefJkKJVKmJmZNXR31CxcuBBz5syp0J6YmAgLC4sa1//K86s67zO2U2yd19FlhpYPYHg56WM++/btq3KZUqmU/l9QUKDxfXPijYiIiIiIiPRGSkoKsrOz0bVrV6mttLQUR44cwZo1a7B//34UFxcjJydH7aq3rKwsODo6AgAcHR1x8uRJte2q7nr6cEz5O6FmZWVBoVBUerUbAMycORORkZHS47y8PLi4uMDf3x8KhaLG3KwXWdcYo2JuZI7YTrEYlzYOhWWFtV5PVxlaPoDh5aTP+eTOyK3QVlJSAqVSiQEDBsDExATA/1+lqkmceCMiIiIiIiK90b9/f5w7d06tbezYsXB3d8f06dPh4uICExMTJCUlYejQoQCAS5cu4fr16/D19QUA+Pr6YsGCBcjOzoa9vT2AB1e9KBQKdOjQQYopf5WMUqmUtlEZU1NTmJqaVmg3MTGRTuyr8yiTGYVlhXo3CVIdQ8sHMLyc9DGf6t5/D78/a/M+rStOvBEREREREZHeaNy4MTp16qTWZmlpiSZNmkjtoaGhiIyMhJ2dHRQKBSZNmgRfX190794dAODv748OHTrg9ddfx5IlS5CZmYlZs2YhLCxMmjh76623sGbNGkybNg3jxo3DgQMHsH37duzdu7d+EyYivcaJNyIiIiIiIjIoy5cvh5GREYYOHYqioiIEBARg7dq10nJjY2Ps2bMHEydOhK+vLywtLRESEoK5c+dKMW5ubti7dy+mTJmClStXonnz5tiwYQMCAgIaIiUi0lOceCMiIiIiIiK9dujQIbXHZmZmiImJQUxMTJXruLq6VvuF6wDQt29fnD17VhNdJKInlFFDd4CIiIiIiIiIiMgQceKNiIiIiIiIiIhICzjxRkREREREREREpAWceCMiIiIiIiIiItICTrwRERERERERERFpASfeiIiIiIiIiIiItIATb0RERERERERERFrAiTciIiIiIiIiIiIt4MQbERERERERERGRFnDijYiIiIiIiIiISAs48UZERERERERERKQFnHgjIiIiIiIiIiLSAk68ERERERERERERaQEn3oiIiIiIiIiIiLSAE29ERERERERERERawIk3IiIiIiIiIiIiLeDEGxERERERERERkRZofOJt4cKFeOaZZ9C4cWPY29sjKCgIly5dUou5d+8ewsLC0KRJE1hZWWHo0KHIyspSi7l+/ToCAwNhYWEBe3t7TJ06Fffv31eLOXToELp27QpTU1O0bt0acXFxmk6HiAzYkSNHMHjwYDg7O0Mmk2HXrl1qy4UQiIqKgpOTE8zNzeHn54fLly+rxdy6dQvBwcFQKBSwsbFBaGgo7t69qxbzyy+/oFevXjAzM4OLiwuWLFlSoS87duyAu7s7zMzM4OHhgX379mk8XyIyXLo2/oqJiUHLli1hZmYGHx8fnDx5UuM5ExEREekDjU+8HT58GGFhYTh+/DiUSiVKSkrg7++P/Px8KWbKlCn47rvvsGPHDhw+fBg3btzAK6+8Ii0vLS1FYGAgiouLcezYMWzevBlxcXGIioqSYjIyMhAYGIh+/fohNTUVEREReOONN7B//35Np0REBio/Px+dO3dGTExMpcuXLFmCVatWYf369Thx4gQsLS0REBCAe/fuSTHBwcFIT0+HUqnEnj17cOTIEUyYMEFanpeXB39/f7i6uiIlJQUff/wxoqOj8dlnn0kxx44dw8iRIxEaGoqzZ88iKCgIQUFBSEtL017yRGRQdGn8tW3bNkRGRmL27Nk4c+YMOnfujICAAGRnZ9fPk0FERESkQxppeoMJCQlqj+Pi4mBvb4+UlBT07t0bubm52LhxI+Lj4/H8888DADZt2oT27dvj+PHj6N69OxITE3H+/Hn88MMPcHBwgJeXF+bNm4fp06cjOjoacrkc69evh5ubG5YuXQoAaN++PY4ePYrly5cjICBA02kRkQEaNGgQBg0aVOkyIQRWrFiBWbNmYciQIQCAL774Ag4ODti1axdGjBiBCxcuICEhAadOnUK3bt0AAKtXr8YLL7yATz75BM7OztiyZQuKi4sRGxsLuVyOjh07IjU1FcuWLZMm6FauXImBAwdi6tSpAIB58+ZBqVRizZo1WL9+fT08E0Sk73Rp/LVs2TKMHz8eY8eOBQCsX78ee/fuRWxsLGbMmFGPzwoRERFRw9P4xFt5ubm5AAA7OzsAQEpKCkpKSuDn5yfFuLu7o0WLFkhOTkb37t2RnJwMDw8PODg4SDEBAQGYOHEi0tPT0aVLFyQnJ6ttQxUTERGh7ZSI6AmQkZGBzMxMtTpjbW0NHx8fJCcnY8SIEUhOToaNjY006QYAfn5+MDIywokTJ/Dyyy8jOTkZvXv3hlwul2ICAgKwePFi3L59G7a2tkhOTkZkZKTa/gMCAip89JWIqLYaavxVXFyMlJQUzJw5U1puZGQEPz8/JCcnV9rXoqIiFBUVSY/z8vIAACUlJSgpKak2T9VycyPzauMeRU371sa+6nOf2sA8dEt95qHvzxURkTZpdeKtrKwMEREReO6559CpUycAQGZmJuRyOWxsbNRiHRwckJmZKcU8POhTLVctqy4mLy8PhYWFMDevOAB71IGdNgd1DUmVD/PSD4aeV20GbPU5qFPVmsrqzMN1yN7eXm15o0aNYGdnpxbj5uZWYRuqZba2tlXWM9U2KqOLJ6oNPeg2lBOl8piX9mj6PaAr9awhx1+3b99GaWlppTEXL16stL8LFy7EnDlzKrQnJibCwsKiVjnHdoqtVVxdNMR3bSqVynrfpzYwD91SH3kUFBRofR9ERPpKqxNvYWFhSEtLw9GjR7W5m1p73IGdNgZ1uoB56RdDzas2g0IO6v6fLp6o6soNIQzlRKk85qV5X3l+pZXtNnQ907XxV01mzpypdtVvXl4eXFxc4O/vD4VCUe26JSUlUCqVGJc2DoVlhRrtV+6MXI1urzqqPAYMGAATE5N626+mMQ/dUp95qP4ASEREFWlt4i08PFz6ovHmzZtL7Y6OjiguLkZOTo7aX12zsrLg6OgoxZS/+5XqrlsPx5S/E1dWVhYUCkWlV7sBjz6w0+agriGZG5kjtlMs89IThp5XbQaF9TmoU9WarKwsODk5Se1ZWVnw8vKSYsp/Wfj9+/dx69atGmvVw/uoKka1vDK6eKJanyeplTGUE6XymJf2WC+y1uj2dKGeNfT4y9jYGMbGxnWqaaampjA1Na3QbmJiUuvXRmFZocZ/NzbE67IuOesy5qFb6iMPQ3ieiIi0ReMTb0IITJo0CTt37sShQ4cqfMTK29sbJiYmSEpKwtChQwEAly5dwvXr1+Hr6wsA8PX1xYIFC5CdnS19jEupVEKhUKBDhw5STPmrK5RKpbSNyjzuwE4bgzpdwLz0i6HmVZv3YX0O6tzc3ODo6IikpCRpoi0vLw8nTpzAxIkTATyoQzk5OUhJSYG3tzcA4MCBAygrK4OPj48U88EHH6CkpETqv1KpRLt27WBrayvFJCUlqX1HpbbrGaD515KuDLoN5USpPOaledqqpQ1Rz3Rl/CWXy+Ht7Y2kpCQEBQUBePDR16SkJISHh2s0ZyJ6ci1cuBDffPMNLl68CHNzc/To0QOLFy9Gu3btpJh79+7h3XffxdatW1FUVISAgACsXbtW7aPw169fx8SJE3Hw4EFYWVkhJCQECxcuRKNG/3+afOjQIURGRiI9PR0uLi6YNWsWxowZU5/pEpGeM9L0BsPCwvDll18iPj4ejRs3RmZmJjIzM1FY+GBwa21tjdDQUERGRuLgwYNISUnB2LFj4evri+7duwMA/P390aFDB7z++uv4+eefsX//fsyaNQthYWHSieZbb72F3377DdOmTcPFixexdu1abN++HVOmTNF0SkRkoO7evYvU1FSkpqYCeHBDhdTUVFy/fh0ymQwRERGYP38+du/ejXPnzmH06NFwdnaWTibbt2+PgQMHYvz48Th58iR++uknhIeHY8SIEXB2dgYAjBo1CnK5HKGhoUhPT8e2bduwcuVKtavVJk+ejISEBCxduhQXL15EdHQ0Tp8+zZNUIqo1XRp/RUZG4vPPP8fmzZtx4cIFTJw4Efn5+dJdTomIHtfhw4cRFhaG48ePQ6lUoqSkBP7+/sjPz5dipkyZgu+++w47duzA4cOHcePGDbzyyivS8tLSUgQGBqK4uBjHjh3D5s2bERcXh6ioKCkmIyMDgYGB6NevH1JTUxEREYE33ngD+/fvr9d8iUi/afyKt3Xr1gEA+vbtq9a+adMm6S8Dy5cvh5GREYYOHar21wcVY2Nj7NmzBxMnToSvry8sLS0REhKCuXPnSjFubm7Yu3cvpkyZgpUrV6J58+bYsGGDdCt7IqKanD59Gv369ZMeqybDQkJCEBcXh2nTpiE/Px8TJkxATk4OevbsiYSEBJiZmUnrbNmyBeHh4ejfv79U11atWiUtt7a2RmJiIsLCwuDt7Y2mTZsiKioKEyZMkGJ69OiB+Ph4zJo1C++//z7atGmDXbt2SV+KTkRUE10afw0fPhw3b95EVFQUMjMz4eXlhYSEhAo3XCAielQJCQlqj+Pi4mBvb4+UlBT07t0bubm52LhxI+Lj4/H8888DeFAP27dvj+PHj6N79+5ITEzE+fPn8cMPP8DBwQFeXl6YN28epk+fjujoaMjlcqxfvx5ubm5YunQpgAd/dD169CiWL1/O804iqjWtfNS0JmZmZoiJiUFMTEyVMa6urjV+UXffvn1x9uzZOveRiAh4UEOqq1kymQxz585VO+ksz87ODvHx8dXux9PTEz/++GO1McOGDcOwYcOq7zARURV0bfwVHh7Oq3aJqN7k5j74nlk7OzsAQEpKCkpKSuDn5yfFuLu7o0WLFkhOTkb37t2RnJwMDw8PtT8KBAQEYOLEiUhPT0eXLl2QnJystg1VzMNfD0JEVBOt3tWUiIiIiIiISFvKysoQERGB5557Tvq0QGZmJuRyudrNZADAwcEBmZmZUkz5K3FVj2uKycvLQ2FhYaU39SsqKkJRUZH0WHUznZKSEpSUlNSYj7lR5TcKrC62LuvoMkPLBzC8nPQ5n8ref6q2h5fV5n1aV5x4IyIiIiIiIr0UFhaGtLQ0HD16tKG7AuDBjR/mzJlToT0xMREWFhY1rv+V51d13mdsp9g6r6PLDC0fwPBy0sd8qruiX6lUSv8vKCjQ+L458UZERERERER6Jzw8HHv27MGRI0fQvHlzqd3R0RHFxcXIyclRu+otKysLjo6OUszJkyfVtpeVlSUtU/2rans4RqFQVHq1GwDMnDlT7SZaeXl5cHFxgb+/PxQKRY05WS+yrjFGxdzIHLGdYjEubZzW7tRdnwwtH8DwctLnfHJn5FZoKykpgVKpxIABA6Q7zquuUtUkTrwRERERERGR3hBCYNKkSdi5cycOHToENzc3teXe3t4wMTFBUlIShg4dCgC4dOkSrl+/Dl9fXwCAr68vFixYgOzsbNjb2wN4cNWLQqFAhw4dpJjyV8kolUppG5UxNTWV7gT9MBMTE+nEvjqPMplRWFaod5Mg1TG0fADDy0kf86nu/ffw+7M279O64sQbERERERER6Y2wsDDEx8fj22+/RePGjaXvZLO2toa5uTmsra0RGhqKyMhI2NnZQaFQYNKkSfD19UX37t0BAP7+/ujQoQNef/11LFmyBJmZmZg1axbCwsKkibO33noLa9aswbRp0zBu3DgcOHAA27dvx969exssdyLSP0YN3QEiIiIiIiKi2lq3bh1yc3PRt29fODk5ST/btm2TYpYvX44XX3wRQ4cORe/eveHo6IhvvvlGWm5sbIw9e/bA2NgYvr6++M9//oPRo0er3c3ezc0Ne/fuhVKpROfOnbF06VJs2LABAQEB9ZovEek3XvFGREREREREekMIUWOMmZkZYmJiEBMTU2WMq6trtV+4DgB9+/bF2bNn69xHIiIVXvFGRERERERERESkBZx4IyIiIiIiIiIi0gJOvBEREREREREREWkBJ96IiIiIiIiIiIi0gBNvREREREREREREWsCJNyIiIiIiIiIiIi3gxBsREREREREREZEWcOKNiIiIiIiIiIhICzjxRkREREREREREpAWceCMiIiIiIiIiItICTrwRERERERERERFpASfeiIiIiIiIiIiItIATb0RERERERERERFrAiTciIiIiIiIiIiIt4MQbERERERERERGRFnDijYiIiIiIiIiISAs48UZERERERERERKQFnHgjIiIiIiIiIiLSAk68ERERERERERERaQEn3oiIiIiIiIiIiLSAE29ERERERERERERawIk3IiIiIiIiIiIiLeDEGxERERERERERkRZw4o2IiIiIiIiIiEgL9H7iLSYmBi1btoSZmRl8fHxw8uTJhu4SEdEjYT0jIkPCmkZEhoL1jIgeh15PvG3btg2RkZGYPXs2zpw5g86dOyMgIADZ2dkN3TUiojphPSMiQ8KaRkSGgvWMiB6XXk+8LVu2DOPHj8fYsWPRoUMHrF+/HhYWFoiNjW3orhER1QnrGREZEtY0IjIUrGdE9Lj0duKtuLgYKSkp8PPzk9qMjIzg5+eH5OTkBuwZEVHdsJ4RkSFhTSMiQ8F6RkSa0KihO/Co/vnnH5SWlsLBwUGt3cHBARcvXqx0naKiIhQVFUmPc3NzAQC3bt1CSUlJlfsqKSlBQUEBzIrNIMqEBnqvG8yMzJiXHjH0vP7991+YmJhUG3vnzh0AgBCGkz9Qv/UM0F5N+/fffzW2rUehyqs2ryV9wry0x6zYTLPbYz0DUPeapov1DADMPzDX6Paq3ZeROWI6xMBhrgMKywrrbb/V+TPyzzqvowvva01gHnVnqDWtvsdoQN1+Nxna+YGh5QMYXk76nE9l5yqV1Ult1DO9nXh7FAsXLsScOXMqtLu5uTVAbxrePdzDKIxq6G5oHPPSL4+S1507d2Btba2lHukHXaxnTT9q2mD7JtIFrGePRhfrWX3Txd/xrOn0KFjT6rem6WLteByGlg9geDnpcz51/b2myXqmtxNvTZs2hbGxMbKystTas7Ky4OjoWOk6M2fORGRkpPS4rKwMt27dQpMmTSCTyarcV15eHlxcXPDHH39AoVBoJgEdwLz0C/N68FeHO3fuwNnZuZ56Vz/qs54BfC3pG+alP1jPHqhrTWM9Yx66hnnUnaHWtPoeo9WVobxWVQwtH8DwcnoS8tFGPdPbiTe5XA5vb28kJSUhKCgIwIOilpSUhPDw8ErXMTU1hampqVqbjY1NrfepUCgM4sVVHvPSL096Xob4V9SGqGcAX0v6hnnpjye5ngF1r2msZ/+PeegW5lE3hljTGmqMVleG8lpVMbR8AMPLydDz0XQ909uJNwCIjIxESEgIunXrhmeffRYrVqxAfn4+xo4d29BdIyKqE9YzIjIkrGlEZChYz4jocen1xNvw4cNx8+ZNREVFITMzE15eXkhISKjw5ZdERLqO9YyIDAlrGhEZCtYzInpcej3xBgDh4eFVXuarKaamppg9e3aFS4b1HfPSL8zL8NVHPQMM9zlnXvrFEPMyxJweB8dotcc8dAvzoPLqa4xWV4Z2jA0tH8DwcmI+j0YmDO2ez0RERERERERERDrAqKE7QEREREREREREZIg48UZERERERERERKQFnHgjIiIiIiIiIiLSAk68ERERERERERERaQEn3mohJiYGLVu2hJmZGXx8fHDy5MmG7lKVFi5ciGeeeQaNGzeGvb09goKCcOnSJbWYvn37QiaTqf289dZbajHXr19HYGAgLCwsYG9vj6lTp+L+/fv1mYqa6OjoCn12d3eXlt+7dw9hYWFo0qQJrKysMHToUGRlZaltQ9dyAoCWLVtWyEsmkyEsLAyA/hyrI0eOYPDgwXB2doZMJsOuXbvUlgshEBUVBScnJ5ibm8PPzw+XL19Wi7l16xaCg4OhUChgY2OD0NBQ3L17Vy3ml19+Qa9evWBmZgYXFxcsWbJE26nphbrWqB07dsDd3R1mZmbw8PDAvn371JbX5njVh7rk9fnnn6NXr16wtbWFra0t/Pz8KsSPGTOmwvtp4MCB2k6jgrrkFRcXV6HPZmZmajH6eLwqq20ymQyBgYFSjC4cr5pqW2UOHTqErl27wtTUFK1bt0ZcXFyFGH0aV+g6fX8uH+U1potqM/7UdevWrYOnpycUCgUUCgV8fX3x/fffN3S3HtuiRYsgk8kQERHR0F2hR1Cb8fHDfv/990p/v8pkMuzYsUOKq2z51q1b6yOlOucE6PY5UV3zuXXrFiZNmoR27drB3NwcLVq0wDvvvIPc3Fy1uPo6RoZ4HqGT5xCCqrV161Yhl8tFbGysSE9PF+PHjxc2NjYiKyurobtWqYCAALFp0yaRlpYmUlNTxQsvvCBatGgh7t69K8X06dNHjB8/Xvz999/ST25urrT8/v37olOnTsLPz0+cPXtW7Nu3TzRt2lTMnDmzIVISQggxe/Zs0bFjR7U+37x5U1r+1ltvCRcXF5GUlCROnz4tunfvLnr06CEt18WchBAiOztbLSelUikAiIMHDwoh9OdY7du3T3zwwQfim2++EQDEzp071ZYvWrRIWFtbi127domff/5ZvPTSS8LNzU0UFhZKMQMHDhSdO3cWx48fFz/++KNo3bq1GDlypLQ8NzdXODg4iODgYJGWlia++uorYW5uLj799NP6SlMn1bVG/fTTT8LY2FgsWbJEnD9/XsyaNUuYmJiIc+fOSTG1OV7aVte8Ro0aJWJiYsTZs2fFhQsXxJgxY4S1tbX4888/pZiQkBAxcOBAtffTrVu36islIUTd89q0aZNQKBRqfc7MzFSL0cfj9e+//6rllJaWJoyNjcWmTZukGF04XjXVtvJ+++03YWFhISIjI8X58+fF6tWrhbGxsUhISJBi9G1cocsM4bms62tMV9Vm/Knrdu/eLfbu3St+/fVXcenSJfH+++8LExMTkZaW1tBde2QnT54ULVu2FJ6enmLy5MkN3R16BDWNj8u7f/++2u/Nv//+W8yZM0dYWVmJO3fuSHEAxKZNm9Ti6mvcUNechNDtc6K65nPu3DnxyiuviN27d4srV66IpKQk0aZNGzF06FC1uPo4RoZ4HqGr5xCceKvBs88+K8LCwqTHpaWlwtnZWSxcuLABe1V72dnZAoA4fPiw1NanT59qf/nu27dPGBkZqZ3crVu3TigUClFUVKTN7lZp9uzZonPnzpUuy8nJESYmJmLHjh1S24ULFwQAkZycLITQzZwqM3nyZNGqVStRVlYmhNDPY1X+xKGsrEw4OjqKjz/+WGrLyckRpqam4quvvhJCCHH+/HkBQJw6dUqK+f7774VMJhN//fWXEEKItWvXCltbW7W8pk+fLtq1a6fljHRbXWvUa6+9JgIDA9XafHx8xJtvvimEqN3xqg+PW3vv378vGjduLDZv3iy1hYSEiCFDhmi6q3VS17w2bdokrK2tq9yeoRyv5cuXi8aNG6udpOvC8XpYbSZFpk2bJjp27KjWNnz4cBEQECA91vdxhS4xtOdSnyfeyqts/KmPbG1txYYNGxq6G4/kzp07ok2bNkKpVNY4niTdVJvxcW14eXmJcePGqbU1VL151Jx09ZxIU8do+/btQi6Xi5KSEqmtPo6RIZ5H6Oo5BD9qWo3i4mKkpKTAz89PajMyMoKfnx+Sk5MbsGe1p7pk1c7OTq19y5YtaNq0KTp16oSZM2eioKBAWpacnAwPDw84ODhIbQEBAcjLy0N6enr9dLwSly9fhrOzM55++mkEBwfj+vXrAICUlBSUlJSoHSd3d3e0aNFCOk66mtPDiouL8eWXX2LcuHGQyWRSuz4eq4dlZGQgMzNT7fhYW1vDx8dH7fjY2NigW7duUoyfnx+MjIxw4sQJKaZ3796Qy+VSTEBAAC5duoTbt2/XUza65VFqVHJyslo88OB5VMXX5nhpmyZqb0FBAUpKSirUvkOHDsHe3h7t2rXDxIkT8e+//2q079V51Lzu3r0LV1dXuLi4YMiQIWrvbUM5Xhs3bsSIESNgaWmp1t6Qx+tR1PT+MoRxha7gc6nbqhp/6ovS0lJs3boV+fn58PX1bejuPJKwsDAEBgZWqEmkP2ozPq5JSkoKUlNTERoaWmFZWFgYmjZtimeffRaxsbEQQmis71V5nJx08ZxIE8cIeFAzFQoFGjVqpNauzWNkiOcRunwO0ajmkCfXP//8g9LSUrU3MAA4ODjg4sWLDdSr2isrK0NERASee+45dOrUSWofNWoUXF1d4ezsjF9++QXTp0/HpUuX8M033wAAMjMzK81Ztawh+Pj4IC4uDu3atcPff/+NOXPmoFevXkhLS0NmZibkcjlsbGzU1nFwcJD6q4s5lbdr1y7k5ORgzJgxUps+HqvyVP2orJ8PHx97e3u15Y0aNYKdnZ1ajJubW4VtqJbZ2tpqpf+67FFqVFWvmYefZ1VbVTHaponaO336dDg7O6v94h04cCBeeeUVuLm54erVq3j//fcxaNAgJCcnw9jYWKM5VOZR8mrXrh1iY2Ph6emJ3NxcfPLJJ+jRowfS09PRvHlzgzheJ0+eRFpaGjZu3KjW3tDH61FU9f7Ky8tDYWEhbt++rdfjCl2i72M0Q1bV+FMfnDt3Dr6+vrh37x6srKywc+dOdOjQoaG7VWdbt27FmTNncOrUqYbuCj2G2oyPa7Jx40a0b98ePXr0UGufO3cunn/+eVhYWCAxMRFvv/027t69i3feeUdj/a/Mo+akq+dEmjhG//zzD+bNm4cJEyaotWv7GBnieYQun0Nw4s2AhYWFIS0tDUePHlVrf/hN7eHhAScnJ/Tv3x9Xr15Fq1at6rubtTJo0CDp/56envDx8YGrqyu2b98Oc3PzBuyZ5mzcuBGDBg2Cs7Oz1KaPx4qooS1atAhbt27FoUOH1G5EMGLECOn/Hh4e8PT0RKtWrXDo0CH079+/IbpaI19fX7WrLXr06IH27dvj008/xbx58xqwZ5qzceNGeHh44Nlnn1Vr18fjRURVjz/1Qbt27ZCamorc3Fx8/fXXCAkJweHDh/Vq8u2PP/7A5MmToVQqK9yMh3TDjBkzsHjx4mpjLly48Nj7KSwsRHx8PD788MMKyx5u69KlC/Lz8/Hxxx8/8qSOtnOq73Oi+jpGeXl5CAwMRIcOHRAdHa22TNPHiGqmzXMIftS0Gk2bNoWxsXGFu2NmZWXB0dGxgXpVO+Hh4dizZw8OHjyI5s2bVxvr4+MDALhy5QoAwNHRsdKcVct0gY2NDdq2bYsrV67A0dERxcXFyMnJUYt5+Djpek7Xrl3DDz/8gDfeeKPaOH08Vqp+VPc+cnR0RHZ2ttry+/fv49atW3pzDBvCo9Soqp7Hh59nVVttt6lpj1N7P/nkEyxatAiJiYnw9PSsNvbpp59G06ZNpfeTtmnid4qJiQm6dOmiVgNU23jUbT6ux8krPz8fW7durfQjMOXV9/F6FFW9vxQKBczNzfV6XKFr+FzqprqMP3WRXC5H69at4e3tjYULF6Jz585YuXJlQ3erTlJSUpCdnY2uXbuiUaNGaNSoEQ4fPoxVq1ahUaNGKC0tbeguPvHeffddXLhwodqfp59+ulbj4+p8/fXXKCgowOjRo2uM9fHxwZ9//omioiKdzunh/gLaOyeqj3zu3LmDgQMHonHjxti5cydMTEyqjX/cY1SeIZ5H6PI5BCfeqiGXy+Ht7Y2kpCSpraysDElJSTr7fQ9CCISHh2Pnzp04cOBAhY/mVSY1NRUA4OTkBODBFRbnzp1TKyJKpRIKhUJn/uJ39+5dXL16FU5OTvD29oaJiYnacbp06RKuX78uHSddz2nTpk2wt7dHYGBgtXH6eKzc3Nzg6Oiodnzy8vJw4sQJteOTk5ODlJQUKebAgQMoKyuTfrH6+vriyJEjKCkpkWKUSiXatWv3RH7MFHi0GuXr66sWDzx4HlXxtTle2vaotXfJkiWYN28eEhIS1L5royp//vkn/v33X+n9pG2a+J1SWlqKc+fOSX3W5+MFPLglfVFREf7zn//UuJ/6Pl6Poqb3lz6OK3QVn0vd8ijjT31QVlamsZPc+tK/f3+cO3cOqamp0k+3bt0QHByM1NRUnf2o/pOkWbNmcHd3r/ZHLpfXanxcnY0bN+Kll15Cs2bNaoxNTU2Fra0tTE1NdTqnh/sLaO+cSNv55OXlwd/fH3K5HLt3767V1amPe4zKM8TzCJ0+h3isWzM8AbZu3SpMTU1FXFycOH/+vJgwYYKwsbFRu2OKLpk4caKwtrYWhw4dUrvdbUFBgRBCiCtXroi5c+eK06dPi4yMDPHtt9+Kp59+WvTu3Vvahup2zP7+/iI1NVUkJCSIZs2a1cvtmKvy7rvvikOHDomMjAzx008/CT8/P9G0aVORnZ0thBDirbfeEi1atBAHDhwQp0+fFr6+vsLX11daXxdzUiktLRUtWrQQ06dPV2vXp2N1584dcfbsWXH27FkBQCxbtkycPXtWXLt2TQjx4LbSNjY24ttvvxW//PKLGDJkSIXbSg8cOFB06dJFnDhxQhw9elS0adNG7VbcOTk5wsHBQbz++usiLS1NbN26VVhYWIhPP/20XnPVNTXVqNdff13MmDFDiv/pp59Eo0aNxCeffCIuXLggZs+eXeltwGs6XrqW16JFi4RcLhdff/21Wu27c+eOEOLBa/S9994TycnJIiMjQ/zwww+ia9euok2bNuLevXs6m9ecOXPE/v37xdWrV0VKSooYMWKEMDMzE+np6Wq569vxUunZs6cYPnx4hXZdOV411bYZM2aI119/XYr/7bffhIWFhZg6daq4cOGCiImJEcbGxiIhIUGK0bdxhS4zhOeypteYvqhp/KkPZsyYIQ4fPiwyMjLEL7/8ImbMmCFkMplITExs6K49Nt7VVH/VND7+888/Rbt27cSJEyfU1rt8+bKQyWTi+++/r7DN3bt3i88//1ycO3dOXL58Waxdu1ZYWFiIqKgorecjRN1z0vVzorrmk5ubK3x8fISHh4e4cuWKWs28f/++EKL+jpEhnkfo6jkEJ95qYfXq1aJFixZCLpeLZ599Vhw/fryhu1QlAJX+bNq0SQghxPXr10Xv3r2FnZ2dMDU1Fa1btxZTp04Vubm5atv5/fffxaBBg4S5ublo2rSpePfdd9Vub1zfhg8fLpycnIRcLhdPPfWUGD58uLhy5Yq0vLCwULz99tvC1tZWWFhYiJdffln8/fffatvQtZxU9u/fLwCIS5cuqbXr07E6ePBgpa+7kJAQIcSDW0t/+OGHwsHBQZiamor+/ftXyPfff/8VI0eOFFZWVkKhUIixY8dKBU/l559/Fj179hSmpqbiqaeeEosWLaqvFHVadTWqT58+0nFQ2b59u2jbtq2Qy+WiY8eOYu/evWrLa3O86kNd8nJ1da30NTh79mwhhBAFBQXC399fNGvWTJiYmAhXV1cxfvz4BjlBr0teERERUqyDg4N44YUXxJkzZ9S2p4/HSwghLl68KABUelKrK8erptoWEhIi+vTpU2EdLy8vIZfLxdNPPy39/n2YPo0rdJ2+P5c1vcb0RU3jT30wbtw44erqKuRyuWjWrJno37+/QUy6CcGJN31W0/g4IyNDABAHDx5UW2/mzJnCxcVFlJaWVtjm999/L7y8vISVlZWwtLQUnTt3FuvXr680VhvqmpOunxPVNZ+q6j4AkZGRIYSo32NkiOcRungOIROiHu4bTERERERERERE9IThd7wRERERERERERFpASfeiIiIiIiIiIiItIATb0RERERERERERFrAiTciIiIiIiIiIiIt4MQbERERERERERGRFnDijYiIiIiIiIiISAs48UZERERERERERKQFnHgjIiIiIiIyYEeOHMHgwYPh7OwMmUyGXbt21Wn96OhoyGSyCj+Wlpba6TAR1cnjvscBQAiBTz75BG3btoWpqSmeeuopLFiw4JH7FB0dDXd3d1haWsLW1hZ+fn44ceJEjevFxMSgZcuWMDMzg4+PD06ePCkt+/333yutRTKZDDt27Kh13+7cuYOIiAi4urrC3NwcPXr0wKlTpx4pz9rgxBsREREREZEBy8/PR+fOnRETE/NI67/33nv4+++/1X46dOiAYcOGabinRPQoHvc9DgCTJ0/Ghg0b8Mknn+DixYvYvXs3nn322Srjo6OjMWbMmCqXt23bFmvWrMG5c+dw9OhRtGzZEv7+/rh582aV62zbtg2RkZGYPXs2zpw5g86dOyMgIADZ2dkAABcXlwq1aM6cObCyssKgQYNqnesbb7wBpVKJ//73vzh37hz8/f3h5+eHv/76q9bbqAuZEEJoZctERERERESkU2QyGXbu3ImgoCCpraioCB988AG++uor5OTkoFOnTli8eDH69u1b6TZ+/vlneHl54ciRI+jVq1f9dJyIauVR3uMXLlyAp6cn0tLS0K5du1rtJzo6Gr///jvi4uJqFZ+Xlwdra2v88MMP6N+/f6UxPj4+eOaZZ7BmzRoAQFlZGVxcXDBp0iTMmDGj0nW6dOmCrl27YuPGjVJbWloapk6dih9//BGWlpbw9/fH8uXL0bRpUxQWFqJx48b49ttvERgYKK3j7e2NQYMGYf78+bXKpy54xRsREREREdETLDw8HMnJydi6dSt++eUXDBs2DAMHDsTly5crjd+wYQPatm3LSTciPVHTe/y7777D008/jT179sDNzQ0tW7bEG2+8gVu3bmlk/8XFxfjss89gbW2Nzp07VxmTkpICPz8/qc3IyAh+fn5ITk6udJ2UlBSkpqYiNDRUasvJycHzzz+PLl264PTp00hISEBWVhZee+01AMD9+/dRWloKMzMztW2Zm5vj6NGjj5tqpTjxRkRERERE9IS6fv06Nm3ahB07dqBXr15o1aoV3nvvPfTs2RObNm2qEH/v3j1s2bJF7USXiHRXbd7jv/32G65du4YdO3bgiy++QFxcHFJSUvDqq68+1r737NkDKysrmJmZYfny5VAqlWjatGmlsf/88w9KS0vh4OCg1u7g4IDMzMxK19m4cSPat2+PHj16SG1r1qxBly5d8NFHH8Hd3R1dunRBbGwsDh48iF9//RWNGzeGr68v5s2bhxs3bqC0tBRffvklkpOT8ffffz9WvlVppJWtEhERERERkc47d+4cSktL0bZtW7X2oqIiNGnSpEL8zp07cefOHYSEhNRXF4noMdTmPV5WVoaioiJ88cUXUtzGjRvh7e2NS5cuoV27dvjxxx/VvketuLgYQgh8/fXXUtunn36K4OBg6XG/fv2QmpqKf/75B59//jlee+01nDhxAvb29o+dV2FhIeLj4/Hhhx+qtf/88884ePAgrKysKqxz9epVtG3bFv/9738xbtw4PPXUUzA2NkbXrl0xcuRIpKSkPHa/KsOJNyIiIiIioifU3bt3YWxsjJSUFBgbG6stq+zEdcOGDXjxxRcrXJVCRLqpNu9xJycnNGrUSG1yrn379gAeXDHXrl07dOvWDampqdLyVatW4a+//sLixYultvJ1wdLSEq1bt0br1q3RvXt3tGnTBhs3bsTMmTMr9LNp06YwNjZGVlaWWntWVhYcHR0rxH/99dcoKCjA6NGjK+Q7ePBgtX6pODk5AQBatWqFw4cPIz8/H3l5eXBycsLw4cPx9NNPV1hHEzjxRkRERERE9ITq0qULSktLkZ2dXeN3tmVkZODgwYPYvXt3PfWOiB5Xbd7jzz33HO7fv4+rV6+iVatWAIBff/0VAODq6grgwXegtW7dWlrHzs4OeXl5am01UV1ZVxm5XA5vb28kJSVJN4YoKytDUlISwsPDK8Rv3LgRL730Epo1a6bW3rVrV/zvf/9Dy5Yt0ahR9VNelpaWsLS0xO3bt7F//34sWbKk1rnUBb/jjYiIiIiIyIDdvXsXqamp0tUqGRkZSE1NxfXr19G2bVsEBwdj9OjR+Oabb5CRkYGTJ09i4cKF2Lt3r9p2YmNj4eTkpPZxMyJqeI/7Hvfz80PXrl0xbtw4nD17FikpKXjzzTcxYMCACh9RrY38/Hy8//77OH78OK5du4aUlBSMGzcOf/31F4YNGybF9e/fX7qDKQBERkbi888/x+bNm3HhwgVMnDgR+fn5GDt2rNr2r1y5giNHjuCNN96osO+wsDDcunULI0eOxKlTp3D16lXs378fY8eORWlpKQBg//79SEhIQEZGBpRKJfr16wd3d/cK+9EUXvFGRERERERkwE6fPo1+/fpJjyMjIwEAISEhiIuLw6ZNmzB//ny8++67+Ouvv9C0aVN0794dL774orROWVkZ4uLiMGbMmAofVyOihvW473EjIyN89913mDRpEnr37g1LS0sMGjQIS5cufaT+GBsb4+LFi9i8eTP++ecfNGnSBM888wx+/PFHdOzYUYq7evUq/vnnH+nx8OHDcfPmTURFRSEzMxNeXl5ISEio8BHW2NhYNG/eHP7+/hX27ezsjJ9++gnTp0+Hv78/ioqK4OrqioEDB8LI6MG1Z7m5uZg5cyb+/PNP2NnZYejQoViwYAFMTEweKd+ayIQQQitbJiIiIiIiIiIieoLxo6ZERERERERERERawIk3IiIiIiIiIiIiLeDEGxERERERERERkRZw4o2IiIiIiIiIiEgLOPFGeiU6Ohoymayhu1ElmUyG6Ojohu4GERER6aBTp06hR48esLS0hEwmQ2pqakN3iepINRZ9+C58RERE1eHEG2lcfHw8VqxY8cjrFxQUIDo6GocOHdJYn4iIVD766CPs2rWrobuhUefPn0d0dDR+//33hu5KgzLEY0uGo6SkBMOGDcOtW7ewfPly/Pe//4Wrq2tDd4uIiIi0jBNvpHGamHibM2dOpRNvs2bNQmFh4aN3TssKCwsxa9ashu4GEVXDECdnzp8/jzlz5nDizQCPLRmOq1ev4tq1a3jvvfcwYcIE/Oc//4GtrW1Dd4uIiIi0jBNvpFcaNWoEMzOzhu6GmrKyMty7dw8AYGZmhkaNGjVwj4hIU/Lz8xu6C0RkILKzswEANjY21cbpY925f/8+iouLG7obRERPHNZf/cCJN6qzO3fuICIiAi1btoSpqSns7e0xYMAAnDlzBn379sXevXtx7do1yGQyyGQytGzZEgBQXFyMqKgoeHt7w9raGpaWlujVqxcOHjwobfv3339Hs2bNAABz5syRtqH63rSqvuPtyy+/xLPPPgsLCwvY2tqid+/eSExMrHVOqu1evHgRr732GhQKBZo0aYLJkydLk2oqMpkM4eHh2LJlCzp27AhTU1MkJCRIy8p/x9vZs2cxaNAgKBQKWFlZoX///jh+/Hit+0ZkCL7++mvIZDIcPny4wrJPP/0UMpkMaWlpGDNmDKysrHD9+nW8+OKLsLKywlNPPYWYmBgAwLlz5/D888/D0tISrq6uiI+Pr1M/ZDIZ8vPzsXnzZqm+jBkzBsD/14Hz589j1KhRsLW1Rc+ePQEAffv2Rd++fStsb8yYMVKNAx7UMJlMhk8++QSfffYZWrVqBVNTUzzzzDM4depUhfVVNadZs2YwNzdHu3bt8MEHH0jLr127hrfffhvt2rWDubk5mjRpgmHDhqld2RYXF4dhw4YBAPr16yfl9fBVw99//z169eoFS0tLNG7cGIGBgUhPT6/TcwcA9+7dQ3R0NNq2bQszMzM4OTnhlVdewdWrV6WY/Px8vPvuu3BxcYGpqSnatWuHTz75BEKICs9TXFxchX2Ur6Oq43LlyhWMGTMGNjY2sLa2xtixY1FQUKC2XlXHlqihjRkzBn369AEADBs2DDKZDH379pVq3tWrV/HCCy+gcePGCA4OBvDgD3srVqxAx44dYWZmBgcHB7z55pu4fft2he1r4j1em3EaoF7nVqxYIdW58+fPA3hQ11599VXY2dnBzMwM3bp1w+7du9W2cevWLbz33nvw8PCAlZUVFAoFBg0ahJ9//rlOfX44/z59+qBx48ZQKBR45pln1H4//Pjjjxg2bBhatGgB0/9j777Dorjet4HfC9LLAkqRqIhKVGwoKmIvhFVJfqJGxZiIYokGjEhiS+wNS2xRlDRLEokt0SSaoIgtxrWhRLEQC0aTCBgVsNL2vH/47nxd6bpL2b0/18Wle+aZmfPMsofZM2fmmJmhdu3amDBhQqF3UZTULqtlZGQU2yapffvtt/D29oaFhQUcHBwQFBSEmzdvvlCeRIZE/ff/zz//xNtvvw25XA5HR0dMnz4dQgjcvHkTffr0ga2tLVxcXLB06VJp3YMHD0Imk2Hr1q2YPXs2XnnlFdjY2ODNN99EZmYmsrOzER4eDicnJ1hbW2P48OHIzs4uU/1Ke24IAJs3b4a3t7fURjVr1gwrV67UiMnIyEB4eLh0/tSgQQMsWrQIKpVKiimp/V21ahWaNGkifSdu3bp1mc+VSTc4NIfKbMyYMdi+fTvCwsLg6emJO3fu4MiRI7h48SI+/vhjZGZm4u+//8by5csBANbW1gCArKwsfPnllxg8eDBGjRqF+/fv46uvvoJCocCJEyfg5eUFR0dHrF27FmPHjkXfvn3Rr18/AEDz5s2LrM/s2bMxa9YstG/fHnPmzIGpqSmOHz+O/fv3w9/fv0y5DRw4EHXr1kVkZCSOHTuGTz/9FPfu3cPXX3+tEbd//35s3boVYWFhqFGjRoHGVe38+fPo1KkTbG1tMWnSJJiYmOCzzz5D165dcejQIfj4+JSpfkRVVUBAAKytrbF161bpy6fali1b0KRJEzRt2hQAkJ+fj169eqFz585YvHgxNm3ahLCwMFhZWeHjjz/GkCFD0K9fP0RHR2Po0KHw9fWFu7t7qerxzTffYOTIkWjbti1Gjx4NAKhfv75GzIABA+Dh4YEFCxZodBaVRUxMDO7fv493330XMpkMixcvRr9+/XDt2jWYmJgAAM6ePYtOnTrBxMQEo0ePRt26dXH16lX8/PPPmD9/PoCnD2I/evQogoKCUKtWLVy/fh1r165F165dceHCBVhaWqJz5854//338emnn+Kjjz5C48aNAUD695tvvkFwcDAUCgUWLVqER48eYe3atejYsSPOnDlTZPv1vPz8fLz++uuIj49HUFAQxo8fj/v37yMuLg5JSUmoX78+hBD4v//7Pxw4cAAjRoyAl5cX9uzZg4kTJ+Kff/6R/i68iIEDB8Ld3R2RkZE4ffo0vvzySzg5OWHRokVSniW9t0QV5d1338Urr7yCBQsW4P3330ebNm3g7OyMTZs2IS8vDwqFAh07dsQnn3wCS0tLaZ0NGzZg+PDheP/995GSkoLVq1fjzJkz+P3336W2RFuf8dKcpz1r/fr1ePLkCUaPHg0zMzM4ODjg/Pnz6NChA1555RVMmTIFVlZW2Lp1KwIDA/H999+jb9++AIBr165h586dGDBgANzd3ZGWlobPPvsMXbp0wYULF+Dq6lrqY7thwwaEhISgSZMmmDp1Kuzs7HDmzBnExsbirbfeAgBs27YNjx49wtixY1G9enWcOHECq1atwt9//41t27ZJ2ypNu6xWUpsEAPPnz8f06dMxcOBAjBw5Erdv38aqVavQuXNnnDlzpsTRj0QEDBo0CI0bN8bChQuxe/duzJs3Dw4ODvjss8/QvXt3LFq0CJs2bcKHH36INm3aoHPnztK6kZGRsLCwwJQpU3DlyhWsWrUKJiYmMDIywr179zBr1iwcO3YMGzZsgLu7O2bMmKH1+sfFxWHw4MHo0aOH1D5cvHgRv//+O8aPHw/g6aOWunTpgn/++Qfvvvsu6tSpg6NHj2Lq1Km4detWgcc4Fdb+fvHFF3j//ffx5ptvSoNHzp49i+PHj0ttIVUgQVRGcrlchIaGFrk8ICBAuLm5FSjPy8sT2dnZGmX37t0Tzs7OIiQkRCq7ffu2ACBmzpxZYBszZ84Uz/7aXr58WRgZGYm+ffuK/Px8jViVSlXKjP633f/7v//TKH/vvfcEAPHHH39IZQCEkZGROH/+fIHtPF/vwMBAYWpqKq5evSqV/fvvv8LGxkZ07ty51PUj0geDBw8WTk5OIi8vTyq7deuWMDIyEnPmzBFCCBEcHCwAiAULFkgx9+7dExYWFkImk4nNmzdL5ZcuXSqyrSiOlZWVCA4OLlCubgcGDx5cYFmXLl1Ely5dCpQHBwdrtHcpKSkCgKhevbq4e/euVP7jjz8KAOLnn3+Wyjp37ixsbGzEX3/9pbHNZ9uuR48eFdinUqkUAMTXX38tlW3btk0AEAcOHNCIvX//vrCzsxOjRo3SKE9NTRVyubxAeXHWrVsnAIhly5YVWKau886dOwUAMW/ePI3lb775ppDJZOLKlStCiP8dp/Xr1xfY1vPvqfp9efbvhBBC9O3bV1SvXl2jrKj3lqgyOHDggAAgtm3bJpWp27wpU6ZoxP72228CgNi0aZNGeWxsrEa5Nj/jpT1PU39+bW1tRXp6ukZ8jx49RLNmzcSTJ0+kMpVKJdq3by88PDyksidPnhQ4b0tJSRFmZmbS34PSyMjIEDY2NsLHx0c8fvxYY1lJbWlkZKSQyWQabXBp2uXStknXr18XxsbGYv78+Rpx586dE9WqVStQTkSa1J+10aNHS2V5eXmiVq1aQiaTiYULF0rl6nNF9TmAur1t2rSpyMnJkeIGDx4sZDKZ6NWrl8a+fH19C/3+WpzSnhuOHz9e2Nraapz/Pm/u3LnCyspK/PnnnxrlU6ZMEcbGxuLGjRtCiOLb3z59+ogmTZqUKQcqP7zVlMrMzs4Ox48fx7///lum9YyNjWFqagrg6e0Td+/eRV5eHlq3bo3Tp0+/UF127twJlUqFGTNmwMhI89e5sFtSSxIaGqrxety4cQCAX375RaO8S5cu8PT0LHZb+fn52Lt3LwIDA1GvXj2pvGbNmnjrrbdw5MgRZGVllbmORFXVoEGDkJ6ernEL5Pbt26FSqTBo0CCN2JEjR0r/t7OzQ8OGDWFlZYWBAwdK5Q0bNoSdnR2uXbum1XqOGTPmpbcxaNAgjYemd+rUCQCkut6+fRuHDx9GSEgI6tSpo7Hus22XhYWF9P/c3FzcuXMHDRo0gJ2dXanazbi4OGRkZGDw4MH477//pB9jY2P4+PgUuIWsON9//z1q1KghtYuF1fmXX36BsbEx3n//fY3lH3zwAYQQ+PXXX0u9v+c9/7506tQJd+7cYTtKemHs2LEar7dt2wa5XI7XXntN47Pr7e0Na2tr6bOrzc94Wc/T+vfvLz0eBHh6++j+/fsxcOBA3L9/X6rLnTt3oFAocPnyZfzzzz8AADMzM+m8LT8/H3fu3IG1tTUaNmxYpnPCuLg43L9/H1OmTCnwDOCi2tKHDx/iv//+Q/v27SGEwJkzZwCUvl1WK6lN+uGHH6BSqTBw4ECN98bFxQUeHh5lem+IDNmz54TGxsZo3bo1hBAYMWKEVK4+V3z+nHDo0KHS6GAA8PHxgRACISEhGnE+Pj64efMm8vLytF5/Ozs7PHz4EHFxcUXGbNu2DZ06dYK9vb1Ge+Hn54f8/HwcPnxYI/759le9n7///rvQR5tQxeOtplRmixcvRnBwMGrXrg1vb2/07t0bQ4cO1ehcKsrGjRuxdOlSXLp0Cbm5uVJ5aW8Te97Vq1dhZGRUYidYaXl4eGi8rl+/PoyMjArMFFia+t6+fRuPHj1Cw4YNCyxr3LgxVCoVbt68iSZNmrxUnYmqip49e0Iul2PLli3o0aMHgKe3mXp5eeHVV1+V4szNzQucTMjlctSqVavAlx+5XF7o845exou2R896/kubuhNOXVf1iaH69tqiPH78GJGRkVi/fj3++ecfjVtfMzMzS6zH5cuXAQDdu3cvdLmtrW2J21C7evUqGjZsWOwEMn/99RdcXV1hY2OjUa6+7fWvv/4q9f6eV9wxLUseRJVNtWrVUKtWLY2yy5cvIzMzE05OToWuo56oQZufcaBs52nPl125cgVCCEyfPh3Tp08vst6vvPIKVCoVVq5ciTVr1iAlJQX5+flSTPXq1UtdX/XzJUtqS2/cuIEZM2bgp59+KvA3Q92WlrZdViupTbp8+TKEEAXOLdWe7QwgoqI9/1mTy+UwNzdHjRo1CpTfuXOnxHUBoHbt2gXKVSoVMjMzy9QGlcZ7772HrVu3olevXnjllVfg7++PgQMHomfPnlLM5cuXcfbs2QLnv2rqNl+tsDZ58uTJ2LdvH9q2bYsGDRrA398fb731Fjp06KDVfOjFsOONymzgwIHo1KkTduzYgb1792LJkiVYtGgRfvjhB/Tq1avI9b799lsMGzYMgYGBmDhxIpycnGBsbIzIyEiNB3NXJkWNmnv2yikRlY6ZmRkCAwOxY8cOrFmzBmlpafj999+xYMECjThjY+NC1y+qXLzgc9iKUtjnWyaTFbqfZ78sPktbdR03bhzWr1+P8PBw+Pr6Qi6XQyaTISgoSONhu0VRx3zzzTdwcXEpsLyiZmEuqm0t6ngC5ff+E5W3Z0d/qalUKjg5OWHTpk2FrqP+cqbNz3hZz9OebyvVdfnwww+hUCgK3UeDBg0AAAsWLMD06dMREhKCuXPnwsHBAUZGRggPDy9V21YW+fn5eO2113D37l1MnjwZjRo1gpWVFf755x8MGzbshfdXUpukUqkgk8nw66+/FhqrfgYyERWvsM9Pac8JdHlOWdpzQycnJyQmJmLPnj349ddf8euvv2L9+vUYOnQoNm7cCOBpe/Haa69h0qRJhe7r2QvUQOHnqo0bN0ZycjJ27dqF2NhYfP/991izZg1mzJiB2bNnlzov0g12vNELqVmzJt577z289957SE9PR6tWrTB//nz06tWryC9U27dvR7169fDDDz9oxMycOVMjriy3iNavXx8qlQoXLlwo8NDfF3H58mWNKwhXrlyBSqUq9YOJn+Xo6AhLS0skJycXWHbp0iUYGRkVuNpCpO8GDRqEjRs3Ij4+HhcvXoQQosBtprr2Ireh29vbF3pL64uO4FKPEE5KSio2bvv27QgODtaYqevJkyfIyMjQiCsqJ/XkAk5OTvDz83uhuj67rePHjyM3N7fIkRpubm7Yt28f7t+/rzHq7dKlS9Jy4H8jQ57P42VGxAEv9t4SVUb169fHvn370KFDh2Iv9mnzM17a87SiqNs1ExOTEuuyfft2dOvWDV999ZVGeUZGRoFRLMVR55+UlCR16j3v3Llz+PPPP7Fx40YMHTpUKn/+tq/StstlqZsQAu7u7gW+NBNR1VeWc0NTU1O88cYbeOONN6BSqfDee+/hs88+w/Tp09GgQQPUr18fDx48eOl23MrKCoMGDcKgQYOQk5ODfv36Yf78+Zg6dWqB2/GpfPEZb1Qm+fn5BW5vcnJygqurqzQFs5WVVaG3QKmvLDx7ZeD48eNQKpUacerZvJ7/QlaYwMBAGBkZYc6cOQWuWL7IKIioqCiN16tWrQKAYkfyFcXY2Bj+/v748ccfNW5VTUtLQ0xMDDp27Mjbo8jg+Pn5wcHBAVu2bMGWLVvQtm1brdzaWRZWVlalal+eVb9+fVy6dAm3b9+Wyv744w/8/vvvL1QHR0dHdO7cGevWrcONGzc0lj3bdhkbGxdoy1atWlXgaqqVlRWAgu2mQqGAra0tFixYoHHbmNqz+ZSkf//++O+//7B69eoCy9R17N27N/Lz8wvELF++HDKZTGpLbW1tUaNGjQLPLFmzZk2p61OYF3lviSqjgQMHIj8/H3Pnzi2wLC8vT/o91+ZnvLTnaUVxcnJC165d8dlnn+HWrVvF1qWwtm3btm3SM+BKy9/fHzY2NoiMjMSTJ080lqm3X1heQgisXLlSI7607XJp9evXD8bGxpg9e3aB9YUQBW6JI6KqpbTnhs9/1o2MjNC8eXMAkL4/Dxw4EEqlEnv27Cmwn4yMjFI9e+75/ZiamsLT0xNCiEL/PlD54og3KpP79++jVq1aePPNN9GiRQtYW1tj3759OHnypDQiw9vbG1u2bEFERATatGkDa2trvPHGG3j99dfxww8/oG/fvggICEBKSgqio6Ph6emJBw8eSPuwsLCAp6cntmzZgldffRUODg5o2rRpoc/caNCgAT7++GPMnTsXnTp1Qr9+/WBmZoaTJ0/C1dUVkZGRZcovJSUF//d//4eePXtCqVTi22+/xVtvvYUWLVq80PGaN28e4uLi0LFjR7z33nuoVq0aPvvsM2RnZ2Px4sUvtE2iqszExAT9+vXD5s2b8fDhQ3zyySflXgdvb2/s27cPy5Ytg6urK9zd3eHj41PsOiEhIVi2bBkUCgVGjBiB9PR0REdHo0mTJi/8cP9PP/0UHTt2RKtWrTB69Gi4u7vj+vXr2L17NxITEwEAr7/+Or755hvI5XJ4enpCqVRi3759BZ4/4uXlBWNjYyxatAiZmZkwMzND9+7d4eTkhLVr1+Kdd95Bq1atEBQUBEdHR9y4cQO7d+9Ghw4dCu1IK8zQoUPx9ddfIyIiAidOnECnTp3w8OFD7Nu3D++99x769OmDN954A926dcPHH3+M69evo0WLFti7dy9+/PFHhIeHS6NTgKcPS164cCFGjhyJ1q1b4/Dhw/jzzz9f6Fiqvch7S1QZdenSBe+++y4iIyORmJgIf39/mJiY4PLly9i2bRtWrlyJN998E7a2tlr7jJf2PK04UVFR6NixI5o1a4ZRo0ahXr16SEtLg1KpxN9//40//vhD2tecOXMwfPhwtG/fHufOncOmTZtK9bzgZ9na2mL58uUYOXIk2rRpg7feegv29vb4448/8OjRI2zcuBGNGjVC/fr18eGHH+Kff/6Bra0tvv/++0KfD1qadrm06tevj3nz5mHq1Km4fv06AgMDYWNjg5SUFOzYsQOjR4/Ghx9+WKZtElHlUdpzw5EjR+Lu3bvo3r07atWqhb/++gurVq2Cl5eX9AzciRMn4qeffsLrr7+OYcOGwdvbGw8fPsS5c+ewfft2XL9+vcTRwP7+/nBxcUGHDh3g7OyMixcvYvXq1QgICCjw7F2qAOUwcyrpkezsbDFx4kTRokULYWNjI6ysrESLFi3EmjVrpJgHDx6It956S9jZ2QkA0nTKKpVKLFiwQLi5uQkzMzPRsmVLsWvXrgJTLgshxNGjR4W3t7cwNTUVAMTMmTOFEP+bVvp569atEy1bthRmZmbC3t5edOnSRcTFxZU6L/V2L1y4IN58801hY2Mj7O3tRVhYWIHp6QGI0NDQQrfzbF3VTp8+LRQKhbC2thaWlpaiW7du4ujRo6WuG5G+iYuLEwCETCYTN2/e1FgWHBwsrKysCqzTpUuXQqdId3NzEwEBAWXa/6VLl0Tnzp2FhYWFACBNPa9uB27fvl3oet9++62oV6+eMDU1FV5eXmLPnj0F2i/1NO9LliwpsH5h7UNSUpLo27evsLOzE+bm5qJhw4Zi+vTp0vJ79+6J4cOHixo1aghra2uhUCjEpUuXhJubm1RvtS+++ELUq1dPGBsbCwDiwIED0rIDBw4IhUIh5HK5MDc3F/Xr1xfDhg0Tp06dKtOxe/Tokfj444+Fu7u7MDExES4uLuLNN98UV69elWLu378vJkyYIFxdXYWJiYnw8PAQS5YsESqVqsC2RowYIeRyubCxsREDBw4U6enpBY5TUe/L+vXrBQCRkpIilRX13hJVBgcOHBAAxLZt26Syoto8tc8//1x4e3sLCwsLYWNjI5o1ayYmTZok/v333wLbftnPeGnP04pr54QQ4urVq2Lo0KHCxcVFmJiYiFdeeUW8/vrrYvv27VLMkydPxAcffCBq1qwpLCwsRIcOHYRSqRRdunQRXbp0KXWd1X766SfRvn17YWFhIWxtbUXbtm3Fd999Jy2/cOGC8PPzE9bW1qJGjRpi1KhR4o8//hAAxPr16zW2VVK7XJY2SQghvv/+e9GxY0dhZWUlrKysRKNGjURoaKhITk4uc55EhqSoz1ppzhULa2+F+N/n9OTJk6XaV0lKc264fft24e/vL5ycnISpqamoU6eOePfdd8WtW7c0tnX//n0xdepU0aBBA2Fqaipq1Kgh2rdvLz755BORk5MjhCi+/f3ss89E586dRfXq1YWZmZmoX7++mDhxosjMzCxTTqQbMiH4VGKiWbNmYfbs2bh9+3aZni1CRERERERERFQUPuONiIiIiIiIiIhIB/iMN9JrDx48KPG5JI6OjuVUGyLSpdTU1GKXW1hYQC6Xl1Ntqo6cnBzcvXu32Bi5XF7szIpEVHlV1c/47du3C0wk8yxTU1M4ODiUY42IyBBkZmbi8ePHxca4uLiUU21IX7DjjfTaJ598gtmzZxcbk5KSUk61ISJdqlmzZrHLg4ODsWHDhvKpTBVy9OhRdOvWrdiY9evXY9iwYeVTISLSqqr6GW/Tpg3++uuvIpd36dIFBw8eLL8KEZFBGD9+PDZu3FhsDJ/WRWXFZ7yRXrt27RquXbtWbEzHjh1hbm5eTjUiIl3Zt29fsctdXV3h6elZTrWpOu7du4eEhIRiY5o0aVJixyYRVU5V9TP++++/FzvqxN7eHt7e3uVYIyIyBBcuXMC///5bbIyfn1851Yb0BTveiIiIiIiIiIiIdICTKxCRwYqMjESbNm1gY2MDJycnBAYGIjk5WSOma9eukMlkGj9jxozRiLlx4wYCAgJgaWkJJycnTJw4EXl5eRoxBw8eRKtWrWBmZoYGDRoUestjVFQU6tatC3Nzc/j4+ODEiRNaz5mIiIiIiIjKj0E/402lUuHff/+FjY0NZDJZRVeHiEoghMD9+/fh6uoKI6OXv25w6NAhhIaGok2bNsjLy8NHH30Ef39/XLhwAVZWVlLcqFGjMGfOHOm1paWl9P/8/HwEBATAxcUFR48exa1btzB06FCYmJhgwYIFAJ4+RzAgIABjxozBpk2bEB8fj5EjR6JmzZpQKBQAgC1btiAiIgLR0dHw8fHBihUroFAokJycDCcnpxJzYXtGVLVouz3TJ2zPiKoetmlFY5tGVLXopD0TBuzmzZsCAH/4w58q9nPz5k2dtAnp6ekCgDh06JBU1qVLFzF+/Pgi1/nll1+EkZGRSE1NlcrWrl0rbG1tRXZ2thBCiEmTJokmTZporDdo0CChUCik123bthWhoaHS6/z8fOHq6ioiIyNLVXe2Z/zhT9X80VV7VpWxPeMPf6rujzbatAULFojWrVsLa2tr4ejoKPr06SMuXbqkEdOlS5cC+3733Xc1Yv766y/Ru3dvYWFhIRwdHcWHH34ocnNzNWIOHDggWrZsKUxNTUX9+vXF+vXrC9Rn9erVws3NTZiZmYm2bduK48ePlykftmn84U/V/NHmOZpBj3izsbEBANy8eRO2trZa3XZubi727t0Lf39/mJiYaHXblRHz1X+VIeesrCzUrl1b+uxqW2ZmJgDAwcFBo3zTpk349ttv4eLigjfeeAPTp0+XRr0plUo0a9YMzs7OUrxCocDYsWNx/vx5tGzZEkqlssBDWBUKBcLDwwEAOTk5SEhIwNSpU6XlRkZG8PPzg1KpLLSu2dnZyM7Oll6L//+4zpSUlDIfn9zcXBw4cADdunUzqN9nQ8sZYN6VKe/79+/D3d1dZ+1ZVVaW87PK8LdJn/B4apchHU9tnqPp0x0JQME2Td9/L/Q9P0D/czT0/HTxndOgO97UQ31tbW110vFmaWkJW1tbvfxlfR7z1X+VKWddDNNXqVQIDw9Hhw4d0LRpU6n8rbfegpubG1xdXXH27FlMnjwZycnJ+OGHHwAAqampGp1uAKTXqampxcZkZWXh8ePHuHfvHvLz8wuNuXTpUqH1jYyMxOzZswuUK5VKjRPP0rK0tMTx48fLvF5VZog5A8y7snj06BGA0rdnhw8fxpIlS5CQkIBbt25hx44dCAwMlJYLITBz5kx88cUXyMjIQIcOHbB27Vp4eHhIMXfv3sW4cePw888/w8jICP3798fKlSthbW0txZw9exahoaE4efIkHB0dMW7cOEyaNEmjLtu2bcP06dNx/fp1eHh4YNGiRejdu3eZ6lKcspyfVaa/TfqAx1O7DPF4auMcLTY2VuP1hg0b4OTkhISEBHTu3Fkqt7S0hIuLS6Hb2Lt3Ly5cuIB9+/bB2dkZXl5emDt3LiZPnoxZs2bB1NQU0dHRcHd3x9KlSwEAjRs3xpEjR7B8+XKp423ZsmUYNWoUhg8fDgCIjo7G7t27sW7dOkyZMqVU+Tzfpun774W+5wfof47M7yltfuc06I43IiK10NBQJCUl4ciRIxrlo0ePlv7frFkz1KxZEz169MDVq1dRv3798q6mZOrUqYiIiJBeq6/M+Pv7l/lCQm5uLuLi4vDaa6/p5R/XwhhizgDzrkx5Z2VllSn+4cOHaNGiBUJCQtCvX78CyxcvXoxPP/0UGzduhLu7O6ZPnw6FQoELFy7A3NwcADBkyBDcunULcXFxyM3NxfDhwzF69GjExMRIdfL394efnx+io6Nx7tw5hISEwM7OTmoLjx49isGDByMyMhKvv/46YmJiEBgYiNOnT0sXLUpTFyKi0qpKdyQABe9KULf3ubm50o/6tT7S9/wA/c/R0PPTRd7seCMigxcWFoZdu3bh8OHDqFWrVrGxPj4+AIArV66gfv36cHFxKTD7aFpaGgBIV2FdXFyksmdjbG1tYWFhAWNjYxgbGxcaU9SVXDMzM5iZmRUoNzExeeGOhZdZt6oyxJwB5l0ZlLUevXr1Qq9evQpdJoTAihUrMG3aNPTp0wcA8PXXX8PZ2Rk7d+5EUFAQLl68iNjYWJw8eRKtW7cGAKxatQq9e/fGJ598AldXV2zatAk5OTlYt24dTE1N0aRJEyQmJmLZsmVSx9vKlSvRs2dPTJw4EQAwd+5cxMXFYfXq1YiOji5VXYiISquq3ZEAFH1Xwt69ezXuSoiLiyvNIaiy9D0/QP9zNNT81HclaBM73ojIYAkhMG7cOOzYsQMHDx6Eu7t7ieskJiYCAGrWrAkA8PX1xfz585Geni496yMuLg62trbw9PSUYn755ReN7cTFxcHX1xcAYGpqCm9vb8THx0u3jqlUKsTHxyMsLEwbqRKRHktJSUFqaqrGyA25XA4fHx8olUoEBQVBqVTCzs5O6nQDAD8/PxgZGeH48ePo27cvlEolOnfuDFNTUylGoVBg0aJFuHfvHuzt7aFUKjVG26pjdu7cWeq6PK+k0SHF0fer8uWNx1O7DOl46irHqnZHAlDyXQmVcRS2Nul7foD+52jo+ZX1roTSYMcbERms0NBQxMTE4Mcff4SNjY10BVQul8PCwgJXr15FTEwMevfujerVq+Ps2bOYMGECOnfujObNmwMA/P394enpiXfeeQeLFy9Gamoqpk2bhtDQUGlE2pgxY7B69WpMmjQJISEh2L9/P7Zu3Yrdu3dLdYmIiEBwcDBat26Ntm3bYsWKFXj48KH0TBEioqKo267CRmU8O7Lj+QeBV6tWDQ4ODhoxz1+AeHaEiL29fZEjRJ7dRkl1eV5pR4cUR9+vypc3Hk/tMoTjqYsRIlXxjgSg9HclVKZR2Lqg7/kB+p+joeani5zZ8UZEBmvt2rUAgK5du2qUr1+/HsOGDYOpqSn27dsndYLVrl0b/fv3x7Rp06RYY2Nj7Nq1C2PHjoWvry+srKwQHBysMcuWu7s7du/ejQkTJmDlypWoVasWvvzyS+nBvQAwaNAg3L59GzNmzEBqaiq8vLwQGxtb4MsrEZG+eZlnVur7VfnyxuOpXYZ0PLU5QoR3JBCRvmHHGxEZLCFEsctr166NQ4cOlbgdNze3Aiduz+vatSvOnDlTbExYWBhP5IiozNQjL9LS0qQvnerXXl5eUkx6errGenl5ebh7926Joz+e3UdRMc8uL6kuz9PGMyv1/ap8eePx1C5DOJ7azI93JBCRvjGq6AoQERER0Ytzd3eHi4sL4uPjpbKsrCwcP35cGrnh6+uLjIwMJCQkSDH79++HSqWSbtHy9fXF4cOHNZ7VFBcXh4YNG8Le3l6KeXY/6hj1fkpTFyKi4qxduxaZmZno2rUratasKf1s2bIFAKQ7Evz9/dGoUSN88MEH6N+/P37++WdpG+o7EoyNjeHr64u3334bQ4cOLfSOhLi4OLRo0QJLly4t9I6ETz75BDNmzICXlxcSExN5RwIRlRlHvJWSbLasTPEWRhb4rvl3kC+U47HqcZFxYmbxI26IiEh3Smqjy4ptOunKgwcPcOXKFel1SkoKEhMT4eDggDp16iA8PBzz5s2Dh4cH3N3dMX36dLi6ukq3RzVu3Bg9e/bEqFGjEB0djdzcXISFhSEoKAiurq4Ans4SOHv2bIwYMQKTJ09GUlISVq5cieXLl0v7HT9+PLp06YKlS5ciICAAmzdvxqlTp/D5558DAGQyWYl10QVtf5YBfp6JKoqh35FQ1u+dpcH2jKhiseONiIiIqJI7deoUunXrJr1WPxMtODgYGzZswKRJk/Dw4UOMHj0aGRkZ6NixI2JjY2Fubi6ts2nTJoSFhaFHjx4wMjJC//798emnn0rL5XI59u7di9DQUHh7e6NGjRqYMWOGxuyB7du3R0xMDKZNm4aPPvoIHh4e2LlzJ5o2bSrFlKYuRERERIaCHW9ERERElVzXrl2LHQUik8kwZ84cjduonufg4ICYmJhi99O8eXP89ttvxcYMGDAAAwYMeKm6EBERERkKPuONiIiIiIiIiIhIB9jxRkREREREREREpAPseCMiIiIiIiIiItIBdrwRERERERERERHpADveiIiIiIiIiIiIdIAdb0RERERERERERDrAjjciIiIiIiIiIiIdYMcbERERERERERGRDrDjjYiIiIiIiIiISAfY8UZERERERERERKQD7HgjIiIiIiIiIiLSAXa8ERERERERERER6QA73oiIiIiIiIiIiHSAHW9EREREREREREQ6wI43IiIiIiIiIiIiHWDHGxERERERERERkQ6w442IiIiIiIiIiEgH2PFGRERERERERESkA+x4IyIiIiIiIiIi0gF2vBEREREREREREekAO96IiIiIiIiIiIh0gB1vREREREREREREOvBSHW8LFy6ETCZDeHi4VPbkyROEhoaievXqsLa2Rv/+/ZGWlqax3o0bNxAQEABLS0s4OTlh4sSJyMvL04g5ePAgWrVqBTMzMzRo0AAbNmwosP+oqCjUrVsX5ubm8PHxwYkTJ14mHSIiIiIiIiIiIq154Y63kydP4rPPPkPz5s01yidMmICff/4Z27Ztw6FDh/Dvv/+iX79+0vL8/HwEBAQgJycHR48excaNG7FhwwbMmDFDiklJSUFAQAC6deuGxMREhIeHY+TIkdizZ48Us2XLFkRERGDmzJk4ffo0WrRoAYVCgfT09BdNiYiIiIiIiIiISGteqOPtwYMHGDJkCL744gvY29tL5ZmZmfjqq6+wbNkydO/eHd7e3li/fj2OHj2KY8eOAQD27t2LCxcu4Ntvv4WXlxd69eqFuXPnIioqCjk5OQCA6OhouLu7Y+nSpWjcuDHCwsLw5ptvYvny5dK+li1bhlGjRmH48OHw9PREdHQ0LC0tsW7dupc5HkRERERERERERFpR7UVWCg0NRUBAAPz8/DBv3jypPCEhAbm5ufDz85PKGjVqhDp16kCpVKJdu3ZQKpVo1qwZnJ2dpRiFQoGxY8fi/PnzaNmyJZRKpcY21DHqW1pzcnKQkJCAqVOnSsuNjIzg5+cHpVJZZL2zs7ORnZ0tvc7KygIA5ObmIjc3t9icLYwsil1eVHxJ65W036pCnYe+5FMSQ8sXqBw5G9LxJiIiIiIioqqvzB1vmzdvxunTp3Hy5MkCy1JTU2Fqago7OzuNcmdnZ6Smpkoxz3a6qZerlxUXk5WVhcePH+PevXvIz88vNObSpUtF1j0yMhKzZ88uUL53715YWloWuR4AfNf8u2KXF2Vd0+JH4P3yyy8vtN3KKi4urqKrUK4MLV+gYnN+9OhRhe2biIiIiIiIqKzK1PF28+ZNjB8/HnFxcTA3N9dVnXRm6tSpiIiIkF5nZWWhdu3a8Pf3h62tbbHryhfKy7QvCyMLrGu6DiFJIXiselxkXOaUzDJtt7LKzc1FXFwcXnvtNZiYmFR0dXTO0PIFKkfO6lGqRERERERERFVBmTreEhISkJ6ejlatWkll+fn5OHz4MFavXo09e/YgJycHGRkZGqPe0tLS4OLiAgBwcXEpMPuoetbTZ2Oenwk1LS0Ntra2sLCwgLGxMYyNjQuNUW+jMGZmZjAzMytQbmJiUmJHQnGdZyWtV9y6+tZpU5pjqU8MLV+gYnM2tGNNREREREREVVuZJlfo0aMHzp07h8TEROmndevWGDJkiPR/ExMTxMfHS+skJyfjxo0b8PX1BQD4+vri3LlzGrOPxsXFwdbWFp6enlLMs9tQx6i3YWpqCm9vb40YlUqF+Ph4KYaIqCSRkZFo06YNbGxs4OTkhMDAQCQnJ2vEPHnyBKGhoahevTqsra3Rv3//Ap3+N27cQEBAACwtLeHk5ISJEyciLy9PI+bgwYNo1aoVzMzM0KBBA2zYsKFAfaKiolC3bl2Ym5vDx8enwEUKIiIiIiIiqlrK1PFmY2ODpk2bavxYWVmhevXqaNq0KeRyOUaMGIGIiAgcOHAACQkJGD58OHx9fdGuXTsAgL+/Pzw9PfHOO+/gjz/+wJ49ezBt2jSEhoZKo9HGjBmDa9euYdKkSbh06RLWrFmDrVu3YsKECVJdIiIi8MUXX2Djxo24ePEixo4di4cPH2L48OFaPDxEpM8OHTqE0NBQHDt2DHFxccjNzYW/vz8ePnwoxUyYMAE///wztm3bhkOHDuHff/9Fv379pOX5+fkICAhATk4Ojh49io0bN2LDhg2YMWOGFJOSkoKAgAB069YNiYmJCA8Px8iRI7Fnzx4pZsuWLYiIiMDMmTNx+vRptGjRAgqFQuMiBREREZG+44VRItI3Zep4K43ly5fj9ddfR//+/dG5c2e4uLjghx9+kJYbGxtj165dMDY2hq+vL95++20MHToUc+bMkWLc3d2xe/duxMXFoUWLFli6dCm+/PJLKBQKKWbQoEH45JNPMGPGDHh5eSExMRGxsbEFJlwgIipKbGwshg0bhiZNmqBFixbYsGEDbty4gYSEBABAZmYmvvrqKyxbtgzdu3eHt7c31q9fj6NHj+LYsWMAnk7OcuHCBXz77bfw8vJCr169MHfuXERFRSEnJwcAEB0dDXd3dyxduhSNGzdGWFgY3nzzTSxfvlyqy7JlyzBq1CgMHz4cnp6eiI6OhqWlJdatK36CFiIiIiJ9wgujRKRvyjyr6fMOHjyo8drc3BxRUVGIiooqch03N7cSZ/Ps2rUrzpw5U2xMWFgYwsLCSl1XIqLiZGY+nezEwcEBwNPnWubm5sLPz0+KadSoEerUqQOlUol27dpBqVSiWbNmGp3+CoUCY8eOxfnz59GyZUsolUqNbahjwsPDAQA5OTlISEjA1KlTpeVGRkbw8/ODUqkstK7Z2dnIzs6WXqsnnsjNzUVubm6Z8lbHl3W9qkydq4WRhU62W1kZ4nsNVM68tV2X/Px8zJo1C99++y1SU1Ph6uqKYcOGYdq0aZDJZAAAIQRmzpyJL774AhkZGejQoQPWrl0LDw8PaTt3797FuHHj8PPPP8PIyAj9+/fHypUrYW1tLcWcPXsWoaGhOHnyJBwdHTFu3DhMmjRJoz7btm3D9OnTcf36dXh4eGDRokXo3bu3VnMmIv0UGxur8XrDhg1wcnJCQkICOnfuLF0YjYmJQffu3QEA69evR+PGjXHs2DG0a9dOujC6b98+ODs7w8vLC3PnzsXkyZMxa9YsmJqaalwYBYDGjRvjyJEjWL58uTTg49kLo8DTi6m7d+/GunXrMGXKlHI8KkRUlb10xxsRkT5QqVQIDw9Hhw4d0LRpUwBAamoqTE1NNSaLAQBnZ2ekpqZKMc+PtFW/LikmKysLjx8/xr1795Cfn19ozKVLlwqtb2RkJGbPnl2gfO/evbC0tCxl1pri4uJeaL2qbF1T7Y4oLOmiUmVhiO81ULnyfvTokVa3t2jRIqxduxYbN25EkyZNcOrUKQwfPhxyuRzvv/8+AGDx4sX49NNPsXHjRri7u2P69OlQKBS4cOGCNFv9kCFDcOvWLWmUyfDhwzF69GjExMQAeNrJ7+/vDz8/P0RHR+PcuXMICQmBnZ0dRo8eDQA4evQoBg8ejMjISLz++uuIiYlBYGAgTp8+LbWvRESlVZUujAIlXxwt6WKQti8KFrcvXaiMF7u0Td9zNPT8dJE3O96IiACEhoYiKSkJR44cqeiqlMrUqVMREREhvc7KykLt2rXh7+8PW1vbMm0rNzcXcXFxeO211wxm5lh1ziFJIS88a3VhMqdkam1bumCI7zVQOfNWfxHTlqNHj6JPnz4ICAgAANStWxffffed9CwiIQRWrFiBadOmoU+fPgCAr7/+Gs7Ozti5cyeCgoJw8eJFxMbG4uTJk2jdujUAYNWqVejduzc++eQTuLq6YtOmTcjJycG6detgamqKJk2aIDExEcuWLZM63lauXImePXti4sSJAIC5c+ciLi4Oq1evRnR0tFbzJiL9VtUujAKlvzha1MWg75p/V+S2X1RFXBisTBe7dEXfczTU/LR9cRRgxxsREcLCwrBr1y4cPnwYtWrVkspdXFyQk5ODjIwMjZO7tLQ0uLi4SDHPP2RX/XDfZ2Oef+BvWloabG1tYWFhAWNjYxgbGxcao97G88zMzKQJaZ5lYmLywh0LL7NuVfVY9VirHW9V5fgZ4nsNVK68tV2P9u3b4/PPP8eff/6JV199FX/88QeOHDmCZcuWAXj6LKPU1FSN0R1yuRw+Pj5QKpUICgqCUqmEnZ2d1OkGAH5+fjAyMsLx48fRt29fKJVKdO7cGaamplKMQqHAokWLcO/ePdjb20OpVGpcGFDH7Ny5s9C6v8yt87q6bfzZbRsSfR/lUN4M6XjqKseqdmEUKPniaEkXg+QL5VqvU3leGKyMF7u0Td9zNPT8tH1xFGDHGxEZMCEExo0bhx07duDgwYNwd3fXWO7t7Q0TExPEx8ejf//+AIDk5GTcuHEDvr6+AABfX1/Mnz8f6enpcHJyAvD06omtrS08PT2lmOevNMbFxUnbMDU1hbe3N+Lj4xEYGAjg6RXe+Ph4PseSiEplypQpyMrKQqNGjWBsbIz8/HzMnz8fQ4YMAfC/ER6Fjdx4dvSHuh1Tq1atGhwcHDRinm8rnx1FYm9vX+QoEvU2nqeNW+e1fds4UHVuHdcFfR/lUN4M4XjqYoRIVbwwCpT+4mhRF4O0eUHw2X2Vt8p0sUtX9D1HQ81PFzmz442IDFZoaChiYmLw448/wsbGRvpSKJfLYWFhAblcjhEjRiAiIgIODg6wtbXFuHHj4Ovri3bt2gEA/P394enpiXfeeQeLFy9Gamoqpk2bhtDQUOmka8yYMVi9ejUmTZqEkJAQ7N+/H1u3bsXu3bulukRERCA4OBitW7dG27ZtsWLFCjx8+FB6mC8RUXG2bt2KTZs2ISYmRrr9Mzw8HK6urggODq7o6hXrZW6d19Vt40Dlv3VcF/R9lEN5M6Tjqc0RIrwwSkT6hh1vRGSw1q5dC+DpLMrPWr9+PYYNGwYAWL58uTSzX3Z2NhQKBdasWSPFGhsbY9euXRg7dix8fX1hZWWF4OBgzJkzR4pxd3fH7t27MWHCBKxcuRK1atXCl19+Kc2YBQCDBg3C7du3MWPGDKSmpsLLywuxsbEFRo0QERVm4sSJmDJlCoKCggAAzZo1w19//YXIyEgEBwdLozPS0tJQs2ZNab20tDR4eXkBeDr6Iz09XWO7eXl5uHv3bokjRNTLiovR5a3z2r5tXL1/Q6XvoxzKmyEcT23mxwujRKRv2PFGRAZLCFFijLm5OaKiohAVFVVkjJubW4m3JHXt2hVnzpwpNiYsLIxXUInohTx69AhGRkYaZcbGxlCpVACeXgBwcXFBfHy81NGWlZWF48ePY+zYsQCejv7IyMhAQkICvL29AQD79++HSqWCj4+PFPPxxx8jNzdX+qIdFxeHhg0bwt7eXoqJj4+XZgZUx6hHkRARFYcXRolI37DjjYiIiKiKe+ONNzB//nzUqVMHTZo0wZkzZ7Bs2TKEhIQAAGQyGcLDwzFv3jx4eHjA3d0d06dPh6urq3QLVePGjdGzZ0+MGjUK0dHRyM3NRVhYGIKCguDq6goAeOuttzB79myMGDECkydPRlJSElauXInly5dLdRk/fjy6dOmCpUuXIiAgAJs3b8apU6fw+eefl/txIaKqhxdGiUjfsOONiIiIqIpbtWoVpk+fjvfeew/p6elwdXXFu+++ixkzZkgxkyZNwsOHDzF69GhkZGSgY8eOiI2Nhbm5uRSzadMmhIWFoUePHtJokk8//VRaLpfLsXfvXoSGhsLb2xs1atTAjBkzMHr0aCmmffv2iImJwbRp0/DRRx/Bw8MDO3fuRNOmTcvnYBARERFVIux4IyIiIqribGxssGLFCqxYsaLIGJlMhjlz5mjcavU8BwcHxMTEFLuv5s2b47fffis2ZsCAARgwYECxMURERESGwKjkECIiIiIiIiIiIiordrwRERERERERERHpADveiIiIiIiIiIiIdIAdb0RERERERERERDrAjjciIiIiIiIiIiIdYMcbERERERERERGRDrDjjYiIiIiIiIiISAfY8UZERERERERERKQD7HgjIiIiIiIiIiLSAXa8ERERERERERER6QA73oiIiIiIiIiIiHSAHW9EREREREREREQ6UK2iK0BEREREREREJJst08l2xUyhk+0SlQZHvBEREREREREREekAO96IiIiIiIiIiIh0gB1vREREREREREREOsCONyIiIiIiIiIiIh1gxxsREREREREREZEOsOONiIiIiIiIiIhIB9jxRkREREREREREpAPseCMiIiIiIiIiItKBahVdASIiouLIZsu0vk0LIwt81/w7rW+XiIiIiIjoWRzxRkREREREREREpAPseCMiIiIiIiIiItKBMnW8rV27Fs2bN4etrS1sbW3h6+uLX3/9VVr+5MkThIaGonr16rC2tkb//v2RlpamsY0bN24gICAAlpaWcHJywsSJE5GXl6cRc/DgQbRq1QpmZmZo0KABNmzYUKAuUVFRqFu3LszNzeHj44MTJ06UJRUiIiIiIiIiIiKdKlPHW61atbBw4UIkJCTg1KlT6N69O/r06YPz588DACZMmICff/4Z27Ztw6FDh/Dvv/+iX79+0vr5+fkICAhATk4Ojh49io0bN2LDhg2YMWOGFJOSkoKAgAB069YNiYmJCA8Px8iRI7Fnzx4pZsuWLYiIiMDMmTNx+vRptGjRAgqFAunp6S97PIiIiIiIiIiIiLSiTB1vb7zxBnr37g0PDw+8+uqrmD9/PqytrXHs2DFkZmbiq6++wrJly9C9e3d4e3tj/fr1OHr0KI4dOwYA2Lt3Ly5cuIBvv/0WXl5e6NWrF+bOnYuoqCjk5OQAAKKjo+Hu7o6lS5eicePGCAsLw5tvvonly5dL9Vi2bBlGjRqF4cOHw9PTE9HR0bC0tMS6deu0eGiIiIiIiIiIiIhe3AvPapqfn49t27bh4cOH8PX1RUJCAnJzc+Hn5yfFNGrUCHXq1IFSqUS7du2gVCrRrFkzODs7SzEKhQJjx47F+fPn0bJlSyiVSo1tqGPCw8MBADk5OUhISMDUqVOl5UZGRvDz84NSqSy2ztnZ2cjOzpZeZ2VlAQByc3ORm5tb7LoWRhbFH5Ai4ktar6T9VhXqPPQln5IYWr5A5cjZkI43ERERERERVX1l7ng7d+4cfH198eTJE1hbW2PHjh3w9PREYmIiTE1NYWdnpxHv7OyM1NRUAEBqaqpGp5t6uXpZcTFZWVl4/Pgx7t27h/z8/EJjLl26VGzdIyMjMXv27ALle/fuhaWlZbHrftf8u2KXF2Vd0+JH4f3yyy8vtN3KKi4urqKrUK4MLV+gYnN+9OhRhe2biIiIiIiIqKzK3PHWsGFDJCYmIjMzE9u3b0dwcDAOHTqki7pp3dSpUxERESG9zsrKQu3ateHv7w9bW9ti15UvlJdpXxZGFljXdB1CkkLwWPW4yLjMKZll2m5llZubi7i4OLz22mswMTGp6OronKHlC1SOnNWjVLXl8OHDWLJkCRISEnDr1i3s2LEDgYGB0vJhw4Zh48aNGusoFArExsZKr+/evYtx48bh559/hpGREfr374+VK1fC2tpaijl79ixCQ0Nx8uRJODo6Yty4cZg0aZLGdrdt24bp06fj+vXr8PDwwKJFi9C7d2+t5ktERERERETlq8wdb6ampmjQoAEAwNvbGydPnsTKlSsxaNAg5OTkICMjQ2PUW1paGlxcXAAALi4uBWYfVc96+mzM8zOhpqWlwdbWFhYWFjA2NoaxsXGhMeptFMXMzAxmZmYFyk1MTErsSCiu86yk9YpbV986bUpzLPWJoeULVGzO2t7vw4cP0aJFC4SEhGhMBPOsnj17Yv369dLr59uQIUOG4NatW4iLi0Nubi6GDx+O0aNHIyYmBsDTzkJ/f3/4+fkhOjoa586dQ0hICOzs7DB69GgAwNGjRzF48GBERkbi9ddfR0xMDAIDA3H69Gk0bdpUqzkTERERVXa8OEpE+qRMkysURqVSITs7G97e3jAxMUF8fLy0LDk5GTdu3ICvry8AwNfXF+fOndOYfTQuLg62trbw9PSUYp7dhjpGvQ1TU1N4e3trxKhUKsTHx0sxRESl0atXL8ybNw99+/YtMsbMzAwuLi7Sj729vbTs4sWLiI2NxZdffgkfHx907NgRq1atwubNm/Hvv/8CADZt2oScnBysW7cOTZo0QVBQEN5//30sW7ZM2s7KlSvRs2dPTJw4EY0bN8bcuXPRqlUrrF69WnfJExEREVVS6oujUVFRRcb07NkTt27dkn6++07z0UBDhgzB+fPnERcXh127duHw4cPSRU/gfxdH3dzckJCQgCVLlmDWrFn4/PPPpRj1xdERI0bgzJkzCAwMRGBgIJKSkrSfNBHprTJ1vE2dOhWHDx/G9evXce7cOUydOhUHDx7EkCFDIJfLMWLECERERODAgQNISEjA8OHD4evri3bt2gEA/P394enpiXfeeQd//PEH9uzZg2nTpiE0NFQaRTJmzBhcu3YNkyZNwqVLl7BmzRps3boVEyZMkOoRERGBL774Ahs3bsTFixcxduxYPHz4EMOHD9fioSEiAg4ePAgnJyc0bNgQY8eOxZ07d6RlSqUSdnZ2aN26tVTm5+cHIyMjHD9+XIrp3LkzTE1NpRiFQoHk5GTcu3dPiilsUpmSJowhInrWP//8g7fffhvVq1eHhYUFmjVrhlOnTknLhRCYMWMGatasCQsLC/j5+eHy5csa27h79y6GDBkCW1tb2NnZYcSIEXjw4IFGzNmzZ9GpUyeYm5ujdu3aWLx4cYG6bNu2DY0aNYK5uTmaNWumd8+0JSLd4sVRItInZbrVND09HUOHDsWtW7cgl8vRvHlz7NmzB6+99hoAYPny5dIw3uzsbCgUCqxZs0Za39jYGLt27cLYsWPh6+sLKysrBAcHY86cOVKMu7s7du/ejQkTJmDlypWoVasWvvzySygUCilm0KBBuH37NmbMmIHU1FR4eXkhNja2wIQLREQvo2fPnujXrx/c3d1x9epVfPTRR+jVqxeUSiWMjY2RmpoKJycnjXWqVasGBwcHjQlj3N3dNWKenVTG3t6+yEll1NsozMvM0vy8yjBjbXHKOqt0Wbap7W1X1mOoVtnfa12pjHlruy737t1Dhw4d0K1bN/z6669wdHTE5cuXNb6ILl68GJ9++ik2btwId3d3TJ8+HQqFAhcuXIC5uTkA3j5PRFWH+uKovb09unfvjnnz5qF69eoASr442rdv3yIvji5atAj37t2Dvb09lEqlxjPC1TE7d+4ssl4lnaOV9DdJF+c95fn372X/5uoif0C7x6Aynldok6Hnp4u8y9Tx9tVXXxW73NzcHFFRUcUOCXZzcyvxqmfXrl1x5syZYmPCwsIQFhZWbAwR0csICgqS/t+sWTM0b94c9evXx8GDB9GjR48KrNnLzdJclMo6S++LzipdGiXNPF1WVWVUT2V9r3WtMuWt7VmaFy1ahNq1a2s8k/LZTn8hBFasWIFp06ahT58+AICvv/4azs7O2LlzJ4KCgqQRIidPnpS+rK5atQq9e/fGJ598AldXV40RIqampmjSpAkSExOxbNkyqePt2REiADB37lzExcVh9erViI6O1mreRGSYKvPF0dKeoxX1N0kX5z0VcX7yon9zdXXep4tjUJnOK3TBUPPT9jka8AKTKxARGap69eqhRo0auHLlCnr06AEXFxeNZ1YCQF5eHu7evVvihDHqZcXFFDdhzMvM0vy8yjBjbXHKOqt0aZR25umyquwzVVf291pXKmPe2p6l+aeffoJCocCAAQNw6NAhvPLKK3jvvfcwatQoAEBKSgpSU1M1bmuXy+Xw8fGBUqlEUFBQhY0QeZkRvOrlVX2ESGWh76McypshHc/yzrEyXxwt6RytpL9JujjvKc/zk5f9m6uL/AHtHoPKeF6hTYaen7bP0QB2vBERldrff/+NO3fuoGbNmgCeTgaTkZGBhIQEeHt7AwD2798PlUoFHx8fKebjjz9Gbm6u1LDHxcWhYcOG0i1g6kllwsPDpX09O6lMYV5mluaiVNZZerXZMVbYtrW5/cp4/ApTWd9rXatMeWu7HteuXcPatWsRERGBjz76CCdPnsT7778PU1NTBAcHS6Mzihu5UVEjRLQxglfbo1eBqjOCVRf0fZRDeTOE46mLESJlUZkujpb2HK2ov0m6OO+piL99L/o3V1fnfaYLTEsOKiULIwt81/y7SnVeoQuGmp8ucmbHGxEZrAcPHuDKlSvS65SUFCQmJsLBwQEODg6YPXs2+vfvDxcXF1y9ehWTJk1CgwYNpGdONm7cGD179sSoUaMQHR2N3NxchIWFISgoCK6urgCAt956C7Nnz8aIESMwefJkJCUlYeXKlVi+fLm03/Hjx6NLly5YunQpAgICsHnzZpw6dUpjVi0iouKoVCq0bt0aCxYsAAC0bNkSSUlJiI6ORnBwcAXXrngvM4JXfdVa26NXgco/glUX9H2UQ3kzpOOpixEiZVGZLo4SET2PHW9EZLBOnTqFbt26Sa/VX/yCg4Oxdu1anD17Fhs3bkRGRgZcXV3h7++PuXPnalzF3LRpE8LCwtCjRw9pcplPP/1UWi6Xy7F3716EhobC29sbNWrUwIwZMzSms2/fvj1iYmIwbdo0fPTRR/Dw8MDOnTv5EHIiKrWaNWvC09NTo6xx48b4/vvvAfxv9EZaWpr0xVT92svLS4qpiBEi2hjBq+3Rq+r9Gyp9H+VQ3gzheGo7P14cJSJ9wo43IjJYXbt2hRCiyOV79uwpcRsODg7SbH9Fad68OX777bdiYwYMGIABAwaUuD8iosJ06NABycnJGmV//vkn3NzcADydaMHFxQXx8fFSR1tWVhaOHz+OsWPHAuAIESKqPHhxlIj0CTveiIhIK2SzZRVdBSKDNWHCBLRv3x4LFizAwIEDceLECXz++efSqAyZTIbw8HDMmzcPHh4ecHd3x/Tp0+Hq6orAwEAAHCFCRJUHL44SkT5hxxsRERFRFdemTRvs2LEDU6dOxZw5c+Du7o4VK1ZgyJAhUsykSZPw8OFDjB49GhkZGejYsSNiY2Nhbm4uxXCECBEREZF2seONiIiISA+8/vrreP3114tcLpPJMGfOHMyZM6fIGI4QISIiItIudrwRERERERERUZkU9pgRCyMLfNf8O8gXyrU+6Q1RVWVU0RUgIiIiIiIiIiLSR+x4IyIiIiIiIiIi0gF2vBEREREREREREekAn/FGRESkJYU960QbxEyhk+0SEREREZFuccQbERERERERERGRDnDEGxGRAXp2ZBZnnyIiIiIiItINjngjIiIiIiIiIiLSAXa8ERERERERERER6QA73oiIiIiIiIiIiHSAHW9EREREREREREQ6wI43IiIiIiIiIiIiHWDHGxERERERERERkQ6w442IiIiIiIiIiEgH2PFGRERERERERESkA+x4IyIiIiIiIiIi0gF2vBEREREREREREelAtYquABERERERERHphmy2rKKrQGTQOOKNiIiIiIiIiIhIB9jxRkREREREREREpAPseCMiIiIiIiIiItIBdrwRERERERERERHpADveiIiIiIiIiIiIdIAdb0RERERERERERDpQraIrQERERMWTzZZpZTsWRhb4rvl3kC+U49H0R1rZJhERERERFY0j3oiIiIiIiIiIiHSgTB1vkZGRaNOmDWxsbODk5ITAwEAkJydrxDx58gShoaGoXr06rK2t0b9/f6SlpWnE3LhxAwEBAbC0tISTkxMmTpyIvLw8jZiDBw+iVatWMDMzQ4MGDbBhw4YC9YmKikLdunVhbm4OHx8fnDhxoizpEBERERERERER6UyZOt4OHTqE0NBQHDt2DHFxccjNzYW/vz8ePnwoxUyYMAE///wztm3bhkOHDuHff/9Fv379pOX5+fkICAhATk4Ojh49io0bN2LDhg2YMWOGFJOSkoKAgAB069YNiYmJCA8Px8iRI7Fnzx4pZsuWLYiIiMDMmTNx+vRptGjRAgqFAunp6S9zPIiIiIiIiIiIiLSiTM94i42N1Xi9YcMGODk5ISEhAZ07d0ZmZia++uorxMTEoHv37gCA9evXo3Hjxjh27BjatWuHvXv34sKFC9i3bx+cnZ3h5eWFuXPnYvLkyZg1axZMTU0RHR0Nd3d3LF26FADQuHFjHDlyBMuXL4dCoQAALFu2DKNGjcLw4cMBANHR0di9ezfWrVuHKVOmvPSBISIiIiIiIiIiehkvNblCZmYmAMDBwQEAkJCQgNzcXPj5+UkxjRo1Qp06daBUKtGuXTsolUo0a9YMzs7OUoxCocDYsWNx/vx5tGzZEkqlUmMb6pjw8HAAQE5ODhISEjB16lRpuZGREfz8/KBUKousb3Z2NrKzs6XXWVlZAIDc3Fzk5uYWm6uFkUWxy4uKL2m9kvZbVajz0Jd8SmJo+QKVI2dDOt5ERERERERU9b1wx5tKpUJ4eDg6dOiApk2bAgBSU1NhamoKOzs7jVhnZ2ekpqZKMc92uqmXq5cVF5OVlYXHjx/j3r17yM/PLzTm0qVLRdY5MjISs2fPLlC+d+9eWFpaFpvvd82/K3Z5UdY1XVfs8l9++eWFtltZxcXFVXQVypWh5QtUbM6PHml3FsbDhw9jyZIlSEhIwK1bt7Bjxw4EBgZKy4UQmDlzJr744gtkZGSgQ4cOWLt2LTw8PKSYu3fvYty4cfj5559hZGSE/v37Y+XKlbC2tpZizp49i9DQUJw8eRKOjo4YN24cJk2apFGXbdu2Yfr06bh+/To8PDywaNEi9O7dW6v5EhERERERUfl64Y630NBQJCUl4ciRI9qsj05NnToVERER0uusrCzUrl0b/v7+sLW1LXZd+UJ5mfZlYWSBdU3XISQpBI9Vj4uMy5ySWabtVla5ubmIi4vDa6+9BhMTk4qujs4ZWr5A5chZPUpVWx4+fIgWLVogJCRE41mUaosXL8ann36KjRs3wt3dHdOnT4dCocCFCxdgbm4OABgyZAhu3bolPfdy+PDhGD16NGJiYqQ6+/v7w8/PD9HR0Th37hxCQkJgZ2eH0aNHAwCOHj2KwYMHIzIyEq+//jpiYmIQGBiI06dPSxc2iIjKYuHChZg6dSrGjx+PFStWAHg6AdYHH3yAzZs3Izs7GwqFAmvWrNG4kHnjxg2MHTsWBw4cgLW1NYKDgxEZGYlq1f53ynjw4EFERETg/PnzqF27NqZNm4Zhw4Zp7D8qKgpLlixBamoqWrRogVWrVqFt27blkToR6QFeHCUiffJCHW9hYWHYtWsXDh8+jFq1aknlLi4uyMnJQUZGhsaot7S0NLi4uEgxz88+qp719NmY52dCTUtLg62tLSwsLGBsbAxjY+NCY9TbKIyZmRnMzMwKlJuYmJTYkVBc51lJ6xW3rr512pTmWOoTQ8sXqNictb3fXr16oVevXoUuE0JgxYoVmDZtGvr06QMA+Prrr+Hs7IydO3ciKCgIFy9eRGxsLE6ePInWrVsDAFatWoXevXvjk08+gaurKzZt2oScnBysW7cOpqamaNKkCRITE7Fs2TKp423lypXo2bMnJk6cCACYO3cu4uLisHr1akRHR2s1ZyLSfydPnsRnn32G5s2ba5RPmDABu3fvxrZt2yCXyxEWFoZ+/frh999/B/C/CbBcXFxw9OhR3Lp1C0OHDoWJiQkWLFgA4H8TYI0ZMwabNm1CfHw8Ro4ciZo1a0rP4VVPgBUdHQ0fHx+sWLECCoUCycnJcHJyKt+DQURVEi+OEpE+KVPHmxAC48aNw44dO3Dw4EG4u7trLPf29oaJiQni4+PRv39/AEBycjJu3LgBX19fAICvry/mz5+P9PR06eQrLi4Otra28PT0lGKevwUzLi5O2oapqSm8vb0RHx8vXflQqVSIj49HWFhYGQ8BEVFBKSkpSE1N1XjepFwuh4+PD5RKJYKCgqBUKmFnZyd1ugGAn58fjIyMcPz4cfTt2xdKpRKdO3eGqampFKNQKLBo0SLcu3cP9vb2UCqVGqNx1TE7d+4ssn4v88xKQPP5k6V9JqU+McScAc28DemZiZXhGZXP01VdHjx4gCFDhuCLL77AvHnzpHJOgEVEVQkvjhKRPilTx1toaChiYmLw448/wsbGRnomm1wuh4WFBeRyOUaMGIGIiAg4ODjA1tYW48aNg6+vL9q1awcA8Pf3h6enJ9555x0sXrwYqampmDZtGkJDQ6XRaGPGjMHq1asxadIkhISEYP/+/di6dSt2794t1SUiIgLBwcFo3bo12rZtixUrVuDhw4fSSR4R0ctQt2+FPUvy2edRPj96o1q1anBwcNCIef4ixbPPtbS3ty/yuZbqbRTmZZ5ZCRT+3MqSnkmpjwwxZ+Bp3vr2jNHSqEzP5dT2MyvVQkNDERAQAD8/P42Ot8o+ARYRUWlV9YujJV0MquoXBQ3h4qY6t8p0QU+bKuMFS20qKT9d5F2mjre1a9cCALp27apRvn79eunZHsuXL5fuoX/2+SFqxsbG2LVrF8aOHQtfX19YWVkhODgYc+bMkWLc3d2xe/duTJgwAStXrkStWrXw5ZdfSldSAWDQoEG4ffs2ZsyYgdTUVHh5eSE2NrbAl1ciIn30Ms+sBDSfW1naZ1LqE0PMGdDMO3VS0R27+qYyPKPyedp+ZiUAbN68GadPn8bJkycLLKvME2C9zAhe9XJdfMHT1y8cxdH3L1vlzZCOZ3nmqC8XR4u6GPSik/pVNoZwcbMyXdDTBUPNTxcXR8t8q2lJzM3NERUVhaioqCJj3NzcSrzS3rVrV5w5c6bYmLCwMN5aSkQ6oX5eZFpaGmrWrCmVp6WlwcvLS4pJT0/XWC8vLw93794t8ZmVz+6jqBhdPbMSKPy5lSU9k1IfGWLOwNO8K0sHVHmqTM/l1HY9bt68ifHjxyMuLk56vlFV8bIjeAHdfMEzxFGhavr+Zau8GcLx1NUo3qqopIujJV0MKuukfpWNIVzcVOdYmS7oaVNlvGCpTSXlp4uLoy88qykRkT5zd3eHi4sL4uPjpY62rKwsHD9+HGPHjgXw9HmUGRkZSEhIgLe3NwBg//79UKlU8PHxkWI+/vhj5ObmSg17XFwcGjZsCHt7eykmPj5eulVLHaN+riURUUkSEhKQnp6OVq1aSWX5+fk4fPgwVq9ejT179lTaCbBeZgSv+uRZF1/w9GXm+bLQ9y9b5c2QjqcuvqgWRV8ujhZ1MUhfOqsM4eJmZbqgpwuGmp8ucmbHGxEZrAcPHuDKlSvS65SUFCQmJsLBwQF16tRBeHg45s2bBw8PD2nGLFdXV2lSl8aNG6Nnz54YNWoUoqOjkZubi7CwMAQFBcHV1RUA8NZbb2H27NkYMWIEJk+ejKSkJKxcuRLLly+X9jt+/Hh06dIFS5cuRUBAADZv3oxTp07h888/L9fjQURVV48ePXDu3DmNsuHDh6NRo0aYPHkyateuXWknwHrZEbyAbr7g6fOXjZLo+5et8mYIx7M88+PFUSKqatjxRkQG69SpU+jWrZv0Wj3iIjg4GBs2bMCkSZPw8OFDjB49GhkZGejYsSNiY2M1buPatGkTwsLC0KNHD+n5lp9++qm0XC6XY+/evQgNDYW3tzdq1KiBGTNmSLNlAUD79u0RExODadOm4aOPPoKHhwd27tzJaeqJqNRsbGwKtBlWVlaoXr26VM4JsIioquDFUSLSJ+x4IyKD1bVr12KfXSmTyTBnzhyNyV+e5+DggJiYmGL307x5c/z222/FxgwYMAADBgwovsJERC+BE2ARUVXBi6NEpE/Y8UZERESkhw4ePKjxmhNgEVFVwYujRKRPjCq6AkRERERERERERPqIHW9EREREREREREQ6wI43IiIiIiIiIiIiHWDHGxERERERERERkQ5wcoUKJpst08l2xcyiH0ZKRERERERERES6xxFvREREREREREREOsCONyIiIiIiIiIiIh1gxxsREREREREREZEOsOONiIiIiIiIiIhIB9jxRkREREREREREpAPseCMiIiIiIiIiItIBdrwRERERERERERHpADveiIiIiIiIiIiIdIAdb0RERERERERERDrAjjciIiIiIiIiIiIdYMcbERERERERERGRDrDjjYiIiIiIiIiISAfY8UZERERERERERKQD7HgjIiIiIiIiIiLSAXa8ERERERERERER6UC1iq4AkWy2TOvbFDOF1rdJRERERERERFQWHPFGRERERERERESkA+x4IyIiIiIiIiIi0gF2vBEREREREREREekAO96IiIiIiIiIiIh0gB1vREREREREREREOsCONyIiIiIiIiIiIh1gxxsREREREREREZEOsOONiIiIiIiIiIhIB9jxRkREREREREREpAPVyrrC4cOHsWTJEiQkJODWrVvYsWMHAgMDpeVCCMycORNffPEFMjIy0KFDB6xduxYeHh5SzN27dzFu3Dj8/PPPMDIyQv/+/bFy5UpYW1tLMWfPnkVoaChOnjwJR0dHjBs3DpMmTdKoy7Zt2zB9+nRcv34dHh4eWLRoEXr37v0Ch4GIiIiIiIiIqHTkC+V4rHpc0dUoNTFTVHQVDFaZR7w9fPgQLVq0QFRUVKHLFy9ejE8//RTR0dE4fvw4rKysoFAo8OTJEylmyJAhOH/+POLi4rBr1y4cPnwYo0ePlpZnZWXB398fbm5uSEhIwJIlSzBr1ix8/vnnUszRo0cxePBgjBgxAmfOnEFgYCACAwORlJRU1pSIiIiIiIiIiIi0rswdb7169cK8efPQt2/fAsuEEFixYgWmTZuGPn36oHnz5vj666/x77//YufOnQCAixcvIjY2Fl9++SV8fHzQsWNHrFq1Cps3b8a///4LANi0aRNycnKwbt06NGnSBEFBQXj//fexbNkyaV8rV65Ez549MXHiRDRu3Bhz585Fq1atsHr16hc8FEREmmbNmgWZTKbx06hRI2n5kydPEBoaiurVq8Pa2hr9+/dHWlqaxjZu3LiBgIAAWFpawsnJCRMnTkReXp5GzMGDB9GqVSuYmZmhQYMG2LBhQ3mkR0R6JDIyEm3atIGNjQ2cnJwQGBiI5ORkjZjybLOioqJQt25dmJubw8fHBydOnNB6zkRkuHiORkRVSZlvNS1OSkoKUlNT4efnJ5XJ5XL4+PhAqVQiKCgISqUSdnZ2aN26tRTj5+cHIyMjHD9+HH379oVSqUTnzp1hamoqxSgUCixatAj37t2Dvb09lEolIiIiNPavUCikDr7CZGdnIzs7W3qdlZUFAMjNzUVubm6xuVkYWZTqGDwfX9b1tKWkfHS1vxfZry6Oka7zf5l8q6rKkHNF7LtJkybYt2+f9Lpatf81mxMmTMDu3buxbds2yOVyhIWFoV+/fvj9998BAPn5+QgICICLiwuOHj2KW7duYejQoTAxMcGCBQsAPG03AwICMGbMGGzatAnx8fEYOXIkatasCYVCUb7JElGVdejQIYSGhqJNmzbIy8vDRx99BH9/f1y4cAFWVlYAyq/N2rJlCyIiIhAdHQ0fHx+sWLECCoUCycnJcHJyqpgDRER6h+doRFRVaLXjLTU1FQDg7OysUe7s7CwtS01NLXDSVa1aNTg4OGjEuLu7F9iGepm9vT1SU1OL3U9hIiMjMXv27ALle/fuhaWlZbG5fdf8u2KXF2Vd03UvtN7L+uWXXypkv3FxcWVe50WPbXHKK/8Xybeqq8icHz16VO77rFatGlxcXAqUZ2Zm4quvvkJMTAy6d+8OAFi/fj0aN26MY8eOoV27dti7dy8uXLiAffv2wdnZGV5eXpg7dy4mT56MWbNmwdTUFNHR0XB3d8fSpUsBAI0bN8aRI0ewfPlyntQRUanFxsZqvN6wYQOcnJyQkJCAzp07l2ubtWzZMowaNQrDhw8HAERHR2P37t1Yt24dpkyZUo5HhYj0Gc/RiKiq0GrHW2U3depUjVFyWVlZqF27Nvz9/WFra1vsuvKF8jLty8LIAuuarkNIUkiFPHAxc0pmue4vNzcXcXFxeO2112BiYlKmdct6bEtD1/m/TL5VVWXIWT1KtTxdvnwZrq6uMDc3h6+vLyIjI1GnTh0kJCQgNzdXY4Rvo0aNUKdOHSiVSrRr1w5KpRLNmjXTuEigUCgwduxYnD9/Hi1btoRSqdTYhjomPDy82Hq9zAheQHOkaUWP0K0IhpgzoJk3R+xWLF3XJTPz6d9BBwcHACi3NisnJwcJCQmYOnWqtNzIyAh+fn5QKpWF1vVl2jP18qo4er4yqoyflarMkI5nReRYVc/RSvq9qOrnJoZwjlVVcyzt51Tf266S8tNF3lrteFNfcUhLS0PNmjWl8rS0NHh5eUkx6enpGuvl5eXh7t270vouLi4F7sFXvy4pprCrHmpmZmYwMzMrUG5iYlJiR8KLdp49Vj2ukI63iuoYKc2xfJ4ujk955f8i+VZ1FZlzee/Xx8cHGzZsQMOGDXHr1i3Mnj0bnTp1QlJSElJTU2Fqago7OzuNdZ4f4VvYyFz1suJisrKy8PjxY1hYFP4H/WVG8AKFjzStqBG6FckQcwae5l1RI6MrUmUapazLEbwqlQrh4eHo0KEDmjZtCgDl1mbdu3cP+fn5hcZcunSp0Pq+bHsG6OazbIifEbXK9FnRB4ZwPMv7rgR9OEcr6vdCF3cDVQRDOMeqajmW9e+avrddReWni/ZMqx1v7u7ucHFxQXx8vNTRlpWVhePHj2Ps2LEAAF9fX2RkZCAhIQHe3t4AgP3790OlUsHHx0eK+fjjj5Gbmyt90Y6Li0PDhg1hb28vxcTHx2tccYiLi4Ovr682UyIiA9arVy/p/82bN4ePjw/c3NywdevWIk+2ysvLjOAFNEeaVvQI3YpgiDkDmnmnTir60Qz6pjKM2H2eLkfwhoaGIikpCUeOHNHZPrTpZdoz9Xuri89yed89UBlUxs9KVWZIx7O870qoyudoJf1e6OJuoPJkCOdYVTXH0v5d0/e2q6T8dNGelbnj7cGDB7hy5Yr0OiUlBYmJiXBwcECdOnUQHh6OefPmwcPDA+7u7pg+fTpcXV0RGBgI4Om98T179sSoUaMQHR2N3NxchIWFISgoCK6urgCAt956C7Nnz8aIESMwefJkJCUlYeXKlVi+fLm03/Hjx6NLly5YunQpAgICsHnzZpw6dQqff/75Sx4SIqLC2dnZ4dVXX8WVK1fw2muvIScnBxkZGRpXVJ8deevi4lJgJr/Sjt61tbUt9sTxZUbwAoWPNK2oEboVyRBzBp7mbbrAtOTAFyBmCp1sVxsq0yhlXdUjLCwMu3btwuHDh1GrVi2p3MXFpVzaLGNjYxgbG5fproSXbc8A3XyWK8vvSkWoTJ8VfWAIx7Oi86uK52hF/V7oy3mJIZxjVbUcy/o51fe2q6j8dJGzUVlXOHXqFFq2bImWLVsCACIiItCyZUvMmDEDADBp0iSMGzcOo0ePRps2bfDgwQPExsbC3Nxc2samTZvQqFEj9OjRA71790bHjh01Oszkcjn27t2LlJQUeHt744MPPsCMGTMwevRoKaZ9+/aIiYnB559/jhYtWmD79u3YuXOndEsFEZG2PXjwAFevXkXNmjXh7e0NExMTxMfHS8uTk5Nx48YNaeStr68vzp07p3F7fVxcHGxtbeHp6SnFPLsNdQxH7xJRWQghEBYWhh07dmD//v0FJqkqrzbL1NQU3t7eGjEqlQrx8fFs14hIZ3iORkSVWZlHvHXt2hVCFH01WyaTYc6cOZgzZ06RMQ4ODoiJiSl2P82bN8dvv/1WbMyAAQMwYMCA4itMRPSCPvzwQ7zxxhtwc3PDv//+i5kzZ8LY2BiDBw+GXC7HiBEjEBERAQcHB9ja2mLcuHHw9fVFu3btAAD+/v7w9PTEO++8g8WLFyM1NRXTpk1DaGiodCV0zJgxWL16NSZNmoSQkBDs378fW7duxe7duysydSKqYkJDQxETE4Mff/wRNjY20jOK5HI5LCwsyrXNioiIQHBwMFq3bo22bdtixYoVePjwoTTLKRHRy+I5GhFVJQY1qykRUVn8/fffGDx4MO7cuQNHR0d07NgRx44dg6OjIwBg+fLlMDIyQv/+/ZGdnQ2FQoE1a9ZI6xsbG2PXrl0YO3YsfH19YWVlheDgYI0LE+7u7ti9ezcmTJiAlStXolatWvjyyy85TT0RlcnatWsBPL1A+qz169dj2LBhAMqvzRo0aBBu376NGTNmIDU1FV5eXoiNjS3wkHIiohfFczQiqkrY8UZEVITNmzcXu9zc3BxRUVGIiooqMsbNza3EGYS6du2KM2fOvFAdiYgAFHs3glp5tllhYWEICwsrsU5ERC+C52hEVJWU+RlvREREREREREREVDJ2vBEREREREREREekAbzUlIiIiIiIiItJjstmyUsVZGFngu+bfQb5Qjseqx8XGipklP+qCOOKNiIiIiIiIiIhIJ9jxRkREREREREREpAPseCMiIiIiIiIiItIBPuONSq24e8LLch84EREREREREZEh4Ig3IiIiIiIiIiIiHWDHGxERERERERERkQ7wVlPSS6WdKrmsOF0yEREREREREZUWR7wRERERERERERHpADveiIiIiIiIiIiIdIAdb0RERERERERERDrAjjciIiIiIiIiIiIdYMcbERERERERERGRDnBWUyIqE/lCOR6rHmt1m5wtloiIiIiIiPQRR7wRERERERERERHpADveiIiIiIiIiIiIdIC3mhIREZHWyGbLtL5N3o5ORERERFUVR7wRERERERERERHpADveiIiIiIiIiIiIdIC3muopXdzqQ0REREREREREpceONyIiIiIiIiIiKhNdDfjRt+f78lZTIiIiIiIiIiIiHWDHGxERERERERERkQ6w442IiIiIiIiIiEgH2PFGRERERERERESkA+x4IyIiIiIiIiIi0gF2vBEREREREREREekAO96IiIiIiIiIiIh0oFpFV4CIdEM2W6bV7VkYWeC75t9pdZtERERERERE+owdb0QVTNsdZERERERERERUOVT5W02joqJQt25dmJubw8fHBydOnKjoKhERvRC2Z0SkT9imEZG+YHtGRC+jSo9427JlCyIiIhAdHQ0fHx+sWLECCoUCycnJcHJyqujqERGVGtszItInbNOISF+wPSMqf7q4K0zMFFrfZmlV6Y63ZcuWYdSoURg+fDgAIDo6Grt378a6deswZcqUCq4d6SN1A6B+3pl8oRyPVY8ruFakD9ieERXtZU++yrPNrsiTusqEbRoR6Qu2Z0T0sqpsx1tOTg4SEhIwdepUqczIyAh+fn5QKpWFrpOdnY3s7GzpdWZmJgDg7t27yM3NLXZ/5jnmZaqfuZE5Hj16BPMccwiV/p+EM1/9p8uc79y5U6q4+/fvAwCE0K9jXt7tGaDZpvH32TByBph3eeRt6O0ZUPY27WXas9zc3Ar/21QWtZbV0vo2tcnCyAJRnlFwnuOMy+GXK7o6VZ769/POnTswMTHR6b509bv1d8TfpYrT1zZNF+doJf1elPV7Z2VjCOca+p6jvuan/rte0mdQJ+2ZqKL++ecfAUAcPXpUo3zixImibdu2ha4zc+ZMAYA//OFPFf+5efNmeTQz5YbtGX/4Y7g/+taeCVH2No3tGX/4oz8/+tam8RyNP/wx3B9ttmdVdsTbi5g6dSoiIiKk1yqVCnfv3kX16tUhk2n3HuKsrCzUrl0bN2/ehK2trVa3XRkxX/1XGXIWQuD+/ftwdXWtkP1XJtpszyrDe1veDDFngHlXprzZnv3Py7RnlfG9rcp4PLXLkI4n27T/KalN0/ffC33PD9D/HA09P120Z1W2461GjRowNjZGWlqaRnlaWhpcXFwKXcfMzAxmZmYaZXZ2drqqIgDA1tZWL39Zi8J89V9F5yyXyyts37pSWdqzin5vK4Ih5gww78pCH9szoOxtmjbas8r23lZ1PJ7aZSjHUx/bNF2eo+n774W+5wfof46GnJ+22zMjrW6tHJmamsLb2xvx8fFSmUqlQnx8PHx9fSuwZkREZcP2jIj0Cds0ItIXbM+ISBuq7Ig3AIiIiEBwcDBat26Ntm3bYsWKFXj48KE04wwRUVXB9oyI9AnbNCLSF2zPiOhlVemOt0GDBuH27duYMWMGUlNT4eXlhdjYWDg7O1d01WBmZoaZM2cWGGasr5iv/jPEnMtTRbZnhvjeGmLOAPM2tLwrUnm1aXxvtYvHU7t4PPWDttszff+90Pf8AP3Pkflpn0wIPZvzmYiIiIiIiIiIqBKoss94IyIiIiIiIiIiqszY8UZERERERERERKQD7HgjIiIiIiIiIiLSAXa8ERERERERERER6QA73v6/w4cP44033oCrqytkMhl27typsXzYsGGQyWQaPz179tSIuXv3LoYMGQJbW1vY2dlhxIgRePDggUbM2bNn0alTJ5ibm6N27dpYvHhxgbps27YNjRo1grm5OZo1a4ZffvlF6/lGRkaiTZs2sLGxgZOTEwIDA5GcnKwR8+TJE4SGhqJ69eqwtrZG//79kZaWphFz48YNBAQEwNLSEk5OTpg4cSLy8vI0Yg4ePIhWrVrBzMwMDRo0wIYNGwrUJyoqCnXr1oW5uTl8fHxw4sSJcs+3a9euBd7jMWPGVMl8AWDt2rVo3rw5bG1tYWtrC19fX/z666/Scn16fw1NSe2VEAIzZsxAzZo1YWFhAT8/P1y+fFkjpiq1V2qG1k4DhtdWqxlim00vhu9NycqzHTE0CxcuhEwmQ3h4uFTGY2m4/vnnH7z99tuoXr06LCws0KxZM5w6dUparq3zs4pQt27dAn9zZTIZQkNDAVT93/v8/HxMnz4d7u7usLCwQP369TF37lw8Ow9lVX7/1O7fv4/w8HC4ubnBwsIC7du3x8mTJ6XlVSnHyvR9qFQECSGE+OWXX8THH38sfvjhBwFA7NixQ2N5cHCw6Nmzp7h165b0c/fuXY2Ynj17ihYtWohjx46J3377TTRo0EAMHjxYWp6ZmSmcnZ3FkCFDRFJSkvjuu++EhYWF+Oyzz6SY33//XRgbG4vFixeLCxcuiGnTpgkTExNx7tw5rearUCjE+vXrRVJSkkhMTBS9e/cWderUEQ8ePJBixowZI2rXri3i4+PFqVOnRLt27UT79u2l5Xl5eaJp06bCz89PnDlzRvzyyy+iRo0aYurUqVLMtWvXhKWlpYiIiBAXLlwQq1atEsbGxiI2NlaK2bx5szA1NRXr1q0T58+fF6NGjRJ2dnYiLS2tXPPt0qWLGDVqlMZ7nJmZWSXzFUKIn376SezevVv8+eefIjk5WXz00UfCxMREJCUlCSH06/01NCW1VwsXLhRyuVzs3LlT/PHHH+L//u//hLu7u3j8+LEUU5Xaq9LmrW/ttBCG11aXJW99a7Op7PjelE55tSOG5sSJE6Ju3bqiefPmYvz48VI5j6Vhunv3rnBzcxPDhg0Tx48fF9euXRN79uwRV65ckWK0cX5WUdLT0zX+3sbFxQkA4sCBA0KIqv97P3/+fFG9enWxa9cukZKSIrZt2yasra3FypUrpZiq/P6pDRw4UHh6eopDhw6Jy5cvi5kzZwpbW1vx999/CyGqVo6V5ftQabHjrRBFfaHr06dPketcuHBBABAnT56Uyn799Vchk8nEP//8I4QQYs2aNcLe3l5kZ2dLMZMnTxYNGzaUXg8cOFAEBARobNvHx0e8++67L5FRydLT0wUAcejQISGEEBkZGcLExERs27ZNirl48aIAIJRKpRDi6S+7kZGRSE1NlWLWrl0rbG1tpRwnTZokmjRporGvQYMGCYVCIb1u27atCA0NlV7n5+cLV1dXERkZqf1E/7/n8xXi6Ze4Z0+cnleV81Wzt7cXX375pd6/v4bk+fZKpVIJFxcXsWTJEqksIyNDmJmZie+++04IUfXbKyEMs50WwvDaajVDbbOpeHxvXoyu2hFDcv/+feHh4SHi4uI02iIeS8M1efJk0bFjxyKXa+v8rLIYP368qF+/vlCpVHrxex8QECBCQkI0yvr16yeGDBkihNCP9+/Ro0fC2NhY7Nq1S6O8VatW4uOPP67SOVbk96HS4q2mZXDw4EE4OTmhYcOGGDt2LO7cuSMtUyqVsLOzQ+vWraUyPz8/GBkZ4fjx41JM586dYWpqKsUoFAokJyfj3r17Uoyfn5/GfhUKBZRKpS5TQ2ZmJgDAwcEBAJCQkIDc3FyNujRq1Ah16tSR6qJUKtGsWTM4Oztr1DUrKwvnz58vVT45OTlISEjQiDEyMoKfn59Oc34+X7VNmzahRo0aaNq0KaZOnYpHjx5Jy6pyvvn5+di8eTMePnwIX19fvX9/DVlKSgpSU1M1jrlcLoePj4/Ge1uV26vi6HM7DRheW61maG02lYzvzYvTVTtiSEJDQxEQEFCg/eCxNFw//fQTWrdujQEDBsDJyQktW7bEF198IS3X1vlZZZCTk4Nvv/0WISEhkMlkevF73759e8THx+PPP/8EAPzxxx84cuQIevXqBUA/3r+8vDzk5+fD3Nxco9zCwgJHjhzRixzVyvP7UGlVe5mEDEnPnj3Rr18/uLu74+rVq/joo4/Qq1cvKJVKGBsbIzU1FU5OThrrVKtWDQ4ODkhNTQUApKamwt3dXSNG3fikpqbC3t4eqampGg2SOka9DV1QqVQIDw9Hhw4d0LRpU6k+pqamsLOzK7IuRdVVvay4mKysLDx+/Bj37t1Dfn5+oTGXLl3SWo7PKixfAHjrrbfg5uYGV1dXnD17FpMnT0ZycjJ++OGHYnNRLysupqLyPXfuHHx9ffHkyRNYW1tjx44d8PT0RGJiot6+v4ZO/d4U145U5faqOPrcTgOG11arGVKbTaX333//8b15AbpsRwzF5s2bcfr0aY3nIqnxWBqua9euYe3atYiIiMBHH32EkydP4v3334epqSmCg4O1dn5WGezcuRMZGRkYNmwYAP34vZ8yZQqysrLQqFEjGBsbIz8/H/Pnz8eQIUMAaO/8uiLZ2NjA19cXc+fORePGjeHs7IzvvvsOSqUSDRo00Isc1crz+1BpseOtlIKCgqT/N2vWDM2bN0f9+vVx8OBB9OjRowJr9vJCQ0ORlJSEI0eOVHRVykVR+Y4ePVr6f7NmzVCzZk306NEDV69eRf369cu7mlrRsGFDJCYmIjMzE9u3b0dwcDAOHTpU0dUi0gl9bqcBw2ur1QypzSbSNUNtR7Tl5s2bGD9+POLi4gqMGiHDplKp0Lp1ayxYsAAA0LJlSyQlJSE6OhrBwcEVXDvt+uqrr9CrVy+4urpWdFW0ZuvWrdi0aRNiYmLQpEkTJCYmIjw8HK6urnr1/n3zzTcICQnBK6+8AmNjY7Rq1QqDBw9GQkJCRVdN7/FW0xdUr1491KhRA1euXAEAuLi4ID09XSMmLy8Pd+/ehYuLixTz/Owu6tclxaiXa1tYWBh27dqFAwcOoFatWlK5i4sLcnJykJGRUWRdXiYfW1tbWFhYoEaNGjA2Ni63nIvKtzA+Pj4AoPEeV7V8TU1N0aBBA3h7eyMyMhItWrTAypUr9fb9pf+9N8Ud86raXpWVvrTTgOG11WqG1mZT6fG9KTtdtyOGICEhAenp6WjVqhWqVauGatWq4dChQ/j0009RrVo1ODs781gaqJo1a8LT01OjrHHjxrhx4wYA7Z2fVbS//voL+/btw8iRI6UyfWhDJk6ciClTpiAoKAjNmjXDO++8gwkTJiAyMhKA/rx/9evXx6FDh/DgwQPcvHkTJ06cQG5uLurVq6c3OQLl+32otNjx9oL+/vtv3LlzBzVr1gQA+Pr6IiMjQ6O3eP/+/VCpVNKXAV9fXxw+fBi5ublSTFxcHBo2bCgNU/T19UV8fLzGvuLi4uDr66vV+gshEBYWhh07dmD//v0FhlB6e3vDxMREoy7Jycm4ceOGVBdfX1+cO3dO4xc2Li4Otra20h+ekvIxNTWFt7e3RoxKpUJ8fLxWcy4p38IkJiYCgMZ7XFXyLYpKpUJ2drbevb/0P+7u7nBxcdE45llZWTh+/LjGe1uV2qsXVdXbacDw2mo1ttlUEr43pVde7Ygh6NGjB86dO4fExETpp3Xr1hgyZIj0fx5Lw9ShQwckJydrlP35559wc3MDoL3zs4q2fv16ODk5ISAgQCrThzbk0aNHMDLS7BoxNjaGSqUCoD/vn5qVlRVq1qyJe/fuYc+ePejTp49e5Vie34dKrczTMeip+/fvizNnzogzZ84IAGLZsmXizJkz4q+//hL3798XH374oVAqlSIlJUXs27dPtGrVSnh4eIgnT55I2+jZs6do2bKlOH78uDhy5Ijw8PDQmI42IyNDODs7i3feeUckJSWJzZs3C0tLS43paH///XdRrVo18cknn4iLFy+KmTNnChMTE3Hu3Dmt5jt27Fghl8vFwYMHNaaGfvTokRQzZswYUadOHbF//35x6tQp4evrK3x9faXl6mmh/f39RWJiooiNjRWOjo4a00Jfu3ZNWFpaiokTJ4qLFy+KqKgoYWxsLGJjY6WYzZs3CzMzM7FhwwZx4cIFMXr0aGFnZ6cx642u871y5YqYM2eOOHXqlEhJSRE//vijqFevnujcuXOVzFcIIaZMmSIOHTokUlJSxNmzZ8WUKVOETCYTe/fuFULo1/traIprr4R4On22nZ2d+PHHH8XZs2dFnz59Cp0+u6q0V6XJWx/baSEMr60ubd762GZT2fG9KZ3yakcM1fMzLPNYGqYTJ06IatWqifnz54vLly+LTZs2CUtLS/Htt99KMdo4P6tI+fn5ok6dOmLy5MkFllX13/vg4GDxyiuviF27domUlBTxww8/iBo1aohJkyZJMVX9/RNCiNjYWPHrr7+Ka9euib1794oWLVoIHx8fkZOTI4SoWjlWlu9DpcWOt//vwIEDAkCBn+DgYPHo0SPh7+8vHB0dhYmJiXBzcxOjRo0qcGJ3584dMXjwYGFtbS1sbW3F8OHDxf379zVi/vjjD9GxY0dhZmYmXnnlFbFw4cICddm6dat49dVXhampqWjSpInYvXu31vMtLFcAYv369VLM48ePxXvvvSfs7e2FpaWl6Nu3r7h165bGdq5fvy569eolLCwsRI0aNcQHH3wgcnNzNWIOHDggvLy8hKmpqahXr57GPtRWrVol6tSpI0xNTUXbtm3FsWPHyjXfGzduiM6dOwsHBwdhZmYmGjRoICZOnCgyMzOrZL5CCBESEiLc3NyEqampcHR0FD169JA63YTQr/fX0BTXXgnxdArt6dOnC2dnZ2FmZiZ69OghkpOTNbZRldqr0uStj+20EIbXVqsZYptNL4bvTcnKsx0xRM93vPFYGq6ff/5ZNG3aVJiZmYlGjRqJzz//XGO5ts7PKsqePXsEgAJ1FqLq/95nZWWJ8ePHizp16ghzc3NRr1498fHHH4vs7Gwppqq/f0IIsWXLFlGvXj1hamoqXFxcRGhoqMjIyJCWV6UcK9P3odKQCSFE2cbIERERERERERERUUn4jDciIiIiIiIiIiIdYMcbERERERERERGRDrDjjYiIiIiIiIiISAfY8UZERERERERERKQD7HgjIiIiIiIiIiLSAXa8ERERERERERER6QA73oiIiIiIiIiIiHSAHW9EREREREREREQ6wI43IiIiIiIiIiIiHWDHGxERERERERERkQ6w442IiIiIiIiIiEgH2PFGRERERERERESkA+x4IyIiIiIiIiIi0gF2vBEREREREREREekAO96IiIiIiIiIiIh0gB1vREREREREREREOsCONyIiIiIiIiIiIh1gxxsREREREREREZEOsOONiIiIiIiIiIhIB9jxRkREREREREREpAPseCMiIiIiIiIiItIBdrwRERERERERERHpADveiIiIiIiIiIiIdIAdb0RERJXQ9evXIZPJsGHDhoquChFVYV27dkXTpk0ruhqlsmHDBshkMly/fr2iq0JERKQ17HgjqiALFizAzp07K7oaRFSEo0ePYtasWcjIyHih9desWcNOMyIiIiIiA8eON6IKwo43osrt6NGjmD17NjveiIiIiIjohbHjjYiIiIiIXlheXh5ycnIquhpERESVEjveqFRmzZoFmUyGP//8E2+//TbkcjkcHR0xffp0CCFw8+ZN9OnTB7a2tnBxccHSpUuldXNycjBjxgx4e3tDLpfDysoKnTp1woEDBzT2oX6e0SeffILly5fDzc0NFhYW6NKlC5KSkspc5ydPnmDWrFl49dVXYW5ujpo1a6Jfv364evWqFPPw4UN88MEHqF27NszMzNCwYUN88sknEEIUqFdhI1dkMhlmzZpV4DhduXIFw4YNg52dHeRyOYYPH45Hjx5prPfw4UNs3LgRMpkMMpkMw4YNK3OORKQbs2bNwsSJEwEA7u7u0uf0+vXryMvLw9y5c1G/fn2YmZmhbt26+Oijj5CdnS2tX7duXZw/fx6HDh2S1u3atSsA4O7du/jwww/RrFkzWFtbw9bWFr169cIff/zxUnVOS0tDtWrVMHv27ALLkpOTIZPJsHr1agD/e47SkSNH8P7778PR0RF2dnZ49913kZOTg4yMDAwdOhT29vawt7fHpEmTNNpFIqo87t+/j/DwcNStWxdmZmZwcnLCa6+9htOnT2vEXbhwAd26dYOlpSVeeeUVLF68WGP5i5yvrVixQmoLL1y4AAC4dOkS3nzzTTg4OMDc3BytW7fGTz/9VKDe58+fR/fu3WFhYYFatWph3rx5UKlUZcp9+/btkMlkOHToUIFln332GWQymXQOOWzYMFhbW+PGjRt4/fXXYW1tjVdeeQVRUVEAgHPnzqF79+6wsrKCm5sbYmJiylQXIipf//zzD0JCQuDs7AwzMzM0adIE69atAwA8fvwYjRo1QqNGjfD48WNpnbt376JmzZpo37498vPzAQAqlQorVqxAkyZNYG5uDmdnZ7z77ru4d+9egX3++uuv6NKlC2xsbGBra4s2bdqUuq04deoUZDIZNm7cWGDZnj17IJPJsGvXLgAv992bKilBVAozZ84UAISXl5cYPHiwWLNmjQgICBAAxLJly0TDhg3F2LFjxZo1a0SHDh0EAHHo0CEhhBC3b98WNWvWFBEREWLt2rVi8eLFomHDhsLExEScOXNG2kdKSooAIJo1aybq1q0rFi1aJGbPni0cHByEo6OjSE1NLXV98/LyRI8ePQQAERQUJFavXi0iIyNF9+7dxc6dO4UQQqhUKtG9e3chk8nEyJEjxerVq8Ubb7whAIjw8PAC9Vq/fn2B/QAQM2fOLHCcWrZsKfr16yfWrFkjRo4cwWM0owABAABJREFUKQCISZMmSXHffPONMDMzE506dRLffPON+Oabb8TRo0dLnR8R6dYff/whBg8eLACI5cuXS5/TBw8eiODgYAFAvPnmmyIqKkoMHTpUABCBgYHS+jt27BC1atUSjRo1ktbdu3evEEKIkydPivr164spU6aIzz77TMyZM0e88sorQi6Xi3/++UfaRnFtT1G6d+8uPD09C5TPnj1bGBsbS+3o+vXrpTa9Z8+eIioqSrzzzjtSW9WxY0fx1ltviTVr1ojXX39dABAbN258waNJRLr01ltvCVNTUxERESG+/PJLsWjRIvHGG2+Ib7/9VgghRJcuXYSrq6uoXbu2GD9+vFizZo3o3r27ACB++eUXaTtlPV/z9PQU9erVEwsXLhTLly8Xf/31l0hKShJyuVx4enqKRYsWidWrV4vOnTsLmUwmfvjhB2kbt27dEo6OjsLe3l7MmjVLLFmyRHh4eIjmzZsLACIlJaVUuT969EhYW1uL9957r8Cybt26iSZNmkivg4ODhbm5ufD09BRjxowRUVFRon379lI76+rqKiZOnChWrVolmjRpIoyNjcW1a9fK+G4QUXlITU0VtWrVErVr1xZz5swRa9euFf/3f/8nnbcJIcSxY8eEsbGxmDBhgrReUFCQsLCwEMnJyVLZyJEjRbVq1cSoUaNEdHS0mDx5srCyshJt2rQROTk5Utz69euFTCYTTZs2FfPnzxdRUVFi5MiR4p133il1vevVqyd69+5doHz48OHC3t5e2t/LfPemyokdb1Qq6g//6NGjpbK8vDxRq1YtIZPJxMKFC6Xye/fuCQsLCxEcHCzFZWdna2zv3r17wtnZWYSEhEhl6hM5CwsL8ffff0vlx48fFwA0Gs2SrFu3TmqYnqdSqYQQQuzcuVMAEPPmzdNY/uabbwqZTCauXLmiUa+ydLw9m5cQQvTt21dUr15do8zKyko6RkRU+SxZsqTAF8DExEQBQIwcOVIj9sMPPxQAxP79+6WyJk2aiC5duhTY7pMnT0R+fr5GWUpKijAzMxNz5szRKCtrx9tnn30mAIhz585plHt6eoru3btLr9UdbwqFQmoThRDC19dXyGQyMWbMGKlM3dYXlgsRVTy5XC5CQ0OLXN6lSxcBQHz99ddSWXZ2tnBxcRH9+/eXysp6vmZrayvS09M14nv06CGaNWsmnjx5IpWpVCrRvn174eHhIZWFh4cLAOL48eNSWXp6upDL5WXqeBNCiMGDBwsnJyeRl5cnld26dUsYGRlptKnqiyYLFizQyM/CwkLIZDKxefNmqfzSpUsFzvGIqPIYMWKEqFmzpvjvv/80yoOCgoRcLhePHj0SQggxdepUYWRkJA4fPiy2bdsmAIgVK1ZI8b/99psAIDZt2qSxndjYWI3yjIwMYWNjI3x8fMTjx481Yp89jyrJ1KlThYmJibh7965Ulp2dLezs7DTa2Zf57k2VE281pTIZOXKk9H9jY2O0bt0aQgiMGDFCKrezs0PDhg1x7do1Kc7U1BTA06G8d+/eRV5eHlq3bl3gNggACAwMxCuvvCK9btu2LXx8fPDLL7+Uup7ff/89atSogXHjxhVYJpPJAAC//PILjI2N8f7772ss/+CDDyCEwK+//lrq/T1vzJgxGq87deqEO3fuICsr64W3SUQVT90ORUREaJR/8MEHAIDdu3eXuA0zMzMYGT3985ufn487d+7A2toaDRs2LLRNLIt+/fqhWrVq2LJli1SWlJSECxcuYNCgQQXiR4wYIbWJAODj41OgTVe39eo2nYgqFzs7Oxw/fhz//vtvkTHW1tZ4++23pdempqZo27atxue6rOdr/fv3h6Ojo/T67t272L9/PwYOHIj79+/jv//+w3///Yc7d+5AoVDg8uXL+OeffwA8bUvbtWuHtm3bSus7OjpiyJAhZc5/0KBBSE9Px8GDB6Wy7du3Q6VSFdruPXsuqz5ntbKywsCBA6Xyhg0bws7Oju0eUSUkhMD333+PN954A0IIqa3577//oFAokJmZKbVZs2bNQpMmTRAcHIz33nsPXbp00fjut23bNsjlcrz22msa2/H29oa1tbV0q31cXBzu37+PKVOmwNzcXKM+z55HlWTQoEHIzc3FDz/8IJXt3bsXGRkZJbZXpf3uTZUTO96oTOrUqaPxWi6Xw9zcHDVq1ChQ/ux98Rs3bkTz5s1hbm6O6tWrw9HREbt370ZmZmaBfXh4eBQoe/XVV3H9+vVS1/Pq1ato2LAhqlWrVmTMX3/9BVdXV9jY2GiUN27cWFr+op4/Tvb29gBQ6LMCiKjq+Ouvv2BkZIQGDRpolLu4uMDOzq5U7YZKpcLy5cvh4eEBMzMz1KhRA46Ojjh79myhbWJZ1KhRAz169MDWrVulsi1btqBatWro169fgfjC2nQAqF27doFytl9EldPixYuRlJSE2rVro23btpg1a1aBL2C1atUq8OXQ3t6+wOe6LOdr7u7uGq+vXLkCIQSmT58OR0dHjZ+ZM2cCANLT0wE8bUsLO99r2LBhmfPv2bMn5HK5xgWHLVu2wMvLC6+++qpGrLm5uUZnIfC0fSvs+LDdI6qcbt++jYyMDHz++ecF2prhw4cD+F9bY2pqinXr1iElJQX379/H+vXrNT7rly9fRmZmJpycnAps68GDB9J21M8Ib9q06UvVvUWLFmjUqFGB9qpGjRro3r17gfgX/e5NlU/RvRJEhTA2Ni5VGQDpQdzffvsthg0bhsDAQEycOBFOTk4wNjZGZGSkxkQHlVVRVzHUD+QsTEnHhIiqtrJc3XzeggULMH36dISEhGDu3LlwcHCAkZERwsPDy/xg8cIEBQVh+PDhSExMhJeXF7Zu3YoePXoUOEkDim6rCitn+0VUOQ0cOBCdOnXCjh07sHfvXixZsgSLFi3CDz/8gF69egEo3XlJWc/XLCwsNF6r268PP/wQCoWi0P09f9FCG8zMzBAYGIgdO3ZgzZo1SEtLw++//44FCxYUiC1Lmwew3SOqjNRtzdtvv43g4OBCY5o3by79f8+ePQCeTrx3+fJljYsGKpUKTk5O2LRpU6Hbeb6jXhsGDRqE+fPn47///oONjQ1++uknDB48uNABIy/y3ZsqJ3a8kc5t374d9erVww8//KDxZVV99fN5ly9fLlD2559/om7duqXeZ/369XH8+HHk5ubCxMSk0Bg3Nzfs27cP9+/f1xj1dunSJWk58L/RahkZGRrrv8yIOODlvrgTke4V9hl1c3ODSqXC5cuXpdGxwNMZRTMyMqR2o6j1gadtYrdu3fDVV19plGdkZBTaOVZWgYGBePfdd6WrqX/++SemTp360tslosqrZs2aeO+99/Dee+8hPT0drVq1wvz586WOt9Io6/na8+rVqwcAMDExgZ+fX7Gxbm5uhZ7vJScnl7q+zxo0aBA2btyI+Ph4XLx4EUKIQm/bIqKqz9HRETY2NsjPzy+xrTl79izmzJkjXZAcOXIkzp07J43wr1+/Pvbt24cOHToUuJjwrPr16wN4+viOl72AMGjQIMyePRvff/89nJ2dkZWVhaCgoJfaJlV+vNWUdE7dK/9sL/zx48ehVCoLjd+5c6f0DBAAOHHiBI4fP16mk8f+/fvjv//+w+rVqwssU9ejd+/eyM/PLxCzfPlyyGQyaX+2traoUaMGDh8+rBG3Zs2aUtenMFZWVgU684io8rCysgKg2eneu3dvAMCKFSs0YpctWwYACAgI0Fi/sM+4sbFxgauS27Zt02j3XoadnR0UCgW2bt2KzZs3w9TUFIGBgVrZNhFVLvn5+QVuA3VycoKrqyuys7PLtK2ynq89z8nJCV27dsVnn32GW7duFVh++/Zt6f+9e/fGsWPHcOLECY3lRY06KYmfnx8cHBywZcsWbNmyBW3bti1wKywR6QdjY2P0798f33//PZKSkgosV7c1uf+PvTuPq7LM/z/+BmQXUFREkoxJx30LE1FzSQIVmywzLSdxHx1wUkrNxnCrcMmtQhmn1Jo0l6mstFTEPXGJJLd0Wuxrk4LlRrkAyv37w9+5xxO7nsPm6/l4nIee+/6c676u65xzcZ/PvVw5ORo0aJACAgK0YMECLVu2TBkZGRo7dqwZ+8QTT+j69euaPn16nnKuXbtm7seFh4fLy8tL8fHxunr1qlVcSc80a9y4sZo3b26OV3Xq1FGnTp1KVAYqHs54g9316tVLH3zwgR599FFFRkbqxIkTSkxMVJMmTfTbb7/lia9fv746duyoUaNGKSsrS/Pnz1eNGjU0fvz4Ym9z4MCBeueddxQbG6t9+/bpgQce0KVLl7R582b99a9/1SOPPKKHH35YXbt21d///nf98MMPatmypTZt2qSPPvpIY8aMMY9sSDdubDljxgwNGzZMbdq00Y4dO/Sf//zntvolODhYmzdv1ty5cxUQEKCgoCCFhITcVpkAbCc4OFiS9Pe//139+/eXs7OzHn74YUVFRWnx4sW6cOGCOnfurH379untt99W79691bVrV6vXL1q0SC+99JLq168vPz8/Pfjgg+rVq5d59LV9+/Y6dOiQli9fbp4tYgv9+vXTn//8Zy1cuFARERGqVq2azcoGUH78+uuvqlu3rh5//HG1bNlSVatW1ebNm7V//37NmTOnRGWVdH8tPwkJCerYsaOaN2+u4cOH6w9/+IMyMjKUkpKi//73v/rqq68kSePHj9e//vUvde/eXc8884w8PT21ePFi1atXTwcPHixxPzg7O+uxxx7TypUrdenSJb366qslLgNAxTFjxgxt3bpVISEhGj58uJo0aaJz587pyy+/1ObNm3Xu3Dm99NJLSktLU3Jysry8vNSiRQvFxcVp0qRJevzxx9WzZ0917txZf/nLXxQfH6+0tDSFh4fL2dlZ33zzjdasWaMFCxbo8ccfl7e3t+bNm6dhw4bp/vvv11NPPaXq1avrq6++0uXLl/X222+XqP79+vVTXFyc3NzcNHToUHPSLVRipTyLKiooy5TGP//8s9XyqKgow9PTM098586djaZNmxqGcWOK5VdeecWoV6+e4erqarRu3dpYt26dERUVZdSrV898jWV6+tmzZxtz5swxAgMDDVdXV+OBBx4wvvrqqxLX+fLly8bf//53IygoyHB2djb8/f2Nxx9/3Pjuu+/MmF9//dUYO3asERAQYDg7OxsNGjQwZs+enWda6MuXLxtDhw41fHx8DC8vL+OJJ54wzpw5k2eq+YL6aenSpYYk48SJE+ayY8eOGZ06dTLc3d0NSUwBDZRD06dPN+666y7D0dHR/A7n5OQYU6dONceWwMBAY+LEicbVq1etXpuenm5ERkYaXl5ehiSjc+fOhmEYxtWrV41nn33WqFOnjuHu7m506NDBSElJMTp37mzGGMb/xsSlS5eWuN6ZmZnm2PLuu+/mWW8Zk/bv32+1vKRjPYCylZWVZYwbN85o2bKl4eXlZXh6ehotW7Y0Fi5caMbcvE92s9/vh93K/lp+vvvuO2PgwIGGv7+/4ezsbNx1111Gr169jH//+99WcQcPHjQ6d+5suLm5GXfddZcxffp046233sqzv1RcSUlJhiTDwcHB+PHHH/Ntb1H7rDerV6+eERkZWeJ6ACgdGRkZRnR0tBEYGGj+1uvWrZuxePFiIzU11ahSpYoxevRoq9dcu3bNuP/++42AgADj/Pnz5vLFixcbwcHBhru7u+Hl5WU0b97cGD9+vHHq1Cmr13/88cdG+/btDXd3d8Pb29to27at8d5775W47t98840hyZBk7Nq1K8/62/ntjfLJwTC4Cx/Khx9++EFBQUGaPXu2nnvuubKuDgAAAAAAwG3hnEYAAAAAAADADrjHGyqU7OxsnTt3rtAYHx+fQmelAYCKhrEPwJ3mt99+K/LecrVq1TInhQCAsnLlypU8E938nq+vr1xcXEqpRihvSLyhQtm9e7fVzcvzs3TpUg0aNKh0KgQApYCxD8Cd5tVXX9XUqVMLjTlx4oTuueee0qkQABRg1apVGjx4cKExW7duVZcuXUqnQih3uMcbKpTz588rNTW10JimTZuqTp06pVQjALA/xj4Ad5rvv/9e33//faExHTt2lJubWynVCADyd/r0aR05cqTQmODgYFWvXr2UaoTyhsQbAAAAAAAAYAd39KWmubm5OnXqlLy8vOTg4FDW1QFQBMMw9OuvvyogIECOjswNczPGM6BiYTwrGOMZUPEwphWMMQ2oWOwxnt3RibdTp04pMDCwrKsBoIR+/PFH1a1bt6yrUa4wngEVE+NZXoxnQMXFmJYXYxpQMdlyPLujE29eXl6SbnSot7d3GdemfMrJydGmTZsUHh4uZ2fnsq5OhUd/3p7MzEwFBgaa3138T3HHMz6DJUeflRx9VjTGs4KVZP+ssn7WaFfFQrsY0wpTmr85K9tnkfaUb5W1PaGhoQoKCrLpeHZHJ94sp/p6e3uTeCtATk6OPDw85O3tXSm+TGWN/rQNTtPPq7jjGZ/BkqPPSo4+Kz7Gs7xKsn9WWT9rtKtioV3/w5iWV2n+5qxsn0XaU75V1vZYEm62HM+4AB8AAAAAAACwAxJvAAAAAAAAgB2QeAMAAAAAAADsgMQbAAAAAAAAYAck3gAAAAAAAAA7IPEGAAAAAAAA2AGJNwAAAAAAAMAOSLwBAAAAAAAAdlClrCtwp3OY6mCXco3Jhl3KBVA5+Mzw0ZXcKzYtk3EHAICyYY/fFO6O7nqvxXs2LxcozM2fZctn0Bb7reynoixxxhsAAAAAAABgByTeAAAAAAAAADsg8QYAAAAAAADYAYk3AAAAAAAAwA5IvAEAAAAAAAB2QOINAAAAAAAAsAMSbwAAAAAAAIAdkHgDAAAAAAAA7IDEGwAAAAAAAGAHJN4AAAAAAAAAOyDxBgAAAAAAANgBiTcAAAAAAADADki8AQAAAAAAAHZA4g0AAAAAAACwAxJvAAAAAAAAgB2QeAMAAAAAAADsgMQbAAAAAAAAYAck3gAAAAAAAAA7IPEGAAAAAAAA2AGJNwAAAAAAAMAOSpR4W7RokVq0aCFvb295e3srNDRUn332mbn+6tWrio6OVo0aNVS1alX16dNHGRkZVmWcPHlSkZGR8vDwkJ+fn8aNG6dr165ZxWzbtk333XefXF1dVb9+fS1btixPXRISEnTPPffIzc1NISEh2rdvX0maAgAAAAAAANhViRJvdevW1YwZM5SamqovvvhCDz74oB555BEdOXJEkjR27Fh98sknWrNmjbZv365Tp07pscceM19//fp1RUZGKjs7W7t379bbb7+tZcuWKS4uzow5ceKEIiMj1bVrV6WlpWnMmDEaNmyYNm7caMasWrVKsbGxmjx5sr788ku1bNlSEREROnPmzO32BwAAQIX0008/6c9//rNq1Kghd3d3NW/eXF988YW53jAMxcXFqU6dOnJ3d1dYWJi++eYbqzLOnTunAQMGyNvbW9WqVdPQoUP122+/WcUcPHhQDzzwgNzc3BQYGKhZs2blqcuaNWvUqFEjubm5qXnz5vr000/t02gAAIByrkSJt4cfflg9e/ZUgwYN9Mc//lEvv/yyqlatqj179ujixYt66623NHfuXD344IMKDg7W0qVLtXv3bu3Zs0eStGnTJh09elTvvvuuWrVqpR49emj69OlKSEhQdna2JCkxMVFBQUGaM2eOGjdurJiYGD3++OOaN2+eWY+5c+dq+PDhGjx4sJo0aaLExER5eHhoyZIlNuwaAACAiuH8+fPq0KGDnJ2d9dlnn+no0aOaM2eOqlevbsbMmjVLr732mhITE7V37155enoqIiJCV69eNWMGDBigI0eOKCkpSevWrdOOHTs0YsQIc31mZqbCw8NVr149paamavbs2ZoyZYoWL15sxuzevVtPPvmkhg4dqgMHDqh3797q3bu3Dh8+XDqdAQAAUI5UudUXXr9+XWvWrNGlS5cUGhqq1NRU5eTkKCwszIxp1KiR7r77bqWkpKhdu3ZKSUlR8+bNVbt2bTMmIiJCo0aN0pEjR9S6dWulpKRYlWGJGTNmjCQpOztbqampmjhxorne0dFRYWFhSklJKbTOWVlZysrKMp9nZmZKknJycpSTk3OrXXFb3B3d7VKurdpjKaes+qeyoT9vD/0GAPmbOXOmAgMDtXTpUnNZUFCQ+X/DMDR//nxNmjRJjzzyiCTpnXfeUe3atbV27Vr1799fX3/9tTZs2KD9+/erTZs2kqTXX39dPXv21KuvvqqAgAAtX75c2dnZWrJkiVxcXNS0aVOlpaVp7ty5ZoJuwYIF6t69u8aNGydJmj59upKSkvTGG28oMTGxtLoEAACgXChx4u3QoUMKDQ3V1atXVbVqVX344Ydq0qSJ0tLS5OLiomrVqlnF165dW+np6ZKk9PR0q6SbZb1lXWExmZmZunLlis6fP6/r16/nG3Ps2LFC6x4fH6+pU6fmWb5p0yZ5eHgU3Xg7eK/Fe3Yp19aXdCQlJdm0vDsd/XlrLl++XNZVAIBy6eOPP1ZERIT69u2r7du366677tJf//pXDR8+XNKNW3mkp6dbHdz08fFRSEiIUlJS1L9/f6WkpKhatWpm0k2SwsLC5OjoqL179+rRRx9VSkqKOnXqJBcXFzMmIiJCM2fO1Pnz51W9enWlpKQoNjbWqn4RERFau3ZtvnW/nQOjlfWAFu2qWMpDu+xxMN9SZnHaVdneUwCwpRIn3ho2bKi0tDRdvHhR//73vxUVFaXt27fbo242N3HiRKsdwczMTAUGBio8PFze3t5lUiefGT52Kffi8xdtUk5OTo6SkpL00EMPydnZ2SZl3snoz9tj+TEGALD2/fffa9GiRYqNjdULL7yg/fv3629/+5tcXFwUFRVlHuDM78DlzQc//fz8rNZXqVJFvr6+VjE3n0l3c5np6emqXr16gQdRLWX8ni0OjFbWA1q0q2Ipy3bZ62C+VLx22fLgaHx8vD744AMdO3ZM7u7uat++vWbOnKmGDRuaMVevXtWzzz6rlStXKisrSxEREVq4cKHV2HPy5EmNGjVKW7duVdWqVRUVFaX4+HhVqfK/n8Dbtm1TbGysjhw5osDAQE2aNEmDBg2yqk9CQoJmz56t9PR0tWzZUq+//rratm1rs/YCqPxKnHhzcXFR/fr1JUnBwcHav3+/FixYoH79+ik7O1sXLlywOustIyND/v7+kiR/f/88s49aZj29Oeb3M6FmZGTI29tb7u7ucnJykpOTU74xljIK4urqKldX1zzLnZ2dyywJciX3il3KtXV7yrKPKiP689bQZwCQv9zcXLVp00avvPKKJKl169Y6fPiwEhMTFRUVVca1K9ztHBitrAe0aFfFUh7aZY+D+e6O7lrSbEmx2mXLg6Pbt29XdHS07r//fl27dk0vvPCCwsPDdfToUXl6ekq6Manf+vXrtWbNGvn4+CgmJkaPPfaYPv/8c0n/m9TP399fu3fv1unTpzVw4EA5Ozub46RlUr+RI0dq+fLlSk5O1rBhw1SnTh1FRERI+t+kfomJiQoJCdH8+fMVERGh48eP5zlQAQAFKdHkCvnJzc1VVlaWgoOD5ezsrOTkZHPd8ePHdfLkSYWGhkqSQkNDdejQIavZR5OSkuTt7a0mTZqYMTeXYYmxlOHi4qLg4GCrmNzcXCUnJ5sxAFAczAAIoLKoU6eOuS9l0bhxY508eVLS/w5wFnbg0t/fP88M8deuXdO5c+eKPEB68zYKiinoAKmrq6u8vb2tHtL/DlIV9ShJbEV60K6K9Sjrdl3JvWKXR0m/i7awYcMGDRo0SE2bNlXLli21bNkynTx5UqmpqZLEpH4AKpwSJd4mTpyoHTt26IcfftChQ4c0ceJEbdu2TQMGDJCPj4+GDh2q2NhYbd26VampqRo8eLBCQ0PVrl07SVJ4eLiaNGmip59+Wl999ZU2btyoSZMmKTo62jwTbeTIkfr+++81fvx4HTt2TAsXLtTq1as1duxYsx6xsbH65z//qbfffltff/21Ro0apUuXLmnw4ME27BoAlRkzAAKoTDp06KDjx49bLfvPf/6jevXqSbox0YK/v7/VgcvMzEzt3bvX6gDphQsXzB+3krRlyxbl5uYqJCTEjNmxY4fV/ZySkpLUsGFDc/ws6iAqAJTExYs3bqHj6+srSUVO6iepwEn9MjMzdeTIETMmv0n9LGVYJvW7Oaa4k/oBwM1KdKnpmTNnNHDgQJ0+fVo+Pj5q0aKFNm7cqIceekiSNG/ePDk6OqpPnz5W19pbODk5ad26dRo1apRCQ0Pl6empqKgoTZs2zYwJCgrS+vXrNXbsWC1YsEB169bVm2++aZ7uK0n9+vXTzz//rLi4OKWnp6tVq1basGFDnvuJAEBBmAEQQGUyduxYtW/fXq+88oqeeOIJ7du3T4sXLzaT/A4ODhozZoxeeuklNWjQQEFBQXrxxRcVEBCg3r17S7pxhlz37t01fPhwJSYmKicnRzExMerfv78CAgIkSU899ZSmTp2qoUOHasKECTp8+LAWLFhgdYbIM888o86dO2vOnDmKjIzUypUr9cUXX1gdcACA4sjNzdWYMWPUoUMHNWvWTNKN+0mW50n9bmfCmNtVHib6uF03TxRi+b8tJg8pD31SGd6fm9Ge4itR4u2tt94qdL2bm5sSEhKUkJBQYEy9evWKvISqS5cuOnDgQKExMTExiomJKTQGAApSkWcAlG59p86yzh6zn1WWP7q/V9l2KkoDfVY0W/fN/fffrw8//FATJ07UtGnTFBQUpPnz52vAgAFmzPjx43Xp0iWNGDFCFy5cUMeOHbVhwwa5ubmZMcuXL1dMTIy6detmHkx97bXXzPU+Pj7atGmToqOjFRwcrJo1ayouLs7qTN/27dtrxYoVmjRpkl544QU1aNBAa9euNX80A0BxRUdH6/Dhw9q1a1dZV6XYbDFhzO2qyBOY5DdRyJJmt39pb3m6jUtFfn/yU9nas3XrVpuXWeLJFQCgMqjIMwBKt79TZ4sdmN8rTzs09lDZdipKA31WMFvOAGjRq1cv9erVq8D1Dg4OmjZtmtWVBr/n6+urFStWFLqdFi1aaOfOnYXG9O3bV3379i28wgBQiJiYGPM2HnXr1jWX+/v7l+tJ/W5nwpjbVR4m+rhdN08UYpngY8jhIbc9KeHF5y/ebtVuW2V4f25WWdvTtWtXm5dN4g3AHakizwAo3fpOneUPii12YH6vPOzQ2ENl26koDfRZ0Ww5AyAAVCaGYWj06NH68MMPtW3btjwHMG+e1K9Pnz6S8p/U7+WXX9aZM2fMg6T5Ter3+4OGBU3qZ7kk3zKpX2FXXrm6upr3L7+ZrSehKExpbsvW8ts/vXmyj1tVnvqjIr8/+amM7bE1Em8A7kgFzQD4/vvvS7KeAbBOnTpmTEZGhlq1amXGlMUMgNLt79TZYgcmv21XZpVtp6I00GcFo18AIH/R0dFasWKFPvroI3l5eZlXAPj4+Mjd3d1qUj9fX195e3tr9OjRBU7qN2vWLKWnp+c7qd8bb7yh8ePHa8iQIdqyZYtWr16t9evXm3WJjY1VVFSU2rRpo7Zt22r+/PlM6gegxEo0qykAVBbMAAgAAFD+LFq0SBcvXlSXLl1Up04d87Fq1SozZt68eerVq5f69OmjTp06yd/fXx988IG53jKpn5OTk0JDQ/XnP/9ZAwcOzHdSv6SkJLVs2VJz5szJd1K/V199VXFxcWrVqpXS0tKY1A9AiXHGG4A7EjMAAgAAlD+GYRQZw6R+ACoSEm8A7kjMAAgAAAAAsDcSbwDuWMwACAAAAACwJ+7xBgAAAAAAANgBiTcAAAAAAADADki8AQAAAAAAAHZA4g0AAAAAAACwAxJvAAAAAAAAgB2QeAMAAAAAAADsgMQbAAAAAAAAYAck3gAAAAAAAAA7IPEGAAAAAAAA2AGJNwAAAAAAAMAOSLwBAAAAAAAAdkDiDQAAAAAAALADEm8AAAAAAACAHZB4AwAAAAAAAOygSllXAAAAAAAAVCwOUx3KugpAhcAZbwAAAAAAAIAdkHgDAAAAAAAA7IDEGwAAAAAAAGAHJN4AAAAAAAAAOyDxBgAAAAAAANgBiTcAAAAAAADADki8AQAAAAAAAHZA4g0AAAAAAACwAxJvAAAAAAAAgB2QeAMAAAAAAADsgMQbAAAAAAAAYAck3gAAAAAAAAA7IPEGAAAAAAAA2AGJNwAAAAAAAMAOSLwBAAAAAAAAdlClrCsAAAAAAAAkh6kOt/xad0d3vdfiPfnM8NGV3CvmcmOyYYuqAbhFnPEGAAAAAAAA2AGJNwAAAABAubFjxw49/PDDCggIkIODg9auXWu1ftCgQXJwcLB6dO/e3Srm3LlzGjBggLy9vVWtWjUNHTpUv/32m1XMwYMH9cADD8jNzU2BgYGaNWtWnrqsWbNGjRo1kpubm5o3b65PP/3U5u0FULmReAMAAAAAlBuXLl1Sy5YtlZCQUGBM9+7ddfr0afPx3nvvWa0fMGCAjhw5oqSkJK1bt047duzQiBEjzPWZmZkKDw9XvXr1lJqaqtmzZ2vKlClavHixGbN79249+eSTGjp0qA4cOKDevXurd+/eOnz4sO0bDaDS4h5vAAAAAIByo0ePHurRo0ehMa6urvL398933ddff60NGzZo//79atOmjSTp9ddfV8+ePfXqq68qICBAy5cvV3Z2tpYsWSIXFxc1bdpUaWlpmjt3rpmgW7Bggbp3765x48ZJkqZPn66kpCS98cYbSkxMtGGLAVRmJN4qqdu5KefNbr5B5+UXL9ukTAAAAAC4Hdu2bZOfn5+qV6+uBx98UC+99JJq1KghSUpJSVG1atXMpJskhYWFydHRUXv37tWjjz6qlJQUderUSS4uLmZMRESEZs6cqfPnz6t69epKSUlRbGys1XYjIiLyXPp6s6ysLGVlZZnPMzMzJUk5OTnKyckpsl3uju7Fan9hr/19GcXZ7u1sz14Kas+tsFcf3EodykNdbIH2FB+JNwAAAABAhdG9e3c99thjCgoK0nfffacXXnhBPXr0UEpKipycnJSeni4/Pz+r11SpUkW+vr5KT0+XJKWnpysoKMgqpnbt2ua66tWrKz093Vx2c4yljPzEx8dr6tSpeZZv2rRJHh4eRbbtvRbvFRlTlCXNllg9t9d96WxR1+L4fXtuRXm6N19SUlJZV8GmKlt7tm7davMySbwBAAAAACqM/v37m/9v3ry5WrRooXvvvVfbtm1Tt27dyrBm0sSJE63OksvMzFRgYKDCw8Pl7e1d5Ot9Zvjc8rbdHd21pNkSDTk8RFdyr5jLLz5/8ZbLLMzt1LU4CmrPrbBXH5RETk6OkpKS9NBDD8nZ2bmsq3PbKmt7unbtavOySbwBAAAAACqsP/zhD6pZs6a+/fZbdevWTf7+/jpz5oxVzLVr13Tu3DnzvnD+/v7KyMiwirE8LyqmoHvLSTfuPefq6ppnubOzc7GSE7ebYLKUcXM59kqK2KKuxd3O7W6rPCWGivtZqCgqY3tsjVlNAQAAAAAV1n//+1+dPXtWderUkSSFhobqwoULSk1NNWO2bNmi3NxchYSEmDE7duywup9TUlKSGjZsqOrVq5sxycnJVttKSkpSaGiovZsEoBIh8QYAAAAAKDd+++03paWlKS0tTZJ04sQJpaWl6eTJk/rtt980btw47dmzRz/88IOSk5P1yCOPqH79+oqIiJAkNW7cWN27d9fw4cO1b98+ff7554qJiVH//v0VEBAgSXrqqafk4uKioUOH6siRI1q1apUWLFhgdZnoM888ow0bNmjOnDk6duyYpkyZoi+++EIxMTGl3icAKi4SbwAAAACAcuOLL75Q69at1bp1a0lSbGysWrdurbi4ODk5OengwYP605/+pD/+8Y8aOnSogoODtXPnTqtLPJcvX65GjRqpW7du6tmzpzp27KjFixeb6318fLRp0yadOHFCwcHBevbZZxUXF6cRI0aYMe3bt9eKFSu0ePFitWzZUv/+97+1du1aNWvWrPQ6A0CFxz3eAAAAAADlRpcuXWQYRoHrN27cWGQZvr6+WrFiRaExLVq00M6dOwuN6du3r/r27Vvk9gCgICU64y0+Pl7333+/vLy85Ofnp969e+v48eNWMVevXlV0dLRq1KihqlWrqk+fPnluSHny5ElFRkbKw8NDfn5+GjdunK5du2YVs23bNt13331ydXVV/fr1tWzZsjz1SUhI0D333CM3NzeFhIRo3759JWkOAAAAAAAAYDclSrxt375d0dHR2rNnj5KSkpSTk6Pw8HBdunTJjBk7dqw++eQTrVmzRtu3b9epU6f02GOPmeuvX7+uyMhIZWdna/fu3Xr77be1bNkyxcXFmTEnTpxQZGSkunbtqrS0NI0ZM0bDhg2zOrKxatUqxcbGavLkyfryyy/VsmVLRURE5Jm9BgAA4E4zY8YMOTg4aMyYMeYyDo4CAACUvhIl3jZs2KBBgwapadOmatmypZYtW6aTJ0+as8VcvHhRb731lubOnasHH3xQwcHBWrp0qXbv3q09e/ZIkjZt2qSjR4/q3XffVatWrdSjRw9Nnz5dCQkJys7OliQlJiYqKChIc+bMUePGjRUTE6PHH39c8+bNM+syd+5cDR8+XIMHD1aTJk2UmJgoDw8PLVmyxFZ9AwAAUOHs379f//jHP9SiRQur5RwcBQAAKH23dY+3ixcvSrpx/bwkpaamKicnR2FhYWZMo0aNdPfddyslJUXt2rVTSkqKmjdvrtq1a5sxERERGjVqlI4cOaLWrVsrJSXFqgxLjOWobXZ2tlJTUzVx4kRzvaOjo8LCwpSSklJgfbOyspSVlWU+z8zMlCTl5ORYTSNdmtwd3ctku8VlqZ+7o3uZ9VFlYulD+vLW0G8AULjffvtNAwYM0D//+U+99NJL5nLLwdEVK1bowQcflCQtXbpUjRs31p49e9SuXTvz4OjmzZtVu3ZttWrVStOnT9eECRM0ZcoUubi4WB0clW7MHLhr1y7NmzfPnE3w5oOj0o0DquvXr9eSJUv0/PPPl3KPAAAAlK1bTrzl5uZqzJgx6tChgzmrS3p6ulxcXFStWjWr2Nq1ays9Pd2MuTnpZllvWVdYTGZmpq5cuaLz58/r+vXr+cYcO3aswDrHx8dr6tSpeZZv2rRJHh4exWi17b3X4r0y2W5JLWm2RJ9++mlZV6PSSEpKKusqVEiXL18u6yoAQLkWHR2tyMhIhYWFWSXeyvvBUQAAgMrqlhNv0dHROnz4sHbt2mXL+tjVxIkTFRsbaz7PzMxUYGCgwsPD5e3tXSZ18pnhUybbLS53R3ctabZEQw4PUfr49LKuToWXk5OjpKQkPfTQQ3J2di7r6lQ4lrNU7WHGjBmaOHGinnnmGc2fP1/SjfshPfvss1q5cqWysrIUERGhhQsXWv0oPXnypEaNGqWtW7eqatWqioqKUnx8vKpU+d/wum3bNsXGxurIkSMKDAzUpEmTNGjQIKvtJyQkaPbs2UpPT1fLli31+uuvq23btnZrL4DKZ+XKlfryyy+1f//+POvK88HR27kiobKeSU67Kpby0C57XEVjKbM47aps7ykA2NItJd5iYmK0bt067dixQ3Xr1jWX+/v7Kzs7WxcuXLDascvIyJC/v78Z8/sb7Fpu7HtzzO9v9puRkSFvb2+5u7vLyclJTk5O+cZYysiPq6urXF1d8yx3dnYusyTIldwrZbLdkrqSe4VEkQ2V5WeuIrNXnxV2P6T169drzZo18vHxUUxMjB577DF9/vnnkv53PyR/f3/t3r1bp0+f1sCBA+Xs7KxXXnlF0v/uhzRy5EgtX75cycnJGjZsmOrUqWNelmW5H1JiYqJCQkI0f/58RURE6Pjx4/Lz87NLmwFULj/++KOeeeYZJSUlyc3NrayrUyK2uCKhsp5JTrsqlrJslz2voilOu7gqAQAKVqLEm2EYGj16tD788ENt27ZNQUFBVuuDg4Pl7Oys5ORk9enTR5J0/PhxnTx5UqGhoZKk0NBQvfzyyzpz5oz5gzIpKUne3t5q0qSJGfP7yxqTkpLMMlxcXBQcHKzk5GT17t1b0o1LX5OTkxUTE1PCLgBwJ+N+SAAqg9TUVJ05c0b33Xefuez69evasWOH3njjDW3cuLHcHhy9nSsSKuuZ5LSrYikP7bLHVTSWK1+K0y57XpUAABVdiRJv0dHRWrFihT766CN5eXmZlx34+PjI3d1dPj4+Gjp0qGJjY+Xr6ytvb2+NHj1aoaGhateunSQpPDxcTZo00dNPP61Zs2YpPT1dkyZNUnR0tHk22siRI/XGG29o/PjxGjJkiLZs2aLVq1dr/fr1Zl1iY2MVFRWlNm3aqG3btpo/f74uXbpk/nAFgOKoqPdDutVLsyzr7HFJSmW9zKQ8XEJU0dBnRbN133Tr1k2HDh2yWjZ48GA1atRIEyZMUGBgYLk9OGqLKxIq65nktKtiqaxX0RSnXZXx/QQAWylR4m3RokWSpC5dulgtX7p0qXm/onnz5snR0VF9+vSxuieShZOTk9atW6dRo0YpNDRUnp6eioqK0rRp08yYoKAgrV+/XmPHjtWCBQtUt25dvfnmm+bZIZLUr18//fzzz4qLi1N6erpatWqlDRs25LmnCAAUpKLeD0m6/UuzljRbUmRMSVX2CVgq66VR9kSfFczWl2V5eXmZk11ZeHp6qkaNGuZyDo4CAACUvhJfaloUNzc3JSQkKCEhocCYevXqFfkDrUuXLjpw4EChMTExMVxaCuCWVOT7IUm3fmmW5XKYIYeH2Pzo+MXnL9q0vPKiPFxCVNHQZ0Uri8uyODgKAABQ+m55VlMAqMgq8v2QpNu/NOtK7hWbJ94qe4Klsl4aZU/0WcFKo1+2bdtm9ZyDowAAAKXPsawrAABlwXI/pLS0NPPRpk0bDRgwwPy/5X5IFvndD+nQoUM6c+aMGZPf/ZBuLsMSk9/9kCws90OyxAAAAAAAKibOeANwR+J+SAAAAAAAeyPxBgAF4H5IAAAAAIDbQeINAP4/7ocEAAAAALAl7vEGAAAAAAAA2AGJNwAAAAAAAMAOSLwBAAAAAAAAdkDiDQAAAAAAALADEm8AAAAAAACAHTCrKQAAAAAAqLQcpjrYvExjsmHzMlE5ccYbAAAAAAAAYAck3gAAAAAAAAA7IPEGAAAAAAAA2AGJNwAAAAAAAMAOSLwBAAAAAAAAdkDiDQAAAAAAALADEm8AAAAAAACAHZB4AwAAAAAAAOyAxBsAAAAAAABgByTeAAAAAAAAADuoUtYVQMXhMNXBLuUakw27lAsAAAAAAFCWOOMNAAAAAAAAsAMSbwAAAACAcmPHjh16+OGHFRAQIAcHB61du9ZqvWEYiouLU506deTu7q6wsDB98803VjHnzp3TgAED5O3trWrVqmno0KH67bffrGIOHjyoBx54QG5ubgoMDNSsWbPy1GXNmjVq1KiR3Nzc1Lx5c3366ac2by+Ayo3EGwAAAACg3Lh06ZJatmyphISEfNfPmjVLr732mhITE7V37155enoqIiJCV69eNWMGDBigI0eOKCkpSevWrdOOHTs0YsQIc31mZqbCw8NVr149paamavbs2ZoyZYoWL15sxuzevVtPPvmkhg4dqgMHDqh3797q3bu3Dh8+bL/GA6h0uMcbAAAAAKDc6NGjh3r06JHvOsMwNH/+fE2aNEmPPPKIJOmdd95R7dq1tXbtWvXv319ff/21NmzYoP3796tNmzaSpNdff109e/bUq6++qoCAAC1fvlzZ2dlasmSJXFxc1LRpU6WlpWnu3Llmgm7BggXq3r27xo0bJ0maPn26kpKS9MYbbygxMbEUegJAZUDiDQAAAABQIZw4cULp6ekKCwszl/n4+CgkJEQpKSnq37+/UlJSVK1aNTPpJklhYWFydHTU3r179eijjyolJUWdOnWSi4uLGRMREaGZM2fq/Pnzql69ulJSUhQbG2u1/YiIiDyXvt4sKytLWVlZ5vPMzExJUk5OjnJycopsn7uje5ExRb3292UUZ7u3sz17Kag95UVJ+9USb6/3o7TRnuIj8QYAAAAAqBDS09MlSbVr17ZaXrt2bXNdenq6/Pz8rNZXqVJFvr6+VjFBQUF5yrCsq169utLT0wvdTn7i4+M1derUPMs3bdokDw+PItv3Xov3iowpypJmS6ye2+u+dLaoa3H8vj3lxa32a1JSko1rUrYqW3u2bt1q8zJJvAEAAAAAYAMTJ060OksuMzNTgYGBCg8Pl7e3d5Gv95nhc8vbdnd015JmSzTk8BBdyb1yy+WUF+W9PRefv1ii+JycHCUlJemhhx6Ss7OznWpVeipre7p27Wrzskm8AQAAAAAqBH9/f0lSRkaG6tSpYy7PyMhQq1atzJgzZ85Yve7atWs6d+6c+Xp/f39lZGRYxVieFxVjWZ8fV1dXubq65lnu7OxcrOSELRJMV3KvlMtE1a0qr+251WRTcT8LFUVlbI+tMaspAAAAAKBCCAoKkr+/v5KTk81lmZmZ2rt3r0JDQyVJoaGhunDhglJTU82YLVu2KDc3VyEhIWbMjh07rO7nlJSUpIYNG6p69epmzM3bscRYtgMAxcEZb8XkMNWhrKsAAAAAAJXeb7/9pm+//dZ8fuLECaWlpcnX11d33323xowZo5deekkNGjRQUFCQXnzxRQUEBKh3796SpMaNG6t79+4aPny4EhMTlZOTo5iYGPXv318BAQGSpKeeekpTp07V0KFDNWHCBB0+fFgLFizQvHnzzO0+88wz6ty5s+bMmaPIyEitXLlSX3zxhRYvXlyq/QGgYiPxBgAAAAAoN7744gur+yxZ7pkWFRWlZcuWafz48bp06ZJGjBihCxcuqGPHjtqwYYPc3NzM1yxfvlwxMTHq1q2bHB0d1adPH7322mvmeh8fH23atEnR0dEKDg5WzZo1FRcXpxEjRpgx7du314oVKzRp0iS98MILatCggdauXatmzZqVQi8AqCxIvAEAAAAAyo0uXbrIMIwC1zs4OGjatGmaNm1agTG+vr5asWJFodtp0aKFdu7cWWhM37591bdv38IrDACF4B5vAAAAAAAAgB2QeAMAAAAAAADsgMQbAAAAAAAAYAck3gAAAAAAAAA7IPEGAAAAAAAA2AGJNwAAAAAAAMAOSLwBAAAAAAAAdkDiDQAAAAAAALADEm8AAAAAAACAHZB4AwAAAAAAAOyAxBsAAAAAAABgByTeAAAAAAAAADsg8QYAAAAAAADYAYk3AAAAAAAAwA5IvAEAAAAAAAB2QOINAAAAAAAAsAMSbwAAAAAAAIAdVCnpC3bs2KHZs2crNTVVp0+f1ocffqjevXub6w3D0OTJk/XPf/5TFy5cUIcOHbRo0SI1aNDAjDl37pxGjx6tTz75RI6OjurTp48WLFigqlWrmjEHDx5UdHS09u/fr1q1amn06NEaP368VV3WrFmjF198UT/88IMaNGigmTNnqmfPnrfQDQAAAIB9OUx1KFacu6O73mvxnnxm+OhK7pUi443Jxu1WDQBQQsUd0y2KO7Yzplc+JT7j7dKlS2rZsqUSEhLyXT9r1iy99tprSkxM1N69e+Xp6amIiAhdvXrVjBkwYICOHDmipKQkrVu3Tjt27NCIESPM9ZmZmQoPD1e9evWUmpqq2bNna8qUKVq8eLEZs3v3bj355JMaOnSoDhw4oN69e6t37946fPhwSZsEAABQocXHx+v++++Xl5eX/Pz81Lt3bx0/ftwq5urVq4qOjlaNGjVUtWpV9enTRxkZGVYxJ0+eVGRkpDw8POTn56dx48bp2rVrVjHbtm3TfffdJ1dXV9WvX1/Lli3LU5+EhATdc889cnNzU0hIiPbt22fzNgMAAFQEJT7jrUePHurRo0e+6wzD0Pz58zVp0iQ98sgjkqR33nlHtWvX1tq1a9W/f399/fXX2rBhg/bv3682bdpIkl5//XX17NlTr776qgICArR8+XJlZ2dryZIlcnFxUdOmTZWWlqa5c+eaCboFCxaoe/fuGjdunCRp+vTpSkpK0htvvKHExMRb6gwAAICKaPv27YqOjtb999+va9eu6YUXXlB4eLiOHj0qT09PSdLYsWO1fv16rVmzRj4+PoqJidFjjz2mzz//XJJ0/fp1RUZGyt/fX7t379bp06c1cOBAOTs765VXXpEknThxQpGRkRo5cqSWL1+u5ORkDRs2THXq1FFERIQkadWqVYqNjVViYqJCQkI0f/58RURE6Pjx4/Lz8yubDgIA4A5X0jP0imI5gw9FK3HirTAnTpxQenq6wsLCzGU+Pj4KCQlRSkqK+vfvr5SUFFWrVs1MuklSWFiYHB0dtXfvXj366KNKSUlRp06d5OLiYsZERERo5syZOn/+vKpXr66UlBTFxsZabT8iIkJr164tsH5ZWVnKysoyn2dmZkqScnJylJOTU2jb3B3di9UHlY2l3fZsf1F9X5lY2nontdmWbN1v8fHx+uCDD3Ts2DG5u7urffv2mjlzpho2bGjGXL16Vc8++6xWrlyprKwsRUREaOHChapdu7YZc/LkSY0aNUpbt25V1apVFRUVpfj4eFWp8r8hdtu2bYqNjdWRI0cUGBioSZMmadCgQVb1SUhI0OzZs5Wenq6WLVvq9ddfV9u2bW3aZgCV04YNG6yeL1u2TH5+fkpNTVWnTp108eJFvfXWW1qxYoUefPBBSdLSpUvVuHFj7dmzR+3atdOmTZt09OhRbd68WbVr11arVq00ffp0TZgwQVOmTJGLi4sSExMVFBSkOXPmSJIaN26sXbt2ad68eWbibe7cuRo+fLgGDx4sSUpMTNT69eu1ZMkSPf/886XYKwAAAGXPpom39PR0SbL6QWp5blmXnp6e52hnlSpV5OvraxUTFBSUpwzLuurVqys9Pb3Q7eQnPj5eU6dOzbN806ZN8vDwKLRtd3omd0mzJXYr+9NPP7Vb2eVVUlJSWVehQrp8+bJNy+MMEQCV1cWLFyVJvr6+kqTU1FTl5ORYHRxt1KiR7r77bqWkpKhdu3ZKSUlR8+bNrfavIiIiNGrUKB05ckStW7dWSkqKVRmWmDFjxkiSsrOzlZqaqokTJ5rrHR0dFRYWppSUlHzrejsHRivaAa3iHsgs6YHPitL+ivZ+FVd5aJc9DpJbyixOuyrbewoAtmTTxFt5N3HiRKuz5DIzMxUYGKjw8HB5e3sX+lqfGT72rl655O7oriXNlmjI4SHFurnvrbj4/EW7lFse5eTkKCkpSQ899JCcnZ3LujoVjuXHmK1whgiAyig3N1djxoxRhw4d1KxZM0k3Dly6uLioWrVqVrG/Pzia30FNy7rCYjIzM3XlyhWdP39e169fzzfm2LFj+db3dg6MWlSUA1olPZBb3AOfFe0gZkV5v0qqLNtlz5MEitMuWx8cBYDKxKaJN39/f0lSRkaG6tSpYy7PyMhQq1atzJgzZ85Yve7atWs6d+6c+Xp/f/88N/u1PC8qxrI+P66urnJ1dc2z3NnZucgkiL2SThXFldwrduuDOzEBVZzPHPKyd5/dCWeIWNbZ48i4x/Ti/UAuqbJOzpeHMxkqGvqsaPbsm+joaB0+fFi7du2y2zZs6XYOjFa0A1rFPZBb0gOfZT1OFldFe7+Kqzy0yx4nCVg+h8Vpl60PjgJAZWLTxFtQUJD8/f2VnJxsJtoyMzO1d+9ejRo1SpIUGhqqCxcuKDU1VcHBwZKkLVu2KDc3VyEhIWbM3//+d+Xk5JiDfFJSkho2bKjq1aubMcnJyeYPV0tMaGioLZsE4A5xp50hYs/Lx22tvJzJUVnP0LAn+qxg9jo7JCYmxpwxvm7duuZyf39/ZWdn68KFC1Zj2s0HLf39/fPMPlrcA5/e3t5yd3eXk5OTnJycSnRw9HYOjN5KbFkq6UHM4h74rAhtv1lFeb9KqizbZc+TBIrTrsr4fgKArZQ48fbbb7/p22+/NZ+fOHFCaWlp8vX11d13360xY8bopZdeUoMGDRQUFKQXX3xRAQEB6t27t6Qbl1h1795dw4cPV2JionJychQTE6P+/fsrICBAkvTUU09p6tSpGjp0qCZMmKDDhw9rwYIFmjdvnrndZ555Rp07d9acOXMUGRmplStX6osvvtDixYtvs0sA3InulDNELEfl7Xn5uK2V9Zkc5eFMhoqGPiuarc8OMQxDo0eP1ocffqht27bluVducHCwnJ2dlZycrD59+kiSjh8/rpMnT5oHLUNDQ/Xyyy/rzJkz5r0lk5KS5O3trSZNmpgxv0+G33zg08XFRcHBwUpOTjb3/XJzc5WcnKyYmBibthkAAKAiKHHi7YsvvlDXrl3N55YfflFRUVq2bJnGjx+vS5cuacSIEbpw4YI6duyoDRs2yM3NzXzN8uXLFRMTo27dusnR0VF9+vTRa6+9Zq738fHRpk2bFB0dreDgYNWsWVNxcXEaMWKEGdO+fXutWLFCkyZN0gsvvKAGDRpo7dq15pkqAFBcd+IZIva8fNzWykviprKeoWFP9FnBbN0v0dHRWrFihT766CN5eXmZZ9z6+PjI3d1dPj4+Gjp0qGJjY+Xr6ytvb2+NHj1aoaGhateunSQpPDxcTZo00dNPP61Zs2YpPT1dkyZNUnR0tDnejBw5Um+88YbGjx+vIUOGaMuWLVq9erXWr19v1iU2NlZRUVFq06aN2rZtq/nz5+vSpUvmPSwBAADuJCVOvHXp0kWGYRS43sHBQdOmTdO0adMKjPH19dWKFSsK3U6LFi20c+fOQmP69u2rvn37Fl5hACgAZ4gAqCwWLVok6cZ+2s2WLl2qQYMGSZLmzZtnHvDMyspSRESEFi5caMY6OTlp3bp1GjVqlEJDQ+Xp6amoqCirfbqgoCCtX79eY8eO1YIFC1S3bl29+eab5kQxktSvXz/9/PPPiouLU3p6ulq1aqUNGzbkuZweAADgTnBHzWoKADfjDBEAlUVhB0Ut3NzclJCQoISEhAJj6tWrV+R9Fbt06aIDBw4UGhMTE8OBAwAAAJF4A3AH4wwRAAAAAIA9kXgDcMfiDBEAAAAAgD05lnUFAAAAAAAAgMqIxBsAAAAAAABgByTeAAAAAAAAADvgHm8ocw5THWxepjG56Ht3AQAAAKh4pkyZoqlTp1ota9iwoY4dOyZJunr1qp599lmtXLnSanKsmyetOnnypEaNGqWtW7eqatWqioqKUnx8vKpU+d9P5G3btik2NlZHjhxRYGCgJk2aZE7ABQDFxRlvAAAAAIAKpWnTpjp9+rT52LVrl7lu7Nix+uSTT7RmzRpt375dp06d0mOPPWauv379uiIjI5Wdna3du3fr7bff1rJlyxQXF2fGnDhxQpGRkeratavS0tI0ZswYDRs2TBs3bizVdgKo+DjjDQAAAABQoVSpUkX+/v55ll+8eFFvvfWWVqxYoQcffFCStHTpUjVu3Fh79uxRu3bttGnTJh09elSbN29W7dq11apVK02fPl0TJkzQlClT5OLiosTERAUFBWnOnDmSpMaNG2vXrl2aN2+eIiIiSrWtACo2Em8AAAAAgArlm2++UUBAgNzc3BQaGqr4+HjdfffdSk1NVU5OjsLCwszYRo0a6e6771ZKSoratWunlJQUNW/e3OrS04iICI0aNUpHjhxR69atlZKSYlWGJWbMmDGF1isrK0tZWVnm88zMTElSTk6OcnJyimyXu6N7cZpf6Gtvp4zy5E5tT3E+J7ezfVuXZ6/6ljZLO+zRHhJvAAAAAIAKIyQkRMuWLVPDhg11+vRpTZ06VQ888IAOHz6s9PR0ubi4qFq1alavqV27ttLT0yVJ6enpVkk3y3rLusJiMjMzdeXKFbm755/EiI+Pz3P/OUnatGmTPDw8imzbey3eKzKmKEuaLbntMsqTO609n376qV22a4vPVn6SkpLsUm5Z2bp1q83LJPEGAAAAAKgwevToYf6/RYsWCgkJUb169bR69eoCE2KlZeLEiYqNjTWfZ2ZmKjAwUOHh4fL29i7y9T4zfG552+6O7lrSbImGHB6iK7lXbrmc8oL2lG+W9jz00ENydnYu6+rctpycHCUlJalr1642L5vEGwAAAACgwqpWrZr++Mc/6ttvv9VDDz2k7OxsXbhwweqst4yMDPOecP7+/tq3b59VGRkZGeY6y7+WZTfHeHt7F5rcc3V1laura57lzs7OxUpO2CIhcyX3SqVI7FjQnvKtuJ/tisIebWFWUwAAAABAhfXbb7/pu+++U506dRQcHCxnZ2clJyeb648fP66TJ08qNDRUkhQaGqpDhw7pzJkzZkxSUpK8vb3VpEkTM+bmMiwxljIAoLhIvAEAAAAAKoznnntO27dv1w8//KDdu3fr0UcflZOTk5588kn5+Pho6NChio2N1datW5WamqrBgwcrNDRU7dq1kySFh4erSZMmevrpp/XVV19p48aNmjRpkqKjo82z1UaOHKnvv/9e48eP17Fjx7Rw4UKtXr1aY8eOLcumA6iAuNQUAAAAAFBh/Pe//9WTTz6ps2fPqlatWurYsaP27NmjWrVqSZLmzZsnR0dH9enTR1lZWYqIiNDChQvN1zs5OWndunUaNWqUQkND5enpqaioKE2bNs2MCQoK0vr16zV27FgtWLBAdevW1ZtvvqmIiIhSby+Aio3EGwAAAACgwli5cmWh693c3JSQkKCEhIQCY+rVq1fk7JFdunTRgQMHbqmOAGDBpaYAAAAAAACAHZB4AwAAAAAAAOyAxBsAAAAAAABgByTeAAAAAAAAADsg8QYAAAAAAADYAYk3AAAAAAAAwA5IvAEAAAAAAAB2QOINAAAAAAAAsIMqZV0BAAAA4Hb4zPDRldwrNi3TmGzYtDwAAHBn4ow3AAAAAAAAwA5IvAEAAAAAAAB2QOINAAAAAAAAsAPu8YZKyWGqg13K5X4vAAAAAACguDjjDQAAAAAAALADEm8AAAAAAACAHZB4AwAAAAAAAOyAxBsAAAAAAABgByTeAAAAAAAAADsg8QYAAAAAAADYAYk3AAAAAAAAwA6qlHUFAAAojMNUB7uUa0w27FIuAAAAAFhwxhsAAAAAAABgByTeAAAAAAAAADsg8QYAAAAAAADYAYk3AAAAAAAAwA5IvAEAAAAAAAB2QOINAAAAAAAAsAMSbwAAAAAAAIAdkHgDAAAAAAAA7KBKWVcAAAAAAAAAFY/PDB9dyb1i0zKNyYZNyytrJN6AEnCY6nBbr3d3dNd7Ld6zGpwq26ACAAAAAMCtut3f3fkpy9/dXGoKAAAAAAAA2AGJNwAAAAAAAMAOSLwBAAAAAAAAdlDhE28JCQm655575ObmppCQEO3bt6+sqwQAt4TxDEBlwpgGoLJgPANwOyr05AqrVq1SbGysEhMTFRISovnz5ysiIkLHjx+Xn59fWVcPKBZ73DhSYtKGiobxrPQV97uX36QoBeF7B9zAmAagsmA8A3C7KnTibe7cuRo+fLgGDx4sSUpMTNT69eu1ZMkSPf/882VcO6BsVbaZYCo7xjMAlQljGoDKgvEMwO2qsIm37OxspaamauLEieYyR0dHhYWFKSUlJd/XZGVlKSsry3x+8eJFSdK5c+eUk5NT6Pbcst1sUOuKx83RTZcvX5ZbtpuMXJIut6ui96f7393tUu5/Y/9brLhff/1VkmQYFa/vClOa41lOTk6F/gyWhZJ8b+31HalI/hv7X/NzdvbsWTk7O992mXXn1rVBzUrHnT6eSSUf025n/8yeY9rZs2dtWp5U/P3Jku4v2KOu9mDrsaG8KA/tssdvFcvnsDjtqqxjWmn/5pRu772s6L81fo/2lG8VrT1F/a20jOXnzp2TZOPxzKigfvrpJ0OSsXv3bqvl48aNM9q2bZvvayZPnmxI4sGDRwV//Pjjj6UxzJQaxjMePO7cR2Ubzwyj5GMa4xkPHpXnUdnGNPbRePC4cx+2HM8q7Blvt2LixImKjY01n+fm5urcuXOqUaOGHBzsc5+tii4zM1OBgYH68ccf5e3tXdbVqfDoz9tjGIZ+/fVXBQQElHVVytytjmd8BkuOPis5+qxojGf/czv7Z5X1s0a7KhbaxZh2s7L8zVnZPou0p3yrrO05efKkHBwcbDqeVdjEW82aNeXk5KSMjAyr5RkZGfL398/3Na6urnJ1dbVaVq1aNXtVsVLx9vauFF+m8oL+vHU+Pj5lXQWbK4vxjM9gydFnJUefFa4yjmdSycc0W+yfVdbPGu2qWO70dlXGMa2i/uasbJ9F2lO+Vbb2+Pj42Lw9jjYtrRS5uLgoODhYycnJ5rLc3FwlJycrNDS0DGsGACXDeAagMmFMA1BZMJ4BsIUKe8abJMXGxioqKkpt2rRR27ZtNX/+fF26dMmccQYAKgrGMwCVCWMagMqC8QzA7arQibd+/frp559/VlxcnNLT09WqVStt2LBBtWvXLuuqVRqurq6aPHlyntOlcWvoTxSktMYzPoMlR5+VHH0GxrTbQ7sqFtpVuVWk35yV7T2jPeUb7Sk+B8OoZHM+AwAAAAAAAOVAhb3HGwAAAAAAAFCekXgDAAAAAAAA7IDEGwAAAAAAAGAHJN4AAAAAAAAAOyDxVsns2LFDDz/8sAICAuTg4KC1a9darTcMQ3FxcapTp47c3d0VFhamb775xirm3LlzGjBggLy9vVWtWjUNHTpUv/32m1XMwYMH9cADD8jNzU2BgYGaNWtWnrqsWbNGjRo1kpubm5o3b65PP/3U5u21t/j4eN1///3y8vKSn5+fevfurePHj1vFXL16VdHR0apRo4aqVq2qPn36KCMjwyrm5MmTioyMlIeHh/z8/DRu3Dhdu3bNKmbbtm2677775Orqqvr162vZsmV56pOQkKB77rlHbm5uCgkJ0b59+2zeZlRud+pnqDyNjRVFeRv/cGcp6jv7wQcfKDw8XDVq1JCDg4PS0tKs1p87d06jR49Ww4YN5e7urrvvvlt/+9vfdPHixdJrxO/cbptuZhiGevTokW85pc1W7UpJSdGDDz4oT09PeXt7q1OnTrpy5Yr9G1AAW7QrPT1dTz/9tPz9/eXp6an77rtP77//fuk0oACFtSsnJ0cTJkxQ8+bN5enpqYCAAA0cOFCnTp2yKqM4fw9hW6W1H1MabPEZvOeee+Tg4GD1mDFjRim35Iai3ptBgwblqWv37t2tYsrLeyMV3Z7ft8XymD17thlTXt6f0tyXLQqJt0rm0qVLatmypRISEvJdP2vWLL322mtKTEzU3r175enpqYiICF29etWMGTBggI4cOaKkpCStW7dOO3bs0IgRI8z1mZmZCg8PV7169ZSamqrZs2drypQpWrx4sRmze/duPfnkkxo6dKgOHDig3r17q3fv3jp8+LD9Gm8H27dvV3R0tPbs2aOkpCTl5OQoPDxcly5dMmPGjh2rTz75RGvWrNH27dt16tQpPfbYY+b669evKzIyUtnZ2dq9e7fefvttLVu2THFxcWbMiRMnFBkZqa5duyotLU1jxozRsGHDtHHjRjNm1apVio2N1eTJk/Xll1+qZcuWioiI0JkzZ0qnM1Dh3cmfofIyNlYk5Wn8w52nqO/spUuX1LFjR82cOTPf9adOndKpU6f06quv6vDhw1q2bJk2bNigoUOH2rPahbrdNt1s/vz5cnBwsHUVb4kt2pWSkqLu3bsrPDxc+/bt0/79+xUTEyNHx7L7qWKLdg0cOFDHjx/Xxx9/rEOHDumxxx7TE088oQMHDtir2kUqrF2XL1/Wl19+qRdffFFffvmlPvjgAx0/flx/+tOfrOKK+nsI2yuN/ZjSYovPoCRNmzZNp0+fNh+jR48ujernUdR7I0ndu3e3qut7771ntb68vDdS0e25uR2nT5/WkiVL5ODgoD59+ljFlYf3p7T2ZYvFQKUlyfjwww/N57m5uYa/v78xe/Zsc9mFCxcMV1dX47333jMMwzCOHj1qSDL2799vxnz22WeGg4OD8dNPPxmGYRgLFy40qlevbmRlZZkxEyZMMBo2bGg+f+KJJ4zIyEir+oSEhBh/+ctfbNrG0nbmzBlDkrF9+3bDMG70n7Ozs7FmzRoz5uuvvzYkGSkpKYZhGMann35qODo6Gunp6WbMokWLDG9vb7MPx48fbzRt2tRqW/369TMiIiLM523btjWio6PN59evXzcCAgKM+Ph42zcUlRKfoRvKcmysyMpy/MOd7fff2ZudOHHCkGQcOHCgyHJWr15tuLi4GDk5Obat4C24nTYdOHDAuOuuu4zTp08XWk5ZuNV2hYSEGJMmTbJv5W7DrbbL09PTeOedd6yW+fr6Gv/85z/tUMuSK87nZ9++fYYk4//+7/8Mwyje30PYl732Y8rCrXwGDcMw6tWrZ8ybN8++lbsF+bUnKirKeOSRRwp8TXl9bwyjeO/PI488Yjz44INWy8rr+2Ovfdni4Iy3O8iJEyeUnp6usLAwc5mPj49CQkKUkpIi6cYRx2rVqqlNmzZmTFhYmBwdHbV3714zplOnTnJxcTFjIiIidPz4cZ0/f96MuXk7lhjLdioqyyUqvr6+kqTU1FTl5ORYtbVRo0a6++67rfq0efPmql27thkTERGhzMxMHTlyxIwprL+ys7OVmppqFePo6KiwsLAK36coHXyGClaaY2NFVlbjH2ArFy9elLe3t6pUqVLWVbllly9f1lNPPaWEhAT5+/uXdXVs4syZM9q7d6/8/PzUvn171a5dW507d9auXbvKumq3rX379lq1apXOnTun3NxcrVy5UlevXlWXLl3KumrFdvHiRTk4OKhatWqSivf3EKXLVvsx5dXvP4MWM2bMUI0aNdS6dWvNnj27xJf+laZt27bJz89PDRs21KhRo3T27FlzXUV+bzIyMrR+/fp8zyYvj++PvfZli6Pi7nmgxNLT0yXJ6kNjeW5Zl56eLj8/P6v1VapUka+vr1VMUFBQnjIs66pXr6709PRCt1MR5ebmasyYMerQoYOaNWsm6UZ7XVxc8vwh+H2f5tcXlnWFxWRmZurKlSs6f/68rl+/nm/MsWPHbNZGVF6//PILn6EClObYWFGV5fjn7u5ujybhDvPLL79o+vTpFf5yuLFjx6p9+/Z65JFHyroqNvP9999LkqZMmaJXX31VrVq10jvvvKNu3brp8OHDatCgQRnX8NatXr1a/fr1U40aNVSlShV5eHjoww8/VP369cu6asVy9epVTZgwQU8++aS8vb0lFe/vIUqXrfZjyqP8PoOS9Le//U333XeffH19tXv3bk2cOFGnT5/W3Llzy7C2+evevbsee+wxBQUF6bvvvtMLL7ygHj16KCUlRU5OThX2vZGkt99+W15eXlaXZkrl8/2x575scZB4A4opOjpahw8frhRHYAGgJBj/UJFlZmYqMjJSTZo00ZQpU8q6Orfs448/1pYtW8r0/mD2kJubK0n6y1/+osGDB0uSWrdureTkZC1ZskTx8fFlWb3b8uKLL+rChQvavHmzatasqbVr1+qJJ57Qzp071bx587KuXqFycnL0xBNPyDAMLVq0qKyrgztQYZ/B2NhY8/8tWrSQi4uL/vKXvyg+Pl6urq6lXdVC9e/f3/x/8+bN1aJFC917773atm2bunXrVoY1u31LlizRgAED5ObmZrW8PL4/Zb0vy6WmdxDLJQm/n6UjIyPDXOfv75/nRuvXrl3TuXPnrGLyK+PmbRQUU1Evi4iJidG6deu0detW1a1b11zu7++v7OxsXbhwwSr+9316q/3l7e0td3d31axZU05OTpWqT1G6+AwVrDTHxoqorMc/4Hb8+uuv6t69u7y8vPThhx/K2dm5rKt0y7Zs2aLvvvtO1apVU5UqVcxLZvv06VOhLl38vTp16kiSmjRpYrW8cePGOnnyZFlUySa+++47vfHGG1qyZIm6deumli1bavLkyWrTpk2hN2EvDywJj//7v/9TUlKS1ZlGxfl7iNJlq/2Y8qSwz2B+QkJCdO3aNf3www+lU8Hb8Ic//EE1a9bUt99+K6nivTcWO3fu1PHjxzVs2LAiY8v6/bH3vmxxkHi7gwQFBcnf31/JycnmsszMTO3du1ehoaGSpNDQUF24cEGpqalmzJYtW5Sbm6uQkBAzZseOHcrJyTFjkpKS1LBhQ/NSqtDQUKvtWGIs26koDMNQTEyMPvzwQ23ZsiXPZWTBwcFydna2auvx48d18uRJqz49dOiQ1YBq+QNi2cksqr9cXFwUHBxsFZObm6vk5OQK16coG3yGClaaY2NFUl7GP+BWWWYadnFx0ccff5zniHxF8/zzz+vgwYNKS0szH5I0b948LV26tGwrdxvuueceBQQE6Pjx41bL//Of/6hevXplVKvbd/nyZUnKMzOrk5OTeZZfeWRJeHzzzTfavHmzatSoYbW+OH8PUbpstR9TXhT1GcxPWlqaHB0d81yyWR7997//1dmzZ82DDhXpvbnZW2+9peDgYLVs2bLI2LJ6f0prX7a4lUEl8uuvvxoHDhwwDhw4YEgy5s6daxw4cMCcBWbGjBlGtWrVjI8++sg4ePCg8cgjjxhBQUHGlStXzDK6d+9utG7d2ti7d6+xa9cuo0GDBsaTTz5prr9w4YJRu3Zt4+mnnzYOHz5srFy50vDw8DD+8Y9/mDGff/65UaVKFePVV181vv76a2Py5MmGs7OzcejQodLrDBsYNWqU4ePjY2zbts04ffq0+bh8+bIZM3LkSOPuu+82tmzZYnzxxRdGaGioERoaaq6/du2a0axZMyM8PNxIS0szNmzYYNSqVcuYOHGiGfP9998bHh4exrhx44yvv/7aSEhIMJycnIwNGzaYMStXrjRcXV2NZcuWGUePHjVGjBhhVKtWzWqGFaAwd/JnqLyMjRVJeRr/cOcp6jt79uxZ48CBA8b69esNScbKlSuNAwcOGKdPnzYMwzAuXrxohISEGM2bNze+/fZbq8/wtWvXKmSb8qNyMKupLdo1b948w9vb21izZo3xzTffGJMmTTLc3NyMb7/9tqyaddvtys7ONurXr2888MADxt69e41vv/3WePXVVw0HBwdj/fr15bJd2dnZxp/+9Cejbt26RlpamtX35ubZ+4r6ewjbK439mPLQluJ8Bnfv3m3MmzfPSEtLM7777jvj3XffNWrVqmUMHDiw1NtSVHt+/fVX47nnnjNSUlKMEydOGJs3bzbuu+8+o0GDBsbVq1fNMsrLe1NUeywuXrxoeHh4GIsWLcrz+vL0/pTWvmxxkHirZLZu3WpIyvOIiooyDOPGdNMvvviiUbt2bcPV1dXo1q2bcfz4casyzp49azz55JNG1apVDW9vb2Pw4MHGr7/+ahXz1VdfGR07djRcXV2Nu+66y5gxY0aeuqxevdr44x//aLi4uBhNmzYt052MW5VfX0oyli5dasZcuXLF+Otf/2pUr17d8PDwMB599NE8O8k//PCD0aNHD8Pd3d2oWbOm8eyzzxo5OTlWMVu3bjVatWpluLi4GH/4wx+stmHx+uuvG3fffbfh4uJitG3b1tizZ489mo1K7E79DJWnsbGiKG/jH+4sRX1nly5dmu/6yZMnF/p6ScaJEycqZJvyUx4Sb7ZqV3x8vFG3bl3Dw8PDCA0NNXbu3Fn6jbmJLdr1n//8x3jssccMPz8/w8PDw2jRooXxzjvvlE2D/r/C2nXixIkCvzdbt241yyjO30PYVmntx5R1W4rzGUxNTTVCQkIMHx8fw83NzWjcuLHxyiuvWCWyykt7Ll++bISHhxu1atUynJ2djXr16hnDhw/Pc9C7vLw3RbXH4h//+Ifh7u5uXLhwIc/ry9P7U5r7skVx+P8VAgAAAAAAAGBD3OMNAAAAAAAAsAMSbwAAAAAAAIAdkHgDAAAAAAAA7IDEGwAAAAAAAGAHJN4AAAAAAAAAOyDxBgAAAAAAANgBiTcAAAAAAADADki8AQAAAAAAAHZA4g0AAAAAAACwAxJvAAAAAAAAgB2QeAMAAAAAAADsgMQbAAAAAAAAYAck3gAAAAAAAAA7IPEGAAAAAAAA2AGJNwAAAAAAAMAOSLwBAAAAAAAAdkDiDQAAAAAAALADEm8AAAAAAACAHZB4AwAAAAAAAOyAxBsAAAAAAABgByTeAAAAAAAAADsg8QYAAAAAAADYAYk3AAAAAAAAwA5IvAH56NKli7p06VLW1QBQidlynLnnnns0aNAgm5QFoPxatmyZHBwc9MMPP5R1Vaw4ODhoypQpZV0Nu9u2bZscHBy0bdu2sq4KAKACIfEGAMAd6tSpU5oyZYrS0tLKuioAytgrr7yitWvX3jHbBQCgtJB4AwDgDnXq1ClNnTqVxBuA20qAXblyRZMmTSr17QIAUBGQeEOBLl26VNZVMF2+fLmsqwAAAIB8uLm5qUqVKmVdDdPVq1eVm5tb1tUAUMamTJkiBwcHffvttxo0aJCqVasmHx8fDR482Px92axZM3Xt2jXPa3Nzc3XXXXfp8ccft1q2YMECNW/eXG5ubqpVq5a6d++uL774woxJSkpSx44dVa1aNVWtWlUNGzbUCy+8IEkyDEM1a9ZUbGysVZnVqlWTk5OTLly4YC6fOXOmqlSpot9++83W3YIyQOINkv43KB09elRPPfWUqlevro4dO0qS3n33XQUHB8vd3V2+vr7q37+/fvzxR6vXf/PNN+rTp4/8/f3l5uamunXrqn///rp48aJVXHHK6tKli5o1a6bU1FR16tRJHh4eeuGFF9SrVy/94Q9/yLf+oaGhatOmTYm3JUmLFy/WvffeK3d3d7Vt21Y7d+4scf+VpG4ODg6KiYnRmjVr1KRJE7m7uys0NFSHDh2SJP3jH/9Q/fr15ebmpi5dupS7+7gAd4KffvpJQ4YMUe3ateXq6qqmTZtqyZIl5nrLfX5Wr16tl19+WXXr1pWbm5u6deumb7/9Nk95thhnpBs7bC+99JLq1q0rDw8Pde3aVUeOHMkTd+7cOT333HNq3ry5qlatKm9vb/Xo0UNfffWVVRvuv/9+SdLgwYPl4OAgBwcHLVu2TJK0c+dO9e3bV3fffbdcXV0VGBiosWPH6sqVK7dUdwC299FHHykyMlIBAQFydXXVvffeq+nTp+v69etWcUXtpzk4OOjSpUt6++23zbGgJPeN/P093orzY7c42y1qLJb+Nx6vXLlSkyZN0l133SUPDw99+eWXcnBw0Ntvv52nvhs3bpSDg4PWrVsnSfq///s//fWvf1XDhg3l7u6uGjVqqG/fvuyDAZXEE088oV9//VXx8fF64okntGzZMk2dOlWS1K9fP+3YsUPp6elWr9m1a5dOnTql/v37m8uGDh2qMWPGKDAwUDNnztTzzz8vNzc37dmzR5J05MgR9erVS1lZWZo2bZrmzJmjP/3pT/r8888l3RjzOnTooB07dphlHjx40ByLLXHSjf2w1q1bq2rVqvbpFJSq8nNoCuVC37591aBBA73yyisyDEMvv/yyXnzxRT3xxBMaNmyYfv75Z73++uvq1KmTDhw4oGrVqik7O1sRERHKysrS6NGj5e/vr59++knr1q3ThQsX5OPjI0nFKsvi7Nmz6tGjh/r3768///nPql27toKDgzVw4EDt37/f/LEo3dhZ2rNnj2bPnm0uK+623nrrLf3lL39R+/btNWbMGH3//ff605/+JF9fXwUGBha73/r161fsukk3BtKPP/5Y0dHRkqT4+Hj16tVL48eP18KFC/XXv/5V58+f16xZszRkyBBt2bKl2HUBcHsyMjLUrl07M0leq1YtffbZZxo6dKgyMzM1ZswYM3bGjBlydHTUc889p4sXL2rWrFkaMGCA9u7da8bYapyRpLi4OL300kvq2bOnevbsqS+//FLh4eHKzs62ivv++++1du1a9e3bV0FBQcrIyNA//vEPde7cWUePHlVAQIAaN26sadOmKS4uTiNGjNADDzwgSWrfvr0kac2aNbp8+bJGjRqlGjVqaN++fXr99df13//+V2vWrLnF3gVgS8uWLVPVqlUVGxurqlWrasuWLYqLi1NmZqa571Gc/bR//etfGjZsmNq2basRI0ZIku69997brt8TTzyhoKAgxcfH68svv9Sbb74pPz8/zZw5U5IK3W5JxmJJmj59ulxcXPTcc88pKytLTZo00R/+8AetXr1aUVFRVrGrVq1S9erVFRERIUnav3+/du/erf79+6tu3br64YcftGjRInXp0kVHjx6Vh4fHbfcFgLLTunVrvfXWW+bzs2fP6q233tLMmTPVr18/xcXF6d///rdiYmLMmFWrVqlq1aqKjIyUJG3dulXLli3T3/72Ny1YsMCMe/bZZ2UYhqQbZ7tlZ2frs88+U82aNfOtywMPPKDnn39ev/76q7y8vLRz507Vq1dPtWvX1s6dOxUZGanc3Fx9/vnnGjx4sD26A2XBAAzDmDx5siHJePLJJ81lP/zwg+Hk5GS8/PLLVrGHDh0yqlSpYi4/cOCAIclYs2ZNgeUXtyzDMIzOnTsbkozExESr2IsXLxqurq7Gs88+a7V81qxZhoODg/F///d/JdpWdna24efnZ7Rq1crIysoy4xYvXmxIMjp37lxge36vuHUzDMOQZLi6uhonTpwwl/3jH/8wJBn+/v5GZmamuXzixImGJKtYAPY1dOhQo06dOsYvv/xitbx///6Gj4+PcfnyZWPr1q2GJKNx48ZW48eCBQsMScahQ4cMw7DtOHPmzBnDxcXFiIyMNHJzc83lL7zwgiHJiIqKMpddvXrVuH79utXrT5w4Ybi6uhrTpk0zl+3fv9+QZCxdujTP9i5fvpxnWXx8fJ4xDUDpWbp0qdV+QX7f07/85S+Gh4eHcfXqVcMwirefZhiG4enpaTWOlIQkY/LkyeZzy37lkCFDrOIeffRRo0aNGsXabnHGYsMwzPH4D3/4Q57+mDhxouHs7GycO3fOXJaVlWVUq1bNqm759WNKSoohyXjnnXfMZZZtbd26Nf+OAFCuWMaiffv2WS2fO3euIcm4ePGiYRiG0apVK6Njx47m+mvXrhl+fn5Wv42jo6MNBwcH4+zZswVuzzJGv/nmm3n2wyz27NljSDI2bNhgGIZh9O3b1/jzn/9sPPvss0b79u0NwzCMr776ypBkfPDBB7fWcJQ7XGoKKyNHjjT//8EHHyg3N1dPPPGEfvnlF/Ph7++vBg0aaOvWrZJkntG2cePGAu/FVtyyLFxdXfNk+C2XSq1evdo8qiDdOBrRrl073X333SXa1hdffKEzZ85o5MiRcnFxMcsbNGiQ2abiKm7dLLp166Z77rnHfB4SEiJJ6tOnj7y8vPIs//7770tUHwC3xjAMvf/++3r44YdlGIbVGBIREaGLFy/qyy+/NOMHDx5sNX5YzhqzfGdtOc5s3rxZ2dnZGj16tBwcHMzlvz/rQ7oxhjo63vgTf/36dZ09e9a8z8jN9S+Mu7u7+f9Lly7pl19+Ufv27WUYhg4cOFCiugOwj5u/p7/++qt++eUXPfDAA7p8+bKOHTsmqXj7afZy836ldGOMPHv2rDIzMwt9XUnHYkmKioqy6g/pxhUJOTk5+uCDD8xlmzZt0oULF9SvXz9z2c2vy8nJ0dmzZ1W/fn1Vq1at2GMmgPLr97/FqlevLkk6f/68pBtjxeeff66ffvpJ0o1L2M+cOWM1Tnz33XcKCAiQr69vgdvp16+fOnTooGHDhql27drq37+/Vq9ebXXPyfvuu08eHh7mbUd27typBx54QJ06ddIXX3yhq1evmusst35CxUfiDVaCgoLM/3/zzTcyDEMNGjRQrVq1rB5ff/21zpw5Y74mNjZWb775pmrWrKmIiAglJCRY3d+tuGVZ3HXXXVY/Ui369eunH3/8USkpKZJuDICpqalWg2Jxt/V///d/kqQGDRpYbcPZ2bnA+7UVpjh1s/j94G/ZKf79ZWeW5ZY/CgDs6+eff9aFCxe0ePHiPOOH5WDAzeNVUTtythxnCiqrVq1a5nYtcnNzNW/ePDVo0ECurq6qWbOmatWqZXUfkaKcPHlSgwYNkq+vr6pWrapatWqpc+fOklTsMgDY15EjR/Too4/Kx8dH3t7eqlWrlv785z9L+t/3tDj7afZS1BhZkJKOxZL1PqxFy5Yt1ahRI61atcpctmrVKtWsWVMPPviguezKlSuKi4tTYGCg1Zh54cIFxjugEnBycsp3ueWEiX79+skwDPNWGqtXr5aPj4+6d+9eou24u7trx44d2rx5s55++mkdPHhQ/fr100MPPWTee9PZ2VkhISHasWOHvv32W6Wnp+uBBx5Qx44dlZOTo71792rnzp1q1KiRatWqdRutRnnCPd5g5eYjfrm5uXJwcNBnn32W72B1840e58yZo0GDBumjjz7Spk2b9Le//U3x8fHas2eP6tatW6Kyfl+Pmz388MPy8PDQ6tWr1b59e61evVqOjo7q27fvLdXblopTN4uCBv+i/igAsC/LEck///nPee4JZNGiRQsdPXpUUvn9zr7yyit68cUXNWTIEE2fPl2+vr5ydHTUmDFjijXT3/Xr1/XQQw/p3LlzmjBhgho1aiRPT0/99NNPGjRoELMFAuXAhQsX1LlzZ3l7e2vatGm699575ebmpi+//FITJkyw+p4WtZ9mL7c6RhZ3LL5ZQfuO/fr108svv6xffvlFXl5e+vjjj/Xkk09azcI6evRoLV26VGPGjFFoaKh8fHzk4OCg/v37M94Bd4CgoCC1bdtWq1atUkxMjD744AP17t1brq6uZsy9996rjRs36ty5c4We9ebo6Khu3bqpW7dumjt3rl555RX9/e9/19atWxUWFibpxtm/M2fO1ObNm1WzZk01atRIDg4Oatq0qXbu3KmdO3eqV69edm83Sg+JNxTo3nvvlWEYCgoK0h//+Mci45s3b67mzZtr0qRJ2r17tzp06KDExES99NJLJS6rIJ6enurVq5fWrFmjuXPnatWqVXrggQcUEBBQ4nrXq1dP0o0z5G4+6pmTk6MTJ06oZcuWNq8bgPKtVq1a8vLy0vXr182do/xYEm9FseU4c3NZN58t9/PPP+c5e+Tf//63unbtanUjYenGD/Wbb/Z78yWrNzt06JD+85//6O2339bAgQPN5UlJScWuLwD72rZtm86ePasPPvhAnTp1MpefOHEi3/jC9tOkgscDe8tvu8Udi4ujX79+mjp1qt5//33Vrl1bmZmZVrMUSjfGzKioKM2ZM8dcdvXqVV24cOG2tg2g4ujXr5+effZZLVmyRL/88kueq5b69OmjhIQETZ061WpyBenGwQQHB4d8k3KtWrWSJGVlZZnLHnjgAU2bNk3z589Xx44dzXHwgQce0L/+9S+dOnXKvH0JKgcuNUWBHnvsMTk5OWnq1Kl5jkwahqGzZ89KkjIzM3Xt2jWr9c2bN5ejo6M5wBS3rOLo16+fTp06pTfffFNfffVVnkGxuNtq06aNatWqpcTERKsZAZctW3bLO1pF1Q1A+ebk5KQ+ffro/fff1+HDh/Os//nnn0tUni3HmbCwMDk7O+v111+3Gtvmz5+fJ9bJySnP+LdmzRrz3iUWnp6ekpSnLpazVG4uwzCMPDuaAMpOft/T7OxsLVy40CquOPtp0o3xoCwSTflt15ZjcePGjdW8eXOtWrVKq1atUp06dawSlZbt/X7MfP31181LwwBUfk888YQcHBz03HPPydfXN0/Sv2vXrnr66af12muvqWfPnnrttdc0f/58MyEnSdOmTdN9992nF198UW+++aZeeeUVjRgxQnXr1rW6X1toaKiqVKmi48ePWyXYOnXqpP/85z+SROKtkuGMNxTo3nvv1UsvvaSJEyfqhx9+UO/eveXl5aUTJ07oww8/1IgRI/Tcc89py5YtiomJUd++ffXHP/5R165d07/+9S9zp6kkZRVHz5495eXlpeeee85qGyWtt7Ozs1566SX95S9/0YMPPqh+/frpxIkTWrp06S3d4604dQNQ/s2YMUNbt25VSEiIhg8friZNmujcuXP68ssvtXnzZp07d67YZdlynKlVq5aee+45xcfHq1evXurZs6cOHDiQ75T1vXr10rRp0zR48GC1b99ehw4d0vLly/Ns895771W1atWUmJgoLy8veXp6KiQkRI0aNdK9996r5557Tj/99JO8vb31/vvvc79JoBxp3769qlevrqioKP3tb3+Tg4OD/vWvf+VJIBVnP02SgoODtXnzZs2dO1cBAQEKCgoyJ3myp4K2a8uxuF+/foqLi5Obm5uGDh1qTj5j0atXL/3rX/+Sj4+PmjRpopSUFG3evFk1atSwdXMBlFN169ZV+/bt9fnnn2vYsGFydnbOE7N06VK1aNFCb731lsaNGycfHx+1adNG7du3lyT96U9/0g8//GCeNVezZk117txZU6dOtZpUy9PTU61bt9b+/futEnKWZFtgYKB5pQMqCftPnIqKwDLV8s8//5xn3fvvv2907NjR8PT0NDw9PY1GjRoZ0dHRxvHjxw3DMIzvv//eGDJkiHHvvfcabm5uhq+vr9G1a1dj8+bNJS7LMAyjc+fORtOmTQut74ABAwxJRlhYWIExxdmWYRjGwoULjaCgIMPV1dVo06aNsWPHDqNz585G586dC63DrdZNkhEdHW217MSJE4YkY/bs2VbLLdPWr1mz5pbqAuDWZGRkGNHR0UZgYKDh7Oxs+Pv7G926dTMWL15sGEbB303Ld3np0qVWy201zly/ft2YOnWqUadOHcPd3d3o0qWLcfjwYaNevXpGVFSUGXf16lXj2WefNeM6dOhgpKSk5LvNjz76yGjSpIlRpUoVq7ofPXrUCAsLM6pWrWrUrFnTGD58uDm9/e/bB6B0LF261JBknDhxwjAMw/j888+Ndu3aGe7u7kZAQIAxfvx4Y+PGjYYkY+vWrYZhFH8/7dixY0anTp0Md3d3Q5LVmFIUScbkyZPN5wXtV/6+/kVtt6ix2DCKt6/0zTffGJIMScauXbvyrD9//rwxePBgo2bNmkbVqlWNiIgI49ixY3nGVsu2LH0LAEBxOBgGd20HAAAAAAAAbI17vAEAAAAAAAB2wD3egCL8/PPPhd5c18XFpdAppQGgKIwzAMqb69evFzmJQdWqVVW1atVSqhEAABUTl5oCRbjnnnv0f//3fwWu79y5s7Zt21Z6FQJQ6TDOAChvfvjhBwUFBRUaM3nyZE2ZMqV0KgQAQAXFGW9AEZYvX64rV64UuL569eqlWBsAlRHjDIDyxt/fX0lJSYXG3Oos8EBhFi1apEWLFumHH36QJDVt2lRxcXHq0aOHJOnq1at69tlntXLlSmVlZSkiIkILFy5U7dq1zTJOnjypUaNGaevWrapataqioqIUHx+vKlX+9/N327Ztio2N1ZEjRxQYGKhJkyZp0KBBVnVJSEjQ7NmzlZ6erpYtW+r1119X27Zt7d4HACoXzngDAAAAAJQLn3zyiZycnNSgQQMZhqG3335bs2fP1oEDB9S0aVONGjVK69ev17Jly+Tj46OYmBg5Ojrq888/l3TjMulWrVrJ399fs2fP1unTpzVw4EANHz5cr7zyiiTpxIkTatasmUaOHKlhw4YpOTlZY8aM0fr16xURESFJWrVqlQYOHKjExESFhIRo/vz5WrNmjY4fPy4/P78y6x8AFc8dnXjLzc3VqVOn5OXlJQcHh7KuDoAiGIahX3/9VQEBAXJ0ZG6YmzGeARUL41nBGM+AisfeY5qvr69mz56txx9/XLVq1dKKFSv0+OOPS5KOHTumxo0bKyUlRe3atdNnn32mXr166dSpU+ZZcImJiZowYYJ+/vlnubi4aMKECVq/fr0OHz5sbqN///66cOGCNmzYIEkKCQnR/fffrzfeeEPSjbEpMDBQo0eP1vPPP1/sujOmARWLPcazO/pS01OnTikwMLCsqwGghH788UfVrVu3rKtRrjCeARUT41lejGdAxWXrMe369etas2aNLl26pNDQUKWmpionJ0dhYWFmTKNGjXT33XebibeUlBQ1b97c6tLTiIgIjRo1SkeOHFHr1q2VkpJiVYYlZsyYMZKk7OxspaamauLEieZ6R0dHhYWFKSUlpdA6Z2VlKSsry3z+008/qUmTJrfTDQDKgC3Hszs68ebl5SXpxqnGKSkpCg8Pl7OzcxnXyr5ycnK0adOmO6Kt0p3V3juhrZmZmQoMDDS/u/gfS5/8+OOP8vb2LjS2sn5WaFfFUhnbVZI2MZ4VjPHMWmVvY2Vvn3RntPHcuXMKCgqy2Zh26NAhhYaG6urVq6patao+/PBDNWnSRGlpaXJxcVG1atWs4mvXrq309HRJUnp6ulXSzbLesq6wmMzMTF25ckXnz5/X9evX8405duxYoXWPj4/X1KlT8yx/88035eHhUXTjAZSpy5cva9iwYTbdR7ujE2+WU329vLzk4eEhb2/vSvvH0CInJ+eOaat0Z7X3Tmorp+nnZekTb2/vYv1QrYyfFdpVsVTGdt1KmxjP8mI8s1bZ21jZ2yfdOW2UbDemNWzYUGlpabp48aL+/e9/KyoqStu3b7dJ2fY2ceJExcbGms8tB1p69+5d5JhWXDk5OUpKStJDDz1UaT9T5Qn9XbrKur8zMzM1bNgwm+6j3dGJNwAAAABA+eLi4qL69etLkoKDg7V//34tWLBA/fr1U3Z2ti5cuGB11ltGRob8/f0l3ZiRd9++fVblZWRkmOss/1qW3Rzj7e0td3d3OTk5ycnJKd8YSxkFcXV1laura57lzs7ONk8i2KNMFIz+Ll1l1d/22CZ38wUAAAAAlFu5ubnKyspScHCwnJ2dlZycbK47fvy4Tp48qdDQUElSaGioDh06pDNnzpgxSUlJ8vb2Nu+1FhoaalWGJcZShouLi4KDg61icnNzlZycbMYAQHFxxhsAAAAAoFyYOHGievToobvvvlu//vqrVqxYoW3btmnjxo3y8fHR0KFDFRsbK19fX3l7e2v06NEKDQ1Vu3btJEnh4eFq0qSJnn76ac2aNUvp6emaNGmSoqOjzTPRRo4cqTfeeEPjx4/XkCFDtGXLFq1evVrr16836xEbG6uoqCi1adNGbdu21fz583Xp0iUNHjy4TPoFQMVF4g0AAAAAUC6cOXNGAwcO1OnTp+Xj46MWLVpo48aNeuihhyRJ8+bNk6Ojo/r06aOsrCxFRERo4cKF5uudnJy0bt06jRo1SqGhofL09FRUVJSmTZtmxgQFBWn9+vUaO3asFixYoLp16+rNN99URESEGdOvXz/9/PPPiouLU3p6ulq1aqUNGzbkmXABAIpC4g0AAAAAUC689dZbha53c3NTQkKCEhISCoypV6+ePv3000LL6dKliw4cOFBoTExMjGJiYgqNAYCicI83AAAAAAAAwA5IvAEAAAAAAAB2QOINAAAAAAAAsAPu8VZJOUx1yHe5u6O73mvxnnxm+OhK7pUSlWlMNmxRNQAAyoWC/lbeKsvfWJS+W9mvKQr7PQDKQnH+NpX0Nx3jGVC2OOMNAAAAAAAAsAMSbwAAAAAAAIAdkHgDAAAAAAAA7IDEGwAAAAAAAGAHJUq8xcfH6/7775eXl5f8/PzUu3dvHT9+3CqmS5cucnBwsHqMHDnSKubkyZOKjIyUh4eH/Pz8NG7cOF27ds0qZtu2bbrvvvvk6uqq+vXra9myZXnqk5CQoHvuuUdubm4KCQnRvn37StIcAAAAAAAAwG5KlHjbvn27oqOjtWfPHiUlJSknJ0fh4eG6dOmSVdzw4cN1+vRp8zFr1ixz3fXr1xUZGans7Gzt3r1bb7/9tpYtW6a4uDgz5sSJE4qMjFTXrl2VlpamMWPGaNiwYdq4caMZs2rVKsXGxmry5Mn68ssv1bJlS0VEROjMmTO32hcAAAAAAACAzVQpSfCGDRusni9btkx+fn5KTU1Vp06dzOUeHh7y9/fPt4xNmzbp6NGj2rx5s2rXrq1WrVpp+vTpmjBhgqZMmSIXFxclJiYqKChIc+bMkSQ1btxYu3bt0rx58xQRESFJmjt3roYPH67BgwdLkhITE7V+/XotWbJEzz//fEmaBQAAAAAAANhciRJvv3fx4kVJkq+vr9Xy5cuX691335W/v78efvhhvfjii/Lw8JAkpaSkqHnz5qpdu7YZHxERoVGjRunIkSNq3bq1UlJSFBYWZlVmRESExowZI0nKzs5WamqqJk6caK53dHRUWFiYUlJSCqxvVlaWsrKyzOeZmZmSpJycHKt/KwN3R/dClxe0vjAVsX8q43tbkDuhrZW5bQAAAACAyueWE2+5ubkaM2aMOnTooGbNmpnLn3rqKdWrV08BAQE6ePCgJkyYoOPHj+uDDz6QJKWnp1sl3SSZz9PT0wuNyczM1JUrV3T+/Hldv34935hjx44VWOf4+HhNnTo1z/KtW7fKw8NDSUlJJeiB8u29Fu8Vun5JsyUlLvPTTz+91eqUucr03halMrf18uXLZV0FAAAAAACK7ZYTb9HR0Tp8+LB27dpltXzEiBHm/5s3b646deqoW7du+u6773Tvvffeek1tYOLEiYqNjTWfZ2ZmKjAwUF27dtXevXv10EMPydnZuQxraDs+M3zyXe7u6K4lzZZoyOEhupJ7pURlXnz+oi2qVqpycnKUlJRUqd7bgtwJbbWcpQoAAAAAQEVwS4m3mJgYrVu3Tjt27FDdunULjQ0JCZEkffvtt7r33nvl7++fZ/bRjIwMSTLvC+fv728uuznG29tb7u7ucnJykpOTU74xBd1bTpJcXV3l6uqaZ7klSeHs7FxpEhZFJdWu5F4pceKtIvdNZXpvi1KZ21pZ2wUAAAAAqJxKNKupYRiKiYnRhx9+qC1btigoKKjI16SlpUmS6tSpI0kKDQ3VoUOHrGYfTUpKkre3t5o0aWLGJCcnW5WTlJSk0NBQSZKLi4uCg4OtYnJzc5WcnGzGAAAAAAAAAGWpRGe8RUdHa8WKFfroo4/k5eVl3pPNx8dH7u7u+u6777RixQr17NlTNWrU0MGDBzV27Fh16tRJLVq0kCSFh4erSZMmevrppzVr1iylp6dr0qRJio6ONs9GGzlypN544w2NHz9eQ4YM0ZYtW7R69WqtX7/erEtsbKyioqLUpk0btW3bVvPnz9elS5fMWU4BAAAAAACAslSixNuiRYskSV26dLFavnTpUg0aNEguLi7avHmzmQQLDAxUnz59NGnSJDPWyclJ69at06hRoxQaGipPT09FRUVp2rRpZkxQUJDWr1+vsWPHasGCBapbt67efPNNRUREmDH9+vXTzz//rLi4OKWnp6tVq1basGFDngkXAAAAAAAAgLJQosSbYRiFrg8MDNT27duLLKdevXpFzpDZpUsXHThwoNCYmJgYxcTEFLk9AAAAAAAAoLSV6B5vAAAAKP9mzJghBwcHjRkzxlx29epVRUdHq0aNGqpatar69OmTZ6KqkydPKjIyUh4eHvLz89O4ceN07do1q5ht27bpvvvuk6urq+rXr69ly5bl2X5CQoLuueceubm5KSQkJM/EWgAAAHcKEm8AAACVyP79+/WPf/zDvL+uxdixY/XJJ59ozZo12r59u06dOqXHHnvMXH/9+nVFRkYqOztbu3fv1ttvv61ly5YpLi7OjDlx4oQiIyPVtWtXpaWlacyYMRo2bJg2btxoxqxatUqxsbGaPHmyvvzyS7Vs2VIRERFWE2sBAADcKUi8AQAAVBK//fabBgwYoH/+85+qXr26ufzixYt66623NHfuXD344IMKDg7W0qVLtXv3bu3Zs0eStGnTJh09elTvvvuuWrVqpR49emj69OlKSEhQdna2JCkxMVFBQUGaM2eOGjdurJiYGD3++OOaN2+eua25c+dq+PDhGjx4sJo0aaLExER5eHhoyZIlpdsZAAAA5UCJ7vEGAACA8is6OlqRkZEKCwvTSy+9ZC5PTU1VTk6OwsLCzGWNGjXS3XffrZSUFLVr104pKSlq3ry51URVERERGjVqlI4cOaLWrVsrJSXFqgxLjOWS1uzsbKWmpmrixInmekdHR4WFhSklJSXfOmdlZSkrK8t8npmZKUnKyclRTk5Ooe21rHd3dC807lYUte3SYqlHeamPrVX29kl3VhsBAHmReAMAAKgEVq5cqS+//FL79+/Psy49PV0uLi6qVq2a1fLatWsrPT3djPn97PCW50XFZGZm6sqVKzp//ryuX7+eb8yxY8fyrXd8fLymTp2aZ/mmTZvk4eFRSIv/Z0kz259NV9REYKUtKSmprKtgV5W9fVLlbuPly5fLugoAUG6ReAMAAKjgfvzxRz3zzDNKSkqSm5tbWVenRCZOnKjY2FjzeWZmpgIDAxUeHi5vb+9CX5uTk6OkpCQNOTxEV3Kv2LReF5+/aNPybpWljQ899JCcnZ3Lujo2V9nbJ90ZbTx79mxZVwEAyi0SbwDuWD/99JMmTJigzz77TJcvX1b9+vW1dOlStWnTRpJkGIYmT56sf/7zn7pw4YI6dOigRYsWqUGDBmYZ586d0+jRo/XJJ5/I0dFRffr00YIFC1S1alUz5uDBg4qOjtb+/ftVq1YtjR49WuPHj7eqy5o1a/Tiiy/qhx9+UIMGDTRz5kz17NmzdDoCQIWXmpqqM2fO6L777jOXXb9+XTt27NAbb7yhjRs3Kjs7WxcuXLA66y0jI0P+/v6SJH9//zyzj1pmPb055vczoWZkZMjb21vu7u5ycnKSk5NTvjGWMn7P1dVVrq6ueZY7OzsXO0lxJfeKzRNv5S1BUpL+qIgqe/ukyt3GytouALAFJlcAcEc6f/68OnToIGdnZ3322Wc6evSo5syZY3Uz8lmzZum1115TYmKi9u7dK09PT0VEROjq1atmzIABA3TkyBElJSVp3bp12rFjh0aMGGGuz8zMVHh4uOrVq6fU1FTNnj1bU6ZM0eLFi82Y3bt368knn9TQoUN14MAB9e7dW71799bhw4dLpzMAVHjdunXToUOHlJaWZj7atGmjAQMGmP93dnZWcnKy+Zrjx4/r5MmTCg0NlSSFhobq0KFDVrOPJiUlydvbW02aNDFjbi7DEmMpw8XFRcHBwVYxubm5Sk5ONmMAoDDx8fG6//775eXlJT8/P/Xu3VvHjx+3iunSpYscHBysHiNHjrSKOXnypCIjI+Xh4SE/Pz+NGzdO165ds4rZtm2b7rvvPrm6uqp+/fpatmxZnvokJCTonnvukZubm0JCQvIcoACAonDGG4A70syZMxUYGKilS5eay4KCgsz/G4ah+fPna9KkSXrkkUckSe+8845q166ttWvXqn///vr666+1YcMG7d+/3zxL7vXXX1fPnj316quvKiAgQMuXL1d2draWLFkiFxcXNW3aVGlpaZo7d66ZoFuwYIG6d++ucePGSZKmT5+upKQkvfHGG0pMTCytLgFQgXl5ealZs2ZWyzw9PVWjRg1z+dChQxUbGytfX195e3tr9OjRCg0NVbt27SRJ4eHhatKkiZ5++mnNmjVL6enpmjRpkqKjo80z0kaOHKk33nhD48eP15AhQ7RlyxatXr1a69evN7cbGxurqKgotWnTRm3bttX8+fN16dIlDR48uJR6A0BFtn37dkVHR+v+++/XtWvX9MILLyg8PFxHjx6Vp6enGTd8+HBNmzbNfH7zPSGvX7+uyMhI+fv7a/fu3Tp9+rQGDhwoZ2dnvfLKK5KkEydOKDIyUiNHjtTy5cuVnJysYcOGqU6dOoqIiJAkrVq1SrGxsUpMTFRISIjmz5+viIgIHT9+XH5+fqXUI+WXw1QHm5dpTDZsXiZQ1ki8Abgjffzxx4qIiFDfvn21fft23XXXXfrrX/+q4cOHS7qxM5aenm41e5+Pj49CQkKUkpKi/v37KyUlRdWqVTOTbpIUFhYmR0dH7d27V48++qhSUlLUqVMnubi4mDERERGaOXOmzp8/r+rVqyslJcXq/kaWmLVr1xZYf1vMAljZZiCjXRVLeWiXrWfCtJRXnDaVRbvnzZtnXhKflZWliIgILVy40Fzv5OSkdevWadSoUQoNDZWnp6eioqKsftgGBQVp/fr1Gjt2rBYsWKC6devqzTffNH+kSlK/fv30888/Ky4uTunp6WrVqpU2bNiQZ8IFAMjPhg0brJ4vW7ZMfn5+Sk1NVadOnczlHh4eBV7CvmnTJh09elSbN29W7dq11apVK02fPl0TJkzQlClT5OLiosTERAUFBWnOnDmSpMaNG2vXrl2aN2+eOabNnTtXw4cPNw8cJCYmav369VqyZImef/55ezQfQCVE4g3AHen777/XokWLFBsbqxdeeEH79+/X3/72N7m4uCgqKsqcwS+/mflunt3v90c7q1SpIl9fX6uYm8+ku7nM9PR0Va9evcBZAi1l5McWswBW1tnVaFfFUpbteq/Fe3YptzhtKo0ZALdt22b13M3NTQkJCUpISCjwNfXq1StyNs8uXbrowIEDhcbExMQoJiam2HUFgIJcvHhjohNfX1+r5cuXL9e7774rf39/Pfzww3rxxRfNfaCUlBQ1b97cav8qIiJCo0aN0pEjR9S6dWulpKRYHWC1xIwZM0aSlJ2drdTUVE2cONFc7+joqLCwMKWkpBRY39s5OCoV76CQJaa4B5DsdbDH1gewpPJ5oLE8HCy8k5R1f9tjuyTeANyRcnNz1aZNG/Nyg9atW+vw4cNKTExUVFRUGdeuaLaYBbCyza5GuyqW8tAunxk+Ni3P3dFdS5otKVabLD/EAAAFy83N1ZgxY9ShQwery+mfeuop1atXTwEBATp48KAmTJig48eP64MPPpCkAg9qWtYVFpOZmakrV67o/Pnzun79er4xx44dK7DOt3twtCQHhZY0W1KsuKIOqNwqexzAslddbaGyHgQtr8qqv+1xcJTEG4A7Up06dcybhVs0btxY77//vqT/zeCXkZGhOnXqmDEZGRlq1aqVGXPzTcgl6dq1azp37lyRMwDevI2CYgq6fEKyzSyAlXV2NdpVsZRlu2w9C6ZFcdpUGd9LALC16OhoHT58WLt27bJafvNEVs2bN1edOnXUrVs3fffdd7r33ntLu5pWbufgqFS8g0KWAz1DDg8p1t+yi89fLDLmVtj6AJZkv7rejvJwsPBOUtb9bY+DoyTeANyROnTokGeGrP/85z+qV6+epBv3MfL391dycrKZaMvMzNTevXs1atQoSTdm97tw4YJSU1MVHBwsSdqyZYtyc3MVEhJixvz9739XTk6O+YcjKSlJDRs2NGdQtcwSaLm0wRLDDIAAAOBOFRMTY84YX7du3UJjLftd3377re699175+/vnmX20uAc+vb295e7uLicnJzk5OZX6wdGSHBS6knulWPH2Sl7Y4wBWeU5sVdaDoOVVWfW3PbbpaPMSAaACGDt2rPbs2aNXXnlF3377rVasWKHFixcrOjpakuTg4KAxY8bopZde0scff6xDhw5p4MCBCggIUO/evSXdOEOue/fuGj58uPbt26fPP/9cMTEx6t+/vwICAiTduBTCxcVFQ4cO1ZEjR7Rq1SotWLDA6kjoM888ow0bNmjOnDk6duyYpkyZoi+++IL7IwEAgDuOYRiKiYnRhx9+qC1btuS5V25+0tLSJMm8SiE0NFSHDh2yujIhKSlJ3t7e5hUPlgOfN7v5wKeLi4uCg4OtYnJzc5WcnMzBUQAlwhlvAO5I999/vz788ENNnDhR06ZNU1BQkObPn68BAwaYMePHj9elS5c0YsQIXbhwQR07dtSGDRvk5uZmxixfvlwxMTHq1q2bOVvga6+9Zq738fHRpk2bFB0dreDgYNWsWVNxcXFWl0i0b99eK1as0KRJk/TCCy+oQYMGWrt2rdW9TAAAAO4E0dHRWrFihT766CN5eXmZ92Tz8fGRu7u7vvvuO61YsUI9e/ZUjRo1dPDgQY0dO1adOnVSixYtJEnh4eFq0qSJnn76ac2aNUvp6emaNGmSoqOjzbPRRo4cqTfeeEPjx4/XkCFDtGXLFq1evVrr16836xIbG6uoqCi1adNGbdu21fz583Xp0iVzllMAKA4SbwDuWL169VKvXr0KXO/g4KBp06Zp2rRpBcb4+vpqxYoVhW6nRYsW2rlzZ6Exffv2Vd++fQuvMAAAQCW3aNEiSTdmUL7Z0qVLNWjQILm4uGjz5s1mEiwwMFB9+vTRpEmTzFgnJyetW7dOo0aNUmhoqDw9PRUVFWW1TxcUFKT169dr7NixWrBggerWras333xTERERZky/fv30888/Ky4uTunp6WrVqpU2bNiQZ8IFACgMiTcAAAAAQLlgGEah6wMDA7V9+/Yiy6lXr16RM2R26dJFBw4cKDQmJiaG238AuC3c4w0AAAAAAACwAxJvAAAAAAAAgB2QeAMAAAAAAADsgMQbAAAAAAAAYAck3gAAAAAAAAA7IPEGAAAAAAAA2EGVsq7Anc5hqkNZVwEAAAAAAAB2wBlvAAAAAAAAgB2QeAMAAAAAAADsgMQbAAAAAAAAYAck3gAAAAAAAAA7KFHiLT4+Xvfff7+8vLzk5+en3r176/jx41YxV69eVXR0tGrUqKGqVauqT58+ysjIsIo5efKkIiMj5eHhIT8/P40bN07Xrl2zitm2bZvuu+8+ubq6qn79+lq2bFme+iQkJOiee+6Rm5ubQkJCtG/fvpI0BwAAAAAAALCbEiXetm/frujo6P/H3p3HRVW2/wP/DMiwqMOisiUSpYkLiGEhbmkio5KPpF8Ts0QlfTIwkR4XyhC0Qs0Nl+SxQq3ErZJMDZlwQXNEJUlxS5Me+5YDPSJMKsIo5/eHvzlfJ7ZBZxhm+LxfL145577mnPs6DHeHi3PuG8eOHYNCoYBGo0FoaChu3bolxsycORPffvstduzYgUOHDuGPP/7AqFGjxPZ79+4hLCwMlZWVOHr0KDZt2oSNGzciISFBjCksLERYWBgGDRqE/Px8xMbG4rXXXsO+ffvEmG3btiEuLg7z58/Hjz/+iB49ekAul6O4uPhRzgcREREREREREZFBtGhIcGZmps7rjRs3wtXVFXl5eRgwYADKysrw6aefIj09Hc8//zwAYMOGDejSpQuOHTuG3r17IysrC+fOncP3338PNzc3BAQEYOHChZgzZw4SExMhlUqRmpoKHx8fLFu2DADQpUsXHDlyBCtWrIBcLgcALF++HFOmTMGkSZMAAKmpqdizZw/S0tIwd+7cRz4xREREREREREREj6JBhbe/KysrAwC4uLgAAPLy8qDRaBASEiLG+Pr6okOHDlAqlejduzeUSiX8/Pzg5uYmxsjlckybNg1nz55Fz549oVQqdfahjYmNjQUAVFZWIi8vD/Hx8WK7lZUVQkJCoFQqa+1vRUUFKioqxNdqtRoAoNFodP7bmOyt7E1yvIc5rsNCB0N3BwBQNrfMKPsFTPu9bWzNIVdLzo2IiIiIiIgsz0MX3qqqqhAbG4u+ffuie/fuAACVSgWpVAonJyedWDc3N6hUKjHmwaKbtl3bVleMWq1GeXk5bty4gXv37tUYc+HChVr7nJycjKSkpGrbDxw4AAcHBygUCj0yN6wt/lsa/ZgAkNY9zSTHrcnevXuNfgxTfG9NxZJzvX37tqm7QERERERERKS3hy68RUdHo6CgAEeOHDFkf4wqPj4ecXFx4mu1Wg0vLy8MGjQIubm5GDJkCGxsbGp8r+Mix8bqplHZW9kjrXsaJhdMRnlVuam7A8D4d7wpFIo6v7eWojnkqr1LlYiIiIiIiMgcPFThLSYmBrt370ZOTg7at28vbnd3d0dlZSVKS0t17norKiqCu7u7GPP31Ue1q54+GPP3lVCLioogk8lgb28Pa2trWFtb1xij3UdNbG1tYWtrW227tkhhY2NTa8GiqRSpDKW8qrzJ5NQYRaK6vreWxpJztdS8iIiIiIiIyDI1aFVTQRAQExODnTt3Yv/+/fDx8dFpDwwMhI2NDbKzs8VtFy9exNWrVxEcHAwACA4OxpkzZ3RWH1UoFJDJZOjatasY8+A+tDHafUilUgQGBurEVFVVITs7W4whIiIiIiIiIiIypQbd8RYdHY309HR88803aN26tTgnm6OjI+zt7eHo6IioqCjExcXBxcUFMpkM06dPR3BwMHr37g0ACA0NRdeuXfHqq69iyZIlUKlUmDdvHqKjo8W70V5//XWsWbMGs2fPxuTJk7F//35s374de/bsEfsSFxeHyMhI9OrVC88++yxWrlyJW7duiaucEhERERERERERmVKDCm/r1q0DAAwcOFBn+4YNGzBx4kQAwIoVK2BlZYXRo0ejoqICcrkcH330kRhrbW2N3bt3Y9q0aQgODkbLli0RGRmJBQsWiDE+Pj7Ys2cPZs6ciZSUFLRv3x6ffPIJ5HK5GDN27Fj8+eefSEhIgEqlQkBAADIzM6stuEBERERERERERGQKDSq8CYJQb4ydnR3Wrl2LtWvX1hrj7e1d70qWAwcOxKlTp+qMiYmJQUxMTL19IiIiIiIiIiIiamwPvaopERERERERETVtkiSJqbtA1Kw1aHEFIiIiIiIiIiIi0g8Lb0REREREREREREbAwhsRERERERE1CcnJyXjmmWfQunVruLq6Ijw8HBcvXtSJuXPnDqKjo9GmTRu0atUKo0ePRlFRkU7M1atXERYWBgcHB7i6umLWrFm4e/euTszBgwfx9NNPw9bWFh07dsTGjRur9Wft2rV4/PHHYWdnh6CgIBw/ftzgORORZWPhjYiIiIiIiJqEQ4cOITo6GseOHYNCoYBGo0FoaChu3bolxsycORPffvstduzYgUOHDuGPP/7AqFGjxPZ79+4hLCwMlZWVOHr0KDZt2oSNGzciISFBjCksLERYWBgGDRqE/Px8xMbG4rXXXsO+ffvEmG3btiEuLg7z58/Hjz/+iB49ekAul6O4uLhxTgYRWQQurkBERERERERNQmZmps7rjRs3wtXVFXl5eRgwYADKysrw6aefIj09Hc8//zwAYMOGDejSpQuOHTuG3r17IysrC+fOncP3338PNzc3BAQEYOHChZgzZw4SExMhlUqRmpoKHx8fLFu2DADQpUsXHDlyBCtWrIBcLgcALF++HFOmTMGkSZMAAKmpqdizZw/S0tIwd+7cRjwrRGTOeMcbERERERERNUllZWUAABcXFwBAXl4eNBoNQkJCxBhfX1906NABSqUSAKBUKuHn5wc3NzcxRi6XQ61W4+zZs2LMg/vQxmj3UVlZiby8PJ0YKysrhISEiDFERPrgHW9ERERERETU5FRVVSE2NhZ9+/ZF9+7dAQAqlQpSqRROTk46sW5ublCpVGLMg0U3bbu2ra4YtVqN8vJy3LhxA/fu3asx5sKFC7X2uaKiAhUVFeJrtVoNANBoNNBoNPXmbG9lr3eMPrHmRp9z1Ni0fWqKfbNEpj7fxjguC29EREREZm7dunVYt24dfv31VwBAt27dkJCQgGHDhgG4PxH5W2+9ha1bt6KiogJyuRwfffSRzi+UV69exbRp03DgwAG0atUKkZGRSE5ORosW/3e5ePDgQcTFxeHs2bPw8vLCvHnzMHHiRJ2+rF27Fh9++CFUKhV69OiB1atX49lnnzX6OSAiyxMdHY2CggIcOXLE1F3RW3JyMpKSkqptz8rKgoODQ73v3+K/Re9jpXVPa1DfzMHevXtN3YVaKRQKU3ehWTHV+b59+7bB98nCGxEREZGZa9++PRYtWoROnTpBEARs2rQJI0eOxKlTp9CtWzfMnDkTe/bswY4dO+Do6IiYmBiMGjUKP/zwA4D/m4jc3d0dR48exbVr1zBhwgTY2Njggw8+APB/E5G//vrr2Lx5M7Kzs/Haa6/Bw8NDnA9JOxF5amoqgoKCsHLlSsjlcly8eBGurq4mOz9EZH5iYmKwe/du5OTkoH379uJ2d3d3VFZWorS0VOeut6KiIri7u4sxf199VLvq6YMxf18JtaioCDKZDPb29rC2toa1tXWNMdp91CQ+Ph5xcXHia7VaDS8vL4SGhkImk9Wbt+Mix3pj7K3skdY9DZMLJqO8qrzeeHNSNrfM1F2oRqPRQKFQYMiQIbCxsTF1dyyeqc+39i5VQ2LhjYiIiMjMjRgxQuf1+++/j3Xr1uHYsWNo3749JyInIrMhCAKmT5+OnTt34uDBg/Dx8dFpDwwMhI2NDbKzszF69GgAwMWLF3H16lUEBwcDAIKDg/H++++juLhYLPorFArIZDJ07dpVjPn73VUKhULch1QqRWBgILKzsxEeHg7g/qOv2dnZiImJqbX/tra2sLW1rbbdxsZGryJCQwpp5VXlFld4a8qFLX2/h2QYpjrfxjgmC29EREREFuTevXvYsWMHbt26heDg4HonIu/du3etE5FPmzYNZ8+eRc+ePWudiDw2NhbA/01EHh8fL7brMxH5o8yHpG03xjxHTWUuH1PPdWNslp4f0LxyNITo6Gikp6fjm2++QevWrcU52RwdHWFvbw9HR0dERUUhLi4OLi4ukMlkmD59OoKDg9G7d28AQGhoKLp27YpXX30VS5YsgUqlwrx58xAdHS0WxV5//XWsWbMGs2fPxuTJk7F//35s374de/bsEfsSFxeHyMhI9OrVC88++yxWrlyJW7duiX9cICLSBwtvRERERBbgzJkzCA4Oxp07d9CqVSvs3LkTXbt2RX5+fpOeiPxR50MCjDPPUVObZ8jS5xay9PwAy87RkHMirVu3DgAwcOBAne0bNmwQ55RcsWIFrKysMHr0aJ15K7Wsra2xe/duTJs2DcHBwWjZsiUiIyOxYMECMcbHxwd79uzBzJkzkZKSgvbt2+OTTz4R7+AFgLFjx+LPP/9EQkICVCoVAgICkJmZWW2cIyKqCwtvRERERBagc+fOyM/PR1lZGb788ktERkbi0KFDpu5WvR5lPiTtPDDGmOeoqcwzZOq5bozN0vMDmkeO169fN9i+BEGoN8bOzg5r167F2rVra43x9vaut4A+cOBAnDp1qs6YmJiYOh8tJSKqDwtvRERERBZAKpWiY8eOAO7PgXTixAmkpKRg7NixTXoi8kedDwkwzjxHTa1AYulzC1l6foBl52ipeRERGYKVqTtARERERIZXVVWFiooKnYnItWqaiPzMmTMoLi4WY2qaiPzBfWhjapqI/ME+ZGdnizFEREREzQ3veCMiIiIyc/Hx8Rg2bBg6dOiAv/76C+np6Th48CD27dvHiciJiIiITIiFNyIiIiIzV1xcjAkTJuDatWtwdHSEv78/9u3bhyFDhgDgROREREREpsLCGxEREZGZ+/TTT+ts50TkRERERKbBOd6IiIiIiIiIiIiMgIU3IiIiIiIiIiIiI2DhjYiIiIiIiIiIyAhYeCMiIiIiIiIiIjICFt6IiIiIiIiIiIiMgIU3IiIiIiIiIiIiI2DhjYiIiIiIiIiIyAhYeCMiIiIiIiIiIjICFt6IiAAsWrQIEokEsbGx4rY7d+4gOjoabdq0QatWrTB69GgUFRXpvO/q1asICwuDg4MDXF1dMWvWLNy9e1cn5uDBg3j66adha2uLjh07YuPGjdWOv3btWjz++OOws7NDUFAQjh8/bow0iYiIiIiIqBGx8EZEzd6JEyfw73//G/7+/jrbZ86ciW+//RY7duzAoUOH8Mcff2DUqFFi+7179xAWFobKykocPXoUmzZtwsaNG5GQkCDGFBYWIiwsDIMGDUJ+fj5iY2Px2muvYd++fWLMtm3bEBcXh/nz5+PHH39Ejx49IJfLUVxcbPzkiYiIiIiIyGgaXHjLycnBiBEj4OnpCYlEgoyMDJ32iRMnQiKR6HwNHTpUJ6akpATjx4+HTCaDk5MToqKicPPmTZ2Y06dPo3///rCzs4OXlxeWLFlSrS87duyAr68v7Ozs4Ofnh7179zY0HSJq5m7evInx48fj448/hrOzs7i9rKwMn376KZYvX47nn38egYGB2LBhA44ePYpjx44BALKysnDu3Dl88cUXCAgIwLBhw7Bw4UKsXbsWlZWVAIDU1FT4+Phg2bJl6NKlC2JiYvA///M/WLFihXis5cuXY8qUKZg0aRK6du2K1NRUODg4IC0trXFPBhERERERERlUi4a+4datW+jRowcmT56sc+fHg4YOHYoNGzaIr21tbXXax48fj2vXrkGhUECj0WDSpEmYOnUq0tPTAQBqtRqhoaEICQlBamoqzpw5g8mTJ8PJyQlTp04FABw9ehTjxo1DcnIyXnjhBaSnpyM8PBw//vgjunfv3tC0iKiZio6ORlhYGEJCQvDee++J2/Py8qDRaBASEiJu8/X1RYcOHaBUKtG7d28olUr4+fnBzc1NjJHL5Zg2bRrOnj2Lnj17QqlU6uxDG6N9pLWyshJ5eXmIj48X262srBASEgKlUllrvysqKlBRUSG+VqvVAACNRgONRlNnztr2+uLMDfMyL00hL3sre6PsT5+cLO37SUREREQ1a3DhbdiwYRg2bFidMba2tnB3d6+x7fz588jMzMSJEyfQq1cvAMDq1asxfPhwLF26FJ6enti8eTMqKyuRlpYGqVSKbt26IT8/H8uXLxcLbykpKRg6dChmzZoFAFi4cCEUCgXWrFmD1NTUhqZFRM3Q1q1b8eOPP+LEiRPV2lQqFaRSKZycnHS2u7m5QaVSiTEPFt207dq2umLUajXKy8tx48YN3Lt3r8aYCxcu1Nr35ORkJCUlVduelZUFBweHWt/3IIVCoVecuWFe5sWUeW3x32KU/eqT0+3bt41ybCIiIiJqWhpceNPHwYMH4erqCmdnZzz//PN477330KZNGwCAUqmEk5OTWHQDgJCQEFhZWSE3NxcvvvgilEolBgwYAKlUKsbI5XIsXrwYN27cgLOzM5RKJeLi4nSOK5fLqz36+qC67hB58L81MfRfxU1Fm0dTyseYf/VvCndUNJbmkKshc/vtt98wY8YMKBQK2NnZGWy/jSU+Pl5nDFSr1fDy8kJoaChkMlmd79VoNFAoFBgyZAhsbGyM3dVGw7zMS1PIy3GRo0H3Z29lj7TuaXrlpL0GISIiIiLLZvDC29ChQzFq1Cj4+Pjgl19+wdtvv41hw4ZBqVTC2toaKpUKrq6uup1o0QIuLi46d4j4+PjoxDx4F4mzs3Otd5Fo91GT2u4QOXDgABwcHOr8C7Wx/ipuKmndm87cUY0xN5+l3ilSE0vO1ZB3iOTl5aG4uBhPP/20uO3evXvIycnBmjVrsG/fPlRWVqK0tFTnrreioiLxjl53d/dqq49qVz19MObvK6EWFRVBJpPB3t4e1tbWsLa2rjGmtjuHgft3Fv/9MX4AsLGx0buI0ZBYc8K8zIsp8yqvKjfKfvXJyRK/l0RERERUncELbxEREeK//fz84O/vjyeffBIHDx7E4MGDDX24BqntDpFBgwYhNze3zr9QG/qv4qai/Wv85ILJRvuFo6HK5pYZbd9N4Y6KxtIccjXkHSKDBw/GmTNndLZNmjQJvr6+mDNnDry8vGBjY4Ps7GyMHj0aAHDx4kVcvXoVwcHBAIDg4GC8//77KC4uFv+goFAoIJPJ0LVrVzHm78VlhUIh7kMqlSIwMBDZ2dkIDw8HAFRVVSE7OxsxMTEGy5eIiIiIiIgan1EeNX3QE088gbZt2+Ly5csYPHgw3N3dUVxcrBNz9+5dlJSU1HuHiLatrpiHvUNE+9/aChZNpUhlKOVV5U0mp8YoElnqnSI1seRcDZlX69atqy3E0rJlS7Rp00bcHhUVhbi4OLi4uEAmk2H69OkIDg5G7969AQChoaHo2rUrXn31VSxZsgQqlQrz5s1DdHS0ONa8/vrrWLNmDWbPno3Jkydj//792L59O/bs2SMeNy4uDpGRkejVqxeeffZZrFy5Erdu3cKkSZMMli8RERERERE1PitjH+B///d/cf36dXh4eAC4f/dHaWkp8vLyxJj9+/ejqqoKQUFBYkxOTo7OfE4KhQKdO3eGs7OzGJOdna1zrAfvIiEielQrVqzACy+8gNGjR2PAgAFwd3fH119/LbZbW1tj9+7dsLa2RnBwMF555RVMmDABCxYsEGN8fHywZ88eKBQK9OjRA8uWLcMnn3wCuVwuxowdOxZLly5FQkICAgICkJ+fj8zMzGqP0xMREREREZF5afAdbzdv3sTly5fF14WFhcjPz4eLiwtcXFyQlJSE0aNHw93dHb/88gtmz56Njh07ir9kdunSBUOHDsWUKVOQmpoKjUaDmJgYREREwNPTEwDw8ssvIykpCVFRUZgzZw4KCgqQkpKCFStWiMedMWMGnnvuOSxbtgxhYWHYunUrTp48ifXr1z/qOSGiZurgwYM6r+3s7LB27VqsXbu21vd4e3vXO0/hwIEDcerUqTpjYmJi+GgpERERERGRhWnwHW8nT55Ez5490bNnTwD3H5Hq2bMnEhISYG1tjdOnT+Mf//gHnnrqKURFRSEwMBCHDx/WecRz8+bN8PX1xeDBgzF8+HD069dPp2Dm6OiIrKwsFBYWIjAwEG+99RYSEhIwdepUMaZPnz5IT0/H+vXr0aNHD3z55ZfIyMio9ugYERERERERERGRKTT4jreBAwdCEIRa2/ft21fvPlxcXJCenl5njL+/Pw4fPlxnzJgxYzBmzJh6j0dERERERERERNTYjD7HGxEREREREZG+cnJyMGLECHh6ekIikSAjI0OnfeLEiZBIJDpfQ4cO1YkpKSnB+PHjIZPJ4OTkhKioKNy8eVMn5vTp0+jfvz/s7Ozg5eWFJUuWVOvLjh074OvrCzs7O/j5+dU7xQgR0d+x8EZERERERERNxq1bt9CjR48659kdOnQorl27Jn5t2bJFp338+PE4e/YsFAoFdu/ejZycHJ2pi9RqNUJDQ+Ht7Y28vDx8+OGHSExM1JkC6ejRoxg3bhyioqJw6tQphIeHIzw8HAUFBYZPmogsVoMfNSUiIiIiIiIylmHDhmHYsGF1xtja2sLd3b3GtvPnzyMzMxMnTpxAr169AACrV6/G8OHDsXTpUnh6emLz5s2orKxEWloapFIpunXrhvz8fCxfvlws0KWkpGDo0KGYNWsWAGDhwoVQKBRYs2YNUlNTDZgxEVkyFt6IiIiIiIjIrBw8eBCurq5wdnbG888/j/feew9t2rQBACiVSjg5OYlFNwAICQmBlZUVcnNz8eKLL0KpVGLAgAGQSqVijFwux+LFi3Hjxg04OztDqVQiLi5O57hyubzao68PqqioQEVFhfharVYDADQaDTQaTb152VvZ6x2jT6y50eccNTZtn5pi3yyRqc+3MY7LwhsRERERERGZjaFDh2LUqFHw8fHBL7/8grfffhvDhg2DUqmEtbU1VCoVXF1ddd7TokULuLi4QKVSAQBUKhV8fHx0Ytzc3MQ2Z2dnqFQqcduDMdp91CQ5ORlJSUnVtmdlZcHBwaHe3Lb4b6k3Riute5reseaiKc+hp1AoTN2FZsVU5/v27dsG3ycLb0RERERERGQ2IiIixH/7+fnB398fTz75JA4ePIjBgwebsGdAfHy8zl1yarUaXl5eCA0NhUwmq/f9josc642xt7JHWvc0TC6YjPKq8kfqb1NTNrfM1F2oRqPRQKFQYMiQIbCxsTF1dyyeqc+39i5VQ2LhjYiIiIiIiMzWE088gbZt2+Ly5csYPHgw3N3dUVxcrBNz9+5dlJSUiPPCubu7o6ioSCdG+7q+mNrmlgPuzz1na2tbbbuNjY1eRYSGFNLKq8otrvDWlAtb+n4PyTBMdb6NcUyuakpERERERERm63//939x/fp1eHh4AACCg4NRWlqKvLw8MWb//v2oqqpCUFCQGJOTk6Mzn5NCoUDnzp3h7OwsxmRnZ+scS6FQIDg42NgpEZEFYeGNiIiIiIiImoybN28iPz8f+fn5AIDCwkLk5+fj6tWruHnzJmbNmoVjx47h119/RXZ2NkaOHImOHTtCLpcDALp06YKhQ4diypQpOH78OH744QfExMQgIiICnp6eAICXX34ZUqkUUVFROHv2LLZt24aUlBSdx0RnzJiBzMxMLFu2DBcuXEBiYiJOnjyJmJiYRj8nRGS+WHgjIiIiIiKiJuPkyZPo2bMnevbsCQCIi4tDz549kZCQAGtra5w+fRr/+Mc/8NRTTyEqKgqBgYE4fPiwziOemzdvhq+vLwYPHozhw4ejX79+WL9+vdju6OiIrKwsFBYWIjAwEG+99RYSEhIwdepUMaZPnz5IT0/H+vXr0aNHD3z55ZfIyMhA9+7dG+9kEJHZ4xxvRERERERE1GQMHDgQgiDU2r5v37569+Hi4oL09PQ6Y/z9/XH48OE6Y8aMGYMxY8bUezwiotrwjjciIiIiIiIiIiIjYOGNiIiIiIiIiIjICFh4IyIiIiIiIiIiMgIW3oiIiIiIiIiIiIyAhTciIiIiM5ecnIxnnnkGrVu3hqurK8LDw3Hx4kWdmDt37iA6Ohpt2rRBq1atMHr0aBQVFenEXL16FWFhYXBwcICrqytmzZqFu3fv6sQcPHgQTz/9NGxtbdGxY0ds3LixWn/Wrl2Lxx9/HHZ2dggKCsLx48cNnjMRERGROWDhjYiIiMjMHTp0CNHR0Th27BgUCgU0Gg1CQ0Nx69YtMWbmzJn49ttvsWPHDhw6dAh//PEHRo0aJbbfu3cPYWFhqKysxNGjR7Fp0yZs3LgRCQkJYkxhYSHCwsIwaNAg5OfnIzY2Fq+99prOCoPbtm1DXFwc5s+fjx9//BE9evSAXC5HcXFx45wMIiIioiakhak7QERERESPJjMzU+f1xo0b4erqiry8PAwYMABlZWX49NNPkZ6ejueffx4AsGHDBnTp0gXHjh1D7969kZWVhXPnzuH777+Hm5sbAgICsHDhQsyZMweJiYmQSqVITU2Fj48Pli1bBgDo0qULjhw5ghUrVkAulwMAli9fjilTpmDSpEkAgNTUVOzZswdpaWmYO3duI54VIiIiItNj4Y2IiIjIwpSVlQEAXFxcAAB5eXnQaDQICQkRY3x9fdGhQwcolUr07t0bSqUSfn5+cHNzE2PkcjmmTZuGs2fPomfPnlAqlTr70MbExsYCACorK5GXl4f4+Hix3crKCiEhIVAqlTX2taKiAhUVFeJrtVoNANBoNNBoNHXmqW23t7KvM+5h1HfsxqLtR1Ppj6FZen5A88qRiIiqY+GNiIiIyIJUVVUhNjYWffv2Rffu3QEAKpUKUqkUTk5OOrFubm5QqVRizINFN227tq2uGLVajfLycty4cQP37t2rMebChQs19jc5ORlJSUnVtmdlZcHBwUGvnNO6p+kV1xB79+41+D4fhUKhMHUXjMrS8wMsO8fbt2+bugtERE0WC29EREREFiQ6OhoFBQU4cuSIqbuil/j4eMTFxYmv1Wo1vLy8EBoaCplMVud7NRoNFAoFJhdMRnlVuUH7VTa3zKD7e1jaHIcMGQIbGxtTd8fgLD0/oHnkeP36dVN3gYioyWLhjYiIiMhCxMTEYPfu3cjJyUH79u3F7e7u7qisrERpaanOXW9FRUVwd3cXY/6++qh21dMHY/6+EmpRURFkMhns7e1hbW0Na2vrGmO0+/g7W1tb2NraVttuY2Ojd5GivKrc4IW3plYgacj5MEeWnh9g2Tlaal5ERIbAVU2JiIiIzJwgCIiJicHOnTuxf/9++Pj46LQHBgbCxsYG2dnZ4raLFy/i6tWrCA4OBgAEBwfjzJkzOquPKhQKyGQydO3aVYx5cB/aGO0+pFIpAgMDdWKqqqqQnZ0txhARERE1J7zjjYiIiMjMRUdHIz09Hd988w1at24tzsnm6OgIe3t7ODo6IioqCnFxcXBxcYFMJsP06dMRHByM3r17AwBCQ0PRtWtXvPrqq1iyZAlUKhXmzZuH6Oho8Y60119/HWvWrMHs2bMxefJk7N+/H9u3b8eePXvEvsTFxSEyMhK9evXCs88+i5UrV+LWrVviKqdEREREzQkLb0RERERmbt26dQCAgQMH6mzfsGEDJk6cCABYsWIFrKysMHr0aFRUVEAul+Ojjz4SY62trbF7925MmzYNwcHBaNmyJSIjI7FgwQIxxsfHB3v27MHMmTORkpKC9u3b45NPPoFcLhdjxo4diz///BMJCQlQqVQICAhAZmZmtQUXiIiIiJoDFt6IiIiIzJwgCPXG2NnZYe3atVi7dm2tMd7e3vWu5jlw4ECcOnWqzpiYmBjExMTU2yciIqIHSZIkRtmvML/+/08SGQvneCMiIiIiIiIiIjICFt6IiIiIiIiIiIiMgIU3IiIiIiIiIiIiI2hw4S0nJwcjRoyAp6cnJBIJMjIydNoFQUBCQgI8PDxgb2+PkJAQXLp0SSempKQE48ePh0wmg5OTE6KionDz5k2dmNOnT6N///6ws7ODl5cXlixZUq0vO3bsgK+vL+zs7ODn51fvnCRERERERERERESNpcGFt1u3bqFHjx61Tsy7ZMkSrFq1CqmpqcjNzUXLli0hl8tx584dMWb8+PE4e/YsFAoFdu/ejZycHEydOlVsV6vVCA0Nhbe3N/Ly8vDhhx8iMTER69evF2OOHj2KcePGISoqCqdOnUJ4eDjCw8NRUFDQ0JSIiIiIiIiIiIgMrsGrmg4bNgzDhg2rsU0QBKxcuRLz5s3DyJEjAQCfffYZ3NzckJGRgYiICJw/fx6ZmZk4ceIEevXqBQBYvXo1hg8fjqVLl8LT0xObN29GZWUl0tLSIJVK0a1bN+Tn52P58uVigS4lJQVDhw7FrFmzAAALFy6EQqHAmjVrkJqa+lAng4iIiIiIiIiIyFAMOsdbYWEhVCoVQkJCxG2Ojo4ICgqCUqkEACiVSjg5OYlFNwAICQmBlZUVcnNzxZgBAwZAKpWKMXK5HBcvXsSNGzfEmAePo43RHoeIiIiIiIiIiMiUGnzHW11UKhUAwM3NTWe7m5ub2KZSqeDq6qrbiRYt4OLiohPj4+NTbR/aNmdnZ6hUqjqPU5OKigpUVFSIr9VqNQBAo9Ho/Lcm9lb2tbaZE20eTSmfus67ofZtzGM0Fc0hV0vOjYiIiIiIiCyPQQtvTV1ycjKSkpKqbT9w4AAcHBygUChqfe8W/y3G7FqjS+ueZuouiBpjUYy6vreWxpJzvX37tqm7QERERERERKQ3gxbe3N3dAQBFRUXw8PAQtxcVFSEgIECMKS4u1nnf3bt3UVJSIr7f3d0dRUVFOjHa1/XFaNtrEh8fj7i4OPG1Wq2Gl5cXBg0ahNzcXAwZMgQ2NjY1vtdxkWOt+zUn9lb2SOuehskFk1FeVW7q7gAAyuaWGW3fGo0GCoWizu+tpWgOuWrvUiUiIiIiIiIyBwYtvPn4+MDd3R3Z2dlioU2tViM3NxfTpk0DAAQHB6O0tBR5eXkIDAwEAOzfvx9VVVUICgoSY9555x1oNBqxgKBQKNC5c2c4OzuLMdnZ2YiNjRWPr1AoEBwcXGv/bG1tYWtrW2279hg2Nja1FiyaSpHKUMqryptMTo1RJKrre2tpLDlXS82LiIjoUUiSJAbfpzBfMPg+ifSVk5ODDz/8EHl5ebh27Rp27tyJ8PBwsV0QBMyfPx8ff/wxSktL0bdvX6xbtw6dOnUSY0pKSjB9+nR8++23sLKywujRo5GSkoJWrVqJMadPn0Z0dDROnDiBdu3aYfr06Zg9e7ZOX3bs2IF3330Xv/76Kzp16oTFixdj+PDhRj8HRGQ5Gry4ws2bN5Gfn4/8/HwA9xdUyM/Px9WrVyGRSBAbG4v33nsPu3btwpkzZzBhwgR4enqKA2WXLl0wdOhQTJkyBcePH8cPP/yAmJgYREREwNPTEwDw8ssvQyqVIioqCmfPnsW2bduQkpKic7fajBkzkJmZiWXLluHChQtITEzEyZMnERMT8+hnhYiIiIiIiEzi1q1b6NGjB9auXVtj+5IlS7Bq1SqkpqYiNzcXLVu2hFwux507d8SY8ePH4+zZs1AoFNi9ezdycnIwdepUsV2tViM0NBTe3t7Iy8vDhx9+iMTERKxfv16MOXr0KMaNG4eoqCicOnUK4eHhCA8PR0FBgfGSJyKL0+A73k6ePIlBgwaJr7XFsMjISGzcuBGzZ8/GrVu3MHXqVJSWlqJfv37IzMyEnZ2d+J7NmzcjJiYGgwcPFv/6sGrVKrHd0dERWVlZiI6ORmBgINq2bYuEhASdgbJPnz5IT0/HvHnz8Pbbb6NTp07IyMhA9+7dH+pEEBERERERkekNGzYMw4YNq7FNEASsXLkS8+bNw8iRIwEAn332Gdzc3JCRkYGIiAicP38emZmZOHHiBHr16gUAWL16NYYPH46lS5fC09MTmzdvRmVlJdLS0iCVStGtWzfk5+dj+fLl4u+dKSkpGDp0KGbNmgUAWLhwIRQKBdasWYPU1NRGOBNEZAkaXHgbOHAgBKH2W88lEgkWLFiABQsW1Brj4uKC9PT0Oo/j7++Pw4cP1xkzZswYjBkzpu4OExERERERkUUoLCyESqVCSEiIuM3R0RFBQUFQKpWIiIiAUqmEk5OTWHQDgJCQEFhZWSE3NxcvvvgilEolBgwYAKlUKsbI5XIsXrwYN27cgLOzM5RKpc5TV9qYjIwMo+dJRJajWa1qSkREREREROZLpVIBANzc3HS2u7m5iW0qlQqurq467S1atICLi4tOjI+PT7V9aNucnZ2hUqnqPE5NKioqUFFRIb7WLg6m0Wig0Wjqzc/eyl7vGH1i6T59zn19732UfZD+TH2+jXFcFt6IiIiIiIiIDCA5ORlJSUnVtmdlZcHBwaHe92/x36L3sdK6pzWob83Z3r17H3kfCoXCAD0hfZnqfN++fdvg+2ThjYiIiIiIiMyCu7s7AKCoqAgeHh7i9qKiIgQEBIgxxcXFOu+7e/cuSkpKxPe7u7ujqKhIJ0b7ur4YbXtN4uPjdR5PVavV8PLyQmhoKGQyWb35OS5yrDfG3soead3TMLlgMsqryuuNJ6BsbtlDv1ej0UChUGDIkCGwsbExYK+oJqY+39q7VA2JhTciIiIiIiIyCz4+PnB3d0d2drZYaFOr1cjNzcW0adMAAMHBwSgtLUVeXh4CAwMBAPv370dVVRWCgoLEmHfeeQcajUb85V6hUKBz585wdnYWY7KzsxEbGyseX6FQIDg4uNb+2drawtbWttp2GxsbvYoIDSmklVeVs/CmJ0MUcPT9HpJhmOp8G+OYVgbfIxEREREREdFDunnzJvLz85Gfnw/g/oIK+fn5uHr1KiQSCWJjY/Hee+9h165dOHPmDCZMmABPT0+Eh4cDALp06YKhQ4diypQpOH78OH744QfExMQgIiICnp6eAICXX34ZUqkUUVFROHv2LLZt24aUlBSdu9VmzJiBzMxMLFu2DBcuXEBiYiJOnjyJmJiYxj4lRGTGeMcbERERERERNRknT57EoEGDxNfaYlhkZCQ2btyI2bNn49atW5g6dSpKS0vRr18/ZGZmws7OTnzP5s2bERMTg8GDB8PKygqjR4/GqlWrxHZHR0dkZWUhOjoagYGBaNu2LRISEjB16lQxpk+fPkhPT8e8efPw9ttvo1OnTsjIyED37t0b4SwQkaVg4Y2IiIiIiIiajIEDB0IQhFrbJRIJFixYgAULFtQa4+LigvT09DqP4+/vj8OHD9cZM2bMGIwZM6buDhMR1YGFNyIiatIkSRK94uyt7LHFfwscFznqNd+JML/2C3oiIiIiIiJD4BxvRNRsJScn45lnnkHr1q3h6uqK8PBwXLx4USfmzp07iI6ORps2bdCqVSuMHj262upWV69eRVhYGBwcHODq6opZs2bh7t27OjEHDx7E008/DVtbW3Ts2BEbN26s1p+1a9fi8ccfh52dHYKCgnD8+HGD50xERERERESNh4U3Imq2Dh06hOjoaBw7dgwKhQIajQahoaG4deuWGDNz5kx8++232LFjBw4dOoQ//vgDo0aNEtvv3buHsLAwVFZW4ujRo9i0aRM2btyIhIQEMaawsBBhYWEYNGgQ8vPzERsbi9deew379u0TY7Zt24a4uDjMnz8fP/74I3r06AG5XI7i4uLGORlERERERERkcHzUlIiarczMTJ3XGzduhKurK/Ly8jBgwACUlZXh008/RXp6Op5//nkAwIYNG9ClSxccO3YMvXv3RlZWFs6dO4fvv/8ebm5uCAgIwMKFCzFnzhwkJiZCKpUiNTUVPj4+WLZsGYD7K20dOXIEK1asgFwuBwAsX74cU6ZMwaRJkwAAqamp2LNnD9LS0jB37txGPCtERERERERkKLzjjYjo/ysrKwNwfzJeAMjLy4NGo0FISIgY4+vriw4dOkCpVAIAlEol/Pz84ObmJsbI5XKo1WqcPXtWjHlwH9oY7T4qKyuRl5enE2NlZYWQkBAxhoiIiIiIiMwP73gjIgJQVVWF2NhY9O3bV1wiXqVSQSqVwsnJSSfWzc0NKpVKjHmw6KZt17bVFaNWq1FeXo4bN27g3r17NcZcuHChxv5WVFSgoqJCfK1WqwEAGo0GGo2mzly17fXFNRX2VvYNitM33lzyN7fvl76aQl76flYauj99crK07ycRERER1YyFNyIiANHR0SgoKMCRI0dM3RW9JCcnIykpqdr2rKwsODg46LUPhUJh6G4ZxRb/LQ2KT+ueplfc3r17H6Y7JmMu36+GMmVeDf1s6UufnG7fvm2UYxMRERFR08LCGxE1ezExMdi9ezdycnLQvn17cbu7uzsqKytRWlqqc9dbUVER3N3dxZi/rz6qXfX0wZi/r4RaVFQEmUwGe3t7WFtbw9rausYY7T7+Lj4+HnFxceJrtVoNLy8vhIaGQiaT1ZmvRqOBQqHAkCFDYGNjU2dsU+C4yFGvOHsre6R1T8PkgskoryqvN75sbtmjdq1RmNv3S19NIS99P1v60n4G9clJe5cqEREREVk2Ft6IqNkSBAHTp0/Hzp07cfDgQfj4+Oi0BwYGwsbGBtnZ2Rg9ejQA4OLFi7h69SqCg4MBAMHBwXj//fdRXFwMV1dXAPfvdpHJZOjatasY8/e7qxQKhbgPqVSKwMBAZGdnIzw8HMD9R1+zs7MRExNTY99tbW1ha2tbbbuNjY3eRYyGxJqSPkW0v8fr8x5zyP1B5vL9aihT5tXQz5a+9MnJEr+XRERERFQdC29E1GxFR0cjPT0d33zzDVq3bi3Oyebo6Ah7e3s4OjoiKioKcXFxcHFxgUwmw/Tp0xEcHIzevXsDAEJDQ9G1a1e8+uqrWLJkCVQqFebNm4fo6GixMPb6669jzZo1mD17NiZPnoz9+/dj+/bt2LNnj9iXuLg4REZGolevXnj22WexcuVK3Lp1S1zllIiIiIiIiMwPC29E1GytW7cOADBw4ECd7Rs2bMDEiRMBACtWrICVlRVGjx6NiooKyOVyfPTRR2KstbU1du/ejWnTpiE4OBgtW7ZEZGQkFixYIMb4+Phgz549mDlzJlJSUtC+fXt88sknkMvlYszYsWPx559/IiEhASqVCgEBAcjMzKy24AIRERERERGZDxbeiKjZEgSh3hg7OzusXbsWa9eurTXG29u73on6Bw4ciFOnTtUZExMTU+ujpURERERERGR+WHgjk5MkSQy+T2F+/QUVIiIiosb0MNc89lb22OK/BY6LHI02LyEREREZj5WpO0BERERERERERGSJWHgjIiIiIiIiIiIyAhbeiIiIiMxcTk4ORowYAU9PT0gkEmRkZOi0C4KAhIQEeHh4wN7eHiEhIbh06ZJOTElJCcaPHw+ZTAYnJydERUXh5s2bOjGnT59G//79YWdnBy8vLyxZsqRaX3bs2AFfX1/Y2dnBz8+v3jkwiYiIiCwZC29EREREZu7WrVvo0aNHrQvBLFmyBKtWrUJqaipyc3PRsmVLyOVy3LlzR4wZP348zp49C4VCgd27dyMnJwdTp04V29VqNUJDQ+Ht7Y28vDx8+OGHSExMxPr168WYo0ePYty4cYiKisKpU6cQHh6O8PBwFBQUGC95IiIioiaMiysQERERmblhw4Zh2LBhNbYJgoCVK1di3rx5GDlyJADgs88+g5ubGzIyMhAREYHz588jMzMTJ06cQK9evQAAq1evxvDhw7F06VJ4enpi8+bNqKysRFpaGqRSKbp164b8/HwsX75cLNClpKRg6NChmDVrFgBg4cKFUCgUWLNmDVJTUxvhTBARERE1LSy8EREREVmwwsJCqFQqhISEiNscHR0RFBQEpVKJiIgIKJVKODk5iUU3AAgJCYGVlRVyc3Px4osvQqlUYsCAAZBKpWKMXC7H4sWLcePGDTg7O0OpVCIuLk7n+HK5vNqjrw+qqKhARUWF+FqtVgMANBoNNBpNnblp2+2t7Os/EQ1U37EfxsP0U/seY+RYF2PkDwCOixx1Xttb2SOtexrcl7g/0qqtZXPLHrVrRqM9l8Y6p02BJedGRPSoWHgjIiIismAqlQoA4ObmprPdzc1NbFOpVHB1ddVpb9GiBVxcXHRifHx8qu1D2+bs7AyVSlXncWqSnJyMpKSkatuzsrLg4OCgT4pI656mV1xDGGNuui3+Wx76vcbIsS7GmpuvtnPwqPmZw1yCCoXC1F0wmtu3b5u6C0RETRYLb0RERERkMvHx8Tp3yanVanh5eSE0NBQymazO92o0GigUCkwumPxId0vVxBh3UP39bi99aO8IM0aOdTHWHWS13fH2qPk19TveFAoFhgwZAhsbG1N3xyiuX79u6i4QETVZLLwRERERWTB3d3cAQFFRETw8PMTtRUVFCAgIEGOKi4t13nf37l2UlJSI73d3d0dRUZFOjPZ1fTHa9prY2trC1ta22nYbGxu9ixTlVeUGL0oZo0DyKH00Ro51MVaBqLYcHjU/cyhoNeQzbW4sNS8iIkPgqqZEREREFszHxwfu7u7Izs4Wt6nVauTm5iI4OBgAEBwcjNLSUuTl5Ykx+/fvR1VVFYKCgsSYnJwcnbmcFAoFOnfuDGdnZzHmweNoY7THISIiImpuDF54S0xMhEQi0fny9fUV2+/cuYPo6Gi0adMGrVq1wujRo6v9ZfTq1asICwuDg4MDXF1dMWvWLNy9e1cn5uDBg3j66adha2uLjh07YuPGjYZOhYiIiMgs3Lx5E/n5+cjPzwdwf0GF/Px8XL16FRKJBLGxsXjvvfewa9cunDlzBhMmTICnpyfCw8MBAF26dMHQoUMxZcoUHD9+HD/88ANiYmIQEREBT09PAMDLL78MqVSKqKgonD17Ftu2bUNKSorOY6IzZsxAZmYmli1bhgsXLiAxMREnT55ETExMY58SIiIioibBKI+aduvWDd9///3/HaTF/x1m5syZ2LNnD3bs2AFHR0fExMRg1KhR+OGHHwAA9+7dQ1hYGNzd3XH06FFcu3YNEyZMgI2NDT744AMA9y8mw8LC8Prrr2Pz5s3Izs7Ga6+9Bg8PD8jlcmOkRERERNRknTx5EoMGDRJfa4thkZGR2LhxI2bPno1bt25h6tSpKC0tRb9+/ZCZmQk7OzvxPZs3b0ZMTAwGDx4MKysrjB49GqtWrRLbHR0dkZWVhejoaAQGBqJt27ZISEjA1KlTxZg+ffogPT0d8+bNw9tvv41OnTohIyMD3bt3b4SzQERERNT0GKXw1qJFixrn8igrK8Onn36K9PR0PP/88wCADRs2oEuXLjh27Bh69+6NrKwsnDt3Dt9//z3c3NwQEBCAhQsXYs6cOUhMTIRUKkVqaip8fHywbNkyAPf/SnvkyBGsWLGChTciIiJqdgYOHAhBEGptl0gkWLBgARYsWFBrjIuLC9LT0+s8jr+/Pw4fPlxnzJgxYzBmzJi6O0xERETUTBil8Hbp0iV4enrCzs4OwcHBSE5ORocOHZCXlweNRoOQkBAx1tfXFx06dIBSqUTv3r2hVCrh5+ensxS9XC7HtGnTcPbsWfTs2RNKpVJnH9qY2NjYOvtVUVGBiooK8bVarQYAca6SB+cs+Tt7K3u982/KtHlYSj61+fv3tK7vraVoDrlacm5EREREpJ/ExEQkJSXpbOvcuTMuXLgA4P70Rm+99Ra2bt2KiooKyOVyfPTRRzq/Y169ehXTpk3DgQMH0KpVK0RGRiI5OVnnaa2DBw8iLi4OZ8+ehZeXF+bNm4eJEyc2So5EZDkMXngLCgrCxo0b0blzZ1y7dg1JSUno378/CgoKoFKpIJVK4eTkpPMeNzc3qFQqAIBKpdIZELXt2ra6YtRqNcrLy2FvX3NRKTk5udoADQAHDhyAg4MDFApFrXlt8d9Sd+JmJq17mqm7YFR79+7VeV3X99bSWHKut2/fNnUXiIiIiKgJ4PRGRGQuDF54GzZsmPhvf39/BAUFwdvbG9u3b6+1INZY4uPjdSYAVqvV8PLywqBBg5Cbm4shQ4bUuhS24yLHxuqmUdlb2SOtexomF0xu1CXpG1vZ3DIA9++QUigUdX5vLUVzyFV7lyoRERERNW+c3oiIzIVRHjV9kJOTE5566ilcvnwZQ4YMQWVlJUpLS3XueisqKhIHTXd3dxw/flxnH9pVTx+M+ftKqEVFRZDJZHUW92xtbWFra1ttu7ZIYWNjU2vBwtKKVOVV5RaX04P+/n2s63traSw5V0vNi4iIiJoeSZLEIPuxt7LHFv8tcFzkiPKqcgjza5+PkfRnjtMb6TNtij5TAjWX6YMM6VGmrGkOU/o0JaY+38Y4rtELbzdv3sQvv/yCV199FYGBgbCxsUF2djZGjx4NALh48SKuXr2K4OBgAEBwcDDef/99FBcXw9XVFcD9R+dkMhm6du0qxtT0KKF2H0RERERERGSZzHF6o6ysLDg4ONSbW0OmOLL06YMM6e/1g4dhyVP6NEWmOt/GmN7I4IW3f/3rXxgxYgS8vb3xxx9/YP78+bC2tsa4cePg6OiIqKgoxMXFwcXFBTKZDNOnT0dwcDB69+4NAAgNDUXXrl3x6quvYsmSJVCpVJg3bx6io6PFu9Vef/11rFmzBrNnz8bkyZOxf/9+bN++HXv27DF0OkRERERERNSEmOP0RqGhoZDJZPW+X58pjprL9EGGpJ2K6GE0hyl9mhJTn29jTG9k8MLb//7v/2LcuHG4fv062rVrh379+uHYsWNo164dAGDFihWwsrLC6NGjdVaY0bK2tsbu3bsxbdo0BAcHo2XLloiMjMSCBQvEGB8fH+zZswczZ85ESkoK2rdvj08++YTP2hMRERERETUz5jK9kT5FhIYU0ix9+iBDMkQBx5Kn9GmKTHW+jXFMgxfetm7dWme7nZ0d1q5di7Vr19Ya4+3tXe+toAMHDsSpU6ceqo9ERERERERkGTi9ERE1ZVam7gARERERERGRvv71r3/h0KFD+PXXX3H06FG8+OKLNU5vdODAAeTl5WHSpEm1Tm/0008/Yd++fTVOb3TlyhXMnj0bFy5cwEcffYTt27dj5syZpkydiMyQ0RdXICIiIiIiIjIUTm9EROaEhTciIiIiIiIyG5zeiIjMCQtvRETNlOMiR4NOyCvMFwy2LyIiIiIiQ5EkSR76vfZW9tjiv6XatTOvfUlfnOONiIiIiIiIiIjICFh4IyIiIiIiIiIiMgIW3oiIiIiIiIiIiIyAc7yRRdI+w1/b8/gPi8/xExEREREREZG+eMcbERERERERERGREbDwRkREREREREREZAQsvBERERERERERERkB53gjIiIiIiId2vlyiYjIMhhjXOcc6PrhHW9ERERERERERERGwMIbERERERERERGREbDwRkREREREREREZAQsvBERERERERERERkBC29ERERERERERERGwMIbERERERERERGREbDwRkREREREREREZAQtTN0BIiIiIiIiIiIyL5IkicH3aW9ljy3+Wwy+X1Ni4Y2IiIiIiIiIqAGMUXQiy8TCGxERERERmTX+AkxERE0VC29EDWCMizphvmDwfRIRERERERGR6XFxBSIiIiIiIiIiIiNg4Y2IiIiIiIiIiMgIWHgjIiIiIiIiIiIyAs7xRkRERET0N5ysn4iIiAyBd7wREREREREREREZAe94IyK9Geuv/1zZlYiIiIiIiCyR2Rfe1q5diw8//BAqlQo9evTA6tWr8eyzz5q6W0REDcbxjIgsCcc0osbDP44aF8czInoUZl1427ZtG+Li4pCamoqgoCCsXLkScrkcFy9ehKurq6m7R2RSnJvGvHA8IyJLwjGNiCwFxzMielRmXXhbvnw5pkyZgkmTJgEAUlNTsWfPHqSlpWHu3Lkm7h2RfgxVILO3sscW/y1wXOSI8qpyg+yTGg/HMyKyJBzTiMhScDwjMg1D/15ryjt4zbbwVllZiby8PMTHx4vbrKysEBISAqVSWeN7KioqUFFRIb4uKysDAJSUlOD27du4fv06bGxsanyvXaWdAXtvOnZWdrh9+zbsKu0gVFn+rePNKV9zzvX69et6xf31118AAEEwr/zqY+jxTKPR1Hk8jUZjlM+Kvt/HhtJ3/G3oz4Cx+mto2u9XXf+PMkdNIS9D/79d+xnUJydLHc+Aho9pTXE8a0rM+f/v+rD0/IDqOdq/Y2/4Y8A4v6vo+//KkpISAJY3pjX2NRqg3/+bmsPPTVPC8924jHW+Tfo7p2Cmfv/9dwGAcPToUZ3ts2bNEp599tka3zN//nwBAL/4xS8z//rtt98aY5hpNBzP+MWv5vtlaeOZIDR8TON4xi9+Wc7XL7/80lhDTaPgNRq/+NV8vwx5jWa2d7w9jPj4eMTFxYmvq6qqUFJSAhsbG3To0AG//fYbZDKZCXtofGq1Gl5eXs0iV6B55dscchUEAX/99Rc8PT1N3RWTq208a9OmDSSSuh9fttTPCvMyL5aYV0Ny4nj2fzie1c3Sc7T0/IDmkWNZWRk6dOgAFxcXU3fF5B5lTNNXc/hMNSU8343L1OfbGNdoZlt4a9u2LaytrVFUVKSzvaioCO7u7jW+x9bWFra2tjrbnJycoFarAQAymazZ/CA1p1yB5pWvpefq6Oho6i4YnCHHs4aw1M8K8zIvlpiXvjlZ4ngGNHxM43imH0vP0dLzA5pHjlZWVqbugkGZ6hpNX83hM9WU8Hw3LlOeb0Nfo5ntyCiVShEYGIjs7GxxW1VVFbKzsxEcHGzCnhERNQzHMyKyJBzTiMhScDwjIkMw2zveACAuLg6RkZHo1asXnn32WaxcuRK3bt0SV5whIjIXHM+IyJJwTCMiS8HxjIgelVkX3saOHYs///wTCQkJUKlUCAgIQGZmJtzc3Bq0H1tbW8yfP7/aLcGWqDnlCjSvfJtTrpbIUOOZPiz1s8K8zIsl5mWJOT2sxhrTmsM5t/QcLT0/gDmau8a8RtOXJZ/vpojnu3FZ4vmWCIKFrflMRERERERERETUBJjtHG9ERERERERERERNGQtvRERERERERERERsDCGxERERERERERkRGw8EZERERERERERGQEzb7wtnbtWjz++OOws7NDUFAQjh8/buouNVhycjKeeeYZtG7dGq6urggPD8fFixd1Yu7cuYPo6Gi0adMGrVq1wujRo1FUVKQTc/XqVYSFhcHBwQGurq6YNWsW7t6925ipNNiiRYsgkUgQGxsrbrO0XH///Xe88soraNOmDezt7eHn54eTJ0+K7YIgICEhAR4eHrC3t0dISAguXbqks4+SkhKMHz8eMpkMTk5OiIqKws2bNxs7FTKinJwcjBgxAp6enpBIJMjIyNBp//rrrxEaGoo2bdpAIpEgPz9fp72kpATTp09H586dYW9vjw4dOuDNN99EWVlZ4yVRg0fN60GCIGDYsGE17qexGSovpVKJ559/Hi1btoRMJsOAAQNQXl5u/ARqYYi8VCoVXn31Vbi7u6Nly5Z4+umn8dVXXzVOArWoKy+NRoM5c+bAz88PLVu2hKenJyZMmIA//vhDZx8ch43DHK7j9LlOGzhwICQSic7X66+/rhOjz7XLwYMH8fTTT8PW1hYdO3bExo0bjZ0eACAxMbFa/319fcV2Q12bmSo/AHj88cer5SiRSBAdHQ3A/L6H9Y3Xhrq+PH36NPr37w87Ozt4eXlhyZIl1fqyY8cO+Pr6ws7ODn5+fti7d6/B821s69atg7+/P2QyGWQyGYKDg/Hdd99Vi6vr2sRQn5f6xkl9fj6bOn3Od33XTI31edbnZ6upq+9863Mt1+zOt9CMbd26VZBKpUJaWppw9uxZYcqUKYKTk5NQVFRk6q41iFwuFzZs2CAUFBQI+fn5wvDhw4UOHToIN2/eFGNef/11wcvLS8jOzhZOnjwp9O7dW+jTp4/YfvfuXaF79+5CSEiIcOrUKWHv3r1C27Zthfj4eFOkpJfjx48Ljz/+uODv7y/MmDFD3G5JuZaUlAje3t7CxIkThdzcXOHKlSvCvn37hMuXL4sxixYtEhwdHYWMjAzhp59+Ev7xj38IPj4+Qnl5uRgzdOhQoUePHsKxY8eEw4cPCx07dhTGjRtnipTISPbu3Su88847wtdffy0AEHbu3KnT/tlnnwlJSUnCxx9/LAAQTp06pdN+5swZYdSoUcKuXbuEy5cvC9nZ2UKnTp2E0aNHN14SNXjUvB60fPlyYdiwYTXup7EZIq+jR48KMplMSE5OFgoKCoQLFy4I27ZtE+7cudM4SdTAEHkNGTJEeOaZZ4Tc3Fzhl19+ERYuXChYWVkJP/74Y+MkUYO68iotLRVCQkKEbdu2CRcuXBCUSqXw7LPPCoGBgTr74DhseOZyHafPddpzzz0nTJkyRbh27Zr4VVZWJrbrc+1y5coVwcHBQYiLixPOnTsnrF69WrC2thYyMzONnuP8+fOFbt266fT/zz//FNsNcW1myvwEQRCKi4t18lMoFAIA4cCBA4IgmN/3sL7x2hDXl2VlZYKbm5swfvx4oaCgQNiyZYtgb28v/Pvf/xZjfvjhB8Ha2lpYsmSJcO7cOWHevHmCjY2NcObMGYPn3Jh27dol7NmzR/j555+FixcvCm+//bZgY2MjFBQU6MTVdm1iqM+LPuNkfT+f5qC+863PNVNjfZ71+dlq6uo73/pcyzW3892sC2/PPvusEB0dLb6+d++e4OnpKSQnJ5uwV4+uuLhYACAcOnRIEIT7vxTY2NgIO3bsEGPOnz8vABCUSqUgCPf/52tlZSWoVCoxZt26dYJMJhMqKioaNwE9/PXXX0KnTp0EhUIhPPfcc2LhzdJynTNnjtCvX79a26uqqgR3d3fhww8/FLeVlpYKtra2wpYtWwRBEIRz584JAIQTJ06IMd99950gkUiE33//3XidJ5Opq7BUWFhYb4FKa/v27YJUKhU0Go1hO/iQHiWvU6dOCY899phw7dq1JlF4e9DD5hUUFCTMmzfPuJ17BA+bV8uWLYXPPvtMZ5uLi4vw8ccfG6GXDafP5+f48eMCAOE///mPIAgch43FXK/j/n6dJgiCzrVMTfS5dpk9e7bQrVs3nfeNHTtWkMvlhk2gBvPnzxd69OhRY5uhrs1MmV9NZsyYITz55JNCVVWVIAjm/T38+7hmqOvLjz76SHB2dta5vp4zZ47QuXNn8fVLL70khIWF6fQnKChI+Oc//2nQHJsCZ2dn4ZNPPhFf13VtYqjPS33jpD4/n+bqwfNd3zVTY32e9fnZMlcPnu/6ruWa4/luto+aVlZWIi8vDyEhIeI2KysrhISEQKlUmrBnj077aJiLiwsAIC8vDxqNRidXX19fdOjQQcxVqVTCz88Pbm5uYoxcLodarcbZs2cbsff6iY6ORlhYmE5OgOXlumvXLvTq1QtjxoyBq6srevbsiY8//lhsLywshEql0snX0dERQUFBOvk6OTmhV69eYkxISAisrKyQm5vbeMmQ2SkrK4NMJkOLFi1M3ZVHcvv2bbz88stYu3Yt3N3dTd0dgyguLkZubi5cXV3Rp08fuLm54bnnnsORI0dM3bVH1qdPH2zbtg0lJSWoqqrC1q1bcefOHQwcONDUXdNbWVkZJBIJnJycAHAcNgZzvo77+3Wa1ubNm9G2bVt0794d8fHxuH37ttimz7WLUqmsdl0kl8sb7XxcunQJnp6eeOKJJzB+/HhcvXoVgOGuzUyd34MqKyvxxRdfYPLkyZBIJOJ2c/8eahnq+lKpVGLAgAGQSqVijFwux8WLF3Hjxg0xpinkbEz37t3D1q1bcevWLQQHBwOo/9rEEJ8XfcZJfX4+zc3fz7c+10yN9XnW52fL3NT0+a7vWq45nm/z/m3qEfz3v//FvXv3dAYzAHBzc8OFCxdM1KtHV1VVhdjYWPTt2xfdu3cHcP8Za6lUKv4CoOXm5gaVSiXG1HQutG1NydatW/Hjjz/ixIkT1dosLdcrV65g3bp1iIuLw9tvv40TJ07gzTffhFQqRWRkpNjfmvJ5MF9XV1ed9hYtWsDFxaXJ5UtNx3//+18sXLgQU6dONXVXHtnMmTPRp08fjBw50tRdMZgrV64AuD+v0tKlSxEQEIDPPvsMgwcPRkFBATp16mTiHj687du3Y+zYsWjTpg1atGgBBwcH7Ny5Ex07djR11/Ry584dzJkzB+PGjYNMJgPAcdgYzPU6rqbrNAB4+eWX4e3tDU9PT5w+fRpz5szBxYsX8fXXXwPQ79qlthi1Wo3y8nLY29sbLa+goCBs3LgRnTt3xrVr15CUlIT+/fujoKDAYNdmpszv7zIyMlBaWoqJEyeK28z9e/ggQ11fqlQq+Pj4VNuHts3Z2bnWnC1hbDxz5gyCg4Nx584dtGrVCjt37kTXrl0B1H9tYojPy40bN+odJ/X5+TQXtZ3vY8eOAaj7mqmxPs/6/GyZi7o+3/VdyzXH891sC2+WKjo6GgUFBRZx10NNfvvtN8yYMQMKhQJ2dnam7o7RVVVVoVevXvjggw8AAD179kRBQQFSU1MRGRlp4t6RpVKr1QgLC0PXrl2RmJho6u48kl27dmH//v04deqUqbtiUFVVVQCAf/7zn5g0aRKA++NDdnY20tLSkJycbMruPZJ3330XpaWl+P7779G2bVtkZGTgpZdewuHDh+Hn52fq7tVJo9HgpZdegiAIWLdunam7Q01QbddpD/6Rw8/PDx4eHhg8eDB++eUXPPnkk43dzQYbNmyY+G9/f38EBQXB29sb27dvb9SCWGP59NNPMWzYMHh6eorbzP17SIbXuXNn5Ofno6ysDF9++SUiIyNx6NAhXL582SKvTUyttvNtyddMplTb+e7atatZX8sZS7N91LRt27awtrautmJLUVGR2T6KFBMTg927d+PAgQNo3769uN3d3R2VlZUoLS3ViX8wV3d39xrPhbatqcjLy0NxcTGefvpptGjRAi1atMChQ4ewatUqtGjRAm5ubhaTKwB4eHiIfznQ6tKli/j4hra/dX2O3d3dUVxcrNN+9+5dlJSUNLl8yfT++usvDB06FK1bt8bOnTthY2Nj6i49kv379+OXX36Bk5OTOGYAwOjRo83q0cW/8/DwAIA6xwdz9Msvv2DNmjVIS0vD4MGD0aNHD8yfPx+9evXC2rVrTd29OmmLbv/5z3+gUCjEu90AjsPGYI7XcbVdp9UkKCgIAHD58mUA+l271BYjk8kavfjl5OSEp556CpcvXzbYdWhTye8///kPvv/+e7z22mt1xpnz99BQ15ePknNT/TluCKlUio4dOyIwMBDJycno0aMHUlJS9Lo2McTnRZ9xUp+fT3NR2/nW55qpsT7P+vxsmYvazrc+13LN8Xw328KbVCpFYGAgsrOzxW1VVVXIzs4Wn002F4IgICYmBjt37sT+/fur3ZIZGBgIGxsbnVwvXryIq1evirkGBwfjzJkzOj8A2l8c/j5ImdLgwYNx5swZ5Ofni1+9evXC+PHjxX9bSq4A0LdvX1y8eFFn288//wxvb28AgI+PD9zd3XXyVavVyM3N1cm3tLQUeXl5Ysz+/ftRVVUlXhQSAfc/O6GhoZBKpdi1a5dF3FU6d+5cnD59WmfMAIAVK1Zgw4YNpu3cI3j88cfh6elZ5/hgjrTzIVlZ6V6eWFtbi3+xboq0RbdLly7h+++/R5s2bXTaOQ4bnjldx9V3nVYT7Vil/YVRn2uX4OBgnfOhjTHF+bh58yZ++eUXeHh4GOw6tKnkt2HDBri6uiIsLKzOOHP+Hhrq+jI4OBg5OTnQaDRijEKhQOfOneHs7CzGNIWcG0NVVRUqKir0ujYxxOdFn3FSn59Pc6U93/pcMzXW51mfny1zpT3f+lzLNcvz3ahLOTQxW7duFWxtbYWNGzcK586dE6ZOnSo4OTnprB5jDqZNmyY4OjoKBw8e1FnC/Pbt22LM66+/LnTo0EHYv3+/cPLkSSE4OFgIDg4W27VLVoeGhgr5+flCZmam0K5dO50lq5uqv68iZUm5Hj9+XGjRooXw/vvvC5cuXRI2b94sODg4CF988YUYs2jRIsHJyUn45ptvhNOnTwsjR46scbn3nj17Crm5ucKRI0eETp066SzXTObvr7/+Ek6dOiWcOnVKACAsX75cOHXqlLiq4vXr14VTp04Je/bsEQAIW7duFU6dOiVcu3ZNEIT7S3YHBQUJfn5+wuXLl3XGkrt375ptXjVBE1jV1BB5rVixQpDJZMKOHTuES5cuCfPmzRPs7OyEy5cvmyqtR86rsrJS6Nixo9C/f38hNzdXuHz5srB06VJBIpEIe/bsaZJ5VVZWCv/4xz+E9u3bC/n5+To/Ow+uxMVx2PDM5Tquvuu0y5cvCwsWLBBOnjwpFBYWCt98843wxBNPCAMGDBD3oc+1y5UrVwQHBwdh1qxZwvnz54W1a9cK1tbWQmZmptFzfOutt4SDBw8KhYWFwg8//CCEhIQIbdu2FYqLiwVBMMy1mSnz07p3757QoUMHYc6cOTrbzfF7WN94bYjry9LSUsHNzU149dVXhYKCAmHr1q2Cg4OD8O9//1uM+eGHH4QWLVoIS5cuFc6fPy/Mnz9fsLGxEc6cOWPwnBvT3LlzhUOHDgmFhYXC6dOnhblz5woSiUTIysqqMf7v1yaG+rzoM07W9/NpDuo73/pcMzXW51mfn62mrq7zre+1XHM738268CYIgrB69WqhQ4cOglQqFZ599lnh2LFjpu5SgwGo8WvDhg1iTHl5ufDGG28Izs7OgoODg/Diiy9W+8X0119/FYYNGybY29sLbdu2Fd566y1Bo9E0cjYN9/fCm6Xl+u233wrdu3cXbG1tBV9fX2H9+vU67VVVVcK7774ruLm5Cba2tsLgwYOFixcv6sRcv35dGDdunNCqVStBJpMJkyZNEv7666/GTIOM7MCBAzWOA5GRkYIgCMKGDRtqbJ8/f36d7wcgFBYWmm1eNWkKhTdD5ZWcnCy0b99ecHBwEIKDg4XDhw83fjIPMEReP//8szBq1CjB1dVVcHBwEPz9/astSd/Y6sqrsLCw1p+dAwcOiPvgOGwc5nAdV9912tWrV4UBAwYILi4ugq2trdCxY0dh1qxZQllZmc5+9Ll2OXDggBAQECBIpVLhiSee0LkWNKaxY8cKHh4eglQqFR577DFh7NixOr/QGurazFT5ae3bt08AUO06yxy/h/WN14a6vvzpp5+Efv36Cba2tsJjjz0mLFq0qFpftm/fLjz11FOCVCoVunXrZtI/tBjK5MmTBW9vb0EqlQrt2rUTBg8eXGvRTRBqvjYx1OelvnFSn5/Ppk6f813fNVNjfZ71+dlq6uo73/pcyzW38y0RBEHQ+/Y4IiIiIiIiIiIi0kuzneONiIiIiIiIiIjImFh4IyIiIiIiIiIiMgIW3oiIiIiIiIiIiIyAhTciIiIiIiIiIiIjYOGNiIiIiIiIiIjICFh4IyIiIiIiIiIiMgIW3oiIiIiIiIiIiIyAhTciIiIiIiIiIiIjYOGNiIiIiIiIiIjICFh4IyIiIiIiIiIiMgIW3oiIiIiIiIiIiIyAhTciIiIiIiIiIiIjYOGNiIiIiIiIiIjICFh4IyIiIiIiIiIiMgIW3oiIiIiIiIiIiIyAhTciIiIiIiIiIiIjYOGNiIiIiIiIiIjICFh4IyIiIiIiIiIiMgIW3oiIiIiIiIiIiIyAhTciIiIiIiIiIiIjYOGNiIiIiIiIiIjICFh4IyIiIiIiIiIiMgIW3qjJefzxxzFx4kRTd4OIyGh+/fVXSCQSbNy40WjH+Pzzz+Hr6wsbGxs4OTkBAAYOHIiBAwca7ZhERHWRSCRITExs0Htu3ryJ1157De7u7pBIJIiNjW2UMZSIGubEiRPo06cPWrZsCYlEgvz8fFN36aFMnDgRjz/+uKm7QRamhak7QERERIZ14cIFTJw4EUOHDsXcuXPh4OBQY9wff/yB9evXIzw8HAEBAY3bSSIiPXzwwQfYuHEj3n33XTz55JPo0qVLjXF79+7F8ePHG1zYI6JHp9FoMGbMGNjZ2WHFihVwcHCAt7e3qbtF/9/Ro0eRlZWF2NhY8Y+x1LhYeKMm5+LFi7Cy4s2YRGS5vL29UV5eDhsbG6Ps/+DBg6iqqkJKSgo6duxYa9wff/yBpKQkPP744yy8EZHRlZeXo0WLhv36sX//fvTu3Rvz588Xt/3666/V4vbu3Yu1a9ey8EZkAr/88gv+85//4OOPP8Zrr71m6u7Q3xw9ehRJSUmYOHEiC28mwuoGNTm2trZG+2WUiKgpkEgksLOzg7W1tVH2X1xcDAC8uCKiJsXOzq7Bhbfi4mKOZURNHK87mqfbt2+bugtmg4U3ajSJiYmQSCS4fPmyWG13dHTEpEmTdH5oH5zj7eTJk5BIJNi0aVO1/e3btw8SiQS7d+8Wt/3++++IioqCp6cnbG1t4ePjg2nTpqGyshLA/dugk5KS0KlTJ9jZ2aFNmzbo168fFAoFAGDXrl2QSCQ4ffq0uM+vvvoKEokEo0aN0jl+ly5dMHbsWIOdHyIyL9ox7eeff8Yrr7wCR0dHtGvXDu+++y4EQcBvv/2GkSNHQiaTwd3dHcuWLRPfW9P8RBMnTkSrVq3w+++/Izw8HK1atUK7du3wr3/9C/fu3dO7X48//rh4Z0i7du1qnVPp4MGDeOaZZwAAkyZNgkQi4ZxJRM3Uo4xnlZWVSEhIQGBgIBwdHdGyZUv0798fBw4cqHachszxdvDgQUgkEhQWFmLPnj3iGFXT3W4TJ07E2rVrxWNov4jI+CZOnIjnnnsOADBmzBhIJBIMHDgQKpUKkyZNQvv27WFrawsPDw+MHDmyxp/huvz++++YPHky3NzcYGtri27duiEtLU1sLy8vh6+vL3x9fVFeXi5uLykpgYeHB/r06aNzHfXdd9/hueeeQ+vWrSGTyfDMM88gPT390U4CgNzcXAwfPhzOzs5o2bIl/P39kZKSohOzf/9+9O/fHy1btoSTkxNGjhyJ8+fP68TUNsecdpx+kEQiQUxMDDIyMtC9e3fx/GRmZuq8b9asWQAAHx+fGsfSL774AoGBgbC3t4eLiwsiIiLw22+/6Rxr4MCB6N69O/Ly8jBgwAA4ODjg7bfffphT1Syx8EaN7qWXXsJff/2F5ORkvPTSS9i4cSOSkpJqjO3VqxeeeOIJbN++vVrbtm3b4OzsDLlcDuD+I1PPPvsstm7dirFjx2LVqlV49dVXcejQIbGwl5iYiKSkJAwaNAhr1qzBO++8gw4dOuDHH38EAPTr1w8SiQQ5OTnicQ4fPgwrKyscOXJE3Pbnn3/iwoULGDBggMHOCxGZp7Fjx6KqqgqLFi1CUFAQ3nvvPaxcuRJDhgzBY489hsWLF6Njx47417/+pTO21OTevXuQy+Vo06YNli5diueeew7Lli3D+vXr9e7PypUr8eKLLwIA1q1bh88//7zaHw6A+388WLBgAQBg6tSp+Pzzz/H5559zXCNqxh5mPFOr1fjkk08wcOBALF68GImJifjzzz8hl8sfaXL1Ll264PPPP0fbtm0REBAgjlHt2rWrFvvPf/4TQ4YMAQAx7vPPP3/oYxOR/v75z3+KBZg333wTn3/+Od555x2MHj0aO3fuxKRJk/DRRx/hzTffxF9//YWrV6/qve+ioiL07t0b33//PWJiYsQpNKKiorBy5UoAgL29PTZt2oTLly/jnXfeEd8bHR2NsrIybNy4UXzCYOPGjQgLC0NJSQni4+OxaNEiBAQE6BSqHoZCocCAAQNw7tw5zJgxA8uWLcOgQYN0bhD5/vvvIZfLUVxcjMTERMTFxeHo0aPo27dvg4uRDzpy5AjeeOMNREREYMmSJbhz5w5Gjx6N69evAwBGjRqFcePGAQBWrFhRbSx9//33MWHCBHTq1AnLly9HbGwssrOzMWDAAJSWluoc6/r16xg2bBgCAgKwcuVKDBo06KH73ewIRI1k/vz5AgBh8uTJOttffPFFoU2bNuJrb29vITIyUnwdHx8v2NjYCCUlJeK2iooKwcnJSWdfEyZMEKysrIQTJ05UO3ZVVZUgCILQo0cPISwsrM5+duvWTXjppZfE108//bQwZswYAYBw/vx5QRAE4euvvxYACD/99JMemRORJdKOaVOnThW33b17V2jfvr0gkUiERYsWidtv3Lgh2Nvbi2NbYWGhAEDYsGGDGBMZGSkAEBYsWKBznJ49ewqBgYEP1bc///xTZ/tzzz0nPPfcc+LrEydOVOsHETU/jzKe3b17V6ioqNDZ340bNwQ3N7dq13wAhPnz5zeob97e3tWu3WoaQ6OjowX+akNkGgcOHBAACDt27BAE4f4YAED48MMPH2m/UVFRgoeHh/Df//5XZ3tERITg6Ogo3L59W9wWHx8vWFlZCTk5OcKOHTsEAMLKlSvF9tLSUqF169ZCUFCQUF5errM/7e+KgnD/eszb21vvPt69e1fw8fERvL29hRs3btS634CAAMHV1VW4fv26uO2nn34SrKyshAkTJtR7fO04/SAAglQqFS5fvqyzTwDC6tWrxW0ffvihAEAoLCzUef+vv/4qWFtbC++//77O9jNnzggtWrTQ2f7cc88JAITU1NTaTwbVine8UaN7/fXXdV73798f169fh1qtrjF+7Nix0Gg0+Prrr8VtWVlZKC0tFR/1rKqqQkZGBkaMGIFevXpV24f2tlwnJyecPXsWly5dqrV//fv3x+HDhwEAf/31F3766SdMnToVbdu2FbcfPnwYTk5O6N69ewMyJyJL9OAkwtbW1ujVqxcEQUBUVJS43cnJCZ07d8aVK1fq3V9NY6Q+7yMielQPM55ZW1tDKpUCuH89VlJSgrt376JXr17iEwVE1LzY29tDKpXi4MGDuHHjxkPtQxAEfPXVVxgxYgQEQcB///tf8Usul6OsrExnjElMTES3bt0QGRmJN954A8899xzefPNNsV2hUOCvv/7C3LlzYWdnp3OsR3k0/dSpUygsLKxxxVDtfq9du4b8/HxMnDgRLi4uYru/vz+GDBmCvXv3PvTxQ0JC8OSTT+rsUyaT6XXt+PXXX6OqqgovvfSSzvl1d3dHp06dqk0ZYGtri0mTJj10X5szFt6o0XXo0EHntbOzMwDUOij36NEDvr6+2LZtm7ht27ZtaNu2LZ5//nkA9x/9VKvV9RbCFixYgNLSUjz11FPw8/PDrFmzdOZzA+7/knvt2jVcvnwZR48ehUQiQXBwsE5B7vDhw+jbty9XXyWiamOao6Mj7Ozs0LZt22rb67v4tLOzq/YYlbOz80NftBIRNcTDjmebNm2Cv7+/OH9uu3btsGfPHpSVlTVKv4moabG1tcXixYvx3Xffwc3NDQMGDMCSJUugUqn03seff/6J0tJSrF+/Hu3atdP50hZ/tIs6AIBUKkVaWhoKCwvx119/YcOGDToFtV9++QUADH7jhD77/c9//gMA6Ny5c7W2Ll264L///S9u3br1UMf/+7gN6H/teOnSJQiCgE6dOlU7x+fPn9c5vwDw2GOPiX9ooYZp2LJCRAZQ2yp+giDU+p6xY8fi/fffx3//+1+0bt0au3btwrhx4xq8MtaAAQPwyy+/4JtvvkFWVhY++eQTrFixAqmpqeJfefv16wcAyMnJwZUrV/D000+LEwWvWrUKN2/exKlTp/D+++836NhEZJlqGtMeZpyr631ERI3hYcazL774AhMnTkR4eDhmzZoFV1dXWFtbIzk5WfyFlIian9jYWIwYMQIZGRnYt28f3n33XSQnJ2P//v3o2bNnve+vqqoCALzyyiuIjIysMcbf31/n9b59+wAAd+7cwaVLl+Dj4/OIWTS+2u6+q22hrYe95gTun2OJRILvvvuuxv20atVK57W9vX29+6SasfBGZmHs2LFISkrCV199BTc3N6jVakRERIjt7dq1g0wmQ0FBQb37cnFxwaRJkzBp0iTcvHkTAwYMQGJiolh469ChAzp06IDDhw/jypUr6N+/P4D7Rbu4uDjs2LED9+7d4wTkRGT2uOofET2qL7/8Ek888QS+/vprnTFFu7pyY+F4RtT0PPnkk3jrrbfw1ltv4dKlSwgICMCyZcvwxRdf1Pvedu3aoXXr1rh37x5CQkLqjT99+jQWLFiASZMmIT8/H6+99hrOnDkDR0dHsS8AUFBQgI4dOz5aYg94cL+19dPb2xsAcPHixWptFy5cQNu2bdGyZUsA9+9W+/uiBsD/3TX3MGobH5988kkIggAfHx889dRTD71/qh+fkyOz0KVLF/j5+WHbtm3Ytm0bPDw8dApfVlZWCA8Px7fffouTJ09We7+24q9d3UWrVatW6NixIyoqKnS29+/fH/v378fx48fFwltAQABat26NRYsWwd7eHoGBgYZOk4ioUWkv8mq6wCMi0of2LokH767Izc2FUqls1H5wPCNqOm7fvo07d+7obHvyySfRunXrar931cba2hqjR4/GV199VePNFX/++af4b41Gg4kTJ8LT0xMpKSnYuHEjioqKMHPmTDEmNDQUrVu3RnJycrW+6XN3WG2efvpp+Pj4YOXKldXGH+1+PTw8EBAQgE2bNunEFBQUICsrC8OHDxe3PfnkkygrK9OZDunatWvYuXPnQ/extvFx1KhRsLa2RlJSUrVzIAhCtd+d6eHxjjcyG2PHjkVCQgLs7OwQFRVVbX61Dz74AFlZWXjuuecwdepUdOnSBdeuXcOOHTtw5MgRODk5oWvXrhg4cCACAwPh4uKCkydP4ssvv0RMTIzOvvr374/NmzdDIpGIj55aW1ujT58+2LdvHwYOHMjn24nI7D355JNwcnJCamoqWrdujZYtWyIoKMgsH80gItN44YUX8PXXX+PFF19EWFgYCgsLkZqaiq5du+LmzZuN1g/tH0TffPNNyOVyWFtb6zwdQUSN5+eff8bgwYPx0ksvoWvXrmjRogV27tyJoqKiBv1cLlq0CAcOHEBQUBCmTJmCrl27oqSkBD/++CO+//57lJSUAADee+895OfnIzs7G61bt4a/vz8SEhIwb948/M///A+GDx8OmUyGFStW4LXXXsMzzzyDl19+Gc7Ozvjpp59w+/ZtbNq06aFytbKywrp16zBixAgEBARg0qRJ8PDwwIULF3D27Fnx8dcPP/wQw4YNQ3BwMKKiolBeXo7Vq1fD0dERiYmJ4v4iIiIwZ84cvPjii3jzzTdx+/ZtrFu3Dk899dRDL1ijHR/feecdREREwMbGBiNGjMCTTz6J9957D/Hx8fj1118RHh6O1q1bo7CwEDt37sTUqVPxr3/966GOSbpYeCOzMXbsWMybNw+3b98WVzN90GOPPYbc3Fy8++672Lx5M9RqNR577DEMGzYMDg4OAO5fjO3atQtZWVmoqKiAt7c33nvvPcyaNUtnX9q73Hx9fdGmTRud7fv27RPbiYjMmY2NDTZt2oT4+Hi8/vrruHv3LjZs2MDCGxHpbeLEiVCpVPj3v/+Nffv2oWvXrvjiiy+wY8cOHDx4sNH6MWrUKEyfPh1bt27FF198AUEQWHgjMhEvLy+MGzcO2dnZ+Pzzz9GiRQv4+vpi+/btGD16tN77cXNzw/Hjx7FgwQJ8/fXX+Oijj9CmTRt069YNixcvBgD8+OOP+OCDDxATE4NBgwaJ7507dy6++eYbTJkyBWfPnoWTkxOioqLg6uqKRYsWYeHChbCxsYGvr6/OnXEPQy6X48CBA0hKSsKyZctQVVWFJ598ElOmTBFjQkJCkJmZifnz5yMhIQE2NjZ47rnnsHjxYp3rrjZt2mDnzp2Ii4vD7Nmz4ePjg+TkZFy6dOmhC2/PPPMMFi5ciNTUVGRmZqKqqgqFhYVo2bIl5s6di6eeegorVqxAUlISgPvfv9DQUPzjH/94pPNC/0ciPMp9lURERERERPW4d+8eWrRogYULF2LevHmm7g4REVGj4RxvRERERERkVNeuXQMAtG3b1sQ9ISIialx81JSIiMhMlJSUoLKystZ2a2trtGvXrhF7RERUvy+//BKfffYZJBIJBg0ahHv37ulMjF6TVq1aoVWrVo3UQyJqTDdv3qx3Dsh27dqJi7eYCq+7yFD4qCkREZGZGDhwIA4dOlRru7e3N3799dfG6xARkR6eeOIJSCQSzJs3D5MmTcKvv/5a71yS8+fP15lwnIgsR2JiojifWG0KCwvx+OOPN06HasHrLjIUFt6IiIjMRF5eHm7cuFFru729Pfr27duIPSIiarg7d+7gyJEjdcY88cQTeOKJJxqpR0TUmK5cuYIrV67UGdOvXz/Y2dk1Uo9qxusuMhQW3oiIiIiIiIiIiIyAiysQEREREREREREZQbNeXKGqqgp//PEHWrduDYlEYuruEFE9BEHAX3/9BU9PT1hZ8e8GD+J4RmReOJ7VjuMZkfnhmFY7jmlE5sUY41mzLrz98ccf8PLyMnU3iKiBfvvtN7Rv397U3WhSOJ4RmSeOZ9VxPCMyXxzTquOYRmSeDDmeNevCW+vWrQHcP6EymazWOI1Gg6ysLISGhsLGxqaxumcSzSlXoHnlawm5qtVqeHl5iT+79H/0Hc8Ay/gsNCU8n4bVXM4nx7PacTxjXuaGeXFMqwvHtNo1p3ybU66AeedrjPGsWRfetLf6ymSyegtvDg4OkMlkZvehaajmlCvQvPK1pFx5m351+o5ngGV9FpoCnk/Dam7nk+NZdRzPmJe5YV7/h2NadRzTatec8m1OuQKWka8hxzM+gE9ERERERERERGQELLwRkUXKycnBiBEj4OnpCYlEgoyMDJ12QRCQkJAADw8P2NvbIyQkBJcuXdKJKSkpwfjx4yGTyeDk5ISoqCjcvHlTJ+b06dPo378/7Ozs4OXlhSVLllTry44dO+Dr6ws7Ozv4+flh7969De4LERERERERmR8W3ojIIt26dQs9evTA2rVra2xfsmQJVq1ahdTUVOTm5qJly5aQy+W4c+eOGDN+/HicPXsWCoUCu3fvRk5ODqZOnSq2q9VqhIaGwtvbG3l5efjwww+RmJiI9evXizFHjx7FuHHjEBUVhVOnTiE8PBzh4eEoKChoUF+IiIiIiIjI/DTrOd6IyHINGzYMw4YNq7FNEASsXLkS8+bNw8iRIwEAn332Gdzc3JCRkYGIiAicP38emZmZOHHiBHr16gUAWL16NYYPH46lS5fC09MTmzdvRmVlJdLS0iCVStGtWzfk5+dj+fLlYoEuJSUFQ4cOxaxZswAACxcuhEKhwJo1a5CamqpXX4iIiIiIiMg8sfBGRM1OYWEhVCoVQkJCxG2Ojo4ICgqCUqlEREQElEolnJycxKIbAISEhMDKygq5ubl48cUXoVQqMWDAAEilUjFGLpdj8eLFuHHjBpydnaFUKhEXF6dzfLlcLj76qk9falJRUYGKigrxtVqtBnB/IlONRlNn/tr2+uJIPzyfhtVczqel50dERERE97HwRkTNjkqlAgC4ubnpbHdzcxPbVCoVXF1dddpbtGgBFxcXnRgfH59q+9C2OTs7Q6VS1Xuc+vpSk+TkZCQlJVXbnpWVBQcHh1rf9yCFQqFXHOmH59OwLP183r5929RdICIiIqJGwMIbEZEZio+P17mTTq1Ww8vLC6GhoXotVa9QKDBkyBCzXd67KeH5NKzmcj61d6kSERERkWVj4a0BHBc5oryq3KD7FOYLBt0fEdXP3d0dAFBUVAQPDw9xe1FREQICAsSY4uJinffdvXsXJSUl4vvd3d1RVFSkE6N9XV/Mg+319aUmtra2sLW1rbbdxsZG72JF22VtDTqmNffxrCHnnupn6efTknMjosYnSZIYfJ/2VvbY4r/F4Pul+hn6987mfo1GZGpc1ZSImh0fHx+4u7sjOztb3KZWq5Gbm4vg4GAAQHBwMEpLS5GXlyfG7N+/H1VVVQgKChJjcnJydOZqUigU6Ny5M5ydncWYB4+jjdEeR5++EBERERERkXli4Y2ILNLNmzeRn5+P/Px8APcXMcjPz8fVq1chkUgQGxuL9957D7t27cKZM2cwYcIEeHp6Ijw8HADQpUsXDB06FFOmTMHx48fxww8/ICYmBhEREfD09AQAvPzyy5BKpYiKisLZs2exbds2pKSk6DwCOmPGDGRmZmLZsmW4cOECEhMTcfLkScTExACAXn0hIiIiIiIi88RHTYnIIp08eRKDBg0SX2uLYZGRkdi4cSNmz56NW7duYerUqSgtLUW/fv2QmZkJOzs78T2bN29GTEwMBg8eDCsrK4wePRqrVq0S2x0dHZGVlYXo6GgEBgaibdu2SEhIwNSpU8WYPn36ID09HfPmzcPbb7+NTp06ISMjA927dxdj9OkLERERERERmR8W3ojIIg0cOBCCUPt8FhKJBAsWLMCCBQtqjXFxcUF6enqdx/H398fhw4frjBkzZgzGjBnzSH0hIiIiIiIi88NHTYmIiIiIiIiIiIyAhTciIiIiIiIiIiIjYOGNiIiIiIiIiIjICFh4IyIiIiIiIiIiMgIW3oiIiIiIiIiIiIyAhTciIiIiIiIiIiIjYOGNiIiIiIiIiIjICFh4IyIiIiIiIiIiMgIW3oiIiIiIiIiIiIyAhTciIiIiIiIiIiIjYOGNiIiIiIiIiIjICFh4IyIiIiIiIiIiMgIW3oiIiIiIiIiIiIyAhTciIiIiIiIiIiIjYOGNiIiIiIiIiIjICFh4IyIiIiIiIiIiMgIW3oiIiIiIiIiIiIyAhTciIiIiIiIiIiIjYOGNiIiIyAL8/vvveOWVV9CmTRvY29vDz88PJ0+eFNsFQUBCQgI8PDxgb2+PkJAQXLp0SWcfJSUlGD9+PGQyGZycnBAVFYWbN2/qxJw+fRr9+/eHnZ0dvLy8sGTJkmp92bFjB3x9fWFnZwc/Pz/s3bvXOEkTERERNXEsvBERERGZuRs3bqBv376wsbHBd999h3PnzmHZsmVwdnYWY5YsWYJVq1YhNTUVubm5aNmyJeRyOe7cuSPGjB8/HmfPnoVCocDu3buRk5ODqVOniu1qtRqhoaHw9vZGXl4ePvzwQyQmJmL9+vVizNGjRzFu3DhERUXh1KlTCA8PR3h4OAoKChrnZBARERE1IS1M3QEiIiIiejSLFy+Gl5cXNmzYIG7z8fER/y0IAlauXIl58+Zh5MiRAIDPPvsMbm5uyMjIQEREBATMkmwAAIuNSURBVM6fP4/MzEycOHECvXr1AgCsXr0aw4cPx9KlS+Hp6YnNmzejsrISaWlpkEql6NatG/Lz87F8+XKxQJeSkoKhQ4di1qxZAICFCxdCoVBgzZo1SE1NbaxTQkRERNQksPBGREREZOZ27doFuVyOMWPG4NChQ3jsscfwxhtvYMqUKQCAwsJCqFQqhISEiO9xdHREUFAQlEolIiIioFQq4eTkJBbdACAkJARWVlbIzc3Fiy++CKVSiQEDBkAqlYoxcrkcixcvxo0bN+Ds7AylUom4uDid/snlcmRkZNTY94qKClRUVIiv1Wo1AECj0UCj0dSZt7a9vjhzw7zMS1PIy97K3mj71CcvS/ueEhEZEgtvRERERGbuypUrWLduHeLi4vD222/jxIkTePPNNyGVShEZGQmVSgUAcHNz03mfm5ub2KZSqeDq6qrT3qJFC7i4uOjEPHgn3YP7VKlUcHZ2hkqlqvM4f5ecnIykpKRq27OysuDg4KBX/gqFQq84c8O8zIsp89riv8Vo+9Ynr9u3bxvt+ERE5o6FNyIiIiIzV1VVhV69euGDDz4AAPTs2RMFBQVITU1FZGSkiXtXt/j4eJ075NRqNby8vBAaGgqZTFbnezUaDRQKBYYMGQIbGxtjd7XRMC/z0hTyclzkaPB92lvZI617ml55ae9UJSKi6lh4IyIiIjJzHh4e6Nq1q862Ll264KuvvgIAuLu7AwCKiorg4eEhxhQVFSEgIECMKS4u1tnH3bt3UVJSIr7f3d0dRUVFOjHa1/XFaNv/ztbWFra2ttW229jY6F3EaEisOWFe5sWUeZVXlRtt3/rkZYnfTyIiQ+GqpkRERERmrm/fvrh48aLOtp9//hne3t4A7i+04O7ujuzsbLFdrVYjNzcXwcHBAIDg4GCUlpYiLy9PjNm/fz+qqqoQFBQkxuTk5OjM56RQKNC5c2dxBdXg4GCd42hjtMchIiIiak5YeCMiIiIyczNnzsSxY8fwwQcf4PLly0hPT8f69esRHR0NAJBIJIiNjcV7772HXbt24cyZM5gwYQI8PT0RHh4O4P4dckOHDsWUKVNw/Phx/PDDD4iJiUFERAQ8PT0BAC+//DKkUimioqJw9uxZbNu2DSkpKTqPis6YMQOZmZlYtmwZLly4gMTERJw8eRIxMTGNfl6IiIiITK3Bhbfff/8dr7zyCtq0aQN7e3v4+fnh5MmTYrsgCEhISICHhwfs7e0REhKCS5cu6eyjpKQE48ePh0wmg5OTE6KionDz5k2dmNOnT6N///6ws7ODl5cXlixZUq0vO3bsgK+vL+zs7ODn54e9e/c2NB0iIiIis/fMM89g586d2LJlC7p3746FCxdi5cqVGD9+vBgze/ZsTJ8+HVOnTsUzzzyDmzdvIjMzE3Z2dmLM5s2b4evri8GDB2P48OHo168f1q9fL7Y7OjoiKysLhYWFCAwMxFtvvYWEhARMnTpVjOnTp49Y+OvRowe+/PJLZGRkoHv37o1zMoiIiIiakAbN8Xbjxg307dsXgwYNwnfffYd27drh0qVL4qMFALBkyRKsWrUKmzZtgo+PD959913I5XKcO3dOvLAbP348rl27BoVCAY1Gg0mTJmHq1KlIT08HcP/Rh9DQUISEhCA1NRVnzpzB5MmT4eTkJF7YHT16FOPGjUNycjJeeOEFpKenIzw8HD/++CMv7IiIiKjZeeGFF/DCCy/U2i6RSLBgwQIsWLCg1hgXFxfxeqw2/v7+OHz4cJ0xY8aMwZgxY+ruMBEREVEz0KDC2+LFi+Hl5YUNGzaI2x5cUl4QBKxcuRLz5s3DyJEjAQCfffYZ3NzckJGRgYiICJw/fx6ZmZk4ceIEevXqBQBYvXo1hg8fjqVLl8LT0xObN29GZWUl0tLSIJVK0a1bN+Tn52P58uVi4S0lJQVDhw7FrFmzAAALFy6EQqHAmjVrkJqa+mhnhYiIiIiIiIiI6BE1qPC2a9cuyOVyjBkzBocOHcJjjz2GN954A1OmTAEAFBYWQqVSISQkRHyPo6MjgoKCoFQqERERAaVSCScnJ7HoBgAhISGwsrJCbm4uXnzxRSiVSgwYMABSqVSMkcvlWLx4MW7cuAFnZ2colUqd+US0MRkZGbX2v6KiAhUVFeJr7bLXGo1GZ5Lgv9O22VvZ63GWGqau45qCtj9NrV/G0pzytYRczbnvRERERERE1Pw0qPB25coVrFu3DnFxcXj77bdx4sQJvPnmm5BKpYiMjIRKpQIAuLm56bzPzc1NbFOpVHB1ddXtRIsWcHFx0Yl58E66B/epUqng7OwMlUpV53FqkpycjKSkpGrbs7Ky4ODgUG/+ad3T6o1pqKY6L51CoTB1FxpVc8rXnHO9ffu2qbtAREREREREpLcGFd6qqqrQq1cvfPDBBwCAnj17oqCgAKmpqYiMjDRKBw0pPj5e5y45tVoNLy8vhIaGQiaT1fo+jUYDhUKByQWTUV5VbtA+lc0tM+j+HpU21yFDhsDGxsbU3TG65pSvJeSqvUvVEO7du4fExER88cUXUKlU8PT0xMSJEzFv3jxIJBIA9x+fnz9/Pj7++GOUlpaib9++WLduHTp16iTup6SkBNOnT8e3334LKysrjB49GikpKWjVqpUYc/r0aURHR+PEiRNo164dpk+fjtmzZ+v0Z8eOHXj33Xfx66+/olOnTli8eDGGDx9usHyJiIiIiIio8TWo8Obh4YGuXbvqbOvSpQu++uorAIC7uzsAoKioCB4eHmJMUVERAgICxJji4mKdfdy9exclJSXi+93d3VFUVKQTo31dX4y2vSa2trawtbWttt3GxkavQkR5VbnBC29NtQCi7zmxFM0pX3PO1ZD9Xrx4MdatW4dNmzahW7duOHnyJCZNmgRHR0e8+eabALhYDBERERERET0aq4YE9+3bFxcvXtTZ9vPPP8Pb2xvA/YUW3N3dkZ2dLbar1Wrk5uYiODgYABAcHIzS0lLk5eWJMfv370dVVRWCgoLEmJycHJ35nBQKBTp37iyuoBocHKxzHG2M9jhERHU5evQoRo4cibCwMDz++OP4n//5H4SGhuL48eMAqi8W4+/vj88++wx//PGHOJekdrGYTz75BEFBQejXrx9Wr16NrVu34o8//gAAncViunXrhoiICLz55ptYvny52JcHF4vp0qULFi5ciKeffhpr1qxp9PNCREREREREhtOgO95mzpyJPn364IMPPsBLL72E48ePY/369Vi/fj2A+8vUx8bG4r333kOnTp3EO0Q8PT0RHh4O4P4dckOHDsWUKVOQmpoKjUaDmJgYREREwNPTEwDw8ssvIykpCVFRUZgzZw4KCgqQkpKCFStWiH2ZMWMGnnvuOSxbtgxhYWHYunUrTp48KfaFiKguffr0wfr16/Hzzz/jqaeewk8//YQjR46IBTFLXSxGGwMYfsGY5rr4hSUsXNKUNJfzaen5EREREdF9DSq8PfPMM9i5cyfi4+OxYMEC+Pj4YOXKlRg/frwYM3v2bNy6dQtTp05FaWkp+vXrh8zMTPGxLOD+HSAxMTEYPHiwOCfSqlWrxHZHR0dkZWUhOjoagYGBaNu2LRISEsTHsoD7vzSnp6dj3rx5ePvtt9GpUydkZGTwsSwi0svcuXOhVqvh6+sLa2tr3Lt3D++//744nln6YjGA4ReMaaqLxTQWc164pCmy9PPJxWKIiGr3+++/Y86cOfjuu+9w+/ZtdOzYERs2bBD/2Ml5eInInDSo8AYAL7zwAl544YVa2yUSCRYsWIAFCxbUGuPi4iLOf1Qbf39/HD58uM6YMWPGYMyYMXV3mIioBtu3b8fmzZuRnp6Obt26IT8/H7GxsfD09LToxWIA4y0Y09QWi2kslrBwSVPSXM6nIReLISKyJDdu3EDfvn0xaNAgfPfdd2jXrh0uXbokTjkEcB5eIjIvDS68ERFZglmzZmHu3LmIiIgAAPj5+eE///kPkpOTERkZafGLxQCGXzDGkosk+jDnhUuaIks/n5acGxHRo1i8eDG8vLywYcMGcduDTw/8fR5eAPjss8/g5uaGjIwMREREiPPwnjhxQrxLbvXq1Rg+fDiWLl0KT09PnXl4pVKp+IfY5cuXi4W3B+fhBYCFCxdCoVBgzZo1SE1NbaxTQkRmjoU3ImqWbt++DSsr3fVlrK2tUVVVBUB3sRhtoU27WMy0adMA6C4WExgYCKDmxWLeeecdaDQa8Rft2haLiY2NFfvCxWKIiIioOdq1axfkcjnGjBmDQ4cO4bHHHsMbb7yBKVOmAOA8vA+jqc4r2lzmdQWaV66AeedrjD6z8EZEzdKIESPw/vvvo0OHDujWrRtOnTqF5cuXY/LkyQC4WAwRERGRKVy5cgXr1q1DXFwc3n77bZw4cQJvvvkmpFIpIiMjOQ/vQ2jq8/Ba+ryuD2pOuQLmma8x5uFl4Y2ImqXVq1fj3XffxRtvvIHi4mJ4enrin//8JxISEsQYLhZDRERE1LiqqqrQq1cvfPDBBwCAnj17oqCgAKmpqZyH9yE11Xl4m8u8rkDzyhUw73yNMQ8vC29E1Cy1bt0aK1euxMqVK2uN4WIxRERERI3Lw8MDXbt21dnWpUsXfPXVVwDAeXgfQlMvfFj6vK4Pak65AuaZrzH6a1V/CBEREREREZHx9e3bFxcvXtTZ9vPPP8Pb2xuA7jy8Wtp5eLXz4z44D69WTfPw5uTk6MznVNs8vA/iPLxE1FAsvBEREREREVGTMHPmTBw7dgwffPABLl++jPT0dKxfvx7R0dEAdOfh3bVrF86cOYMJEybUOg/v8ePH8cMPP9Q4D69UKkVUVBTOnj2Lbdu2ISUlRecx0RkzZiAzMxPLli3DhQsXkJiYiJMnTyImJqbRzwsRmS8+akpERERERERNwjPPPIOdO3ciPj4eCxYsgI+PD1auXInx48eLMZyHl4jMCQtvRERERERE1GS88MILeOGFF2pt5zy8RGRO+KgpERERERERERGREbDwRkREREREREREZAQsvBERERERERERERkBC29ERERERERERERGwMIbERERERERERGREbDwRkREREREREREZAQsvBERERERERERERkBC29ERERERERERERGwMIbERERERERERGREbDwRkREREREREREZAQsvBERERERERERERkBC29ERERERERERERGwMIbERERERERERGREbDwRkREREREREREZAQsvBERERERERERERkBC29ERERERERERERGwMIbERERERERERGREbDwRkREREREREREZAQsvBERERERERERERkBC29ERERERERERERGwMIbERERERERERGREbDwRkREREREREREZAQsvBERERERERERERkBC29ERERERERERERGwMIbERERERERERGREbDwRkREREREREREZAQsvBERERERERERERkBC29E1Gz9/vvveOWVV9CmTRvY29vDz88PJ0+eFNsFQUBCQgI8PDxgb2+PkJAQXLp0SWcfJSUlGD9+PGQyGZycnBAVFYWbN2/qxJw+fRr9+/eHnZ0dvLy8sGTJkmp92bFjB3x9fWFnZwc/Pz/s3bvXOEkTERERERFRo2HhjYiapRs3bqBv376wsbHBd999h3PnzmHZsmVwdnYWY5YsWYJVq1YhNTUVubm5aNmyJeRyOe7cuSPGjB8/HmfPnoVCocDu3buRk5ODqVOniu1qtRqhoaHw9vZGXl4ePvzwQyQmJmL9+vVizNGjRzFu3DhERUXh1KlTCA8PR3h4OAoKChrnZBAREREREZFRtDB1B4iITGHx4sXw8vLChg0bxG0+Pj7ivwVBwMqVKzFv3jyMHDkSAPDZZ5/Bzc0NGRkZiIiIwPnz55GZmYkTJ06gV69e+H/t3Xl8VPXZ//93ErICk7CYBGQxFgUie5AwbkUIGWjaW4QqKtUICAUTK8QbNb2RzbZRVBYlmlqF6K8iS1usggXGIKAlLAZyCyhULS1tYYIKJCwhGZLz+8Nvzs0IhATmZDKT1/PxyEPmnGvOXNdnkk8ml+ecjyS99NJL+tGPfqTnn39e7du311tvvaXKykotXrxYYWFhuuGGG1RcXKx58+aZDbqFCxdq2LBhmjZtmiTp6aefltPp1KJFi5SXl9dQQwIAAAAA8DIabwCapHfffVcOh0N33XWXNm3apKuvvloPP/ywJkyYIEk6cOCAXC6XUlJSzOdER0crOTlZhYWFuueee1RYWKiYmBiz6SZJKSkpCg4O1rZt23TnnXeqsLBQt912m8LCwswYh8OhZ599VseOHVOrVq1UWFiorKwsj/wcDofeeeedi+ZfUVGhiooK83FZWZkkye12y+1211p7zf7I4MhLjFL9XOp1A1VN3U21fm9rKuMZ6PUBAADgOzTeADRJf//73/XKK68oKytLv/zlL7Vjxw794he/UFhYmNLT0+VyuSRJcXFxHs+Li4sz97lcLsXGxnrsb9asmVq3bu0Rc+6ZdOce0+VyqVWrVnK5XLW+zoXk5ORo9uzZ521fv369oqKi6jIEWtxjcZ3i6qqp35fO6XT6OoWAEujjefr0aV+nAAAAgAZA4w1Ak1RdXa3+/fvrN7/5jSSpb9++2rNnj/Ly8pSenu7j7C4tOzvb4yy5srIydezYUampqbLZbLU+1+12y+l0atyecSqvLvdaTqVPlnrtWP6kZjyHDh2q0NBQX6fj95rKeNacpWqVZ555RtnZ2Xr00Ue1YMECSdKZM2f02GOPadmyZaqoqJDD4dDLL7/s0fg/ePCgJk+erA8//FAtWrRQenq6cnJy1KzZ/31k3Lhxo7KysrR371517NhR06dP14MPPujx+rm5uXruuefkcrnUu3dvvfTSSxowYIClNQMAADRGNN4ANEnt2rVTYmKix7bu3bvrj3/8oyQpPj5eklRSUqJ27dqZMSUlJerTp48Zc+TIEY9jnD17VkePHjWfHx8fr5KSEo+YmseXiqnZfyHh4eEKDw8/b3toaGidmxXl1eVebbwFcpOkLuoz9ri0QB9PK2vbsWOHfvvb36pXr14e26dOnao1a9Zo5cqVio6OVmZmpkaOHKm//vWvkqSqqiqlpaUpPj5eW7Zs0eHDh/XAAw8oNDTU/J8UBw4cUFpamiZNmqS33npLBQUFeuihh9SuXTs5HA5J0vLly5WVlaW8vDwlJydrwYIFcjgc2r9//3lnCQMAAAQ6VjUF0CTdfPPN2r9/v8e2v/3tb+rcubOk7xZaiI+PV0FBgbm/rKxM27Ztk91ulyTZ7XYdP35cRUVFZsyGDRtUXV2t5ORkM2bz5s0e93NyOp3q2rWruYKq3W73eJ2amJrXAYC6OnnypMaMGaPf/e53Hqs0l5aW6vXXX9e8efM0ePBgJSUlacmSJdqyZYu2bt0q6btL1T/77DP9/ve/V58+fTR8+HA9/fTTys3NVWVlpSQpLy9PCQkJeuGFF9S9e3dlZmbqpz/9qebPn2++1rx58zRhwgSNHTtWiYmJysvLU1RUlBYv9u7l7QAAAP6AM94ANElTp07VTTfdpN/85je6++67tX37dr366qt69dVXJUlBQUGaMmWKfvWrX+m6665TQkKCnnrqKbVv314jRoyQ9N0ZcsOGDdOECROUl5cnt9utzMxM3XPPPWrfvr0k6b777tPs2bM1fvx4PfHEE9qzZ48WLlzo8Ufqo48+qh/+8Id64YUXlJaWpmXLlumTTz4xcwGAusrIyFBaWppSUlL0q1/9ytxeVFQkt9vtsWBMt27d1KlTJxUWFmrgwIEqLCxUz549PS49dTgcmjx5svbu3au+ffuqsLDQ4xg1MVOmTJEkVVZWqqioSNnZ2eb+4OBgpaSkqLCw8II5e2OxmEBbrIK6/EtjqMvbCyade8y61BVo7ykAeBONNwBN0o033qhVq1YpOztbc+bMUUJCghYsWKAxY8aYMY8//rhOnTqliRMn6vjx47rlllu0du1aRUREmDFvvfWWMjMzNWTIEAUHB2vUqFF68cUXzf3R0dFav369MjIylJSUpLZt22rGjBmaOHGiGXPTTTdp6dKlmj59un75y1/quuuu0zvvvKMePXo0zGAACAjLli3Tzp07tWPHjvP2uVwuhYWFKSYmxmP79xeMudBCLzX7aospKytTeXm5jh07pqqqqgvG7Nu374J5e2OxmEBdjIO6/Isv63q719uWHbsudbFgDABcHI03AE3Wj3/8Y/34xz++6P6goCDNmTNHc+bMuWhM69attXTp0lpfp1evXvroo49qjbnrrrt011131Z4wAFzEv/71Lz366KNyOp0e/3PAH3hjsZhAW4yDuvxLY6gr+plorx8zMjhSi3ssrlNdVi8YAwD+7Ioab6yYBQAA4HtFRUU6cuSI+vXrZ26rqqrS5s2btWjRIq1bt06VlZU6fvy4x1lv5y7kEh8fr+3bt3sct66LwdhsNkVGRiokJEQhISH1WjDGG4vFBOpiHNTlX3xZlzcXS/q+utQViO8nAHjLZS+uUNuKWe+9955WrlypTZs26dChQxo5cqS5v2bFrMrKSm3ZskVvvPGG8vPzNWPGDDOmZsWs22+/XcXFxZoyZYoeeughrVu3zoypWTFr5syZ2rlzp3r37i2Hw3HeCoMAAACBbsiQIdq9e7eKi4vNr/79+2vMmDHmv0NDQz0Wctm/f78OHjzosWDM7t27PT5LOZ1O2Ww2cxXoSy0GExYWpqSkJI+Y6upqFRQUsGAMAABoki6r8caKWQAAAI1Hy5Yt1aNHD4+v5s2bq02bNurRo4eio6M1fvx4ZWVl6cMPP1RRUZHGjh0ru92ugQMHSpJSU1OVmJio+++/X//7v/+rdevWafr06crIyDDPSJs0aZL+/ve/6/HHH9e+ffv08ssva8WKFZo6daqZS1ZWln73u9/pjTfe0Oeff67Jkyfr1KlTGjt2rE/GBgAAwJcu61JTf1wxS7r8VbNq9lmxWlBjWwGoMazK1JCaUr2BUKs/5w4AvjZ//nxzEZhzbwdSIyQkRKtXr9bkyZNlt9vVvHlzpaene9znMiEhQWvWrNHUqVO1cOFCdejQQa+99pocDocZM3r0aH399deaMWOGXC6X+vTpo7Vr15634AIAAEBTUO/Gm7+umCVd+apZi3t4/2y6999/3+vH9IZAXW3qYppSvf5cKytmAUDdbdy40eNxRESEcnNzlZube9HndO7c+ZKfTQYNGqRdu3bVGpOZmanMzMw65woAABCo6tV48+cVs6TLXzWrZqWicXvGef3GpaVPlnr1eFeqMazK1JCaUr2BUCsrZgEAAAAA/Em9Gm/+vGKWdOWrZpVXl3u98dZYGyCButrUxTSlev25Vn/NGwAAAJfnmWeeUXZ2th599FEtWLBAknTmzBk99thjWrZsmcel8+deEXXw4EFNnjxZH374oVq0aKH09HTl5OSoWbP/+xN448aNysrK0t69e9WxY0dNnz5dDz74oMfr5+bm6rnnnpPL5VLv3r310ksvacCAAQ1ROoAAUa/FFVgxCwAAAADQEHbs2KHf/va36tWrl8f2qVOn6r333tPKlSu1adMmHTp0SCNHjjT3V1VVKS0tTZWVldqyZYveeOMN5efna8aMGWbMgQMHlJaWpttvv13FxcWaMmWKHnroIa1bt86MWb58ubKysjRz5kzt3LlTvXv3lsPh8PhbFgAupV6NN1bMAgAAAABY7eTJkxozZox+97vfqVWrVub20tJSvf7665o3b54GDx6spKQkLVmyRFu2bNHWrVslfXcP788++0y///3v1adPHw0fPlxPP/20cnNzVVlZKUnKy8tTQkKCXnjhBXXv3l2ZmZn66U9/qvnz55uvNW/ePE2YMEFjx45VYmKi8vLyFBUVpcWLvX/vbwCB67JWNa0NK2YBAAAAAK5ERkaG0tLSlJKSol/96lfm9qKiIrndbqWkpJjbunXrpk6dOqmwsFADBw5UYWGhevbs6fG3ocPh0OTJk7V371717dtXhYWFHseoiZkyZYokqbKyUkVFRcrOzjb3BwcHKyUlRYWFhRfNu6KiQhUVFebjmnsUu91uud3uWmuu2R8ZHFlrXH1d6nV9pSavxpqfNzWlWiX/rteKnK+48caKWQAAAAAAb1m2bJl27typHTt2nLfP5XIpLCzM457ikhQXFyeXy2XGfP+EjJrHl4opKytTeXm5jh07pqqqqgvG7Nu376K55+TkaPbs2edtX79+vaKioi76vHMt7uHdM+ou9be3rzmdTl+n0GCaUq2Sf9Z7+vRprx/T62e8AQAAAABwOf71r3/p0UcfldPpVEREhK/Tqbfs7GxlZWWZj8vKytSxY0elpqbKZrPV+ly32y2n06lxe8Z5dVG/0idLvXYsb6qpd+jQoQG/iFpTqlXy73przlL1JhpvAAAAAIBGoaioSEeOHFG/fv3MbVVVVdq8ebMWLVqkdevWqbKyUsePH/c4662kpETx8fGSpPj4eG3fvt3juCUlJea+mv/WbDs3xmazKTIyUiEhIQoJCblgTM0xLiQ8PNy8d/m5QkND69yAKK8u92rjrbE3PuozNv6uKdUq+We9VuRbr8UVAAAAAACwypAhQ7R7924VFxebX/3799eYMWPMf4eGhqqgoMB8zv79+3Xw4EHZ7XZJkt1u1+7duz1WH3U6nbLZbEpMTDRjzj1GTUzNMcLCwpSUlOQRU11drYKCAjMGAOqCM94AAAAAAI1Cy5Yt1aNHD49tzZs3V5s2bczt48ePV1ZWllq3bi2bzaZHHnlEdrtdAwcOlCSlpqYqMTFR999/v+bOnSuXy6Xp06crIyPDPBtt0qRJWrRokR5//HGNGzdOGzZs0IoVK7RmzRrzdbOyspSenq7+/ftrwIABWrBggU6dOqWxY8c20GgACAQ03gAAAAAAfmP+/PkKDg7WqFGjVFFRIYfDoZdfftncHxISotWrV2vy5Mmy2+1q3ry50tPTNWfOHDMmISFBa9as0dSpU7Vw4UJ16NBBr732mhwOhxkzevRoff3115oxY4ZcLpf69OmjtWvXnrfgAgDUhsYbAAAAAKDR2rhxo8fjiIgI5ebmKjc396LP6dy58yVX8xw0aJB27dpVa0xmZqYyMzPrnCsAfB/3eAMAAAAAAAAsQOMNAAAAAAAAsACNNwAAAAAAAMACNN4AAAAAAAAAC9B4AwAAAAAAACxA4w0AAAAAAACwAI03AAAAAAAAwAI03gAAAAAAAAAL0HgDAAAAAAAALEDjDQAAAAAAALAAjTcAAAAAAADAAjTeAAAAAAAAAAvQeAMAAAAAAAAsQOMNAAAAAAAAsACNNwAAAAAAAMACNN4AQNIzzzyjoKAgTZkyxdx25swZZWRkqE2bNmrRooVGjRqlkpISj+cdPHhQaWlpioqKUmxsrKZNm6azZ896xGzcuFH9+vVTeHi4unTpovz8/PNePzc3V9dcc40iIiKUnJys7du3W1EmAAAAAKAB0XgD0OTt2LFDv/3tb9WrVy+P7VOnTtV7772nlStXatOmTTp06JBGjhxp7q+qqlJaWpoqKyu1ZcsWvfHGG8rPz9eMGTPMmAMHDigtLU233367iouLNWXKFD300ENat26dGbN8+XJlZWVp5syZ2rlzp3r37i2Hw6EjR45YXzwAAAAAwDI03gA0aSdPntSYMWP0u9/9Tq1atTK3l5aW6vXXX9e8efM0ePBgJSUlacmSJdqyZYu2bt0qSVq/fr0+++wz/f73v1efPn00fPhwPf3008rNzVVlZaUkKS8vTwkJCXrhhRfUvXt3ZWZm6qc//anmz59vvta8efM0YcIEjR07VomJicrLy1NUVJQWL17csIMBAAAAAPCqZr5OAAB8KSMjQ2lpaUpJSdGvfvUrc3tRUZHcbrdSUlLMbd26dVOnTp1UWFiogQMHqrCwUD179lRcXJwZ43A4NHnyZO3du1d9+/ZVYWGhxzFqYmouaa2srFRRUZGys7PN/cHBwUpJSVFhYeFF866oqFBFRYX5uKysTJLkdrvldrtrrblmf2RwZK1x9XWp1w1UNXU31fq9ramMZ6DXBwAAgO/QeAPQZC1btkw7d+7Ujh07ztvncrkUFhammJgYj+1xcXFyuVxmzLlNt5r9NftqiykrK1N5ebmOHTumqqqqC8bs27fvornn5ORo9uzZ521fv369oqKiLvq8cy3u4d0z6t5//32vHs/fOJ1OX6cQUAJ9PE+fPu3rFAAAANAAaLwBaJL+9a9/6dFHH5XT6VRERISv06m37OxsZWVlmY/LysrUsWNHpaamymaz1fpct9stp9OpcXvGqby63Gs5lT5Z6rVj+ZOa8Rw6dKhCQ0N9nY7fayrjWXOWKgAAAAIbjTcATVJRUZGOHDmifv36mduqqqq0efNmLVq0SOvWrVNlZaWOHz/ucdZbSUmJ4uPjJUnx8fHnrT5as+rpuTHfXwm1pKRENptNkZGRCgkJUUhIyAVjao5xIeHh4QoPDz9ve2hoaJ2bFeXV5V5tvAVyk6Qu6jP2uLRAH89Arg0AAAD/h8UVADRJQ4YM0e7du1VcXGx+9e/fX2PGjDH/HRoaqoKCAvM5+/fv18GDB2W32yVJdrtdu3fv9lh91Ol0ymazKTEx0Yw59xg1MTXHCAsLU1JSkkdMdXW1CgoKzBgAAAAAgH/ijDcATVLLli3Vo0cPj23NmzdXmzZtzO3jx49XVlaWWrduLZvNpkceeUR2u10DBw6UJKWmpioxMVH333+/5s6dK5fLpenTpysjI8M8G23SpElatGiRHn/8cY0bN04bNmzQihUrtGbNGvN1s7KylJ6erv79+2vAgAFasGCBTp06pbFjxzbQaAAAAAAArEDjDQAuYv78+QoODtaoUaNUUVEhh8Ohl19+2dwfEhKi1atXa/LkybLb7WrevLnS09M1Z84cMyYhIUFr1qzR1KlTtXDhQnXo0EGvvfaaHA6HGTN69Gh9/fXXmjFjhlwul/r06aO1a9eet+ACAAAAAMC/0HgDgP9n48aNHo8jIiKUm5ur3Nzciz6nc+fOl1zNc9CgQdq1a1etMZmZmcrMzKxzrgAAAACAxo97vAEAAAAAAAAWoPEGAAAAAAAAWIDGGwAAAAAAAGABGm8AAAAAAACABWi8AQAAAAAAABag8QYAAAAAAABYgMYbAAAAAAAAYAEabwAAAAAAAIAFaLwBAAAAAAAAFqDxBgAAAAAAAFiAxhsAAAAAAABggWa+TgAAAABoCoJmB9UpLjI4Um/3elvRz0SrvLr8kvHGTONKUwMAABbhjDcAAAA/l5OToxtvvFEtW7ZUbGysRowYof3793vEnDlzRhkZGWrTpo1atGihUaNGqaSkxCPm4MGDSktLU1RUlGJjYzVt2jSdPXvWI2bjxo3q16+fwsPD1aVLF+Xn55+XT25urq655hpFREQoOTlZ27dv93rNAAAA/oDGGwAAgJ/btGmTMjIytHXrVjmdTrndbqWmpurUqVNmzNSpU/Xee+9p5cqV2rRpkw4dOqSRI0ea+6uqqpSWlqbKykpt2bJFb7zxhvLz8zVjxgwz5sCBA0pLS9Ptt9+u4uJiTZkyRQ899JDWrVtnxixfvlxZWVmaOXOmdu7cqd69e8vhcOjIkSMNMxgAAACNCJeaAgAA+Lm1a9d6PM7Pz1dsbKyKiop02223qbS0VK+//rqWLl2qwYMHS5KWLFmi7t27a+vWrRo4cKDWr1+vzz77TB988IHi4uLUp08fPf3003riiSc0a9YshYWFKS8vTwkJCXrhhRckSd27d9fHH3+s+fPny+FwSJLmzZunCRMmaOzYsZKkvLw8rVmzRosXL9aTTz7ZgKMCAADge/U6443LGAAAABq/0tJSSVLr1q0lSUVFRXK73UpJSTFjunXrpk6dOqmwsFCSVFhYqJ49eyouLs6McTgcKisr0969e82Yc49RE1NzjMrKShUVFXnEBAcHKyUlxYz5voqKCpWVlXl8SZLb7a7TV31iff0VGRxZ5y9JdY71dV31+fKn98uf6qrP91Z9vw/rMwYAgPPV64y3mssYbrzxRp09e1a//OUvlZqaqs8++0zNmzeX9N1lDGvWrNHKlSsVHR2tzMxMjRw5Un/9618l/d9lDPHx8dqyZYsOHz6sBx54QKGhofrNb34j6f8uY5g0aZLeeustFRQU6KGHHlK7du3M/5tacxlDXl6ekpOTtWDBAjkcDu3fv1+xsbHeHCMAAAC/UV1drSlTpujmm29Wjx49JEkul0thYWGKiYnxiI2Li5PL5TJjzm261eyv2VdbTFlZmcrLy3Xs2DFVVVVdMGbfvn0XzDcnJ0ezZ88+b/v69esVFRVVp5qdTmed4nzt7V5v1yt+cY/FdYp7//33Lycdn/GX96u+fFlXfb+36qMudZ0+fdqy1wcAf1evxhuXMQAAADRuGRkZ2rNnjz7++GNfp1In2dnZysrKMh+XlZWpY8eOSk1Nlc1mq/W5brdbTqdTQ4cOVWhoqNWpXrHoZ6LrFBcZHKnFPRZr3J5xdVrVtPTJ0itNrUH42/tVV42hrrp+b9VHzfdhXeqqOVMVAHC+K7rHW30vYxg4cOBFL2OYPHmy9u7dq759+170MoYpU6ZI+r/LGLKzs839l7qMQfruUoaKigrz8fcvZbiYmn01p1t7U2M7LfvcU+WbgqZUbyDU6s+5A0BDyMzM1OrVq7V582Z16NDB3B4fH6/KykodP37c46y3kpISxcfHmzHfv21Hze1Czo35/i1ESkpKZLPZFBkZqZCQEIWEhFwwpuYY3xceHq7w8PDztoeGhta5iVGfWF+qSxPt+/F1eY4/1H4uf3m/6suXddX3e6s+6lKXN+vOycnRn/70J+3bt0+RkZG66aab9Oyzz6pr165mzJkzZ/TYY49p2bJlqqiokMPh0Msvv+zxN+bBgwc1efJkffjhh2rRooXS09OVk5OjZs3+70/gjRs3KisrS3v37lXHjh01ffp0Pfjggx755Obm6rnnnpPL5VLv3r310ksvacCAAV6rF0Dgu+zGm79dxiBd+aUMdT3dvz4a66UBgXoJwMU0pXr9uVYuYwCACzMMQ4888ohWrVqljRs3KiEhwWN/UlKSQkNDVVBQoFGjRkmS9u/fr4MHD8put0uS7Ha7fv3rX+vIkSPmbTucTqdsNpsSExPNmO9/dnE6neYxwsLClJSUpIKCAo0YMULSd58ZCwoKlJmZaVn9AAIHtzcCEGguu/Hmb5cxSJd/KUPN6eN1Pd2/PhrbpQGN4VT5htSU6g2EWrmMAQAuLCMjQ0uXLtWf//xntWzZ0vyfmdHR0YqMjFR0dLTGjx+vrKwstW7dWjabTY888ojsdrsGDhwoSUpNTVViYqLuv/9+zZ07Vy6XS9OnT1dGRoZ5RtqkSZO0aNEiPf744xo3bpw2bNigFStWaM2aNWYuWVlZSk9PV//+/TVgwAAtWLBAp06dMm8PAgC14fZGAALNZTXe/PEyBunKL2Wo6+n+9dFYGyCBegnAxTSlev25Vn/NGwCs9sorr0iSBg0a5LF9yZIl5mVT8+fPV3BwsEaNGuVxaVaNkJAQrV69WpMnT5bdblfz5s2Vnp6uOXPmmDEJCQlas2aNpk6dqoULF6pDhw567bXXzD9SJWn06NH6+uuvNWPGDLlcLvXp00dr164970oFAKiLpnJ7o5oYyfu3OGqst2sJhFvh1FVTqlXy73qtyLlejTcuYwAAAGh8DMO4ZExERIRyc3OVm5t70ZjOnTtf8jYYgwYN0q5du2qNyczM5DMZgCvWFG9vJHn/FkeN9fZGNfz5Vjj11ZRqlfyzXitub1SvxhuXMQAAAAAAGkJTur2RZN0tjhrb7Y1qBMKtcOqqKdUq+Xe9VtzeqF6NNy5jAAAAAABYrane3kjy/i2OGnvjw59vhVNfTalWyT/rtSLfel9qeilcxgAAAAAAuBzc3ghAoLnsVU0BAAAAAPAmbm8EINDQeAMAAAAANArc3ghAoKHxBgAAAABoFLi9EYBAE+zrBAAAAAAAAIBAROMNAAAAAAAAsACNNwBNVk5Ojm688Ua1bNlSsbGxGjFihPbv3+8Rc+bMGWVkZKhNmzZq0aKFRo0add6y8gcPHlRaWpqioqIUGxuradOm6ezZsx4xGzduVL9+/RQeHq4uXbooPz//vHxyc3N1zTXXKCIiQsnJydq+fbvXawYAAAAANBwabwCarE2bNikjI0Nbt26V0+mU2+1WamqqTp06ZcZMnTpV7733nlauXKlNmzbp0KFDGjlypLm/qqpKaWlpqqys1JYtW/TGG28oPz9fM2bMMGMOHDigtLQ03X777SouLtaUKVP00EMPad26dWbM8uXLlZWVpZkzZ2rnzp3q3bu3HA6Hjhw50jCDAQAAAADwOhZXANBkrV271uNxfn6+YmNjVVRUpNtuu02lpaV6/fXXtXTpUg0ePFjSdytqde/eXVu3btXAgQO1fv16ffbZZ/rggw8UFxenPn366Omnn9YTTzyhWbNmKSwsTHl5eUpISNALL7wgSerevbs+/vhjzZ8/31w5a968eZowYYK5PH1eXp7WrFmjxYsX68knn2zAUQEAAAAAeAuNNwD4f0pLSyVJrVu3liQVFRXJ7XYrJSXFjOnWrZs6deqkwsJCDRw4UIWFherZs6fHsvIOh0OTJ0/W3r171bdvXxUWFnocoyZmypQpkqTKykoVFRUpOzvb3B8cHKyUlBQVFhZeMNeKigpVVFSYj8vKyiRJbrdbbre71jpr9kcGR9YaV1+Xet1AVVN3U63f25rKeAZ6fQAAAPgOjTcAkFRdXa0pU6bo5ptvVo8ePSRJLpdLYWFhiomJ8YiNi4uTy+UyY85tutXsr9lXW0xZWZnKy8t17NgxVVVVXTBm3759F8w3JydHs2fPPm/7+vXrFRUVVaeaF/dYXKe4unr//fe9ejx/43Q6fZ1CQAn08Tx9+rSvUwAAAEADoPEGAJIyMjK0Z88effzxx75OpU6ys7OVlZVlPi4rK1PHjh2Vmpoqm81W63PdbrecTqfG7Rmn8upyr+VU+mSp147lT2rGc+jQoQoNDfV1On6vqYxnzVmqAAAACGw03gA0eZmZmVq9erU2b96sDh06mNvj4+NVWVmp48ePe5z1VlJSovj4eDPm+6uP1qx6em7M91dCLSkpkc1mU2RkpEJCQhQSEnLBmJpjfF94eLjCw8PP2x4aGlrnZkV5dblXG2+B3CSpi/qMPS4t0MczkGsDAADA/6HxBqDJMgxDjzzyiFatWqWNGzcqISHBY39SUpJCQ0NVUFCgUaNGSZL279+vgwcPym63S5Lsdrt+/etf68iRI4qNjZX03SVyNptNiYmJZsz3L8N0Op3mMcLCwpSUlKSCggKNGDFC0neXvhYUFCgzM9Oy+gEAABD4gmYHWXJcY6ZhyXGBQEPjzceYBAHfycjI0NKlS/XnP/9ZLVu2NO/JFh0drcjISEVHR2v8+PHKyspS69atZbPZ9Mgjj8hut2vgwIGSpNTUVCUmJur+++/X3Llz5XK5NH36dGVkZJhnpE2aNEmLFi3S448/rnHjxmnDhg1asWKF1qxZY+aSlZWl9PR09e/fXwMGDNCCBQt06tQpc5VTAAAAAID/ofEGoMl65ZVXJEmDBg3y2L5kyRI9+OCDkqT58+crODhYo0aNUkVFhRwOh15++WUzNiQkRKtXr9bkyZNlt9vVvHlzpaena86cOWZMQkKC1qxZo6lTp2rhwoXq0KGDXnvtNTkcDjNm9OjR+vrrrzVjxgy5XC716dNHa9euPW/BBQAAAACA/6DxBqDJMoxLnxkaERGh3Nxc5ebmXjSmc+fOl1zRc9CgQdq1a1etMZmZmVxaCgAAAAABJNjXCQAAAAAAAACBiMYbAAAAAAAAYAEabwAAAAAAAIAFaLwBAAAAAAAAFqDxBgAAAAAAAFiAxhsAAAAAAABggWa+TgAAAAC4EtHPRKu8utyrxzRmGl49HgAAaJo44w0AAAAAAACwAI03AAAAAAAAwAI03gAAAAAAAAAL0HgDAAAAAAAALEDjDQAAAAAAALAAjTcAAAAAAADAAjTeAAAAAAAAAAvQeAMAAAAAAAAsQOMNAAAAAAAAsACNNwAAAAAAAMACNN4AAAAAAAAAC9B4AwAAAAAAACzQzNcJAAAAAAAA/xI0O+iKnh8ZHKm3e72t6GeiVV5dLkkyZhreSA1oVDjjDQAAAAAAALAAjTcAAAAAAADAAlxqijq70lOJGxKnKAMAAAAAAF+j8RagLrdJdqHr7AEAAAAAAFB/XGoKAAAAAAAAWIDGGwAAAAAAAGABGm8AAAAAAACABWi8AQAAAAAAABag8QYAAAAAAABYgFVNAQAAAACAzwXNDrLkuMZMw5LjAnXBGW8AAAAAAACABfy+8Zabm6trrrlGERERSk5O1vbt232dEgBcFuYzAIGEOQ1AoGA+A3Al/Lrxtnz5cmVlZWnmzJnauXOnevfuLYfDoSNHjvg6NQCoF+YzAIGEOQ1AoGA+A3Cl/LrxNm/ePE2YMEFjx45VYmKi8vLyFBUVpcWLF/s6NQCoF+YzAIGEOQ1AoGA+A3Cl/HZxhcrKShUVFSk7O9vcFhwcrJSUFBUWFvowMyBwcbNTazCf4VKs+Nlr6j93sA5zGoBAwXwWOPgs5V8C7f3y28bbN998o6qqKsXFxXlsj4uL0759+y74nIqKClVUVJiPS0tLJUlHjx6V2+2+6Gu53W6dPn1aEZURMqoD+4crIjgiIGqN/J/IusUFRyo3MVdxc+JUXl1ucVa+5Y1aIxTh5ay+8+2339Yp7sSJE5Ikw/Df780Lacj5TLJuTqvr+xhoasbz22+/VWhoqCWvEVHp/Z+9xvp+NcR41ugwr4PXj/nvrH/XKS5Q5zOp/nNaY5zPJGt+Rur6s1zfz2ON9ef5+xry57shNYa6rPg9UfN9WJe6AnVOC5TPaI2Vv//tWde/OaX6/S1W188SjdmVzou+/OxrxXzmt423y5GTk6PZs2eftz0hIcEH2TROZ3RG9+k+X6fRYJpSvY251ra/aVuv+BMnTig6OtqibPxDY5zP6vs+wrd4v6zBfFZ/jXE+k3z7M1Lf39n8PMMKl/PZkTmt8c5pjVFj/vvE2+pTK3O6NXz5Gc1vG29t27ZVSEiISkpKPLaXlJQoPj7+gs/Jzs5WVlaW+bi6ulpHjx5VmzZtFBR08VMZy8rK1LFjR/3rX/+SzWbzTgGNVFOqVWpa9QZCrYZh6MSJE2rfvr2vU/GqhpzPpMD4XmhMGE/vairjGajzmVT/OY357HzU5V+oK3DnND6jWasp1duUapX8u14r5jO/bbyFhYUpKSlJBQUFGjFihKTvJrWCggJlZmZe8Dnh4eEKDw/32BYTE1Pn17TZbH73TXO5mlKtUtOq199rDcT/i+qL+Uzy/++Fxobx9K6mMJ6BOJ9J9Z/TmM8ujrr8S1OvKxDnND6jNYymVG9TqlXy33q9PZ/5beNNkrKyspSenq7+/ftrwIABWrBggU6dOqWxY8f6OjUAqBfmMwCBhDkNQKBgPgNwpfy68TZ69Gh9/fXXmjFjhlwul/r06aO1a9eed/NLAGjsmM8ABBLmNACBgvkMwJXy68abJGVmZl70NF9vCQ8P18yZM887ZTgQNaVapaZVb1Oq1V81xHwm8b3gbYyndzGegYPPaJePuvwLdQU+PqNZoynV25RqlZpevZcSZATams8AAAAAAABAIxDs6wQAAAAAAACAQETjDQAAAAAAALAAjTcAAAAAAADAAjTeAAAAAAAAAAvQeKuD3NxcXXPNNYqIiFBycrK2b9/u65TqbfPmzfrJT36i9u3bKygoSO+8847HfsMwNGPGDLVr106RkZFKSUnRF1984RFz9OhRjRkzRjabTTExMRo/frxOnjzZgFVcWk5Ojm688Ua1bNlSsbGxGjFihPbv3+8Rc+bMGWVkZKhNmzZq0aKFRo0apZKSEo+YgwcPKi0tTVFRUYqNjdW0adN09uzZhiylTl555RX16tVLNptNNptNdrtdf/nLX8z9gVQrvCMQ5rOG0FTmzIbS1OZmXLlL/Qz+6U9/Umpqqtq0aaOgoCAVFxd77D969KgeeeQRde3aVZGRkerUqZN+8YtfqLS0tOGK+J4rrelchmFo+PDhFzxOQ/NWXYWFhRo8eLCaN28um82m2267TeXl5dYXcBHeqMvlcun+++9XfHy8mjdvrn79+umPf/xjwxRwEbXV5Xa79cQTT6hnz55q3ry52rdvrwceeECHDh3yOAa/36zRVD6jzZo1S0FBQR5f3bp183VaXuONz5D+5FL1Pvjgg+e938OGDfNNsj5E4+0Sli9frqysLM2cOVM7d+5U79695XA4dOTIEV+nVi+nTp1S7969lZube8H9c+fO1Ysvvqi8vDxt27ZNzZs3l8Ph0JkzZ8yYMWPGaO/evXI6nVq9erU2b96siRMnNlQJdbJp0yZlZGRo69atcjqdcrvdSk1N1alTp8yYqVOn6r333tPKlSu1adMmHTp0SCNHjjT3V1VVKS0tTZWVldqyZYveeOMN5efna8aMGb4oqVYdOnTQM888o6KiIn3yyScaPHiw7rjjDu3du1dSYNWKKxco81lDaCpzZkNpanMzrtylfgZPnTqlW265Rc8+++wF9x86dEiHDh3S888/rz179ig/P19r167V+PHjrUy7Vlda07kWLFigoKAgb6d4WbxRV2FhoYYNG6bU1FRt375dO3bsUGZmpoKDffenijfqeuCBB7R//369++672r17t0aOHKm7775bu3btsirtS6qtrtOnT2vnzp166qmntHPnTv3pT3/S/v379V//9V8ecfx+876m9hnthhtu0OHDh82vjz/+2NcpeY03PkP6k0vVK0nDhg3zeL/ffvvtBsywkTBQqwEDBhgZGRnm46qqKqN9+/ZGTk6OD7O6MpKMVatWmY+rq6uN+Ph447nnnjO3HT9+3AgPDzfefvttwzAM47PPPjMkGTt27DBj/vKXvxhBQUHGf/7znwbLvb6OHDliSDI2bdpkGMZ3dYWGhhorV640Yz7//HNDklFYWGgYhmG8//77RnBwsOFyucyYV155xbDZbEZFRUXDFnAZWrVqZbz22mtNolbUTyDOZw2hKc2ZDaUpzs24fN//GTzXgQMHDEnGrl27LnmcFStWGGFhYYbb7fZugpfhSmratWuXcfXVVxuHDx+u9Ti+cLl1JScnG9OnT7c2uStwuXU1b97cePPNNz22tW7d2vjd735nQZb1V5fvn+3btxuSjH/+85+GYfD7zSpN6TPazJkzjd69e/s6jQZxOZ8h/dmF5pT09HTjjjvu8Ek+jQlnvNWisrJSRUVFSklJMbcFBwcrJSVFhYWFPszMuw4cOCCXy+VRZ3R0tJKTk806CwsLFRMTo/79+5sxKSkpCg4O1rZt2xo857qquaSkdevWkqSioiK53W6PWrt166ZOnTp51NqzZ0/FxcWZMQ6HQ2VlZeaZZI1RVVWVli1bplOnTslutwd0rai/pjKfNYRAnjMbSlOam9F4lJaWymazqVmzZr5O5bKdPn1a9913n3JzcxUfH+/rdLziyJEj2rZtm2JjY3XTTTcpLi5OP/zhDwPiDJibbrpJy5cv19GjR1VdXa1ly5bpzJkzGjRokK9Tq7PS0lIFBQUpJiZGEr/frNAUP6N98cUXat++va699lqNGTNGBw8e9HVKDaIunyED0caNGxUbG6uuXbtq8uTJ+vbbb32dUoOj8VaLb775RlVVVR4f8iUpLi5OLpfLR1l5X00ttdXpcrkUGxvrsb9Zs2Zq3bp1ox2L6upqTZkyRTfffLN69Ogh6bs6wsLCzA8PNb5f64XGomZfY7N79261aNFC4eHhmjRpklatWqXExMSArBWXr6nMZw0hUOfMhtJU5mY0Lt98842efvppv78cburUqbrpppt0xx13+DoVr/n73/8u6bv7Pk2YMEFr165Vv379NGTIEL++75EkrVixQm63W23atFF4eLh+/vOfa9WqVerSpYuvU6uTM2fO6IknntC9994rm80mid9vVmhqn9GSk5PNy/9feeUVHThwQLfeeqtOnDjh69QsV5fPkIFm2LBhevPNN1VQUKBnn31WmzZt0vDhw1VVVeXr1BqU//4vP+ASMjIytGfPnoD4P6a16dq1q4qLi1VaWqo//OEPSk9P16ZNm3ydFgBcUFOZm9F4lJWVKS0tTYmJiZo1a5av07ls7777rjZs2ODT+4NZobq6WpL085//XGPHjpUk9e3bVwUFBVq8eLFycnJ8md4Veeqpp3T8+HF98MEHatu2rd555x3dfffd+uijj9SzZ09fp1crt9utu+++W4Zh6JVXXvF1Ogggw4cPN//dq1cvJScnq3PnzlqxYoVP78MJa9xzzz3mv3v27KlevXrpBz/4gTZu3KghQ4b4MLOGxRlvtWjbtq1CQkLOW1WtpKQkYE7vl2TWUlud8fHx593c8+zZszp69GijHIvMzEytXr1aH374oTp06GBuj4+PV2VlpY4fP+4R//1aLzQWNfsam7CwMHXp0kVJSUnKyclR7969tXDhwoCsFZevqcxnDSEQ58yG0pTmZjQOJ06c0LBhw9SyZUutWrVKoaGhvk7psm3YsEFfffWVYmJi1KxZM/OS2VGjRvnVpYvf165dO0lSYmKix/bu3bv79eVnX331lRYtWqTFixdryJAh6t27t2bOnKn+/fvXehPyxqCm6fbPf/5TTqfTPNtN4vebFZr6Z7SYmBhdf/31+vLLL32diuXq8hky0F177bVq27Ztk3i/z0XjrRZhYWFKSkpSQUGBua26uloFBQWy2+0+zMy7EhISFB8f71FnWVmZtm3bZtZpt9t1/PhxFRUVmTEbNmxQdXW1kpOTGzznizEMQ5mZmVq1apU2bNighIQEj/1JSUkKDQ31qHX//v06ePCgR627d+/2+FBR86Hj+x8KG6Pq6mpVVFQ0iVpRd01lPmsIgTRnNhTmZvhCWVmZUlNTFRYWpnfffVcRERG+TumKPPnkk/r0009VXFxsfknS/PnztWTJEt8mdwWuueYatW/fXvv37/fY/re//U2dO3f2UVZX7vTp05J03sqsISEh5ll+jVFN0+2LL77QBx98oDZt2njs5/eb9zX1z2gnT57UV199ZTbhA1ldPkMGun//+9/69ttvm8T77cHHizs0esuWLTPCw8ON/Px847PPPjMmTpxoxMTEeKyq5g9OnDhh7Nq1y9i1a5chyZg3b56xa9cuc4WiZ555xoiJiTH+/Oc/G59++qlxxx13GAkJCUZ5ebl5jGHDhhl9+/Y1tm3bZnz88cfGddddZ9x7772+KumCJk+ebERHRxsbN240Dh8+bH6dPn3ajJk0aZLRqVMnY8OGDcYnn3xi2O12w263m/vPnj1r9OjRw0hNTTWKi4uNtWvXGldddZWRnZ3ti5Jq9eSTTxqbNm0yDhw4YHz66afGk08+aQQFBRnr1683DCOwasWVC5T5rCE0lTmzoTS1uRlX7lI/g99++62xa9cuY82aNYYkY9myZcauXbuMw4cPG4ZhGKWlpUZycrLRs2dP48svv/T4vjt79qxf1nQhagSrmnqjrvnz5xs2m81YuXKl8cUXXxjTp083IiIijC+//NJXZV1xXZWVlUaXLl2MW2+91di2bZvx5ZdfGs8//7wRFBRkrFmzplHWVVlZafzXf/2X0aFDB6O4uNjj5+bc1aP5/eZ9Tekz2mOPPWZs3LjROHDggPHXv/7VSElJMdq2bWscOXLE16l5hTc+Q/qT2uo9ceKE8d///d9GYWGhceDAAeODDz4w+vXrZ1x33XXGmTNnfJ16g6LxVgcvvfSS0alTJyMsLMwYMGCAsXXrVl+nVG8ffvihIem8r/T0dMMwvlva+KmnnjLi4uKM8PBwY8iQIcb+/fs9jvHtt98a9957r9GiRQvDZrMZY8eONU6cOOGDai7uQjVKMpYsWWLGlJeXGw8//LDRqlUrIyoqyrjzzjvP+1D7j3/8wxg+fLgRGRlptG3b1njssccMt9vdwNVc2rhx44zOnTsbYWFhxlVXXWUMGTLEbLoZRmDVCu8IhPmsITSVObOhNLW5GVfuUj+DS5YsueD+mTNn1vp8ScaBAwf8sqYLaQyNN2/VlZOTY3To0MGIiooy7Ha78dFHHzV8MefwRl1/+9vfjJEjRxqxsbFGVFSU0atXL+PNN9/0TUH/T211HThw4KI/Nx9++KF5DH6/WaOpfEYbPXq00a5dOyMsLMy4+uqrjdGjR/u0ye5t3vgM6U9qq/f06dNGamqqcdVVVxmhoaFG586djQkTJgRkQ/lSggzDMC5+PhwAAAAAAACAy8E93gAAAAAAAAAL0HgDAAAAAAAALEDjDQAAAAAAALAAjTcAAAAAAADAAjTeAAAAAAAAAAvQeAMAAAAAAAAsQOMNAAAAAAAAsACNNwAAAAAAAMACNN4AAAAAAAAAC9B4AwAAAAAAACxA4w0AAAAAAACwAI03AAAAAAAAwAI03gAAAAAAAAAL0HgDAAAAAAAALEDjDQAAAAAAALAAjTcAAAAAAADAAjTeAAAAAAAAAAvQeAMAAAAAAAAsQOMNAAAAAAAAsACNNwAAAAAAAMACNN4AAAAAAAAAC9B4AwAAAAAAACxA4w1+LT8/X0FBQfrHP/7h61QA4LL94x//UFBQkPLz832dCgAAAAAvovEGv/Cb3/xG77zzjq/TAIArsnTpUi1YsMDXaQAAAABoIEGGYRi+TgK4lBYtWuinP/3peWeDVFVVye12Kzw8XEFBQb5JDgDq6Mc//rH27Nlz3lm6hmGooqJCoaGhCgkJ8U1yAAAAALyuma8TAK5ESEgIf6QC8HtBQUGKiIjwdRoAAAAAvIxLTeFTDz74oK655przts+aNcs8gy0oKEinTp3SG2+8oaCgIAUFBenBBx+UdOF7vF1zzTX68Y9/rI0bN6p///6KjIxUz549tXHjRknSn/70J/Xs2VMRERFKSkrSrl27znv9ffv26ac//alat26tiIgI9e/fX++++663ywcQYE6cOKEpU6bommuuUXh4uGJjYzV06FDt3LlTgwYN0po1a/TPf/7TnMtq5r8L3ePtwQcfVIsWLXTw4EH9+Mc/VosWLXT11VcrNzdXkrR7924NHjxYzZs3V+fOnbV06dLz8jl+/LimTJmijh07Kjw8XF26dNGzzz6r6urqhhgOAAAAoMnjjDc0ev/f//f/6aGHHtKAAQM0ceJESdIPfvCDWp/z5Zdf6r777tPPf/5z/exnP9Pzzz+vn/zkJ8rLy9Mvf/lLPfzww5KknJwc3X333dq/f7+Cg7/rQ+/du1c333yzrr76aj355JNq3ry5VqxYoREjRuiPf/yj7rzzTmsLBuC3Jk2apD/84Q/KzMxUYmKivv32W3388cf6/PPP9T//8z8qLS3Vv//9b82fP1/Sd5fR16aqqkrDhw/Xbbfdprlz5+qtt95SZmammjdvrv/5n//RmDFjNHLkSOXl5emBBx6Q3W5XQkKCJOn06dP64Q9/qP/85z/6+c9/rk6dOmnLli3Kzs7W4cOHudccAAAA0ABovKHR+9nPfqZJkybp2muv1c9+9rM6PWf//v3asmWL7Ha7JCkxMVEOh0MTJkzQvn371KlTJ0lSq1at9POf/1ybN2/WoEGDJEmPPvqoOnXqpB07dig8PFyS9PDDD+uWW27RE088QeMNwEWtWbNGEyZM0AsvvGBue/zxx81/X3311Tp27Fid57IzZ87oZz/7mbKzsyVJ9913n9q3b69x48bp7bff1ujRoyVJQ4cOVbdu3fTGG29o1qxZkqR58+bpq6++0q5du3TddddJkn7+85+rffv2eu655/TYY4+pY8eO3igbAAAAwEVwqSkCUmJiotl0k6Tk5GRJ0uDBg82m27nb//73v0uSjh49qg0bNujuu+/WiRMn9M033+ibb77Rt99+K4fDoS+++EL/+c9/GrASAP4kJiZG27Zt06FDh7x2zIceesjj+F27dlXz5s119913m9u7du2qmJgYcy6TpJUrV+rWW29Vq1atzLnsm2++UUpKiqqqqrR582av5QgAAADgwjjjDQHp3OaaJEVHR0vSeWd31Gw/duyYpO8uUTUMQ0899ZSeeuqpCx77yJEjuvrqq72dMoAAMHfuXKWnp6tjx45KSkrSj370Iz3wwAO69tprL+t4ERERuuqqqzy2RUdHq0OHDuet5BwdHW3OZZL0xRdf6NNPPz3v+TWOHDlyWTkBAAAAqDsab/Cp7//hWKOqquqKjnuxlU4vtt0wDEkybzj+3//933I4HBeM7dKlyxXlBiBw3X333br11lu1atUqrV+/Xs8995yeffZZ/elPf9Lw4cPrfbzLncuk7+azoUOHelzqeq7rr7++3vkAAAAAqB8ab/CpVq1a6fjx4+dt/+c//+nx+GINOm+rOSslNDRUKSkpDfKaAAJLu3bt9PDDD+vhhx/WkSNH1K9fP/3617/W8OHDG2wuk75bhObkyZPMZQAAAIAPcY83+NQPfvADlZaW6tNPPzW3HT58WKtWrfKIa968+QUbdN4WGxurQYMG6be//a0OHz583v6vv/7a8hwA+KeqqiqVlpZ6bIuNjVX79u1VUVEh6bu57PsxVrn77rtVWFiodevWnbfv+PHjOnv2bIPkAQAAADRlnPEGn7rnnnvMlUJ/8Ytf6PTp03rllVd0/fXXa+fOnWZcUlKSPvjgA82bN0/t27dXQkKCuTCCt+Xm5uqWW25Rz549NWHCBF177bUqKSlRYWGh/v3vf+t///d/LXldAP7txIkT6tChg37605+qd+/eatGihT744APt2LHDXOU0KSlJy5cvV1ZWlm688Ua1aNFCP/nJTyzJZ9q0aXr33Xf14x//WA8++KCSkpJ06tQp7d69W3/4wx/0j3/8Q23btrXktQEAAAB8h8YbfKpNmzZatWqVsrKy9PjjjyshIUE5OTn64osvPBpv8+bN08SJEzV9+nSVl5crPT3dssZbYmKiPvnkE82ePVv5+fn69ttvFRsbq759+2rGjBmWvCYA/xcVFaWHH35Y69ev15/+9CdVV1erS5cuevnllzV58mRJ0sMPP6zi4mItWbJE8+fPV+fOnS1rvEVFRWnTpk36zW9+o5UrV+rNN9+UzWbT9ddfr9mzZ5uLywAAAACwTpBx7p2YAQAAAAAAAHgF93gDAAAAAAAALEDjDQAAAAAAALAAjTcAAAAAAADAAjTeAAAAAAAAAAvQeAMAAAAAAAAsQOMNAAAAAAAAsEAzXyfgS9XV1Tp06JBatmypoKAgX6cD4BIMw9CJEyfUvn17BQfz/w3OxXwG+BfmMwAAgKahSTfeDh06pI4dO/o6DQD19K9//UsdOnTwdRqNCvMZ4J+YzwAAAAJbk268tWzZUtJ3H3ptNpuPs6k7t9ut9evXKzU1VaGhob5OJ2Awrtbw5riWlZWpY8eO5s8u/k995rNA/V6nLv8SiHXVpybmMwAAgKahSTfeai7Hstlsftd4i4qKks1mC5g/VhoDxtUaVowrl1Kerz7zWaB+r1OXfwnEui6nJuYzAACAwMZNRQAAAAAAAAAL0HgDAAAAAAAALEDjDQAAAAAAALAAjTcAAAAAAADAAjTeAAAAAAAAAAvQeAMAAAAAAAAsQOMNAAAAAAAAsEAzXyfgL4JmB1lyXGOmYclxAQCBJfqZaJVXl3vtePz+AQAAAKxH4y1AWdEo5I80AAAAAACAuuNSUwAAAAAAAMACNN4AAAAAAAAAC9B4AwAAAAAAACxA4w0AAAAAAACwAI03AAAAAAAAwAI03gAAAAAAAAAL0HgDAAAAAAAALEDjDQAAAAAAALAAjTcAAAAAAADAAjTeAAAAAAAAAAvQeAMAAAAAAAAsQOMNAAAAAAAAsACNNwAAAAAAAMACNN4AAAAAAAAAC9B4AwAAAAAAACxA4w0AAAAAAACwAI03AAAAAAAAwAI03gAAAAAAAAAL1KvxlpOToxtvvFEtW7ZUbGysRowYof3793vEnDlzRhkZGWrTpo1atGihUaNGqaSkxCPm4MGDSktLU1RUlGJjYzVt2jSdPXvWI2bjxo3q16+fwsPD1aVLF+Xn55+XT25urq655hpFREQoOTlZ27dvr085AAAAAAAAgGXq1XjbtGmTMjIytHXrVjmdTrndbqWmpurUqVNmzNSpU/Xee+9p5cqV2rRpkw4dOqSRI0ea+6uqqpSWlqbKykpt2bJFb7zxhvLz8zVjxgwz5sCBA0pLS9Ptt9+u4uJiTZkyRQ899JDWrVtnxixfvlxZWVmaOXOmdu7cqd69e8vhcOjIkSNXMh4AAAAAAACAVzSrT/DatWs9Hufn5ys2NlZFRUW67bbbVFpaqtdff11Lly7V4MGDJUlLlixR9+7dtXXrVg0cOFDr16/XZ599pg8++EBxcXHq06ePnn76aT3xxBOaNWuWwsLClJeXp4SEBL3wwguSpO7du+vjjz/W/Pnz5XA4JEnz5s3ThAkTNHbsWElSXl6e1qxZo8WLF+vJJ5+84oEBAAAAAAAArsQV3eOttLRUktS6dWtJUlFRkdxut1JSUsyYbt26qVOnTiosLJQkFRYWqmfPnoqLizNjHA6HysrKtHfvXjPm3GPUxNQco7KyUkVFRR4xwcHBSklJMWMAAAAAAAAAX6rXGW/nqq6u1pQpU3TzzTerR48ekiSXy6WwsDDFxMR4xMbFxcnlcpkx5zbdavbX7KstpqysTOXl5Tp27JiqqqouGLNv376L5lxRUaGKigrzcVlZmSTJ7XbL7XbXWm9kcGSt+y/XpV63tufU9lwr8r2cXP1JXcYV9efNceW9aZqCZgfVKS4yOFJv93pb0c9Eq7y6/JLxxkzjSlMDAAAAgFpdduMtIyNDe/bs0ccff+zNfCyVk5Oj2bNnn7d9/fr1ioqKqvW5b/d625Kc3n///ct+rtPpvOg+K/K9klz9SW3jisvnjXE9ffq0FzIBAAAAAKBhXFbjLTMzU6tXr9bmzZvVoUMHc3t8fLwqKyt1/Phxj7PeSkpKFB8fb8Z8f/XRmlVPz435/kqoJSUlstlsioyMVEhIiEJCQi4YU3OMC8nOzlZWVpb5uKysTB07dlRqaqpsNlutNUc/E13r/stV+mRpvZ/jdrvldDo1dOhQhYaGXjDGinwvJ1d/UpdxRf15c1xrzlIFAAAAAMAf1KvxZhiGHnnkEa1atUobN25UQkKCx/6kpCSFhoaqoKBAo0aNkiTt379fBw8elN1ulyTZ7Xb9+te/1pEjRxQbGyvpuzNhbDabEhMTzZjvn13ldDrNY4SFhSkpKUkFBQUaMWKEpO8ufS0oKFBmZuZF8w8PD1d4ePh520NDQy/ZEKjLZUuX40oaEbXlbUW+TaUZVZfvB9SfN8aV9wUAAAAA4E/q1XjLyMjQ0qVL9ec//1ktW7Y078kWHR2tyMhIRUdHa/z48crKylLr1q1ls9n0yCOPyG63a+DAgZKk1NRUJSYm6v7779fcuXPlcrk0ffp0ZWRkmE2xSZMmadGiRXr88cc1btw4bdiwQStWrNCaNWvMXLKyspSenq7+/ftrwIABWrBggU6dOmWucgoAAAAAAAD4Ur0ab6+88ookadCgQR7blyxZogcffFCSNH/+fAUHB2vUqFGqqKiQw+HQyy+/bMaGhIRo9erVmjx5sux2u5o3b6709HTNmTPHjElISNCaNWs0depULVy4UB06dNBrr70mh8NhxowePVpff/21ZsyYIZfLpT59+mjt2rXnLbgAAAAAAAAA+EK9LzW9lIiICOXm5io3N/eiMZ07d77kjfoHDRqkXbt21RqTmZlZ66WlAAAAAAAAgK8E+zoBAAAAAAAAIBDReAMAAAAAAAAsUK9LTQEAgSP6mWivroBszLz07QgAAAAAoCnhjDfUWdDsIEu+AF955ZVX1KtXL9lsNtlsNtntdv3lL38x9585c0YZGRlq06aNWrRooVGjRqmkpMTjGAcPHlRaWpqioqIUGxuradOm6ezZsx4xGzduVL9+/RQeHq4uXbooPz//vFxyc3N1zTXXKCIiQsnJydq+fbslNQMAAAAAGg6NNwBNVocOHfTMM8+oqKhIn3zyiQYPHqw77rhDe/fulSRNnTpV7733nlauXKlNmzbp0KFDGjlypPn8qqoqpaWlqbKyUlu2bNEbb7yh/Px8zZgxw4w5cOCA0tLSdPvtt6u4uFhTpkzRQw89pHXr1pkxy5cvV1ZWlmbOnKmdO3eqd+/ecjgcOnLkSMMNBgAAAADA62i8AWiyfvKTn+hHP/qRrrvuOl1//fX69a9/rRYtWmjr1q0qLS3V66+/rnnz5mnw4MFKSkrSkiVLtGXLFm3dulWStH79en322Wf6/e9/rz59+mj48OF6+umnlZubq8rKSklSXl6eEhIS9MILL6h79+7KzMzUT3/6U82fP9/MY968eZowYYLGjh2rxMRE5eXlKSoqSosXL/bJuAAAAAAAvIN7vAGAvjt7beXKlTp16pTsdruKiorkdruVkpJixnTr1k2dOnVSYWGhBg4cqMLCQvXs2VNxcXFmjMPh0OTJk7V371717dtXhYWFHseoiZkyZYokqbKyUkVFRcrOzjb3BwcHKyUlRYWFhRfNt6KiQhUVFebjsrIySZLb7Zbb7a611pr9kcGRlxiV+rnU616uuuZZE1fXeKvy9TZ/e7/q+/q+zsOb6lNTINUNAACAi6PxBqBJ2717t+x2u86cOaMWLVpo1apVSkxMVHFxscLCwhQTE+MRHxcXJ5fLJUlyuVweTbea/TX7aospKytTeXm5jh07pqqqqgvG7Nu376J55+TkaPbs2edtX79+vaKioupU++Ie3j2j7v333/fq8Wq83evtesXXtS6r8rWKv7xf9eV0On2dgtfVpabTp083QCYAAADwNRpvAJq0rl27qri4WKWlpfrDH/6g9PR0bdq0yddpXVJ2draysrLMx2VlZerYsaNSU1Nls9lqfa7b7ZbT6dS4PeO8uqpp6ZOlXjvWuaKfia5TXGRwpBb3WFznuqzK19v87f2qq5q6hg4dqtDQUJ/m4i31qanmLFUAAAAENhpvAJq0sLAwdenSRZKUlJSkHTt2aOHChRo9erQqKyt1/Phxj7PeSkpKFB8fL0mKj48/b/XRmlVPz435/kqoJSUlstlsioyMVEhIiEJCQi4YU3OMCwkPD1d4ePh520NDQ+vcxCivLvdqI8eq5kl9c6xrXf7W7PGX96u+6vM96y/qUlOg1QwAAIALY3EFADhHdXW1KioqlJSUpNDQUBUUFJj79u/fr4MHD8put0uS7Ha7du/e7bH6qNPplM1mU2Jiohlz7jFqYmqOERYWpqSkJI+Y6upqFRQUmDEAAAAAAP/EGW8Amqzs7GwNHz5cnTp10okTJ7R06VJt3LhR69atU3R0tMaPH6+srCy1bt1aNptNjzzyiOx2uwYOHChJSk1NVWJiou6//37NnTtXLpdL06dPV0ZGhnk22qRJk7Ro0SI9/vjjGjdunDZs2KAVK1ZozZo1Zh5ZWVlKT09X//79NWDAAC1YsECnTp3S2LFjfTIuAAAAAADvoPEGoMk6cuSIHnjgAR0+fFjR0dHq1auX1q1bp6FDh0qS5s+fr+DgYI0aNUoVFRVyOBx6+eWXzeeHhIRo9erVmjx5sux2u5o3b6709HTNmTPHjElISNCaNWs0depULVy4UB06dNBrr70mh8NhxowePVpff/21ZsyYIZfLpT59+mjt2rXnLbgAAAAAAPAvNN4ANFmvv/56rfsjIiKUm5ur3Nzci8Z07tz5kqtDDho0SLt27ao1JjMzU5mZmbXGAAAAAAD8C/d4AwAAAAAAACxA4w0AAAAAAACwAI03AAAAAAAAwAI03gAAAAAAAAAL0HgDAAAAAAAALEDjDQAAAAAAALAAjTcAAAAAAADAAjTeAAAAAAAAAAvQeAMAAAAAAAAsQOMNAAAAAAAAsACNNwAAAAAAAMACNN4AAAAAAAAAC9B4AwAAAAAAACxA4w0AAAAAAACwAI03AAAAAAAAwAI03gAAAAAAAAAL0HgDAAAAAAAALNDM1wk0dUGzg+r9nMjgSL3d621FPxOt8upyC7ICAAAAAADAleKMNwAAAAAAAMACNN4AAAAAAAAAC9B4AwAAAAAAACxA4w0AAAAAAACwQL0bb5s3b9ZPfvITtW/fXkFBQXrnnXc89j/44IMKCgry+Bo2bJhHzNGjRzVmzBjZbDbFxMRo/PjxOnnypEfMp59+qltvvVURERHq2LGj5s6de14uK1euVLdu3RQREaGePXvq/fffr285AAAAAAAAgCXq3Xg7deqUevfurdzc3IvGDBs2TIcPHza/3n77bY/9Y8aM0d69e+V0OrV69Wpt3rxZEydONPeXlZUpNTVVnTt3VlFRkZ577jnNmjVLr776qhmzZcsW3XvvvRo/frx27dqlESNGaMSIEdqzZ099SwIAAAAAAAC8rll9nzB8+HANHz681pjw8HDFx8dfcN/nn3+utWvXaseOHerfv78k6aWXXtKPfvQjPf/882rfvr3eeustVVZWavHixQoLC9MNN9yg4uJizZs3z2zQLVy4UMOGDdO0adMkSU8//bScTqcWLVqkvLy8+pYFAAAAAAAAeFW9G291sXHjRsXGxqpVq1YaPHiwfvWrX6lNmzaSpMLCQsXExJhNN0lKSUlRcHCwtm3bpjvvvFOFhYW67bbbFBYWZsY4HA49++yzOnbsmFq1aqXCwkJlZWV5vK7D4Tjv0tdzVVRUqKKiwnxcVlYmSXK73XK73bXWFBkcWef6rVaTS2PK6UpcauwbSk0ejSWfQOHNceW9AQAAAAD4E6833oYNG6aRI0cqISFBX331lX75y19q+PDhKiwsVEhIiFwul2JjYz2TaNZMrVu3lsvlkiS5XC4lJCR4xMTFxZn7WrVqJZfLZW47N6bmGBeSk5Oj2bNnn7d9/fr1ioqKqrWut3u9Xet+X1jcY7GvU/CKxnZvPqfT6esUApI3xvX06dNeyAQAAAAAgIbh9cbbPffcY/67Z8+e6tWrl37wgx9o48aNGjJkiLdfrl6ys7M9zpIrKytTx44dlZqaKpvNVutzo5+Jtjq9OosMjtTiHos1bs84lVeX+zqdK1b6ZKmvU5D03dlUTqdTQ4cOVWhoqK/TCRjeHNeas1QBAAAAAPAHllxqeq5rr71Wbdu21ZdffqkhQ4YoPj5eR44c8Yg5e/asjh49at4XLj4+XiUlJR4xNY8vFXOxe8tJ3917Ljw8/LztoaGhl2wINMYGV3l1eaPMq74aW5OrLt8PqD9vjCvvCwAAAADAn9R7VdP6+ve//61vv/1W7dq1kyTZ7XYdP35cRUVFZsyGDRtUXV2t5ORkM2bz5s0e93NyOp3q2rWrWrVqZcYUFBR4vJbT6ZTdbre6JAAAAAAAAOCS6t14O3nypIqLi1VcXCxJOnDggIqLi3Xw4EGdPHlS06ZN09atW/WPf/xDBQUFuuOOO9SlSxc5HA5JUvfu3TVs2DBNmDBB27dv11//+ldlZmbqnnvuUfv27SVJ9913n8LCwjR+/Hjt3btXy5cv18KFCz0uE3300Ue1du1avfDCC9q3b59mzZqlTz75RJmZmV4YFgAAAAAAAODK1Lvx9sknn6hv377q27evJCkrK0t9+/bVjBkzFBISok8//VT/9V//peuvv17jx49XUlKSPvroI49LPN966y1169ZNQ4YM0Y9+9CPdcsstevXVV8390dHRWr9+vQ4cOKCkpCQ99thjmjFjhiZOnGjG3HTTTVq6dKleffVV9e7dW3/4wx/0zjvvqEePHlcyHgAAAAAAAIBX1Pseb4MGDZJhGBfdv27dukseo3Xr1lq6dGmtMb169dJHH31Ua8xdd92lu+6665KvBwAAAAAAADQ0y+/xBgAAAAAAADRFNN4AAAAAAAAAC9B4AwAAAAAAACxA4w0AAAAAAACwAI03AAAAAAAAwAI03gAAAAAAAAAL0HgDAAAAAAAALEDjDQAAAAAAALAAjTcAAAAAAADAAjTeAAAAAAAAAAvQeAMAAAAAAAAsQOMNAAAAAAAAsACNNwAAAAAAAMACNN4ANFk5OTm68cYb1bJlS8XGxmrEiBHav3+/R8yZM2eUkZGhNm3aqEWLFho1apRKSko8Yg4ePKi0tDRFRUUpNjZW06ZN09mzZz1iNm7cqH79+ik8PFxdunRRfn7+efnk5ubqmmuuUUREhJKTk7V9+3av1wwAAAAAaDg03gA0WZs2bVJGRoa2bt0qp9Mpt9ut1NRUnTp1yoyZOnWq3nvvPa1cuVKbNm3SoUOHNHLkSHN/VVWV0tLSVFlZqS1btuiNN95Qfn6+ZsyYYcYcOHBAaWlpuv3221VcXKwpU6booYce0rp168yY5cuXKysrSzNnztTOnTvVu3dvORwOHTlypGEGAwAAAADgdc18nQAA+MratWs9Hufn5ys2NlZFRUW67bbbVFpaqtdff11Lly7V4MGDJUlLlixR9+7dtXXrVg0cOFDr16/XZ599pg8++EBxcXHq06ePnn76aT3xxBOaNWuWwsLClJeXp4SEBL3wwguSpO7du+vjjz/W/Pnz5XA4JEnz5s3ThAkTNHbsWElSXl6e1qxZo8WLF+vJJ59swFEBAAAAAHgLjTcA+H9KS0slSa1bt5YkFRUVye12KyUlxYzp1q2bOnXqpMLCQg0cOFCFhYXq2bOn4uLizBiHw6HJkydr79696tu3rwoLCz2OURMzZcoUSVJlZaWKioqUnZ1t7g8ODlZKSooKCwsvmGtFRYUqKirMx2VlZZIkt9stt9tda501+yODI2uNq69Lve7lqmueNXF1jbcqX2/zt/ervq/v6zy8qT41BVLdAAAAuDgabwAgqbq6WlOmTNHNN9+sHj16SJJcLpfCwsIUExPjERsXFyeXy2XGnNt0q9lfs6+2mLKyMpWXl+vYsWOqqqq6YMy+ffsumG9OTo5mz5593vb169crKiqqTjUv7rG4TnF19f7773v1eDXe7vV2veLrWpdV+VrFX96v+nI6nb5OwevqUtPp06cbIBMAAAD4Go03AJCUkZGhPXv26OOPP/Z1KnWSnZ2trKws83FZWZk6duyo1NRU2Wy2Wp/rdrvldDo1bs84lVeXey2n0idLvXasc0U/E12nuMjgSC3usbjOdVmVr7f52/tVVzV1DR06VKGhoT7NxVvqU1PNWaoAAAAIbDTeADR5mZmZWr16tTZv3qwOHTqY2+Pj41VZWanjx497nPVWUlKi+Ph4M+b7q4/WrHp6bsz3V0ItKSmRzWZTZGSkQkJCFBIScsGYmmN8X3h4uMLDw8/bHhoaWucmRnl1uVcbOVY1T+qbY13r8rdmj7+8X/VVn+9Zf1GXmgKtZgAAAFwYq5oCaLIMw1BmZqZWrVqlDRs2KCEhwWN/UlKSQkNDVVBQYG7bv3+/Dh48KLvdLkmy2+3avXu3x+qjTqdTNptNiYmJZsy5x6iJqTlGWFiYkpKSPGKqq6tVUFBgxgAAAAAA/A9nvAFosjIyMrR06VL9+c9/VsuWLc17skVHRysyMlLR0dEaP368srKy1Lp1a9lsNj3yyCOy2+0aOHCgJCk1NVWJiYm6//77NXfuXLlcLk2fPl0ZGRnmGWmTJk3SokWL9Pjjj2vcuHHasGGDVqxYoTVr1pi5ZGVlKT09Xf3799eAAQO0YMECnTp1ylzlFAAAAADgf2i8AWiyXnnlFUnSoEGDPLYvWbJEDz74oCRp/vz5Cg4O1qhRo1RRUSGHw6GXX37ZjA0JCdHq1as1efJk2e12NW/eXOnp6ZozZ44Zk5CQoDVr1mjq1KlauHChOnTooNdee00Oh8OMGT16tL7++mvNmDFDLpdLffr00dq1a89bcAEAAAAA4D9ovAFosgzDuGRMRESEcnNzlZube9GYzp07X3KFyEGDBmnXrl21xmRmZiozM/OSOQEAAAAA/AP3eAMAAAAAAAAsQOMNAAAAAAAAsACNNwAAAAAAAMACNN4AAAAAAAAAC9B4AwAAAAAAACxA4w0AAAAAAACwAI03AAAAAAAAwAI03gAAAAAAAAAL0HgDAAAAAAAALEDjDQAAAAAAALAAjTcAAAAAAADAAvVuvG3evFk/+clP1L59ewUFBemdd97x2G8YhmbMmKF27dopMjJSKSkp+uKLLzxijh49qjFjxshmsykmJkbjx4/XyZMnPWI+/fRT3XrrrYqIiFDHjh01d+7c83JZuXKlunXrpoiICPXs2VPvv/9+fcsBAAAAAAAALFHvxtupU6fUu3dv5ebmXnD/3Llz9eKLLyovL0/btm1T8+bN5XA4dObMGTNmzJgx2rt3r5xOp1avXq3Nmzdr4sSJ5v6ysjKlpqaqc+fOKioq0nPPPadZs2bp1VdfNWO2bNmie++9V+PHj9euXbs0YsQIjRgxQnv27KlvSQAAAAAAAIDXNavvE4YPH67hw4dfcJ9hGFqwYIGmT5+uO+64Q5L05ptvKi4uTu+8847uueceff7551q7dq127Nih/v37S5Jeeukl/ehHP9Lzzz+v9u3b66233lJlZaUWL16ssLAw3XDDDSouLta8efPMBt3ChQs1bNgwTZs2TZL09NNPy+l0atGiRcrLy7uswQAAAAAAAAC8pd6Nt9ocOHBALpdLKSkp5rbo6GglJyersLBQ99xzjwoLCxUTE2M23SQpJSVFwcHB2rZtm+68804VFhbqtttuU1hYmBnjcDj07LPP6tixY2rVqpUKCwuVlZXl8foOh+O8S1/PVVFRoYqKCvNxWVmZJMntdsvtdtdaW2RwZJ3GoCHU5NKYcroSlxr7hlKTR2PJJ1B4c1x5bwAAAAAA/sSrjTeXyyVJiouL89geFxdn7nO5XIqNjfVMolkztW7d2iMmISHhvGPU7GvVqpVcLletr3MhOTk5mj179nnb169fr6ioqFpre7vX27Xu94XFPRb7OgWvaGz35nM6nb5OISB5Y1xPnz7thUwAAAAAAGgYXm28NXbZ2dkeZ8mVlZWpY8eOSk1Nlc1mq/W50c9EW51enUUGR2pxj8Uat2ecyqvLfZ3OFSt9stTXKUj67mwqp9OpoUOHKjQ01NfpBAxvjmvNWaoAAAAAAPgDrzbe4uPjJUklJSVq166dub2kpER9+vQxY44cOeLxvLNnz+ro0aPm8+Pj41VSUuIRU/P4UjE1+y8kPDxc4eHh520PDQ29ZEOgMTa4yqvLG2Ve9dXYmlx1+X5A/XljXHlfAAAAAAD+pN6rmtYmISFB8fHxKigoMLeVlZVp27ZtstvtkiS73a7jx4+rqKjIjNmwYYOqq6uVnJxsxmzevNnjfk5Op1Ndu3ZVq1atzJhzX6cmpuZ1AAAAAAAAAF+qd+Pt5MmTKi4uVnFxsaTvFlQoLi7WwYMHFRQUpClTpuhXv/qV3n33Xe3evVsPPPCA2rdvrxEjRkiSunfvrmHDhmnChAnavn27/vrXvyozM1P33HOP2rdvL0m67777FBYWpvHjx2vv3r1avny5Fi5c6HGZ6KOPPqq1a9fqhRde0L59+zRr1ix98sknyszMvPJRAQAAAAAAAK5QvS81/eSTT3T77bebj2uaYenp6crPz9fjjz+uU6dOaeLEiTp+/LhuueUWrV27VhEREeZz3nrrLWVmZmrIkCEKDg7WqFGj9OKLL5r7o6OjtX79emVkZCgpKUlt27bVjBkzNHHiRDPmpptu0tKlSzV9+nT98pe/1HXXXad33nlHPXr0uKyBAAAAAAAAALyp3o23QYMGyTCMi+4PCgrSnDlzNGfOnIvGtG7dWkuXLq31dXr16qWPPvqo1pi77rpLd911V+0JAwAAAAAAAD7g1Xu8AQAAAAAAAPgOjTcAAAAAAADAAjTeAAAAAAAAAAvQeAMAAAAAAAAsQOMNAAAAAAAAsACNNwAAAAAAAMACNN4AAAAAAAAAC9B4AwAAAAAAACxA4w0AAAAAAACwAI03AAAAAAAAwAI03gAAAAAAAAAL0HgDAAAAAAAALEDjDQAAAAAAALAAjTcAAAAAAADAAjTeAAAAAAAAAAvQeAMAAAAAAAAsQOMNAAAAAAAAsACNNwAAAAAAAMACNN4AAAAAAAAAC9B4AwAAAAAAACxA4w0AAAAAAACwAI03AAAAAAAAwAI03gAAAAAAAAAL0HgDAAAAAAAALEDjDQAAAAAAALAAjTcATdbmzZv1k5/8RO3bt1dQUJDeeecdj/2GYWjGjBlq166dIiMjlZKSoi+++MIj5ujRoxozZoxsNptiYmI0fvx4nTx50iPm008/1a233qqIiAh17NhRc+fOPS+XlStXqlu3boqIiFDPnj31/vvve71eAAAAAEDDovEGoMk6deqUevfurdzc3Avunzt3rl588UXl5eVp27Ztat68uRwOh86cOWPGjBkzRnv37pXT6dTq1au1efNmTZw40dxfVlam1NRUde7cWUVFRXruuec0a9Ysvfrqq2bMli1bdO+992r8+PHatWuXRowYoREjRmjPnj3WFQ8AAAAAsFwzXycAAL4yfPhwDR8+/IL7DMPQggULNH36dN1xxx2SpDfffFNxcXF65513dM899+jzzz/X2rVrtWPHDvXv31+S9NJLL+lHP/qRnn/+ebVv315vvfWWKisrtXjxYoWFhemGG25QcXGx5s2bZzboFi5cqGHDhmnatGmSpKefflpOp1OLFi1SXl5eA4wEAAAAAMAKNN4A4AIOHDggl8ullJQUc1t0dLSSk5NVWFioe+65R4WFhYqJiTGbbpKUkpKi4OBgbdu2TXfeeacKCwt12223KSwszIxxOBx69tlndezYMbVq1UqFhYXKysryeH2Hw3Hepa/nqqioUEVFhfm4rKxMkuR2u+V2u2utrWZ/ZHDkpQeiHi71uperrnnWxNU13qp8vc3f3q/6vr6v8/Cm+tQUSHUDAADg4mi8AcAFuFwuSVJcXJzH9ri4OHOfy+VSbGysx/5mzZqpdevWHjEJCQnnHaNmX6tWreRyuWp9nQvJycnR7Nmzz9u+fv16RUVF1aVELe6xuE5xdWXVfene7vV2veLrWpe/3UfPX96v+nI6nb5OwevqUtPp06cbIBMAAAD4Go03APBD2dnZHmfJlZWVqWPHjkpNTZXNZqv1uW63W06nU+P2jFN5dbnXcip9stRrxzpX9DPRdYqLDI7U4h6L61yXVfl6m7+9X3VVU9fQoUMVGhrq01y8pT411ZylCgAAgMBG4w0ALiA+Pl6SVFJSonbt2pnbS0pK1KdPHzPmyJEjHs87e/asjh49aj4/Pj5eJSUlHjE1jy8VU7P/QsLDwxUeHn7e9tDQ0Do3Mcqry73ayLGqeVLfHOtal781e/zl/aqv+nzP+ou61BRoNQMAAODCWNUUAC4gISFB8fHxKigoMLeVlZVp27ZtstvtkiS73a7jx4+rqKjIjNmwYYOqq6uVnJxsxmzevNnjfk5Op1Ndu3ZVq1atzJhzX6cmpuZ1AAAAAAD+iTPe4HNBs4N8nYKk7y5Te7vX24p+JvqiZ5UYM40GzgpWOnnypL788kvz8YEDB1RcXKzWrVurU6dOmjJlin71q1/puuuuU0JCgp566im1b99eI0aMkCR1795dw4YN04QJE5SXlye3263MzEzdc889at++vSTpvvvu0+zZszV+/Hg98cQT2rNnjxYuXKj58+ebr/voo4/qhz/8oV544QWlpaVp2bJl+uSTT/Tqq6826HgAAAAAALyLxhuAJuuTTz7R7bffbj6uuWdaenq68vPz9fjjj+vUqVOaOHGijh8/rltuuUVr165VRESE+Zy33npLmZmZGjJkiIKDgzVq1Ci9+OKL5v7o6GitX79eGRkZSkpKUtu2bTVjxgxNnDjRjLnpppu0dOlSTZ8+Xb/85S913XXX6Z133lGPHj0aYBQAAAAAAFah8QagyRo0aJAM4+JnMQYFBWnOnDmaM2fORWNat26tpUuX1vo6vXr10kcffVRrzF133aW77rqr9oQBAAAAAH7F6/d4mzVrloKCgjy+unXrZu4/c+aMMjIy1KZNG7Vo0UKjRo0676biBw8eVFpamqKiohQbG6tp06bp7NmzHjEbN25Uv379FB4eri5duig/P9/bpQAAAAAAAACXzZLFFW644QYdPnzY/Pr444/NfVOnTtV7772nlStXatOmTTp06JBGjhxp7q+qqlJaWpoqKyu1ZcsWvfHGG8rPz9eMGTPMmAMHDigtLU233367iouLNWXKFD300ENat26dFeUAAAAAAAAA9WbJpabNmjVTfHz8edtLS0v1+uuva+nSpRo8eLAkacmSJerevbu2bt2qgQMHav369frss8/0wQcfKC4uTn369NHTTz+tJ554QrNmzVJYWJjy8vKUkJCgF154QdJ3Nzj/+OOPNX/+fDkcDitKAgAAAAAAAOrFksbbF198ofbt2ysiIkJ2u105OTnq1KmTioqK5Ha7lZKSYsZ269ZNnTp1UmFhoQYOHKjCwkL17NlTcXFxZozD4dDkyZO1d+9e9e3bV4WFhR7HqImZMmVKrXlVVFSooqLCfFxWViZJcrvdcrvdtT43MjiyruVbriaXxpRTIKjLuF7q+wTnqxkzb4wd4w8AAAAA8Cdeb7wlJycrPz9fXbt21eHDhzV79mzdeuut2rNnj1wul8LCwhQTE+PxnLi4OLlcLkmSy+XyaLrV7K/ZV1tMWVmZysvLFRl54cZJTk6OZs+efd729evXKyoqqta63u71dq37fWFxj8W+TiEg1Tau77//fgNmElicTucVH+P06dNeyAQAAAAAgIbh9cbb8OHDzX/36tVLycnJ6ty5s1asWHHRhlhDyc7OVlZWlvm4rKxMHTt2VGpqqmw2W63PjX4m2ur06iwyOFKLeyzWuD3jVF5d7ut0AkZdxrX0ydIGzsr/ud1uOZ1ODR06VKGhoVd0rJqzVAEAAAAA8AeWXGp6rpiYGF1//fX68ssvNXToUFVWVur48eMeZ72VlJSY94SLj4/X9u3bPY5Rs+rpuTHfXwm1pKRENput1uZeeHi4wsPDz9seGhp6yYZAY2xwlVeXN8q8/F1t43qljaOmrC4/Z3U5BgAAAAAA/sKSVU3PdfLkSX311Vdq166dkpKSFBoaqoKCAnP//v37dfDgQdntdkmS3W7X7t27deTIETPG6XTKZrMpMTHRjDn3GDUxNccAAAAAAAAAfM3rjbf//u//1qZNm/SPf/xDW7Zs0Z133qmQkBDde++9io6O1vjx45WVlaUPP/xQRUVFGjt2rOx2uwYOHChJSk1NVWJiou6//3797//+r9atW6fp06crIyPDPFtt0qRJ+vvf/67HH39c+/bt08svv6wVK1Zo6tSp3i4HAAAAAAAAuCxev9T03//+t+699159++23uuqqq3TLLbdo69atuuqqqyRJ8+fPV3BwsEaNGqWKigo5HA69/PLL5vNDQkK0evVqTZ48WXa7Xc2bN1d6errmzJljxiQkJGjNmjWaOnWqFi5cqA4dOui1116Tw+HwdjkAAAAAAADAZfF6423ZsmW17o+IiFBubq5yc3MvGtO5c+dLrh45aNAg7dq167JyBAAAAAAAAKxm+T3eAAAAAAAAgKaIxhsAAAAAAABgAa9fagoEsqDZQV4/pjHT8PoxAQAAAACA73HGGwAAAAAAAGABGm8AAAAAAACABWi8AQAAAAAAABag8QYAAAAAAABYgMYbAAAAAAAAYAEabwAAAAAAAIAFaLwBAAAAAAAAFqDxBgAAAAAAAFiAxhsAAAAAAABgARpvAAAAAAAAgAWa+ToBoKkLmh1kyXGNmYYlxwUAAAAAAHXDGW8AAAAAAACABWi8AQAAAAAAABag8QYAAAAAAABYgMYbAAAAAAAAYAEabwAAAAAAAIAFaLwBAAAAAAAAFqDxBgAAAAAAAFiAxhsAAAAAAABgARpvAAAAAAAAgAVovAEAAAAAAAAWoPEGAAAAAAAAWIDGGwAAAAAAAGABGm8AAAAAAACABZr5OgEA1giaHeT1YxozDa8fEwAAAACAQMUZbwAAAAAAAIAFaLwBAAAAAAAAFqDxBgAAAAAAAFiAxhsAAAAAAABgARpvAAAAAAAAgAVovAEAAAAAAAAWoPEGAAAAAAAAWMDvG2+5ubm65pprFBERoeTkZG3fvt3XKQHAZWE+AwAAAIDA4teNt+XLlysrK0szZ87Uzp071bt3bzkcDh05csTXqQFAvTCfAQAAAEDg8evG27x58zRhwgSNHTtWiYmJysvLU1RUlBYvXuzr1ACgXpjPAAAAACDwNPN1ApersrJSRUVFys7ONrcFBwcrJSVFhYWFF3xORUWFKioqzMelpaWSpKNHj8rtdtf6ehGVEV7I2jsigiN0+vRpRVRGyKg2fJ1OwGBcLy3yfyLr/5zgSOUm5ipuTpzKq8svGPPvrH/X6VgnTpyQJBlGYL0/DT2fud1uS77Xv/32W68d61x1nX/r+zNsVb7e5m/vV4d5HeoUV5e5oUZd5whfq3mvvv32W4WGhtYaG6jzGQAAADz5bePtm2++UVVVleLi4jy2x8XFad++fRd8Tk5OjmbPnn3e9oSEBEtytMoZndF9us/XaQQcxtUadRnXtr9pW69jnjhxQtHR0VeSVqMSKPNZfd9Hb6vvz7Cv8/U1X9dfn/fL17laKdDmMwAAAHjy28bb5cjOzlZWVpb5uLq6WkePHlWbNm0UFBTkw8zqp6ysTB07dtS//vUv2Ww2X6cTMBhXa3hzXA3D0IkTJ9S+fXsvZee/rmQ+C9TvderyL4FYV31qYj4DAABoGvy28da2bVuFhISopKTEY3tJSYni4+Mv+Jzw8HCFh4d7bIuJibEqRcvZbLaA+WOlMWFcreGtcQ3EM0N8NZ8F6vc6dfmXQKyrrjUF4nwGAAAAT367uEJYWJiSkpJUUFBgbquurlZBQYHsdrsPMwOA+mE+AwAAAIDA5LdnvElSVlaW0tPT1b9/fw0YMEALFizQqVOnNHbsWF+nBgD1wnwGAAAAAIHHrxtvo0eP1tdff60ZM2bI5XKpT58+Wrt27Xk3KA804eHhmjlz5nmXmeHKMK7WYFzrpiHns0B9T6jLvwRiXYFYEwAAAK5MkME69gAAAAAAAIDX+e093gAAAAAAAIDGjMYbAAAAAAAAYAEabwAAAAAAAIAFaLwBAAAAAAAAFqDx5mWvvPKKevXqJZvNJpvNJrvdrr/85S/mfpfLpfvvv1/x8fFq3ry5+vXrpz/+8Y8exzh69KjGjBkjm82mmJgYjR8/XidPnvSI+fTTT3XrrbcqIiJCHTt21Ny5c8/LZeXKlerWrZsiIiLUs2dPvf/++x77DcPQjBkz1K5dO0VGRiolJUVffPGFF0fDOs8884yCgoI0ZcoUc9uZM2eUkZGhNm3aqEWLFho1apRKSko8nnfw4EGlpaUpKipKsbGxmjZtms6ePesRs3HjRvXr10/h4eHq0qWL8vPzz3v93NxcXXPNNYqIiFBycrK2b9/usb8uuTRG3x/Xo0eP6pFHHlHXrl0VGRmpTp066Re/+IVKS0s9nse4Nn6XmpsCxYXmBn80a9YsBQUFeXx169bN12l5xX/+8x/97Gc/U5s2bRQZGamePXvqk08+8XVaV+Saa6457/0KCgpSRkaGr1MDAACAj9F487IOHTromWeeUVFRkT755BMNHjxYd9xxh/bu3StJeuCBB7R//369++672r17t0aOHKm7775bu3btMo8xZswY7d27V06nU6tXr9bmzZs1ceJEc39ZWZlSU1PVuXNnFRUV6bnnntOsWbP06quvmjFbtmzRvffeq/Hjx2vXrl0aMWKERowYoT179pgxc+fO1Ysvvqi8vDxt27ZNzZs3l8Ph0JkzZxpgpC7fjh079Nvf/la9evXy2D516lS99957WrlypTZt2qRDhw5p5MiR5v6qqiqlpaWpsrJSW7Zs0RtvvKH8/HzNmDHDjDlw4IDS0tJ0++23q7i4WFOmTNFDDz2kdevWmTHLly9XVlaWZs6cqZ07d6p3795yOBw6cuRInXNpjC40rocOHdKhQ4f0/PPPa8+ePcrPz9fatWs1fvx4M4Zx9Q+XmpsCwcXmBn91ww036PDhw+bXxx9/7OuUrtixY8d08803KzQ0VH/5y1/02Wef6YUXXlCrVq18ndoV2bFjh8d75XQ6JUl33XWXjzMDAACAzxmwXKtWrYzXXnvNMAzDaN68ufHmm2967G/durXxu9/9zjAMw/jss88MScaOHTvM/X/5y1+MoKAg4z//+Y9hGIbx8ssvG61atTIqKirMmCeeeMLo2rWr+fjuu+820tLSPF4nOTnZ+PnPf24YhmFUV1cb8fHxxnPPPWfuP378uBEeHm68/fbb3ijbEidOnDCuu+46w+l0Gj/84Q+NRx991DCM73IPDQ01Vq5cacZ+/vnnhiSjsLDQMAzDeP/9943g4GDD5XKZMa+88ophs9nMsXz88ceNG264weM1R48ebTgcDvPxgAEDjIyMDPNxVVWV0b59eyMnJ6fOuTQ2FxvXC1mxYoURFhZmuN1uwzAYV3927tzk7+rzPewPZs6cafTu3dvXaXjdE088Ydxyyy2+TsNyjz76qPGDH/zAqK6u9nUqAAAA8DHOeLNQVVWVli1bplOnTslut0uSbrrpJi1fvlxHjx5VdXW1li1bpjNnzmjQoEGSpMLCQsXExKh///7mcVJSUhQcHKxt27aZMbfddpvCwsLMGIfDof379+vYsWNmTEpKikc+DodDhYWFkr47A8nlcnnEREdHKzk52YxpjDIyMpSWlnZebUVFRXK73R7bu3Xrpk6dOpn1FBYWqmfPnoqLizNjHA6HysrKzLN+LjVulZWVKioq8ogJDg5WSkqKGVOXXBqbi43rhZSWlspms6lZs2aSGFd/dKG5yd/V53vYX3zxxRdq3769rr32Wo0ZM0YHDx70dUpX7N1331X//v111113KTY2Vn379tXvfvc7X6flVZWVlfr973+vcePGKSgoyNfpAAAAwMea+TqBQLR7927Z7XadOXNGLVq00KpVq5SYmChJWrFihUaPHq02bdqoWbNmioqK0qpVq9SlSxdJ390DLjY21uN4zZo1U+vWreVyucyYhIQEj5iapofL5VKrVq3kcrk8GiE1Mece49znXSimsVm2bJl27typHTt2nLfP5XIpLCxMMTExHtu/X/OF6q3ZV1tMWVmZysvLdezYMVVVVV0wZt++fXXOpTGpbVy/75tvvtHTTz/tcekz4+o/apub/Fl9vof9RXJysvLz89W1a1cdPnxYs2fP1q233qo9e/aoZcuWvk7vsv3973/XK6+8oqysLP3yl7/Ujh079Itf/EJhYWFKT0/3dXpe8c477+j48eN68MEHfZ0KAAAAGgEabxbo2rWriouLVVpaqj/84Q9KT0/Xpk2blJiYqKeeekrHjx/XBx98oLZt2+qdd97R3XffrY8++kg9e/b0deqN1r/+9S89+uijcjqdioiI8HU6AaM+41pWVqa0tDQlJiZq1qxZDZMgvKq2uclfBercMHz4cPPfvXr1UnJysjp37qwVK1Z43GPR31RXV6t///76zW9+I0nq27ev9uzZo7y8vIBpvL3++usaPny42rdv7+tUAAAA0AhwqakFwsLC1KVLFyUlJSknJ0e9e/fWwoUL9dVXX2nRokVavHixhgwZot69e2vmzJnq37+/cnNzJUnx8fEeN5OXpLNnz+ro0aOKj483Y76/kmPN40vFnLv/3OddKKYxKSoq0pEjR9SvXz81a9ZMzZo106ZNm/Tiiy+qWbNmiouLU2VlpY4fP+7xvO/XfLnjZrPZFBkZqbZt2yokJOSSY3upXBqLS41rVVWVJOnEiRMaNmyYWrZsqVWrVik0NNQ8BuPqPy42N/mzun4P+7uYmBhdf/31+vLLL32dyhVp167deY3e7t27B8RltJL0z3/+Ux988IEeeughX6cCAACARoLGWwOorq5WRUWFTp8+Lem7e1edKyQkRNXV1ZIku92u48ePq6ioyNy/YcMGVVdXKzk52YzZvHmz3G63GeN0OtW1a1dzZTi73a6CggKP13E6neb9nBISEhQfH+8RU1ZWpm3btjXKez4NGTJEu3fvVnFxsfnVv39/jRkzxvx3aGioRz379+/XwYMHzXrsdrt2797t0dh0Op2y2WzmH4KXGrewsDAlJSV5xFRXV6ugoMCMSUpKumQujcWlxjUkJMRcRTcsLEzvvvvueWcVMa7+q2Zu8md1+R4OBCdPntRXX32ldu3a+TqVK3LzzTdr//79Htv+9re/qXPnzj7KyLuWLFmi2NhYpaWl+ToVAAAANBa+Xt0h0Dz55JPGpk2bjAMHDhiffvqp8eSTTxpBQUHG+vXrjcrKSqNLly7Grbfeamzbts348ssvjeeff94ICgoy1qxZYx5j2LBhRt++fY1t27YZH3/8sXHdddcZ9957r7n/+PHjRlxcnHH//fcbe/bsMZYtW2ZERUUZv/3tb82Yv/71r0azZs2M559/3vj888+NmTNnGqGhocbu3bvNmGeeecaIiYkx/vznPxuffvqpcccddxgJCQlGeXl5wwzWFfr+yoWTJk0yOnXqZGzYsMH45JNPDLvdbtjtdnP/2bNnjR49ehipqalGcXGxsXbtWuOqq64ysrOzzZi///3vRlRUlDFt2jTj888/N3Jzc42QkBBj7dq1ZsyyZcuM8PBwIz8/3/jss8+MiRMnGjExMR6rel4ql8bs3HEtLS01kpOTjZ49expffvmlcfjwYfPr7NmzhmEwrv6itrkp0ATCqqaPPfaYsXHjRuPAgQPGX//6VyMlJcVo27atceTIEV+ndkW2b99uNGvWzPj1r39tfPHFF8Zbb71lREVFGb///e99ndoVq6qqMjp16mQ88cQTvk4FAAAAjQiNNy8bN26c0blzZyMsLMy46qqrjCFDhnj8Yfu3v/3NGDlypBEbG2tERUUZvXr1Mt58802PY3z77bfGvffea7Ro0cKw2WzG2LFjjRMnTnjE/O///q9xyy23GOHh4cbVV19tPPPMM+flsmLFCuP66683wsLCjBtuuMGjuWcYhlFdXW089dRTRlxcnBEeHm4MGTLE2L9/vxdHw1rf/+O6vLzcePjhh41WrVoZUVFRxp133mkcPnzY4zn/+Mc/jOHDhxuRkZFG27Ztjccee8xwu90eMR9++KHRp08fIywszLj22muNJUuWnPfaL730ktGpUycjLCzMGDBggLF161aP/XXJpbE6d1w//PBDQ9IFvw4cOGA+h3Ft/C41NwWSQGi8jR492mjXrp0RFhZmXH311cbo0aONL7/80tdpecV7771n9OjRwwgPDze6detmvPrqq75OySvWrVtnSPKr36MAAACwXpBhGIYPT7gDAAAAAAAAAhL3eAMAAAAAAAAsQOMNAAAAAAAAsACNNwAAAAAAAMACNN4AAAAAAAAAC9B4AwAAAAAAACxA4w0AAAAAAACwAI03AAAAAAAAwAI03gAAAAAAAAAL0HgDAAAAAAAALEDjDQAAAAAAALAAjTcAAAAAAADAAjTeAAAAAAAAAAv8/43LK9YzUERK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1" name="Picture 5" descr="C:\Users\muthuselvi\Downloads\WhatsApp Image 2024-02-17 at 8.44.05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2111137"/>
            <a:ext cx="6117020" cy="42222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C:\Users\muthuselvi\Downloads\WhatsApp Image 2024-02-17 at 8.44.05 PM.jpeg"/>
          <p:cNvPicPr>
            <a:picLocks noChangeAspect="1" noChangeArrowheads="1"/>
          </p:cNvPicPr>
          <p:nvPr/>
        </p:nvPicPr>
        <p:blipFill rotWithShape="1">
          <a:blip r:embed="rId2">
            <a:extLst>
              <a:ext uri="{28A0092B-C50C-407E-A947-70E740481C1C}">
                <a14:useLocalDpi xmlns:a14="http://schemas.microsoft.com/office/drawing/2010/main" val="0"/>
              </a:ext>
            </a:extLst>
          </a:blip>
          <a:srcRect l="-1206" t="50116" r="-1206" b="-116"/>
          <a:stretch/>
        </p:blipFill>
        <p:spPr bwMode="auto">
          <a:xfrm>
            <a:off x="6165263" y="2111137"/>
            <a:ext cx="6026737" cy="42222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507827" y="788276"/>
            <a:ext cx="5218386" cy="830997"/>
          </a:xfrm>
          <a:prstGeom prst="rect">
            <a:avLst/>
          </a:prstGeom>
          <a:noFill/>
        </p:spPr>
        <p:txBody>
          <a:bodyPr wrap="square" rtlCol="0">
            <a:spAutoFit/>
          </a:bodyPr>
          <a:lstStyle/>
          <a:p>
            <a:pPr algn="ctr"/>
            <a:r>
              <a:rPr lang="en-IN" sz="2400" b="1">
                <a:latin typeface="Times New Roman" pitchFamily="18" charset="0"/>
                <a:cs typeface="Times New Roman" pitchFamily="18" charset="0"/>
              </a:rPr>
              <a:t>Histogram reprsentation of the columns  in the dataset.</a:t>
            </a:r>
          </a:p>
        </p:txBody>
      </p:sp>
    </p:spTree>
    <p:extLst>
      <p:ext uri="{BB962C8B-B14F-4D97-AF65-F5344CB8AC3E}">
        <p14:creationId xmlns:p14="http://schemas.microsoft.com/office/powerpoint/2010/main" val="2605430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uthuselvi\Downloads\WhatsApp Image 2024-02-17 at 8.45.10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49933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875986" y="2721114"/>
            <a:ext cx="2806263" cy="707886"/>
          </a:xfrm>
          <a:prstGeom prst="rect">
            <a:avLst/>
          </a:prstGeom>
          <a:noFill/>
        </p:spPr>
        <p:txBody>
          <a:bodyPr wrap="square" rtlCol="0">
            <a:spAutoFit/>
          </a:bodyPr>
          <a:lstStyle/>
          <a:p>
            <a:pPr algn="ctr"/>
            <a:r>
              <a:rPr lang="en-IN" sz="2000" b="1">
                <a:latin typeface="Times New Roman" pitchFamily="18" charset="0"/>
                <a:cs typeface="Times New Roman" pitchFamily="18" charset="0"/>
              </a:rPr>
              <a:t>Heat Map Representation</a:t>
            </a:r>
          </a:p>
        </p:txBody>
      </p:sp>
    </p:spTree>
    <p:extLst>
      <p:ext uri="{BB962C8B-B14F-4D97-AF65-F5344CB8AC3E}">
        <p14:creationId xmlns:p14="http://schemas.microsoft.com/office/powerpoint/2010/main" val="1499365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66" y="1100668"/>
            <a:ext cx="11225048" cy="706964"/>
          </a:xfrm>
        </p:spPr>
        <p:txBody>
          <a:bodyPr/>
          <a:lstStyle/>
          <a:p>
            <a:pPr algn="ctr"/>
            <a:r>
              <a:rPr lang="en-IN" b="1">
                <a:latin typeface="Times New Roman" pitchFamily="18" charset="0"/>
                <a:cs typeface="Times New Roman" pitchFamily="18" charset="0"/>
              </a:rPr>
              <a:t>MODULE 3: BERNOULLI NAÏVE BAYES ALGORITHM</a:t>
            </a:r>
          </a:p>
        </p:txBody>
      </p:sp>
      <p:sp>
        <p:nvSpPr>
          <p:cNvPr id="3" name="Content Placeholder 2"/>
          <p:cNvSpPr>
            <a:spLocks noGrp="1"/>
          </p:cNvSpPr>
          <p:nvPr>
            <p:ph idx="1"/>
          </p:nvPr>
        </p:nvSpPr>
        <p:spPr>
          <a:xfrm>
            <a:off x="495300" y="2603500"/>
            <a:ext cx="11239500" cy="3416300"/>
          </a:xfrm>
        </p:spPr>
        <p:txBody>
          <a:bodyPr>
            <a:normAutofit/>
          </a:bodyPr>
          <a:lstStyle/>
          <a:p>
            <a:pPr>
              <a:buClrTx/>
              <a:buSzPct val="125000"/>
              <a:buFont typeface="Arial" pitchFamily="34" charset="0"/>
              <a:buChar char="•"/>
            </a:pPr>
            <a:r>
              <a:rPr lang="en-US" sz="2000">
                <a:solidFill>
                  <a:schemeClr val="tx1"/>
                </a:solidFill>
                <a:latin typeface="Times New Roman" pitchFamily="18" charset="0"/>
                <a:cs typeface="Times New Roman" pitchFamily="18" charset="0"/>
              </a:rPr>
              <a:t>The Bernoulli Naive Bayes (BernoulliNB) algorithm is a </a:t>
            </a:r>
            <a:r>
              <a:rPr lang="en-US" sz="2000" b="1">
                <a:solidFill>
                  <a:schemeClr val="tx1"/>
                </a:solidFill>
                <a:latin typeface="Times New Roman" pitchFamily="18" charset="0"/>
                <a:cs typeface="Times New Roman" pitchFamily="18" charset="0"/>
              </a:rPr>
              <a:t>binary classification method</a:t>
            </a:r>
            <a:r>
              <a:rPr lang="en-US" sz="2000">
                <a:solidFill>
                  <a:schemeClr val="tx1"/>
                </a:solidFill>
                <a:latin typeface="Times New Roman" pitchFamily="18" charset="0"/>
                <a:cs typeface="Times New Roman" pitchFamily="18" charset="0"/>
              </a:rPr>
              <a:t> based on the </a:t>
            </a:r>
            <a:r>
              <a:rPr lang="en-US" sz="2000">
                <a:solidFill>
                  <a:schemeClr val="tx1"/>
                </a:solidFill>
              </a:rPr>
              <a:t> </a:t>
            </a:r>
            <a:r>
              <a:rPr lang="en-US" sz="2000">
                <a:solidFill>
                  <a:schemeClr val="tx1"/>
                </a:solidFill>
                <a:latin typeface="Times New Roman" pitchFamily="18" charset="0"/>
                <a:cs typeface="Times New Roman" pitchFamily="18" charset="0"/>
              </a:rPr>
              <a:t>principles of Naive Bayes theorem.</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 It calculates the probability of a data point belonging to a particular class based on its features.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BernoulliNB is particularly suitable for datasets with </a:t>
            </a:r>
            <a:r>
              <a:rPr lang="en-US" sz="2000" b="1">
                <a:solidFill>
                  <a:schemeClr val="tx1"/>
                </a:solidFill>
                <a:latin typeface="Times New Roman" pitchFamily="18" charset="0"/>
                <a:cs typeface="Times New Roman" pitchFamily="18" charset="0"/>
              </a:rPr>
              <a:t>binary features</a:t>
            </a:r>
            <a:r>
              <a:rPr lang="en-US" sz="2000">
                <a:solidFill>
                  <a:schemeClr val="tx1"/>
                </a:solidFill>
                <a:latin typeface="Times New Roman" pitchFamily="18" charset="0"/>
                <a:cs typeface="Times New Roman" pitchFamily="18" charset="0"/>
              </a:rPr>
              <a:t>, which represent the presence or absence of certain attributes.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It assumes feature independence, simplifying probabilities.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The predicted class is chosen based on the </a:t>
            </a:r>
            <a:r>
              <a:rPr lang="en-US" sz="2000" b="1">
                <a:solidFill>
                  <a:schemeClr val="tx1"/>
                </a:solidFill>
                <a:latin typeface="Times New Roman" pitchFamily="18" charset="0"/>
                <a:cs typeface="Times New Roman" pitchFamily="18" charset="0"/>
              </a:rPr>
              <a:t>highest posterior probability</a:t>
            </a:r>
            <a:r>
              <a:rPr lang="en-US" sz="2000">
                <a:solidFill>
                  <a:schemeClr val="tx1"/>
                </a:solidFill>
                <a:latin typeface="Times New Roman" pitchFamily="18" charset="0"/>
                <a:cs typeface="Times New Roman" pitchFamily="18" charset="0"/>
              </a:rPr>
              <a:t>, and Laplace smoothing is applied to avoid zero probabilities in cases where a feature hasn't been observed.</a:t>
            </a:r>
            <a:endParaRPr lang="en-IN"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66336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949"/>
          <a:stretch/>
        </p:blipFill>
        <p:spPr bwMode="auto">
          <a:xfrm>
            <a:off x="851337" y="1166647"/>
            <a:ext cx="5764957" cy="184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1793" y="315310"/>
            <a:ext cx="8371490" cy="369332"/>
          </a:xfrm>
          <a:prstGeom prst="rect">
            <a:avLst/>
          </a:prstGeom>
          <a:noFill/>
        </p:spPr>
        <p:txBody>
          <a:bodyPr wrap="square" rtlCol="0">
            <a:spAutoFit/>
          </a:bodyPr>
          <a:lstStyle/>
          <a:p>
            <a:r>
              <a:rPr lang="en-IN" b="1">
                <a:latin typeface="Times New Roman" pitchFamily="18" charset="0"/>
                <a:cs typeface="Times New Roman" pitchFamily="18" charset="0"/>
              </a:rPr>
              <a:t>CLASSIFICATION REPORT OF BERNOULLI NAÏVE BAYES:</a:t>
            </a:r>
          </a:p>
        </p:txBody>
      </p:sp>
      <p:sp>
        <p:nvSpPr>
          <p:cNvPr id="4" name="Rectangle 3"/>
          <p:cNvSpPr>
            <a:spLocks noChangeArrowheads="1"/>
          </p:cNvSpPr>
          <p:nvPr/>
        </p:nvSpPr>
        <p:spPr bwMode="auto">
          <a:xfrm>
            <a:off x="668136" y="3491366"/>
            <a:ext cx="6128601"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CONFUSION MATRIX SCORE OF BERNOULLI NB: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[[6681 3319]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[3166 6834]]</a:t>
            </a:r>
            <a:r>
              <a:rPr kumimoji="0" lang="en-US" sz="2000" b="1" i="0" u="none" strike="noStrike" cap="none" normalizeH="0" baseline="0">
                <a:ln>
                  <a:noFill/>
                </a:ln>
                <a:solidFill>
                  <a:schemeClr val="tx1"/>
                </a:solidFill>
                <a:effectLst/>
                <a:latin typeface="Times New Roman" pitchFamily="18" charset="0"/>
                <a:cs typeface="Times New Roman" pitchFamily="18" charset="0"/>
              </a:rPr>
              <a:t> </a:t>
            </a:r>
          </a:p>
        </p:txBody>
      </p:sp>
      <p:sp>
        <p:nvSpPr>
          <p:cNvPr id="5" name="Rectangle 4"/>
          <p:cNvSpPr>
            <a:spLocks noChangeArrowheads="1"/>
          </p:cNvSpPr>
          <p:nvPr/>
        </p:nvSpPr>
        <p:spPr bwMode="auto">
          <a:xfrm>
            <a:off x="520294" y="5198505"/>
            <a:ext cx="1167170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CROSS VALIDATION TEST RESULT OF ACCURACY :       </a:t>
            </a:r>
            <a:r>
              <a:rPr kumimoji="0" lang="en-US" sz="2000" b="1" i="0" u="none" strike="noStrike" cap="none" normalizeH="0" baseline="0">
                <a:ln>
                  <a:noFill/>
                </a:ln>
                <a:solidFill>
                  <a:srgbClr val="FF0000"/>
                </a:solidFill>
                <a:effectLst/>
                <a:latin typeface="Times New Roman" pitchFamily="18" charset="0"/>
                <a:cs typeface="Times New Roman" pitchFamily="18" charset="0"/>
              </a:rPr>
              <a:t>[65.15 69.755 67.935 63.19 44.19 ] </a:t>
            </a:r>
          </a:p>
        </p:txBody>
      </p:sp>
      <p:sp>
        <p:nvSpPr>
          <p:cNvPr id="6" name="Rectangle 5"/>
          <p:cNvSpPr>
            <a:spLocks noChangeArrowheads="1"/>
          </p:cNvSpPr>
          <p:nvPr/>
        </p:nvSpPr>
        <p:spPr bwMode="auto">
          <a:xfrm>
            <a:off x="511470" y="5750298"/>
            <a:ext cx="607563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ACCURACY SCORE OF BERNOULLINB IS : </a:t>
            </a:r>
            <a:r>
              <a:rPr kumimoji="0" lang="en-US" sz="2000" b="1" i="0" u="none" strike="noStrike" cap="none" normalizeH="0" baseline="0">
                <a:ln>
                  <a:noFill/>
                </a:ln>
                <a:solidFill>
                  <a:srgbClr val="FF0000"/>
                </a:solidFill>
                <a:effectLst/>
                <a:latin typeface="Times New Roman" pitchFamily="18" charset="0"/>
                <a:cs typeface="Times New Roman" pitchFamily="18" charset="0"/>
              </a:rPr>
              <a:t>67.575 </a:t>
            </a:r>
          </a:p>
        </p:txBody>
      </p:sp>
      <p:sp>
        <p:nvSpPr>
          <p:cNvPr id="9" name="Rectangle 8"/>
          <p:cNvSpPr>
            <a:spLocks noChangeArrowheads="1"/>
          </p:cNvSpPr>
          <p:nvPr/>
        </p:nvSpPr>
        <p:spPr bwMode="auto">
          <a:xfrm>
            <a:off x="511470" y="6309971"/>
            <a:ext cx="5735673"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HAMMING LOSS OF BERNOULLINB IS :</a:t>
            </a:r>
            <a:r>
              <a:rPr kumimoji="0" lang="en-US" sz="2000" b="1" i="0" u="none" strike="noStrike" cap="none" normalizeH="0" baseline="0">
                <a:ln>
                  <a:noFill/>
                </a:ln>
                <a:solidFill>
                  <a:srgbClr val="FF0000"/>
                </a:solidFill>
                <a:effectLst/>
                <a:latin typeface="Times New Roman" pitchFamily="18" charset="0"/>
                <a:cs typeface="Times New Roman" pitchFamily="18" charset="0"/>
              </a:rPr>
              <a:t> 32.425 </a:t>
            </a:r>
          </a:p>
        </p:txBody>
      </p:sp>
    </p:spTree>
    <p:extLst>
      <p:ext uri="{BB962C8B-B14F-4D97-AF65-F5344CB8AC3E}">
        <p14:creationId xmlns:p14="http://schemas.microsoft.com/office/powerpoint/2010/main" val="133238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GRAPH REPRESENTATION</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2" y="2887882"/>
            <a:ext cx="12147648" cy="330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698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966" y="973668"/>
            <a:ext cx="11130455" cy="706964"/>
          </a:xfrm>
        </p:spPr>
        <p:txBody>
          <a:bodyPr/>
          <a:lstStyle/>
          <a:p>
            <a:pPr algn="ctr"/>
            <a:r>
              <a:rPr lang="en-IN" b="1">
                <a:latin typeface="Times New Roman" pitchFamily="18" charset="0"/>
                <a:cs typeface="Times New Roman" pitchFamily="18" charset="0"/>
              </a:rPr>
              <a:t>MODULE 4: XG BOOST ALGORITHM</a:t>
            </a:r>
          </a:p>
        </p:txBody>
      </p:sp>
      <p:sp>
        <p:nvSpPr>
          <p:cNvPr id="3" name="Content Placeholder 2"/>
          <p:cNvSpPr>
            <a:spLocks noGrp="1"/>
          </p:cNvSpPr>
          <p:nvPr>
            <p:ph idx="1"/>
          </p:nvPr>
        </p:nvSpPr>
        <p:spPr>
          <a:xfrm>
            <a:off x="533400" y="2451100"/>
            <a:ext cx="11658600" cy="4406900"/>
          </a:xfrm>
        </p:spPr>
        <p:txBody>
          <a:bodyPr>
            <a:noAutofit/>
          </a:bodyPr>
          <a:lstStyle/>
          <a:p>
            <a:pPr>
              <a:buClrTx/>
              <a:buSzPct val="125000"/>
              <a:buFont typeface="Arial" pitchFamily="34" charset="0"/>
              <a:buChar char="•"/>
            </a:pPr>
            <a:r>
              <a:rPr lang="en-US" sz="2000">
                <a:solidFill>
                  <a:schemeClr val="tx1"/>
                </a:solidFill>
                <a:latin typeface="Times New Roman" pitchFamily="18" charset="0"/>
                <a:cs typeface="Times New Roman" pitchFamily="18" charset="0"/>
              </a:rPr>
              <a:t>XGBoost is a widely used machine learning algorithm known for its efficiency in tasks like </a:t>
            </a:r>
            <a:r>
              <a:rPr lang="en-US" sz="2000" b="1">
                <a:solidFill>
                  <a:schemeClr val="tx1"/>
                </a:solidFill>
                <a:latin typeface="Times New Roman" pitchFamily="18" charset="0"/>
                <a:cs typeface="Times New Roman" pitchFamily="18" charset="0"/>
              </a:rPr>
              <a:t>classification, regression, and ranking.</a:t>
            </a:r>
            <a:r>
              <a:rPr lang="en-US" sz="2000">
                <a:solidFill>
                  <a:schemeClr val="tx1"/>
                </a:solidFill>
                <a:latin typeface="Times New Roman" pitchFamily="18" charset="0"/>
                <a:cs typeface="Times New Roman" pitchFamily="18" charset="0"/>
              </a:rPr>
              <a:t>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It is based on the gradient boosting framework and uses </a:t>
            </a:r>
            <a:r>
              <a:rPr lang="en-US" sz="2000" b="1">
                <a:solidFill>
                  <a:schemeClr val="tx1"/>
                </a:solidFill>
                <a:latin typeface="Times New Roman" pitchFamily="18" charset="0"/>
                <a:cs typeface="Times New Roman" pitchFamily="18" charset="0"/>
              </a:rPr>
              <a:t>L1 and L2 regularization terms </a:t>
            </a:r>
            <a:r>
              <a:rPr lang="en-US" sz="2000">
                <a:solidFill>
                  <a:schemeClr val="tx1"/>
                </a:solidFill>
                <a:latin typeface="Times New Roman" pitchFamily="18" charset="0"/>
                <a:cs typeface="Times New Roman" pitchFamily="18" charset="0"/>
              </a:rPr>
              <a:t>to prevent overfitting.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XGBoost can handle missing data internally and is designed for efficient parallel and distributed computing.</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 It assesses feature importance, employs tree pruning to prevent overfitting, and uses cross-validation to ensure robustness.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XGBoost is actively maintained and updated by the open-source community, ensuring ongoing improvements and compatibility with technological advancements. </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Its versatile application across various domains and easy integration with popular libraries and frameworks like </a:t>
            </a:r>
            <a:r>
              <a:rPr lang="en-US" sz="2000" b="1">
                <a:solidFill>
                  <a:schemeClr val="tx1"/>
                </a:solidFill>
                <a:latin typeface="Times New Roman" pitchFamily="18" charset="0"/>
                <a:cs typeface="Times New Roman" pitchFamily="18" charset="0"/>
              </a:rPr>
              <a:t>scikit-learn</a:t>
            </a:r>
            <a:r>
              <a:rPr lang="en-US" sz="2000">
                <a:solidFill>
                  <a:schemeClr val="tx1"/>
                </a:solidFill>
                <a:latin typeface="Times New Roman" pitchFamily="18" charset="0"/>
                <a:cs typeface="Times New Roman" pitchFamily="18" charset="0"/>
              </a:rPr>
              <a:t> make it a popular choice for data science competitions and real-world applications.</a:t>
            </a:r>
            <a:endParaRPr lang="en-IN"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20234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793" y="315310"/>
            <a:ext cx="8371490" cy="369332"/>
          </a:xfrm>
          <a:prstGeom prst="rect">
            <a:avLst/>
          </a:prstGeom>
          <a:noFill/>
        </p:spPr>
        <p:txBody>
          <a:bodyPr wrap="square" rtlCol="0">
            <a:spAutoFit/>
          </a:bodyPr>
          <a:lstStyle/>
          <a:p>
            <a:r>
              <a:rPr lang="en-IN" b="1">
                <a:latin typeface="Times New Roman" pitchFamily="18" charset="0"/>
                <a:cs typeface="Times New Roman" pitchFamily="18" charset="0"/>
              </a:rPr>
              <a:t>CLASSIFICATION REPORT OF  XG BOOST ALGORITHM: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159751"/>
            <a:ext cx="6205209" cy="223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668136" y="3491366"/>
            <a:ext cx="6128601"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CONFUSION MATRIX SCORE OF BERNOULLI NB: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 </a:t>
            </a:r>
          </a:p>
          <a:p>
            <a:pPr lvl="0" algn="ctr" fontAlgn="base">
              <a:spcBef>
                <a:spcPct val="0"/>
              </a:spcBef>
              <a:spcAft>
                <a:spcPct val="0"/>
              </a:spcAft>
            </a:pPr>
            <a:r>
              <a:rPr lang="en-IN" sz="2000" b="1">
                <a:latin typeface="Times New Roman" pitchFamily="18" charset="0"/>
                <a:cs typeface="Times New Roman" pitchFamily="18" charset="0"/>
              </a:rPr>
              <a:t>[[10000 0] </a:t>
            </a:r>
          </a:p>
          <a:p>
            <a:pPr lvl="0" algn="ctr" fontAlgn="base">
              <a:spcBef>
                <a:spcPct val="0"/>
              </a:spcBef>
              <a:spcAft>
                <a:spcPct val="0"/>
              </a:spcAft>
            </a:pPr>
            <a:r>
              <a:rPr lang="en-IN" sz="2000" b="1">
                <a:latin typeface="Times New Roman" pitchFamily="18" charset="0"/>
                <a:cs typeface="Times New Roman" pitchFamily="18" charset="0"/>
              </a:rPr>
              <a:t>[ 0 10000]]</a:t>
            </a:r>
            <a:endParaRPr kumimoji="0" lang="en-US" sz="20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5" name="Rectangle 4"/>
          <p:cNvSpPr>
            <a:spLocks noChangeArrowheads="1"/>
          </p:cNvSpPr>
          <p:nvPr/>
        </p:nvSpPr>
        <p:spPr bwMode="auto">
          <a:xfrm>
            <a:off x="520294" y="5198505"/>
            <a:ext cx="1167170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a:ln>
                  <a:noFill/>
                </a:ln>
                <a:solidFill>
                  <a:srgbClr val="000000"/>
                </a:solidFill>
                <a:effectLst/>
                <a:latin typeface="Times New Roman" pitchFamily="18" charset="0"/>
                <a:cs typeface="Times New Roman" pitchFamily="18" charset="0"/>
              </a:rPr>
              <a:t>CROSS VALIDATION TEST RESULT OF ACCURACY :       </a:t>
            </a:r>
            <a:r>
              <a:rPr lang="en-IN" sz="2000" b="1">
                <a:solidFill>
                  <a:srgbClr val="FF0000"/>
                </a:solidFill>
                <a:latin typeface="Times New Roman" pitchFamily="18" charset="0"/>
                <a:cs typeface="Times New Roman" pitchFamily="18" charset="0"/>
              </a:rPr>
              <a:t>[86.63 89.405 84.065 79.54 85.775]</a:t>
            </a:r>
            <a:endParaRPr kumimoji="0" lang="en-US" sz="2000" b="1" i="0" u="none" strike="noStrike" cap="none" normalizeH="0" baseline="0">
              <a:ln>
                <a:noFill/>
              </a:ln>
              <a:solidFill>
                <a:srgbClr val="FF0000"/>
              </a:solidFill>
              <a:effectLst/>
              <a:latin typeface="Times New Roman" pitchFamily="18" charset="0"/>
              <a:cs typeface="Times New Roman" pitchFamily="18" charset="0"/>
            </a:endParaRPr>
          </a:p>
        </p:txBody>
      </p:sp>
      <p:sp>
        <p:nvSpPr>
          <p:cNvPr id="6" name="Rectangle 5"/>
          <p:cNvSpPr>
            <a:spLocks noChangeArrowheads="1"/>
          </p:cNvSpPr>
          <p:nvPr/>
        </p:nvSpPr>
        <p:spPr bwMode="auto">
          <a:xfrm>
            <a:off x="511470" y="5750298"/>
            <a:ext cx="607563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a:ln>
                  <a:noFill/>
                </a:ln>
                <a:solidFill>
                  <a:srgbClr val="000000"/>
                </a:solidFill>
                <a:effectLst/>
                <a:latin typeface="Times New Roman" pitchFamily="18" charset="0"/>
                <a:cs typeface="Times New Roman" pitchFamily="18" charset="0"/>
              </a:rPr>
              <a:t>ACCURACY SCORE OF BERNOULLINB IS </a:t>
            </a:r>
            <a:r>
              <a:rPr kumimoji="0" lang="en-US" sz="2000" b="0" i="0" u="none" strike="noStrike" cap="none" normalizeH="0" baseline="0">
                <a:ln>
                  <a:noFill/>
                </a:ln>
                <a:solidFill>
                  <a:srgbClr val="000000"/>
                </a:solidFill>
                <a:effectLst/>
                <a:latin typeface="Times New Roman" pitchFamily="18" charset="0"/>
                <a:cs typeface="Times New Roman" pitchFamily="18" charset="0"/>
              </a:rPr>
              <a:t>: </a:t>
            </a:r>
            <a:r>
              <a:rPr lang="en-IN" sz="2000" b="1">
                <a:solidFill>
                  <a:srgbClr val="FF0000"/>
                </a:solidFill>
                <a:latin typeface="Times New Roman" pitchFamily="18" charset="0"/>
                <a:cs typeface="Times New Roman" pitchFamily="18" charset="0"/>
              </a:rPr>
              <a:t>100.0</a:t>
            </a:r>
            <a:r>
              <a:rPr kumimoji="0" lang="en-US" sz="2000" b="1" i="0" u="none" strike="noStrike" cap="none" normalizeH="0" baseline="0">
                <a:ln>
                  <a:noFill/>
                </a:ln>
                <a:solidFill>
                  <a:srgbClr val="FF0000"/>
                </a:solidFill>
                <a:effectLst/>
                <a:latin typeface="Times New Roman" pitchFamily="18" charset="0"/>
                <a:cs typeface="Times New Roman" pitchFamily="18" charset="0"/>
              </a:rPr>
              <a:t> </a:t>
            </a:r>
          </a:p>
        </p:txBody>
      </p:sp>
      <p:sp>
        <p:nvSpPr>
          <p:cNvPr id="7" name="Rectangle 6"/>
          <p:cNvSpPr>
            <a:spLocks noChangeArrowheads="1"/>
          </p:cNvSpPr>
          <p:nvPr/>
        </p:nvSpPr>
        <p:spPr bwMode="auto">
          <a:xfrm>
            <a:off x="511470" y="6309971"/>
            <a:ext cx="535095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HAMMING LOSS OF BERNOULLINB IS :</a:t>
            </a:r>
            <a:r>
              <a:rPr kumimoji="0" lang="en-US" sz="2000" b="1" i="0" u="none" strike="noStrike" cap="none" normalizeH="0">
                <a:ln>
                  <a:noFill/>
                </a:ln>
                <a:solidFill>
                  <a:srgbClr val="000000"/>
                </a:solidFill>
                <a:effectLst/>
                <a:latin typeface="Times New Roman" pitchFamily="18" charset="0"/>
                <a:cs typeface="Times New Roman" pitchFamily="18" charset="0"/>
              </a:rPr>
              <a:t>  </a:t>
            </a:r>
            <a:r>
              <a:rPr kumimoji="0" lang="en-US" sz="2000" b="1" i="0" u="none" strike="noStrike" cap="none" normalizeH="0">
                <a:ln>
                  <a:noFill/>
                </a:ln>
                <a:solidFill>
                  <a:srgbClr val="FF0000"/>
                </a:solidFill>
                <a:effectLst/>
                <a:latin typeface="Times New Roman" pitchFamily="18" charset="0"/>
                <a:cs typeface="Times New Roman" pitchFamily="18" charset="0"/>
              </a:rPr>
              <a:t>0.0</a:t>
            </a:r>
            <a:endParaRPr kumimoji="0" lang="en-US" sz="2000" b="0" i="0" u="none" strike="noStrike" cap="none" normalizeH="0" baseline="0">
              <a:ln>
                <a:noFill/>
              </a:ln>
              <a:solidFill>
                <a:srgbClr val="FF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00091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GRAPH REPRESENTATION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13500"/>
            <a:ext cx="12192000" cy="320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028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943" y="973668"/>
            <a:ext cx="11277599" cy="706964"/>
          </a:xfrm>
        </p:spPr>
        <p:txBody>
          <a:bodyPr/>
          <a:lstStyle/>
          <a:p>
            <a:pPr algn="ctr"/>
            <a:r>
              <a:rPr lang="en-IN" b="1">
                <a:latin typeface="Times New Roman" pitchFamily="18" charset="0"/>
                <a:cs typeface="Times New Roman" pitchFamily="18" charset="0"/>
              </a:rPr>
              <a:t>MODULE 5: RANDOM FOREST ALGORITHM</a:t>
            </a:r>
          </a:p>
        </p:txBody>
      </p:sp>
      <p:sp>
        <p:nvSpPr>
          <p:cNvPr id="3" name="Content Placeholder 2"/>
          <p:cNvSpPr>
            <a:spLocks noGrp="1"/>
          </p:cNvSpPr>
          <p:nvPr>
            <p:ph idx="1"/>
          </p:nvPr>
        </p:nvSpPr>
        <p:spPr>
          <a:xfrm>
            <a:off x="495300" y="2603500"/>
            <a:ext cx="11201400" cy="4064000"/>
          </a:xfrm>
        </p:spPr>
        <p:txBody>
          <a:bodyPr>
            <a:normAutofit/>
          </a:bodyPr>
          <a:lstStyle/>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A Random Forest Classifier is a machine learning algorithm used for </a:t>
            </a:r>
            <a:r>
              <a:rPr lang="en-US" sz="2000" b="1">
                <a:solidFill>
                  <a:schemeClr val="tx1"/>
                </a:solidFill>
                <a:latin typeface="Times New Roman" pitchFamily="18" charset="0"/>
                <a:cs typeface="Times New Roman" pitchFamily="18" charset="0"/>
              </a:rPr>
              <a:t>classification and regression tasks.</a:t>
            </a:r>
            <a:r>
              <a:rPr lang="en-US" sz="2000">
                <a:solidFill>
                  <a:schemeClr val="tx1"/>
                </a:solidFill>
                <a:latin typeface="Times New Roman" pitchFamily="18" charset="0"/>
                <a:cs typeface="Times New Roman" pitchFamily="18" charset="0"/>
              </a:rPr>
              <a:t>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It consists of </a:t>
            </a:r>
            <a:r>
              <a:rPr lang="en-US" sz="2000" b="1">
                <a:solidFill>
                  <a:schemeClr val="tx1"/>
                </a:solidFill>
                <a:latin typeface="Times New Roman" pitchFamily="18" charset="0"/>
                <a:cs typeface="Times New Roman" pitchFamily="18" charset="0"/>
              </a:rPr>
              <a:t>multiple decision trees</a:t>
            </a:r>
            <a:r>
              <a:rPr lang="en-US" sz="2000">
                <a:solidFill>
                  <a:schemeClr val="tx1"/>
                </a:solidFill>
                <a:latin typeface="Times New Roman" pitchFamily="18" charset="0"/>
                <a:cs typeface="Times New Roman" pitchFamily="18" charset="0"/>
              </a:rPr>
              <a:t>, each with a slightly different subset of training data and features.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The algorithm uses random subsampling, or "</a:t>
            </a:r>
            <a:r>
              <a:rPr lang="en-US" sz="2000" b="1">
                <a:solidFill>
                  <a:schemeClr val="tx1"/>
                </a:solidFill>
                <a:latin typeface="Times New Roman" pitchFamily="18" charset="0"/>
                <a:cs typeface="Times New Roman" pitchFamily="18" charset="0"/>
              </a:rPr>
              <a:t>bootstrap sampling</a:t>
            </a:r>
            <a:r>
              <a:rPr lang="en-US" sz="2000">
                <a:solidFill>
                  <a:schemeClr val="tx1"/>
                </a:solidFill>
                <a:latin typeface="Times New Roman" pitchFamily="18" charset="0"/>
                <a:cs typeface="Times New Roman" pitchFamily="18" charset="0"/>
              </a:rPr>
              <a:t>," to introduce diversity among the trees, reducing the risk of overfitting.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Feature randomization introduces randomness and decorrelates the trees, making them less likely to make the same errors.</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 Once all the trees are constructed, they can be used to make predictions.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For classification tasks, the final prediction is the class with the most votes across all trees.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Random Forests have several hyperparameters that can be tuned to optimize performance.</a:t>
            </a:r>
            <a:endParaRPr lang="en-IN"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41218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793" y="315310"/>
            <a:ext cx="8371490" cy="369332"/>
          </a:xfrm>
          <a:prstGeom prst="rect">
            <a:avLst/>
          </a:prstGeom>
          <a:noFill/>
        </p:spPr>
        <p:txBody>
          <a:bodyPr wrap="square" rtlCol="0">
            <a:spAutoFit/>
          </a:bodyPr>
          <a:lstStyle/>
          <a:p>
            <a:r>
              <a:rPr lang="en-IN" b="1">
                <a:latin typeface="Times New Roman" pitchFamily="18" charset="0"/>
                <a:cs typeface="Times New Roman" pitchFamily="18" charset="0"/>
              </a:rPr>
              <a:t>CLASSIFICATION REPORT OF  XG BOOST ALGORITHM: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159751"/>
            <a:ext cx="6205209" cy="223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668136" y="3491366"/>
            <a:ext cx="6128601"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CONFUSION MATRIX SCORE OF BERNOULLI NB: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 </a:t>
            </a:r>
          </a:p>
          <a:p>
            <a:pPr lvl="0" algn="ctr" fontAlgn="base">
              <a:spcBef>
                <a:spcPct val="0"/>
              </a:spcBef>
              <a:spcAft>
                <a:spcPct val="0"/>
              </a:spcAft>
            </a:pPr>
            <a:r>
              <a:rPr lang="en-IN" sz="2000" b="1">
                <a:latin typeface="Times New Roman" pitchFamily="18" charset="0"/>
                <a:cs typeface="Times New Roman" pitchFamily="18" charset="0"/>
              </a:rPr>
              <a:t>[[10000 0] </a:t>
            </a:r>
          </a:p>
          <a:p>
            <a:pPr lvl="0" algn="ctr" fontAlgn="base">
              <a:spcBef>
                <a:spcPct val="0"/>
              </a:spcBef>
              <a:spcAft>
                <a:spcPct val="0"/>
              </a:spcAft>
            </a:pPr>
            <a:r>
              <a:rPr lang="en-IN" sz="2000" b="1">
                <a:latin typeface="Times New Roman" pitchFamily="18" charset="0"/>
                <a:cs typeface="Times New Roman" pitchFamily="18" charset="0"/>
              </a:rPr>
              <a:t>[ 0 10000]]</a:t>
            </a:r>
            <a:endParaRPr kumimoji="0" lang="en-US" sz="2000" b="1" i="0" u="none" strike="noStrike" cap="none" normalizeH="0" baseline="0">
              <a:ln>
                <a:noFill/>
              </a:ln>
              <a:solidFill>
                <a:schemeClr val="tx1"/>
              </a:solidFill>
              <a:effectLst/>
              <a:latin typeface="Times New Roman" pitchFamily="18" charset="0"/>
              <a:cs typeface="Times New Roman" pitchFamily="18" charset="0"/>
            </a:endParaRPr>
          </a:p>
        </p:txBody>
      </p:sp>
      <p:sp>
        <p:nvSpPr>
          <p:cNvPr id="5" name="Rectangle 4"/>
          <p:cNvSpPr>
            <a:spLocks noChangeArrowheads="1"/>
          </p:cNvSpPr>
          <p:nvPr/>
        </p:nvSpPr>
        <p:spPr bwMode="auto">
          <a:xfrm>
            <a:off x="520294" y="5198505"/>
            <a:ext cx="1167170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kumimoji="0" lang="en-US" sz="2000" b="1" i="0" u="none" strike="noStrike" cap="none" normalizeH="0" baseline="0">
                <a:ln>
                  <a:noFill/>
                </a:ln>
                <a:solidFill>
                  <a:srgbClr val="000000"/>
                </a:solidFill>
                <a:effectLst/>
                <a:latin typeface="Times New Roman" pitchFamily="18" charset="0"/>
                <a:cs typeface="Times New Roman" pitchFamily="18" charset="0"/>
              </a:rPr>
              <a:t>CROSS VALIDATION TEST RESULT OF ACCURACY :       </a:t>
            </a:r>
            <a:r>
              <a:rPr lang="en-IN" sz="2000" b="1">
                <a:solidFill>
                  <a:srgbClr val="FF0000"/>
                </a:solidFill>
                <a:latin typeface="Times New Roman" pitchFamily="18" charset="0"/>
                <a:cs typeface="Times New Roman" pitchFamily="18" charset="0"/>
              </a:rPr>
              <a:t>[89.62 89.775 90.705 90. 95. ]</a:t>
            </a:r>
            <a:endParaRPr kumimoji="0" lang="en-US" sz="2000" b="1" i="0" u="none" strike="noStrike" cap="none" normalizeH="0" baseline="0">
              <a:ln>
                <a:noFill/>
              </a:ln>
              <a:solidFill>
                <a:srgbClr val="FF0000"/>
              </a:solidFill>
              <a:effectLst/>
              <a:latin typeface="Times New Roman" pitchFamily="18" charset="0"/>
              <a:cs typeface="Times New Roman" pitchFamily="18" charset="0"/>
            </a:endParaRPr>
          </a:p>
        </p:txBody>
      </p:sp>
      <p:sp>
        <p:nvSpPr>
          <p:cNvPr id="6" name="Rectangle 5"/>
          <p:cNvSpPr>
            <a:spLocks noChangeArrowheads="1"/>
          </p:cNvSpPr>
          <p:nvPr/>
        </p:nvSpPr>
        <p:spPr bwMode="auto">
          <a:xfrm>
            <a:off x="511470" y="5750298"/>
            <a:ext cx="6075638"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fontAlgn="base">
              <a:spcBef>
                <a:spcPct val="0"/>
              </a:spcBef>
              <a:spcAft>
                <a:spcPct val="0"/>
              </a:spcAft>
            </a:pPr>
            <a:r>
              <a:rPr kumimoji="0" lang="en-US" sz="2000" b="1" i="0" u="none" strike="noStrike" cap="none" normalizeH="0" baseline="0">
                <a:ln>
                  <a:noFill/>
                </a:ln>
                <a:solidFill>
                  <a:srgbClr val="000000"/>
                </a:solidFill>
                <a:effectLst/>
                <a:latin typeface="Times New Roman" pitchFamily="18" charset="0"/>
                <a:cs typeface="Times New Roman" pitchFamily="18" charset="0"/>
              </a:rPr>
              <a:t>ACCURACY SCORE OF BERNOULLINB IS </a:t>
            </a:r>
            <a:r>
              <a:rPr kumimoji="0" lang="en-US" sz="2000" b="0" i="0" u="none" strike="noStrike" cap="none" normalizeH="0" baseline="0">
                <a:ln>
                  <a:noFill/>
                </a:ln>
                <a:solidFill>
                  <a:srgbClr val="000000"/>
                </a:solidFill>
                <a:effectLst/>
                <a:latin typeface="Times New Roman" pitchFamily="18" charset="0"/>
                <a:cs typeface="Times New Roman" pitchFamily="18" charset="0"/>
              </a:rPr>
              <a:t>: </a:t>
            </a:r>
            <a:r>
              <a:rPr lang="en-IN" sz="2000" b="1">
                <a:solidFill>
                  <a:srgbClr val="FF0000"/>
                </a:solidFill>
                <a:latin typeface="Times New Roman" pitchFamily="18" charset="0"/>
                <a:cs typeface="Times New Roman" pitchFamily="18" charset="0"/>
              </a:rPr>
              <a:t>100.0</a:t>
            </a:r>
            <a:r>
              <a:rPr kumimoji="0" lang="en-US" sz="2000" b="1" i="0" u="none" strike="noStrike" cap="none" normalizeH="0" baseline="0">
                <a:ln>
                  <a:noFill/>
                </a:ln>
                <a:solidFill>
                  <a:srgbClr val="FF0000"/>
                </a:solidFill>
                <a:effectLst/>
                <a:latin typeface="Times New Roman" pitchFamily="18" charset="0"/>
                <a:cs typeface="Times New Roman" pitchFamily="18" charset="0"/>
              </a:rPr>
              <a:t> </a:t>
            </a:r>
          </a:p>
        </p:txBody>
      </p:sp>
      <p:sp>
        <p:nvSpPr>
          <p:cNvPr id="7" name="Rectangle 6"/>
          <p:cNvSpPr>
            <a:spLocks noChangeArrowheads="1"/>
          </p:cNvSpPr>
          <p:nvPr/>
        </p:nvSpPr>
        <p:spPr bwMode="auto">
          <a:xfrm>
            <a:off x="511470" y="6309971"/>
            <a:ext cx="535095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000000"/>
                </a:solidFill>
                <a:effectLst/>
                <a:latin typeface="Times New Roman" pitchFamily="18" charset="0"/>
                <a:cs typeface="Times New Roman" pitchFamily="18" charset="0"/>
              </a:rPr>
              <a:t>HAMMING LOSS OF BERNOULLINB IS :</a:t>
            </a:r>
            <a:r>
              <a:rPr kumimoji="0" lang="en-US" sz="2000" b="1" i="0" u="none" strike="noStrike" cap="none" normalizeH="0">
                <a:ln>
                  <a:noFill/>
                </a:ln>
                <a:solidFill>
                  <a:srgbClr val="000000"/>
                </a:solidFill>
                <a:effectLst/>
                <a:latin typeface="Times New Roman" pitchFamily="18" charset="0"/>
                <a:cs typeface="Times New Roman" pitchFamily="18" charset="0"/>
              </a:rPr>
              <a:t>  </a:t>
            </a:r>
            <a:r>
              <a:rPr kumimoji="0" lang="en-US" sz="2000" b="1" i="0" u="none" strike="noStrike" cap="none" normalizeH="0">
                <a:ln>
                  <a:noFill/>
                </a:ln>
                <a:solidFill>
                  <a:srgbClr val="FF0000"/>
                </a:solidFill>
                <a:effectLst/>
                <a:latin typeface="Times New Roman" pitchFamily="18" charset="0"/>
                <a:cs typeface="Times New Roman" pitchFamily="18" charset="0"/>
              </a:rPr>
              <a:t>0.0</a:t>
            </a:r>
            <a:endParaRPr kumimoji="0" lang="en-US" sz="2000" b="0" i="0" u="none" strike="noStrike" cap="none" normalizeH="0" baseline="0">
              <a:ln>
                <a:noFill/>
              </a:ln>
              <a:solidFill>
                <a:srgbClr val="FF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7869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ABSTRACT</a:t>
            </a:r>
            <a:r>
              <a:rPr lang="en-US" b="1"/>
              <a:t> </a:t>
            </a:r>
            <a:endParaRPr lang="en-IN" dirty="0"/>
          </a:p>
        </p:txBody>
      </p:sp>
      <p:sp>
        <p:nvSpPr>
          <p:cNvPr id="3" name="Content Placeholder 2"/>
          <p:cNvSpPr>
            <a:spLocks noGrp="1"/>
          </p:cNvSpPr>
          <p:nvPr>
            <p:ph idx="1"/>
          </p:nvPr>
        </p:nvSpPr>
        <p:spPr>
          <a:xfrm>
            <a:off x="551793" y="2319720"/>
            <a:ext cx="11146220" cy="4094728"/>
          </a:xfrm>
        </p:spPr>
        <p:txBody>
          <a:bodyPr>
            <a:noAutofit/>
          </a:bodyPr>
          <a:lstStyle/>
          <a:p>
            <a:pPr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Ransomware attacks pose a significant cybersecurity risk, causing significant financial losses.</a:t>
            </a:r>
          </a:p>
          <a:p>
            <a:pPr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 This study proposes an abstract machine learning method to predict Android ransomware on Android devices.</a:t>
            </a:r>
          </a:p>
          <a:p>
            <a:pPr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 The method uses abstract features from system logs, network traffic, and application behavior, including permission requests, communication patterns, file access, and API calls. </a:t>
            </a:r>
          </a:p>
          <a:p>
            <a:pPr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The model is trained using a tagged dataset of known ransomware samples and authentic Android applications.</a:t>
            </a:r>
          </a:p>
        </p:txBody>
      </p:sp>
    </p:spTree>
    <p:extLst>
      <p:ext uri="{BB962C8B-B14F-4D97-AF65-F5344CB8AC3E}">
        <p14:creationId xmlns:p14="http://schemas.microsoft.com/office/powerpoint/2010/main" val="259849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GRAPH REPRESENTATION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13500"/>
            <a:ext cx="12192000" cy="320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517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latin typeface="Times New Roman" pitchFamily="18" charset="0"/>
                <a:cs typeface="Times New Roman" pitchFamily="18" charset="0"/>
              </a:rPr>
              <a:t>MODULE 6: DEPLOYMENT</a:t>
            </a:r>
          </a:p>
        </p:txBody>
      </p:sp>
      <p:sp>
        <p:nvSpPr>
          <p:cNvPr id="3" name="Content Placeholder 2"/>
          <p:cNvSpPr>
            <a:spLocks noGrp="1"/>
          </p:cNvSpPr>
          <p:nvPr>
            <p:ph idx="1"/>
          </p:nvPr>
        </p:nvSpPr>
        <p:spPr>
          <a:xfrm>
            <a:off x="520700" y="2667000"/>
            <a:ext cx="11188700" cy="3416300"/>
          </a:xfrm>
        </p:spPr>
        <p:txBody>
          <a:bodyPr/>
          <a:lstStyle/>
          <a:p>
            <a:pPr>
              <a:buClrTx/>
              <a:buSzPct val="125000"/>
              <a:buFont typeface="Arial" pitchFamily="34" charset="0"/>
              <a:buChar char="•"/>
            </a:pPr>
            <a:r>
              <a:rPr lang="en-US" sz="2000">
                <a:solidFill>
                  <a:schemeClr val="tx1"/>
                </a:solidFill>
                <a:latin typeface="Times New Roman" pitchFamily="18" charset="0"/>
                <a:cs typeface="Times New Roman" pitchFamily="18" charset="0"/>
              </a:rPr>
              <a:t>In this module the trained deep learning model is converted into hierarchical data format file (.h5 file) which is then deployed in our django framework for providing better user interface and predicting the output whether the given image is CKD / Not CKD.</a:t>
            </a:r>
          </a:p>
          <a:p>
            <a:pPr>
              <a:buClrTx/>
              <a:buSzPct val="125000"/>
              <a:buFont typeface="Arial" pitchFamily="34" charset="0"/>
              <a:buChar char="•"/>
            </a:pPr>
            <a:r>
              <a:rPr lang="en-US" sz="2000">
                <a:solidFill>
                  <a:schemeClr val="tx1"/>
                </a:solidFill>
                <a:latin typeface="Times New Roman" pitchFamily="18" charset="0"/>
                <a:cs typeface="Times New Roman" pitchFamily="18" charset="0"/>
              </a:rPr>
              <a:t>The name of the package is used to resolve resources from inside the package or the folder the module is contained in depending on if the package parameter resolves to an actual python package (a folder with an __init__.py file inside) or a standard module (just a .py file).</a:t>
            </a:r>
          </a:p>
          <a:p>
            <a:pPr marL="0" indent="0">
              <a:buNone/>
            </a:pPr>
            <a:br>
              <a:rPr lang="en-US">
                <a:solidFill>
                  <a:schemeClr val="tx1"/>
                </a:solidFill>
              </a:rPr>
            </a:br>
            <a:endParaRPr lang="en-IN">
              <a:solidFill>
                <a:schemeClr val="tx1"/>
              </a:solidFill>
            </a:endParaRPr>
          </a:p>
        </p:txBody>
      </p:sp>
    </p:spTree>
    <p:extLst>
      <p:ext uri="{BB962C8B-B14F-4D97-AF65-F5344CB8AC3E}">
        <p14:creationId xmlns:p14="http://schemas.microsoft.com/office/powerpoint/2010/main" val="399683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atin typeface="Times New Roman" pitchFamily="18" charset="0"/>
                <a:cs typeface="Times New Roman" pitchFamily="18" charset="0"/>
              </a:rPr>
              <a:t>DIAGRAMS</a:t>
            </a:r>
          </a:p>
        </p:txBody>
      </p:sp>
    </p:spTree>
    <p:extLst>
      <p:ext uri="{BB962C8B-B14F-4D97-AF65-F5344CB8AC3E}">
        <p14:creationId xmlns:p14="http://schemas.microsoft.com/office/powerpoint/2010/main" val="772577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us.googleusercontent.com/FEePSbgmhj1uMERuEWH_xWofe8qJAdd7AHe_bL2wpWwTlZTKSEyO5c-7qdUI3KIfrdPMKaQ-NcOdnP3oHorAosyajI4lwkDDSkDtc9fTz_SqY6KUk8bv64QZ5u-hTQoJNj9TLhkdT6ztOqITvETcJQ"/>
          <p:cNvPicPr>
            <a:picLocks noChangeAspect="1" noChangeArrowheads="1"/>
          </p:cNvPicPr>
          <p:nvPr/>
        </p:nvPicPr>
        <p:blipFill rotWithShape="1">
          <a:blip r:embed="rId2">
            <a:extLst>
              <a:ext uri="{28A0092B-C50C-407E-A947-70E740481C1C}">
                <a14:useLocalDpi xmlns:a14="http://schemas.microsoft.com/office/drawing/2010/main" val="0"/>
              </a:ext>
            </a:extLst>
          </a:blip>
          <a:srcRect l="11455" t="6263" r="4697" b="5697"/>
          <a:stretch/>
        </p:blipFill>
        <p:spPr bwMode="auto">
          <a:xfrm>
            <a:off x="407246" y="1892300"/>
            <a:ext cx="5186255" cy="4406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us.googleusercontent.com/xCuPLWBuksQAbbqj3JMnQRq3yMYUomwPCVbT8YApQ-SXzoRe1km6R5Bwpe0PoWAdI5TAch0bXpCA2zCIYmsJDL1FvtBtwa_laAmPaYAxSnDJcgLUPwIAWiQ9RPLWZLXDKZEnsB6BeDeqMMy6W8C0Qw"/>
          <p:cNvPicPr>
            <a:picLocks noChangeAspect="1" noChangeArrowheads="1"/>
          </p:cNvPicPr>
          <p:nvPr/>
        </p:nvPicPr>
        <p:blipFill rotWithShape="1">
          <a:blip r:embed="rId3">
            <a:extLst>
              <a:ext uri="{28A0092B-C50C-407E-A947-70E740481C1C}">
                <a14:useLocalDpi xmlns:a14="http://schemas.microsoft.com/office/drawing/2010/main" val="0"/>
              </a:ext>
            </a:extLst>
          </a:blip>
          <a:srcRect l="5512" r="10720"/>
          <a:stretch/>
        </p:blipFill>
        <p:spPr bwMode="auto">
          <a:xfrm>
            <a:off x="6019799" y="1652587"/>
            <a:ext cx="5992862" cy="46466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72346" y="457200"/>
            <a:ext cx="4520354" cy="523220"/>
          </a:xfrm>
          <a:prstGeom prst="rect">
            <a:avLst/>
          </a:prstGeom>
          <a:noFill/>
        </p:spPr>
        <p:txBody>
          <a:bodyPr wrap="square" rtlCol="0">
            <a:spAutoFit/>
          </a:bodyPr>
          <a:lstStyle/>
          <a:p>
            <a:pPr algn="ctr"/>
            <a:r>
              <a:rPr lang="en-IN" sz="2800" b="1">
                <a:latin typeface="Times New Roman" pitchFamily="18" charset="0"/>
                <a:cs typeface="Times New Roman" pitchFamily="18" charset="0"/>
              </a:rPr>
              <a:t>USECASE DIAGRAM</a:t>
            </a:r>
          </a:p>
        </p:txBody>
      </p:sp>
      <p:sp>
        <p:nvSpPr>
          <p:cNvPr id="5" name="TextBox 4"/>
          <p:cNvSpPr txBox="1"/>
          <p:nvPr/>
        </p:nvSpPr>
        <p:spPr>
          <a:xfrm>
            <a:off x="6427046" y="457200"/>
            <a:ext cx="4520354" cy="523220"/>
          </a:xfrm>
          <a:prstGeom prst="rect">
            <a:avLst/>
          </a:prstGeom>
          <a:noFill/>
        </p:spPr>
        <p:txBody>
          <a:bodyPr wrap="square" rtlCol="0">
            <a:spAutoFit/>
          </a:bodyPr>
          <a:lstStyle/>
          <a:p>
            <a:pPr algn="ctr"/>
            <a:r>
              <a:rPr lang="en-IN" sz="2800" b="1">
                <a:latin typeface="Times New Roman" pitchFamily="18" charset="0"/>
                <a:cs typeface="Times New Roman" pitchFamily="18" charset="0"/>
              </a:rPr>
              <a:t>CLASS DIAGRAM</a:t>
            </a:r>
          </a:p>
        </p:txBody>
      </p:sp>
    </p:spTree>
    <p:extLst>
      <p:ext uri="{BB962C8B-B14F-4D97-AF65-F5344CB8AC3E}">
        <p14:creationId xmlns:p14="http://schemas.microsoft.com/office/powerpoint/2010/main" val="2322242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7-us.googleusercontent.com/bUfOVeZf6mwsA8cpQe4qSVSU6g-Sy3HxQ8gx00up9Knpl-8FUT2evBvQIGnitQ6LPYPN4IEBTqhgtxXsZYP06l5eYCS5iwvGfaoMtCr21z56aDuFz8vV29_flGJxL4HPZ4T95QnACKhzp3_heg4lPg"/>
          <p:cNvPicPr>
            <a:picLocks noChangeAspect="1" noChangeArrowheads="1"/>
          </p:cNvPicPr>
          <p:nvPr/>
        </p:nvPicPr>
        <p:blipFill rotWithShape="1">
          <a:blip r:embed="rId2">
            <a:extLst>
              <a:ext uri="{28A0092B-C50C-407E-A947-70E740481C1C}">
                <a14:useLocalDpi xmlns:a14="http://schemas.microsoft.com/office/drawing/2010/main" val="0"/>
              </a:ext>
            </a:extLst>
          </a:blip>
          <a:srcRect l="2989" r="6202"/>
          <a:stretch/>
        </p:blipFill>
        <p:spPr bwMode="auto">
          <a:xfrm>
            <a:off x="292098" y="2108200"/>
            <a:ext cx="5425026" cy="40290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7-us.googleusercontent.com/ui6qH_jka2-eswE-CSIVCWViHvu-HgudHVU66eXkeWSZvtrRcqfImTL33CUVxfBzCTlxwFVdMsDtgvF6sR8F6ZAXeDTEiKoN8xnTM-WCSsWpKTcsEJr1eBiY2XzNOX763z1lzEIGAAZVLeF9gJGrkQ"/>
          <p:cNvPicPr>
            <a:picLocks noChangeAspect="1" noChangeArrowheads="1"/>
          </p:cNvPicPr>
          <p:nvPr/>
        </p:nvPicPr>
        <p:blipFill rotWithShape="1">
          <a:blip r:embed="rId3">
            <a:extLst>
              <a:ext uri="{28A0092B-C50C-407E-A947-70E740481C1C}">
                <a14:useLocalDpi xmlns:a14="http://schemas.microsoft.com/office/drawing/2010/main" val="0"/>
              </a:ext>
            </a:extLst>
          </a:blip>
          <a:srcRect l="7570" t="1450" b="4564"/>
          <a:stretch/>
        </p:blipFill>
        <p:spPr bwMode="auto">
          <a:xfrm>
            <a:off x="6311900" y="1971674"/>
            <a:ext cx="5448300" cy="44225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2346" y="457200"/>
            <a:ext cx="4520354" cy="523220"/>
          </a:xfrm>
          <a:prstGeom prst="rect">
            <a:avLst/>
          </a:prstGeom>
          <a:noFill/>
        </p:spPr>
        <p:txBody>
          <a:bodyPr wrap="square" rtlCol="0">
            <a:spAutoFit/>
          </a:bodyPr>
          <a:lstStyle/>
          <a:p>
            <a:pPr algn="ctr"/>
            <a:r>
              <a:rPr lang="en-IN" sz="2800" b="1">
                <a:latin typeface="Times New Roman" pitchFamily="18" charset="0"/>
                <a:cs typeface="Times New Roman" pitchFamily="18" charset="0"/>
              </a:rPr>
              <a:t>ACTIVITY DIAGRAM</a:t>
            </a:r>
          </a:p>
        </p:txBody>
      </p:sp>
      <p:sp>
        <p:nvSpPr>
          <p:cNvPr id="6" name="TextBox 5"/>
          <p:cNvSpPr txBox="1"/>
          <p:nvPr/>
        </p:nvSpPr>
        <p:spPr>
          <a:xfrm>
            <a:off x="6147646" y="457200"/>
            <a:ext cx="4520354" cy="523220"/>
          </a:xfrm>
          <a:prstGeom prst="rect">
            <a:avLst/>
          </a:prstGeom>
          <a:noFill/>
        </p:spPr>
        <p:txBody>
          <a:bodyPr wrap="square" rtlCol="0">
            <a:spAutoFit/>
          </a:bodyPr>
          <a:lstStyle/>
          <a:p>
            <a:pPr algn="ctr"/>
            <a:r>
              <a:rPr lang="en-IN" sz="2800" b="1">
                <a:latin typeface="Times New Roman" pitchFamily="18" charset="0"/>
                <a:cs typeface="Times New Roman" pitchFamily="18" charset="0"/>
              </a:rPr>
              <a:t>SEQUENCE DIAGRAM</a:t>
            </a:r>
          </a:p>
        </p:txBody>
      </p:sp>
    </p:spTree>
    <p:extLst>
      <p:ext uri="{BB962C8B-B14F-4D97-AF65-F5344CB8AC3E}">
        <p14:creationId xmlns:p14="http://schemas.microsoft.com/office/powerpoint/2010/main" val="4213308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7-us.googleusercontent.com/hCvLVmUC3KEmTcr5FKtsQcovXjvaYNk2cqYQF7dTRIerk_sHNsWD6Wjl_e-NfIYV2yB_ZHXw79gYQCgHhDLhwJ7vSM5OOK5dH5kSAzPwNkW48fxYFTxrjf50egivxtMevumpUPjTfAoLxxdyYYV_Lw"/>
          <p:cNvPicPr>
            <a:picLocks noChangeAspect="1" noChangeArrowheads="1"/>
          </p:cNvPicPr>
          <p:nvPr/>
        </p:nvPicPr>
        <p:blipFill rotWithShape="1">
          <a:blip r:embed="rId2">
            <a:extLst>
              <a:ext uri="{28A0092B-C50C-407E-A947-70E740481C1C}">
                <a14:useLocalDpi xmlns:a14="http://schemas.microsoft.com/office/drawing/2010/main" val="0"/>
              </a:ext>
            </a:extLst>
          </a:blip>
          <a:srcRect l="9192" t="3217" b="8132"/>
          <a:stretch/>
        </p:blipFill>
        <p:spPr bwMode="auto">
          <a:xfrm>
            <a:off x="165100" y="2133599"/>
            <a:ext cx="5815883" cy="35179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SPIRO-14\Desktop\Cap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l="3093" t="4167" b="6250"/>
          <a:stretch/>
        </p:blipFill>
        <p:spPr bwMode="auto">
          <a:xfrm>
            <a:off x="6413500" y="2133599"/>
            <a:ext cx="5593632"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2346" y="457200"/>
            <a:ext cx="4520354" cy="954107"/>
          </a:xfrm>
          <a:prstGeom prst="rect">
            <a:avLst/>
          </a:prstGeom>
          <a:noFill/>
        </p:spPr>
        <p:txBody>
          <a:bodyPr wrap="square" rtlCol="0">
            <a:spAutoFit/>
          </a:bodyPr>
          <a:lstStyle/>
          <a:p>
            <a:pPr algn="ctr"/>
            <a:r>
              <a:rPr lang="en-IN" sz="2800" b="1">
                <a:latin typeface="Times New Roman" pitchFamily="18" charset="0"/>
                <a:cs typeface="Times New Roman" pitchFamily="18" charset="0"/>
              </a:rPr>
              <a:t>ENTITY RELATIONSHIP DIAGRAM</a:t>
            </a:r>
          </a:p>
        </p:txBody>
      </p:sp>
      <p:sp>
        <p:nvSpPr>
          <p:cNvPr id="5" name="TextBox 4"/>
          <p:cNvSpPr txBox="1"/>
          <p:nvPr/>
        </p:nvSpPr>
        <p:spPr>
          <a:xfrm>
            <a:off x="6413500" y="476547"/>
            <a:ext cx="4520354" cy="954107"/>
          </a:xfrm>
          <a:prstGeom prst="rect">
            <a:avLst/>
          </a:prstGeom>
          <a:noFill/>
        </p:spPr>
        <p:txBody>
          <a:bodyPr wrap="square" rtlCol="0">
            <a:spAutoFit/>
          </a:bodyPr>
          <a:lstStyle/>
          <a:p>
            <a:pPr algn="ctr"/>
            <a:r>
              <a:rPr lang="en-IN" sz="2800" b="1">
                <a:latin typeface="Times New Roman" pitchFamily="18" charset="0"/>
                <a:cs typeface="Times New Roman" pitchFamily="18" charset="0"/>
              </a:rPr>
              <a:t>COLLABARATION DIAGRAM</a:t>
            </a:r>
          </a:p>
        </p:txBody>
      </p:sp>
    </p:spTree>
    <p:extLst>
      <p:ext uri="{BB962C8B-B14F-4D97-AF65-F5344CB8AC3E}">
        <p14:creationId xmlns:p14="http://schemas.microsoft.com/office/powerpoint/2010/main" val="758685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atin typeface="Times New Roman" pitchFamily="18" charset="0"/>
                <a:cs typeface="Times New Roman" pitchFamily="18" charset="0"/>
              </a:rPr>
              <a:t>SCREENSHOTS</a:t>
            </a:r>
          </a:p>
        </p:txBody>
      </p:sp>
    </p:spTree>
    <p:extLst>
      <p:ext uri="{BB962C8B-B14F-4D97-AF65-F5344CB8AC3E}">
        <p14:creationId xmlns:p14="http://schemas.microsoft.com/office/powerpoint/2010/main" val="1050700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t="8354" r="3086" b="5084"/>
          <a:stretch/>
        </p:blipFill>
        <p:spPr>
          <a:xfrm>
            <a:off x="287590" y="2506717"/>
            <a:ext cx="5868602" cy="3184636"/>
          </a:xfrm>
        </p:spPr>
      </p:pic>
      <p:pic>
        <p:nvPicPr>
          <p:cNvPr id="8" name="Content Placeholder 7"/>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445" t="7890" r="3642" b="6015"/>
          <a:stretch/>
        </p:blipFill>
        <p:spPr>
          <a:xfrm>
            <a:off x="6495393" y="2506716"/>
            <a:ext cx="5391807" cy="3197065"/>
          </a:xfrm>
        </p:spPr>
      </p:pic>
      <p:sp>
        <p:nvSpPr>
          <p:cNvPr id="3" name="TextBox 2"/>
          <p:cNvSpPr txBox="1"/>
          <p:nvPr/>
        </p:nvSpPr>
        <p:spPr>
          <a:xfrm>
            <a:off x="772510" y="5801710"/>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Front page</a:t>
            </a:r>
          </a:p>
        </p:txBody>
      </p:sp>
      <p:sp>
        <p:nvSpPr>
          <p:cNvPr id="6" name="TextBox 5"/>
          <p:cNvSpPr txBox="1"/>
          <p:nvPr/>
        </p:nvSpPr>
        <p:spPr>
          <a:xfrm>
            <a:off x="6758152" y="5800919"/>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SignUp page</a:t>
            </a:r>
          </a:p>
        </p:txBody>
      </p:sp>
    </p:spTree>
    <p:extLst>
      <p:ext uri="{BB962C8B-B14F-4D97-AF65-F5344CB8AC3E}">
        <p14:creationId xmlns:p14="http://schemas.microsoft.com/office/powerpoint/2010/main" val="4143837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609" t="7592" r="3927" b="8503"/>
          <a:stretch/>
        </p:blipFill>
        <p:spPr>
          <a:xfrm>
            <a:off x="6170296" y="2546133"/>
            <a:ext cx="5824287" cy="3373822"/>
          </a:xfrm>
        </p:spPr>
      </p:pic>
      <p:pic>
        <p:nvPicPr>
          <p:cNvPr id="5"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t="8548" r="4158" b="5127"/>
          <a:stretch/>
        </p:blipFill>
        <p:spPr>
          <a:xfrm>
            <a:off x="116396" y="2546133"/>
            <a:ext cx="6053900" cy="3326524"/>
          </a:xfrm>
          <a:prstGeom prst="rect">
            <a:avLst/>
          </a:prstGeom>
        </p:spPr>
      </p:pic>
      <p:sp>
        <p:nvSpPr>
          <p:cNvPr id="7" name="TextBox 6"/>
          <p:cNvSpPr txBox="1"/>
          <p:nvPr/>
        </p:nvSpPr>
        <p:spPr>
          <a:xfrm>
            <a:off x="772509" y="6032542"/>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Introduction page</a:t>
            </a:r>
          </a:p>
        </p:txBody>
      </p:sp>
      <p:sp>
        <p:nvSpPr>
          <p:cNvPr id="9" name="TextBox 8"/>
          <p:cNvSpPr txBox="1"/>
          <p:nvPr/>
        </p:nvSpPr>
        <p:spPr>
          <a:xfrm>
            <a:off x="7183819" y="6115439"/>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About Page</a:t>
            </a:r>
          </a:p>
        </p:txBody>
      </p:sp>
    </p:spTree>
    <p:extLst>
      <p:ext uri="{BB962C8B-B14F-4D97-AF65-F5344CB8AC3E}">
        <p14:creationId xmlns:p14="http://schemas.microsoft.com/office/powerpoint/2010/main" val="3418339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Content Placeholder 4"/>
          <p:cNvPicPr>
            <a:picLocks noChangeAspect="1"/>
          </p:cNvPicPr>
          <p:nvPr/>
        </p:nvPicPr>
        <p:blipFill rotWithShape="1">
          <a:blip r:embed="rId2" cstate="print">
            <a:extLst>
              <a:ext uri="{28A0092B-C50C-407E-A947-70E740481C1C}">
                <a14:useLocalDpi xmlns:a14="http://schemas.microsoft.com/office/drawing/2010/main" val="0"/>
              </a:ext>
            </a:extLst>
          </a:blip>
          <a:srcRect l="24004" t="9055" r="26683" b="5838"/>
          <a:stretch/>
        </p:blipFill>
        <p:spPr>
          <a:xfrm>
            <a:off x="1418897" y="2443653"/>
            <a:ext cx="2979684" cy="3580477"/>
          </a:xfrm>
          <a:prstGeom prst="rect">
            <a:avLst/>
          </a:prstGeom>
        </p:spPr>
      </p:pic>
      <p:sp>
        <p:nvSpPr>
          <p:cNvPr id="4" name="TextBox 3"/>
          <p:cNvSpPr txBox="1"/>
          <p:nvPr/>
        </p:nvSpPr>
        <p:spPr>
          <a:xfrm>
            <a:off x="772508" y="6162733"/>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Domain and Results page</a:t>
            </a:r>
          </a:p>
        </p:txBody>
      </p:sp>
      <p:sp>
        <p:nvSpPr>
          <p:cNvPr id="5" name="AutoShape 2" descr="blob:https://web.whatsapp.com/816dae4a-defe-4f38-9b7e-a2bd5b06d01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descr="C:\Users\muthuselvi\Desktop\816dae4a-defe-4f38-9b7e-a2bd5b06d013.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643" b="22206"/>
          <a:stretch/>
        </p:blipFill>
        <p:spPr bwMode="auto">
          <a:xfrm>
            <a:off x="7160172" y="2473737"/>
            <a:ext cx="2693276" cy="355039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00949" y="6199182"/>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Team menbers page</a:t>
            </a:r>
          </a:p>
        </p:txBody>
      </p:sp>
    </p:spTree>
    <p:extLst>
      <p:ext uri="{BB962C8B-B14F-4D97-AF65-F5344CB8AC3E}">
        <p14:creationId xmlns:p14="http://schemas.microsoft.com/office/powerpoint/2010/main" val="308125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EXISTING SYSTEM</a:t>
            </a:r>
            <a:br>
              <a:rPr lang="en-IN" dirty="0"/>
            </a:br>
            <a:endParaRPr lang="en-IN" dirty="0"/>
          </a:p>
        </p:txBody>
      </p:sp>
      <p:sp>
        <p:nvSpPr>
          <p:cNvPr id="3" name="Content Placeholder 2"/>
          <p:cNvSpPr>
            <a:spLocks noGrp="1"/>
          </p:cNvSpPr>
          <p:nvPr>
            <p:ph idx="1"/>
          </p:nvPr>
        </p:nvSpPr>
        <p:spPr>
          <a:xfrm>
            <a:off x="488732" y="2603500"/>
            <a:ext cx="11177751" cy="4157518"/>
          </a:xfrm>
        </p:spPr>
        <p:txBody>
          <a:bodyPr>
            <a:normAutofit/>
          </a:bodyPr>
          <a:lstStyle/>
          <a:p>
            <a:pPr algn="just">
              <a:buClrTx/>
              <a:buSzPct val="125000"/>
              <a:buFont typeface="Arial" pitchFamily="34" charset="0"/>
              <a:buChar char="•"/>
            </a:pPr>
            <a:r>
              <a:rPr lang="en-US" sz="2000" dirty="0">
                <a:solidFill>
                  <a:schemeClr val="tx1"/>
                </a:solidFill>
                <a:latin typeface="Times New Roman" pitchFamily="18" charset="0"/>
                <a:cs typeface="Times New Roman" pitchFamily="18" charset="0"/>
              </a:rPr>
              <a:t>In order for apps to </a:t>
            </a:r>
            <a:r>
              <a:rPr lang="en-US" sz="2000" dirty="0" err="1">
                <a:solidFill>
                  <a:schemeClr val="tx1"/>
                </a:solidFill>
                <a:latin typeface="Times New Roman" pitchFamily="18" charset="0"/>
                <a:cs typeface="Times New Roman" pitchFamily="18" charset="0"/>
              </a:rPr>
              <a:t>utilise</a:t>
            </a:r>
            <a:r>
              <a:rPr lang="en-US" sz="2000" dirty="0">
                <a:solidFill>
                  <a:schemeClr val="tx1"/>
                </a:solidFill>
                <a:latin typeface="Times New Roman" pitchFamily="18" charset="0"/>
                <a:cs typeface="Times New Roman" pitchFamily="18" charset="0"/>
              </a:rPr>
              <a:t> the different features offered by the system services, Android permits apps to interact with its system services through system service assistants. </a:t>
            </a:r>
          </a:p>
          <a:p>
            <a:pPr algn="just">
              <a:buClrTx/>
              <a:buSzPct val="125000"/>
              <a:buFont typeface="Arial" pitchFamily="34" charset="0"/>
              <a:buChar char="•"/>
            </a:pPr>
            <a:r>
              <a:rPr lang="en-US" sz="2000" dirty="0">
                <a:solidFill>
                  <a:schemeClr val="tx1"/>
                </a:solidFill>
                <a:latin typeface="Times New Roman" pitchFamily="18" charset="0"/>
                <a:cs typeface="Times New Roman" pitchFamily="18" charset="0"/>
              </a:rPr>
              <a:t>In the interim, the system services depend on their service assistants to implement security audits for safeguarding. </a:t>
            </a:r>
          </a:p>
          <a:p>
            <a:pPr algn="just">
              <a:buClrTx/>
              <a:buSzPct val="125000"/>
              <a:buFont typeface="Arial" pitchFamily="34" charset="0"/>
              <a:buChar char="•"/>
            </a:pPr>
            <a:r>
              <a:rPr lang="en-US" sz="2000" dirty="0">
                <a:solidFill>
                  <a:schemeClr val="tx1"/>
                </a:solidFill>
                <a:latin typeface="Times New Roman" pitchFamily="18" charset="0"/>
                <a:cs typeface="Times New Roman" pitchFamily="18" charset="0"/>
              </a:rPr>
              <a:t>Unfortunately, it is possible to directly abuse hidden APIs to get around the security checks in the service helpers and this would compromise stability and provide serious security risks like privilege escalation, automatic function execution without user input, crashes, and denial-of-service attacks. </a:t>
            </a:r>
          </a:p>
          <a:p>
            <a:pPr algn="just">
              <a:buClrTx/>
              <a:buSzPct val="125000"/>
              <a:buFont typeface="Arial" pitchFamily="34" charset="0"/>
              <a:buChar char="•"/>
            </a:pPr>
            <a:r>
              <a:rPr lang="en-US" sz="2000" dirty="0">
                <a:solidFill>
                  <a:schemeClr val="tx1"/>
                </a:solidFill>
                <a:latin typeface="Times New Roman" pitchFamily="18" charset="0"/>
                <a:cs typeface="Times New Roman" pitchFamily="18" charset="0"/>
              </a:rPr>
              <a:t>In order to solve this issue, Google has suggested a number of strategies, such as patching issues one at a time or even creating a blacklist that would ban any hidden APIs. </a:t>
            </a:r>
          </a:p>
          <a:p>
            <a:pPr algn="just">
              <a:buClrTx/>
              <a:buSzPct val="125000"/>
              <a:buFont typeface="Arial" pitchFamily="34" charset="0"/>
              <a:buChar char="•"/>
            </a:pPr>
            <a:r>
              <a:rPr lang="en-US" sz="2000" dirty="0">
                <a:solidFill>
                  <a:schemeClr val="tx1"/>
                </a:solidFill>
                <a:latin typeface="Times New Roman" pitchFamily="18" charset="0"/>
                <a:cs typeface="Times New Roman" pitchFamily="18" charset="0"/>
              </a:rPr>
              <a:t>The limitations of hidden APIs can still be circumvented by developers, though, as long as they can find novel ways to use these hidden APIs.</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0612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 name="Content Placeholder 5"/>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74" t="8273" r="2437" b="6178"/>
          <a:stretch/>
        </p:blipFill>
        <p:spPr>
          <a:xfrm>
            <a:off x="6180083" y="2569780"/>
            <a:ext cx="5774910" cy="3121573"/>
          </a:xfrm>
        </p:spPr>
      </p:pic>
      <p:pic>
        <p:nvPicPr>
          <p:cNvPr id="5" name="Content Placeholder 4"/>
          <p:cNvPicPr>
            <a:picLocks noChangeAspect="1"/>
          </p:cNvPicPr>
          <p:nvPr/>
        </p:nvPicPr>
        <p:blipFill rotWithShape="1">
          <a:blip r:embed="rId3" cstate="print">
            <a:extLst>
              <a:ext uri="{28A0092B-C50C-407E-A947-70E740481C1C}">
                <a14:useLocalDpi xmlns:a14="http://schemas.microsoft.com/office/drawing/2010/main" val="0"/>
              </a:ext>
            </a:extLst>
          </a:blip>
          <a:srcRect t="8355" r="4392" b="4577"/>
          <a:stretch/>
        </p:blipFill>
        <p:spPr>
          <a:xfrm>
            <a:off x="130084" y="2569780"/>
            <a:ext cx="5766217" cy="3168868"/>
          </a:xfrm>
          <a:prstGeom prst="rect">
            <a:avLst/>
          </a:prstGeom>
        </p:spPr>
      </p:pic>
      <p:sp>
        <p:nvSpPr>
          <p:cNvPr id="7" name="TextBox 6"/>
          <p:cNvSpPr txBox="1"/>
          <p:nvPr/>
        </p:nvSpPr>
        <p:spPr>
          <a:xfrm>
            <a:off x="772509" y="5931901"/>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Personal Information page</a:t>
            </a:r>
          </a:p>
        </p:txBody>
      </p:sp>
      <p:sp>
        <p:nvSpPr>
          <p:cNvPr id="8" name="TextBox 7"/>
          <p:cNvSpPr txBox="1"/>
          <p:nvPr/>
        </p:nvSpPr>
        <p:spPr>
          <a:xfrm>
            <a:off x="6663557" y="5931902"/>
            <a:ext cx="4682359" cy="461665"/>
          </a:xfrm>
          <a:prstGeom prst="rect">
            <a:avLst/>
          </a:prstGeom>
          <a:noFill/>
        </p:spPr>
        <p:txBody>
          <a:bodyPr wrap="square" rtlCol="0">
            <a:spAutoFit/>
          </a:bodyPr>
          <a:lstStyle/>
          <a:p>
            <a:pPr algn="ctr"/>
            <a:r>
              <a:rPr lang="en-IN" sz="2400" b="1">
                <a:latin typeface="Times New Roman" pitchFamily="18" charset="0"/>
                <a:ea typeface="Tahoma" pitchFamily="34" charset="0"/>
                <a:cs typeface="Times New Roman" pitchFamily="18" charset="0"/>
              </a:rPr>
              <a:t>Personal Information DB page</a:t>
            </a:r>
          </a:p>
        </p:txBody>
      </p:sp>
    </p:spTree>
    <p:extLst>
      <p:ext uri="{BB962C8B-B14F-4D97-AF65-F5344CB8AC3E}">
        <p14:creationId xmlns:p14="http://schemas.microsoft.com/office/powerpoint/2010/main" val="152478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478" t="8544" r="3473" b="6269"/>
          <a:stretch/>
        </p:blipFill>
        <p:spPr>
          <a:xfrm>
            <a:off x="472965" y="0"/>
            <a:ext cx="11256579" cy="6806991"/>
          </a:xfrm>
        </p:spPr>
      </p:pic>
    </p:spTree>
    <p:extLst>
      <p:ext uri="{BB962C8B-B14F-4D97-AF65-F5344CB8AC3E}">
        <p14:creationId xmlns:p14="http://schemas.microsoft.com/office/powerpoint/2010/main" val="2445070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ea typeface="Tahoma" pitchFamily="34" charset="0"/>
                <a:cs typeface="Times New Roman" pitchFamily="18" charset="0"/>
              </a:rPr>
              <a:t>CONCLUSION</a:t>
            </a:r>
          </a:p>
        </p:txBody>
      </p:sp>
      <p:sp>
        <p:nvSpPr>
          <p:cNvPr id="3" name="Content Placeholder 2"/>
          <p:cNvSpPr>
            <a:spLocks noGrp="1"/>
          </p:cNvSpPr>
          <p:nvPr>
            <p:ph idx="1"/>
          </p:nvPr>
        </p:nvSpPr>
        <p:spPr>
          <a:xfrm>
            <a:off x="494554" y="2590800"/>
            <a:ext cx="11240246" cy="3949700"/>
          </a:xfrm>
        </p:spPr>
        <p:txBody>
          <a:bodyPr>
            <a:normAutofit lnSpcReduction="10000"/>
          </a:bodyPr>
          <a:lstStyle/>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In conclusion, predicting Android ransomware attacks through categorical classification emerges as a pivotal strategy for bolstering mobile security.</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The use of machine learning models in predicting Android ransomware attacks is a crucial strategy for improving mobile security.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This method enables early detection and risk assessment, prioritizing user protection against evolving threats.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The model's adaptability and seamless integration into the Android security ecosystem demonstrate its proactive stance.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Overall, the application of categorical classification in predicting Android ransomware marks a significant advancement in fortifying the platform against cyber threats, showcasing the efficacy of machine learning in safeguarding mobile ecosystems.</a:t>
            </a:r>
            <a:endParaRPr lang="en-IN"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81355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FUTURE WORK</a:t>
            </a:r>
          </a:p>
        </p:txBody>
      </p:sp>
      <p:sp>
        <p:nvSpPr>
          <p:cNvPr id="3" name="Content Placeholder 2"/>
          <p:cNvSpPr>
            <a:spLocks noGrp="1"/>
          </p:cNvSpPr>
          <p:nvPr>
            <p:ph idx="1"/>
          </p:nvPr>
        </p:nvSpPr>
        <p:spPr>
          <a:xfrm>
            <a:off x="456454" y="2705100"/>
            <a:ext cx="11240246" cy="4038600"/>
          </a:xfrm>
        </p:spPr>
        <p:txBody>
          <a:bodyPr>
            <a:noAutofit/>
          </a:bodyPr>
          <a:lstStyle/>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Future work in the realm of predicting Android ransomware attacks using categorical classification should focus on refining the model's predictive accuracy through more sophisticated behavioral analysis and feature engineering.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Incorporating real-time monitoring capabilities and automated response mechanisms would elevate the system's agility in countering emerging threats promptly.</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Continuous updates to the dataset, collaboration with cybersecurity communities for real-time threat intelligence, and user education features remain pivotal for ensuring the model's adaptability to the dynamic landscape of Android applications.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Furthermore,considering cross-platform adaptation to other mobile operating systems would broaden the model's scope and contribute to a more comprehensive defense against ransomware threats across diverse platforms.</a:t>
            </a:r>
            <a:endParaRPr lang="en-IN" sz="20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65704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a:latin typeface="Times New Roman" pitchFamily="18" charset="0"/>
                <a:cs typeface="Times New Roman" pitchFamily="18" charset="0"/>
              </a:rPr>
              <a:t>THANK YOU!!!</a:t>
            </a:r>
          </a:p>
        </p:txBody>
      </p:sp>
    </p:spTree>
    <p:extLst>
      <p:ext uri="{BB962C8B-B14F-4D97-AF65-F5344CB8AC3E}">
        <p14:creationId xmlns:p14="http://schemas.microsoft.com/office/powerpoint/2010/main" val="2598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DEMERITS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36028" y="2603500"/>
            <a:ext cx="11161986" cy="3416300"/>
          </a:xfrm>
        </p:spPr>
        <p:txBody>
          <a:bodyPr>
            <a:normAutofit/>
          </a:bodyPr>
          <a:lstStyle/>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They did not compared more than one algorithm for  getting better accuracy level. </a:t>
            </a:r>
            <a:endParaRPr lang="en-IN" sz="2000">
              <a:solidFill>
                <a:schemeClr val="tx1"/>
              </a:solidFill>
              <a:latin typeface="Times New Roman" pitchFamily="18" charset="0"/>
              <a:cs typeface="Times New Roman" pitchFamily="18" charset="0"/>
            </a:endParaRPr>
          </a:p>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Diagrams and graphs with performance and confusion measurements were not made by them.</a:t>
            </a:r>
            <a:endParaRPr lang="en-IN" sz="2000">
              <a:solidFill>
                <a:schemeClr val="tx1"/>
              </a:solidFill>
              <a:latin typeface="Times New Roman" pitchFamily="18" charset="0"/>
              <a:cs typeface="Times New Roman" pitchFamily="18" charset="0"/>
            </a:endParaRPr>
          </a:p>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Both the performance and accuracy levels are low. </a:t>
            </a:r>
          </a:p>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The data was improperly trained to the computer.</a:t>
            </a:r>
          </a:p>
        </p:txBody>
      </p:sp>
    </p:spTree>
    <p:extLst>
      <p:ext uri="{BB962C8B-B14F-4D97-AF65-F5344CB8AC3E}">
        <p14:creationId xmlns:p14="http://schemas.microsoft.com/office/powerpoint/2010/main" val="236330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itchFamily="18" charset="0"/>
                <a:cs typeface="Times New Roman" pitchFamily="18" charset="0"/>
              </a:rPr>
              <a:t>PROPOSED SYSTEM</a:t>
            </a:r>
            <a:br>
              <a:rPr lang="en-IN" dirty="0"/>
            </a:br>
            <a:endParaRPr lang="en-IN" dirty="0"/>
          </a:p>
        </p:txBody>
      </p:sp>
      <p:sp>
        <p:nvSpPr>
          <p:cNvPr id="3" name="Content Placeholder 2"/>
          <p:cNvSpPr>
            <a:spLocks noGrp="1"/>
          </p:cNvSpPr>
          <p:nvPr>
            <p:ph idx="1"/>
          </p:nvPr>
        </p:nvSpPr>
        <p:spPr>
          <a:xfrm>
            <a:off x="472966" y="2382783"/>
            <a:ext cx="11114690" cy="4254500"/>
          </a:xfrm>
        </p:spPr>
        <p:txBody>
          <a:bodyPr>
            <a:noAutofit/>
          </a:bodyPr>
          <a:lstStyle/>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Using machine learning techniques, the proposed approach seeks to forecast the likelihood of Android ransomware on Android devices.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The system can detect possible infections by assessing different traits and patterns, allowing users to take the necessary precautions to lessen the risks. </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In Data Collection,system logs, network traffic and other pertinent sources among the pertinent data that the system are gathered from the Android device and machine learning algorithms use this data as their input.</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In the Feature Extraction process, abstract features are taken out from the gathered data to differentiate between Android ransomware and legal apps.</a:t>
            </a:r>
          </a:p>
          <a:p>
            <a:pPr algn="just">
              <a:buClrTx/>
              <a:buSzPct val="125000"/>
              <a:buFont typeface="Arial" pitchFamily="34" charset="0"/>
              <a:buChar char="•"/>
            </a:pPr>
            <a:r>
              <a:rPr lang="en-US" sz="2000">
                <a:solidFill>
                  <a:schemeClr val="tx1"/>
                </a:solidFill>
                <a:latin typeface="Times New Roman" pitchFamily="18" charset="0"/>
                <a:cs typeface="Times New Roman" pitchFamily="18" charset="0"/>
              </a:rPr>
              <a:t>The process of preparing a dataset entails labelling a collection of legal Android applications and known instances of Android ransomware and the tagged data is used to train the abstract machine learning model  collection. </a:t>
            </a:r>
          </a:p>
        </p:txBody>
      </p:sp>
    </p:spTree>
    <p:extLst>
      <p:ext uri="{BB962C8B-B14F-4D97-AF65-F5344CB8AC3E}">
        <p14:creationId xmlns:p14="http://schemas.microsoft.com/office/powerpoint/2010/main" val="80782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MERITS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520261" y="2603500"/>
            <a:ext cx="11130455" cy="3416300"/>
          </a:xfrm>
        </p:spPr>
        <p:txBody>
          <a:bodyPr>
            <a:normAutofit/>
          </a:bodyPr>
          <a:lstStyle/>
          <a:p>
            <a:pPr lvl="0" algn="just">
              <a:lnSpc>
                <a:spcPct val="150000"/>
              </a:lnSpc>
              <a:buClrTx/>
              <a:buSzPct val="125000"/>
              <a:buFont typeface="Arial" pitchFamily="34" charset="0"/>
              <a:buChar char="•"/>
            </a:pPr>
            <a:r>
              <a:rPr lang="en-US" sz="2000" dirty="0">
                <a:solidFill>
                  <a:schemeClr val="tx1"/>
                </a:solidFill>
                <a:latin typeface="Times New Roman" pitchFamily="18" charset="0"/>
                <a:cs typeface="Times New Roman" pitchFamily="18" charset="0"/>
              </a:rPr>
              <a:t>We </a:t>
            </a:r>
            <a:r>
              <a:rPr lang="en-US" sz="2000">
                <a:solidFill>
                  <a:schemeClr val="tx1"/>
                </a:solidFill>
                <a:latin typeface="Times New Roman" pitchFamily="18" charset="0"/>
                <a:cs typeface="Times New Roman" pitchFamily="18" charset="0"/>
              </a:rPr>
              <a:t>compared three different algorithms for  </a:t>
            </a:r>
            <a:r>
              <a:rPr lang="en-US" sz="2000" dirty="0">
                <a:solidFill>
                  <a:schemeClr val="tx1"/>
                </a:solidFill>
                <a:latin typeface="Times New Roman" pitchFamily="18" charset="0"/>
                <a:cs typeface="Times New Roman" pitchFamily="18" charset="0"/>
              </a:rPr>
              <a:t>getting better accuracy level.</a:t>
            </a:r>
            <a:endParaRPr lang="en-IN" sz="2000" dirty="0">
              <a:solidFill>
                <a:schemeClr val="tx1"/>
              </a:solidFill>
              <a:latin typeface="Times New Roman" pitchFamily="18" charset="0"/>
              <a:cs typeface="Times New Roman" pitchFamily="18" charset="0"/>
            </a:endParaRPr>
          </a:p>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We produced graphs and infographics using performance and confusion measurements.</a:t>
            </a:r>
          </a:p>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We successfully trained the computer on the data and almost 80% to  90% of the trained data is available.</a:t>
            </a:r>
          </a:p>
          <a:p>
            <a:pPr lvl="0" algn="just">
              <a:lnSpc>
                <a:spcPct val="150000"/>
              </a:lnSpc>
              <a:buClrTx/>
              <a:buSzPct val="125000"/>
              <a:buFont typeface="Arial" pitchFamily="34" charset="0"/>
              <a:buChar char="•"/>
            </a:pPr>
            <a:r>
              <a:rPr lang="en-US" sz="2000">
                <a:solidFill>
                  <a:schemeClr val="tx1"/>
                </a:solidFill>
                <a:latin typeface="Times New Roman" pitchFamily="18" charset="0"/>
                <a:cs typeface="Times New Roman" pitchFamily="18" charset="0"/>
              </a:rPr>
              <a:t>Both performance and accuracy levels were raised and our accuracy level will between 95%-98%.</a:t>
            </a:r>
            <a:endParaRPr lang="en-IN"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8928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latin typeface="Times New Roman" pitchFamily="18" charset="0"/>
                <a:cs typeface="Times New Roman" pitchFamily="18" charset="0"/>
              </a:rPr>
              <a:t>LITERATURE SURVEY</a:t>
            </a:r>
          </a:p>
        </p:txBody>
      </p:sp>
      <p:sp>
        <p:nvSpPr>
          <p:cNvPr id="4" name="Content Placeholder 2"/>
          <p:cNvSpPr>
            <a:spLocks noGrp="1"/>
          </p:cNvSpPr>
          <p:nvPr>
            <p:ph idx="1"/>
          </p:nvPr>
        </p:nvSpPr>
        <p:spPr>
          <a:xfrm>
            <a:off x="354563" y="2603499"/>
            <a:ext cx="11386863" cy="3996084"/>
          </a:xfrm>
        </p:spPr>
        <p:txBody>
          <a:bodyPr>
            <a:noAutofit/>
          </a:bodyPr>
          <a:lstStyle/>
          <a:p>
            <a:pPr>
              <a:buSzPct val="125000"/>
              <a:buFont typeface="Arial" pitchFamily="34" charset="0"/>
              <a:buChar char="•"/>
            </a:pPr>
            <a:r>
              <a:rPr lang="en-US" b="1" dirty="0">
                <a:solidFill>
                  <a:schemeClr val="tx1"/>
                </a:solidFill>
                <a:effectLst/>
                <a:latin typeface="Times New Roman" pitchFamily="18" charset="0"/>
                <a:cs typeface="Times New Roman" pitchFamily="18" charset="0"/>
              </a:rPr>
              <a:t>Title:</a:t>
            </a:r>
            <a:r>
              <a:rPr lang="en-US" dirty="0">
                <a:solidFill>
                  <a:schemeClr val="tx1"/>
                </a:solidFill>
                <a:effectLst/>
                <a:latin typeface="Times New Roman" pitchFamily="18" charset="0"/>
                <a:cs typeface="Times New Roman" pitchFamily="18" charset="0"/>
              </a:rPr>
              <a:t> A note on machine learning applied in ransomware detection</a:t>
            </a:r>
            <a:endParaRPr lang="en-IN" dirty="0">
              <a:solidFill>
                <a:schemeClr val="tx1"/>
              </a:solidFill>
              <a:effectLst/>
              <a:latin typeface="Times New Roman" pitchFamily="18" charset="0"/>
              <a:cs typeface="Times New Roman" pitchFamily="18" charset="0"/>
            </a:endParaRPr>
          </a:p>
          <a:p>
            <a:pPr>
              <a:buSzPct val="125000"/>
              <a:buFont typeface="Arial" pitchFamily="34" charset="0"/>
              <a:buChar char="•"/>
            </a:pPr>
            <a:r>
              <a:rPr lang="en-US" b="1" dirty="0">
                <a:solidFill>
                  <a:schemeClr val="tx1"/>
                </a:solidFill>
                <a:effectLst/>
                <a:latin typeface="Times New Roman" pitchFamily="18" charset="0"/>
                <a:cs typeface="Times New Roman" pitchFamily="18" charset="0"/>
              </a:rPr>
              <a:t>Author: </a:t>
            </a:r>
            <a:r>
              <a:rPr lang="en-US">
                <a:solidFill>
                  <a:schemeClr val="tx1"/>
                </a:solidFill>
                <a:effectLst/>
                <a:latin typeface="Times New Roman" pitchFamily="18" charset="0"/>
                <a:cs typeface="Times New Roman" pitchFamily="18" charset="0"/>
              </a:rPr>
              <a:t>Manuela Horduna </a:t>
            </a:r>
            <a:r>
              <a:rPr lang="en-US" dirty="0">
                <a:solidFill>
                  <a:schemeClr val="tx1"/>
                </a:solidFill>
                <a:effectLst/>
                <a:latin typeface="Times New Roman" pitchFamily="18" charset="0"/>
                <a:cs typeface="Times New Roman" pitchFamily="18" charset="0"/>
              </a:rPr>
              <a:t>, Simona-Maria L˘az</a:t>
            </a:r>
            <a:r>
              <a:rPr lang="en-US">
                <a:solidFill>
                  <a:schemeClr val="tx1"/>
                </a:solidFill>
                <a:effectLst/>
                <a:latin typeface="Times New Roman" pitchFamily="18" charset="0"/>
                <a:cs typeface="Times New Roman" pitchFamily="18" charset="0"/>
              </a:rPr>
              <a:t>˘arescu </a:t>
            </a:r>
            <a:r>
              <a:rPr lang="en-US" dirty="0">
                <a:solidFill>
                  <a:schemeClr val="tx1"/>
                </a:solidFill>
                <a:effectLst/>
                <a:latin typeface="Times New Roman" pitchFamily="18" charset="0"/>
                <a:cs typeface="Times New Roman" pitchFamily="18" charset="0"/>
              </a:rPr>
              <a:t>, and </a:t>
            </a:r>
            <a:r>
              <a:rPr lang="en-US">
                <a:solidFill>
                  <a:schemeClr val="tx1"/>
                </a:solidFill>
                <a:effectLst/>
                <a:latin typeface="Times New Roman" pitchFamily="18" charset="0"/>
                <a:cs typeface="Times New Roman" pitchFamily="18" charset="0"/>
              </a:rPr>
              <a:t>Emil Simion</a:t>
            </a:r>
            <a:endParaRPr lang="en-IN" dirty="0">
              <a:solidFill>
                <a:schemeClr val="tx1"/>
              </a:solidFill>
              <a:effectLst/>
              <a:latin typeface="Times New Roman" pitchFamily="18" charset="0"/>
              <a:cs typeface="Times New Roman" pitchFamily="18" charset="0"/>
            </a:endParaRPr>
          </a:p>
          <a:p>
            <a:pPr>
              <a:buSzPct val="125000"/>
              <a:buFont typeface="Arial" pitchFamily="34" charset="0"/>
              <a:buChar char="•"/>
            </a:pPr>
            <a:r>
              <a:rPr lang="en-US" b="1" dirty="0">
                <a:solidFill>
                  <a:schemeClr val="tx1"/>
                </a:solidFill>
                <a:effectLst/>
                <a:latin typeface="Times New Roman" pitchFamily="18" charset="0"/>
                <a:cs typeface="Times New Roman" pitchFamily="18" charset="0"/>
              </a:rPr>
              <a:t>Year</a:t>
            </a:r>
            <a:r>
              <a:rPr lang="en-US" b="1">
                <a:solidFill>
                  <a:schemeClr val="tx1"/>
                </a:solidFill>
                <a:effectLst/>
                <a:latin typeface="Times New Roman" pitchFamily="18" charset="0"/>
                <a:cs typeface="Times New Roman" pitchFamily="18" charset="0"/>
              </a:rPr>
              <a:t>: </a:t>
            </a:r>
            <a:r>
              <a:rPr lang="en-US">
                <a:solidFill>
                  <a:schemeClr val="tx1"/>
                </a:solidFill>
                <a:effectLst/>
                <a:latin typeface="Times New Roman" pitchFamily="18" charset="0"/>
                <a:cs typeface="Times New Roman" pitchFamily="18" charset="0"/>
              </a:rPr>
              <a:t>2022</a:t>
            </a:r>
          </a:p>
          <a:p>
            <a:pPr>
              <a:buSzPct val="125000"/>
              <a:buFont typeface="Arial" pitchFamily="34" charset="0"/>
              <a:buChar char="•"/>
            </a:pPr>
            <a:r>
              <a:rPr lang="en-IN" b="1">
                <a:solidFill>
                  <a:schemeClr val="tx1"/>
                </a:solidFill>
                <a:effectLst/>
                <a:latin typeface="Times New Roman" pitchFamily="18" charset="0"/>
                <a:cs typeface="Times New Roman" pitchFamily="18" charset="0"/>
              </a:rPr>
              <a:t>Algorithm:</a:t>
            </a:r>
            <a:endParaRPr lang="en-IN" b="1" dirty="0">
              <a:solidFill>
                <a:schemeClr val="tx1"/>
              </a:solidFill>
              <a:effectLst/>
              <a:latin typeface="Times New Roman" pitchFamily="18" charset="0"/>
              <a:cs typeface="Times New Roman" pitchFamily="18" charset="0"/>
            </a:endParaRPr>
          </a:p>
          <a:p>
            <a:pPr marL="901700" algn="just">
              <a:buFont typeface="+mj-lt"/>
              <a:buAutoNum type="arabicPeriod"/>
            </a:pPr>
            <a:r>
              <a:rPr lang="en-US">
                <a:solidFill>
                  <a:schemeClr val="tx1"/>
                </a:solidFill>
                <a:effectLst/>
                <a:latin typeface="Times New Roman" pitchFamily="18" charset="0"/>
                <a:cs typeface="Times New Roman" pitchFamily="18" charset="0"/>
              </a:rPr>
              <a:t>	</a:t>
            </a:r>
            <a:r>
              <a:rPr lang="en-US" b="1">
                <a:solidFill>
                  <a:schemeClr val="tx1"/>
                </a:solidFill>
                <a:effectLst/>
                <a:latin typeface="Times New Roman" pitchFamily="18" charset="0"/>
                <a:cs typeface="Times New Roman" pitchFamily="18" charset="0"/>
              </a:rPr>
              <a:t>Decision Tree Algorithm: </a:t>
            </a:r>
            <a:r>
              <a:rPr lang="en-US">
                <a:solidFill>
                  <a:schemeClr val="tx1"/>
                </a:solidFill>
                <a:latin typeface="Times New Roman" pitchFamily="18" charset="0"/>
                <a:cs typeface="Times New Roman" pitchFamily="18" charset="0"/>
              </a:rPr>
              <a:t>The assessment demonstrates a lightweight and accurate PDF detection system, achieving a 98.84% prediction accuracy with a short prediction interval of 2.174 µSec.</a:t>
            </a:r>
          </a:p>
          <a:p>
            <a:pPr marL="901700" algn="just">
              <a:buFont typeface="+mj-lt"/>
              <a:buAutoNum type="arabicPeriod"/>
            </a:pPr>
            <a:r>
              <a:rPr lang="en-US">
                <a:solidFill>
                  <a:schemeClr val="tx1"/>
                </a:solidFill>
                <a:latin typeface="Times New Roman" pitchFamily="18" charset="0"/>
                <a:cs typeface="Times New Roman" pitchFamily="18" charset="0"/>
              </a:rPr>
              <a:t>       </a:t>
            </a:r>
            <a:r>
              <a:rPr lang="en-US" b="1">
                <a:solidFill>
                  <a:schemeClr val="tx1"/>
                </a:solidFill>
                <a:latin typeface="Times New Roman" pitchFamily="18" charset="0"/>
                <a:cs typeface="Times New Roman" pitchFamily="18" charset="0"/>
              </a:rPr>
              <a:t> Random Forest Algorithm:</a:t>
            </a:r>
            <a:r>
              <a:rPr lang="en-US">
                <a:solidFill>
                  <a:schemeClr val="tx1"/>
                </a:solidFill>
                <a:latin typeface="Times New Roman" pitchFamily="18" charset="0"/>
                <a:cs typeface="Times New Roman" pitchFamily="18" charset="0"/>
              </a:rPr>
              <a:t>The random forest prediction is based on the majority voting for the result of the combination predictions of multiple decision trees. The experimental evaluation revealed that the proposed method could achieve a high accuracy of 97.74% for the detection of ransomware.</a:t>
            </a: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5190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63894" y="2467124"/>
            <a:ext cx="11364280" cy="439087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Tx/>
              <a:buSzPct val="125000"/>
              <a:buFont typeface="Arial" pitchFamily="34" charset="0"/>
              <a:buChar char="•"/>
            </a:pPr>
            <a:r>
              <a:rPr lang="en-US" b="1" dirty="0">
                <a:solidFill>
                  <a:schemeClr val="tx1"/>
                </a:solidFill>
                <a:latin typeface="Times New Roman" pitchFamily="18" charset="0"/>
                <a:cs typeface="Times New Roman" pitchFamily="18" charset="0"/>
              </a:rPr>
              <a:t>Title:</a:t>
            </a:r>
            <a:r>
              <a:rPr lang="en-US" dirty="0">
                <a:solidFill>
                  <a:schemeClr val="tx1"/>
                </a:solidFill>
                <a:latin typeface="Times New Roman" pitchFamily="18" charset="0"/>
                <a:cs typeface="Times New Roman" pitchFamily="18" charset="0"/>
              </a:rPr>
              <a:t> Opportunities for Early Detection and Prediction of Ransomware Attacks against Industrial Control Systems</a:t>
            </a:r>
            <a:endParaRPr lang="en-IN" dirty="0">
              <a:solidFill>
                <a:schemeClr val="tx1"/>
              </a:solidFill>
              <a:latin typeface="Times New Roman" pitchFamily="18" charset="0"/>
              <a:cs typeface="Times New Roman" pitchFamily="18" charset="0"/>
            </a:endParaRPr>
          </a:p>
          <a:p>
            <a:pPr>
              <a:buClrTx/>
              <a:buSzPct val="125000"/>
              <a:buFont typeface="Arial" pitchFamily="34" charset="0"/>
              <a:buChar char="•"/>
            </a:pPr>
            <a:r>
              <a:rPr lang="en-US" b="1" dirty="0">
                <a:solidFill>
                  <a:schemeClr val="tx1"/>
                </a:solidFill>
                <a:latin typeface="Times New Roman" pitchFamily="18" charset="0"/>
                <a:cs typeface="Times New Roman" pitchFamily="18" charset="0"/>
              </a:rPr>
              <a:t>Author: </a:t>
            </a:r>
            <a:r>
              <a:rPr lang="en-US" dirty="0" err="1">
                <a:solidFill>
                  <a:schemeClr val="tx1"/>
                </a:solidFill>
                <a:latin typeface="Times New Roman" pitchFamily="18" charset="0"/>
                <a:cs typeface="Times New Roman" pitchFamily="18" charset="0"/>
              </a:rPr>
              <a:t>Mazen</a:t>
            </a:r>
            <a:r>
              <a:rPr lang="en-US" dirty="0">
                <a:solidFill>
                  <a:schemeClr val="tx1"/>
                </a:solidFill>
                <a:latin typeface="Times New Roman" pitchFamily="18" charset="0"/>
                <a:cs typeface="Times New Roman" pitchFamily="18" charset="0"/>
              </a:rPr>
              <a:t> </a:t>
            </a:r>
            <a:r>
              <a:rPr lang="en-US" err="1">
                <a:solidFill>
                  <a:schemeClr val="tx1"/>
                </a:solidFill>
                <a:latin typeface="Times New Roman" pitchFamily="18" charset="0"/>
                <a:cs typeface="Times New Roman" pitchFamily="18" charset="0"/>
              </a:rPr>
              <a:t>Gazzan</a:t>
            </a:r>
            <a:r>
              <a:rPr lang="en-US">
                <a:solidFill>
                  <a:schemeClr val="tx1"/>
                </a:solidFill>
                <a:latin typeface="Times New Roman" pitchFamily="18" charset="0"/>
                <a:cs typeface="Times New Roman" pitchFamily="18" charset="0"/>
              </a:rPr>
              <a:t> and </a:t>
            </a:r>
            <a:r>
              <a:rPr lang="en-US" dirty="0">
                <a:solidFill>
                  <a:schemeClr val="tx1"/>
                </a:solidFill>
                <a:latin typeface="Times New Roman" pitchFamily="18" charset="0"/>
                <a:cs typeface="Times New Roman" pitchFamily="18" charset="0"/>
              </a:rPr>
              <a:t>Frederick T</a:t>
            </a:r>
            <a:r>
              <a:rPr lang="en-US">
                <a:solidFill>
                  <a:schemeClr val="tx1"/>
                </a:solidFill>
                <a:latin typeface="Times New Roman" pitchFamily="18" charset="0"/>
                <a:cs typeface="Times New Roman" pitchFamily="18" charset="0"/>
              </a:rPr>
              <a:t>. Sheldon</a:t>
            </a:r>
            <a:endParaRPr lang="en-IN" dirty="0">
              <a:solidFill>
                <a:schemeClr val="tx1"/>
              </a:solidFill>
              <a:latin typeface="Times New Roman" pitchFamily="18" charset="0"/>
              <a:cs typeface="Times New Roman" pitchFamily="18" charset="0"/>
            </a:endParaRPr>
          </a:p>
          <a:p>
            <a:pPr>
              <a:buClrTx/>
              <a:buSzPct val="125000"/>
              <a:buFont typeface="Arial" pitchFamily="34" charset="0"/>
              <a:buChar char="•"/>
            </a:pPr>
            <a:r>
              <a:rPr lang="en-US" b="1" dirty="0">
                <a:solidFill>
                  <a:schemeClr val="tx1"/>
                </a:solidFill>
                <a:latin typeface="Times New Roman" pitchFamily="18" charset="0"/>
                <a:cs typeface="Times New Roman" pitchFamily="18" charset="0"/>
              </a:rPr>
              <a:t>Year: </a:t>
            </a:r>
            <a:r>
              <a:rPr lang="en-US" dirty="0">
                <a:solidFill>
                  <a:schemeClr val="tx1"/>
                </a:solidFill>
                <a:latin typeface="Times New Roman" pitchFamily="18" charset="0"/>
                <a:cs typeface="Times New Roman" pitchFamily="18" charset="0"/>
              </a:rPr>
              <a:t>2022</a:t>
            </a:r>
            <a:endParaRPr lang="en-IN" dirty="0">
              <a:solidFill>
                <a:schemeClr val="tx1"/>
              </a:solidFill>
              <a:latin typeface="Times New Roman" pitchFamily="18" charset="0"/>
              <a:cs typeface="Times New Roman" pitchFamily="18" charset="0"/>
            </a:endParaRPr>
          </a:p>
          <a:p>
            <a:pPr algn="just">
              <a:buClrTx/>
              <a:buSzPct val="125000"/>
              <a:buFont typeface="Arial" pitchFamily="34" charset="0"/>
              <a:buChar char="•"/>
            </a:pPr>
            <a:r>
              <a:rPr lang="en-US" b="1">
                <a:solidFill>
                  <a:schemeClr val="tx1"/>
                </a:solidFill>
                <a:latin typeface="Times New Roman" pitchFamily="18" charset="0"/>
                <a:cs typeface="Times New Roman" pitchFamily="18" charset="0"/>
              </a:rPr>
              <a:t>Algorithm:</a:t>
            </a:r>
          </a:p>
          <a:p>
            <a:pPr marL="457200" indent="525463" algn="just">
              <a:buClrTx/>
              <a:buSzPct val="100000"/>
              <a:buFont typeface="+mj-lt"/>
              <a:buAutoNum type="arabicPeriod"/>
              <a:tabLst>
                <a:tab pos="2238375" algn="l"/>
              </a:tabLst>
            </a:pPr>
            <a:r>
              <a:rPr lang="en-US" b="1">
                <a:solidFill>
                  <a:schemeClr val="tx1"/>
                </a:solidFill>
                <a:latin typeface="Times New Roman" pitchFamily="18" charset="0"/>
                <a:cs typeface="Times New Roman" pitchFamily="18" charset="0"/>
              </a:rPr>
              <a:t>          Generative Adversarial Networks (GAN) </a:t>
            </a:r>
            <a:r>
              <a:rPr lang="en-US">
                <a:solidFill>
                  <a:schemeClr val="tx1"/>
                </a:solidFill>
                <a:latin typeface="Times New Roman" pitchFamily="18" charset="0"/>
                <a:cs typeface="Times New Roman" pitchFamily="18" charset="0"/>
              </a:rPr>
              <a:t>are used to generate artificial ransomware examples that represent the future behavior of the attacks.</a:t>
            </a:r>
          </a:p>
          <a:p>
            <a:pPr marL="457200" indent="525463" algn="just">
              <a:buClrTx/>
              <a:buSzPct val="100000"/>
              <a:buFont typeface="+mj-lt"/>
              <a:buAutoNum type="arabicPeriod"/>
              <a:tabLst>
                <a:tab pos="2238375" algn="l"/>
              </a:tabLst>
            </a:pPr>
            <a:r>
              <a:rPr lang="en-US" b="1">
                <a:solidFill>
                  <a:schemeClr val="tx1"/>
                </a:solidFill>
                <a:latin typeface="Times New Roman" pitchFamily="18" charset="0"/>
                <a:cs typeface="Times New Roman" pitchFamily="18" charset="0"/>
              </a:rPr>
              <a:t>          Light gradient-boosting decision tree</a:t>
            </a:r>
            <a:r>
              <a:rPr lang="en-US">
                <a:solidFill>
                  <a:schemeClr val="tx1"/>
                </a:solidFill>
                <a:latin typeface="Times New Roman" pitchFamily="18" charset="0"/>
                <a:cs typeface="Times New Roman" pitchFamily="18" charset="0"/>
              </a:rPr>
              <a:t> was used by to predict future malware attacks on cloud systems.</a:t>
            </a:r>
          </a:p>
          <a:p>
            <a:pPr marL="457200" indent="525463" algn="just">
              <a:buClrTx/>
              <a:buSzPct val="100000"/>
              <a:buFont typeface="+mj-lt"/>
              <a:buAutoNum type="arabicPeriod"/>
              <a:tabLst>
                <a:tab pos="2238375" algn="l"/>
              </a:tabLst>
            </a:pPr>
            <a:r>
              <a:rPr lang="en-US">
                <a:solidFill>
                  <a:schemeClr val="tx1"/>
                </a:solidFill>
                <a:latin typeface="Times New Roman" pitchFamily="18" charset="0"/>
                <a:cs typeface="Times New Roman" pitchFamily="18" charset="0"/>
              </a:rPr>
              <a:t>           The model uses malware behavioral data to train the decision tree classifiers.</a:t>
            </a:r>
          </a:p>
          <a:p>
            <a:pPr marL="457200" indent="525463" algn="just">
              <a:buClrTx/>
              <a:buSzPct val="100000"/>
              <a:buFont typeface="+mj-lt"/>
              <a:buAutoNum type="arabicPeriod"/>
              <a:tabLst>
                <a:tab pos="2238375" algn="l"/>
              </a:tabLst>
            </a:pPr>
            <a:r>
              <a:rPr lang="en-US">
                <a:solidFill>
                  <a:schemeClr val="tx1"/>
                </a:solidFill>
                <a:latin typeface="Times New Roman" pitchFamily="18" charset="0"/>
                <a:cs typeface="Times New Roman" pitchFamily="18" charset="0"/>
              </a:rPr>
              <a:t>           The study developed a </a:t>
            </a:r>
            <a:r>
              <a:rPr lang="en-US" b="1">
                <a:solidFill>
                  <a:schemeClr val="tx1"/>
                </a:solidFill>
                <a:latin typeface="Times New Roman" pitchFamily="18" charset="0"/>
                <a:cs typeface="Times New Roman" pitchFamily="18" charset="0"/>
              </a:rPr>
              <a:t>regression-based neural network model</a:t>
            </a:r>
            <a:r>
              <a:rPr lang="en-US">
                <a:solidFill>
                  <a:schemeClr val="tx1"/>
                </a:solidFill>
                <a:latin typeface="Times New Roman" pitchFamily="18" charset="0"/>
                <a:cs typeface="Times New Roman" pitchFamily="18" charset="0"/>
              </a:rPr>
              <a:t> to forecast short-term ransomware behavior based on historical time-series data.</a:t>
            </a:r>
            <a:endParaRPr lang="en-IN" b="1" dirty="0">
              <a:solidFill>
                <a:schemeClr val="tx1"/>
              </a:solidFill>
              <a:latin typeface="Times New Roman" pitchFamily="18" charset="0"/>
              <a:cs typeface="Times New Roman" pitchFamily="18" charset="0"/>
            </a:endParaRPr>
          </a:p>
        </p:txBody>
      </p:sp>
      <p:sp>
        <p:nvSpPr>
          <p:cNvPr id="4" name="Title 1"/>
          <p:cNvSpPr>
            <a:spLocks noGrp="1"/>
          </p:cNvSpPr>
          <p:nvPr>
            <p:ph type="title"/>
          </p:nvPr>
        </p:nvSpPr>
        <p:spPr>
          <a:xfrm>
            <a:off x="1154954" y="973668"/>
            <a:ext cx="8761413" cy="706964"/>
          </a:xfrm>
        </p:spPr>
        <p:txBody>
          <a:bodyPr/>
          <a:lstStyle/>
          <a:p>
            <a:r>
              <a:rPr lang="en-IN" b="1">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2175622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451</TotalTime>
  <Words>1957</Words>
  <Application>Microsoft Office PowerPoint</Application>
  <PresentationFormat>Widescreen</PresentationFormat>
  <Paragraphs>219</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Ion Boardroom</vt:lpstr>
      <vt:lpstr>PREDICTION OF ANDROID RANSOMWARE ATTACK USING CATEGORIAL CLASSIFICATION </vt:lpstr>
      <vt:lpstr>AGENDA</vt:lpstr>
      <vt:lpstr>ABSTRACT </vt:lpstr>
      <vt:lpstr>EXISTING SYSTEM </vt:lpstr>
      <vt:lpstr>DEMERITS</vt:lpstr>
      <vt:lpstr>PROPOSED SYSTEM </vt:lpstr>
      <vt:lpstr>MERITS</vt:lpstr>
      <vt:lpstr>LITERATURE SURVEY</vt:lpstr>
      <vt:lpstr>LITERATURE SURVEY</vt:lpstr>
      <vt:lpstr>LITERATURE SURVEY</vt:lpstr>
      <vt:lpstr>LITERATURE SURVEY</vt:lpstr>
      <vt:lpstr>LITERATURE SURVEY</vt:lpstr>
      <vt:lpstr>ENVIRONMENT REQUIREMENTS</vt:lpstr>
      <vt:lpstr>SYSTEM ARCHITECTURE</vt:lpstr>
      <vt:lpstr>LIST OF MODULES</vt:lpstr>
      <vt:lpstr>MODULE-1: DATA PRE-PROCESSING</vt:lpstr>
      <vt:lpstr>MODULE DIAGRAM</vt:lpstr>
      <vt:lpstr>MODULE 2:DATA ANALYSIS OR VISUALIZATION</vt:lpstr>
      <vt:lpstr>PowerPoint Presentation</vt:lpstr>
      <vt:lpstr>PowerPoint Presentation</vt:lpstr>
      <vt:lpstr>PowerPoint Presentation</vt:lpstr>
      <vt:lpstr>MODULE 3: BERNOULLI NAÏVE BAYES ALGORITHM</vt:lpstr>
      <vt:lpstr>PowerPoint Presentation</vt:lpstr>
      <vt:lpstr>GRAPH REPRESENTATION</vt:lpstr>
      <vt:lpstr>MODULE 4: XG BOOST ALGORITHM</vt:lpstr>
      <vt:lpstr>PowerPoint Presentation</vt:lpstr>
      <vt:lpstr>GRAPH REPRESENTATION</vt:lpstr>
      <vt:lpstr>MODULE 5: RANDOM FOREST ALGORITHM</vt:lpstr>
      <vt:lpstr>PowerPoint Presentation</vt:lpstr>
      <vt:lpstr>GRAPH REPRESENTATION</vt:lpstr>
      <vt:lpstr>MODULE 6: DEPLOYMENT</vt:lpstr>
      <vt:lpstr>DIAGRAMS</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ANDROID RANSOMWARE ATTACK USING CATEGORICAL CLASSIFICATION.</dc:title>
  <dc:creator>Muthu Usha Rani</dc:creator>
  <cp:lastModifiedBy>muthuusharani13@gmail.com</cp:lastModifiedBy>
  <cp:revision>90</cp:revision>
  <dcterms:created xsi:type="dcterms:W3CDTF">2023-07-15T05:09:13Z</dcterms:created>
  <dcterms:modified xsi:type="dcterms:W3CDTF">2024-03-24T05:55:48Z</dcterms:modified>
</cp:coreProperties>
</file>