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91" r:id="rId5"/>
    <p:sldId id="264" r:id="rId6"/>
    <p:sldId id="269" r:id="rId7"/>
    <p:sldId id="259" r:id="rId8"/>
    <p:sldId id="260" r:id="rId9"/>
    <p:sldId id="292" r:id="rId10"/>
    <p:sldId id="296" r:id="rId11"/>
    <p:sldId id="261" r:id="rId12"/>
    <p:sldId id="267" r:id="rId13"/>
    <p:sldId id="297" r:id="rId14"/>
    <p:sldId id="298" r:id="rId15"/>
    <p:sldId id="301" r:id="rId16"/>
    <p:sldId id="302" r:id="rId17"/>
    <p:sldId id="303" r:id="rId18"/>
    <p:sldId id="293" r:id="rId19"/>
    <p:sldId id="289" r:id="rId20"/>
    <p:sldId id="279" r:id="rId21"/>
    <p:sldId id="294" r:id="rId22"/>
    <p:sldId id="295" r:id="rId23"/>
    <p:sldId id="308" r:id="rId24"/>
    <p:sldId id="286" r:id="rId25"/>
    <p:sldId id="306" r:id="rId26"/>
    <p:sldId id="304" r:id="rId27"/>
    <p:sldId id="305" r:id="rId28"/>
    <p:sldId id="30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01BB0B-0A5C-4118-A45F-34A6FBD305DD}">
          <p14:sldIdLst>
            <p14:sldId id="256"/>
            <p14:sldId id="257"/>
            <p14:sldId id="258"/>
            <p14:sldId id="291"/>
            <p14:sldId id="264"/>
            <p14:sldId id="269"/>
            <p14:sldId id="259"/>
            <p14:sldId id="260"/>
            <p14:sldId id="292"/>
            <p14:sldId id="296"/>
            <p14:sldId id="261"/>
            <p14:sldId id="267"/>
            <p14:sldId id="297"/>
            <p14:sldId id="298"/>
            <p14:sldId id="301"/>
            <p14:sldId id="302"/>
            <p14:sldId id="303"/>
            <p14:sldId id="293"/>
            <p14:sldId id="289"/>
            <p14:sldId id="279"/>
            <p14:sldId id="294"/>
            <p14:sldId id="295"/>
            <p14:sldId id="308"/>
            <p14:sldId id="286"/>
            <p14:sldId id="306"/>
            <p14:sldId id="304"/>
            <p14:sldId id="305"/>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4" d="100"/>
          <a:sy n="84"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3963-FF39-4BA8-83E5-A6B08A90E7BF}"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036DB-5BD7-4BD6-96C4-B7AC1814A841}" type="slidenum">
              <a:rPr lang="en-IN" smtClean="0"/>
              <a:t>‹#›</a:t>
            </a:fld>
            <a:endParaRPr lang="en-IN"/>
          </a:p>
        </p:txBody>
      </p:sp>
    </p:spTree>
    <p:extLst>
      <p:ext uri="{BB962C8B-B14F-4D97-AF65-F5344CB8AC3E}">
        <p14:creationId xmlns:p14="http://schemas.microsoft.com/office/powerpoint/2010/main" val="315457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1036DB-5BD7-4BD6-96C4-B7AC1814A841}" type="slidenum">
              <a:rPr lang="en-IN" smtClean="0"/>
              <a:t>6</a:t>
            </a:fld>
            <a:endParaRPr lang="en-IN"/>
          </a:p>
        </p:txBody>
      </p:sp>
    </p:spTree>
    <p:extLst>
      <p:ext uri="{BB962C8B-B14F-4D97-AF65-F5344CB8AC3E}">
        <p14:creationId xmlns:p14="http://schemas.microsoft.com/office/powerpoint/2010/main" val="354579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March 24, 2024</a:t>
            </a:fld>
            <a:endParaRPr lang="en-US" dirty="0"/>
          </a:p>
        </p:txBody>
      </p:sp>
      <p:sp>
        <p:nvSpPr>
          <p:cNvPr id="5" name="Footer Placeholder 4"/>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A17F0E-8070-4DFE-A821-9A699EDBAD7E}" type="datetime2">
              <a:rPr lang="en-US" smtClean="0"/>
              <a:t>Sunday, March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D34AE-C7BF-46E5-A968-01C6641F6476}" type="datetime2">
              <a:rPr lang="en-US" smtClean="0"/>
              <a:t>Sunday, March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5" y="1825625"/>
            <a:ext cx="10543031"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March 24, 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60CDE-A6F1-4138-AF12-ED09E8E5FB6B}" type="datetime2">
              <a:rPr lang="en-US" smtClean="0"/>
              <a:t>Sunday, March 24, 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3A4F6043-7A67-491B-98BC-F933DED7226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15F8B1-DB7B-4D28-A97D-40FB2DD1EF78}" type="datetime2">
              <a:rPr lang="en-US" smtClean="0"/>
              <a:t>Sunday, March 24,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20624" y="6217920"/>
            <a:ext cx="2743200" cy="640080"/>
          </a:xfrm>
        </p:spPr>
        <p:txBody>
          <a:bodyPr/>
          <a:lstStyle/>
          <a:p>
            <a:fld id="{14039161-23B8-4738-9069-73EBE8884FDD}" type="datetime2">
              <a:rPr lang="en-US" smtClean="0"/>
              <a:t>Sunday, March 24, 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94D44-7693-499F-AC6C-11696134FE3F}" type="datetime2">
              <a:rPr lang="en-US" smtClean="0"/>
              <a:t>Sunday, March 24, 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AF2AE-472C-4EF3-ABB2-24BAA9AE3CF7}" type="datetime2">
              <a:rPr lang="en-US" smtClean="0"/>
              <a:t>Sunday, March 24, 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420624" y="6217920"/>
            <a:ext cx="2743200" cy="640080"/>
          </a:xfrm>
        </p:spPr>
        <p:txBody>
          <a:bodyPr/>
          <a:lstStyle/>
          <a:p>
            <a:fld id="{EAEA162C-A7C1-4263-9453-1BAFF8C39559}" type="datetime2">
              <a:rPr lang="en-US" smtClean="0"/>
              <a:t>Sunday, March 24,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420624" y="6217920"/>
            <a:ext cx="2743200" cy="640080"/>
          </a:xfrm>
        </p:spPr>
        <p:txBody>
          <a:bodyPr/>
          <a:lstStyle/>
          <a:p>
            <a:fld id="{64DF6793-3458-4587-8168-65F0C37A92D2}" type="datetime2">
              <a:rPr lang="en-US" smtClean="0"/>
              <a:t>Sunday, March 24, 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3A4F6043-7A67-491B-98BC-F933DED7226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t>Sunday, March 24, 2024</a:t>
            </a:fld>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0"/>
            <a:ext cx="9296400" cy="3657601"/>
          </a:xfrm>
        </p:spPr>
        <p:txBody>
          <a:bodyPr>
            <a:normAutofit/>
          </a:bodyPr>
          <a:lstStyle/>
          <a:p>
            <a:r>
              <a:rPr lang="en-US" sz="3600" b="1" dirty="0"/>
              <a:t>RESPONDERS- </a:t>
            </a:r>
            <a:br>
              <a:rPr lang="en-US" sz="3600" b="1" dirty="0"/>
            </a:br>
            <a:r>
              <a:rPr lang="en-US" sz="3600" b="1" dirty="0"/>
              <a:t>THE SMART TRAFFIC LIGHT AND STREET LIGHT SYSTEM</a:t>
            </a:r>
            <a:r>
              <a:rPr lang="en-IN" sz="3600" b="1" dirty="0"/>
              <a:t/>
            </a:r>
            <a:br>
              <a:rPr lang="en-IN" sz="3600" b="1" dirty="0"/>
            </a:br>
            <a:r>
              <a:rPr lang="en-US" sz="3600" b="1" dirty="0"/>
              <a:t> </a:t>
            </a:r>
            <a:r>
              <a:rPr lang="en-US" sz="3600" dirty="0">
                <a:solidFill>
                  <a:schemeClr val="tx1"/>
                </a:solidFill>
                <a:latin typeface="Times New Roman" panose="02020603050405020304" pitchFamily="18" charset="0"/>
                <a:cs typeface="Times New Roman" panose="02020603050405020304" pitchFamily="18" charset="0"/>
              </a:rPr>
              <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
            </a:r>
            <a:br>
              <a:rPr lang="en-US" sz="3600" dirty="0">
                <a:solidFill>
                  <a:schemeClr val="tx1"/>
                </a:solidFill>
                <a:latin typeface="Times New Roman" panose="02020603050405020304" pitchFamily="18" charset="0"/>
                <a:cs typeface="Times New Roman" panose="02020603050405020304" pitchFamily="18" charset="0"/>
              </a:rPr>
            </a:br>
            <a:r>
              <a:rPr lang="en-US" sz="3600" b="0" i="0" dirty="0">
                <a:solidFill>
                  <a:schemeClr val="tx1"/>
                </a:solidFill>
                <a:effectLst/>
                <a:latin typeface="Times New Roman" panose="02020603050405020304" pitchFamily="18" charset="0"/>
                <a:cs typeface="Times New Roman" panose="02020603050405020304" pitchFamily="18" charset="0"/>
              </a:rPr>
              <a:t/>
            </a:r>
            <a:br>
              <a:rPr lang="en-US" sz="3600" b="0" i="0" dirty="0">
                <a:solidFill>
                  <a:schemeClr val="tx1"/>
                </a:solidFill>
                <a:effectLst/>
                <a:latin typeface="Times New Roman" panose="02020603050405020304" pitchFamily="18" charset="0"/>
                <a:cs typeface="Times New Roman" panose="02020603050405020304" pitchFamily="18" charset="0"/>
              </a:rPr>
            </a:br>
            <a:endParaRPr lang="en-IN" sz="3600" dirty="0"/>
          </a:p>
        </p:txBody>
      </p:sp>
      <p:sp>
        <p:nvSpPr>
          <p:cNvPr id="3" name="Subtitle 2"/>
          <p:cNvSpPr>
            <a:spLocks noGrp="1"/>
          </p:cNvSpPr>
          <p:nvPr>
            <p:ph type="subTitle" idx="1"/>
          </p:nvPr>
        </p:nvSpPr>
        <p:spPr>
          <a:xfrm>
            <a:off x="1771650" y="1817914"/>
            <a:ext cx="8648700" cy="4942115"/>
          </a:xfrm>
        </p:spPr>
        <p:txBody>
          <a:bodyPr>
            <a:normAutofit fontScale="47500" lnSpcReduction="20000"/>
          </a:bodyPr>
          <a:lstStyle/>
          <a:p>
            <a:pPr marL="0" lvl="0" indent="0" algn="l" rtl="0">
              <a:lnSpc>
                <a:spcPct val="100000"/>
              </a:lnSpc>
              <a:spcBef>
                <a:spcPts val="0"/>
              </a:spcBef>
              <a:spcAft>
                <a:spcPts val="0"/>
              </a:spcAft>
              <a:buSzPts val="1600"/>
              <a:buNone/>
            </a:pPr>
            <a:r>
              <a:rPr lang="en-IN" altLang="en-US" sz="5000" dirty="0">
                <a:solidFill>
                  <a:schemeClr val="tx1"/>
                </a:solidFill>
                <a:latin typeface="Times New Roman" panose="02020603050405020304" pitchFamily="18" charset="0"/>
                <a:cs typeface="Times New Roman" panose="02020603050405020304" pitchFamily="18" charset="0"/>
                <a:sym typeface="+mn-ea"/>
              </a:rPr>
              <a:t>TEAM MEMBERS:</a:t>
            </a:r>
          </a:p>
          <a:p>
            <a:pPr marL="0" lvl="0" indent="0" algn="l" rtl="0">
              <a:lnSpc>
                <a:spcPct val="100000"/>
              </a:lnSpc>
              <a:spcBef>
                <a:spcPts val="0"/>
              </a:spcBef>
              <a:spcAft>
                <a:spcPts val="0"/>
              </a:spcAft>
              <a:buSzPts val="1600"/>
              <a:buNone/>
            </a:pPr>
            <a:endParaRPr lang="en-US" sz="5000" dirty="0">
              <a:solidFill>
                <a:schemeClr val="tx1"/>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SzPts val="1600"/>
            </a:pPr>
            <a:r>
              <a:rPr lang="en-US" sz="5000" dirty="0">
                <a:solidFill>
                  <a:schemeClr val="tx1"/>
                </a:solidFill>
                <a:latin typeface="Times New Roman" panose="02020603050405020304" pitchFamily="18" charset="0"/>
                <a:cs typeface="Times New Roman" panose="02020603050405020304" pitchFamily="18" charset="0"/>
                <a:sym typeface="+mn-ea"/>
              </a:rPr>
              <a:t>MERCY ALBINA.C  211420104158</a:t>
            </a:r>
          </a:p>
          <a:p>
            <a:pPr lvl="0" algn="l">
              <a:lnSpc>
                <a:spcPct val="100000"/>
              </a:lnSpc>
              <a:spcBef>
                <a:spcPts val="0"/>
              </a:spcBef>
              <a:buSzPts val="1600"/>
            </a:pPr>
            <a:endParaRPr lang="en-US" sz="5000" dirty="0">
              <a:solidFill>
                <a:schemeClr val="tx1"/>
              </a:solidFill>
              <a:latin typeface="Times New Roman" panose="02020603050405020304" pitchFamily="18" charset="0"/>
              <a:cs typeface="Times New Roman" panose="02020603050405020304" pitchFamily="18" charset="0"/>
              <a:sym typeface="+mn-ea"/>
            </a:endParaRPr>
          </a:p>
          <a:p>
            <a:pPr lvl="0" algn="l">
              <a:lnSpc>
                <a:spcPct val="100000"/>
              </a:lnSpc>
              <a:spcBef>
                <a:spcPts val="0"/>
              </a:spcBef>
              <a:buSzPts val="1600"/>
            </a:pPr>
            <a:r>
              <a:rPr lang="en-US" sz="5000" dirty="0">
                <a:solidFill>
                  <a:schemeClr val="tx1"/>
                </a:solidFill>
                <a:latin typeface="Times New Roman" panose="02020603050405020304" pitchFamily="18" charset="0"/>
                <a:cs typeface="Times New Roman" panose="02020603050405020304" pitchFamily="18" charset="0"/>
                <a:sym typeface="+mn-ea"/>
              </a:rPr>
              <a:t>KOUSHIKA. S.S   211420104138</a:t>
            </a:r>
          </a:p>
          <a:p>
            <a:pPr lvl="0" algn="l">
              <a:lnSpc>
                <a:spcPct val="100000"/>
              </a:lnSpc>
              <a:spcBef>
                <a:spcPts val="0"/>
              </a:spcBef>
              <a:buSzPts val="1600"/>
            </a:pPr>
            <a:endParaRPr lang="en-US" sz="5000" dirty="0">
              <a:solidFill>
                <a:schemeClr val="tx1"/>
              </a:solidFill>
              <a:latin typeface="Times New Roman" panose="02020603050405020304" pitchFamily="18" charset="0"/>
              <a:cs typeface="Times New Roman" panose="02020603050405020304" pitchFamily="18" charset="0"/>
              <a:sym typeface="+mn-ea"/>
            </a:endParaRPr>
          </a:p>
          <a:p>
            <a:pPr lvl="0" algn="l">
              <a:lnSpc>
                <a:spcPct val="100000"/>
              </a:lnSpc>
              <a:buSzPts val="1600"/>
            </a:pPr>
            <a:r>
              <a:rPr lang="en-US" sz="5000" b="1" dirty="0">
                <a:solidFill>
                  <a:schemeClr val="tx1"/>
                </a:solidFill>
                <a:latin typeface="Times New Roman" panose="02020603050405020304" pitchFamily="18" charset="0"/>
                <a:cs typeface="Times New Roman" panose="02020603050405020304" pitchFamily="18" charset="0"/>
                <a:sym typeface="+mn-ea"/>
              </a:rPr>
              <a:t>GUIDE : </a:t>
            </a:r>
            <a:r>
              <a:rPr lang="en-US" sz="5000" dirty="0">
                <a:solidFill>
                  <a:schemeClr val="tx1"/>
                </a:solidFill>
                <a:latin typeface="Times New Roman" panose="02020603050405020304" pitchFamily="18" charset="0"/>
                <a:cs typeface="Times New Roman" panose="02020603050405020304" pitchFamily="18" charset="0"/>
                <a:sym typeface="+mn-ea"/>
              </a:rPr>
              <a:t>Dr. KAVITHA SUBRAMANI M.E., </a:t>
            </a:r>
            <a:r>
              <a:rPr lang="en-US" sz="5000" dirty="0" err="1">
                <a:solidFill>
                  <a:schemeClr val="tx1"/>
                </a:solidFill>
                <a:latin typeface="Times New Roman" panose="02020603050405020304" pitchFamily="18" charset="0"/>
                <a:cs typeface="Times New Roman" panose="02020603050405020304" pitchFamily="18" charset="0"/>
                <a:sym typeface="+mn-ea"/>
              </a:rPr>
              <a:t>P.hD</a:t>
            </a:r>
            <a:r>
              <a:rPr lang="en-US" sz="5000" dirty="0">
                <a:solidFill>
                  <a:schemeClr val="tx1"/>
                </a:solidFill>
                <a:latin typeface="Times New Roman" panose="02020603050405020304" pitchFamily="18" charset="0"/>
                <a:cs typeface="Times New Roman" panose="02020603050405020304" pitchFamily="18" charset="0"/>
                <a:sym typeface="+mn-ea"/>
              </a:rPr>
              <a:t>.(PROFESSOR)</a:t>
            </a:r>
          </a:p>
          <a:p>
            <a:pPr algn="l">
              <a:lnSpc>
                <a:spcPct val="100000"/>
              </a:lnSpc>
              <a:buSzPts val="1600"/>
            </a:pPr>
            <a:r>
              <a:rPr lang="en-US" sz="5000" b="1" dirty="0">
                <a:solidFill>
                  <a:schemeClr val="tx1"/>
                </a:solidFill>
                <a:latin typeface="Times New Roman" panose="02020603050405020304" pitchFamily="18" charset="0"/>
                <a:cs typeface="Times New Roman" panose="02020603050405020304" pitchFamily="18" charset="0"/>
                <a:sym typeface="+mn-ea"/>
              </a:rPr>
              <a:t>Batch no.: </a:t>
            </a:r>
            <a:r>
              <a:rPr lang="en-US" sz="5000" dirty="0">
                <a:solidFill>
                  <a:schemeClr val="tx1"/>
                </a:solidFill>
                <a:latin typeface="Times New Roman" panose="02020603050405020304" pitchFamily="18" charset="0"/>
                <a:cs typeface="Times New Roman" panose="02020603050405020304" pitchFamily="18" charset="0"/>
                <a:sym typeface="+mn-ea"/>
              </a:rPr>
              <a:t>A1</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SUSTAINABLE DEVELOPMENT GOALS:</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SDG </a:t>
            </a:r>
            <a:r>
              <a:rPr lang="en-US" sz="4200" dirty="0">
                <a:solidFill>
                  <a:schemeClr val="tx1"/>
                </a:solidFill>
                <a:latin typeface="Times New Roman" panose="02020603050405020304" pitchFamily="18" charset="0"/>
                <a:cs typeface="Times New Roman" panose="02020603050405020304" pitchFamily="18" charset="0"/>
                <a:sym typeface="+mn-ea"/>
              </a:rPr>
              <a:t>11: Sustainable Cities and Communities</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SDG</a:t>
            </a:r>
            <a:r>
              <a:rPr lang="en-US" sz="4200" dirty="0">
                <a:solidFill>
                  <a:schemeClr val="tx1"/>
                </a:solidFill>
                <a:latin typeface="Times New Roman" panose="02020603050405020304" pitchFamily="18" charset="0"/>
                <a:cs typeface="Times New Roman" panose="02020603050405020304" pitchFamily="18" charset="0"/>
                <a:sym typeface="+mn-ea"/>
              </a:rPr>
              <a:t> 9: Industry, Innovation, and Infrastructure</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SDG</a:t>
            </a:r>
            <a:r>
              <a:rPr lang="en-US" sz="4200" dirty="0">
                <a:solidFill>
                  <a:schemeClr val="tx1"/>
                </a:solidFill>
                <a:latin typeface="Times New Roman" panose="02020603050405020304" pitchFamily="18" charset="0"/>
                <a:cs typeface="Times New Roman" panose="02020603050405020304" pitchFamily="18" charset="0"/>
                <a:sym typeface="+mn-ea"/>
              </a:rPr>
              <a:t> 7: Affordable and Clean Energy</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SDG</a:t>
            </a:r>
            <a:r>
              <a:rPr lang="en-US" sz="4200" dirty="0">
                <a:solidFill>
                  <a:schemeClr val="tx1"/>
                </a:solidFill>
                <a:latin typeface="Times New Roman" panose="02020603050405020304" pitchFamily="18" charset="0"/>
                <a:cs typeface="Times New Roman" panose="02020603050405020304" pitchFamily="18" charset="0"/>
                <a:sym typeface="+mn-ea"/>
              </a:rPr>
              <a:t> 13: Climate Action</a:t>
            </a:r>
          </a:p>
          <a:p>
            <a:pPr algn="l">
              <a:lnSpc>
                <a:spcPct val="100000"/>
              </a:lnSpc>
              <a:buSzPts val="1600"/>
            </a:pPr>
            <a:r>
              <a:rPr lang="en-US" sz="4200" b="1" dirty="0">
                <a:solidFill>
                  <a:schemeClr val="tx1"/>
                </a:solidFill>
                <a:latin typeface="Times New Roman" panose="02020603050405020304" pitchFamily="18" charset="0"/>
                <a:cs typeface="Times New Roman" panose="02020603050405020304" pitchFamily="18" charset="0"/>
                <a:sym typeface="+mn-ea"/>
              </a:rPr>
              <a:t>SDG</a:t>
            </a:r>
            <a:r>
              <a:rPr lang="en-US" sz="4200" dirty="0">
                <a:solidFill>
                  <a:schemeClr val="tx1"/>
                </a:solidFill>
                <a:latin typeface="Times New Roman" panose="02020603050405020304" pitchFamily="18" charset="0"/>
                <a:cs typeface="Times New Roman" panose="02020603050405020304" pitchFamily="18" charset="0"/>
                <a:sym typeface="+mn-ea"/>
              </a:rPr>
              <a:t> 12: Responsible Consumption and Production</a:t>
            </a:r>
          </a:p>
          <a:p>
            <a:pPr algn="l">
              <a:lnSpc>
                <a:spcPct val="100000"/>
              </a:lnSpc>
              <a:buSzPts val="1600"/>
            </a:pPr>
            <a:endParaRPr lang="en-US" sz="4200" dirty="0">
              <a:solidFill>
                <a:schemeClr val="tx1"/>
              </a:solidFill>
              <a:latin typeface="Times New Roman" panose="02020603050405020304" pitchFamily="18" charset="0"/>
              <a:cs typeface="Times New Roman" panose="02020603050405020304" pitchFamily="18" charset="0"/>
              <a:sym typeface="+mn-ea"/>
            </a:endParaRPr>
          </a:p>
          <a:p>
            <a:pPr algn="l">
              <a:lnSpc>
                <a:spcPct val="100000"/>
              </a:lnSpc>
              <a:buSzPts val="1600"/>
            </a:pPr>
            <a:endParaRPr lang="en-US" sz="4200" dirty="0">
              <a:solidFill>
                <a:schemeClr val="tx1"/>
              </a:solidFill>
              <a:latin typeface="Times New Roman" panose="02020603050405020304" pitchFamily="18" charset="0"/>
              <a:cs typeface="Times New Roman" panose="02020603050405020304" pitchFamily="18" charset="0"/>
              <a:sym typeface="+mn-ea"/>
            </a:endParaRPr>
          </a:p>
          <a:p>
            <a:pPr algn="l">
              <a:lnSpc>
                <a:spcPct val="100000"/>
              </a:lnSpc>
              <a:buSzPts val="1600"/>
            </a:pPr>
            <a:endParaRPr lang="en-US" sz="4200" dirty="0">
              <a:solidFill>
                <a:schemeClr val="tx1"/>
              </a:solidFill>
              <a:latin typeface="Times New Roman" panose="02020603050405020304" pitchFamily="18" charset="0"/>
              <a:cs typeface="Times New Roman" panose="02020603050405020304" pitchFamily="18" charset="0"/>
              <a:sym typeface="+mn-ea"/>
            </a:endParaRPr>
          </a:p>
          <a:p>
            <a:pPr algn="l">
              <a:lnSpc>
                <a:spcPct val="100000"/>
              </a:lnSpc>
              <a:buSzPts val="1600"/>
            </a:pPr>
            <a:endParaRPr lang="en-US" sz="8000" b="1" dirty="0">
              <a:solidFill>
                <a:schemeClr val="tx1"/>
              </a:solidFill>
              <a:latin typeface="Times New Roman" panose="02020603050405020304" pitchFamily="18" charset="0"/>
              <a:cs typeface="Times New Roman" panose="02020603050405020304" pitchFamily="18" charset="0"/>
            </a:endParaRPr>
          </a:p>
          <a:p>
            <a:pPr lvl="0" algn="l">
              <a:lnSpc>
                <a:spcPct val="100000"/>
              </a:lnSpc>
              <a:buSzPts val="1600"/>
            </a:pPr>
            <a:endParaRPr lang="en-US" sz="8000" b="1"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31127-4597-5475-6492-F53493E286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xmlns="" id="{3CB9BEF1-56BE-11F8-1AB7-275B4E24442D}"/>
              </a:ext>
            </a:extLst>
          </p:cNvPr>
          <p:cNvSpPr>
            <a:spLocks noGrp="1"/>
          </p:cNvSpPr>
          <p:nvPr>
            <p:ph idx="1"/>
          </p:nvPr>
        </p:nvSpPr>
        <p:spPr>
          <a:xfrm>
            <a:off x="420625" y="1476103"/>
            <a:ext cx="11350751" cy="5016772"/>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The main components of the suggested system are as follows:</a:t>
            </a:r>
          </a:p>
          <a:p>
            <a:r>
              <a:rPr lang="en-US" sz="2300" dirty="0">
                <a:latin typeface="Times New Roman" panose="02020603050405020304" pitchFamily="18" charset="0"/>
                <a:cs typeface="Times New Roman" panose="02020603050405020304" pitchFamily="18" charset="0"/>
              </a:rPr>
              <a:t>1)	An intelligent, light-adjusting street lamp that detects inappropriate behavior and sounds an alarm.</a:t>
            </a:r>
          </a:p>
          <a:p>
            <a:r>
              <a:rPr lang="en-US" sz="2300" dirty="0">
                <a:latin typeface="Times New Roman" panose="02020603050405020304" pitchFamily="18" charset="0"/>
                <a:cs typeface="Times New Roman" panose="02020603050405020304" pitchFamily="18" charset="0"/>
              </a:rPr>
              <a:t>2)	A dependable network that allows for real-time communication. While many street lights are linked to servers using NB-IoT, managers are attached to servers via Wi-Fi as well as 5G internet technologies.</a:t>
            </a:r>
          </a:p>
          <a:p>
            <a:r>
              <a:rPr lang="en-US" sz="2300" dirty="0">
                <a:latin typeface="Times New Roman" panose="02020603050405020304" pitchFamily="18" charset="0"/>
                <a:cs typeface="Times New Roman" panose="02020603050405020304" pitchFamily="18" charset="0"/>
              </a:rPr>
              <a:t>3)	An adaptable management framework that can improve the distribution of resources for a straightforward, highly automated administration system.</a:t>
            </a:r>
          </a:p>
          <a:p>
            <a:r>
              <a:rPr lang="en-US" sz="2300" dirty="0">
                <a:latin typeface="Times New Roman" panose="02020603050405020304" pitchFamily="18" charset="0"/>
                <a:cs typeface="Times New Roman" panose="02020603050405020304" pitchFamily="18" charset="0"/>
              </a:rPr>
              <a:t>4)	An automated traffic barrier that drops when the traffic signal is red and rises when the signal is green.</a:t>
            </a:r>
          </a:p>
          <a:p>
            <a:r>
              <a:rPr lang="en-US" sz="2300" dirty="0">
                <a:latin typeface="Times New Roman" panose="02020603050405020304" pitchFamily="18" charset="0"/>
                <a:cs typeface="Times New Roman" panose="02020603050405020304" pitchFamily="18" charset="0"/>
              </a:rPr>
              <a:t>5)	The sound sensor that picks up the sound of emergency vehicles and creates a green lane using traffic signals for their passage.</a:t>
            </a:r>
          </a:p>
          <a:p>
            <a:r>
              <a:rPr lang="en-US" sz="2300" dirty="0">
                <a:latin typeface="Times New Roman" panose="02020603050405020304" pitchFamily="18" charset="0"/>
                <a:cs typeface="Times New Roman" panose="02020603050405020304" pitchFamily="18" charset="0"/>
              </a:rPr>
              <a:t>6)	And also identify the lane that has the heaviest traffic and alternate traffic signals accordingly to promote the flow of the traffic.</a:t>
            </a:r>
          </a:p>
          <a:p>
            <a:endParaRPr lang="en-IN" dirty="0"/>
          </a:p>
        </p:txBody>
      </p:sp>
    </p:spTree>
    <p:extLst>
      <p:ext uri="{BB962C8B-B14F-4D97-AF65-F5344CB8AC3E}">
        <p14:creationId xmlns:p14="http://schemas.microsoft.com/office/powerpoint/2010/main" val="288891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564" y="0"/>
            <a:ext cx="8489397" cy="791322"/>
          </a:xfrm>
        </p:spPr>
        <p:txBody>
          <a:bodyPr>
            <a:normAutofit fontScale="90000"/>
          </a:bodyPr>
          <a:lstStyle/>
          <a:p>
            <a:r>
              <a:rPr lang="en-US"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4176" y="596451"/>
            <a:ext cx="10543031" cy="4550404"/>
          </a:xfrm>
        </p:spPr>
        <p:txBody>
          <a:bodyPr>
            <a:normAutofit fontScale="25000" lnSpcReduction="20000"/>
          </a:bodyPr>
          <a:lstStyle/>
          <a:p>
            <a:pPr marL="0" indent="0" algn="l">
              <a:buNone/>
            </a:pPr>
            <a:r>
              <a:rPr lang="en-IN" sz="7200" b="1" i="0" u="none" strike="noStrike" baseline="0" dirty="0">
                <a:latin typeface="Times New Roman" panose="02020603050405020304" pitchFamily="18" charset="0"/>
                <a:cs typeface="Times New Roman" panose="02020603050405020304" pitchFamily="18" charset="0"/>
              </a:rPr>
              <a:t>Hardware Setup:</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Raspberry Pi</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Sound Sensor</a:t>
            </a:r>
          </a:p>
          <a:p>
            <a:pPr>
              <a:lnSpc>
                <a:spcPct val="120000"/>
              </a:lnSpc>
              <a:buClrTx/>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Traffic Lights, LEDs, and Barriers</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IR sensor </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Voltage Sensor</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LDR Sensor</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MQ-2 Gas Sensor</a:t>
            </a:r>
          </a:p>
          <a:p>
            <a:pPr>
              <a:lnSpc>
                <a:spcPct val="120000"/>
              </a:lnSpc>
              <a:buClrTx/>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DHT11 Temperature and Humidity Sensor</a:t>
            </a:r>
          </a:p>
          <a:p>
            <a:pPr>
              <a:lnSpc>
                <a:spcPct val="120000"/>
              </a:lnSpc>
              <a:buClrTx/>
              <a:buFont typeface="Wingdings" panose="05000000000000000000" pitchFamily="2" charset="2"/>
              <a:buChar char="§"/>
            </a:pPr>
            <a:r>
              <a:rPr lang="it-IT" sz="7200" dirty="0">
                <a:latin typeface="Times New Roman" panose="02020603050405020304" pitchFamily="18" charset="0"/>
                <a:cs typeface="Times New Roman" panose="02020603050405020304" pitchFamily="18" charset="0"/>
              </a:rPr>
              <a:t>Relays</a:t>
            </a:r>
          </a:p>
          <a:p>
            <a:pPr>
              <a:buClrTx/>
              <a:buFont typeface="Wingdings" panose="05000000000000000000" pitchFamily="2" charset="2"/>
              <a:buChar char="§"/>
            </a:pPr>
            <a:r>
              <a:rPr lang="en-IN" sz="7200" b="1" i="0" u="none" strike="noStrike" baseline="0" dirty="0">
                <a:latin typeface="Times New Roman" panose="02020603050405020304" pitchFamily="18" charset="0"/>
                <a:cs typeface="Times New Roman" panose="02020603050405020304" pitchFamily="18" charset="0"/>
              </a:rPr>
              <a:t>Software Setup:</a:t>
            </a:r>
          </a:p>
          <a:p>
            <a:pPr>
              <a:lnSpc>
                <a:spcPct val="120000"/>
              </a:lnSpc>
              <a:buClrTx/>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PYTHON</a:t>
            </a:r>
          </a:p>
          <a:p>
            <a:pPr>
              <a:lnSpc>
                <a:spcPct val="120000"/>
              </a:lnSpc>
              <a:buClrTx/>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FTT</a:t>
            </a:r>
          </a:p>
          <a:p>
            <a:pPr>
              <a:lnSpc>
                <a:spcPct val="120000"/>
              </a:lnSpc>
              <a:buClrTx/>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YOLO</a:t>
            </a:r>
          </a:p>
          <a:p>
            <a:pPr marL="0" indent="0">
              <a:lnSpc>
                <a:spcPct val="120000"/>
              </a:lnSpc>
              <a:buClrTx/>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296" y="365125"/>
            <a:ext cx="8849360" cy="1325563"/>
          </a:xfrm>
        </p:spPr>
        <p:txBody>
          <a:bodyPr>
            <a:normAutofit fontScale="90000"/>
          </a:bodyPr>
          <a:lstStyle/>
          <a:p>
            <a:r>
              <a:rPr lang="en-US" dirty="0">
                <a:latin typeface="Times New Roman" panose="02020603050405020304" pitchFamily="18" charset="0"/>
                <a:cs typeface="Times New Roman" panose="02020603050405020304" pitchFamily="18" charset="0"/>
              </a:rPr>
              <a:t>SYSTEM ARCHITECTURE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image14.jpeg"/>
          <p:cNvPicPr/>
          <p:nvPr/>
        </p:nvPicPr>
        <p:blipFill>
          <a:blip r:embed="rId2" cstate="print"/>
          <a:stretch>
            <a:fillRect/>
          </a:stretch>
        </p:blipFill>
        <p:spPr>
          <a:xfrm>
            <a:off x="3244215" y="1104900"/>
            <a:ext cx="5703570" cy="5515928"/>
          </a:xfrm>
          <a:prstGeom prst="rect">
            <a:avLst/>
          </a:prstGeom>
          <a:ln w="3175">
            <a:solidFill>
              <a:schemeClr val="bg2">
                <a:lumMod val="75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7B57C2-D0B4-0776-EE40-B635F2EF5000}"/>
              </a:ext>
            </a:extLst>
          </p:cNvPr>
          <p:cNvSpPr>
            <a:spLocks noGrp="1"/>
          </p:cNvSpPr>
          <p:nvPr>
            <p:ph type="title"/>
          </p:nvPr>
        </p:nvSpPr>
        <p:spPr>
          <a:xfrm>
            <a:off x="420624" y="182881"/>
            <a:ext cx="10543032" cy="1507808"/>
          </a:xfrm>
        </p:spPr>
        <p:txBody>
          <a:bodyPr>
            <a:normAutofit fontScale="90000"/>
          </a:bodyPr>
          <a:lstStyle/>
          <a:p>
            <a:pPr algn="ctr"/>
            <a:r>
              <a:rPr lang="en-US" sz="6000" dirty="0"/>
              <a:t>MODULE</a:t>
            </a:r>
            <a:r>
              <a:rPr lang="en-US" dirty="0"/>
              <a:t> </a:t>
            </a:r>
            <a:r>
              <a:rPr lang="en-US" sz="6000" dirty="0"/>
              <a:t>DESIGN</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628846B2-D8ED-A64C-F4B6-F4040DD97056}"/>
              </a:ext>
            </a:extLst>
          </p:cNvPr>
          <p:cNvSpPr>
            <a:spLocks noGrp="1"/>
          </p:cNvSpPr>
          <p:nvPr>
            <p:ph idx="1"/>
          </p:nvPr>
        </p:nvSpPr>
        <p:spPr>
          <a:xfrm>
            <a:off x="420625" y="901337"/>
            <a:ext cx="11350751" cy="5865223"/>
          </a:xfrm>
        </p:spPr>
        <p:txBody>
          <a:bodyPr>
            <a:normAutofit/>
          </a:bodyPr>
          <a:lstStyle/>
          <a:p>
            <a:r>
              <a:rPr lang="en-US" sz="3200" b="1" dirty="0"/>
              <a:t>USECASE DIAGRAM</a:t>
            </a:r>
            <a:endParaRPr lang="en-IN" sz="3200" b="1" dirty="0"/>
          </a:p>
        </p:txBody>
      </p:sp>
      <p:pic>
        <p:nvPicPr>
          <p:cNvPr id="5" name="Picture 4">
            <a:extLst>
              <a:ext uri="{FF2B5EF4-FFF2-40B4-BE49-F238E27FC236}">
                <a16:creationId xmlns:a16="http://schemas.microsoft.com/office/drawing/2014/main" xmlns="" id="{9675FD33-E6CA-EBB4-E107-694A3D7CA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1280159"/>
            <a:ext cx="7156269" cy="5225415"/>
          </a:xfrm>
          <a:prstGeom prst="rect">
            <a:avLst/>
          </a:prstGeom>
        </p:spPr>
      </p:pic>
    </p:spTree>
    <p:extLst>
      <p:ext uri="{BB962C8B-B14F-4D97-AF65-F5344CB8AC3E}">
        <p14:creationId xmlns:p14="http://schemas.microsoft.com/office/powerpoint/2010/main" val="71984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960DF-2D29-33E8-1F0C-645E1CB6D844}"/>
              </a:ext>
            </a:extLst>
          </p:cNvPr>
          <p:cNvSpPr>
            <a:spLocks noGrp="1"/>
          </p:cNvSpPr>
          <p:nvPr>
            <p:ph type="title"/>
          </p:nvPr>
        </p:nvSpPr>
        <p:spPr/>
        <p:txBody>
          <a:bodyPr/>
          <a:lstStyle/>
          <a:p>
            <a:pPr algn="ctr"/>
            <a:r>
              <a:rPr lang="en-US" sz="5400" dirty="0"/>
              <a:t>MODULE</a:t>
            </a:r>
            <a:r>
              <a:rPr lang="en-US" dirty="0"/>
              <a:t> </a:t>
            </a:r>
            <a:r>
              <a:rPr lang="en-US" sz="5400" dirty="0"/>
              <a:t>DESIGN</a:t>
            </a:r>
            <a:endParaRPr lang="en-IN" dirty="0"/>
          </a:p>
        </p:txBody>
      </p:sp>
      <p:sp>
        <p:nvSpPr>
          <p:cNvPr id="3" name="Content Placeholder 2">
            <a:extLst>
              <a:ext uri="{FF2B5EF4-FFF2-40B4-BE49-F238E27FC236}">
                <a16:creationId xmlns:a16="http://schemas.microsoft.com/office/drawing/2014/main" xmlns="" id="{3E1FBBF4-1228-9CDB-A005-1FCB85B9A201}"/>
              </a:ext>
            </a:extLst>
          </p:cNvPr>
          <p:cNvSpPr>
            <a:spLocks noGrp="1"/>
          </p:cNvSpPr>
          <p:nvPr>
            <p:ph idx="1"/>
          </p:nvPr>
        </p:nvSpPr>
        <p:spPr>
          <a:xfrm>
            <a:off x="420625" y="1423851"/>
            <a:ext cx="11662518" cy="5069024"/>
          </a:xfrm>
        </p:spPr>
        <p:txBody>
          <a:bodyPr>
            <a:normAutofit/>
          </a:bodyPr>
          <a:lstStyle/>
          <a:p>
            <a:r>
              <a:rPr lang="en-US" sz="3200" dirty="0"/>
              <a:t>ACTIVITY DIAGRAM</a:t>
            </a:r>
          </a:p>
          <a:p>
            <a:endParaRPr lang="en-IN" sz="3200" dirty="0"/>
          </a:p>
        </p:txBody>
      </p:sp>
      <p:pic>
        <p:nvPicPr>
          <p:cNvPr id="5" name="Picture 4">
            <a:extLst>
              <a:ext uri="{FF2B5EF4-FFF2-40B4-BE49-F238E27FC236}">
                <a16:creationId xmlns:a16="http://schemas.microsoft.com/office/drawing/2014/main" xmlns="" id="{B8CA9D2A-66FC-BCA9-AFEA-E48E4C4B0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172" y="1854926"/>
            <a:ext cx="9396382" cy="4911634"/>
          </a:xfrm>
          <a:prstGeom prst="rect">
            <a:avLst/>
          </a:prstGeom>
        </p:spPr>
      </p:pic>
    </p:spTree>
    <p:extLst>
      <p:ext uri="{BB962C8B-B14F-4D97-AF65-F5344CB8AC3E}">
        <p14:creationId xmlns:p14="http://schemas.microsoft.com/office/powerpoint/2010/main" val="85508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0130D-D069-8D39-1D36-F42012549F01}"/>
              </a:ext>
            </a:extLst>
          </p:cNvPr>
          <p:cNvSpPr>
            <a:spLocks noGrp="1"/>
          </p:cNvSpPr>
          <p:nvPr>
            <p:ph type="title"/>
          </p:nvPr>
        </p:nvSpPr>
        <p:spPr>
          <a:xfrm>
            <a:off x="420624" y="1"/>
            <a:ext cx="10543032" cy="825991"/>
          </a:xfrm>
        </p:spPr>
        <p:txBody>
          <a:bodyPr/>
          <a:lstStyle/>
          <a:p>
            <a:pPr algn="ctr"/>
            <a:r>
              <a:rPr lang="en-US" dirty="0"/>
              <a:t>SYSTEM IMPLEMENTATION </a:t>
            </a:r>
            <a:endParaRPr lang="en-IN" dirty="0"/>
          </a:p>
        </p:txBody>
      </p:sp>
      <p:sp>
        <p:nvSpPr>
          <p:cNvPr id="3" name="Content Placeholder 2">
            <a:extLst>
              <a:ext uri="{FF2B5EF4-FFF2-40B4-BE49-F238E27FC236}">
                <a16:creationId xmlns:a16="http://schemas.microsoft.com/office/drawing/2014/main" xmlns="" id="{A2B9ADB6-BB7E-55B6-5373-5483A320D098}"/>
              </a:ext>
            </a:extLst>
          </p:cNvPr>
          <p:cNvSpPr>
            <a:spLocks noGrp="1"/>
          </p:cNvSpPr>
          <p:nvPr>
            <p:ph idx="1"/>
          </p:nvPr>
        </p:nvSpPr>
        <p:spPr>
          <a:xfrm>
            <a:off x="91441" y="825992"/>
            <a:ext cx="11900262" cy="5849127"/>
          </a:xfrm>
        </p:spPr>
        <p:txBody>
          <a:bodyPr>
            <a:normAutofit fontScale="92500"/>
          </a:bodyPr>
          <a:lstStyle/>
          <a:p>
            <a:r>
              <a:rPr lang="en-US" b="1" dirty="0"/>
              <a:t>A.</a:t>
            </a:r>
            <a:r>
              <a:rPr lang="en-US" dirty="0"/>
              <a:t>	</a:t>
            </a:r>
            <a:r>
              <a:rPr lang="en-US" b="1" dirty="0"/>
              <a:t>WEBSTER'S METHOD FOR TRAFFIC SIGNAL TIMING:</a:t>
            </a:r>
          </a:p>
          <a:p>
            <a:r>
              <a:rPr lang="en-US" dirty="0"/>
              <a:t>•	The Webster method class implements a traffic signal timing methodology inspired by Webster's method. It adjusts green and red signal durations based on traffic density.</a:t>
            </a:r>
          </a:p>
          <a:p>
            <a:r>
              <a:rPr lang="en-US" dirty="0"/>
              <a:t>•	The cycle length is initially set to 30 seconds, and adjustments are made depending on the traffic density.</a:t>
            </a:r>
          </a:p>
          <a:p>
            <a:r>
              <a:rPr lang="en-US" b="1" dirty="0"/>
              <a:t>B.</a:t>
            </a:r>
            <a:r>
              <a:rPr lang="en-US" dirty="0"/>
              <a:t>	</a:t>
            </a:r>
            <a:r>
              <a:rPr lang="en-US" b="1" dirty="0"/>
              <a:t>TRAFFIC SIGNAL CONTROL</a:t>
            </a:r>
            <a:r>
              <a:rPr lang="en-US" dirty="0"/>
              <a:t>:</a:t>
            </a:r>
          </a:p>
          <a:p>
            <a:r>
              <a:rPr lang="en-US" dirty="0"/>
              <a:t>•	The Traffic Signal Control class manages the traffic lights at different directions (north, south, east, west).</a:t>
            </a:r>
          </a:p>
          <a:p>
            <a:r>
              <a:rPr lang="en-US" dirty="0"/>
              <a:t>•	It uses the YOLO (You Only Look Once) object detection model to measure traffic density by detecting vehicles in a video frame.</a:t>
            </a:r>
          </a:p>
          <a:p>
            <a:r>
              <a:rPr lang="en-US" dirty="0"/>
              <a:t>•	The update traffic signal method updates traffic light durations based on traffic density using Webster's method.</a:t>
            </a:r>
          </a:p>
          <a:p>
            <a:r>
              <a:rPr lang="en-US" dirty="0"/>
              <a:t>•	Traffic lights are then controlled to signal green and red durations accordingly.</a:t>
            </a:r>
          </a:p>
          <a:p>
            <a:endParaRPr lang="en-IN" dirty="0"/>
          </a:p>
        </p:txBody>
      </p:sp>
    </p:spTree>
    <p:extLst>
      <p:ext uri="{BB962C8B-B14F-4D97-AF65-F5344CB8AC3E}">
        <p14:creationId xmlns:p14="http://schemas.microsoft.com/office/powerpoint/2010/main" val="363182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0130D-D069-8D39-1D36-F42012549F01}"/>
              </a:ext>
            </a:extLst>
          </p:cNvPr>
          <p:cNvSpPr>
            <a:spLocks noGrp="1"/>
          </p:cNvSpPr>
          <p:nvPr>
            <p:ph type="title"/>
          </p:nvPr>
        </p:nvSpPr>
        <p:spPr>
          <a:xfrm>
            <a:off x="420624" y="1"/>
            <a:ext cx="10543032" cy="825991"/>
          </a:xfrm>
        </p:spPr>
        <p:txBody>
          <a:bodyPr/>
          <a:lstStyle/>
          <a:p>
            <a:pPr algn="ctr"/>
            <a:r>
              <a:rPr lang="en-US" dirty="0"/>
              <a:t>SYSTEM IMPLEMENTATION </a:t>
            </a:r>
            <a:endParaRPr lang="en-IN" dirty="0"/>
          </a:p>
        </p:txBody>
      </p:sp>
      <p:sp>
        <p:nvSpPr>
          <p:cNvPr id="3" name="Content Placeholder 2">
            <a:extLst>
              <a:ext uri="{FF2B5EF4-FFF2-40B4-BE49-F238E27FC236}">
                <a16:creationId xmlns:a16="http://schemas.microsoft.com/office/drawing/2014/main" xmlns="" id="{A2B9ADB6-BB7E-55B6-5373-5483A320D098}"/>
              </a:ext>
            </a:extLst>
          </p:cNvPr>
          <p:cNvSpPr>
            <a:spLocks noGrp="1"/>
          </p:cNvSpPr>
          <p:nvPr>
            <p:ph idx="1"/>
          </p:nvPr>
        </p:nvSpPr>
        <p:spPr>
          <a:xfrm>
            <a:off x="91441" y="825992"/>
            <a:ext cx="11900262" cy="5849127"/>
          </a:xfrm>
        </p:spPr>
        <p:txBody>
          <a:bodyPr>
            <a:normAutofit fontScale="32500" lnSpcReduction="20000"/>
          </a:bodyPr>
          <a:lstStyle/>
          <a:p>
            <a:pPr>
              <a:lnSpc>
                <a:spcPct val="120000"/>
              </a:lnSpc>
            </a:pPr>
            <a:r>
              <a:rPr lang="en-US" sz="4300" b="1" dirty="0"/>
              <a:t>C.</a:t>
            </a:r>
            <a:r>
              <a:rPr lang="en-US" sz="4300" dirty="0"/>
              <a:t>	</a:t>
            </a:r>
            <a:r>
              <a:rPr lang="en-US" sz="4500" b="1" dirty="0"/>
              <a:t>TRAFFIC SIGNAL AND BARRIER SYSTEM:</a:t>
            </a:r>
          </a:p>
          <a:p>
            <a:pPr>
              <a:lnSpc>
                <a:spcPct val="120000"/>
              </a:lnSpc>
            </a:pPr>
            <a:r>
              <a:rPr lang="en-US" sz="4500" dirty="0"/>
              <a:t>•	The Traffic Signal and Barrier System class integrates traffic signal control, barrier control, overspeed detection, and ambulance detection.</a:t>
            </a:r>
          </a:p>
          <a:p>
            <a:pPr>
              <a:lnSpc>
                <a:spcPct val="120000"/>
              </a:lnSpc>
            </a:pPr>
            <a:r>
              <a:rPr lang="en-US" sz="4500" dirty="0"/>
              <a:t>•	It initializes traffic lights, barriers, overspeed detection components, and an ambulance detection system.</a:t>
            </a:r>
          </a:p>
          <a:p>
            <a:pPr>
              <a:lnSpc>
                <a:spcPct val="120000"/>
              </a:lnSpc>
            </a:pPr>
            <a:r>
              <a:rPr lang="en-US" sz="4500" dirty="0"/>
              <a:t>•	The calculate green duration method calculates the green time based on traffic density using a specified formula.</a:t>
            </a:r>
          </a:p>
          <a:p>
            <a:pPr>
              <a:lnSpc>
                <a:spcPct val="120000"/>
              </a:lnSpc>
            </a:pPr>
            <a:r>
              <a:rPr lang="en-US" sz="4500" dirty="0"/>
              <a:t>•	The update traffic signal method controls traffic lights and barriers based on the calculated green time and predefined red time.</a:t>
            </a:r>
          </a:p>
          <a:p>
            <a:pPr>
              <a:lnSpc>
                <a:spcPct val="120000"/>
              </a:lnSpc>
            </a:pPr>
            <a:r>
              <a:rPr lang="en-US" sz="4500" dirty="0"/>
              <a:t>•	Over speed detection involves capturing video frames, detecting moving objects, and checking if the detected speed exceeds a predefined threshold.</a:t>
            </a:r>
          </a:p>
          <a:p>
            <a:pPr>
              <a:lnSpc>
                <a:spcPct val="120000"/>
              </a:lnSpc>
            </a:pPr>
            <a:r>
              <a:rPr lang="en-US" sz="4500" dirty="0"/>
              <a:t>•	Ambulance detection monitors sound sensor input and responds by turning traffic lights green.</a:t>
            </a:r>
          </a:p>
          <a:p>
            <a:pPr>
              <a:lnSpc>
                <a:spcPct val="120000"/>
              </a:lnSpc>
            </a:pPr>
            <a:r>
              <a:rPr lang="en-US" sz="4500" b="1" dirty="0"/>
              <a:t>D.</a:t>
            </a:r>
            <a:r>
              <a:rPr lang="en-US" sz="4500" dirty="0"/>
              <a:t>	</a:t>
            </a:r>
            <a:r>
              <a:rPr lang="en-US" sz="4500" b="1" dirty="0"/>
              <a:t>AUDIO PROCESSING AND EMERGENCY SOUND DETECTION</a:t>
            </a:r>
          </a:p>
          <a:p>
            <a:pPr>
              <a:lnSpc>
                <a:spcPct val="120000"/>
              </a:lnSpc>
            </a:pPr>
            <a:r>
              <a:rPr lang="en-US" sz="4500" dirty="0"/>
              <a:t>•	The sound sensor processing method collects audio samples, applies windowing, and performs FFT (Fast Fourier Transform) to detect peak frequencies. An emergency sound is detected if the peak frequency corresponds to predefined criteria.</a:t>
            </a:r>
          </a:p>
          <a:p>
            <a:pPr>
              <a:lnSpc>
                <a:spcPct val="120000"/>
              </a:lnSpc>
            </a:pPr>
            <a:r>
              <a:rPr lang="en-US" sz="4500" b="1" dirty="0"/>
              <a:t>E</a:t>
            </a:r>
            <a:r>
              <a:rPr lang="en-US" sz="4500" dirty="0"/>
              <a:t>.	</a:t>
            </a:r>
            <a:r>
              <a:rPr lang="en-US" sz="4500" b="1" dirty="0"/>
              <a:t>DYNAMIC LIGHT ADJUSTMENT</a:t>
            </a:r>
          </a:p>
          <a:p>
            <a:pPr>
              <a:lnSpc>
                <a:spcPct val="120000"/>
              </a:lnSpc>
            </a:pPr>
            <a:r>
              <a:rPr lang="en-US" sz="4500" dirty="0"/>
              <a:t>•	Based on the readings from the LDR sensor, dynamically adjust the brightness of the street lights. Save energy by dimming lights when sufficient natural light is available. Monitors the voltage levels in the street lighting system.</a:t>
            </a:r>
          </a:p>
          <a:p>
            <a:endParaRPr lang="en-IN" dirty="0"/>
          </a:p>
        </p:txBody>
      </p:sp>
    </p:spTree>
    <p:extLst>
      <p:ext uri="{BB962C8B-B14F-4D97-AF65-F5344CB8AC3E}">
        <p14:creationId xmlns:p14="http://schemas.microsoft.com/office/powerpoint/2010/main" val="169576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0130D-D069-8D39-1D36-F42012549F01}"/>
              </a:ext>
            </a:extLst>
          </p:cNvPr>
          <p:cNvSpPr>
            <a:spLocks noGrp="1"/>
          </p:cNvSpPr>
          <p:nvPr>
            <p:ph type="title"/>
          </p:nvPr>
        </p:nvSpPr>
        <p:spPr>
          <a:xfrm>
            <a:off x="420624" y="1"/>
            <a:ext cx="10543032" cy="825991"/>
          </a:xfrm>
        </p:spPr>
        <p:txBody>
          <a:bodyPr/>
          <a:lstStyle/>
          <a:p>
            <a:pPr algn="ctr"/>
            <a:r>
              <a:rPr lang="en-US" dirty="0"/>
              <a:t>SYSTEM IMPLEMENTATION </a:t>
            </a:r>
            <a:endParaRPr lang="en-IN" dirty="0"/>
          </a:p>
        </p:txBody>
      </p:sp>
      <p:sp>
        <p:nvSpPr>
          <p:cNvPr id="3" name="Content Placeholder 2">
            <a:extLst>
              <a:ext uri="{FF2B5EF4-FFF2-40B4-BE49-F238E27FC236}">
                <a16:creationId xmlns:a16="http://schemas.microsoft.com/office/drawing/2014/main" xmlns="" id="{A2B9ADB6-BB7E-55B6-5373-5483A320D098}"/>
              </a:ext>
            </a:extLst>
          </p:cNvPr>
          <p:cNvSpPr>
            <a:spLocks noGrp="1"/>
          </p:cNvSpPr>
          <p:nvPr>
            <p:ph idx="1"/>
          </p:nvPr>
        </p:nvSpPr>
        <p:spPr>
          <a:xfrm>
            <a:off x="91441" y="825992"/>
            <a:ext cx="11900262" cy="5849127"/>
          </a:xfrm>
        </p:spPr>
        <p:txBody>
          <a:bodyPr>
            <a:normAutofit fontScale="92500" lnSpcReduction="20000"/>
          </a:bodyPr>
          <a:lstStyle/>
          <a:p>
            <a:pPr>
              <a:lnSpc>
                <a:spcPct val="120000"/>
              </a:lnSpc>
            </a:pPr>
            <a:r>
              <a:rPr lang="en-US" b="1" dirty="0">
                <a:latin typeface="Times New Roman" panose="02020603050405020304" pitchFamily="18" charset="0"/>
                <a:cs typeface="Times New Roman" panose="02020603050405020304" pitchFamily="18" charset="0"/>
              </a:rPr>
              <a:t>F.	GAS MONITORING</a:t>
            </a:r>
            <a:r>
              <a:rPr lang="en-US" dirty="0">
                <a:latin typeface="Times New Roman" panose="02020603050405020304" pitchFamily="18" charset="0"/>
                <a:cs typeface="Times New Roman" panose="02020603050405020304" pitchFamily="18" charset="0"/>
              </a:rPr>
              <a:t>:</a:t>
            </a:r>
          </a:p>
          <a:p>
            <a:pPr>
              <a:lnSpc>
                <a:spcPct val="120000"/>
              </a:lnSpc>
            </a:pPr>
            <a:r>
              <a:rPr lang="en-US" dirty="0">
                <a:latin typeface="Times New Roman" panose="02020603050405020304" pitchFamily="18" charset="0"/>
                <a:cs typeface="Times New Roman" panose="02020603050405020304" pitchFamily="18" charset="0"/>
              </a:rPr>
              <a:t>•	Use data from the MQ-2 Gas Sensor to detect the presence of harmful gases and take appropriate actions (e.g., alerting authorities).</a:t>
            </a:r>
          </a:p>
          <a:p>
            <a:pPr>
              <a:lnSpc>
                <a:spcPct val="120000"/>
              </a:lnSpc>
            </a:pPr>
            <a:r>
              <a:rPr lang="en-US" b="1" dirty="0">
                <a:latin typeface="Times New Roman" panose="02020603050405020304" pitchFamily="18" charset="0"/>
                <a:cs typeface="Times New Roman" panose="02020603050405020304" pitchFamily="18" charset="0"/>
              </a:rPr>
              <a:t>G.	TEMPERATURE AND HUMIDITY MONITORING</a:t>
            </a:r>
          </a:p>
          <a:p>
            <a:pPr>
              <a:lnSpc>
                <a:spcPct val="120000"/>
              </a:lnSpc>
            </a:pPr>
            <a:r>
              <a:rPr lang="en-US" dirty="0">
                <a:latin typeface="Times New Roman" panose="02020603050405020304" pitchFamily="18" charset="0"/>
                <a:cs typeface="Times New Roman" panose="02020603050405020304" pitchFamily="18" charset="0"/>
              </a:rPr>
              <a:t>•	Monitor temperature and humidity levels for environmental awareness. Serially transmits temperature and humidity measurements. Measures temperature in the range of 0 to 50°C and relative humidity from 20% to 90% RH</a:t>
            </a:r>
          </a:p>
          <a:p>
            <a:pPr>
              <a:lnSpc>
                <a:spcPct val="120000"/>
              </a:lnSpc>
            </a:pPr>
            <a:r>
              <a:rPr lang="en-US" b="1" dirty="0">
                <a:latin typeface="Times New Roman" panose="02020603050405020304" pitchFamily="18" charset="0"/>
                <a:cs typeface="Times New Roman" panose="02020603050405020304" pitchFamily="18" charset="0"/>
              </a:rPr>
              <a:t>H.	RELAY CONTROL</a:t>
            </a:r>
          </a:p>
          <a:p>
            <a:pPr>
              <a:lnSpc>
                <a:spcPct val="120000"/>
              </a:lnSpc>
            </a:pPr>
            <a:r>
              <a:rPr lang="en-US" dirty="0">
                <a:latin typeface="Times New Roman" panose="02020603050405020304" pitchFamily="18" charset="0"/>
                <a:cs typeface="Times New Roman" panose="02020603050405020304" pitchFamily="18" charset="0"/>
              </a:rPr>
              <a:t>•	Utilize relays to control the ON/OFF status of  the street lights.</a:t>
            </a:r>
          </a:p>
          <a:p>
            <a:pPr>
              <a:lnSpc>
                <a:spcPct val="120000"/>
              </a:lnSpc>
            </a:pPr>
            <a:r>
              <a:rPr lang="en-US" dirty="0">
                <a:latin typeface="Times New Roman" panose="02020603050405020304" pitchFamily="18" charset="0"/>
                <a:cs typeface="Times New Roman" panose="02020603050405020304" pitchFamily="18" charset="0"/>
              </a:rPr>
              <a:t>•	Programmatically adjust lighting based on external factors.</a:t>
            </a:r>
          </a:p>
          <a:p>
            <a:pPr>
              <a:lnSpc>
                <a:spcPct val="120000"/>
              </a:lnSpc>
            </a:pPr>
            <a:r>
              <a:rPr lang="en-US" b="1" dirty="0">
                <a:latin typeface="Times New Roman" panose="02020603050405020304" pitchFamily="18" charset="0"/>
                <a:cs typeface="Times New Roman" panose="02020603050405020304" pitchFamily="18" charset="0"/>
              </a:rPr>
              <a:t>I.	ENERGY EFFICIENCY</a:t>
            </a:r>
          </a:p>
          <a:p>
            <a:pPr>
              <a:lnSpc>
                <a:spcPct val="120000"/>
              </a:lnSpc>
            </a:pPr>
            <a:r>
              <a:rPr lang="en-US" dirty="0">
                <a:latin typeface="Times New Roman" panose="02020603050405020304" pitchFamily="18" charset="0"/>
                <a:cs typeface="Times New Roman" panose="02020603050405020304" pitchFamily="18" charset="0"/>
              </a:rPr>
              <a:t>•	Optimize street lighting based on surroundings and time of day to save energy.</a:t>
            </a:r>
          </a:p>
          <a:p>
            <a:pPr>
              <a:lnSpc>
                <a:spcPct val="120000"/>
              </a:lnSpc>
            </a:pPr>
            <a:r>
              <a:rPr lang="en-US" dirty="0">
                <a:latin typeface="Times New Roman" panose="02020603050405020304" pitchFamily="18" charset="0"/>
                <a:cs typeface="Times New Roman" panose="02020603050405020304" pitchFamily="18" charset="0"/>
              </a:rPr>
              <a:t>•	Lower light pollution by adjusting brightness levels</a:t>
            </a:r>
          </a:p>
          <a:p>
            <a:endParaRPr lang="en-IN" dirty="0"/>
          </a:p>
        </p:txBody>
      </p:sp>
    </p:spTree>
    <p:extLst>
      <p:ext uri="{BB962C8B-B14F-4D97-AF65-F5344CB8AC3E}">
        <p14:creationId xmlns:p14="http://schemas.microsoft.com/office/powerpoint/2010/main" val="1397775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505B6-AB31-66F1-E154-9260CF9BC9CA}"/>
              </a:ext>
            </a:extLst>
          </p:cNvPr>
          <p:cNvSpPr>
            <a:spLocks noGrp="1"/>
          </p:cNvSpPr>
          <p:nvPr>
            <p:ph type="title"/>
          </p:nvPr>
        </p:nvSpPr>
        <p:spPr>
          <a:xfrm>
            <a:off x="420625" y="365125"/>
            <a:ext cx="10543032" cy="1325563"/>
          </a:xfrm>
        </p:spPr>
        <p:txBody>
          <a:bodyPr>
            <a:normAutofit fontScale="90000"/>
          </a:bodyPr>
          <a:lstStyle/>
          <a:p>
            <a:pPr lvl="2" algn="l" rtl="0">
              <a:lnSpc>
                <a:spcPct val="90000"/>
              </a:lnSpc>
              <a:spcBef>
                <a:spcPct val="0"/>
              </a:spcBef>
            </a:pPr>
            <a:r>
              <a:rPr lang="en-US" sz="5400" b="1" kern="1200" dirty="0">
                <a:solidFill>
                  <a:schemeClr val="tx2"/>
                </a:solidFill>
                <a:latin typeface="Times New Roman" panose="02020603050405020304" pitchFamily="18" charset="0"/>
                <a:ea typeface="Times New Roman" panose="02020603050405020304" pitchFamily="18" charset="0"/>
                <a:cs typeface="+mj-cs"/>
              </a:rPr>
              <a:t>YOLO (YOU ONLY LOOK ONCE) </a:t>
            </a:r>
            <a:r>
              <a:rPr lang="en-US" sz="2200" b="1" kern="1200" dirty="0">
                <a:solidFill>
                  <a:schemeClr val="tx2"/>
                </a:solidFill>
                <a:latin typeface="Times New Roman" panose="02020603050405020304" pitchFamily="18" charset="0"/>
                <a:ea typeface="Times New Roman" panose="02020603050405020304" pitchFamily="18" charset="0"/>
                <a:cs typeface="+mj-cs"/>
              </a:rPr>
              <a:t>ALGORITHM</a:t>
            </a:r>
            <a:r>
              <a:rPr lang="en-IN" b="1" cap="all" dirty="0">
                <a:effectLst>
                  <a:glow>
                    <a:srgbClr val="000000"/>
                  </a:glow>
                  <a:outerShdw sx="0" sy="0">
                    <a:srgbClr val="000000"/>
                  </a:outerShdw>
                  <a:reflection stA="0" endPos="0" fadeDir="0" sx="0" sy="0"/>
                </a:effectLst>
              </a:rPr>
              <a:t/>
            </a:r>
            <a:br>
              <a:rPr lang="en-IN" b="1" cap="all" dirty="0">
                <a:effectLst>
                  <a:glow>
                    <a:srgbClr val="000000"/>
                  </a:glow>
                  <a:outerShdw sx="0" sy="0">
                    <a:srgbClr val="000000"/>
                  </a:outerShdw>
                  <a:reflection stA="0" endPos="0" fadeDir="0" sx="0" sy="0"/>
                </a:effectLst>
              </a:rPr>
            </a:br>
            <a:endParaRPr lang="en-IN" dirty="0"/>
          </a:p>
        </p:txBody>
      </p:sp>
      <p:sp>
        <p:nvSpPr>
          <p:cNvPr id="3" name="Content Placeholder 2">
            <a:extLst>
              <a:ext uri="{FF2B5EF4-FFF2-40B4-BE49-F238E27FC236}">
                <a16:creationId xmlns:a16="http://schemas.microsoft.com/office/drawing/2014/main" xmlns="" id="{B9E97743-70CC-B45D-F883-20619E484660}"/>
              </a:ext>
            </a:extLst>
          </p:cNvPr>
          <p:cNvSpPr>
            <a:spLocks noGrp="1"/>
          </p:cNvSpPr>
          <p:nvPr>
            <p:ph idx="1"/>
          </p:nvPr>
        </p:nvSpPr>
        <p:spPr>
          <a:xfrm>
            <a:off x="420625" y="1181101"/>
            <a:ext cx="10543031" cy="4946158"/>
          </a:xfrm>
        </p:spPr>
        <p:txBody>
          <a:bodyPr>
            <a:noAutofit/>
          </a:bodyPr>
          <a:lstStyle/>
          <a:p>
            <a:pPr marL="0" lvl="0" indent="0" algn="just">
              <a:lnSpc>
                <a:spcPct val="170000"/>
              </a:lnSpc>
              <a:buNone/>
            </a:pPr>
            <a:endParaRPr lang="en-IN" sz="1700" b="1" dirty="0">
              <a:latin typeface="Times New Roman" panose="02020603050405020304" pitchFamily="18" charset="0"/>
              <a:ea typeface="Times New Roman" panose="02020603050405020304" pitchFamily="18" charset="0"/>
            </a:endParaRPr>
          </a:p>
          <a:p>
            <a:pPr marL="0" lvl="0" indent="0" algn="just">
              <a:lnSpc>
                <a:spcPct val="170000"/>
              </a:lnSpc>
              <a:buNone/>
            </a:pPr>
            <a:r>
              <a:rPr lang="en-US" sz="1700" dirty="0">
                <a:latin typeface="Times New Roman" panose="02020603050405020304" pitchFamily="18" charset="0"/>
                <a:ea typeface="Times New Roman" panose="02020603050405020304" pitchFamily="18" charset="0"/>
              </a:rPr>
              <a:t>YOLO is an object detection algorithm that is designed to detect and classify objects in images or video frames. It divides the input image into a grid and predicts bounding boxes and class probabilities for each grid cell in a single forward pass.</a:t>
            </a:r>
            <a:endParaRPr lang="en-IN" sz="1700" dirty="0">
              <a:latin typeface="Times New Roman" panose="02020603050405020304" pitchFamily="18" charset="0"/>
              <a:ea typeface="Times New Roman" panose="02020603050405020304" pitchFamily="18" charset="0"/>
            </a:endParaRPr>
          </a:p>
          <a:p>
            <a:pPr lvl="0" algn="just">
              <a:lnSpc>
                <a:spcPct val="170000"/>
              </a:lnSpc>
              <a:buFont typeface="Wingdings" panose="05000000000000000000" pitchFamily="2" charset="2"/>
              <a:buChar char="§"/>
            </a:pPr>
            <a:r>
              <a:rPr lang="en-US" sz="1700" b="1" dirty="0">
                <a:latin typeface="Times New Roman" panose="02020603050405020304" pitchFamily="18" charset="0"/>
                <a:ea typeface="Times New Roman" panose="02020603050405020304" pitchFamily="18" charset="0"/>
              </a:rPr>
              <a:t>Input Processing</a:t>
            </a:r>
            <a:endParaRPr lang="en-IN" sz="1700" b="1" dirty="0">
              <a:latin typeface="Times New Roman" panose="02020603050405020304" pitchFamily="18" charset="0"/>
              <a:ea typeface="Times New Roman" panose="02020603050405020304" pitchFamily="18" charset="0"/>
            </a:endParaRPr>
          </a:p>
          <a:p>
            <a:pPr marL="0" lvl="0" indent="0" algn="just">
              <a:lnSpc>
                <a:spcPct val="170000"/>
              </a:lnSpc>
              <a:buNone/>
            </a:pPr>
            <a:r>
              <a:rPr lang="en-US" sz="1700" dirty="0">
                <a:latin typeface="Times New Roman" panose="02020603050405020304" pitchFamily="18" charset="0"/>
                <a:ea typeface="Times New Roman" panose="02020603050405020304" pitchFamily="18" charset="0"/>
              </a:rPr>
              <a:t>  Before feeding the image to YOLO, it is preprocessed into a format suitable for the model. This involves converting the image to a blob, a structured format that can be used as input to the neural network.</a:t>
            </a:r>
            <a:endParaRPr lang="en-IN" sz="1700" dirty="0">
              <a:latin typeface="Times New Roman" panose="02020603050405020304" pitchFamily="18" charset="0"/>
              <a:ea typeface="Times New Roman" panose="02020603050405020304" pitchFamily="18" charset="0"/>
            </a:endParaRPr>
          </a:p>
          <a:p>
            <a:pPr lvl="0" algn="just">
              <a:lnSpc>
                <a:spcPct val="170000"/>
              </a:lnSpc>
              <a:buFont typeface="Wingdings" panose="05000000000000000000" pitchFamily="2" charset="2"/>
              <a:buChar char="§"/>
            </a:pPr>
            <a:r>
              <a:rPr lang="en-US" sz="1700" b="1" dirty="0">
                <a:latin typeface="Times New Roman" panose="02020603050405020304" pitchFamily="18" charset="0"/>
                <a:ea typeface="Times New Roman" panose="02020603050405020304" pitchFamily="18" charset="0"/>
              </a:rPr>
              <a:t>Integration into the Traffic System</a:t>
            </a:r>
            <a:endParaRPr lang="en-IN" sz="1700" b="1" dirty="0">
              <a:latin typeface="Times New Roman" panose="02020603050405020304" pitchFamily="18" charset="0"/>
              <a:ea typeface="Times New Roman" panose="02020603050405020304" pitchFamily="18" charset="0"/>
            </a:endParaRPr>
          </a:p>
          <a:p>
            <a:pPr marL="0" lvl="0" indent="0" algn="just">
              <a:lnSpc>
                <a:spcPct val="170000"/>
              </a:lnSpc>
              <a:buNone/>
            </a:pPr>
            <a:r>
              <a:rPr lang="en-US" sz="1700" dirty="0">
                <a:latin typeface="Times New Roman" panose="02020603050405020304" pitchFamily="18" charset="0"/>
                <a:ea typeface="Times New Roman" panose="02020603050405020304" pitchFamily="18" charset="0"/>
              </a:rPr>
              <a:t> The YOLO-based traffic density estimation is a crucial component of the larger traffic signal and barrier system. It provides real-time information about traffic conditions, allowing the system to adapt and optimize traffic signal timings for efficient traffic management.</a:t>
            </a:r>
            <a:endParaRPr lang="en-IN" sz="17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961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505B6-AB31-66F1-E154-9260CF9BC9CA}"/>
              </a:ext>
            </a:extLst>
          </p:cNvPr>
          <p:cNvSpPr>
            <a:spLocks noGrp="1"/>
          </p:cNvSpPr>
          <p:nvPr>
            <p:ph type="title"/>
          </p:nvPr>
        </p:nvSpPr>
        <p:spPr/>
        <p:txBody>
          <a:bodyPr>
            <a:normAutofit fontScale="90000"/>
          </a:bodyPr>
          <a:lstStyle/>
          <a:p>
            <a:r>
              <a:rPr lang="en-US" sz="5400" b="1" dirty="0">
                <a:effectLst/>
                <a:latin typeface="Times New Roman" panose="02020603050405020304" pitchFamily="18" charset="0"/>
                <a:ea typeface="Times New Roman" panose="02020603050405020304" pitchFamily="18" charset="0"/>
              </a:rPr>
              <a:t>FTT(Fast Fourier Transform)</a:t>
            </a:r>
            <a:r>
              <a:rPr lang="en-US" sz="2700" b="1" dirty="0">
                <a:effectLst/>
                <a:latin typeface="Times New Roman" panose="02020603050405020304" pitchFamily="18" charset="0"/>
                <a:ea typeface="Times New Roman" panose="02020603050405020304" pitchFamily="18" charset="0"/>
              </a:rPr>
              <a:t>ALGORITHM</a:t>
            </a:r>
            <a:endParaRPr lang="en-IN" sz="2700" dirty="0"/>
          </a:p>
        </p:txBody>
      </p:sp>
      <p:sp>
        <p:nvSpPr>
          <p:cNvPr id="3" name="Content Placeholder 2">
            <a:extLst>
              <a:ext uri="{FF2B5EF4-FFF2-40B4-BE49-F238E27FC236}">
                <a16:creationId xmlns:a16="http://schemas.microsoft.com/office/drawing/2014/main" xmlns="" id="{B9E97743-70CC-B45D-F883-20619E484660}"/>
              </a:ext>
            </a:extLst>
          </p:cNvPr>
          <p:cNvSpPr>
            <a:spLocks noGrp="1"/>
          </p:cNvSpPr>
          <p:nvPr>
            <p:ph idx="1"/>
          </p:nvPr>
        </p:nvSpPr>
        <p:spPr>
          <a:xfrm>
            <a:off x="420625" y="1463041"/>
            <a:ext cx="11571078" cy="5264330"/>
          </a:xfrm>
        </p:spPr>
        <p:txBody>
          <a:bodyPr>
            <a:normAutofit fontScale="92500" lnSpcReduction="20000"/>
          </a:bodyPr>
          <a:lstStyle/>
          <a:p>
            <a:pPr>
              <a:lnSpc>
                <a:spcPct val="150000"/>
              </a:lnSpc>
            </a:pPr>
            <a:r>
              <a:rPr lang="en-US" sz="1800" dirty="0">
                <a:effectLst/>
                <a:latin typeface="Times New Roman" panose="02020603050405020304" pitchFamily="18" charset="0"/>
                <a:ea typeface="Times New Roman" panose="02020603050405020304" pitchFamily="18" charset="0"/>
              </a:rPr>
              <a:t>The Fast Fourier Transform (FFT) algorithm is utilized for processing audio data from a sound sensor. The primary goal is to analyze the frequency content of the collected audio samples to identify specific patterns, particularly an emergency sound indicative of an ambulance. </a:t>
            </a:r>
          </a:p>
          <a:p>
            <a:pPr>
              <a:lnSpc>
                <a:spcPct val="150000"/>
              </a:lnSpc>
            </a:pPr>
            <a:r>
              <a:rPr lang="en-US" sz="1800" b="1" dirty="0">
                <a:effectLst/>
                <a:latin typeface="Times New Roman" panose="02020603050405020304" pitchFamily="18" charset="0"/>
                <a:ea typeface="Times New Roman" panose="02020603050405020304" pitchFamily="18" charset="0"/>
              </a:rPr>
              <a:t>FFT Processing</a:t>
            </a:r>
            <a:endParaRPr lang="en-IN" sz="1800" b="1"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The Fast Fourier Transform (FFT) is applied to the windowed audio data. FFT is an algorithm that efficiently computes the Discrete Fourier Transform (DFT), revealing the frequency components present in the signal.</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Emergency Sound Detection </a:t>
            </a:r>
            <a:endParaRPr lang="en-IN" sz="1800" b="1"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The code checks whether the identified peak frequency corresponds to an emergency sound indicative of an ambulance.</a:t>
            </a:r>
          </a:p>
          <a:p>
            <a:pPr>
              <a:lnSpc>
                <a:spcPct val="150000"/>
              </a:lnSpc>
            </a:pPr>
            <a:r>
              <a:rPr lang="en-US" sz="1800" b="1" dirty="0">
                <a:effectLst/>
                <a:latin typeface="Times New Roman" panose="02020603050405020304" pitchFamily="18" charset="0"/>
                <a:ea typeface="Times New Roman" panose="02020603050405020304" pitchFamily="18" charset="0"/>
              </a:rPr>
              <a:t>Peak Frequency Detection</a:t>
            </a:r>
          </a:p>
          <a:p>
            <a:pPr>
              <a:lnSpc>
                <a:spcPct val="150000"/>
              </a:lnSpc>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frequency with the highest magnitude in the spectrum is identified. This is determined by finding the index of the maximum magnitude in the FFT result and converting it to a frequency value.</a:t>
            </a: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5662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948" y="0"/>
            <a:ext cx="7548104" cy="953589"/>
          </a:xfrm>
        </p:spPr>
        <p:txBody>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3326" y="849086"/>
            <a:ext cx="11377747" cy="5695405"/>
          </a:xfrm>
        </p:spPr>
        <p:txBody>
          <a:bodyPr>
            <a:no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improve safety and energy consumption in smart cities, this proposal supports two essential tactics. The first attempt suggests implementing dynamic brightness management for optimal energy efficiency in fog computing-based smart street lamps (SSL). These SSLs can independently report, meaning that individual bulbs can identify and report anomalous conditions, including broken or pilfered lights. According to the study's findings, installing SSLs greatly reduces dangers and improves energy utilization in urban illumination.</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By integrating machine learning technologies, the second strategy concentrates on intelligent traffic management. To improve traffic control, a system that uses automation and the Internet of Things to operate barricades on roads is being introduced. You only look once algorithms for object identification distinguish between free and crowded highways, recommending alternate routes to ease traffic congestion. These actions address careless driving, improve traffic flow, and increase road safety.</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summary, the combination of Smart Street Lamps (SSLs) and intelligent traffic management systems hold the promise of ushering in smarter, safer, and more energy-efficient cities by effectively tackling issues associated with street lights, traffic congestion, and speeding vehicles. All things considered, this integrated strategy is a positive step toward developing technologically sophisticated and sustainable cities.</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lgn="just">
              <a:buClrTx/>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endParaRPr lang="en-IN" dirty="0"/>
          </a:p>
        </p:txBody>
      </p:sp>
      <p:sp>
        <p:nvSpPr>
          <p:cNvPr id="4" name="TextBox 3"/>
          <p:cNvSpPr txBox="1"/>
          <p:nvPr/>
        </p:nvSpPr>
        <p:spPr>
          <a:xfrm>
            <a:off x="7559040" y="5926574"/>
            <a:ext cx="6096000" cy="369332"/>
          </a:xfrm>
          <a:prstGeom prst="rect">
            <a:avLst/>
          </a:prstGeom>
          <a:noFill/>
        </p:spPr>
        <p:txBody>
          <a:bodyPr wrap="square">
            <a:spAutoFit/>
          </a:bodyPr>
          <a:lstStyle/>
          <a:p>
            <a:r>
              <a:rPr lang="en-US" dirty="0"/>
              <a:t>SYSTEM WORKING</a:t>
            </a:r>
            <a:endParaRPr lang="en-IN" dirty="0"/>
          </a:p>
        </p:txBody>
      </p:sp>
      <p:sp>
        <p:nvSpPr>
          <p:cNvPr id="8" name="TextBox 7"/>
          <p:cNvSpPr txBox="1"/>
          <p:nvPr/>
        </p:nvSpPr>
        <p:spPr>
          <a:xfrm>
            <a:off x="1219201" y="5926574"/>
            <a:ext cx="6827520" cy="369332"/>
          </a:xfrm>
          <a:prstGeom prst="rect">
            <a:avLst/>
          </a:prstGeom>
          <a:noFill/>
        </p:spPr>
        <p:txBody>
          <a:bodyPr wrap="square">
            <a:spAutoFit/>
          </a:bodyPr>
          <a:lstStyle/>
          <a:p>
            <a:r>
              <a:rPr lang="en-US" dirty="0"/>
              <a:t>SYSTEM WORKING</a:t>
            </a:r>
            <a:endParaRPr lang="en-IN" dirty="0"/>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530279" y="1592541"/>
            <a:ext cx="4208541" cy="4206875"/>
          </a:xfrm>
          <a:prstGeom prst="rect">
            <a:avLst/>
          </a:prstGeom>
        </p:spPr>
      </p:pic>
      <p:pic>
        <p:nvPicPr>
          <p:cNvPr id="5" name="image19.jpeg">
            <a:extLst>
              <a:ext uri="{FF2B5EF4-FFF2-40B4-BE49-F238E27FC236}">
                <a16:creationId xmlns:a16="http://schemas.microsoft.com/office/drawing/2014/main" xmlns="" id="{FB9A37C1-5D43-606A-54D0-43D491AB5655}"/>
              </a:ext>
            </a:extLst>
          </p:cNvPr>
          <p:cNvPicPr>
            <a:picLocks noGrp="1" noChangeAspect="1"/>
          </p:cNvPicPr>
          <p:nvPr>
            <p:ph idx="1"/>
          </p:nvPr>
        </p:nvPicPr>
        <p:blipFill>
          <a:blip r:embed="rId3" cstate="print"/>
          <a:stretch>
            <a:fillRect/>
          </a:stretch>
        </p:blipFill>
        <p:spPr>
          <a:xfrm>
            <a:off x="6907280" y="1592540"/>
            <a:ext cx="4166031" cy="42068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endParaRPr lang="en-IN" dirty="0"/>
          </a:p>
        </p:txBody>
      </p:sp>
      <p:sp>
        <p:nvSpPr>
          <p:cNvPr id="4" name="TextBox 3"/>
          <p:cNvSpPr txBox="1"/>
          <p:nvPr/>
        </p:nvSpPr>
        <p:spPr>
          <a:xfrm>
            <a:off x="8140065" y="5567727"/>
            <a:ext cx="6096000" cy="369332"/>
          </a:xfrm>
          <a:prstGeom prst="rect">
            <a:avLst/>
          </a:prstGeom>
          <a:noFill/>
        </p:spPr>
        <p:txBody>
          <a:bodyPr wrap="square">
            <a:spAutoFit/>
          </a:bodyPr>
          <a:lstStyle/>
          <a:p>
            <a:r>
              <a:rPr lang="en-US" dirty="0"/>
              <a:t>RED LIGHT</a:t>
            </a:r>
            <a:endParaRPr lang="en-IN" dirty="0"/>
          </a:p>
        </p:txBody>
      </p:sp>
      <p:sp>
        <p:nvSpPr>
          <p:cNvPr id="8" name="TextBox 7"/>
          <p:cNvSpPr txBox="1"/>
          <p:nvPr/>
        </p:nvSpPr>
        <p:spPr>
          <a:xfrm>
            <a:off x="731520" y="5798923"/>
            <a:ext cx="6827520" cy="369332"/>
          </a:xfrm>
          <a:prstGeom prst="rect">
            <a:avLst/>
          </a:prstGeom>
          <a:noFill/>
        </p:spPr>
        <p:txBody>
          <a:bodyPr wrap="square">
            <a:spAutoFit/>
          </a:bodyPr>
          <a:lstStyle/>
          <a:p>
            <a:r>
              <a:rPr lang="en-US" dirty="0"/>
              <a:t>LED WORKING UNDER CONDITION GIVEN</a:t>
            </a:r>
            <a:endParaRPr lang="en-IN" dirty="0"/>
          </a:p>
        </p:txBody>
      </p:sp>
      <p:sp>
        <p:nvSpPr>
          <p:cNvPr id="3" name="Content Placeholder 2"/>
          <p:cNvSpPr>
            <a:spLocks noGrp="1"/>
          </p:cNvSpPr>
          <p:nvPr>
            <p:ph idx="1"/>
          </p:nvPr>
        </p:nvSpPr>
        <p:spPr>
          <a:xfrm>
            <a:off x="530279" y="1027906"/>
            <a:ext cx="10543031" cy="4206383"/>
          </a:xfrm>
        </p:spPr>
        <p:txBody>
          <a:bodyPr/>
          <a:lstStyle/>
          <a:p>
            <a:endParaRPr lang="en-IN" dirty="0"/>
          </a:p>
        </p:txBody>
      </p:sp>
      <p:pic>
        <p:nvPicPr>
          <p:cNvPr id="9" name="image20.jpeg"/>
          <p:cNvPicPr/>
          <p:nvPr/>
        </p:nvPicPr>
        <p:blipFill>
          <a:blip r:embed="rId2" cstate="print"/>
          <a:stretch>
            <a:fillRect/>
          </a:stretch>
        </p:blipFill>
        <p:spPr>
          <a:xfrm>
            <a:off x="530279" y="2170113"/>
            <a:ext cx="4737100" cy="2879725"/>
          </a:xfrm>
          <a:prstGeom prst="rect">
            <a:avLst/>
          </a:prstGeom>
        </p:spPr>
      </p:pic>
      <p:pic>
        <p:nvPicPr>
          <p:cNvPr id="12" name="Picture 11" descr="C:\Users\HP\AppData\Local\Packages\5319275A.WhatsAppDesktop_cv1g1gvanyjgm\TempState\538A50FB36B97123ADC3627CBDB223BF\WhatsApp Image 2024-03-22 at 11.34.38_9e50e44f.jpg"/>
          <p:cNvPicPr/>
          <p:nvPr/>
        </p:nvPicPr>
        <p:blipFill>
          <a:blip r:embed="rId3">
            <a:extLst>
              <a:ext uri="{28A0092B-C50C-407E-A947-70E740481C1C}">
                <a14:useLocalDpi xmlns:a14="http://schemas.microsoft.com/office/drawing/2010/main" val="0"/>
              </a:ext>
            </a:extLst>
          </a:blip>
          <a:srcRect/>
          <a:stretch>
            <a:fillRect/>
          </a:stretch>
        </p:blipFill>
        <p:spPr bwMode="auto">
          <a:xfrm>
            <a:off x="6634660" y="1865964"/>
            <a:ext cx="4438650" cy="3366770"/>
          </a:xfrm>
          <a:prstGeom prst="rect">
            <a:avLst/>
          </a:prstGeom>
        </p:spPr>
      </p:pic>
    </p:spTree>
    <p:extLst>
      <p:ext uri="{BB962C8B-B14F-4D97-AF65-F5344CB8AC3E}">
        <p14:creationId xmlns:p14="http://schemas.microsoft.com/office/powerpoint/2010/main" val="3023779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endParaRPr lang="en-IN" dirty="0"/>
          </a:p>
        </p:txBody>
      </p:sp>
      <p:sp>
        <p:nvSpPr>
          <p:cNvPr id="4" name="TextBox 3"/>
          <p:cNvSpPr txBox="1"/>
          <p:nvPr/>
        </p:nvSpPr>
        <p:spPr>
          <a:xfrm>
            <a:off x="8187690" y="5836658"/>
            <a:ext cx="6096000" cy="369332"/>
          </a:xfrm>
          <a:prstGeom prst="rect">
            <a:avLst/>
          </a:prstGeom>
          <a:noFill/>
        </p:spPr>
        <p:txBody>
          <a:bodyPr wrap="square">
            <a:spAutoFit/>
          </a:bodyPr>
          <a:lstStyle/>
          <a:p>
            <a:r>
              <a:rPr lang="en-US" dirty="0"/>
              <a:t>YELOW LIGHT</a:t>
            </a:r>
            <a:endParaRPr lang="en-IN" dirty="0"/>
          </a:p>
        </p:txBody>
      </p:sp>
      <p:sp>
        <p:nvSpPr>
          <p:cNvPr id="8" name="TextBox 7"/>
          <p:cNvSpPr txBox="1"/>
          <p:nvPr/>
        </p:nvSpPr>
        <p:spPr>
          <a:xfrm>
            <a:off x="2112645" y="5614257"/>
            <a:ext cx="6827520" cy="369332"/>
          </a:xfrm>
          <a:prstGeom prst="rect">
            <a:avLst/>
          </a:prstGeom>
          <a:noFill/>
        </p:spPr>
        <p:txBody>
          <a:bodyPr wrap="square">
            <a:spAutoFit/>
          </a:bodyPr>
          <a:lstStyle/>
          <a:p>
            <a:r>
              <a:rPr lang="en-US" dirty="0"/>
              <a:t>GREEN LIGHT</a:t>
            </a:r>
            <a:endParaRPr lang="en-IN" dirty="0"/>
          </a:p>
        </p:txBody>
      </p:sp>
      <p:pic>
        <p:nvPicPr>
          <p:cNvPr id="10" name="Picture 9" descr="C:\Users\HP\AppData\Local\Packages\5319275A.WhatsAppDesktop_cv1g1gvanyjgm\TempState\04C6906524CD877E833FE26DDADDC62F\WhatsApp Image 2024-03-22 at 11.35.14_1ee16a80.jpg"/>
          <p:cNvPicPr/>
          <p:nvPr/>
        </p:nvPicPr>
        <p:blipFill>
          <a:blip r:embed="rId2">
            <a:extLst>
              <a:ext uri="{28A0092B-C50C-407E-A947-70E740481C1C}">
                <a14:useLocalDpi xmlns:a14="http://schemas.microsoft.com/office/drawing/2010/main" val="0"/>
              </a:ext>
            </a:extLst>
          </a:blip>
          <a:srcRect/>
          <a:stretch>
            <a:fillRect/>
          </a:stretch>
        </p:blipFill>
        <p:spPr bwMode="auto">
          <a:xfrm>
            <a:off x="530279" y="2521283"/>
            <a:ext cx="5363845" cy="2879725"/>
          </a:xfrm>
          <a:prstGeom prst="rect">
            <a:avLst/>
          </a:prstGeom>
        </p:spPr>
      </p:pic>
      <p:pic>
        <p:nvPicPr>
          <p:cNvPr id="11" name="Content Placeholder 10" descr="C:\Users\HP\AppData\Local\Packages\5319275A.WhatsAppDesktop_cv1g1gvanyjgm\TempState\C36B1132AC829ECE87DDA55D77AC06A4\WhatsApp Image 2024-03-22 at 11.35.15_cca07b49.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77819" y="1728422"/>
            <a:ext cx="5143500" cy="3848100"/>
          </a:xfrm>
          <a:prstGeom prst="rect">
            <a:avLst/>
          </a:prstGeom>
        </p:spPr>
      </p:pic>
    </p:spTree>
    <p:extLst>
      <p:ext uri="{BB962C8B-B14F-4D97-AF65-F5344CB8AC3E}">
        <p14:creationId xmlns:p14="http://schemas.microsoft.com/office/powerpoint/2010/main" val="423288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07170-8EF8-1776-2156-AD5B4DD95322}"/>
              </a:ext>
            </a:extLst>
          </p:cNvPr>
          <p:cNvSpPr>
            <a:spLocks noGrp="1"/>
          </p:cNvSpPr>
          <p:nvPr>
            <p:ph type="title"/>
          </p:nvPr>
        </p:nvSpPr>
        <p:spPr>
          <a:xfrm>
            <a:off x="420624" y="97971"/>
            <a:ext cx="10543032" cy="728021"/>
          </a:xfrm>
        </p:spPr>
        <p:txBody>
          <a:bodyPr>
            <a:normAutofit fontScale="90000"/>
          </a:bodyPr>
          <a:lstStyle/>
          <a:p>
            <a:pPr algn="ctr"/>
            <a:r>
              <a:rPr lang="en-US" dirty="0"/>
              <a:t>TESTING</a:t>
            </a:r>
            <a:endParaRPr lang="en-IN" dirty="0"/>
          </a:p>
        </p:txBody>
      </p:sp>
      <p:graphicFrame>
        <p:nvGraphicFramePr>
          <p:cNvPr id="7" name="Content Placeholder 6">
            <a:extLst>
              <a:ext uri="{FF2B5EF4-FFF2-40B4-BE49-F238E27FC236}">
                <a16:creationId xmlns:a16="http://schemas.microsoft.com/office/drawing/2014/main" xmlns="" id="{DD814FBB-3EF6-5AF3-A49D-531718767588}"/>
              </a:ext>
            </a:extLst>
          </p:cNvPr>
          <p:cNvGraphicFramePr>
            <a:graphicFrameLocks noGrp="1"/>
          </p:cNvGraphicFramePr>
          <p:nvPr>
            <p:ph idx="1"/>
            <p:extLst>
              <p:ext uri="{D42A27DB-BD31-4B8C-83A1-F6EECF244321}">
                <p14:modId xmlns:p14="http://schemas.microsoft.com/office/powerpoint/2010/main" val="695801076"/>
              </p:ext>
            </p:extLst>
          </p:nvPr>
        </p:nvGraphicFramePr>
        <p:xfrm>
          <a:off x="420624" y="825992"/>
          <a:ext cx="11350751" cy="6105464"/>
        </p:xfrm>
        <a:graphic>
          <a:graphicData uri="http://schemas.openxmlformats.org/drawingml/2006/table">
            <a:tbl>
              <a:tblPr firstRow="1" firstCol="1" lastRow="1" lastCol="1" bandRow="1" bandCol="1">
                <a:tableStyleId>{5C22544A-7EE6-4342-B048-85BDC9FD1C3A}</a:tableStyleId>
              </a:tblPr>
              <a:tblGrid>
                <a:gridCol w="1364633">
                  <a:extLst>
                    <a:ext uri="{9D8B030D-6E8A-4147-A177-3AD203B41FA5}">
                      <a16:colId xmlns:a16="http://schemas.microsoft.com/office/drawing/2014/main" xmlns="" val="2589497266"/>
                    </a:ext>
                  </a:extLst>
                </a:gridCol>
                <a:gridCol w="2438400">
                  <a:extLst>
                    <a:ext uri="{9D8B030D-6E8A-4147-A177-3AD203B41FA5}">
                      <a16:colId xmlns:a16="http://schemas.microsoft.com/office/drawing/2014/main" xmlns="" val="35098998"/>
                    </a:ext>
                  </a:extLst>
                </a:gridCol>
                <a:gridCol w="2960914">
                  <a:extLst>
                    <a:ext uri="{9D8B030D-6E8A-4147-A177-3AD203B41FA5}">
                      <a16:colId xmlns:a16="http://schemas.microsoft.com/office/drawing/2014/main" xmlns="" val="1926059024"/>
                    </a:ext>
                  </a:extLst>
                </a:gridCol>
                <a:gridCol w="2867608">
                  <a:extLst>
                    <a:ext uri="{9D8B030D-6E8A-4147-A177-3AD203B41FA5}">
                      <a16:colId xmlns:a16="http://schemas.microsoft.com/office/drawing/2014/main" xmlns="" val="1689766743"/>
                    </a:ext>
                  </a:extLst>
                </a:gridCol>
                <a:gridCol w="1719196">
                  <a:extLst>
                    <a:ext uri="{9D8B030D-6E8A-4147-A177-3AD203B41FA5}">
                      <a16:colId xmlns:a16="http://schemas.microsoft.com/office/drawing/2014/main" xmlns="" val="3918660776"/>
                    </a:ext>
                  </a:extLst>
                </a:gridCol>
              </a:tblGrid>
              <a:tr h="737632">
                <a:tc>
                  <a:txBody>
                    <a:bodyPr/>
                    <a:lstStyle/>
                    <a:p>
                      <a:pPr marR="255270"/>
                      <a:r>
                        <a:rPr lang="en-US" sz="1600" dirty="0">
                          <a:effectLst/>
                        </a:rPr>
                        <a:t>TEST</a:t>
                      </a:r>
                      <a:r>
                        <a:rPr lang="en-US" sz="1600" spc="-340" dirty="0">
                          <a:effectLst/>
                        </a:rPr>
                        <a:t> </a:t>
                      </a:r>
                      <a:r>
                        <a:rPr lang="en-US" sz="1600" dirty="0">
                          <a:effectLst/>
                        </a:rPr>
                        <a:t>CASE</a:t>
                      </a:r>
                      <a:r>
                        <a:rPr lang="en-US" sz="1600" spc="-340" dirty="0">
                          <a:effectLst/>
                        </a:rPr>
                        <a:t> </a:t>
                      </a:r>
                      <a:r>
                        <a:rPr lang="en-US" sz="1600" dirty="0">
                          <a:effectLst/>
                        </a:rPr>
                        <a:t>ID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R="255270" algn="ctr"/>
                      <a:r>
                        <a:rPr lang="en-US" sz="1600" dirty="0">
                          <a:effectLst/>
                        </a:rPr>
                        <a:t>TESTCASE/</a:t>
                      </a:r>
                      <a:r>
                        <a:rPr lang="en-US" sz="1600" spc="-340" dirty="0">
                          <a:effectLst/>
                        </a:rPr>
                        <a:t> </a:t>
                      </a:r>
                      <a:r>
                        <a:rPr lang="en-US" sz="1600" spc="-10" dirty="0">
                          <a:effectLst/>
                        </a:rPr>
                        <a:t>ACTION TO </a:t>
                      </a:r>
                      <a:r>
                        <a:rPr lang="en-US" sz="1600" spc="-335" dirty="0">
                          <a:effectLst/>
                        </a:rPr>
                        <a:t> </a:t>
                      </a:r>
                      <a:r>
                        <a:rPr lang="en-US" sz="1600" dirty="0">
                          <a:effectLst/>
                        </a:rPr>
                        <a:t>BE</a:t>
                      </a:r>
                      <a:endParaRPr lang="en-IN" sz="1600" dirty="0">
                        <a:effectLst/>
                      </a:endParaRPr>
                    </a:p>
                    <a:p>
                      <a:pPr marR="255270"/>
                      <a:r>
                        <a:rPr lang="en-US" sz="1600" dirty="0">
                          <a:effectLst/>
                        </a:rPr>
                        <a:t>PERFORMED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algn="ctr">
                        <a:tabLst>
                          <a:tab pos="768350" algn="l"/>
                        </a:tabLst>
                      </a:pPr>
                      <a:r>
                        <a:rPr lang="en-US" sz="1600" dirty="0">
                          <a:effectLst/>
                        </a:rPr>
                        <a:t>EXPECTED</a:t>
                      </a:r>
                      <a:endParaRPr lang="en-IN" sz="1600" dirty="0">
                        <a:effectLst/>
                      </a:endParaRPr>
                    </a:p>
                    <a:p>
                      <a:pPr algn="ctr">
                        <a:tabLst>
                          <a:tab pos="768350" algn="l"/>
                        </a:tabLst>
                      </a:pPr>
                      <a:r>
                        <a:rPr lang="en-US" sz="1600" dirty="0">
                          <a:effectLst/>
                        </a:rPr>
                        <a:t>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R="255270" algn="just">
                        <a:spcAft>
                          <a:spcPts val="0"/>
                        </a:spcAft>
                      </a:pPr>
                      <a:r>
                        <a:rPr lang="en-US" sz="1600" dirty="0">
                          <a:effectLst/>
                        </a:rPr>
                        <a:t>ACTUAL</a:t>
                      </a:r>
                      <a:r>
                        <a:rPr lang="en-US" sz="1600" spc="-300" dirty="0">
                          <a:effectLst/>
                        </a:rPr>
                        <a:t> </a:t>
                      </a:r>
                      <a:endParaRPr lang="en-IN" sz="1600" dirty="0">
                        <a:effectLst/>
                      </a:endParaRPr>
                    </a:p>
                    <a:p>
                      <a:pPr marR="255270" algn="just">
                        <a:spcAft>
                          <a:spcPts val="0"/>
                        </a:spcAft>
                      </a:pPr>
                      <a:r>
                        <a:rPr lang="en-US" sz="1600" dirty="0">
                          <a:effectLst/>
                        </a:rPr>
                        <a:t>RESULT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tc>
                  <a:txBody>
                    <a:bodyPr/>
                    <a:lstStyle/>
                    <a:p>
                      <a:pPr marR="255270" algn="ctr"/>
                      <a:r>
                        <a:rPr lang="en-US" sz="1600" dirty="0">
                          <a:effectLst/>
                        </a:rPr>
                        <a:t>PASS/</a:t>
                      </a:r>
                      <a:r>
                        <a:rPr lang="en-US" sz="1600" spc="-300" dirty="0">
                          <a:effectLst/>
                        </a:rPr>
                        <a:t> </a:t>
                      </a:r>
                      <a:r>
                        <a:rPr lang="en-US" sz="1600" dirty="0">
                          <a:effectLst/>
                        </a:rPr>
                        <a:t>FAIL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solidFill>
                  </a:tcPr>
                </a:tc>
                <a:extLst>
                  <a:ext uri="{0D108BD9-81ED-4DB2-BD59-A6C34878D82A}">
                    <a16:rowId xmlns:a16="http://schemas.microsoft.com/office/drawing/2014/main" xmlns="" val="3878522110"/>
                  </a:ext>
                </a:extLst>
              </a:tr>
              <a:tr h="416335">
                <a:tc>
                  <a:txBody>
                    <a:bodyPr/>
                    <a:lstStyle/>
                    <a:p>
                      <a:pPr marR="255270" algn="ctr"/>
                      <a:r>
                        <a:rPr lang="en-US" sz="1600" dirty="0">
                          <a:effectLst/>
                        </a:rPr>
                        <a:t>TC001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41910" algn="just"/>
                      <a:r>
                        <a:rPr lang="en-US" sz="1600" dirty="0">
                          <a:effectLst/>
                        </a:rPr>
                        <a:t>Red light displayed in traffic light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a:effectLst/>
                        </a:rPr>
                        <a:t>Barrier drops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algn="just"/>
                      <a:r>
                        <a:rPr lang="en-US" sz="1600">
                          <a:effectLst/>
                        </a:rPr>
                        <a:t>Barrier drops as given in Figure A3.6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702357048"/>
                  </a:ext>
                </a:extLst>
              </a:tr>
              <a:tr h="661098">
                <a:tc>
                  <a:txBody>
                    <a:bodyPr/>
                    <a:lstStyle/>
                    <a:p>
                      <a:pPr marR="255270" algn="ctr"/>
                      <a:r>
                        <a:rPr lang="en-US" sz="1600" dirty="0">
                          <a:effectLst/>
                        </a:rPr>
                        <a:t>TC002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algn="just"/>
                      <a:r>
                        <a:rPr lang="en-US" sz="1600" dirty="0">
                          <a:effectLst/>
                        </a:rPr>
                        <a:t>Yellow light displayed in traffic light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algn="just"/>
                      <a:r>
                        <a:rPr lang="en-US" sz="1600">
                          <a:effectLst/>
                        </a:rPr>
                        <a:t>Barrier remains dropped.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90170" algn="just">
                        <a:tabLst>
                          <a:tab pos="19685" algn="l"/>
                          <a:tab pos="737235" algn="l"/>
                          <a:tab pos="826770" algn="l"/>
                        </a:tabLst>
                      </a:pPr>
                      <a:r>
                        <a:rPr lang="en-US" sz="1600">
                          <a:effectLst/>
                        </a:rPr>
                        <a:t>Barrier remains dropped as given in Figure A3.8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3936149828"/>
                  </a:ext>
                </a:extLst>
              </a:tr>
              <a:tr h="528879">
                <a:tc>
                  <a:txBody>
                    <a:bodyPr/>
                    <a:lstStyle/>
                    <a:p>
                      <a:pPr marR="255270" algn="ctr"/>
                      <a:r>
                        <a:rPr lang="en-US" sz="1600" dirty="0">
                          <a:effectLst/>
                        </a:rPr>
                        <a:t>TC003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41910" algn="just"/>
                      <a:r>
                        <a:rPr lang="en-US" sz="1600" dirty="0">
                          <a:effectLst/>
                        </a:rPr>
                        <a:t>Green light displayed in traffic light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a:effectLst/>
                        </a:rPr>
                        <a:t>Barrier is lifted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a:effectLst/>
                        </a:rPr>
                        <a:t>Barrier is lifted as given in Figure A3.7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2538541173"/>
                  </a:ext>
                </a:extLst>
              </a:tr>
              <a:tr h="793318">
                <a:tc>
                  <a:txBody>
                    <a:bodyPr/>
                    <a:lstStyle/>
                    <a:p>
                      <a:pPr marR="255270" algn="ctr"/>
                      <a:r>
                        <a:rPr lang="en-US" sz="1600" dirty="0">
                          <a:effectLst/>
                        </a:rPr>
                        <a:t>TC004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41910" algn="just"/>
                      <a:r>
                        <a:rPr lang="en-US" sz="1600" dirty="0">
                          <a:effectLst/>
                        </a:rPr>
                        <a:t>Detects emergency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algn="just"/>
                      <a:r>
                        <a:rPr lang="en-US" sz="1600" dirty="0">
                          <a:effectLst/>
                        </a:rPr>
                        <a:t>The red signal  is converted to green and the Barrier is lifted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90170" algn="just">
                        <a:tabLst>
                          <a:tab pos="916940" algn="l"/>
                        </a:tabLst>
                      </a:pPr>
                      <a:r>
                        <a:rPr lang="en-US" sz="1600">
                          <a:effectLst/>
                        </a:rPr>
                        <a:t>The red signal is converted to green and Barrier is lifted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2806411399"/>
                  </a:ext>
                </a:extLst>
              </a:tr>
              <a:tr h="528879">
                <a:tc>
                  <a:txBody>
                    <a:bodyPr/>
                    <a:lstStyle/>
                    <a:p>
                      <a:pPr marR="255270" algn="ctr"/>
                      <a:r>
                        <a:rPr lang="en-US" sz="1600" dirty="0">
                          <a:effectLst/>
                        </a:rPr>
                        <a:t>TC005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algn="just"/>
                      <a:r>
                        <a:rPr lang="en-US" sz="1600">
                          <a:effectLst/>
                        </a:rPr>
                        <a:t>DTH 11 sensor senses humid or lowered temperature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dirty="0">
                          <a:effectLst/>
                        </a:rPr>
                        <a:t>The streetlight shines brighter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90170" algn="just"/>
                      <a:r>
                        <a:rPr lang="en-US" sz="1600">
                          <a:effectLst/>
                        </a:rPr>
                        <a:t>The street light shines brighter as given in Figure A3.2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1776147224"/>
                  </a:ext>
                </a:extLst>
              </a:tr>
              <a:tr h="528879">
                <a:tc>
                  <a:txBody>
                    <a:bodyPr/>
                    <a:lstStyle/>
                    <a:p>
                      <a:pPr marR="255270" algn="ctr"/>
                      <a:r>
                        <a:rPr lang="en-US" sz="1600" dirty="0">
                          <a:effectLst/>
                        </a:rPr>
                        <a:t>TC006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255270" algn="just"/>
                      <a:r>
                        <a:rPr lang="en-US" sz="1600">
                          <a:effectLst/>
                        </a:rPr>
                        <a:t>LDR sensor senses bright lights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dirty="0">
                          <a:effectLst/>
                        </a:rPr>
                        <a:t>The streetlight shines less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90170" algn="just">
                        <a:tabLst>
                          <a:tab pos="1007110" algn="l"/>
                        </a:tabLst>
                      </a:pPr>
                      <a:r>
                        <a:rPr lang="en-US" sz="1600" dirty="0">
                          <a:effectLst/>
                        </a:rPr>
                        <a:t>The street light shines less as given in Figure A3.2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1348968262"/>
                  </a:ext>
                </a:extLst>
              </a:tr>
              <a:tr h="661098">
                <a:tc>
                  <a:txBody>
                    <a:bodyPr/>
                    <a:lstStyle/>
                    <a:p>
                      <a:pPr marR="255270" algn="ctr"/>
                      <a:r>
                        <a:rPr lang="en-US" sz="1600" dirty="0">
                          <a:effectLst/>
                        </a:rPr>
                        <a:t>TC007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255270" algn="just"/>
                      <a:r>
                        <a:rPr lang="en-US" sz="1600">
                          <a:effectLst/>
                        </a:rPr>
                        <a:t>MQ-2 sensor senses smoke, CO, and LPG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a:effectLst/>
                        </a:rPr>
                        <a:t>Reports activity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just"/>
                      <a:r>
                        <a:rPr lang="en-US" sz="1600" dirty="0">
                          <a:effectLst/>
                        </a:rPr>
                        <a:t>Reports activity as given in Figure A3.1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3253846221"/>
                  </a:ext>
                </a:extLst>
              </a:tr>
              <a:tr h="793318">
                <a:tc>
                  <a:txBody>
                    <a:bodyPr/>
                    <a:lstStyle/>
                    <a:p>
                      <a:pPr marR="255270" algn="ctr"/>
                      <a:r>
                        <a:rPr lang="en-US" sz="1600" dirty="0">
                          <a:effectLst/>
                        </a:rPr>
                        <a:t>TC008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41910" algn="just"/>
                      <a:r>
                        <a:rPr lang="en-US" sz="1600" dirty="0">
                          <a:effectLst/>
                        </a:rPr>
                        <a:t>YOLO algorithm detects objects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136525" algn="just"/>
                      <a:r>
                        <a:rPr lang="en-US" sz="1600" dirty="0">
                          <a:effectLst/>
                        </a:rPr>
                        <a:t>Detects vehicle and performs traffic flow conversion.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90170" algn="just"/>
                      <a:r>
                        <a:rPr lang="en-US" sz="1600" dirty="0">
                          <a:effectLst/>
                        </a:rPr>
                        <a:t>Detects vehicle and performs traffic flow conversion. as given in Figure A3.5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tc>
                  <a:txBody>
                    <a:bodyPr/>
                    <a:lstStyle/>
                    <a:p>
                      <a:pPr marR="255270" algn="ct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tx1">
                        <a:lumMod val="50000"/>
                        <a:lumOff val="50000"/>
                      </a:schemeClr>
                    </a:solidFill>
                  </a:tcPr>
                </a:tc>
                <a:extLst>
                  <a:ext uri="{0D108BD9-81ED-4DB2-BD59-A6C34878D82A}">
                    <a16:rowId xmlns:a16="http://schemas.microsoft.com/office/drawing/2014/main" xmlns="" val="1758141893"/>
                  </a:ext>
                </a:extLst>
              </a:tr>
            </a:tbl>
          </a:graphicData>
        </a:graphic>
      </p:graphicFrame>
    </p:spTree>
    <p:extLst>
      <p:ext uri="{BB962C8B-B14F-4D97-AF65-F5344CB8AC3E}">
        <p14:creationId xmlns:p14="http://schemas.microsoft.com/office/powerpoint/2010/main" val="3117581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916813-FCB8-2190-1400-6F5AFE6FE1AA}"/>
              </a:ext>
            </a:extLst>
          </p:cNvPr>
          <p:cNvSpPr>
            <a:spLocks noGrp="1"/>
          </p:cNvSpPr>
          <p:nvPr>
            <p:ph type="title"/>
          </p:nvPr>
        </p:nvSpPr>
        <p:spPr>
          <a:xfrm>
            <a:off x="420624" y="117567"/>
            <a:ext cx="10543032" cy="1018902"/>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xmlns="" id="{0BC3EA9B-2115-D579-6E12-9FC05443BDC4}"/>
              </a:ext>
            </a:extLst>
          </p:cNvPr>
          <p:cNvSpPr>
            <a:spLocks noGrp="1"/>
          </p:cNvSpPr>
          <p:nvPr>
            <p:ph idx="1"/>
          </p:nvPr>
        </p:nvSpPr>
        <p:spPr>
          <a:xfrm>
            <a:off x="117566" y="849086"/>
            <a:ext cx="11913325" cy="5799907"/>
          </a:xfrm>
        </p:spPr>
        <p:txBody>
          <a:bodyPr>
            <a:normAutofit fontScale="62500" lnSpcReduction="20000"/>
          </a:bodyPr>
          <a:lstStyle/>
          <a:p>
            <a:pPr>
              <a:buFont typeface="Wingdings" panose="05000000000000000000" pitchFamily="2" charset="2"/>
              <a:buChar char="§"/>
            </a:pPr>
            <a:r>
              <a:rPr lang="en-US" dirty="0"/>
              <a:t>The methodology proposed in this paper tackles challenges related to green edge computing in smart cities. Introducing the concept of trust, this approach empowers agents to learn from each other's behavior, optimizing decisions for reliable and energy-efficient compute offloading. </a:t>
            </a:r>
          </a:p>
          <a:p>
            <a:pPr>
              <a:buFont typeface="Wingdings" panose="05000000000000000000" pitchFamily="2" charset="2"/>
              <a:buChar char="§"/>
            </a:pPr>
            <a:r>
              <a:rPr lang="en-US" dirty="0"/>
              <a:t>Thoroughly examined in a simulation environment, the Trust-based Multi-agent strategy exhibits superior performance compared to conventional methods in terms of energy consumption, work completion time, and resource utilization. In summary, this method stands as a viable solution for dependable and energy-efficient compute offloading in smart cities, with the potential to enhance the functionality of various smart city applications. </a:t>
            </a:r>
          </a:p>
          <a:p>
            <a:pPr>
              <a:buFont typeface="Wingdings" panose="05000000000000000000" pitchFamily="2" charset="2"/>
              <a:buChar char="§"/>
            </a:pPr>
            <a:r>
              <a:rPr lang="en-US" dirty="0"/>
              <a:t>Further research is warranted to delve deeper into these possibilities. As technology continues to advance, an increasing number of devices, products, and everyday items are incorporating wireless chips and sensors for seamless communication. </a:t>
            </a:r>
          </a:p>
          <a:p>
            <a:pPr>
              <a:buFont typeface="Wingdings" panose="05000000000000000000" pitchFamily="2" charset="2"/>
              <a:buChar char="§"/>
            </a:pPr>
            <a:r>
              <a:rPr lang="en-US" dirty="0"/>
              <a:t>The global economy appears poised to reap substantial benefits from the Internet of Things (IoT). The evolution of IoT into the broader concept of the Internet of Everything (IoE) encompasses the integration of people, data, and applications across all devices. </a:t>
            </a:r>
          </a:p>
          <a:p>
            <a:pPr>
              <a:buFont typeface="Wingdings" panose="05000000000000000000" pitchFamily="2" charset="2"/>
              <a:buChar char="§"/>
            </a:pPr>
            <a:r>
              <a:rPr lang="en-US" dirty="0"/>
              <a:t>Technologies once considered science fiction, such as driverless cars, wearable computers, and personalized advertisements, have transitioned into reality, marking a transformative era in technology. This ongoing technological revolution aims to continually enhance output and performance to meet evolving demands.</a:t>
            </a:r>
            <a:endParaRPr lang="en-IN" dirty="0"/>
          </a:p>
        </p:txBody>
      </p:sp>
    </p:spTree>
    <p:extLst>
      <p:ext uri="{BB962C8B-B14F-4D97-AF65-F5344CB8AC3E}">
        <p14:creationId xmlns:p14="http://schemas.microsoft.com/office/powerpoint/2010/main" val="798007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1F870-3B9C-3454-4A2B-DC4CFFE28E62}"/>
              </a:ext>
            </a:extLst>
          </p:cNvPr>
          <p:cNvSpPr>
            <a:spLocks noGrp="1"/>
          </p:cNvSpPr>
          <p:nvPr>
            <p:ph type="title"/>
          </p:nvPr>
        </p:nvSpPr>
        <p:spPr>
          <a:xfrm>
            <a:off x="420624" y="1"/>
            <a:ext cx="10543032" cy="825991"/>
          </a:xfrm>
        </p:spPr>
        <p:txBody>
          <a:bodyPr/>
          <a:lstStyle/>
          <a:p>
            <a:pPr algn="ctr"/>
            <a:r>
              <a:rPr lang="en-US" dirty="0"/>
              <a:t>REFERENCE</a:t>
            </a:r>
            <a:endParaRPr lang="en-IN" dirty="0"/>
          </a:p>
        </p:txBody>
      </p:sp>
      <p:sp>
        <p:nvSpPr>
          <p:cNvPr id="3" name="Content Placeholder 2">
            <a:extLst>
              <a:ext uri="{FF2B5EF4-FFF2-40B4-BE49-F238E27FC236}">
                <a16:creationId xmlns:a16="http://schemas.microsoft.com/office/drawing/2014/main" xmlns="" id="{77DD17A8-484F-785F-0894-59BB3C936EB1}"/>
              </a:ext>
            </a:extLst>
          </p:cNvPr>
          <p:cNvSpPr>
            <a:spLocks noGrp="1"/>
          </p:cNvSpPr>
          <p:nvPr>
            <p:ph idx="1"/>
          </p:nvPr>
        </p:nvSpPr>
        <p:spPr>
          <a:xfrm>
            <a:off x="420625" y="825992"/>
            <a:ext cx="11635908" cy="5936051"/>
          </a:xfrm>
        </p:spPr>
        <p:txBody>
          <a:bodyPr>
            <a:normAutofit fontScale="25000" lnSpcReduction="20000"/>
          </a:bodyPr>
          <a:lstStyle/>
          <a:p>
            <a:pPr>
              <a:lnSpc>
                <a:spcPct val="120000"/>
              </a:lnSpc>
            </a:pPr>
            <a:r>
              <a:rPr lang="en-IN" sz="5200" dirty="0"/>
              <a:t>[1]	L. Atzori, A. </a:t>
            </a:r>
            <a:r>
              <a:rPr lang="en-IN" sz="5200" dirty="0" err="1"/>
              <a:t>Iera</a:t>
            </a:r>
            <a:r>
              <a:rPr lang="en-IN" sz="5200" dirty="0"/>
              <a:t>, and G. Morabito, “The internet of things: A survey,”</a:t>
            </a:r>
            <a:r>
              <a:rPr lang="en-IN" sz="5200" dirty="0" err="1"/>
              <a:t>Comput</a:t>
            </a:r>
            <a:r>
              <a:rPr lang="en-IN" sz="5200" dirty="0"/>
              <a:t>. </a:t>
            </a:r>
            <a:r>
              <a:rPr lang="en-IN" sz="5200" dirty="0" err="1"/>
              <a:t>Netw</a:t>
            </a:r>
            <a:r>
              <a:rPr lang="en-IN" sz="5200" dirty="0"/>
              <a:t>., vol. 54, no. 15, pp. 2787–2805, 2010.</a:t>
            </a:r>
          </a:p>
          <a:p>
            <a:pPr>
              <a:lnSpc>
                <a:spcPct val="120000"/>
              </a:lnSpc>
            </a:pPr>
            <a:r>
              <a:rPr lang="en-IN" sz="5200" dirty="0"/>
              <a:t>[2]	Andrea </a:t>
            </a:r>
            <a:r>
              <a:rPr lang="en-IN" sz="5200" dirty="0" err="1"/>
              <a:t>Zanella</a:t>
            </a:r>
            <a:r>
              <a:rPr lang="en-IN" sz="5200" dirty="0"/>
              <a:t>, Nicola Bui, Angelo </a:t>
            </a:r>
            <a:r>
              <a:rPr lang="en-IN" sz="5200" dirty="0" err="1"/>
              <a:t>Castellani,Lorenzo</a:t>
            </a:r>
            <a:r>
              <a:rPr lang="en-IN" sz="5200" dirty="0"/>
              <a:t> </a:t>
            </a:r>
            <a:r>
              <a:rPr lang="en-IN" sz="5200" dirty="0" err="1"/>
              <a:t>Vangelista,and</a:t>
            </a:r>
            <a:r>
              <a:rPr lang="en-IN" sz="5200" dirty="0"/>
              <a:t> Michele </a:t>
            </a:r>
            <a:r>
              <a:rPr lang="en-IN" sz="5200" dirty="0" err="1"/>
              <a:t>Zorzi</a:t>
            </a:r>
            <a:r>
              <a:rPr lang="en-IN" sz="5200" dirty="0"/>
              <a:t>,"Internet of Things," IEEE INTERNET OF THINGS JOURNAL, VOL. 1, NO. 1, FEBRUARY 2014"</a:t>
            </a:r>
          </a:p>
          <a:p>
            <a:pPr>
              <a:lnSpc>
                <a:spcPct val="120000"/>
              </a:lnSpc>
            </a:pPr>
            <a:r>
              <a:rPr lang="en-IN" sz="5200" dirty="0"/>
              <a:t>[3]	</a:t>
            </a:r>
            <a:r>
              <a:rPr lang="en-IN" sz="5200" dirty="0" err="1"/>
              <a:t>PaThis</a:t>
            </a:r>
            <a:r>
              <a:rPr lang="en-IN" sz="5200" dirty="0"/>
              <a:t> </a:t>
            </a:r>
            <a:r>
              <a:rPr lang="en-IN" sz="5200" dirty="0" err="1"/>
              <a:t>Projectl</a:t>
            </a:r>
            <a:r>
              <a:rPr lang="en-IN" sz="5200" dirty="0"/>
              <a:t> </a:t>
            </a:r>
            <a:r>
              <a:rPr lang="en-IN" sz="5200" dirty="0" err="1"/>
              <a:t>Nowodzinski</a:t>
            </a:r>
            <a:r>
              <a:rPr lang="en-IN" sz="5200" dirty="0"/>
              <a:t>, Katarzyna </a:t>
            </a:r>
            <a:r>
              <a:rPr lang="en-IN" sz="5200" dirty="0" err="1"/>
              <a:t>Łukasik</a:t>
            </a:r>
            <a:r>
              <a:rPr lang="en-IN" sz="5200" dirty="0"/>
              <a:t>, and Agnieszka </a:t>
            </a:r>
            <a:r>
              <a:rPr lang="en-IN" sz="5200" dirty="0" err="1"/>
              <a:t>Puto</a:t>
            </a:r>
            <a:r>
              <a:rPr lang="en-IN" sz="5200" dirty="0"/>
              <a:t>,"Internet Of Things (</a:t>
            </a:r>
            <a:r>
              <a:rPr lang="en-IN" sz="5200" dirty="0" err="1"/>
              <a:t>Iot</a:t>
            </a:r>
            <a:r>
              <a:rPr lang="en-IN" sz="5200" dirty="0"/>
              <a:t>) In A Retail </a:t>
            </a:r>
            <a:r>
              <a:rPr lang="en-IN" sz="5200" dirty="0" err="1"/>
              <a:t>Environment.",European</a:t>
            </a:r>
            <a:r>
              <a:rPr lang="en-IN" sz="5200" dirty="0"/>
              <a:t> Scientific Journal</a:t>
            </a:r>
          </a:p>
          <a:p>
            <a:pPr>
              <a:lnSpc>
                <a:spcPct val="120000"/>
              </a:lnSpc>
            </a:pPr>
            <a:r>
              <a:rPr lang="en-IN" sz="5200" dirty="0"/>
              <a:t>[4]	Vanessa </a:t>
            </a:r>
            <a:r>
              <a:rPr lang="en-IN" sz="5200" dirty="0" err="1"/>
              <a:t>Viegas</a:t>
            </a:r>
            <a:r>
              <a:rPr lang="en-IN" sz="5200" dirty="0"/>
              <a:t> -Why is India's traffic still among the worst in the world? Travel, Hindustan Times,</a:t>
            </a:r>
          </a:p>
          <a:p>
            <a:pPr>
              <a:lnSpc>
                <a:spcPct val="120000"/>
              </a:lnSpc>
            </a:pPr>
            <a:r>
              <a:rPr lang="en-IN" sz="5200" dirty="0"/>
              <a:t>[5]	Dipak K Dash -Mumbai &amp; Bengaluru among top 10 most congested cities in world</a:t>
            </a:r>
          </a:p>
          <a:p>
            <a:pPr>
              <a:lnSpc>
                <a:spcPct val="120000"/>
              </a:lnSpc>
            </a:pPr>
            <a:r>
              <a:rPr lang="en-IN" sz="5200" dirty="0"/>
              <a:t>[6]	Megha Sood-Traffic violations in city rose by 25% last year .Hindustan Times-Mumbai, India</a:t>
            </a:r>
          </a:p>
          <a:p>
            <a:pPr>
              <a:lnSpc>
                <a:spcPct val="120000"/>
              </a:lnSpc>
            </a:pPr>
            <a:r>
              <a:rPr lang="en-IN" sz="5200" dirty="0"/>
              <a:t>[7]	India experiences 79 per cent rise in road accident deaths due to red-light</a:t>
            </a:r>
          </a:p>
          <a:p>
            <a:pPr>
              <a:lnSpc>
                <a:spcPct val="120000"/>
              </a:lnSpc>
            </a:pPr>
            <a:r>
              <a:rPr lang="en-IN" sz="5200" dirty="0"/>
              <a:t>[8]	Ram Sundaram and Sindhu Kannan-Chennai has no room for its pedestrian. The Times Of India - </a:t>
            </a:r>
            <a:r>
              <a:rPr lang="en-IN" sz="5200" dirty="0" err="1"/>
              <a:t>Chennai,lndia</a:t>
            </a:r>
            <a:endParaRPr lang="en-IN" sz="5200" dirty="0"/>
          </a:p>
          <a:p>
            <a:pPr>
              <a:lnSpc>
                <a:spcPct val="120000"/>
              </a:lnSpc>
            </a:pPr>
            <a:r>
              <a:rPr lang="en-IN" sz="5200" dirty="0"/>
              <a:t>[9]	A) Y </a:t>
            </a:r>
            <a:r>
              <a:rPr lang="en-IN" sz="5200" dirty="0" err="1"/>
              <a:t>Maheswara</a:t>
            </a:r>
            <a:r>
              <a:rPr lang="en-IN" sz="5200" dirty="0"/>
              <a:t> Reddy-CROSS THE LINE TO PAY </a:t>
            </a:r>
            <a:r>
              <a:rPr lang="en-IN" sz="5200" dirty="0" err="1"/>
              <a:t>FINE,Bangalore</a:t>
            </a:r>
            <a:r>
              <a:rPr lang="en-IN" sz="5200" dirty="0"/>
              <a:t> Mirror Bureau ,The Times of India - </a:t>
            </a:r>
            <a:r>
              <a:rPr lang="en-IN" sz="5200" dirty="0" err="1"/>
              <a:t>Bangalore,lndia</a:t>
            </a:r>
            <a:r>
              <a:rPr lang="en-IN" sz="5200" dirty="0"/>
              <a:t> B) Jagadish Angadi-Cameras in city to check signal jump Deccan Herald- Bengaluru, India</a:t>
            </a:r>
          </a:p>
          <a:p>
            <a:pPr>
              <a:lnSpc>
                <a:spcPct val="120000"/>
              </a:lnSpc>
            </a:pPr>
            <a:r>
              <a:rPr lang="en-IN" sz="5200" dirty="0"/>
              <a:t>[10]	Mannering, F. L., and Washburn, S. S.(2012). "Principles of Highway Engineering and Traffic “ 5th edition. New York, NY, USA: Wiley, pp. 135-151.</a:t>
            </a:r>
          </a:p>
          <a:p>
            <a:pPr>
              <a:lnSpc>
                <a:spcPct val="120000"/>
              </a:lnSpc>
            </a:pPr>
            <a:r>
              <a:rPr lang="en-IN" sz="5200" dirty="0"/>
              <a:t>[11]	</a:t>
            </a:r>
            <a:r>
              <a:rPr lang="en-IN" sz="5200" dirty="0" err="1"/>
              <a:t>Gerlough</a:t>
            </a:r>
            <a:r>
              <a:rPr lang="en-IN" sz="5200" dirty="0"/>
              <a:t>, D. L. and </a:t>
            </a:r>
            <a:r>
              <a:rPr lang="en-IN" sz="5200" dirty="0" err="1"/>
              <a:t>Schuhl</a:t>
            </a:r>
            <a:r>
              <a:rPr lang="en-IN" sz="5200" dirty="0"/>
              <a:t>, A. (1955)"Use of Poisson Distribution in Highway Traffic". Saugatuck, CT, USA: Eno Foundation for Highway Traffic Control, 1955, pp. 3-35.</a:t>
            </a:r>
          </a:p>
          <a:p>
            <a:endParaRPr lang="en-IN" dirty="0"/>
          </a:p>
        </p:txBody>
      </p:sp>
    </p:spTree>
    <p:extLst>
      <p:ext uri="{BB962C8B-B14F-4D97-AF65-F5344CB8AC3E}">
        <p14:creationId xmlns:p14="http://schemas.microsoft.com/office/powerpoint/2010/main" val="360495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1F870-3B9C-3454-4A2B-DC4CFFE28E62}"/>
              </a:ext>
            </a:extLst>
          </p:cNvPr>
          <p:cNvSpPr>
            <a:spLocks noGrp="1"/>
          </p:cNvSpPr>
          <p:nvPr>
            <p:ph type="title"/>
          </p:nvPr>
        </p:nvSpPr>
        <p:spPr>
          <a:xfrm>
            <a:off x="420624" y="1"/>
            <a:ext cx="10543032" cy="825991"/>
          </a:xfrm>
        </p:spPr>
        <p:txBody>
          <a:bodyPr/>
          <a:lstStyle/>
          <a:p>
            <a:pPr algn="ctr"/>
            <a:r>
              <a:rPr lang="en-US" dirty="0"/>
              <a:t>REFERENCE</a:t>
            </a:r>
            <a:endParaRPr lang="en-IN" dirty="0"/>
          </a:p>
        </p:txBody>
      </p:sp>
      <p:sp>
        <p:nvSpPr>
          <p:cNvPr id="3" name="Content Placeholder 2">
            <a:extLst>
              <a:ext uri="{FF2B5EF4-FFF2-40B4-BE49-F238E27FC236}">
                <a16:creationId xmlns:a16="http://schemas.microsoft.com/office/drawing/2014/main" xmlns="" id="{77DD17A8-484F-785F-0894-59BB3C936EB1}"/>
              </a:ext>
            </a:extLst>
          </p:cNvPr>
          <p:cNvSpPr>
            <a:spLocks noGrp="1"/>
          </p:cNvSpPr>
          <p:nvPr>
            <p:ph idx="1"/>
          </p:nvPr>
        </p:nvSpPr>
        <p:spPr>
          <a:xfrm>
            <a:off x="420625" y="825992"/>
            <a:ext cx="11635908" cy="5936051"/>
          </a:xfrm>
        </p:spPr>
        <p:txBody>
          <a:bodyPr>
            <a:normAutofit fontScale="25000" lnSpcReduction="20000"/>
          </a:bodyPr>
          <a:lstStyle/>
          <a:p>
            <a:pPr marL="0" indent="0">
              <a:buNone/>
            </a:pPr>
            <a:r>
              <a:rPr lang="en-IN" sz="6400" dirty="0"/>
              <a:t>            [12]	Sharma, N., </a:t>
            </a:r>
            <a:r>
              <a:rPr lang="en-IN" sz="6400" dirty="0" err="1"/>
              <a:t>Arkatkar</a:t>
            </a:r>
            <a:r>
              <a:rPr lang="en-IN" sz="6400" dirty="0"/>
              <a:t>, S. S., and Sarkar A. K. (201 1) "Study on heterogeneous traffic flow characteristics of a </a:t>
            </a:r>
            <a:r>
              <a:rPr lang="en-IN" sz="6400" dirty="0" err="1"/>
              <a:t>twolane</a:t>
            </a:r>
            <a:r>
              <a:rPr lang="en-IN" sz="6400" dirty="0"/>
              <a:t> road," Transport,26(2)pp.185-196.</a:t>
            </a:r>
          </a:p>
          <a:p>
            <a:r>
              <a:rPr lang="en-IN" sz="6400" dirty="0"/>
              <a:t>[13]	</a:t>
            </a:r>
            <a:r>
              <a:rPr lang="en-IN" sz="6400" dirty="0" err="1"/>
              <a:t>Xion</a:t>
            </a:r>
            <a:r>
              <a:rPr lang="en-IN" sz="6400" dirty="0"/>
              <a:t>, L., &amp; Wang, Z. (2011). "Internet of Things: A New Application for Intelligent Traffic Monitoring System", Journal of Networks6(6),887-894.</a:t>
            </a:r>
          </a:p>
          <a:p>
            <a:r>
              <a:rPr lang="en-IN" sz="6400" dirty="0"/>
              <a:t>[14]	Kang, B., Park, S., Lee, T. &amp; Park, S. (2015). "</a:t>
            </a:r>
            <a:r>
              <a:rPr lang="en-IN" sz="6400" dirty="0" err="1"/>
              <a:t>IoTbased</a:t>
            </a:r>
            <a:r>
              <a:rPr lang="en-IN" sz="6400" dirty="0"/>
              <a:t> monitoring system using tri-level context making model for smart home services", Consumer Electronics (ICCE), IEEE International Conference on.</a:t>
            </a:r>
          </a:p>
          <a:p>
            <a:r>
              <a:rPr lang="en-IN" sz="6400" dirty="0"/>
              <a:t>[15]	Jin, J., Gubbi, J., Marusic, S. &amp;</a:t>
            </a:r>
            <a:r>
              <a:rPr lang="en-IN" sz="6400" dirty="0" err="1"/>
              <a:t>Palaniswami</a:t>
            </a:r>
            <a:r>
              <a:rPr lang="en-IN" sz="6400" dirty="0"/>
              <a:t>, M. (2014). "An Information Framework for Creating Smart City through Internet of Things", IEEE Internet of Things Journal, IQ), 112 - 121.</a:t>
            </a:r>
          </a:p>
          <a:p>
            <a:r>
              <a:rPr lang="en-IN" sz="6400" dirty="0"/>
              <a:t>[16]	</a:t>
            </a:r>
            <a:r>
              <a:rPr lang="en-IN" sz="6400" dirty="0" err="1"/>
              <a:t>Shobana</a:t>
            </a:r>
            <a:r>
              <a:rPr lang="en-IN" sz="6400" dirty="0"/>
              <a:t> S; </a:t>
            </a:r>
            <a:r>
              <a:rPr lang="en-IN" sz="6400" dirty="0" err="1"/>
              <a:t>Shakunthala</a:t>
            </a:r>
            <a:r>
              <a:rPr lang="en-IN" sz="6400" dirty="0"/>
              <a:t> M ;C. Vimala Josphine; M. Theodore </a:t>
            </a:r>
            <a:r>
              <a:rPr lang="en-IN" sz="6400" dirty="0" err="1"/>
              <a:t>Kingslin</a:t>
            </a:r>
            <a:r>
              <a:rPr lang="en-IN" sz="6400" dirty="0"/>
              <a:t>; S. </a:t>
            </a:r>
            <a:r>
              <a:rPr lang="en-IN" sz="6400" dirty="0" err="1"/>
              <a:t>Sivarajan</a:t>
            </a:r>
            <a:r>
              <a:rPr lang="en-IN" sz="6400" dirty="0"/>
              <a:t>; </a:t>
            </a:r>
            <a:r>
              <a:rPr lang="en-IN" sz="6400" dirty="0" err="1"/>
              <a:t>Chairma</a:t>
            </a:r>
            <a:r>
              <a:rPr lang="en-IN" sz="6400" dirty="0"/>
              <a:t> Lakshmi K R (2023)” IoT based on Smart Traffic Lights and Streetlight System” IEEE, 2023 2nd International Conference on Edge Computing and Applications (ICECAA)</a:t>
            </a:r>
          </a:p>
          <a:p>
            <a:r>
              <a:rPr lang="en-IN" sz="6400" dirty="0"/>
              <a:t>[17]	Mohd. </a:t>
            </a:r>
            <a:r>
              <a:rPr lang="en-IN" sz="6400" dirty="0" err="1"/>
              <a:t>Saifuzzaman</a:t>
            </a:r>
            <a:r>
              <a:rPr lang="en-IN" sz="6400" dirty="0"/>
              <a:t> ,</a:t>
            </a:r>
            <a:r>
              <a:rPr lang="en-IN" sz="6400" dirty="0" err="1"/>
              <a:t>Nazmun</a:t>
            </a:r>
            <a:r>
              <a:rPr lang="en-IN" sz="6400" dirty="0"/>
              <a:t> Nessa Moon ,</a:t>
            </a:r>
            <a:r>
              <a:rPr lang="en-IN" sz="6400" dirty="0" err="1"/>
              <a:t>Fernaz</a:t>
            </a:r>
            <a:r>
              <a:rPr lang="en-IN" sz="6400" dirty="0"/>
              <a:t> Narin Nur -IOT Based Street Lighting And Traffic Management System -2017 IEEE Region 10 Humanitarian Technology Conference (RI 0-HTC)21 - 23 Dec 2017, Dhaka, Bangladesh</a:t>
            </a:r>
          </a:p>
          <a:p>
            <a:r>
              <a:rPr lang="en-IN" sz="6400" dirty="0"/>
              <a:t>[18]	Puja </a:t>
            </a:r>
            <a:r>
              <a:rPr lang="en-IN" sz="6400" dirty="0" err="1"/>
              <a:t>Bhowmik,Shoriful</a:t>
            </a:r>
            <a:r>
              <a:rPr lang="en-IN" sz="6400" dirty="0"/>
              <a:t> Islam, </a:t>
            </a:r>
            <a:r>
              <a:rPr lang="en-IN" sz="6400" dirty="0" err="1"/>
              <a:t>Jariatullah</a:t>
            </a:r>
            <a:r>
              <a:rPr lang="en-IN" sz="6400" dirty="0"/>
              <a:t>	Khanam </a:t>
            </a:r>
            <a:r>
              <a:rPr lang="en-IN" sz="6400" dirty="0" err="1"/>
              <a:t>Sifat,Md</a:t>
            </a:r>
            <a:r>
              <a:rPr lang="en-IN" sz="6400" dirty="0"/>
              <a:t>.	Shihab </a:t>
            </a:r>
            <a:r>
              <a:rPr lang="en-IN" sz="6400" dirty="0" err="1"/>
              <a:t>Mahmud,Fahad</a:t>
            </a:r>
            <a:r>
              <a:rPr lang="en-IN" sz="6400" dirty="0"/>
              <a:t> Faisal-Design and Development of IOT Based Automated Railway Level Crossing2022 IEEE - Dhaka, Bangladesh</a:t>
            </a:r>
          </a:p>
          <a:p>
            <a:endParaRPr lang="en-IN" sz="6400" dirty="0"/>
          </a:p>
          <a:p>
            <a:endParaRPr lang="en-IN" sz="6400" dirty="0"/>
          </a:p>
          <a:p>
            <a:endParaRPr lang="en-IN" dirty="0"/>
          </a:p>
        </p:txBody>
      </p:sp>
    </p:spTree>
    <p:extLst>
      <p:ext uri="{BB962C8B-B14F-4D97-AF65-F5344CB8AC3E}">
        <p14:creationId xmlns:p14="http://schemas.microsoft.com/office/powerpoint/2010/main" val="4182509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1F870-3B9C-3454-4A2B-DC4CFFE28E62}"/>
              </a:ext>
            </a:extLst>
          </p:cNvPr>
          <p:cNvSpPr>
            <a:spLocks noGrp="1"/>
          </p:cNvSpPr>
          <p:nvPr>
            <p:ph type="title"/>
          </p:nvPr>
        </p:nvSpPr>
        <p:spPr>
          <a:xfrm>
            <a:off x="420624" y="1"/>
            <a:ext cx="10543032" cy="825991"/>
          </a:xfrm>
        </p:spPr>
        <p:txBody>
          <a:bodyPr/>
          <a:lstStyle/>
          <a:p>
            <a:pPr algn="ctr"/>
            <a:r>
              <a:rPr lang="en-US" dirty="0"/>
              <a:t>REFERENCE</a:t>
            </a:r>
            <a:endParaRPr lang="en-IN" dirty="0"/>
          </a:p>
        </p:txBody>
      </p:sp>
      <p:sp>
        <p:nvSpPr>
          <p:cNvPr id="3" name="Content Placeholder 2">
            <a:extLst>
              <a:ext uri="{FF2B5EF4-FFF2-40B4-BE49-F238E27FC236}">
                <a16:creationId xmlns:a16="http://schemas.microsoft.com/office/drawing/2014/main" xmlns="" id="{77DD17A8-484F-785F-0894-59BB3C936EB1}"/>
              </a:ext>
            </a:extLst>
          </p:cNvPr>
          <p:cNvSpPr>
            <a:spLocks noGrp="1"/>
          </p:cNvSpPr>
          <p:nvPr>
            <p:ph idx="1"/>
          </p:nvPr>
        </p:nvSpPr>
        <p:spPr>
          <a:xfrm>
            <a:off x="420625" y="825992"/>
            <a:ext cx="11635908" cy="5936051"/>
          </a:xfrm>
        </p:spPr>
        <p:txBody>
          <a:bodyPr>
            <a:normAutofit fontScale="55000" lnSpcReduction="20000"/>
          </a:bodyPr>
          <a:lstStyle/>
          <a:p>
            <a:pPr>
              <a:lnSpc>
                <a:spcPct val="120000"/>
              </a:lnSpc>
            </a:pPr>
            <a:r>
              <a:rPr lang="en-IN" dirty="0"/>
              <a:t>[19]	Naoki Kodama, Taku Harada and </a:t>
            </a:r>
            <a:r>
              <a:rPr lang="en-IN" dirty="0" err="1"/>
              <a:t>Kazuteru</a:t>
            </a:r>
            <a:r>
              <a:rPr lang="en-IN" dirty="0"/>
              <a:t> Miyazaki(2021)“Traffic Signal Control System Using Deep Reinforcement Learning With Emphasis on Reinforcing Successful Experience” IEEE, OPEN ACCESS JOURNEL, Digital Object Identifier.</a:t>
            </a:r>
          </a:p>
          <a:p>
            <a:pPr>
              <a:lnSpc>
                <a:spcPct val="120000"/>
              </a:lnSpc>
            </a:pPr>
            <a:r>
              <a:rPr lang="en-IN" dirty="0"/>
              <a:t>[20]	</a:t>
            </a:r>
            <a:r>
              <a:rPr lang="en-IN" dirty="0" err="1"/>
              <a:t>Hanaa</a:t>
            </a:r>
            <a:r>
              <a:rPr lang="en-IN" dirty="0"/>
              <a:t> </a:t>
            </a:r>
            <a:r>
              <a:rPr lang="en-IN" dirty="0" err="1"/>
              <a:t>Abohashima</a:t>
            </a:r>
            <a:r>
              <a:rPr lang="en-IN" dirty="0"/>
              <a:t>; Mohamed </a:t>
            </a:r>
            <a:r>
              <a:rPr lang="en-IN" dirty="0" err="1"/>
              <a:t>Gheith</a:t>
            </a:r>
            <a:r>
              <a:rPr lang="en-IN" dirty="0"/>
              <a:t>; Amr </a:t>
            </a:r>
            <a:r>
              <a:rPr lang="en-IN" dirty="0" err="1"/>
              <a:t>Eltawil</a:t>
            </a:r>
            <a:r>
              <a:rPr lang="en-IN" dirty="0"/>
              <a:t>” A proposed IoT based Smart traffic lights control system within a V2X framework” IEEE, 2020 2nd Novel Intelligent and Leading Emerging Sciences Conference (NILES)</a:t>
            </a:r>
          </a:p>
          <a:p>
            <a:pPr>
              <a:lnSpc>
                <a:spcPct val="120000"/>
              </a:lnSpc>
            </a:pPr>
            <a:r>
              <a:rPr lang="en-IN" dirty="0"/>
              <a:t>[21]	Heru </a:t>
            </a:r>
            <a:r>
              <a:rPr lang="en-IN" dirty="0" err="1"/>
              <a:t>Nurwarsito</a:t>
            </a:r>
            <a:r>
              <a:rPr lang="en-IN" dirty="0"/>
              <a:t>; </a:t>
            </a:r>
            <a:r>
              <a:rPr lang="en-IN" dirty="0" err="1"/>
              <a:t>Hendi</a:t>
            </a:r>
            <a:r>
              <a:rPr lang="en-IN" dirty="0"/>
              <a:t> Nugroho” Implementation of Smart Traffic Light Prototype Using MQTT Protocol For Emergency Vehicles” IEEE,2021 8th International Conference on Computer and Communication Engineering (ICCCE)</a:t>
            </a:r>
          </a:p>
          <a:p>
            <a:pPr>
              <a:lnSpc>
                <a:spcPct val="120000"/>
              </a:lnSpc>
            </a:pPr>
            <a:r>
              <a:rPr lang="en-IN" dirty="0"/>
              <a:t>[22]	Hari Chandan T.; </a:t>
            </a:r>
            <a:r>
              <a:rPr lang="en-IN" dirty="0" err="1"/>
              <a:t>Shamanth</a:t>
            </a:r>
            <a:r>
              <a:rPr lang="en-IN" dirty="0"/>
              <a:t> </a:t>
            </a:r>
            <a:r>
              <a:rPr lang="en-IN" dirty="0" err="1"/>
              <a:t>Nagaraju</a:t>
            </a:r>
            <a:r>
              <a:rPr lang="en-IN" dirty="0"/>
              <a:t>; Bharath Nandan Varma; Kiran Kumar M.; Manasa S.; Mukund K. V.” IoT based Vehicle Over-Speed Detection and Accident Avoidance System” IEEE, 2021 International Conference on Disruptive Technologies for Multi-Disciplinary Research and Applications (CENTCON)</a:t>
            </a:r>
          </a:p>
          <a:p>
            <a:pPr>
              <a:lnSpc>
                <a:spcPct val="120000"/>
              </a:lnSpc>
            </a:pPr>
            <a:r>
              <a:rPr lang="en-IN" dirty="0"/>
              <a:t>[23]	Ravi Kishore </a:t>
            </a:r>
            <a:r>
              <a:rPr lang="en-IN" dirty="0" err="1"/>
              <a:t>Kodali;M</a:t>
            </a:r>
            <a:r>
              <a:rPr lang="en-IN" dirty="0"/>
              <a:t>. Sairam” Over speed monitoring system” IEEE,2016 2nd International Conference on Contemporary Computing and Informatics (IC3I)</a:t>
            </a:r>
          </a:p>
          <a:p>
            <a:pPr>
              <a:lnSpc>
                <a:spcPct val="120000"/>
              </a:lnSpc>
            </a:pPr>
            <a:r>
              <a:rPr lang="en-IN" dirty="0"/>
              <a:t>[24]	Dilip Kumar </a:t>
            </a:r>
            <a:r>
              <a:rPr lang="en-IN" dirty="0" err="1"/>
              <a:t>Sharma;Rahul</a:t>
            </a:r>
            <a:r>
              <a:rPr lang="en-IN" dirty="0"/>
              <a:t> Pradhan; Ruchi Agrawal” Comparative Study on Real-Time Vehicle Classification” IEEE, 2022 11th International Conference on System </a:t>
            </a:r>
            <a:r>
              <a:rPr lang="en-IN" dirty="0" err="1"/>
              <a:t>Modeling</a:t>
            </a:r>
            <a:r>
              <a:rPr lang="en-IN" dirty="0"/>
              <a:t> &amp; Advancement in Research Trends (SMART)</a:t>
            </a:r>
          </a:p>
          <a:p>
            <a:pPr>
              <a:lnSpc>
                <a:spcPct val="120000"/>
              </a:lnSpc>
            </a:pPr>
            <a:r>
              <a:rPr lang="en-IN" dirty="0"/>
              <a:t>[25]	A. Al-</a:t>
            </a:r>
            <a:r>
              <a:rPr lang="en-IN" dirty="0" err="1"/>
              <a:t>khaykan</a:t>
            </a:r>
            <a:r>
              <a:rPr lang="en-IN" dirty="0"/>
              <a:t>, A. J. </a:t>
            </a:r>
            <a:r>
              <a:rPr lang="en-IN" dirty="0" err="1"/>
              <a:t>Alrubaie</a:t>
            </a:r>
            <a:r>
              <a:rPr lang="en-IN" dirty="0"/>
              <a:t>, K. A. Mohammed, A. M. Abed and Y. I. </a:t>
            </a:r>
            <a:r>
              <a:rPr lang="en-IN" dirty="0" err="1"/>
              <a:t>Alyasiri</a:t>
            </a:r>
            <a:r>
              <a:rPr lang="en-IN" dirty="0"/>
              <a:t>, "Comparison Between the Traditional and Solar System Street Lighting System," 2022 Muthanna International Conference on Engineering Science and Technology (MICEST), </a:t>
            </a:r>
            <a:r>
              <a:rPr lang="en-IN" dirty="0" err="1"/>
              <a:t>Samawah</a:t>
            </a:r>
            <a:r>
              <a:rPr lang="en-IN" dirty="0"/>
              <a:t>, Iraq, 2022, pp. 147-151.</a:t>
            </a:r>
          </a:p>
          <a:p>
            <a:pPr>
              <a:lnSpc>
                <a:spcPct val="120000"/>
              </a:lnSpc>
            </a:pPr>
            <a:r>
              <a:rPr lang="en-IN" dirty="0"/>
              <a:t>[26]	H. Sun, Y. Chen, L. Wang, J. Song, J. Sun and X. Liu, "Design of smart street light management system based on Internet of Things," 2022 IEEE 6th Advanced Information Technology, Electronic and Automation Control Conference (IAEAC), Beijing, China, 2022, pp. 998-1003.</a:t>
            </a:r>
          </a:p>
          <a:p>
            <a:pPr>
              <a:lnSpc>
                <a:spcPct val="120000"/>
              </a:lnSpc>
            </a:pPr>
            <a:r>
              <a:rPr lang="en-IN" dirty="0"/>
              <a:t>[27]	Y. Wang, Z. Deng, K. Tao, T. Liu, X. Bao and B. Cheng, "Intelligent Urban Street Lighting System based on IoT Cloud Platform," 2022 9th International Conference on Dependable Systems and Their Applications (DSA), Wulumuqi, China, 2022, pp. 192-197.</a:t>
            </a:r>
          </a:p>
          <a:p>
            <a:endParaRPr lang="en-IN" dirty="0"/>
          </a:p>
        </p:txBody>
      </p:sp>
    </p:spTree>
    <p:extLst>
      <p:ext uri="{BB962C8B-B14F-4D97-AF65-F5344CB8AC3E}">
        <p14:creationId xmlns:p14="http://schemas.microsoft.com/office/powerpoint/2010/main" val="2580555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1F870-3B9C-3454-4A2B-DC4CFFE28E62}"/>
              </a:ext>
            </a:extLst>
          </p:cNvPr>
          <p:cNvSpPr>
            <a:spLocks noGrp="1"/>
          </p:cNvSpPr>
          <p:nvPr>
            <p:ph type="title"/>
          </p:nvPr>
        </p:nvSpPr>
        <p:spPr>
          <a:xfrm>
            <a:off x="420624" y="1"/>
            <a:ext cx="10543032" cy="825991"/>
          </a:xfrm>
        </p:spPr>
        <p:txBody>
          <a:bodyPr/>
          <a:lstStyle/>
          <a:p>
            <a:pPr algn="ctr"/>
            <a:r>
              <a:rPr lang="en-US" dirty="0"/>
              <a:t>REFERENCE</a:t>
            </a:r>
            <a:endParaRPr lang="en-IN" dirty="0"/>
          </a:p>
        </p:txBody>
      </p:sp>
      <p:sp>
        <p:nvSpPr>
          <p:cNvPr id="3" name="Content Placeholder 2">
            <a:extLst>
              <a:ext uri="{FF2B5EF4-FFF2-40B4-BE49-F238E27FC236}">
                <a16:creationId xmlns:a16="http://schemas.microsoft.com/office/drawing/2014/main" xmlns="" id="{77DD17A8-484F-785F-0894-59BB3C936EB1}"/>
              </a:ext>
            </a:extLst>
          </p:cNvPr>
          <p:cNvSpPr>
            <a:spLocks noGrp="1"/>
          </p:cNvSpPr>
          <p:nvPr>
            <p:ph idx="1"/>
          </p:nvPr>
        </p:nvSpPr>
        <p:spPr>
          <a:xfrm>
            <a:off x="420625" y="825992"/>
            <a:ext cx="11635908" cy="5936051"/>
          </a:xfrm>
        </p:spPr>
        <p:txBody>
          <a:bodyPr>
            <a:normAutofit fontScale="55000" lnSpcReduction="20000"/>
          </a:bodyPr>
          <a:lstStyle/>
          <a:p>
            <a:pPr>
              <a:lnSpc>
                <a:spcPct val="120000"/>
              </a:lnSpc>
            </a:pPr>
            <a:r>
              <a:rPr lang="en-IN" dirty="0"/>
              <a:t>[28]	J. Wang, Z. Jiao, Q. Wang, Y. Zhu and K. Li, "Analysis of Novel 5G Wireless Communication Coverage Enhancing Service Mode with Power Towers and Street Lamp Poles Integrated," 2022 IEEE 6th Information Technology and Mechatronics Engineering Conference (ITOEC), Chongqing, China, 2022, pp. 1215-1220</a:t>
            </a:r>
          </a:p>
          <a:p>
            <a:pPr>
              <a:lnSpc>
                <a:spcPct val="120000"/>
              </a:lnSpc>
            </a:pPr>
            <a:endParaRPr lang="en-IN" dirty="0"/>
          </a:p>
          <a:p>
            <a:pPr>
              <a:lnSpc>
                <a:spcPct val="120000"/>
              </a:lnSpc>
            </a:pPr>
            <a:r>
              <a:rPr lang="en-IN" dirty="0"/>
              <a:t>[29]	X. Zeng and J. Zhang, "Design of intelligent light control system based on NB-IoT," 2022 International Conference on Wearables, Sports and Lifestyle Management (WSLM), Kunming, China, 2022, pp. 84-87.</a:t>
            </a:r>
          </a:p>
          <a:p>
            <a:pPr>
              <a:lnSpc>
                <a:spcPct val="120000"/>
              </a:lnSpc>
            </a:pPr>
            <a:r>
              <a:rPr lang="en-IN" dirty="0"/>
              <a:t>[30]	K. -K. Lai, A. K. -W. Weng and H. -Y. Chang, "Literature Development Trajectory of LED Smart Street Lighting by Main Path Analysis," 2022 IEEE 28th International Conference on Engineering, Technology and Innovation (ICE/ITMC) &amp; 31st International Association For Management of Technology (IAMOT) Joint Conference, Nancy, France, 2022, pp. 1-5.</a:t>
            </a:r>
          </a:p>
          <a:p>
            <a:pPr>
              <a:lnSpc>
                <a:spcPct val="120000"/>
              </a:lnSpc>
            </a:pPr>
            <a:r>
              <a:rPr lang="en-IN" dirty="0"/>
              <a:t>[31]	S. </a:t>
            </a:r>
            <a:r>
              <a:rPr lang="en-IN" dirty="0" err="1"/>
              <a:t>Kanase</a:t>
            </a:r>
            <a:r>
              <a:rPr lang="en-IN" dirty="0"/>
              <a:t>, V. B. Mane, M. A. </a:t>
            </a:r>
            <a:r>
              <a:rPr lang="en-IN" dirty="0" err="1"/>
              <a:t>Suryawanshi</a:t>
            </a:r>
            <a:r>
              <a:rPr lang="en-IN" dirty="0"/>
              <a:t>, G. </a:t>
            </a:r>
            <a:r>
              <a:rPr lang="en-IN" dirty="0" err="1"/>
              <a:t>Kumbhar</a:t>
            </a:r>
            <a:r>
              <a:rPr lang="en-IN" dirty="0"/>
              <a:t>, V. Jamadar and P.P. Patil, "The Significant Effect of Saving One Unit of Electricity and the Role of Non-Renewable Energy Based Street Light in Saving the Energy," 2022 International Interdisciplinary Humanitarian Conference for Sustainability (IIHC), Bengaluru, India, 2022, pp. 807-810.</a:t>
            </a:r>
          </a:p>
          <a:p>
            <a:pPr>
              <a:lnSpc>
                <a:spcPct val="120000"/>
              </a:lnSpc>
            </a:pPr>
            <a:r>
              <a:rPr lang="en-IN" dirty="0"/>
              <a:t>[32]	Y. Tan, C. </a:t>
            </a:r>
            <a:r>
              <a:rPr lang="en-IN" dirty="0" err="1"/>
              <a:t>Wooi</a:t>
            </a:r>
            <a:r>
              <a:rPr lang="en-IN" dirty="0"/>
              <a:t>, H. N. </a:t>
            </a:r>
            <a:r>
              <a:rPr lang="en-IN" dirty="0" err="1"/>
              <a:t>Afrouzi</a:t>
            </a:r>
            <a:r>
              <a:rPr lang="en-IN" dirty="0"/>
              <a:t>, S. N. b. Md, O. b. Abu Bakar and W. Tan, "Simulations of Street Lighting System Using </a:t>
            </a:r>
            <a:r>
              <a:rPr lang="en-IN" dirty="0" err="1"/>
              <a:t>DIALux</a:t>
            </a:r>
            <a:r>
              <a:rPr lang="en-IN" dirty="0"/>
              <a:t> for Better Energy-Saving Application," 2022 IEEE International Conference on Power and Energy (</a:t>
            </a:r>
            <a:r>
              <a:rPr lang="en-IN" dirty="0" err="1"/>
              <a:t>PECon</a:t>
            </a:r>
            <a:r>
              <a:rPr lang="en-IN" dirty="0"/>
              <a:t>), Langkawi, Kedah, Malaysia, 2022, pp. 374-378.</a:t>
            </a:r>
          </a:p>
          <a:p>
            <a:pPr>
              <a:lnSpc>
                <a:spcPct val="120000"/>
              </a:lnSpc>
            </a:pPr>
            <a:r>
              <a:rPr lang="en-IN" dirty="0"/>
              <a:t>[33]	U. </a:t>
            </a:r>
            <a:r>
              <a:rPr lang="en-IN" dirty="0" err="1"/>
              <a:t>Khayam</a:t>
            </a:r>
            <a:r>
              <a:rPr lang="en-IN" dirty="0"/>
              <a:t> and A. </a:t>
            </a:r>
            <a:r>
              <a:rPr lang="en-IN" dirty="0" err="1"/>
              <a:t>Zaeni</a:t>
            </a:r>
            <a:r>
              <a:rPr lang="en-IN" dirty="0"/>
              <a:t>, "Review of Smart Street Lighting Research in Indonesia," 2022 5th International Conference on Power Engineering and Renewable Energy (ICPERE), Bandung, Indonesia, 2022, pp. 1-4.</a:t>
            </a:r>
          </a:p>
          <a:p>
            <a:pPr>
              <a:lnSpc>
                <a:spcPct val="120000"/>
              </a:lnSpc>
            </a:pPr>
            <a:r>
              <a:rPr lang="en-IN" dirty="0"/>
              <a:t>[34]	B. M. Mrabet, A. </a:t>
            </a:r>
            <a:r>
              <a:rPr lang="en-IN" dirty="0" err="1"/>
              <a:t>Chammam</a:t>
            </a:r>
            <a:r>
              <a:rPr lang="en-IN" dirty="0"/>
              <a:t>, L. </a:t>
            </a:r>
            <a:r>
              <a:rPr lang="en-IN" dirty="0" err="1"/>
              <a:t>Canale</a:t>
            </a:r>
            <a:r>
              <a:rPr lang="en-IN" dirty="0"/>
              <a:t> and G. Zissis, "Design and Implementation of LEDs Boost Driver for street lighting system," 2021 Joint Conference - 11th International Conference on Energy Efficiency in Domestic Appliances and Lighting &amp; 17th International Symposium on the Science and Technology of Lighting (EEDAL/LS:17), Toulouse, France, 2022, pp. 1-7.</a:t>
            </a:r>
          </a:p>
          <a:p>
            <a:pPr>
              <a:lnSpc>
                <a:spcPct val="120000"/>
              </a:lnSpc>
            </a:pPr>
            <a:r>
              <a:rPr lang="en-IN" dirty="0"/>
              <a:t>[35]	N. </a:t>
            </a:r>
            <a:r>
              <a:rPr lang="en-IN" dirty="0" err="1"/>
              <a:t>Valov</a:t>
            </a:r>
            <a:r>
              <a:rPr lang="en-IN" dirty="0"/>
              <a:t>, S. </a:t>
            </a:r>
            <a:r>
              <a:rPr lang="en-IN" dirty="0" err="1"/>
              <a:t>Nyagolov</a:t>
            </a:r>
            <a:r>
              <a:rPr lang="en-IN" dirty="0"/>
              <a:t>, T. </a:t>
            </a:r>
            <a:r>
              <a:rPr lang="en-IN" dirty="0" err="1"/>
              <a:t>Mladenova</a:t>
            </a:r>
            <a:r>
              <a:rPr lang="en-IN" dirty="0"/>
              <a:t>, I. </a:t>
            </a:r>
            <a:r>
              <a:rPr lang="en-IN" dirty="0" err="1"/>
              <a:t>Valova</a:t>
            </a:r>
            <a:r>
              <a:rPr lang="en-IN" dirty="0"/>
              <a:t> and D. Ivanova, "Study of the influence of natural lighting on the consumed electricity for street lighting in a medium-sized city," 2022</a:t>
            </a:r>
          </a:p>
          <a:p>
            <a:pPr>
              <a:lnSpc>
                <a:spcPct val="120000"/>
              </a:lnSpc>
            </a:pPr>
            <a:r>
              <a:rPr lang="en-IN" dirty="0"/>
              <a:t>[36]	</a:t>
            </a:r>
            <a:r>
              <a:rPr lang="en-IN" dirty="0" err="1"/>
              <a:t>Basla</a:t>
            </a:r>
            <a:r>
              <a:rPr lang="en-IN" dirty="0"/>
              <a:t> </a:t>
            </a:r>
            <a:r>
              <a:rPr lang="en-IN" dirty="0" err="1"/>
              <a:t>Siripatana</a:t>
            </a:r>
            <a:r>
              <a:rPr lang="en-IN" dirty="0"/>
              <a:t>; </a:t>
            </a:r>
            <a:r>
              <a:rPr lang="en-IN" dirty="0" err="1"/>
              <a:t>Kittipong</a:t>
            </a:r>
            <a:r>
              <a:rPr lang="en-IN" dirty="0"/>
              <a:t> </a:t>
            </a:r>
            <a:r>
              <a:rPr lang="en-IN" dirty="0" err="1"/>
              <a:t>Nopchanasuphap</a:t>
            </a:r>
            <a:r>
              <a:rPr lang="en-IN" dirty="0"/>
              <a:t>; </a:t>
            </a:r>
            <a:r>
              <a:rPr lang="en-IN" dirty="0" err="1"/>
              <a:t>Somporn</a:t>
            </a:r>
            <a:r>
              <a:rPr lang="en-IN" dirty="0"/>
              <a:t> </a:t>
            </a:r>
            <a:r>
              <a:rPr lang="en-IN" dirty="0" err="1"/>
              <a:t>Chuai</a:t>
            </a:r>
            <a:r>
              <a:rPr lang="en-IN" dirty="0"/>
              <a:t>-Aree” Intelligent Traffic Light System Using Image Processing” IEEE, 2021 2nd SEA-STEM International Conference (SEA-STEM)</a:t>
            </a:r>
          </a:p>
          <a:p>
            <a:endParaRPr lang="en-IN" dirty="0"/>
          </a:p>
        </p:txBody>
      </p:sp>
    </p:spTree>
    <p:extLst>
      <p:ext uri="{BB962C8B-B14F-4D97-AF65-F5344CB8AC3E}">
        <p14:creationId xmlns:p14="http://schemas.microsoft.com/office/powerpoint/2010/main" val="379508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5" y="0"/>
            <a:ext cx="8059091" cy="1325563"/>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318" y="966987"/>
            <a:ext cx="11591365" cy="4924026"/>
          </a:xfrm>
        </p:spPr>
        <p:txBody>
          <a:bodyPr>
            <a:noAutofit/>
          </a:bodyPr>
          <a:lstStyle/>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Internet of Things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represents a groundbreaking technology capable of seamlessly integrating diverse and heterogeneous end systems to enable a broad array of digital services. This transformative innovation is propelling the world toward intelligent and automated management of systems.</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increase in the number of vehicles has led to traffic congestion, pollution, and disruptions in transit operations. Utilizing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for traffic regulation and effective congestion management becomes a crucial game-changer. The proposed concept aims to develop an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system for autonomous traffic management. This system, inspired by railway practices, summons a barricade when the traffic light is red and releases it when the light turns green, ensuring a safe passage for pedestrians.</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This approach aims to raise awareness among drivers about their actions, promoting a safer road environment.</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enhance traffic flow, object detection is employed. In the ever-evolving landscape of urban development, the principles of safety and energy efficiency stand out as fundamental pillars in shaping smart cities.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455" y="0"/>
            <a:ext cx="8059091" cy="1325563"/>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318" y="966987"/>
            <a:ext cx="11591365" cy="4924026"/>
          </a:xfrm>
        </p:spPr>
        <p:txBody>
          <a:bodyPr>
            <a:no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the ever-evolving landscape of urban development, the principles of safety and energy efficiency stand out as fundamental pillars in shaping smart cities. Within the intricate fabric of a metropolis, the synergy between safety and energy conservation converges uniquely in street lamps, making them indispensable components of the smart city paradigm.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However, the current absence of intelligent elements in conventional street lighting poses challenges related to both risk and energy usage.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navigate this terrain, a forward-thinking strategy introduces the concept of fog computing-based smart street lamps (SSL) as a transformative solution for smarter cities. This innovative approach not only empowers dynamic brightness control but also instills a heightened level of autonomy in each street lamp, enabling it to report and address unusual circumstances independently.</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As we delve into the advantages and findings of this proposed SSL system, it becomes evident that the fusion of technology and urban infrastructure holds the promise of lowering risk and elevating energy efficiency in our urban spaces.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20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62754"/>
            <a:ext cx="10543032" cy="995082"/>
          </a:xfrm>
        </p:spPr>
        <p:txBody>
          <a:bodyPr/>
          <a:lstStyle/>
          <a:p>
            <a:pPr algn="ctr"/>
            <a:r>
              <a:rPr lang="en-US"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228663"/>
              </p:ext>
            </p:extLst>
          </p:nvPr>
        </p:nvGraphicFramePr>
        <p:xfrm>
          <a:off x="130629" y="883864"/>
          <a:ext cx="11882077" cy="6875342"/>
        </p:xfrm>
        <a:graphic>
          <a:graphicData uri="http://schemas.openxmlformats.org/drawingml/2006/table">
            <a:tbl>
              <a:tblPr firstRow="1" bandRow="1">
                <a:tableStyleId>{073A0DAA-6AF3-43AB-8588-CEC1D06C72B9}</a:tableStyleId>
              </a:tblPr>
              <a:tblGrid>
                <a:gridCol w="1248100">
                  <a:extLst>
                    <a:ext uri="{9D8B030D-6E8A-4147-A177-3AD203B41FA5}">
                      <a16:colId xmlns:a16="http://schemas.microsoft.com/office/drawing/2014/main" xmlns="" val="20000"/>
                    </a:ext>
                  </a:extLst>
                </a:gridCol>
                <a:gridCol w="3447495">
                  <a:extLst>
                    <a:ext uri="{9D8B030D-6E8A-4147-A177-3AD203B41FA5}">
                      <a16:colId xmlns:a16="http://schemas.microsoft.com/office/drawing/2014/main" xmlns="" val="20001"/>
                    </a:ext>
                  </a:extLst>
                </a:gridCol>
                <a:gridCol w="3447495">
                  <a:extLst>
                    <a:ext uri="{9D8B030D-6E8A-4147-A177-3AD203B41FA5}">
                      <a16:colId xmlns:a16="http://schemas.microsoft.com/office/drawing/2014/main" xmlns="" val="20002"/>
                    </a:ext>
                  </a:extLst>
                </a:gridCol>
                <a:gridCol w="3738987">
                  <a:extLst>
                    <a:ext uri="{9D8B030D-6E8A-4147-A177-3AD203B41FA5}">
                      <a16:colId xmlns:a16="http://schemas.microsoft.com/office/drawing/2014/main" xmlns="" val="20003"/>
                    </a:ext>
                  </a:extLst>
                </a:gridCol>
              </a:tblGrid>
              <a:tr h="411922">
                <a:tc>
                  <a:txBody>
                    <a:bodyPr/>
                    <a:lstStyle/>
                    <a:p>
                      <a:r>
                        <a:rPr lang="en-US" dirty="0"/>
                        <a:t>TITLE </a:t>
                      </a:r>
                      <a:endParaRPr lang="en-IN" dirty="0"/>
                    </a:p>
                  </a:txBody>
                  <a:tcPr/>
                </a:tc>
                <a:tc>
                  <a:txBody>
                    <a:bodyPr/>
                    <a:lstStyle/>
                    <a:p>
                      <a:r>
                        <a:rPr lang="en-US" dirty="0"/>
                        <a:t>AUTHOR</a:t>
                      </a:r>
                      <a:endParaRPr lang="en-IN" dirty="0"/>
                    </a:p>
                  </a:txBody>
                  <a:tcPr/>
                </a:tc>
                <a:tc>
                  <a:txBody>
                    <a:bodyPr/>
                    <a:lstStyle/>
                    <a:p>
                      <a:r>
                        <a:rPr lang="en-US" dirty="0"/>
                        <a:t>FINDINGS</a:t>
                      </a:r>
                      <a:endParaRPr lang="en-IN" dirty="0"/>
                    </a:p>
                  </a:txBody>
                  <a:tcPr/>
                </a:tc>
                <a:tc>
                  <a:txBody>
                    <a:bodyPr/>
                    <a:lstStyle/>
                    <a:p>
                      <a:r>
                        <a:rPr lang="en-US" dirty="0"/>
                        <a:t>LIMITATION</a:t>
                      </a:r>
                      <a:endParaRPr lang="en-IN" dirty="0"/>
                    </a:p>
                  </a:txBody>
                  <a:tcPr/>
                </a:tc>
                <a:extLst>
                  <a:ext uri="{0D108BD9-81ED-4DB2-BD59-A6C34878D82A}">
                    <a16:rowId xmlns:a16="http://schemas.microsoft.com/office/drawing/2014/main" xmlns="" val="10000"/>
                  </a:ext>
                </a:extLst>
              </a:tr>
              <a:tr h="2128732">
                <a:tc>
                  <a:txBody>
                    <a:bodyPr/>
                    <a:lstStyle/>
                    <a:p>
                      <a:pPr algn="just"/>
                      <a:r>
                        <a:rPr lang="en-US" sz="1600" dirty="0">
                          <a:latin typeface="Times New Roman" panose="02020603050405020304" pitchFamily="18" charset="0"/>
                          <a:cs typeface="Times New Roman" panose="02020603050405020304" pitchFamily="18" charset="0"/>
                        </a:rPr>
                        <a:t>Design and</a:t>
                      </a:r>
                    </a:p>
                    <a:p>
                      <a:pPr algn="just"/>
                      <a:r>
                        <a:rPr lang="en-US" sz="1600" dirty="0">
                          <a:latin typeface="Times New Roman" panose="02020603050405020304" pitchFamily="18" charset="0"/>
                          <a:cs typeface="Times New Roman" panose="02020603050405020304" pitchFamily="18" charset="0"/>
                        </a:rPr>
                        <a:t>Development of</a:t>
                      </a:r>
                    </a:p>
                    <a:p>
                      <a:pPr algn="just"/>
                      <a:r>
                        <a:rPr lang="en-US" sz="1600" dirty="0">
                          <a:latin typeface="Times New Roman" panose="02020603050405020304" pitchFamily="18" charset="0"/>
                          <a:cs typeface="Times New Roman" panose="02020603050405020304" pitchFamily="18" charset="0"/>
                        </a:rPr>
                        <a:t>IOT Based</a:t>
                      </a:r>
                    </a:p>
                    <a:p>
                      <a:pPr algn="just"/>
                      <a:r>
                        <a:rPr lang="en-US" sz="1600" dirty="0">
                          <a:latin typeface="Times New Roman" panose="02020603050405020304" pitchFamily="18" charset="0"/>
                          <a:cs typeface="Times New Roman" panose="02020603050405020304" pitchFamily="18" charset="0"/>
                        </a:rPr>
                        <a:t>Automated</a:t>
                      </a:r>
                    </a:p>
                    <a:p>
                      <a:pPr algn="just"/>
                      <a:r>
                        <a:rPr lang="en-US" sz="1600" dirty="0">
                          <a:latin typeface="Times New Roman" panose="02020603050405020304" pitchFamily="18" charset="0"/>
                          <a:cs typeface="Times New Roman" panose="02020603050405020304" pitchFamily="18" charset="0"/>
                        </a:rPr>
                        <a:t>Railway Level</a:t>
                      </a:r>
                    </a:p>
                    <a:p>
                      <a:pPr algn="just"/>
                      <a:r>
                        <a:rPr lang="en-US" sz="1600" dirty="0">
                          <a:latin typeface="Times New Roman" panose="02020603050405020304" pitchFamily="18" charset="0"/>
                          <a:cs typeface="Times New Roman" panose="02020603050405020304" pitchFamily="18" charset="0"/>
                        </a:rPr>
                        <a:t>Crossing(IEEE)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Puja </a:t>
                      </a:r>
                      <a:r>
                        <a:rPr lang="en-US" sz="1600" dirty="0" err="1">
                          <a:latin typeface="Times New Roman" panose="02020603050405020304" pitchFamily="18" charset="0"/>
                          <a:cs typeface="Times New Roman" panose="02020603050405020304" pitchFamily="18" charset="0"/>
                        </a:rPr>
                        <a:t>Bhowmik</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Shoriful</a:t>
                      </a:r>
                      <a:r>
                        <a:rPr lang="en-US" sz="1600" dirty="0">
                          <a:latin typeface="Times New Roman" panose="02020603050405020304" pitchFamily="18" charset="0"/>
                          <a:cs typeface="Times New Roman" panose="02020603050405020304" pitchFamily="18" charset="0"/>
                        </a:rPr>
                        <a:t> Islam,</a:t>
                      </a:r>
                    </a:p>
                    <a:p>
                      <a:pPr algn="just"/>
                      <a:r>
                        <a:rPr lang="en-US" sz="1600" dirty="0" err="1">
                          <a:latin typeface="Times New Roman" panose="02020603050405020304" pitchFamily="18" charset="0"/>
                          <a:cs typeface="Times New Roman" panose="02020603050405020304" pitchFamily="18" charset="0"/>
                        </a:rPr>
                        <a:t>Jariatullah</a:t>
                      </a:r>
                      <a:r>
                        <a:rPr lang="en-US" sz="1600" baseline="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Khanam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Sifat</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Shihab</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Mahmud,</a:t>
                      </a:r>
                    </a:p>
                    <a:p>
                      <a:pPr algn="just"/>
                      <a:r>
                        <a:rPr lang="en-US" sz="1600" dirty="0" err="1">
                          <a:latin typeface="Times New Roman" panose="02020603050405020304" pitchFamily="18" charset="0"/>
                          <a:cs typeface="Times New Roman" panose="02020603050405020304" pitchFamily="18" charset="0"/>
                        </a:rPr>
                        <a:t>Fahad</a:t>
                      </a:r>
                      <a:r>
                        <a:rPr lang="en-US" sz="1600" dirty="0">
                          <a:latin typeface="Times New Roman" panose="02020603050405020304" pitchFamily="18" charset="0"/>
                          <a:cs typeface="Times New Roman" panose="02020603050405020304" pitchFamily="18" charset="0"/>
                        </a:rPr>
                        <a:t> Faisal</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 IOT Based</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automated</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level crossing</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for railways,</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sensor-based</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system in</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which two</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sensors are</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used to detect</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arrival and</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departure of</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train.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Usage of sensors</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 the road will</a:t>
                      </a:r>
                    </a:p>
                    <a:p>
                      <a:pPr algn="just"/>
                      <a:r>
                        <a:rPr lang="en-US" sz="1600" dirty="0">
                          <a:latin typeface="Times New Roman" panose="02020603050405020304" pitchFamily="18" charset="0"/>
                          <a:cs typeface="Times New Roman" panose="02020603050405020304" pitchFamily="18" charset="0"/>
                        </a:rPr>
                        <a:t>prove to be</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harmful</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1239764">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Advance study of skin diseases detection using image processing methods NVEO(2022)(IEEE)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Jagdis</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etal</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Cruz-Vargas J.A.D.L., Camacho M.E.R.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Using wavelet analysis and KNN and SVM classification algorithms, authors applied fuzzy clustering to fifty example photos.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With an accuracy of 81.2%, the K-Nearest Neighbor classification algorithm outperforms the Support Vector Machine (SVM) classification method.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1891420">
                <a:tc>
                  <a:txBody>
                    <a:bodyPr/>
                    <a:lstStyle/>
                    <a:p>
                      <a:pPr algn="just"/>
                      <a:r>
                        <a:rPr lang="en-IN" sz="1600" dirty="0">
                          <a:latin typeface="Times New Roman" panose="02020603050405020304" pitchFamily="18" charset="0"/>
                          <a:cs typeface="Times New Roman" panose="02020603050405020304" pitchFamily="18" charset="0"/>
                        </a:rPr>
                        <a:t>IOT BASED HEALTH MONITORINGSYSTEM,</a:t>
                      </a:r>
                      <a:r>
                        <a:rPr lang="en-US" altLang="en-IN" sz="1600" dirty="0">
                          <a:latin typeface="Times New Roman" panose="02020603050405020304" pitchFamily="18" charset="0"/>
                          <a:cs typeface="Times New Roman" panose="02020603050405020304" pitchFamily="18" charset="0"/>
                        </a:rPr>
                        <a:t> Research Gate </a:t>
                      </a:r>
                      <a:r>
                        <a:rPr lang="en-IN" sz="1600" dirty="0">
                          <a:latin typeface="Times New Roman" panose="02020603050405020304" pitchFamily="18" charset="0"/>
                          <a:cs typeface="Times New Roman" panose="02020603050405020304" pitchFamily="18" charset="0"/>
                        </a:rPr>
                        <a:t>2020(IEEE)</a:t>
                      </a:r>
                    </a:p>
                  </a:txBody>
                  <a:tcPr/>
                </a:tc>
                <a:tc>
                  <a:txBody>
                    <a:bodyPr/>
                    <a:lstStyle/>
                    <a:p>
                      <a:pPr algn="just"/>
                      <a:r>
                        <a:rPr lang="en-IN" sz="1600" dirty="0" err="1">
                          <a:latin typeface="Times New Roman" panose="02020603050405020304" pitchFamily="18" charset="0"/>
                          <a:cs typeface="Times New Roman" panose="02020603050405020304" pitchFamily="18" charset="0"/>
                        </a:rPr>
                        <a:t>Prajoona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Valsalan</a:t>
                      </a:r>
                      <a:r>
                        <a:rPr lang="en-IN" sz="1600" dirty="0">
                          <a:latin typeface="Times New Roman" panose="02020603050405020304" pitchFamily="18" charset="0"/>
                          <a:cs typeface="Times New Roman" panose="02020603050405020304" pitchFamily="18" charset="0"/>
                        </a:rPr>
                        <a:t>, Tariq Ahmed Barham </a:t>
                      </a:r>
                      <a:r>
                        <a:rPr lang="en-IN" sz="1600" dirty="0" err="1">
                          <a:latin typeface="Times New Roman" panose="02020603050405020304" pitchFamily="18" charset="0"/>
                          <a:cs typeface="Times New Roman" panose="02020603050405020304" pitchFamily="18" charset="0"/>
                        </a:rPr>
                        <a:t>Baomar</a:t>
                      </a:r>
                      <a:r>
                        <a:rPr lang="en-IN" sz="1600" dirty="0">
                          <a:latin typeface="Times New Roman" panose="02020603050405020304" pitchFamily="18" charset="0"/>
                          <a:cs typeface="Times New Roman" panose="02020603050405020304" pitchFamily="18" charset="0"/>
                        </a:rPr>
                        <a:t>, Ali Hussain Omar </a:t>
                      </a:r>
                      <a:r>
                        <a:rPr lang="en-IN" sz="1600" dirty="0" err="1">
                          <a:latin typeface="Times New Roman" panose="02020603050405020304" pitchFamily="18" charset="0"/>
                          <a:cs typeface="Times New Roman" panose="02020603050405020304" pitchFamily="18" charset="0"/>
                        </a:rPr>
                        <a:t>Baabood</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smart patient health tracking system utilizing sensors embedded. The collected temperature, heartbeat, humidity, and room temperature data are transmitted to a base station via IoT cloud</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Sensors used by the system to track temperature, heart rate, body temperature, and ambient humidity were also shown on an LCD which acquired the efficiency of 67%</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42674772"/>
              </p:ext>
            </p:extLst>
          </p:nvPr>
        </p:nvGraphicFramePr>
        <p:xfrm>
          <a:off x="121921" y="147145"/>
          <a:ext cx="11883266" cy="6560702"/>
        </p:xfrm>
        <a:graphic>
          <a:graphicData uri="http://schemas.openxmlformats.org/drawingml/2006/table">
            <a:tbl>
              <a:tblPr firstRow="1" bandRow="1">
                <a:tableStyleId>{073A0DAA-6AF3-43AB-8588-CEC1D06C72B9}</a:tableStyleId>
              </a:tblPr>
              <a:tblGrid>
                <a:gridCol w="2610589">
                  <a:extLst>
                    <a:ext uri="{9D8B030D-6E8A-4147-A177-3AD203B41FA5}">
                      <a16:colId xmlns:a16="http://schemas.microsoft.com/office/drawing/2014/main" xmlns="" val="4048107383"/>
                    </a:ext>
                  </a:extLst>
                </a:gridCol>
                <a:gridCol w="2000322">
                  <a:extLst>
                    <a:ext uri="{9D8B030D-6E8A-4147-A177-3AD203B41FA5}">
                      <a16:colId xmlns:a16="http://schemas.microsoft.com/office/drawing/2014/main" xmlns="" val="1623574108"/>
                    </a:ext>
                  </a:extLst>
                </a:gridCol>
                <a:gridCol w="2458022">
                  <a:extLst>
                    <a:ext uri="{9D8B030D-6E8A-4147-A177-3AD203B41FA5}">
                      <a16:colId xmlns:a16="http://schemas.microsoft.com/office/drawing/2014/main" xmlns="" val="20001"/>
                    </a:ext>
                  </a:extLst>
                </a:gridCol>
                <a:gridCol w="2305456">
                  <a:extLst>
                    <a:ext uri="{9D8B030D-6E8A-4147-A177-3AD203B41FA5}">
                      <a16:colId xmlns:a16="http://schemas.microsoft.com/office/drawing/2014/main" xmlns="" val="20002"/>
                    </a:ext>
                  </a:extLst>
                </a:gridCol>
                <a:gridCol w="2508877">
                  <a:extLst>
                    <a:ext uri="{9D8B030D-6E8A-4147-A177-3AD203B41FA5}">
                      <a16:colId xmlns:a16="http://schemas.microsoft.com/office/drawing/2014/main" xmlns="" val="20003"/>
                    </a:ext>
                  </a:extLst>
                </a:gridCol>
              </a:tblGrid>
              <a:tr h="598204">
                <a:tc>
                  <a:txBody>
                    <a:bodyPr/>
                    <a:lstStyle/>
                    <a:p>
                      <a:pPr>
                        <a:lnSpc>
                          <a:spcPct val="107000"/>
                        </a:lnSpc>
                        <a:spcAft>
                          <a:spcPts val="800"/>
                        </a:spcAft>
                      </a:pPr>
                      <a:r>
                        <a:rPr lang="en-IN" sz="1400" kern="100" dirty="0">
                          <a:effectLst/>
                        </a:rPr>
                        <a:t>JOURNAL </a:t>
                      </a:r>
                    </a:p>
                    <a:p>
                      <a:pPr>
                        <a:lnSpc>
                          <a:spcPct val="107000"/>
                        </a:lnSpc>
                        <a:spcAft>
                          <a:spcPts val="800"/>
                        </a:spcAft>
                      </a:pPr>
                      <a:r>
                        <a:rPr lang="en-IN" sz="1400" kern="100" dirty="0">
                          <a:effectLst/>
                        </a:rPr>
                        <a:t>NAME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400" kern="100" dirty="0">
                          <a:effectLst/>
                        </a:rPr>
                        <a:t>AUTHORS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400" kern="100" dirty="0">
                          <a:effectLst/>
                        </a:rPr>
                        <a:t>TITLE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400" kern="100" dirty="0">
                          <a:effectLst/>
                        </a:rPr>
                        <a:t>FINDINGS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LIMITATIONS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574" marR="32574" marT="0" marB="0"/>
                </a:tc>
                <a:extLst>
                  <a:ext uri="{0D108BD9-81ED-4DB2-BD59-A6C34878D82A}">
                    <a16:rowId xmlns:a16="http://schemas.microsoft.com/office/drawing/2014/main" xmlns="" val="10000"/>
                  </a:ext>
                </a:extLst>
              </a:tr>
              <a:tr h="1185051">
                <a:tc>
                  <a:txBody>
                    <a:bodyPr/>
                    <a:lstStyle/>
                    <a:p>
                      <a:pPr>
                        <a:lnSpc>
                          <a:spcPct val="107000"/>
                        </a:lnSpc>
                        <a:spcAft>
                          <a:spcPts val="800"/>
                        </a:spcAft>
                      </a:pPr>
                      <a:r>
                        <a:rPr lang="en-IN" sz="1400" kern="100" dirty="0">
                          <a:effectLst/>
                        </a:rPr>
                        <a:t>IEEE, 2021 2nd SEA-STEM International Conference (SEA-STEM)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err="1">
                          <a:effectLst/>
                        </a:rPr>
                        <a:t>Basla</a:t>
                      </a:r>
                      <a:r>
                        <a:rPr lang="en-IN" sz="1400" kern="100" dirty="0">
                          <a:effectLst/>
                        </a:rPr>
                        <a:t> </a:t>
                      </a:r>
                      <a:r>
                        <a:rPr lang="en-IN" sz="1400" kern="100" dirty="0" err="1">
                          <a:effectLst/>
                        </a:rPr>
                        <a:t>Siripatana</a:t>
                      </a:r>
                      <a:r>
                        <a:rPr lang="en-IN" sz="1400" kern="100" dirty="0">
                          <a:effectLst/>
                        </a:rPr>
                        <a:t>; </a:t>
                      </a:r>
                      <a:r>
                        <a:rPr lang="en-IN" sz="1400" kern="100" dirty="0" err="1">
                          <a:effectLst/>
                        </a:rPr>
                        <a:t>Kittipong</a:t>
                      </a:r>
                      <a:r>
                        <a:rPr lang="en-IN" sz="1400" kern="100" dirty="0">
                          <a:effectLst/>
                        </a:rPr>
                        <a:t> </a:t>
                      </a:r>
                      <a:r>
                        <a:rPr lang="en-IN" sz="1400" kern="100" dirty="0" err="1">
                          <a:effectLst/>
                        </a:rPr>
                        <a:t>Nopchanasuphap</a:t>
                      </a:r>
                      <a:r>
                        <a:rPr lang="en-IN" sz="1400" kern="100" dirty="0">
                          <a:effectLst/>
                        </a:rPr>
                        <a:t>; </a:t>
                      </a:r>
                      <a:r>
                        <a:rPr lang="en-IN" sz="1400" kern="100" dirty="0" err="1">
                          <a:effectLst/>
                        </a:rPr>
                        <a:t>Somporn</a:t>
                      </a:r>
                      <a:r>
                        <a:rPr lang="en-IN" sz="1400" kern="100" dirty="0">
                          <a:effectLst/>
                        </a:rPr>
                        <a:t> </a:t>
                      </a:r>
                      <a:r>
                        <a:rPr lang="en-IN" sz="1400" kern="100" dirty="0" err="1">
                          <a:effectLst/>
                        </a:rPr>
                        <a:t>Chuai</a:t>
                      </a:r>
                      <a:r>
                        <a:rPr lang="en-IN" sz="1400" kern="100" dirty="0">
                          <a:effectLst/>
                        </a:rPr>
                        <a:t>-Aree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Intelligent Traffic Light System Using Image Processing</a:t>
                      </a:r>
                    </a:p>
                    <a:p>
                      <a:pPr>
                        <a:lnSpc>
                          <a:spcPct val="107000"/>
                        </a:lnSpc>
                        <a:spcAft>
                          <a:spcPts val="800"/>
                        </a:spcAft>
                      </a:pPr>
                      <a:r>
                        <a:rPr lang="en-IN" sz="1400" kern="100" dirty="0">
                          <a:effectLst/>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a:effectLst/>
                        </a:rPr>
                        <a:t>The paper was designed and developed by using image processing technology to process the appropriate waiting time from each image frame.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They have only stimulated an have not implemented in any place.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574" marR="32574" marT="0" marB="0"/>
                </a:tc>
                <a:extLst>
                  <a:ext uri="{0D108BD9-81ED-4DB2-BD59-A6C34878D82A}">
                    <a16:rowId xmlns:a16="http://schemas.microsoft.com/office/drawing/2014/main" xmlns="" val="10001"/>
                  </a:ext>
                </a:extLst>
              </a:tr>
              <a:tr h="1619761">
                <a:tc>
                  <a:txBody>
                    <a:bodyPr/>
                    <a:lstStyle/>
                    <a:p>
                      <a:pPr>
                        <a:lnSpc>
                          <a:spcPct val="107000"/>
                        </a:lnSpc>
                        <a:spcAft>
                          <a:spcPts val="800"/>
                        </a:spcAft>
                      </a:pPr>
                      <a:r>
                        <a:rPr lang="en-IN" sz="1400" kern="100" dirty="0">
                          <a:effectLst/>
                        </a:rPr>
                        <a:t>IEEE,2021 8th International Conference on Computer and Communication Engineering (ICCCE)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Heru </a:t>
                      </a:r>
                      <a:r>
                        <a:rPr lang="en-IN" sz="1400" kern="100" dirty="0" err="1">
                          <a:effectLst/>
                        </a:rPr>
                        <a:t>Nurwarsito</a:t>
                      </a:r>
                      <a:r>
                        <a:rPr lang="en-IN" sz="1400" kern="100" dirty="0">
                          <a:effectLst/>
                        </a:rPr>
                        <a:t>; </a:t>
                      </a:r>
                      <a:r>
                        <a:rPr lang="en-IN" sz="1400" kern="100" dirty="0" err="1">
                          <a:effectLst/>
                        </a:rPr>
                        <a:t>Hendi</a:t>
                      </a:r>
                      <a:r>
                        <a:rPr lang="en-IN" sz="1400" kern="100" dirty="0">
                          <a:effectLst/>
                        </a:rPr>
                        <a:t> Nugroho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Implementation of Smart Traffic Light Prototype Using MQTT Protocol For Emergency Vehicles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the GPS device will send location data to the cloud using MQTT protocol and then the data will be processed and forwarded by the cloud to the traffic light device also using MQTT protocol.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8621" marR="38621" marT="0" marB="0"/>
                </a:tc>
                <a:tc>
                  <a:txBody>
                    <a:bodyPr/>
                    <a:lstStyle/>
                    <a:p>
                      <a:pPr>
                        <a:lnSpc>
                          <a:spcPct val="107000"/>
                        </a:lnSpc>
                        <a:spcAft>
                          <a:spcPts val="800"/>
                        </a:spcAft>
                      </a:pPr>
                      <a:r>
                        <a:rPr lang="en-IN" sz="1400" kern="100" dirty="0">
                          <a:effectLst/>
                        </a:rPr>
                        <a:t>vehicle embedded sensors mentioned here cannot be fixed in all vehicles therefore creating a confusion among sensor fixed and not fixed vehicles.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574" marR="32574" marT="0" marB="0"/>
                </a:tc>
                <a:extLst>
                  <a:ext uri="{0D108BD9-81ED-4DB2-BD59-A6C34878D82A}">
                    <a16:rowId xmlns:a16="http://schemas.microsoft.com/office/drawing/2014/main" xmlns="" val="10002"/>
                  </a:ext>
                </a:extLst>
              </a:tr>
              <a:tr h="680790">
                <a:tc>
                  <a:txBody>
                    <a:bodyPr/>
                    <a:lstStyle/>
                    <a:p>
                      <a:pPr>
                        <a:lnSpc>
                          <a:spcPct val="107000"/>
                        </a:lnSpc>
                        <a:spcAft>
                          <a:spcPts val="800"/>
                        </a:spcAft>
                      </a:pPr>
                      <a:r>
                        <a:rPr lang="en-IN" sz="1100" kern="100" dirty="0">
                          <a:effectLst/>
                        </a:rPr>
                        <a:t>IEEE, 2022 11th International Conference on System </a:t>
                      </a:r>
                      <a:r>
                        <a:rPr lang="en-IN" sz="1100" kern="100" dirty="0" err="1">
                          <a:effectLst/>
                        </a:rPr>
                        <a:t>Modeling</a:t>
                      </a:r>
                      <a:r>
                        <a:rPr lang="en-IN" sz="1100" kern="100" dirty="0">
                          <a:effectLst/>
                        </a:rPr>
                        <a:t> &amp; Advancement in Research Trends (SMART)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Dilip Kumar Sharma;</a:t>
                      </a:r>
                    </a:p>
                    <a:p>
                      <a:pPr>
                        <a:lnSpc>
                          <a:spcPct val="107000"/>
                        </a:lnSpc>
                        <a:spcAft>
                          <a:spcPts val="800"/>
                        </a:spcAft>
                      </a:pPr>
                      <a:r>
                        <a:rPr lang="en-IN" sz="1100" kern="100" dirty="0">
                          <a:effectLst/>
                        </a:rPr>
                        <a:t> Rahul Pradhan; Ruchi Agrawal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a:effectLst/>
                        </a:rPr>
                        <a:t>Comparative Study on Real-Time Vehicle Classification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a:effectLst/>
                        </a:rPr>
                        <a:t>Comparison of the two most popular machine learning models, SVM, and YOLO for the detection of vehicles on the same dataset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This is just an comparative study proving that YOLO is the best algorithm to identify </a:t>
                      </a:r>
                      <a:r>
                        <a:rPr lang="en-IN" sz="1100" kern="100" dirty="0" err="1">
                          <a:effectLst/>
                        </a:rPr>
                        <a:t>overspeeding</a:t>
                      </a:r>
                      <a:r>
                        <a:rPr lang="en-IN" sz="1100" kern="100" dirty="0">
                          <a:effectLst/>
                        </a:rPr>
                        <a:t> vehicles.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extLst>
                  <a:ext uri="{0D108BD9-81ED-4DB2-BD59-A6C34878D82A}">
                    <a16:rowId xmlns:a16="http://schemas.microsoft.com/office/drawing/2014/main" xmlns="" val="10003"/>
                  </a:ext>
                </a:extLst>
              </a:tr>
              <a:tr h="1257001">
                <a:tc>
                  <a:txBody>
                    <a:bodyPr/>
                    <a:lstStyle/>
                    <a:p>
                      <a:pPr>
                        <a:lnSpc>
                          <a:spcPct val="107000"/>
                        </a:lnSpc>
                        <a:spcAft>
                          <a:spcPts val="800"/>
                        </a:spcAft>
                      </a:pPr>
                      <a:r>
                        <a:rPr lang="en-IN" sz="1100" kern="100" dirty="0">
                          <a:effectLst/>
                        </a:rPr>
                        <a:t>IEEE, 2021 International Conference on Disruptive Technologies for Multi-Disciplinary Research and Applications (CENTCON)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Hari Chandan T.; </a:t>
                      </a:r>
                      <a:r>
                        <a:rPr lang="en-IN" sz="1100" kern="100" dirty="0" err="1">
                          <a:effectLst/>
                        </a:rPr>
                        <a:t>Shamanth</a:t>
                      </a:r>
                      <a:r>
                        <a:rPr lang="en-IN" sz="1100" kern="100" dirty="0">
                          <a:effectLst/>
                        </a:rPr>
                        <a:t> </a:t>
                      </a:r>
                      <a:r>
                        <a:rPr lang="en-IN" sz="1100" kern="100" dirty="0" err="1">
                          <a:effectLst/>
                        </a:rPr>
                        <a:t>Nagaraju</a:t>
                      </a:r>
                      <a:r>
                        <a:rPr lang="en-IN" sz="1100" kern="100" dirty="0">
                          <a:effectLst/>
                        </a:rPr>
                        <a:t>; Bharath Nandan Varma; Kiran Kumar M.; Manasa S.; Mukund K. V.</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IoT based Vehicle Over-Speed Detection and Accident Avoidance System</a:t>
                      </a:r>
                    </a:p>
                    <a:p>
                      <a:pPr>
                        <a:lnSpc>
                          <a:spcPct val="107000"/>
                        </a:lnSpc>
                        <a:spcAft>
                          <a:spcPts val="800"/>
                        </a:spcAft>
                      </a:pPr>
                      <a:r>
                        <a:rPr lang="en-IN" sz="1100" kern="100" dirty="0">
                          <a:effectLst/>
                        </a:rPr>
                        <a:t>Publisher: IEEE</a:t>
                      </a:r>
                    </a:p>
                    <a:p>
                      <a:pPr>
                        <a:lnSpc>
                          <a:spcPct val="107000"/>
                        </a:lnSpc>
                        <a:spcAft>
                          <a:spcPts val="800"/>
                        </a:spcAft>
                      </a:pPr>
                      <a:r>
                        <a:rPr lang="en-IN" sz="1100" kern="100" dirty="0">
                          <a:effectLst/>
                        </a:rPr>
                        <a:t>Cite This</a:t>
                      </a:r>
                    </a:p>
                    <a:p>
                      <a:pPr>
                        <a:lnSpc>
                          <a:spcPct val="107000"/>
                        </a:lnSpc>
                        <a:spcAft>
                          <a:spcPts val="800"/>
                        </a:spcAft>
                      </a:pPr>
                      <a:r>
                        <a:rPr lang="en-IN" sz="1100" kern="100" dirty="0">
                          <a:effectLst/>
                        </a:rPr>
                        <a:t>PDF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a:effectLst/>
                        </a:rPr>
                        <a:t>The ultrasonic sensor detects the object/vehicle ahead of the vehicle and sends the data to Arduino UNO, if a particular vehicle is in close proximity to the front vehicle, the proposed system automatically controls and detects the vehicle speed.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As already mentioned implementation of sensors or </a:t>
                      </a:r>
                      <a:r>
                        <a:rPr lang="en-IN" sz="1100" kern="100" dirty="0" err="1">
                          <a:effectLst/>
                        </a:rPr>
                        <a:t>iot</a:t>
                      </a:r>
                      <a:r>
                        <a:rPr lang="en-IN" sz="1100" kern="100" dirty="0">
                          <a:effectLst/>
                        </a:rPr>
                        <a:t> kits in private vehicles is hard to achieve.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extLst>
                  <a:ext uri="{0D108BD9-81ED-4DB2-BD59-A6C34878D82A}">
                    <a16:rowId xmlns:a16="http://schemas.microsoft.com/office/drawing/2014/main" xmlns="" val="3080276477"/>
                  </a:ext>
                </a:extLst>
              </a:tr>
              <a:tr h="1187580">
                <a:tc>
                  <a:txBody>
                    <a:bodyPr/>
                    <a:lstStyle/>
                    <a:p>
                      <a:pPr>
                        <a:lnSpc>
                          <a:spcPct val="107000"/>
                        </a:lnSpc>
                        <a:spcAft>
                          <a:spcPts val="800"/>
                        </a:spcAft>
                      </a:pPr>
                      <a:r>
                        <a:rPr lang="en-IN" sz="1100" kern="100" dirty="0">
                          <a:effectLst/>
                        </a:rPr>
                        <a:t>IEEE,2016 2nd International Conference on Contemporary Computing and Informatics (IC3I)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a:effectLst/>
                        </a:rPr>
                        <a:t>Ravi Kishore Kodali;</a:t>
                      </a:r>
                    </a:p>
                    <a:p>
                      <a:pPr>
                        <a:lnSpc>
                          <a:spcPct val="107000"/>
                        </a:lnSpc>
                        <a:spcAft>
                          <a:spcPts val="800"/>
                        </a:spcAft>
                      </a:pPr>
                      <a:r>
                        <a:rPr lang="en-IN" sz="1100" kern="100">
                          <a:effectLst/>
                        </a:rPr>
                        <a:t> M. Sairam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Over speed monitoring system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This system calculates the speed and GPS coordinates continuously and these GPS coordinates help to find out the area in which the vehicle has been present and the maximum speed allowed in the respective area.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tc>
                  <a:txBody>
                    <a:bodyPr/>
                    <a:lstStyle/>
                    <a:p>
                      <a:pPr>
                        <a:lnSpc>
                          <a:spcPct val="107000"/>
                        </a:lnSpc>
                        <a:spcAft>
                          <a:spcPts val="800"/>
                        </a:spcAft>
                      </a:pPr>
                      <a:r>
                        <a:rPr lang="en-IN" sz="1100" kern="100" dirty="0">
                          <a:effectLst/>
                        </a:rPr>
                        <a:t>Again usage of GPS is actually very risky as if the GPS fails the whole system would prove to be an failure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8014" marR="18014"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9" y="33432"/>
            <a:ext cx="7467421" cy="1325563"/>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995" y="1002872"/>
            <a:ext cx="11636010" cy="5594573"/>
          </a:xfrm>
        </p:spPr>
        <p:txBody>
          <a:bodyPr>
            <a:normAutofit/>
          </a:bodyPr>
          <a:lstStyle/>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barricade system has already been implemented in various places. </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few of them include, the barricades used to prevent pedestrians and vehicles to pass the railway tracks by closing the path to cross the track when a train passes by. The railway barricades are manually operated in some places whereas most foreign countries use sensors to lift them automatically. The usage of barricade can also be witnessed in tollgates to stop the vehicle until the pass is given. But the tollgate system involves manual movement of the barrier .</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Automate Systems Ltd provides a range of automatic traffic barriers for vehicles. The most popular being a RIB barrier. These barriers are highly effective and can be easily seen and as well as are easy to use.</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barriers can be based on multiple factors- the type of vehicles, the type of environment etc.</a:t>
            </a:r>
          </a:p>
          <a:p>
            <a:pPr algn="just">
              <a:buClrTx/>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Philips </a:t>
            </a:r>
            <a:r>
              <a:rPr lang="en-US" sz="1800" dirty="0" err="1">
                <a:latin typeface="Times New Roman" panose="02020603050405020304" pitchFamily="18" charset="0"/>
                <a:cs typeface="Times New Roman" panose="02020603050405020304" pitchFamily="18" charset="0"/>
              </a:rPr>
              <a:t>CityTouch</a:t>
            </a:r>
            <a:r>
              <a:rPr lang="en-US" sz="1800" dirty="0">
                <a:latin typeface="Times New Roman" panose="02020603050405020304" pitchFamily="18" charset="0"/>
                <a:cs typeface="Times New Roman" panose="02020603050405020304" pitchFamily="18" charset="0"/>
              </a:rPr>
              <a:t> is the example model taken for this project, it has a remote monitoring and control and a dynamic brightness control for energy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9" y="45866"/>
            <a:ext cx="7960479" cy="1325563"/>
          </a:xfrm>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718" y="1108365"/>
            <a:ext cx="10524564" cy="3689778"/>
          </a:xfrm>
        </p:spPr>
        <p:txBody>
          <a:bodyPr wrap="square">
            <a:noAutofit/>
          </a:bodyPr>
          <a:lstStyle/>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is evident from the problem definition that the technology currently in use cannot manage issues like traffic control, emergency vehicle clearance, protection of pedestrians from vehicles that violate traffic signals, etc.</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lighting system communicates information about street lamp problems to the control center, with an emphasis on energy saving and autonomous operation at low, affordable prices for the streets. Furthermore, errors done by hand can be reduced to a minimum or perhaps completely avoided</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We suggest using our Intelligent Traffic Control System to address these issues. </a:t>
            </a:r>
          </a:p>
          <a:p>
            <a:pPr algn="just">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basic working of the system is as follows: </a:t>
            </a:r>
          </a:p>
          <a:p>
            <a:pPr marL="714375" indent="-2667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automated barricade summons the barrier when the traffic signal is red and expels it when it is green which allows a safe environment for the pedestrians to pass through and also helps us to control vehicles from jamming the roads without following the traffic light rules.</a:t>
            </a:r>
          </a:p>
          <a:p>
            <a:pPr marL="714375" indent="-2667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The sensor identifies any ambulance that is within 100 meters from the traffic signal and if any exists, the sensor does not summon the barrier until the ambulance crosses the traffic signal. </a:t>
            </a:r>
          </a:p>
          <a:p>
            <a:pPr>
              <a:lnSpc>
                <a:spcPct val="100000"/>
              </a:lnSpc>
            </a:pPr>
            <a:endParaRPr lang="en-US" sz="1800" dirty="0"/>
          </a:p>
          <a:p>
            <a:endParaRPr lang="en-US" sz="1800" dirty="0"/>
          </a:p>
          <a:p>
            <a:endParaRPr lang="en-US" sz="1800" dirty="0"/>
          </a:p>
          <a:p>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9" y="45866"/>
            <a:ext cx="7960479" cy="1325563"/>
          </a:xfrm>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718" y="1108365"/>
            <a:ext cx="10524564" cy="3689778"/>
          </a:xfrm>
        </p:spPr>
        <p:txBody>
          <a:bodyPr wrap="square">
            <a:noAutofit/>
          </a:bodyPr>
          <a:lstStyle/>
          <a:p>
            <a:pPr marL="714375" indent="-2667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proposed system also consists of the traffic density detection function which helps in identifying the lanes with heavy traffic and helps alternate the traffic signal thus regulating traffic flow. </a:t>
            </a:r>
          </a:p>
          <a:p>
            <a:pPr marL="714375" indent="-26670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street lighting system determines whether or not it should switch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lights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14375" indent="-26670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LDR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determines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bright</a:t>
            </a:r>
            <a:r>
              <a:rPr lang="en-US" sz="1800" spc="-3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sky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bright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electrical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dark</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weather, it will be on</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a:t>
            </a:r>
          </a:p>
          <a:p>
            <a:pPr marL="714375" indent="-2667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lamp's illumination is also checked using the light level and an LDR sensor.</a:t>
            </a:r>
          </a:p>
          <a:p>
            <a:pPr marL="0" indent="0">
              <a:lnSpc>
                <a:spcPct val="100000"/>
              </a:lnSpc>
              <a:buNone/>
            </a:pPr>
            <a:endParaRPr lang="en-US" sz="1800" dirty="0"/>
          </a:p>
          <a:p>
            <a:pPr>
              <a:lnSpc>
                <a:spcPct val="100000"/>
              </a:lnSpc>
            </a:pPr>
            <a:endParaRPr lang="en-US" sz="1800" dirty="0"/>
          </a:p>
          <a:p>
            <a:endParaRPr lang="en-US" sz="1800" dirty="0"/>
          </a:p>
          <a:p>
            <a:endParaRPr lang="en-US" sz="1800" dirty="0"/>
          </a:p>
          <a:p>
            <a:endParaRPr lang="en-IN" sz="1800" dirty="0"/>
          </a:p>
        </p:txBody>
      </p:sp>
    </p:spTree>
    <p:extLst>
      <p:ext uri="{BB962C8B-B14F-4D97-AF65-F5344CB8AC3E}">
        <p14:creationId xmlns:p14="http://schemas.microsoft.com/office/powerpoint/2010/main" val="303077739"/>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2548</Words>
  <Application>Microsoft Office PowerPoint</Application>
  <PresentationFormat>Widescreen</PresentationFormat>
  <Paragraphs>302</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Dante</vt:lpstr>
      <vt:lpstr>Dante (Headings)2</vt:lpstr>
      <vt:lpstr>Times New Roman</vt:lpstr>
      <vt:lpstr>Wingdings</vt:lpstr>
      <vt:lpstr>Wingdings 2</vt:lpstr>
      <vt:lpstr>OffsetVTI</vt:lpstr>
      <vt:lpstr>RESPONDERS-  THE SMART TRAFFIC LIGHT AND STREET LIGHT SYSTEM     </vt:lpstr>
      <vt:lpstr>ABSTRACT</vt:lpstr>
      <vt:lpstr>INTRODUCTION</vt:lpstr>
      <vt:lpstr>INTRODUCTION</vt:lpstr>
      <vt:lpstr>LITERATURE REVIEW</vt:lpstr>
      <vt:lpstr>PowerPoint Presentation</vt:lpstr>
      <vt:lpstr>EXISTING SYSTEM</vt:lpstr>
      <vt:lpstr>PROPOSED SYSTEM</vt:lpstr>
      <vt:lpstr>PROPOSED SYSTEM</vt:lpstr>
      <vt:lpstr>PROPOSED SYSTEM</vt:lpstr>
      <vt:lpstr>TECHNOLOGY STACK</vt:lpstr>
      <vt:lpstr>SYSTEM ARCHITECTURE </vt:lpstr>
      <vt:lpstr>MODULE DESIGN </vt:lpstr>
      <vt:lpstr>MODULE DESIGN</vt:lpstr>
      <vt:lpstr>SYSTEM IMPLEMENTATION </vt:lpstr>
      <vt:lpstr>SYSTEM IMPLEMENTATION </vt:lpstr>
      <vt:lpstr>SYSTEM IMPLEMENTATION </vt:lpstr>
      <vt:lpstr>YOLO (YOU ONLY LOOK ONCE) ALGORITHM </vt:lpstr>
      <vt:lpstr>FTT(Fast Fourier Transform)ALGORITHM</vt:lpstr>
      <vt:lpstr>OUTPUT </vt:lpstr>
      <vt:lpstr>OUTPUT </vt:lpstr>
      <vt:lpstr>OUTPUT </vt:lpstr>
      <vt:lpstr>TESTING</vt:lpstr>
      <vt:lpstr>CONCLUSION</vt:lpstr>
      <vt:lpstr>REFERENCE</vt:lpstr>
      <vt:lpstr>REFERENCE</vt:lpstr>
      <vt:lpstr>REFERENCE</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VERSATILE AND REAL-TIME IOT BASED HEALTH MONITORING SYSTEM AND IDENTIFYING AILMENTS OF THE SKIN  SDG[3] :Good Health And Well-being</dc:title>
  <dc:creator>deepasree Mari</dc:creator>
  <cp:lastModifiedBy>HP</cp:lastModifiedBy>
  <cp:revision>29</cp:revision>
  <dcterms:created xsi:type="dcterms:W3CDTF">2023-12-24T17:30:00Z</dcterms:created>
  <dcterms:modified xsi:type="dcterms:W3CDTF">2024-03-24T16:26:49Z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E7A5941464094C5A92FA1B0C5E9E4BBC</vt:lpwstr>
  </property>
  <property fmtid="{D5CDD505-2E9C-101B-9397-08002B2CF9AE}" pid="3" name="KSOProductBuildVer">
    <vt:lpwstr>1033-11.2.0.11225</vt:lpwstr>
  </property>
</Properties>
</file>