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4" r:id="rId4"/>
    <p:sldId id="258" r:id="rId5"/>
    <p:sldId id="260" r:id="rId6"/>
    <p:sldId id="262" r:id="rId8"/>
    <p:sldId id="271" r:id="rId9"/>
    <p:sldId id="281" r:id="rId10"/>
    <p:sldId id="279" r:id="rId11"/>
    <p:sldId id="263" r:id="rId12"/>
    <p:sldId id="266" r:id="rId13"/>
    <p:sldId id="276" r:id="rId14"/>
    <p:sldId id="277" r:id="rId15"/>
    <p:sldId id="278" r:id="rId16"/>
    <p:sldId id="296" r:id="rId17"/>
    <p:sldId id="293" r:id="rId18"/>
    <p:sldId id="294" r:id="rId19"/>
    <p:sldId id="295" r:id="rId20"/>
    <p:sldId id="30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5033" autoAdjust="0"/>
  </p:normalViewPr>
  <p:slideViewPr>
    <p:cSldViewPr snapToGrid="0" showGuides="1">
      <p:cViewPr varScale="1">
        <p:scale>
          <a:sx n="78" d="100"/>
          <a:sy n="78" d="100"/>
        </p:scale>
        <p:origin x="1301" y="72"/>
      </p:cViewPr>
      <p:guideLst>
        <p:guide orient="horz" pos="223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D0EB6-5FE8-437E-8F34-1B31118A051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C2F24-A741-4C12-9E74-6EEB888EAAB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7C2F24-A741-4C12-9E74-6EEB888EAAB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FE0EAC-85DC-4685-AE41-452CB5BD9BFC}"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02F958-37F6-4C5E-AA51-CF754735D7B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FE0EAC-85DC-4685-AE41-452CB5BD9BF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E0EAC-85DC-4685-AE41-452CB5BD9BF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E0EAC-85DC-4685-AE41-452CB5BD9BFC}"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FE0EAC-85DC-4685-AE41-452CB5BD9B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0FE0EAC-85DC-4685-AE41-452CB5BD9BF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0FE0EAC-85DC-4685-AE41-452CB5BD9BF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E0EAC-85DC-4685-AE41-452CB5BD9BF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E0EAC-85DC-4685-AE41-452CB5BD9BF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FE0EAC-85DC-4685-AE41-452CB5BD9BF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FE0EAC-85DC-4685-AE41-452CB5BD9BF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FE0EAC-85DC-4685-AE41-452CB5BD9BFC}"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02F958-37F6-4C5E-AA51-CF754735D7B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https://ieeexplore.ieee.org/author/37078676800" TargetMode="External"/><Relationship Id="rId4" Type="http://schemas.openxmlformats.org/officeDocument/2006/relationships/hyperlink" Target="https://ieeexplore.ieee.org/author/38478521700" TargetMode="External"/><Relationship Id="rId3" Type="http://schemas.openxmlformats.org/officeDocument/2006/relationships/hyperlink" Target="https://ieeexplore.ieee.org/author/37086535160" TargetMode="External"/><Relationship Id="rId2" Type="http://schemas.openxmlformats.org/officeDocument/2006/relationships/hyperlink" Target="https://ieeexplore.ieee.org/author/37086535333" TargetMode="External"/><Relationship Id="rId1" Type="http://schemas.openxmlformats.org/officeDocument/2006/relationships/hyperlink" Target="https://ieeexplore.ieee.org/author/37085538925" TargetMode="Externa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ieeexplore.ieee.org/author/37078676800" TargetMode="External"/><Relationship Id="rId3" Type="http://schemas.openxmlformats.org/officeDocument/2006/relationships/hyperlink" Target="https://ieeexplore.ieee.org/author/38478521700" TargetMode="External"/><Relationship Id="rId2" Type="http://schemas.openxmlformats.org/officeDocument/2006/relationships/hyperlink" Target="https://ieeexplore.ieee.org/author/37089205199" TargetMode="External"/><Relationship Id="rId1" Type="http://schemas.openxmlformats.org/officeDocument/2006/relationships/hyperlink" Target="https://ieeexplore.ieee.org/author/3708900914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39" y="737938"/>
            <a:ext cx="11092070" cy="1844842"/>
          </a:xfrm>
        </p:spPr>
        <p:txBody>
          <a:bodyPr/>
          <a:lstStyle/>
          <a:p>
            <a:pPr marL="12700" marR="5080">
              <a:spcBef>
                <a:spcPts val="100"/>
              </a:spcBef>
            </a:pPr>
            <a:r>
              <a:rPr lang="en-US" altLang="en-US" sz="3200" b="1"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rPr>
              <a:t>               IMAGE  AND  VIDEO  STEGANOGRAPHY </a:t>
            </a:r>
            <a:endParaRPr lang="en-US" altLang="en-US" sz="3200" b="1" dirty="0">
              <a:solidFill>
                <a:schemeClr val="bg1">
                  <a:lumMod val="95000"/>
                </a:schemeClr>
              </a:solidFill>
              <a:latin typeface="Verdana" panose="020B0604030504040204"/>
              <a:ea typeface="Calibri" panose="020F0502020204030204" pitchFamily="34" charset="0"/>
              <a:cs typeface="Times New Roman" panose="02020603050405020304" pitchFamily="18" charset="0"/>
            </a:endParaRPr>
          </a:p>
        </p:txBody>
      </p:sp>
      <p:sp>
        <p:nvSpPr>
          <p:cNvPr id="4" name="TextBox 3"/>
          <p:cNvSpPr txBox="1"/>
          <p:nvPr/>
        </p:nvSpPr>
        <p:spPr>
          <a:xfrm>
            <a:off x="2175641" y="3121572"/>
            <a:ext cx="8686800" cy="2830195"/>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DOMAIN                  : Machine Learning</a:t>
            </a:r>
            <a:endParaRPr lang="en-IN" sz="2000" b="1"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PROJECT GUIDE  : </a:t>
            </a:r>
            <a:r>
              <a:rPr lang="en-US" altLang="en-IN" sz="2000" dirty="0">
                <a:solidFill>
                  <a:schemeClr val="bg1"/>
                </a:solidFill>
                <a:latin typeface="Times New Roman" panose="02020603050405020304" pitchFamily="18" charset="0"/>
                <a:cs typeface="Times New Roman" panose="02020603050405020304" pitchFamily="18" charset="0"/>
              </a:rPr>
              <a:t>Dr M</a:t>
            </a:r>
            <a:r>
              <a:rPr lang="en-US" altLang="en-IN" sz="2000" i="0" dirty="0">
                <a:solidFill>
                  <a:schemeClr val="bg1"/>
                </a:solidFill>
                <a:effectLst/>
                <a:latin typeface="Times New Roman" panose="02020603050405020304" pitchFamily="18" charset="0"/>
                <a:cs typeface="Times New Roman" panose="02020603050405020304" pitchFamily="18" charset="0"/>
              </a:rPr>
              <a:t>.</a:t>
            </a:r>
            <a:r>
              <a:rPr lang="en-IN" sz="2000" b="0" i="0" dirty="0">
                <a:solidFill>
                  <a:schemeClr val="bg1"/>
                </a:solidFill>
                <a:effectLst/>
                <a:latin typeface="Times New Roman" panose="02020603050405020304" pitchFamily="18" charset="0"/>
                <a:cs typeface="Times New Roman" panose="02020603050405020304" pitchFamily="18" charset="0"/>
              </a:rPr>
              <a:t>Maheswari </a:t>
            </a:r>
            <a:r>
              <a:rPr lang="en-US" altLang="en-IN" sz="2000" b="0" i="0" dirty="0">
                <a:solidFill>
                  <a:schemeClr val="bg1"/>
                </a:solidFill>
                <a:effectLst/>
                <a:latin typeface="Times New Roman" panose="02020603050405020304" pitchFamily="18" charset="0"/>
                <a:cs typeface="Times New Roman" panose="02020603050405020304" pitchFamily="18" charset="0"/>
              </a:rPr>
              <a:t>M.Tech.,Ph .D,</a:t>
            </a:r>
            <a:endParaRPr lang="en-IN" sz="2000" b="0" i="0" dirty="0">
              <a:solidFill>
                <a:schemeClr val="bg1"/>
              </a:solidFill>
              <a:effectLst/>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SDG GOAL              :</a:t>
            </a:r>
            <a:r>
              <a:rPr lang="en-IN" sz="2000" dirty="0">
                <a:solidFill>
                  <a:schemeClr val="bg1"/>
                </a:solidFill>
                <a:latin typeface="Times New Roman" panose="02020603050405020304" pitchFamily="18" charset="0"/>
                <a:cs typeface="Times New Roman" panose="02020603050405020304" pitchFamily="18" charset="0"/>
              </a:rPr>
              <a:t>8 - DECENT WORK AND ECONOMIC GROWTH</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TEAM MEMBERS :</a:t>
            </a:r>
            <a:endParaRPr lang="en-US" sz="2000" b="1" spc="-65" dirty="0">
              <a:solidFill>
                <a:schemeClr val="bg1"/>
              </a:solidFill>
              <a:latin typeface="Times New Roman" panose="02020603050405020304" pitchFamily="18" charset="0"/>
              <a:cs typeface="Times New Roman" panose="02020603050405020304" pitchFamily="18" charset="0"/>
            </a:endParaRPr>
          </a:p>
          <a:p>
            <a:r>
              <a:rPr lang="en-US" sz="2000" b="1" spc="-65"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 </a:t>
            </a:r>
            <a:r>
              <a:rPr lang="en-US" sz="2000" b="1" spc="-65" dirty="0">
                <a:solidFill>
                  <a:schemeClr val="bg1"/>
                </a:solidFill>
                <a:latin typeface="Times New Roman" panose="02020603050405020304" pitchFamily="18" charset="0"/>
                <a:cs typeface="Times New Roman" panose="02020603050405020304" pitchFamily="18" charset="0"/>
              </a:rPr>
              <a:t>ESAIYARASI V   (211420104076)</a:t>
            </a:r>
            <a:endParaRPr lang="en-US" sz="2000" b="1" spc="-65" dirty="0">
              <a:solidFill>
                <a:schemeClr val="bg1"/>
              </a:solidFill>
              <a:latin typeface="Times New Roman" panose="02020603050405020304" pitchFamily="18" charset="0"/>
              <a:cs typeface="Times New Roman" panose="02020603050405020304" pitchFamily="18" charset="0"/>
            </a:endParaRPr>
          </a:p>
          <a:p>
            <a:r>
              <a:rPr lang="en-US" sz="2000" b="1" spc="-35" dirty="0">
                <a:solidFill>
                  <a:schemeClr val="bg1"/>
                </a:solidFill>
                <a:latin typeface="Times New Roman" panose="02020603050405020304" pitchFamily="18" charset="0"/>
                <a:cs typeface="Times New Roman" panose="02020603050405020304" pitchFamily="18" charset="0"/>
              </a:rPr>
              <a:t>                                       MONICA K  (211420104166)</a:t>
            </a:r>
            <a:r>
              <a:rPr lang="en-US" sz="2000" b="1" spc="-65" dirty="0">
                <a:solidFill>
                  <a:schemeClr val="bg1"/>
                </a:solidFill>
                <a:latin typeface="Times New Roman" panose="02020603050405020304" pitchFamily="18" charset="0"/>
                <a:cs typeface="Times New Roman" panose="02020603050405020304" pitchFamily="18" charset="0"/>
              </a:rPr>
              <a:t> </a:t>
            </a:r>
            <a:endParaRPr lang="en-US" sz="2000" b="1" spc="-65" dirty="0">
              <a:solidFill>
                <a:schemeClr val="bg1"/>
              </a:solidFill>
              <a:latin typeface="Times New Roman" panose="02020603050405020304" pitchFamily="18" charset="0"/>
              <a:cs typeface="Times New Roman" panose="02020603050405020304" pitchFamily="18" charset="0"/>
            </a:endParaRPr>
          </a:p>
          <a:p>
            <a:r>
              <a:rPr lang="en-US" sz="2000" b="1" spc="-65" dirty="0">
                <a:solidFill>
                  <a:schemeClr val="bg1"/>
                </a:solidFill>
                <a:latin typeface="Times New Roman" panose="02020603050405020304" pitchFamily="18" charset="0"/>
                <a:cs typeface="Times New Roman" panose="02020603050405020304" pitchFamily="18" charset="0"/>
              </a:rPr>
              <a:t>                                          AKILA LOURDES MF  (211420104013)</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TECHNOLOGY STACK</a:t>
            </a:r>
            <a:br>
              <a:rPr lang="en-IN" dirty="0"/>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28600" algn="just">
              <a:lnSpc>
                <a:spcPct val="115000"/>
              </a:lnSpc>
              <a:spcAft>
                <a:spcPts val="10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SOFTWARE CONFIGURATION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Operating System		-	Linux, Windows/7/10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Server			-	 Anaconda,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Jupyter,pycharm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|GUI toolkit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Server side Script		-	Python , AIML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905" y="973455"/>
            <a:ext cx="5215890" cy="706755"/>
          </a:xfrm>
        </p:spPr>
        <p:txBody>
          <a:bodyPr/>
          <a:lstStyle/>
          <a:p>
            <a:r>
              <a:rPr lang="en-US" altLang="en-IN" dirty="0">
                <a:latin typeface="Times New Roman" panose="02020603050405020304" pitchFamily="18" charset="0"/>
                <a:cs typeface="Times New Roman" panose="02020603050405020304" pitchFamily="18" charset="0"/>
              </a:rPr>
              <a:t>OBJECTIVE</a:t>
            </a:r>
            <a:endParaRPr lang="en-US" alt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0065" y="2866390"/>
            <a:ext cx="11130280" cy="3684270"/>
          </a:xfrm>
        </p:spPr>
        <p:txBody>
          <a:bodyPr>
            <a:normAutofit/>
          </a:bodyPr>
          <a:lstStyle/>
          <a:p>
            <a:pPr marL="0" indent="0" algn="just">
              <a:lnSpc>
                <a:spcPct val="115000"/>
              </a:lnSpc>
              <a:spcAft>
                <a:spcPts val="1000"/>
              </a:spcAft>
              <a:buNone/>
              <a:tabLst>
                <a:tab pos="22860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Cryptography is where security engineering meets mathematics. Cryptography is the art of physical scrambling of information using rearrangement and substitution ciphers which can only be read correctly by targeted person having the key. A video is a moving stream of number of images, so high amount of data can be embedded in it. Its relative complexity also gives an advantage over other types of media such as image and audio in terms of security against intruders.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2860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0261" y="2390274"/>
            <a:ext cx="11130455" cy="4160428"/>
          </a:xfrm>
        </p:spPr>
        <p:txBody>
          <a:bodyPr>
            <a:normAutofit/>
          </a:bodyPr>
          <a:lstStyle/>
          <a:p>
            <a:pPr algn="just">
              <a:lnSpc>
                <a:spcPct val="115000"/>
              </a:lnSpc>
              <a:spcAft>
                <a:spcPts val="1000"/>
              </a:spcAft>
              <a:tabLst>
                <a:tab pos="22860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2360" y="2236625"/>
            <a:ext cx="11767279" cy="4467726"/>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DESIGN ARCHITECTURE</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idx="1"/>
          </p:nvPr>
        </p:nvPicPr>
        <p:blipFill>
          <a:blip r:embed="rId1"/>
          <a:stretch>
            <a:fillRect/>
          </a:stretch>
        </p:blipFill>
        <p:spPr>
          <a:xfrm>
            <a:off x="1967230" y="2479040"/>
            <a:ext cx="7948930" cy="42208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984625" y="973455"/>
            <a:ext cx="5386070" cy="706755"/>
          </a:xfrm>
        </p:spPr>
        <p:txBody>
          <a:bodyPr/>
          <a:p>
            <a:r>
              <a:rPr lang="en-US"/>
              <a:t>RC6 ALGORITHM</a:t>
            </a:r>
            <a:endParaRPr lang="en-US"/>
          </a:p>
        </p:txBody>
      </p:sp>
      <p:sp>
        <p:nvSpPr>
          <p:cNvPr id="5" name="Content Placeholder 4"/>
          <p:cNvSpPr>
            <a:spLocks noGrp="1"/>
          </p:cNvSpPr>
          <p:nvPr>
            <p:ph idx="1"/>
          </p:nvPr>
        </p:nvSpPr>
        <p:spPr>
          <a:xfrm>
            <a:off x="661035" y="2603500"/>
            <a:ext cx="11144250" cy="3928110"/>
          </a:xfrm>
        </p:spPr>
        <p:txBody>
          <a:bodyPr>
            <a:normAutofit fontScale="90000"/>
          </a:bodyPr>
          <a:p>
            <a:pPr algn="just">
              <a:lnSpc>
                <a:spcPct val="115000"/>
              </a:lnSpc>
              <a:spcAft>
                <a:spcPts val="1000"/>
              </a:spcAft>
              <a:tabLst>
                <a:tab pos="2286000" algn="l"/>
              </a:tabLst>
            </a:pPr>
            <a:r>
              <a:rPr lang="en-US" b="1" u="sng" dirty="0">
                <a:effectLst/>
                <a:latin typeface="Calibri" panose="020F0502020204030204" pitchFamily="34" charset="0"/>
                <a:ea typeface="Calibri" panose="020F0502020204030204" pitchFamily="34" charset="0"/>
                <a:cs typeface="Times New Roman" panose="02020603050405020304" pitchFamily="18" charset="0"/>
                <a:sym typeface="+mn-ea"/>
              </a:rPr>
              <a:t>RC6</a:t>
            </a:r>
            <a:r>
              <a:rPr lang="en-US" b="1" dirty="0">
                <a:effectLst/>
                <a:latin typeface="Calibri" panose="020F0502020204030204" pitchFamily="34" charset="0"/>
                <a:ea typeface="Calibri" panose="020F0502020204030204" pitchFamily="34" charset="0"/>
                <a:cs typeface="Times New Roman" panose="02020603050405020304" pitchFamily="18" charset="0"/>
                <a:sym typeface="+mn-ea"/>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 pos="2286000" algn="l"/>
              </a:tabLst>
            </a:pPr>
            <a:r>
              <a:rPr lang="en-US" dirty="0">
                <a:effectLst/>
                <a:latin typeface="Calibri" panose="020F0502020204030204" pitchFamily="34" charset="0"/>
                <a:ea typeface="Calibri" panose="020F0502020204030204" pitchFamily="34" charset="0"/>
                <a:cs typeface="Times New Roman" panose="02020603050405020304" pitchFamily="18" charset="0"/>
                <a:sym typeface="+mn-ea"/>
              </a:rPr>
              <a:t>RC6 is a derivative of RC5 and is a block cipher designed for RSA Security. RC6 uses four working block size registers in its algorithmic computations, whereas RC5 uses only two.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 pos="2286000" algn="l"/>
              </a:tabLst>
            </a:pPr>
            <a:r>
              <a:rPr lang="en-US" dirty="0">
                <a:effectLst/>
                <a:latin typeface="Calibri" panose="020F0502020204030204" pitchFamily="34" charset="0"/>
                <a:ea typeface="Calibri" panose="020F0502020204030204" pitchFamily="34" charset="0"/>
                <a:cs typeface="Times New Roman" panose="02020603050405020304" pitchFamily="18" charset="0"/>
                <a:sym typeface="+mn-ea"/>
              </a:rPr>
              <a:t>Thus, RC6 is faster. RC6 was designed as part of the Advanced Encryption Standard (AES) competition, where it was a finalist.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 pos="2286000" algn="l"/>
              </a:tabLst>
            </a:pPr>
            <a:r>
              <a:rPr lang="en-US" dirty="0">
                <a:effectLst/>
                <a:latin typeface="Calibri" panose="020F0502020204030204" pitchFamily="34" charset="0"/>
                <a:ea typeface="Calibri" panose="020F0502020204030204" pitchFamily="34" charset="0"/>
                <a:cs typeface="Times New Roman" panose="02020603050405020304" pitchFamily="18" charset="0"/>
                <a:sym typeface="+mn-ea"/>
              </a:rPr>
              <a:t>It is a propriety algorithm patented by RSA Security.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 pos="2286000" algn="l"/>
              </a:tabLst>
            </a:pPr>
            <a:r>
              <a:rPr lang="en-US" dirty="0">
                <a:effectLst/>
                <a:latin typeface="Calibri" panose="020F0502020204030204" pitchFamily="34" charset="0"/>
                <a:ea typeface="Calibri" panose="020F0502020204030204" pitchFamily="34" charset="0"/>
                <a:cs typeface="Times New Roman" panose="02020603050405020304" pitchFamily="18" charset="0"/>
                <a:sym typeface="+mn-ea"/>
              </a:rPr>
              <a:t>RC6 is a fast block cipher. It was developed based on RC5 and does its job quicker than RC5 due to more registers.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 pos="2286000" algn="l"/>
              </a:tabLst>
            </a:pPr>
            <a:r>
              <a:rPr lang="en-US" dirty="0">
                <a:effectLst/>
                <a:latin typeface="Calibri" panose="020F0502020204030204" pitchFamily="34" charset="0"/>
                <a:ea typeface="Calibri" panose="020F0502020204030204" pitchFamily="34" charset="0"/>
                <a:cs typeface="Times New Roman" panose="02020603050405020304" pitchFamily="18" charset="0"/>
                <a:sym typeface="+mn-ea"/>
              </a:rPr>
              <a:t>RC6 uses integer multiplication in its algorithmic computation. RC6 is also rotation-dependent on every word bit.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SCREENSHOT</a:t>
            </a:r>
            <a:endParaRPr lang="en-US"/>
          </a:p>
        </p:txBody>
      </p:sp>
      <p:pic>
        <p:nvPicPr>
          <p:cNvPr id="17" name="Image 17"/>
          <p:cNvPicPr>
            <a:picLocks noChangeAspect="1"/>
          </p:cNvPicPr>
          <p:nvPr>
            <p:ph idx="1"/>
          </p:nvPr>
        </p:nvPicPr>
        <p:blipFill>
          <a:blip r:embed="rId1" cstate="print"/>
          <a:stretch>
            <a:fillRect/>
          </a:stretch>
        </p:blipFill>
        <p:spPr>
          <a:xfrm>
            <a:off x="2717165" y="2328545"/>
            <a:ext cx="6438900" cy="3620770"/>
          </a:xfrm>
          <a:prstGeom prst="rect">
            <a:avLst/>
          </a:prstGeom>
        </p:spPr>
      </p:pic>
      <p:sp>
        <p:nvSpPr>
          <p:cNvPr id="8" name="Text Box 7"/>
          <p:cNvSpPr txBox="1"/>
          <p:nvPr/>
        </p:nvSpPr>
        <p:spPr>
          <a:xfrm>
            <a:off x="4064000" y="6101715"/>
            <a:ext cx="4064000" cy="645160"/>
          </a:xfrm>
          <a:prstGeom prst="rect">
            <a:avLst/>
          </a:prstGeom>
          <a:noFill/>
        </p:spPr>
        <p:txBody>
          <a:bodyPr wrap="square" rtlCol="0">
            <a:spAutoFit/>
          </a:bodyPr>
          <a:p>
            <a:r>
              <a:rPr lang="en-US"/>
              <a:t>Displays image and video button for steganography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a:t>
            </a:r>
            <a:endParaRPr lang="en-US"/>
          </a:p>
        </p:txBody>
      </p:sp>
      <p:pic>
        <p:nvPicPr>
          <p:cNvPr id="18" name="Image 18"/>
          <p:cNvPicPr>
            <a:picLocks noChangeAspect="1"/>
          </p:cNvPicPr>
          <p:nvPr>
            <p:ph idx="1"/>
          </p:nvPr>
        </p:nvPicPr>
        <p:blipFill>
          <a:blip r:embed="rId1" cstate="print"/>
          <a:stretch>
            <a:fillRect/>
          </a:stretch>
        </p:blipFill>
        <p:spPr>
          <a:xfrm>
            <a:off x="2734310" y="2296795"/>
            <a:ext cx="6722745" cy="3780155"/>
          </a:xfrm>
          <a:prstGeom prst="rect">
            <a:avLst/>
          </a:prstGeom>
        </p:spPr>
      </p:pic>
      <p:sp>
        <p:nvSpPr>
          <p:cNvPr id="4" name="Text Box 3"/>
          <p:cNvSpPr txBox="1"/>
          <p:nvPr/>
        </p:nvSpPr>
        <p:spPr>
          <a:xfrm>
            <a:off x="1273810" y="6076950"/>
            <a:ext cx="9854565" cy="645160"/>
          </a:xfrm>
          <a:prstGeom prst="rect">
            <a:avLst/>
          </a:prstGeom>
          <a:noFill/>
        </p:spPr>
        <p:txBody>
          <a:bodyPr wrap="square" rtlCol="0">
            <a:spAutoFit/>
          </a:bodyPr>
          <a:p>
            <a:r>
              <a:rPr lang="en-US"/>
              <a:t> choosing a video for steganography and entering the text which need to be encrypt and also entering the key for encryption.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SCREENSHOT</a:t>
            </a:r>
            <a:endParaRPr lang="en-US"/>
          </a:p>
        </p:txBody>
      </p:sp>
      <p:pic>
        <p:nvPicPr>
          <p:cNvPr id="19" name="Image 19"/>
          <p:cNvPicPr>
            <a:picLocks noChangeAspect="1"/>
          </p:cNvPicPr>
          <p:nvPr>
            <p:ph idx="1"/>
          </p:nvPr>
        </p:nvPicPr>
        <p:blipFill>
          <a:blip r:embed="rId1" cstate="print"/>
          <a:stretch>
            <a:fillRect/>
          </a:stretch>
        </p:blipFill>
        <p:spPr>
          <a:xfrm>
            <a:off x="2887980" y="2296160"/>
            <a:ext cx="6656070" cy="3742690"/>
          </a:xfrm>
          <a:prstGeom prst="rect">
            <a:avLst/>
          </a:prstGeom>
        </p:spPr>
      </p:pic>
      <p:sp>
        <p:nvSpPr>
          <p:cNvPr id="6" name="Text Box 5"/>
          <p:cNvSpPr txBox="1"/>
          <p:nvPr/>
        </p:nvSpPr>
        <p:spPr>
          <a:xfrm>
            <a:off x="2887345" y="6306820"/>
            <a:ext cx="6843395" cy="368300"/>
          </a:xfrm>
          <a:prstGeom prst="rect">
            <a:avLst/>
          </a:prstGeom>
          <a:noFill/>
        </p:spPr>
        <p:txBody>
          <a:bodyPr wrap="square" rtlCol="0">
            <a:spAutoFit/>
          </a:bodyPr>
          <a:p>
            <a:r>
              <a:rPr lang="en-US"/>
              <a:t>Decrypts the text using the key and decrypting algorithm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076190" y="973455"/>
            <a:ext cx="4431030" cy="706755"/>
          </a:xfrm>
        </p:spPr>
        <p:txBody>
          <a:bodyPr/>
          <a:p>
            <a:r>
              <a:rPr lang="en-US"/>
              <a:t>Graph</a:t>
            </a:r>
            <a:endParaRPr lang="en-US"/>
          </a:p>
        </p:txBody>
      </p:sp>
      <p:pic>
        <p:nvPicPr>
          <p:cNvPr id="6" name="Content Placeholder 5" descr="13635_2022_130_Fig6_HTML"/>
          <p:cNvPicPr>
            <a:picLocks noChangeAspect="1"/>
          </p:cNvPicPr>
          <p:nvPr>
            <p:ph idx="1"/>
          </p:nvPr>
        </p:nvPicPr>
        <p:blipFill>
          <a:blip r:embed="rId1"/>
          <a:stretch>
            <a:fillRect/>
          </a:stretch>
        </p:blipFill>
        <p:spPr>
          <a:xfrm>
            <a:off x="2309495" y="2603500"/>
            <a:ext cx="7060565" cy="3684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AGENDA</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nSpc>
                <a:spcPct val="150000"/>
              </a:lnSpc>
            </a:pPr>
            <a:r>
              <a:rPr lang="en-IN" sz="2000" dirty="0">
                <a:latin typeface="Times New Roman" panose="02020603050405020304" pitchFamily="18" charset="0"/>
                <a:cs typeface="Times New Roman" panose="02020603050405020304" pitchFamily="18" charset="0"/>
              </a:rPr>
              <a:t>Abstract</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Modules Description</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Literature survey</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System Study</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System Architecture</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Design Architecture</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Existing System</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Proposed System</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Technological Stack</a:t>
            </a: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r>
              <a:rPr lang="en-US" b="1" dirty="0"/>
              <a:t> </a:t>
            </a:r>
            <a:endParaRPr lang="en-IN" dirty="0"/>
          </a:p>
        </p:txBody>
      </p:sp>
      <p:sp>
        <p:nvSpPr>
          <p:cNvPr id="3" name="Content Placeholder 2"/>
          <p:cNvSpPr>
            <a:spLocks noGrp="1"/>
          </p:cNvSpPr>
          <p:nvPr>
            <p:ph idx="1"/>
          </p:nvPr>
        </p:nvSpPr>
        <p:spPr>
          <a:xfrm>
            <a:off x="551793" y="3121725"/>
            <a:ext cx="11146220" cy="4538280"/>
          </a:xfrm>
        </p:spPr>
        <p:txBody>
          <a:bodyPr>
            <a:noAutofit/>
          </a:bodyPr>
          <a:lstStyle/>
          <a:p>
            <a:pPr marL="0" indent="0" algn="just">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For secure data transmission over internet, it is important to transfer data in high security and high confidentiality, information security is the most important issue of data communication in networks and internet. Either Image or video to secure transferred information from intruders</a:t>
            </a:r>
            <a:r>
              <a:rPr lang="en-US" altLang="en-IN" sz="1800" dirty="0">
                <a:effectLst/>
                <a:latin typeface="Calibri" panose="020F0502020204030204" pitchFamily="34" charset="0"/>
                <a:ea typeface="Calibri" panose="020F0502020204030204" pitchFamily="34" charset="0"/>
                <a:cs typeface="Calibri" panose="020F0502020204030204" pitchFamily="34" charset="0"/>
              </a:rPr>
              <a:t> Using RC6 Algorithm</a:t>
            </a:r>
            <a:r>
              <a:rPr lang="en-IN" sz="1800" dirty="0">
                <a:effectLst/>
                <a:latin typeface="Calibri" panose="020F0502020204030204" pitchFamily="34" charset="0"/>
                <a:ea typeface="Calibri" panose="020F0502020204030204" pitchFamily="34" charset="0"/>
                <a:cs typeface="Calibri" panose="020F0502020204030204" pitchFamily="34" charset="0"/>
              </a:rPr>
              <a:t>, it is important to convert the information into cryptic format the Image and video work on the same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159760"/>
            <a:ext cx="12079605" cy="4501515"/>
          </a:xfrm>
        </p:spPr>
        <p:txBody>
          <a:bodyPr>
            <a:normAutofit/>
          </a:bodyPr>
          <a:lstStyle/>
          <a:p>
            <a:pPr marL="225425" indent="0" algn="l">
              <a:lnSpc>
                <a:spcPct val="110000"/>
              </a:lnSpc>
              <a:spcAft>
                <a:spcPts val="1335"/>
              </a:spcAft>
              <a:buNone/>
            </a:pPr>
            <a:r>
              <a:rPr lang="en-US" sz="2000" dirty="0">
                <a:solidFill>
                  <a:schemeClr val="tx1"/>
                </a:solidFill>
                <a:latin typeface="Times New Roman" panose="02020603050405020304" pitchFamily="18" charset="0"/>
                <a:cs typeface="Times New Roman" panose="02020603050405020304" pitchFamily="18" charset="0"/>
              </a:rPr>
              <a:t>Image and video steganography using the RC6 algorithm involves hiding secret information within image or video files. RC6 is a symmetric key block cipher that can encrypt and decrypt data. In this context, it is used to embed secret messages or data into the pixels of an image or frames of a video without altering the perceptual quality of the media. This hidden information can be extracted later using the same key and algorithm, providing a covert communication channel.</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0261" y="2390274"/>
            <a:ext cx="11130455" cy="3629526"/>
          </a:xfrm>
        </p:spPr>
        <p:txBody>
          <a:bodyPr>
            <a:normAutofit/>
          </a:bodyPr>
          <a:lstStyle/>
          <a:p>
            <a:pPr marL="0" indent="0" algn="just">
              <a:spcAft>
                <a:spcPts val="1000"/>
              </a:spcAft>
              <a:buNone/>
              <a:tabLst>
                <a:tab pos="2286000" algn="l"/>
              </a:tabLs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Video steganography is the art and science of hiding secret data within a video file without altering the perceptual quality of the video. It involves embedding data in a way that is imperceptible to the human eye or ear but can be extracted by authorized parties using a specific technique.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1000"/>
              </a:spcAft>
              <a:buNone/>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2"/>
          <p:cNvSpPr>
            <a:spLocks noGrp="1"/>
          </p:cNvSpPr>
          <p:nvPr/>
        </p:nvSpPr>
        <p:spPr>
          <a:xfrm>
            <a:off x="2626995" y="3565525"/>
            <a:ext cx="11130280" cy="2943225"/>
          </a:xfrm>
          <a:prstGeom prst="rect">
            <a:avLst/>
          </a:prstGeom>
        </p:spPr>
        <p:txBody>
          <a:bodyPr vert="horz" lIns="91440" tIns="45720" rIns="91440" bIns="45720" rtlCol="0">
            <a:normAutofit fontScale="6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lgn="just">
              <a:lnSpc>
                <a:spcPct val="150000"/>
              </a:lnSpc>
              <a:spcAft>
                <a:spcPts val="10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Decoding Algorithm:</a:t>
            </a:r>
            <a:r>
              <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Interface:</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MODULES DESCRIPTION                                               </a:t>
            </a:r>
            <a:r>
              <a:rPr lang="en-IN" sz="2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Video Processing Module:</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Security Module:</a:t>
            </a:r>
            <a:endParaRPr lang="en-IN" sz="2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Encoding Algorithm: </a:t>
            </a:r>
            <a:endParaRPr lang="en-IN" sz="20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Arrow Connector 5"/>
          <p:cNvCxnSpPr/>
          <p:nvPr/>
        </p:nvCxnSpPr>
        <p:spPr>
          <a:xfrm flipV="1">
            <a:off x="4654550" y="3810635"/>
            <a:ext cx="1500505" cy="10572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Straight Arrow Connector 6"/>
          <p:cNvCxnSpPr/>
          <p:nvPr/>
        </p:nvCxnSpPr>
        <p:spPr>
          <a:xfrm flipV="1">
            <a:off x="4688840" y="4305300"/>
            <a:ext cx="1653540" cy="6140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Straight Arrow Connector 7"/>
          <p:cNvCxnSpPr/>
          <p:nvPr/>
        </p:nvCxnSpPr>
        <p:spPr>
          <a:xfrm flipV="1">
            <a:off x="4824730" y="4833620"/>
            <a:ext cx="1551940" cy="136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Straight Arrow Connector 8"/>
          <p:cNvCxnSpPr/>
          <p:nvPr/>
        </p:nvCxnSpPr>
        <p:spPr>
          <a:xfrm>
            <a:off x="4705350" y="4885055"/>
            <a:ext cx="1398270" cy="4946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Straight Arrow Connector 9"/>
          <p:cNvCxnSpPr/>
          <p:nvPr/>
        </p:nvCxnSpPr>
        <p:spPr>
          <a:xfrm>
            <a:off x="4761865" y="4968240"/>
            <a:ext cx="1473835" cy="9188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bwMode="gray">
          <a:xfrm>
            <a:off x="955816" y="643813"/>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3"/>
          <p:cNvGraphicFramePr/>
          <p:nvPr/>
        </p:nvGraphicFramePr>
        <p:xfrm>
          <a:off x="0" y="2216150"/>
          <a:ext cx="12000865" cy="1752600"/>
        </p:xfrm>
        <a:graphic>
          <a:graphicData uri="http://schemas.openxmlformats.org/drawingml/2006/table">
            <a:tbl>
              <a:tblPr firstRow="1" bandRow="1">
                <a:tableStyleId>{5940675A-B579-460E-94D1-54222C63F5DA}</a:tableStyleId>
              </a:tblPr>
              <a:tblGrid>
                <a:gridCol w="1339215"/>
                <a:gridCol w="1566545"/>
                <a:gridCol w="777240"/>
                <a:gridCol w="8317865"/>
              </a:tblGrid>
              <a:tr h="1752600">
                <a:tc>
                  <a:txBody>
                    <a:bodyPr/>
                    <a:lstStyle/>
                    <a:p>
                      <a:pPr algn="just">
                        <a:lnSpc>
                          <a:spcPct val="115000"/>
                        </a:lnSpc>
                        <a:spcAft>
                          <a:spcPts val="1000"/>
                        </a:spcAft>
                        <a:tabLst>
                          <a:tab pos="22860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Title: A Survey  Different Video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Author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
                        </a:rPr>
                        <a:t>Ramadhan J. </a:t>
                      </a:r>
                      <a:r>
                        <a:rPr lang="en-IN" sz="1800"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
                        </a:rPr>
                        <a:t>Mstafa</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Year: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Recent developments in the speed of the Internet and information technology have made the rapid exchange of multimedia information possible. </a:t>
                      </a:r>
                      <a:endParaRPr lang="en-IN" sz="1800" kern="1200" dirty="0">
                        <a:solidFill>
                          <a:schemeClr val="tx1"/>
                        </a:solidFill>
                        <a:effectLst/>
                        <a:latin typeface="+mn-lt"/>
                        <a:ea typeface="+mn-ea"/>
                        <a:cs typeface="+mn-cs"/>
                      </a:endParaRPr>
                    </a:p>
                  </a:txBody>
                  <a:tcPr/>
                </a:tc>
              </a:tr>
            </a:tbl>
          </a:graphicData>
        </a:graphic>
      </p:graphicFrame>
      <p:graphicFrame>
        <p:nvGraphicFramePr>
          <p:cNvPr id="2" name="Content Placeholder 3"/>
          <p:cNvGraphicFramePr/>
          <p:nvPr>
            <p:ph sz="half" idx="1"/>
          </p:nvPr>
        </p:nvGraphicFramePr>
        <p:xfrm>
          <a:off x="0" y="5156200"/>
          <a:ext cx="12000230" cy="1463040"/>
        </p:xfrm>
        <a:graphic>
          <a:graphicData uri="http://schemas.openxmlformats.org/drawingml/2006/table">
            <a:tbl>
              <a:tblPr firstRow="1" bandRow="1">
                <a:tableStyleId>{5940675A-B579-460E-94D1-54222C63F5DA}</a:tableStyleId>
              </a:tblPr>
              <a:tblGrid>
                <a:gridCol w="1333500"/>
                <a:gridCol w="1567180"/>
                <a:gridCol w="789940"/>
                <a:gridCol w="8309610"/>
              </a:tblGrid>
              <a:tr h="1463040">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Title</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800" b="0" dirty="0">
                          <a:effectLst/>
                          <a:latin typeface="Calibri" panose="020F0502020204030204" pitchFamily="34" charset="0"/>
                          <a:ea typeface="Calibri" panose="020F0502020204030204" pitchFamily="34" charset="0"/>
                          <a:cs typeface="Times New Roman" panose="02020603050405020304" pitchFamily="18" charset="0"/>
                        </a:rPr>
                        <a:t>A New Video Stegano </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Author</a:t>
                      </a:r>
                      <a:r>
                        <a:rPr lang="en-US" sz="1800" dirty="0">
                          <a:solidFill>
                            <a:schemeClr val="tx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tx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8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J. Mary Jenifer</a:t>
                      </a:r>
                      <a:r>
                        <a:rPr lang="en-IN" sz="18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S. Raja </a:t>
                      </a:r>
                      <a:endParaRPr lang="en-IN" u="none" dirty="0">
                        <a:solidFill>
                          <a:schemeClr val="tx1"/>
                        </a:solidFill>
                      </a:endParaRPr>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Year: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Steganography is the method of hiding the secret message inside the data source. It not only keeps the information as secret but also the existence of the information is kept as secret.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200" dirty="0">
                        <a:solidFill>
                          <a:schemeClr val="tx1"/>
                        </a:solidFill>
                        <a:effectLst/>
                        <a:latin typeface="+mn-lt"/>
                        <a:ea typeface="+mn-ea"/>
                        <a:cs typeface="+mn-cs"/>
                      </a:endParaRPr>
                    </a:p>
                  </a:txBody>
                  <a:tcPr/>
                </a:tc>
              </a:tr>
            </a:tbl>
          </a:graphicData>
        </a:graphic>
      </p:graphicFrame>
      <p:graphicFrame>
        <p:nvGraphicFramePr>
          <p:cNvPr id="7" name="Content Placeholder 3"/>
          <p:cNvGraphicFramePr/>
          <p:nvPr>
            <p:ph sz="half" idx="2"/>
          </p:nvPr>
        </p:nvGraphicFramePr>
        <p:xfrm>
          <a:off x="0" y="3968115"/>
          <a:ext cx="11999595" cy="1188720"/>
        </p:xfrm>
        <a:graphic>
          <a:graphicData uri="http://schemas.openxmlformats.org/drawingml/2006/table">
            <a:tbl>
              <a:tblPr firstRow="1" bandRow="1">
                <a:tableStyleId>{5940675A-B579-460E-94D1-54222C63F5DA}</a:tableStyleId>
              </a:tblPr>
              <a:tblGrid>
                <a:gridCol w="1332230"/>
                <a:gridCol w="1577340"/>
                <a:gridCol w="793750"/>
                <a:gridCol w="8296275"/>
              </a:tblGrid>
              <a:tr h="1188720">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Title: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Video steganography</a:t>
                      </a:r>
                      <a:endParaRPr lang="en-IN" dirty="0"/>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Author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s-ES" sz="1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A.J. Mozo</a:t>
                      </a:r>
                      <a:r>
                        <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ES" sz="1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rPr>
                        <a:t>M.E. </a:t>
                      </a:r>
                      <a:r>
                        <a:rPr lang="es-ES" sz="1800"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rPr>
                        <a:t>Obien</a:t>
                      </a:r>
                      <a:r>
                        <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tx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Year: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aims to describe our research and software implementation in the field of video steganography. Because of security threats today through modern malevolent technology,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bwMode="gray">
          <a:xfrm>
            <a:off x="955816" y="643813"/>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3"/>
          <p:cNvGraphicFramePr/>
          <p:nvPr/>
        </p:nvGraphicFramePr>
        <p:xfrm>
          <a:off x="0" y="2252980"/>
          <a:ext cx="12192635" cy="1313180"/>
        </p:xfrm>
        <a:graphic>
          <a:graphicData uri="http://schemas.openxmlformats.org/drawingml/2006/table">
            <a:tbl>
              <a:tblPr firstRow="1" bandRow="1">
                <a:tableStyleId>{5940675A-B579-460E-94D1-54222C63F5DA}</a:tableStyleId>
              </a:tblPr>
              <a:tblGrid>
                <a:gridCol w="1579880"/>
                <a:gridCol w="1494155"/>
                <a:gridCol w="1109345"/>
                <a:gridCol w="8009255"/>
              </a:tblGrid>
              <a:tr h="131318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Title: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Video steganography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Author</a:t>
                      </a:r>
                      <a:r>
                        <a:rPr lang="en-US" sz="1800" dirty="0">
                          <a:solidFill>
                            <a:schemeClr val="tx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tx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800"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
                        </a:rPr>
                        <a:t>Yangping</a:t>
                      </a:r>
                      <a:r>
                        <a:rPr lang="en-IN" sz="1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1"/>
                        </a:rPr>
                        <a:t> Lin</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Zhiqiang</a:t>
                      </a:r>
                      <a:r>
                        <a:rPr lang="en-IN" sz="1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 Ning</a:t>
                      </a: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u="none"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Year: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recent years, the steganography scheme based on neural network has made many significant progress on images, but it is still in the exploratory stage in the field of video steganography. </a:t>
                      </a:r>
                      <a:endParaRPr lang="en-IN" sz="1800" kern="1200" dirty="0">
                        <a:solidFill>
                          <a:schemeClr val="tx1"/>
                        </a:solidFill>
                        <a:effectLst/>
                        <a:latin typeface="+mn-lt"/>
                        <a:ea typeface="+mn-ea"/>
                        <a:cs typeface="+mn-cs"/>
                      </a:endParaRPr>
                    </a:p>
                  </a:txBody>
                  <a:tcPr/>
                </a:tc>
              </a:tr>
            </a:tbl>
          </a:graphicData>
        </a:graphic>
      </p:graphicFrame>
      <p:graphicFrame>
        <p:nvGraphicFramePr>
          <p:cNvPr id="2" name="Content Placeholder 3"/>
          <p:cNvGraphicFramePr/>
          <p:nvPr>
            <p:ph idx="1"/>
          </p:nvPr>
        </p:nvGraphicFramePr>
        <p:xfrm>
          <a:off x="0" y="3566160"/>
          <a:ext cx="12192635" cy="1200150"/>
        </p:xfrm>
        <a:graphic>
          <a:graphicData uri="http://schemas.openxmlformats.org/drawingml/2006/table">
            <a:tbl>
              <a:tblPr firstRow="1" bandRow="1">
                <a:tableStyleId>{5940675A-B579-460E-94D1-54222C63F5DA}</a:tableStyleId>
              </a:tblPr>
              <a:tblGrid>
                <a:gridCol w="1611630"/>
                <a:gridCol w="1482725"/>
                <a:gridCol w="1083945"/>
                <a:gridCol w="8014335"/>
              </a:tblGrid>
              <a:tr h="1200150">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Title: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Video steganography</a:t>
                      </a:r>
                      <a:endParaRPr lang="en-IN" dirty="0"/>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Author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s-ES" sz="1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A.J. Mozo</a:t>
                      </a:r>
                      <a:r>
                        <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ES" sz="18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M.E. </a:t>
                      </a:r>
                      <a:r>
                        <a:rPr lang="es-ES" sz="1800"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Obien</a:t>
                      </a:r>
                      <a:r>
                        <a:rPr lang="es-E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tx1"/>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Year: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p>
                      <a:pPr marL="0" marR="0" lvl="0" indent="0" algn="l" defTabSz="457200" rtl="0" eaLnBrk="1" fontAlgn="auto" latinLnBrk="0" hangingPunct="1">
                        <a:lnSpc>
                          <a:spcPct val="100000"/>
                        </a:lnSpc>
                        <a:spcBef>
                          <a:spcPts val="0"/>
                        </a:spcBef>
                        <a:spcAft>
                          <a:spcPts val="0"/>
                        </a:spcAft>
                        <a:buClrTx/>
                        <a:buSzTx/>
                        <a:buFontTx/>
                        <a:buNone/>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aims to describe our research and software implementation in the field of video steganography. Because of security threats today through modern malevolent technology,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PROPOSED SYSTEM</a:t>
            </a:r>
            <a:br>
              <a:rPr lang="en-IN" dirty="0"/>
            </a:br>
            <a:endParaRPr lang="en-IN" dirty="0"/>
          </a:p>
        </p:txBody>
      </p:sp>
      <p:sp>
        <p:nvSpPr>
          <p:cNvPr id="3" name="Content Placeholder 2"/>
          <p:cNvSpPr>
            <a:spLocks noGrp="1"/>
          </p:cNvSpPr>
          <p:nvPr>
            <p:ph idx="1"/>
          </p:nvPr>
        </p:nvSpPr>
        <p:spPr>
          <a:xfrm>
            <a:off x="472966" y="2358189"/>
            <a:ext cx="11114690" cy="4279094"/>
          </a:xfrm>
        </p:spPr>
        <p:txBody>
          <a:bodyPr>
            <a:noAutofit/>
          </a:bodyPr>
          <a:lstStyle/>
          <a:p>
            <a:pPr marL="0" indent="0" algn="just">
              <a:buNone/>
            </a:pPr>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security of data communication and especially images or video frames from images became a significant goal as the network is growing. The security of images from the video is an important research field in different trends like data security, secure data transmission and copyright security. So, Image encryption algorithms and hiding algorithms should be designed to enhance the effectiveness of transmission and keep safety from attacks by the intruders. </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TECHNOLOGY STACK</a:t>
            </a:r>
            <a:br>
              <a:rPr lang="en-IN" dirty="0"/>
            </a:br>
            <a:endParaRPr lang="en-IN" dirty="0"/>
          </a:p>
        </p:txBody>
      </p:sp>
      <p:sp>
        <p:nvSpPr>
          <p:cNvPr id="3" name="Content Placeholder 2"/>
          <p:cNvSpPr>
            <a:spLocks noGrp="1"/>
          </p:cNvSpPr>
          <p:nvPr>
            <p:ph idx="1"/>
          </p:nvPr>
        </p:nvSpPr>
        <p:spPr>
          <a:xfrm>
            <a:off x="520262" y="2181726"/>
            <a:ext cx="11146221" cy="4487088"/>
          </a:xfrm>
        </p:spPr>
        <p:txBody>
          <a:bodyPr>
            <a:normAutofit fontScale="92500" lnSpcReduction="20000"/>
          </a:bodyPr>
          <a:lstStyle/>
          <a:p>
            <a:r>
              <a:rPr lang="en-IN" sz="2200" b="1" dirty="0">
                <a:latin typeface="Times New Roman" panose="02020603050405020304" pitchFamily="18" charset="0"/>
                <a:cs typeface="Times New Roman" panose="02020603050405020304" pitchFamily="18" charset="0"/>
              </a:rPr>
              <a:t>Hardware requirements:</a:t>
            </a:r>
            <a:endParaRPr lang="en-IN" sz="2200" b="1" dirty="0">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100" dirty="0">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Processor        	 -	 I5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Speed		 -    	3 GHz</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RAM		 -    	8 GB(min)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Disk       	  -         500 GB</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Monitor		  -    	LCD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1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5919</Words>
  <Application>WPS Presentation</Application>
  <PresentationFormat>Widescreen</PresentationFormat>
  <Paragraphs>171</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Wingdings 3</vt:lpstr>
      <vt:lpstr>Arial</vt:lpstr>
      <vt:lpstr>Times New Roman</vt:lpstr>
      <vt:lpstr>Calibri</vt:lpstr>
      <vt:lpstr>Verdana</vt:lpstr>
      <vt:lpstr>Microsoft YaHei</vt:lpstr>
      <vt:lpstr>Arial Unicode MS</vt:lpstr>
      <vt:lpstr>Century Gothic</vt:lpstr>
      <vt:lpstr>Symbol</vt:lpstr>
      <vt:lpstr>Ion Boardroom</vt:lpstr>
      <vt:lpstr>               IMAGE  AND  VIDEO  STEGANOGRAPHY </vt:lpstr>
      <vt:lpstr>AGENDA</vt:lpstr>
      <vt:lpstr>ABSTRACT </vt:lpstr>
      <vt:lpstr>INTRODUCTION</vt:lpstr>
      <vt:lpstr>MODULES DESCRIPTION:</vt:lpstr>
      <vt:lpstr>PowerPoint 演示文稿</vt:lpstr>
      <vt:lpstr>PowerPoint 演示文稿</vt:lpstr>
      <vt:lpstr>PROPOSED SYSTEM </vt:lpstr>
      <vt:lpstr>TECHNOLOGY STACK </vt:lpstr>
      <vt:lpstr>TECHNOLOGY STACK </vt:lpstr>
      <vt:lpstr>SYSTEM STUDY</vt:lpstr>
      <vt:lpstr>SYSTEM ARCHITECTURE</vt:lpstr>
      <vt:lpstr>DESIGN ARCHITECTURE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ANDROID RANSOMWARE ATTACK USING CATEGORICAL CLASSIFICATION.</dc:title>
  <dc:creator>Muthu Usha Rani</dc:creator>
  <cp:lastModifiedBy>Monica K</cp:lastModifiedBy>
  <cp:revision>38</cp:revision>
  <dcterms:created xsi:type="dcterms:W3CDTF">2023-07-15T05:09:00Z</dcterms:created>
  <dcterms:modified xsi:type="dcterms:W3CDTF">2024-03-24T18:33:08Z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2FB99B6D900D446A84163CD8FA4DEDE3_13</vt:lpwstr>
  </property>
  <property fmtid="{D5CDD505-2E9C-101B-9397-08002B2CF9AE}" pid="3" name="KSOProductBuildVer">
    <vt:lpwstr>1033-12.2.0.13489</vt:lpwstr>
  </property>
</Properties>
</file>