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Arvo"/>
      <p:regular r:id="rId34"/>
      <p:bold r:id="rId35"/>
      <p:italic r:id="rId36"/>
      <p:boldItalic r:id="rId37"/>
    </p:embeddedFont>
    <p:embeddedFont>
      <p:font typeface="Roboto Condensed"/>
      <p:regular r:id="rId38"/>
      <p:bold r:id="rId39"/>
      <p:italic r:id="rId40"/>
      <p:boldItalic r:id="rId41"/>
    </p:embeddedFont>
    <p:embeddedFont>
      <p:font typeface="Roboto Condensed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6" roundtripDataSignature="AMtx7mgFA8TpJGa6UyG4plefHz3lKPCj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671E53-6B5F-400E-BC04-3231B645EEFE}">
  <a:tblStyle styleId="{56671E53-6B5F-400E-BC04-3231B645EEFE}"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italic.fntdata"/><Relationship Id="rId20" Type="http://schemas.openxmlformats.org/officeDocument/2006/relationships/slide" Target="slides/slide14.xml"/><Relationship Id="rId42" Type="http://schemas.openxmlformats.org/officeDocument/2006/relationships/font" Target="fonts/RobotoCondensedLight-regular.fntdata"/><Relationship Id="rId41" Type="http://schemas.openxmlformats.org/officeDocument/2006/relationships/font" Target="fonts/RobotoCondensed-boldItalic.fntdata"/><Relationship Id="rId22" Type="http://schemas.openxmlformats.org/officeDocument/2006/relationships/slide" Target="slides/slide16.xml"/><Relationship Id="rId44" Type="http://schemas.openxmlformats.org/officeDocument/2006/relationships/font" Target="fonts/RobotoCondensedLight-italic.fntdata"/><Relationship Id="rId21" Type="http://schemas.openxmlformats.org/officeDocument/2006/relationships/slide" Target="slides/slide15.xml"/><Relationship Id="rId43" Type="http://schemas.openxmlformats.org/officeDocument/2006/relationships/font" Target="fonts/RobotoCondensedLigh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RobotoCondensed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rvo-bold.fntdata"/><Relationship Id="rId12" Type="http://schemas.openxmlformats.org/officeDocument/2006/relationships/slide" Target="slides/slide6.xml"/><Relationship Id="rId34" Type="http://schemas.openxmlformats.org/officeDocument/2006/relationships/font" Target="fonts/Arvo-regular.fntdata"/><Relationship Id="rId15" Type="http://schemas.openxmlformats.org/officeDocument/2006/relationships/slide" Target="slides/slide9.xml"/><Relationship Id="rId37" Type="http://schemas.openxmlformats.org/officeDocument/2006/relationships/font" Target="fonts/Arvo-boldItalic.fntdata"/><Relationship Id="rId14" Type="http://schemas.openxmlformats.org/officeDocument/2006/relationships/slide" Target="slides/slide8.xml"/><Relationship Id="rId36" Type="http://schemas.openxmlformats.org/officeDocument/2006/relationships/font" Target="fonts/Arvo-italic.fntdata"/><Relationship Id="rId17" Type="http://schemas.openxmlformats.org/officeDocument/2006/relationships/slide" Target="slides/slide11.xml"/><Relationship Id="rId39" Type="http://schemas.openxmlformats.org/officeDocument/2006/relationships/font" Target="fonts/RobotoCondensed-bold.fntdata"/><Relationship Id="rId16" Type="http://schemas.openxmlformats.org/officeDocument/2006/relationships/slide" Target="slides/slide10.xml"/><Relationship Id="rId38" Type="http://schemas.openxmlformats.org/officeDocument/2006/relationships/font" Target="fonts/RobotoCondense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SDG GOAL 12</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9"/>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 name="Google Shape;11;p29"/>
          <p:cNvGrpSpPr/>
          <p:nvPr/>
        </p:nvGrpSpPr>
        <p:grpSpPr>
          <a:xfrm>
            <a:off x="0" y="-7088"/>
            <a:ext cx="8661398" cy="5150588"/>
            <a:chOff x="0" y="-7088"/>
            <a:chExt cx="8661398" cy="5150588"/>
          </a:xfrm>
        </p:grpSpPr>
        <p:sp>
          <p:nvSpPr>
            <p:cNvPr id="12" name="Google Shape;12;p29"/>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4" name="Google Shape;14;p29"/>
          <p:cNvGrpSpPr/>
          <p:nvPr/>
        </p:nvGrpSpPr>
        <p:grpSpPr>
          <a:xfrm flipH="1" rot="10800000">
            <a:off x="1" y="1090763"/>
            <a:ext cx="8847502" cy="2961975"/>
            <a:chOff x="-8178042" y="-4493254"/>
            <a:chExt cx="19483597" cy="6522736"/>
          </a:xfrm>
        </p:grpSpPr>
        <p:sp>
          <p:nvSpPr>
            <p:cNvPr id="15" name="Google Shape;15;p29"/>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6" name="Google Shape;16;p29"/>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7" name="Google Shape;17;p29"/>
          <p:cNvGrpSpPr/>
          <p:nvPr/>
        </p:nvGrpSpPr>
        <p:grpSpPr>
          <a:xfrm>
            <a:off x="3677236" y="4278349"/>
            <a:ext cx="5480828" cy="432996"/>
            <a:chOff x="5582265" y="4646738"/>
            <a:chExt cx="5480828" cy="432996"/>
          </a:xfrm>
        </p:grpSpPr>
        <p:sp>
          <p:nvSpPr>
            <p:cNvPr id="18" name="Google Shape;18;p29"/>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9"/>
            <p:cNvGrpSpPr/>
            <p:nvPr/>
          </p:nvGrpSpPr>
          <p:grpSpPr>
            <a:xfrm flipH="1">
              <a:off x="5585232" y="4646738"/>
              <a:ext cx="5477861" cy="304551"/>
              <a:chOff x="-24158748" y="330075"/>
              <a:chExt cx="30568423" cy="1699506"/>
            </a:xfrm>
          </p:grpSpPr>
          <p:sp>
            <p:nvSpPr>
              <p:cNvPr id="20" name="Google Shape;20;p29"/>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9"/>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 name="Google Shape;22;p29"/>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grpSp>
        <p:nvGrpSpPr>
          <p:cNvPr id="24" name="Google Shape;24;p30"/>
          <p:cNvGrpSpPr/>
          <p:nvPr/>
        </p:nvGrpSpPr>
        <p:grpSpPr>
          <a:xfrm>
            <a:off x="-4" y="40"/>
            <a:ext cx="7072430" cy="1327315"/>
            <a:chOff x="-4" y="40"/>
            <a:chExt cx="7072430" cy="1327315"/>
          </a:xfrm>
        </p:grpSpPr>
        <p:sp>
          <p:nvSpPr>
            <p:cNvPr id="25" name="Google Shape;25;p30"/>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6" name="Google Shape;26;p30"/>
            <p:cNvGrpSpPr/>
            <p:nvPr/>
          </p:nvGrpSpPr>
          <p:grpSpPr>
            <a:xfrm flipH="1" rot="10800000">
              <a:off x="3" y="40"/>
              <a:ext cx="6756168" cy="1327315"/>
              <a:chOff x="-2168138" y="330075"/>
              <a:chExt cx="8650663" cy="1699506"/>
            </a:xfrm>
          </p:grpSpPr>
          <p:sp>
            <p:nvSpPr>
              <p:cNvPr id="27" name="Google Shape;27;p30"/>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8" name="Google Shape;28;p30"/>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29" name="Google Shape;29;p30"/>
            <p:cNvGrpSpPr/>
            <p:nvPr/>
          </p:nvGrpSpPr>
          <p:grpSpPr>
            <a:xfrm flipH="1" rot="10800000">
              <a:off x="-4" y="381007"/>
              <a:ext cx="7072430" cy="771744"/>
              <a:chOff x="-9092084" y="330075"/>
              <a:chExt cx="15574609" cy="1699501"/>
            </a:xfrm>
          </p:grpSpPr>
          <p:sp>
            <p:nvSpPr>
              <p:cNvPr id="30" name="Google Shape;30;p30"/>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1" name="Google Shape;31;p30"/>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32" name="Google Shape;32;p30"/>
          <p:cNvGrpSpPr/>
          <p:nvPr/>
        </p:nvGrpSpPr>
        <p:grpSpPr>
          <a:xfrm>
            <a:off x="6946842" y="4472723"/>
            <a:ext cx="2202830" cy="670795"/>
            <a:chOff x="5575242" y="4472723"/>
            <a:chExt cx="2202830" cy="670795"/>
          </a:xfrm>
        </p:grpSpPr>
        <p:sp>
          <p:nvSpPr>
            <p:cNvPr id="33" name="Google Shape;33;p3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30"/>
            <p:cNvGrpSpPr/>
            <p:nvPr/>
          </p:nvGrpSpPr>
          <p:grpSpPr>
            <a:xfrm flipH="1">
              <a:off x="5734850" y="4472723"/>
              <a:ext cx="2040837" cy="670795"/>
              <a:chOff x="1297954" y="330075"/>
              <a:chExt cx="5169293" cy="1699506"/>
            </a:xfrm>
          </p:grpSpPr>
          <p:sp>
            <p:nvSpPr>
              <p:cNvPr id="35" name="Google Shape;35;p3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30"/>
            <p:cNvGrpSpPr/>
            <p:nvPr/>
          </p:nvGrpSpPr>
          <p:grpSpPr>
            <a:xfrm flipH="1">
              <a:off x="5578209" y="4646738"/>
              <a:ext cx="2199863" cy="304563"/>
              <a:chOff x="-5827153" y="330075"/>
              <a:chExt cx="12276019" cy="1699569"/>
            </a:xfrm>
          </p:grpSpPr>
          <p:sp>
            <p:nvSpPr>
              <p:cNvPr id="38" name="Google Shape;38;p3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 name="Google Shape;40;p30"/>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1" name="Google Shape;41;p30"/>
          <p:cNvSpPr txBox="1"/>
          <p:nvPr>
            <p:ph idx="1" type="body"/>
          </p:nvPr>
        </p:nvSpPr>
        <p:spPr>
          <a:xfrm>
            <a:off x="814275"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2" name="Google Shape;42;p30"/>
          <p:cNvSpPr txBox="1"/>
          <p:nvPr>
            <p:ph idx="2" type="body"/>
          </p:nvPr>
        </p:nvSpPr>
        <p:spPr>
          <a:xfrm>
            <a:off x="4396123" y="1537988"/>
            <a:ext cx="3378300" cy="2724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1000"/>
              </a:spcBef>
              <a:spcAft>
                <a:spcPts val="0"/>
              </a:spcAft>
              <a:buSzPts val="2000"/>
              <a:buChar char="▻"/>
              <a:defRPr sz="2000"/>
            </a:lvl2pPr>
            <a:lvl3pPr indent="-355600" lvl="2" marL="1371600" algn="l">
              <a:lnSpc>
                <a:spcPct val="100000"/>
              </a:lnSpc>
              <a:spcBef>
                <a:spcPts val="1000"/>
              </a:spcBef>
              <a:spcAft>
                <a:spcPts val="0"/>
              </a:spcAft>
              <a:buSzPts val="2000"/>
              <a:buChar char="▻"/>
              <a:defRPr sz="2000"/>
            </a:lvl3pPr>
            <a:lvl4pPr indent="-355600" lvl="3" marL="1828800" algn="l">
              <a:lnSpc>
                <a:spcPct val="100000"/>
              </a:lnSpc>
              <a:spcBef>
                <a:spcPts val="1000"/>
              </a:spcBef>
              <a:spcAft>
                <a:spcPts val="0"/>
              </a:spcAft>
              <a:buSzPts val="2000"/>
              <a:buChar char="▻"/>
              <a:defRPr sz="2000"/>
            </a:lvl4pPr>
            <a:lvl5pPr indent="-355600" lvl="4" marL="2286000" algn="l">
              <a:lnSpc>
                <a:spcPct val="100000"/>
              </a:lnSpc>
              <a:spcBef>
                <a:spcPts val="1000"/>
              </a:spcBef>
              <a:spcAft>
                <a:spcPts val="0"/>
              </a:spcAft>
              <a:buSzPts val="2000"/>
              <a:buChar char="▻"/>
              <a:defRPr sz="2000"/>
            </a:lvl5pPr>
            <a:lvl6pPr indent="-355600" lvl="5" marL="2743200" algn="l">
              <a:lnSpc>
                <a:spcPct val="100000"/>
              </a:lnSpc>
              <a:spcBef>
                <a:spcPts val="1000"/>
              </a:spcBef>
              <a:spcAft>
                <a:spcPts val="0"/>
              </a:spcAft>
              <a:buSzPts val="2000"/>
              <a:buChar char="▻"/>
              <a:defRPr sz="2000"/>
            </a:lvl6pPr>
            <a:lvl7pPr indent="-355600" lvl="6" marL="3200400" algn="l">
              <a:lnSpc>
                <a:spcPct val="100000"/>
              </a:lnSpc>
              <a:spcBef>
                <a:spcPts val="1000"/>
              </a:spcBef>
              <a:spcAft>
                <a:spcPts val="0"/>
              </a:spcAft>
              <a:buSzPts val="2000"/>
              <a:buChar char="▻"/>
              <a:defRPr sz="2000"/>
            </a:lvl7pPr>
            <a:lvl8pPr indent="-355600" lvl="7" marL="3657600" algn="l">
              <a:lnSpc>
                <a:spcPct val="100000"/>
              </a:lnSpc>
              <a:spcBef>
                <a:spcPts val="1000"/>
              </a:spcBef>
              <a:spcAft>
                <a:spcPts val="0"/>
              </a:spcAft>
              <a:buSzPts val="2000"/>
              <a:buChar char="▻"/>
              <a:defRPr sz="2000"/>
            </a:lvl8pPr>
            <a:lvl9pPr indent="-355600" lvl="8" marL="4114800" algn="l">
              <a:lnSpc>
                <a:spcPct val="100000"/>
              </a:lnSpc>
              <a:spcBef>
                <a:spcPts val="1000"/>
              </a:spcBef>
              <a:spcAft>
                <a:spcPts val="1000"/>
              </a:spcAft>
              <a:buSzPts val="2000"/>
              <a:buChar char="▻"/>
              <a:defRPr sz="2000"/>
            </a:lvl9pPr>
          </a:lstStyle>
          <a:p/>
        </p:txBody>
      </p:sp>
      <p:sp>
        <p:nvSpPr>
          <p:cNvPr id="43" name="Google Shape;43;p3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lt1"/>
              </a:buClr>
              <a:buSzPts val="2000"/>
              <a:buFont typeface="Roboto Condensed"/>
              <a:buNone/>
              <a:defRPr b="1" i="0" sz="2000" u="none" cap="none" strike="noStrike">
                <a:solidFill>
                  <a:schemeClr val="lt1"/>
                </a:solidFill>
                <a:latin typeface="Roboto Condensed"/>
                <a:ea typeface="Roboto Condensed"/>
                <a:cs typeface="Roboto Condensed"/>
                <a:sym typeface="Roboto Condensed"/>
              </a:defRPr>
            </a:lvl9pPr>
          </a:lstStyle>
          <a:p/>
        </p:txBody>
      </p:sp>
      <p:sp>
        <p:nvSpPr>
          <p:cNvPr id="7" name="Google Shape;7;p28"/>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chemeClr val="accent4"/>
              </a:buClr>
              <a:buSzPts val="2400"/>
              <a:buFont typeface="Roboto Condensed Light"/>
              <a:buChar char="▻"/>
              <a:defRPr b="0" i="0" sz="2400" u="none" cap="none" strike="noStrike">
                <a:solidFill>
                  <a:schemeClr val="dk1"/>
                </a:solidFill>
                <a:latin typeface="Roboto Condensed Light"/>
                <a:ea typeface="Roboto Condensed Light"/>
                <a:cs typeface="Roboto Condensed Light"/>
                <a:sym typeface="Roboto Condensed Light"/>
              </a:defRPr>
            </a:lvl9pPr>
          </a:lstStyle>
          <a:p/>
        </p:txBody>
      </p:sp>
      <p:sp>
        <p:nvSpPr>
          <p:cNvPr id="8" name="Google Shape;8;p2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ctrTitle"/>
          </p:nvPr>
        </p:nvSpPr>
        <p:spPr>
          <a:xfrm>
            <a:off x="-501445" y="0"/>
            <a:ext cx="7116096" cy="109138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sz="2400">
                <a:solidFill>
                  <a:schemeClr val="lt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Detection</a:t>
            </a:r>
            <a:r>
              <a:rPr lang="en-US" sz="2400">
                <a:solidFill>
                  <a:schemeClr val="lt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of data leakage in</a:t>
            </a:r>
            <a:r>
              <a:rPr lang="en-US" sz="2400">
                <a:solidFill>
                  <a:schemeClr val="lt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Cloud</a:t>
            </a:r>
            <a:r>
              <a:rPr lang="en-US" sz="2400">
                <a:solidFill>
                  <a:schemeClr val="lt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Computing</a:t>
            </a:r>
            <a:r>
              <a:rPr lang="en-US" sz="2400">
                <a:solidFill>
                  <a:schemeClr val="lt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Environment</a:t>
            </a:r>
            <a:endParaRPr sz="2400">
              <a:solidFill>
                <a:schemeClr val="dk1"/>
              </a:solidFill>
              <a:latin typeface="Times New Roman"/>
              <a:ea typeface="Times New Roman"/>
              <a:cs typeface="Times New Roman"/>
              <a:sym typeface="Times New Roman"/>
            </a:endParaRPr>
          </a:p>
        </p:txBody>
      </p:sp>
      <p:sp>
        <p:nvSpPr>
          <p:cNvPr id="49" name="Google Shape;49;p1"/>
          <p:cNvSpPr txBox="1"/>
          <p:nvPr/>
        </p:nvSpPr>
        <p:spPr>
          <a:xfrm>
            <a:off x="151170" y="1248311"/>
            <a:ext cx="8026800" cy="307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Arial"/>
                <a:ea typeface="Arial"/>
                <a:cs typeface="Arial"/>
                <a:sym typeface="Arial"/>
              </a:rPr>
              <a:t>Sustainable Development Goals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Goal : 9. “Industry and Innovation Infrastructure”.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                                                                       </a:t>
            </a:r>
            <a:r>
              <a:rPr lang="en-US">
                <a:solidFill>
                  <a:schemeClr val="lt1"/>
                </a:solidFill>
              </a:rPr>
              <a:t>Anne Flora R(211420104018)</a:t>
            </a:r>
            <a:endParaRPr/>
          </a:p>
          <a:p>
            <a:pPr indent="0" lvl="0" marL="0" rtl="0" algn="l">
              <a:spcBef>
                <a:spcPts val="0"/>
              </a:spcBef>
              <a:spcAft>
                <a:spcPts val="0"/>
              </a:spcAft>
              <a:buClr>
                <a:srgbClr val="000000"/>
              </a:buClr>
              <a:buSzPts val="1400"/>
              <a:buFont typeface="Arial"/>
              <a:buNone/>
            </a:pPr>
            <a:r>
              <a:t/>
            </a:r>
            <a:endParaRPr>
              <a:solidFill>
                <a:schemeClr val="lt1"/>
              </a:solidFill>
            </a:endParaRPr>
          </a:p>
          <a:p>
            <a:pPr indent="0" lvl="0" marL="0" rtl="0" algn="l">
              <a:spcBef>
                <a:spcPts val="0"/>
              </a:spcBef>
              <a:spcAft>
                <a:spcPts val="0"/>
              </a:spcAft>
              <a:buClr>
                <a:srgbClr val="000000"/>
              </a:buClr>
              <a:buSzPts val="1400"/>
              <a:buFont typeface="Arial"/>
              <a:buNone/>
            </a:pPr>
            <a:r>
              <a:rPr lang="en-US">
                <a:solidFill>
                  <a:schemeClr val="lt1"/>
                </a:solidFill>
              </a:rPr>
              <a:t>                                                                       Annie S(211420104019)</a:t>
            </a:r>
            <a:endParaRPr/>
          </a:p>
          <a:p>
            <a:pPr indent="0" lvl="0" marL="0" rtl="0" algn="l">
              <a:spcBef>
                <a:spcPts val="0"/>
              </a:spcBef>
              <a:spcAft>
                <a:spcPts val="0"/>
              </a:spcAft>
              <a:buClr>
                <a:srgbClr val="000000"/>
              </a:buClr>
              <a:buSzPts val="1400"/>
              <a:buFont typeface="Arial"/>
              <a:buNone/>
            </a:pPr>
            <a:r>
              <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rPr lang="en-US">
                <a:solidFill>
                  <a:schemeClr val="lt1"/>
                </a:solidFill>
              </a:rPr>
              <a:t>                                                                       Sharnika S A(211420104250)</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lt1"/>
              </a:solidFill>
            </a:endParaRPr>
          </a:p>
          <a:p>
            <a:pPr indent="0" lvl="0" marL="0" marR="0" rtl="0" algn="l">
              <a:lnSpc>
                <a:spcPct val="100000"/>
              </a:lnSpc>
              <a:spcBef>
                <a:spcPts val="0"/>
              </a:spcBef>
              <a:spcAft>
                <a:spcPts val="0"/>
              </a:spcAft>
              <a:buClr>
                <a:srgbClr val="000000"/>
              </a:buClr>
              <a:buSzPts val="1400"/>
              <a:buFont typeface="Arial"/>
              <a:buNone/>
            </a:pPr>
            <a:r>
              <a:rPr b="1" lang="en-US">
                <a:solidFill>
                  <a:schemeClr val="lt1"/>
                </a:solidFill>
              </a:rPr>
              <a:t>                                                                       Guide: Dr. T. Tamilvizhi</a:t>
            </a:r>
            <a:r>
              <a:rPr b="1" i="0" lang="en-US" sz="14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a:t>
            </a:r>
            <a:r>
              <a:rPr lang="en-US">
                <a:solidFill>
                  <a:schemeClr val="lt1"/>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PROPOSED SYSTEM</a:t>
            </a:r>
            <a:endParaRPr sz="2400">
              <a:latin typeface="Times New Roman"/>
              <a:ea typeface="Times New Roman"/>
              <a:cs typeface="Times New Roman"/>
              <a:sym typeface="Times New Roman"/>
            </a:endParaRPr>
          </a:p>
        </p:txBody>
      </p:sp>
      <p:sp>
        <p:nvSpPr>
          <p:cNvPr id="169" name="Google Shape;169;p10"/>
          <p:cNvSpPr txBox="1"/>
          <p:nvPr>
            <p:ph idx="1" type="body"/>
          </p:nvPr>
        </p:nvSpPr>
        <p:spPr>
          <a:xfrm>
            <a:off x="0" y="1527059"/>
            <a:ext cx="8865131" cy="3109441"/>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SzPts val="2000"/>
              <a:buChar char="▰"/>
            </a:pPr>
            <a:r>
              <a:rPr lang="en-US">
                <a:latin typeface="Times New Roman"/>
                <a:ea typeface="Times New Roman"/>
                <a:cs typeface="Times New Roman"/>
                <a:sym typeface="Times New Roman"/>
              </a:rPr>
              <a:t>Data leakage in a cloud computing environment can occur due to various reasons, including unauthorized access, hacking, and software vulnerabilities. Therefore, it is essential to have a robust data leakage detection system in place to ensure data security in cloud environments.</a:t>
            </a:r>
            <a:endParaRPr/>
          </a:p>
          <a:p>
            <a:pPr indent="-355600" lvl="0" marL="457200" rtl="0" algn="just">
              <a:lnSpc>
                <a:spcPct val="100000"/>
              </a:lnSpc>
              <a:spcBef>
                <a:spcPts val="600"/>
              </a:spcBef>
              <a:spcAft>
                <a:spcPts val="0"/>
              </a:spcAft>
              <a:buSzPts val="2000"/>
              <a:buChar char="▰"/>
            </a:pPr>
            <a:r>
              <a:rPr lang="en-US">
                <a:latin typeface="Times New Roman"/>
                <a:ea typeface="Times New Roman"/>
                <a:cs typeface="Times New Roman"/>
                <a:sym typeface="Times New Roman"/>
              </a:rPr>
              <a:t>One proposed system for data leakage detection in cloud computing environments is a combination of machine learning algorithms and anomaly detection techniques. This system analyzes the patterns of user behaviour and data access to detect any anomalies that may indicate potential data leakage.</a:t>
            </a:r>
            <a:endParaRPr>
              <a:solidFill>
                <a:schemeClr val="dk1"/>
              </a:solidFill>
              <a:latin typeface="Times New Roman"/>
              <a:ea typeface="Times New Roman"/>
              <a:cs typeface="Times New Roman"/>
              <a:sym typeface="Times New Roman"/>
            </a:endParaRPr>
          </a:p>
        </p:txBody>
      </p:sp>
      <p:sp>
        <p:nvSpPr>
          <p:cNvPr id="170" name="Google Shape;170;p1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ADVANTAGES</a:t>
            </a:r>
            <a:endParaRPr sz="2400">
              <a:latin typeface="Times New Roman"/>
              <a:ea typeface="Times New Roman"/>
              <a:cs typeface="Times New Roman"/>
              <a:sym typeface="Times New Roman"/>
            </a:endParaRPr>
          </a:p>
        </p:txBody>
      </p:sp>
      <p:sp>
        <p:nvSpPr>
          <p:cNvPr id="176" name="Google Shape;176;p11"/>
          <p:cNvSpPr txBox="1"/>
          <p:nvPr>
            <p:ph idx="1" type="body"/>
          </p:nvPr>
        </p:nvSpPr>
        <p:spPr>
          <a:xfrm>
            <a:off x="0" y="1413213"/>
            <a:ext cx="9092206" cy="3337712"/>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b="0" i="0" lang="en-US">
                <a:solidFill>
                  <a:schemeClr val="dk2"/>
                </a:solidFill>
                <a:latin typeface="Times New Roman"/>
                <a:ea typeface="Times New Roman"/>
                <a:cs typeface="Times New Roman"/>
                <a:sym typeface="Times New Roman"/>
              </a:rPr>
              <a:t>Data was secure</a:t>
            </a:r>
            <a:endParaRPr/>
          </a:p>
          <a:p>
            <a:pPr indent="-355600" lvl="0" marL="457200" rtl="0" algn="l">
              <a:lnSpc>
                <a:spcPct val="150000"/>
              </a:lnSpc>
              <a:spcBef>
                <a:spcPts val="600"/>
              </a:spcBef>
              <a:spcAft>
                <a:spcPts val="0"/>
              </a:spcAft>
              <a:buSzPts val="2000"/>
              <a:buChar char="▰"/>
            </a:pPr>
            <a:r>
              <a:rPr lang="en-US">
                <a:solidFill>
                  <a:schemeClr val="dk2"/>
                </a:solidFill>
                <a:latin typeface="Times New Roman"/>
                <a:ea typeface="Times New Roman"/>
                <a:cs typeface="Times New Roman"/>
                <a:sym typeface="Times New Roman"/>
              </a:rPr>
              <a:t>The different fields create a unique block that is used to search for a customer’s need.</a:t>
            </a:r>
            <a:endParaRPr/>
          </a:p>
          <a:p>
            <a:pPr indent="-355600" lvl="0" marL="457200" rtl="0" algn="l">
              <a:lnSpc>
                <a:spcPct val="100000"/>
              </a:lnSpc>
              <a:spcBef>
                <a:spcPts val="600"/>
              </a:spcBef>
              <a:spcAft>
                <a:spcPts val="0"/>
              </a:spcAft>
              <a:buSzPts val="2000"/>
              <a:buChar char="▰"/>
            </a:pPr>
            <a:r>
              <a:rPr lang="en-US">
                <a:solidFill>
                  <a:schemeClr val="dk2"/>
                </a:solidFill>
                <a:latin typeface="Times New Roman"/>
                <a:ea typeface="Times New Roman"/>
                <a:cs typeface="Times New Roman"/>
                <a:sym typeface="Times New Roman"/>
              </a:rPr>
              <a:t>High security and more effective.</a:t>
            </a:r>
            <a:endParaRPr>
              <a:solidFill>
                <a:schemeClr val="dk2"/>
              </a:solidFill>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solidFill>
                  <a:schemeClr val="dk2"/>
                </a:solidFill>
                <a:latin typeface="Times New Roman"/>
                <a:ea typeface="Times New Roman"/>
                <a:cs typeface="Times New Roman"/>
                <a:sym typeface="Times New Roman"/>
              </a:rPr>
              <a:t> User-friendly and computation are more efficient.</a:t>
            </a:r>
            <a:endParaRPr/>
          </a:p>
          <a:p>
            <a:pPr indent="-355600" lvl="0" marL="457200" rtl="0" algn="l">
              <a:lnSpc>
                <a:spcPct val="100000"/>
              </a:lnSpc>
              <a:spcBef>
                <a:spcPts val="600"/>
              </a:spcBef>
              <a:spcAft>
                <a:spcPts val="0"/>
              </a:spcAft>
              <a:buSzPts val="2000"/>
              <a:buChar char="▰"/>
            </a:pPr>
            <a:r>
              <a:rPr lang="en-US">
                <a:solidFill>
                  <a:schemeClr val="dk2"/>
                </a:solidFill>
                <a:latin typeface="Times New Roman"/>
                <a:ea typeface="Times New Roman"/>
                <a:cs typeface="Times New Roman"/>
                <a:sym typeface="Times New Roman"/>
              </a:rPr>
              <a:t>The reliability of the data is more.</a:t>
            </a:r>
            <a:endParaRPr/>
          </a:p>
          <a:p>
            <a:pPr indent="-355600" lvl="0" marL="457200" rtl="0" algn="l">
              <a:lnSpc>
                <a:spcPct val="100000"/>
              </a:lnSpc>
              <a:spcBef>
                <a:spcPts val="600"/>
              </a:spcBef>
              <a:spcAft>
                <a:spcPts val="0"/>
              </a:spcAft>
              <a:buSzPts val="2000"/>
              <a:buChar char="▰"/>
            </a:pPr>
            <a:r>
              <a:rPr lang="en-US">
                <a:solidFill>
                  <a:schemeClr val="dk2"/>
                </a:solidFill>
                <a:latin typeface="Times New Roman"/>
                <a:ea typeface="Times New Roman"/>
                <a:cs typeface="Times New Roman"/>
                <a:sym typeface="Times New Roman"/>
              </a:rPr>
              <a:t> User identity is not disclosed to the outside world.</a:t>
            </a:r>
            <a:endParaRPr/>
          </a:p>
          <a:p>
            <a:pPr indent="-228600" lvl="0" marL="457200" rtl="0" algn="l">
              <a:lnSpc>
                <a:spcPct val="150000"/>
              </a:lnSpc>
              <a:spcBef>
                <a:spcPts val="600"/>
              </a:spcBef>
              <a:spcAft>
                <a:spcPts val="0"/>
              </a:spcAft>
              <a:buSzPts val="2000"/>
              <a:buNone/>
            </a:pPr>
            <a:r>
              <a:t/>
            </a:r>
            <a:endParaRPr b="0" i="0">
              <a:solidFill>
                <a:schemeClr val="dk1"/>
              </a:solidFill>
              <a:latin typeface="Times New Roman"/>
              <a:ea typeface="Times New Roman"/>
              <a:cs typeface="Times New Roman"/>
              <a:sym typeface="Times New Roman"/>
            </a:endParaRPr>
          </a:p>
        </p:txBody>
      </p:sp>
      <p:sp>
        <p:nvSpPr>
          <p:cNvPr id="177" name="Google Shape;177;p1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611075" y="364791"/>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SYSTEM ARCHITECTURE</a:t>
            </a:r>
            <a:endParaRPr sz="2400">
              <a:latin typeface="Times New Roman"/>
              <a:ea typeface="Times New Roman"/>
              <a:cs typeface="Times New Roman"/>
              <a:sym typeface="Times New Roman"/>
            </a:endParaRPr>
          </a:p>
        </p:txBody>
      </p:sp>
      <p:sp>
        <p:nvSpPr>
          <p:cNvPr id="183" name="Google Shape;183;p1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4" name="Google Shape;184;p12"/>
          <p:cNvPicPr preferRelativeResize="0"/>
          <p:nvPr/>
        </p:nvPicPr>
        <p:blipFill rotWithShape="1">
          <a:blip r:embed="rId3">
            <a:alphaModFix/>
          </a:blip>
          <a:srcRect b="0" l="0" r="0" t="0"/>
          <a:stretch/>
        </p:blipFill>
        <p:spPr>
          <a:xfrm>
            <a:off x="841819" y="1356410"/>
            <a:ext cx="4558665" cy="34378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MODULES</a:t>
            </a:r>
            <a:endParaRPr sz="2400">
              <a:latin typeface="Times New Roman"/>
              <a:ea typeface="Times New Roman"/>
              <a:cs typeface="Times New Roman"/>
              <a:sym typeface="Times New Roman"/>
            </a:endParaRPr>
          </a:p>
        </p:txBody>
      </p:sp>
      <p:sp>
        <p:nvSpPr>
          <p:cNvPr id="190" name="Google Shape;190;p13"/>
          <p:cNvSpPr txBox="1"/>
          <p:nvPr>
            <p:ph idx="1" type="body"/>
          </p:nvPr>
        </p:nvSpPr>
        <p:spPr>
          <a:xfrm>
            <a:off x="569187" y="1440295"/>
            <a:ext cx="7792513" cy="2977211"/>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400"/>
              </a:spcBef>
              <a:spcAft>
                <a:spcPts val="0"/>
              </a:spcAft>
              <a:buSzPts val="2400"/>
              <a:buNone/>
            </a:pPr>
            <a:r>
              <a:rPr lang="en-US">
                <a:solidFill>
                  <a:schemeClr val="dk1"/>
                </a:solidFill>
                <a:latin typeface="Times New Roman"/>
                <a:ea typeface="Times New Roman"/>
                <a:cs typeface="Times New Roman"/>
                <a:sym typeface="Times New Roman"/>
              </a:rPr>
              <a:t>This project has four modules:</a:t>
            </a:r>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Data Owner</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TPA</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Cloud Server</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Attacker</a:t>
            </a:r>
            <a:endParaRPr>
              <a:latin typeface="Times New Roman"/>
              <a:ea typeface="Times New Roman"/>
              <a:cs typeface="Times New Roman"/>
              <a:sym typeface="Times New Roman"/>
            </a:endParaRPr>
          </a:p>
          <a:p>
            <a:pPr indent="-133350" lvl="0" marL="285750" rtl="0" algn="l">
              <a:lnSpc>
                <a:spcPct val="150000"/>
              </a:lnSpc>
              <a:spcBef>
                <a:spcPts val="1400"/>
              </a:spcBef>
              <a:spcAft>
                <a:spcPts val="0"/>
              </a:spcAft>
              <a:buSzPts val="2400"/>
              <a:buFont typeface="Arial"/>
              <a:buNone/>
            </a:pPr>
            <a:r>
              <a:t/>
            </a:r>
            <a:endParaRPr sz="1800">
              <a:solidFill>
                <a:schemeClr val="accent2"/>
              </a:solidFill>
              <a:latin typeface="Times New Roman"/>
              <a:ea typeface="Times New Roman"/>
              <a:cs typeface="Times New Roman"/>
              <a:sym typeface="Times New Roman"/>
            </a:endParaRPr>
          </a:p>
        </p:txBody>
      </p:sp>
      <p:sp>
        <p:nvSpPr>
          <p:cNvPr id="191" name="Google Shape;191;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814275" y="271551"/>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400"/>
              </a:spcBef>
              <a:spcAft>
                <a:spcPts val="0"/>
              </a:spcAft>
              <a:buSzPts val="2400"/>
              <a:buNone/>
            </a:pPr>
            <a:r>
              <a:rPr lang="en-US"/>
              <a:t>DATA OWNER</a:t>
            </a:r>
            <a:endParaRPr sz="2400">
              <a:solidFill>
                <a:schemeClr val="lt1"/>
              </a:solidFill>
              <a:latin typeface="Times New Roman"/>
              <a:ea typeface="Times New Roman"/>
              <a:cs typeface="Times New Roman"/>
              <a:sym typeface="Times New Roman"/>
            </a:endParaRPr>
          </a:p>
        </p:txBody>
      </p:sp>
      <p:sp>
        <p:nvSpPr>
          <p:cNvPr id="197" name="Google Shape;197;p14"/>
          <p:cNvSpPr txBox="1"/>
          <p:nvPr>
            <p:ph idx="1" type="body"/>
          </p:nvPr>
        </p:nvSpPr>
        <p:spPr>
          <a:xfrm>
            <a:off x="170688" y="1338219"/>
            <a:ext cx="8619743" cy="3805281"/>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SzPts val="2000"/>
              <a:buChar char="▰"/>
            </a:pPr>
            <a:r>
              <a:rPr lang="en-US" sz="1800">
                <a:latin typeface="Times New Roman"/>
                <a:ea typeface="Times New Roman"/>
                <a:cs typeface="Times New Roman"/>
                <a:sym typeface="Times New Roman"/>
              </a:rPr>
              <a:t>Data Owners have to register first. </a:t>
            </a:r>
            <a:endParaRPr sz="1800">
              <a:latin typeface="Times New Roman"/>
              <a:ea typeface="Times New Roman"/>
              <a:cs typeface="Times New Roman"/>
              <a:sym typeface="Times New Roman"/>
            </a:endParaRPr>
          </a:p>
          <a:p>
            <a:pPr indent="-355600" lvl="0" marL="457200" rtl="0" algn="just">
              <a:lnSpc>
                <a:spcPct val="100000"/>
              </a:lnSpc>
              <a:spcBef>
                <a:spcPts val="600"/>
              </a:spcBef>
              <a:spcAft>
                <a:spcPts val="0"/>
              </a:spcAft>
              <a:buSzPts val="2000"/>
              <a:buChar char="▰"/>
            </a:pPr>
            <a:r>
              <a:rPr lang="en-US" sz="1800">
                <a:latin typeface="Times New Roman"/>
                <a:ea typeface="Times New Roman"/>
                <a:cs typeface="Times New Roman"/>
                <a:sym typeface="Times New Roman"/>
              </a:rPr>
              <a:t>Upload the files to the cloud in an encrypted format with file private and trapdoor key by using fuzzy logic for key generation algorithm for encryption &amp; decryption. The stored on the cloud server.</a:t>
            </a:r>
            <a:endParaRPr sz="1800">
              <a:latin typeface="Times New Roman"/>
              <a:ea typeface="Times New Roman"/>
              <a:cs typeface="Times New Roman"/>
              <a:sym typeface="Times New Roman"/>
            </a:endParaRPr>
          </a:p>
          <a:p>
            <a:pPr indent="-355600" lvl="0" marL="457200" rtl="0" algn="just">
              <a:lnSpc>
                <a:spcPct val="100000"/>
              </a:lnSpc>
              <a:spcBef>
                <a:spcPts val="600"/>
              </a:spcBef>
              <a:spcAft>
                <a:spcPts val="0"/>
              </a:spcAft>
              <a:buSzPts val="2000"/>
              <a:buChar char="▰"/>
            </a:pPr>
            <a:r>
              <a:rPr lang="en-US" sz="1800">
                <a:latin typeface="Times New Roman"/>
                <a:ea typeface="Times New Roman"/>
                <a:cs typeface="Times New Roman"/>
                <a:sym typeface="Times New Roman"/>
              </a:rPr>
              <a:t>Manage the file.</a:t>
            </a:r>
            <a:endParaRPr sz="1800">
              <a:latin typeface="Times New Roman"/>
              <a:ea typeface="Times New Roman"/>
              <a:cs typeface="Times New Roman"/>
              <a:sym typeface="Times New Roman"/>
            </a:endParaRPr>
          </a:p>
          <a:p>
            <a:pPr indent="-355600" lvl="0" marL="457200" rtl="0" algn="just">
              <a:lnSpc>
                <a:spcPct val="100000"/>
              </a:lnSpc>
              <a:spcBef>
                <a:spcPts val="600"/>
              </a:spcBef>
              <a:spcAft>
                <a:spcPts val="0"/>
              </a:spcAft>
              <a:buSzPts val="2000"/>
              <a:buChar char="▰"/>
            </a:pPr>
            <a:r>
              <a:rPr lang="en-US" sz="1800">
                <a:latin typeface="Times New Roman"/>
                <a:ea typeface="Times New Roman"/>
                <a:cs typeface="Times New Roman"/>
                <a:sym typeface="Times New Roman"/>
              </a:rPr>
              <a:t>Search Files: The user can search file in Encrypted format, then sends the request to the TA</a:t>
            </a:r>
            <a:endParaRPr sz="1800">
              <a:latin typeface="Times New Roman"/>
              <a:ea typeface="Times New Roman"/>
              <a:cs typeface="Times New Roman"/>
              <a:sym typeface="Times New Roman"/>
            </a:endParaRPr>
          </a:p>
          <a:p>
            <a:pPr indent="-355600" lvl="0" marL="457200" rtl="0" algn="just">
              <a:lnSpc>
                <a:spcPct val="100000"/>
              </a:lnSpc>
              <a:spcBef>
                <a:spcPts val="600"/>
              </a:spcBef>
              <a:spcAft>
                <a:spcPts val="0"/>
              </a:spcAft>
              <a:buSzPts val="2000"/>
              <a:buChar char="▰"/>
            </a:pPr>
            <a:r>
              <a:rPr lang="en-US" sz="1800">
                <a:latin typeface="Times New Roman"/>
                <a:ea typeface="Times New Roman"/>
                <a:cs typeface="Times New Roman"/>
                <a:sym typeface="Times New Roman"/>
              </a:rPr>
              <a:t>View Request Status Waiting or Accept.</a:t>
            </a:r>
            <a:endParaRPr/>
          </a:p>
          <a:p>
            <a:pPr indent="-355600" lvl="0" marL="457200" rtl="0" algn="just">
              <a:lnSpc>
                <a:spcPct val="100000"/>
              </a:lnSpc>
              <a:spcBef>
                <a:spcPts val="600"/>
              </a:spcBef>
              <a:spcAft>
                <a:spcPts val="0"/>
              </a:spcAft>
              <a:buSzPts val="2000"/>
              <a:buChar char="▰"/>
            </a:pPr>
            <a:r>
              <a:rPr lang="en-US" sz="1800">
                <a:latin typeface="Times New Roman"/>
                <a:ea typeface="Times New Roman"/>
                <a:cs typeface="Times New Roman"/>
                <a:sym typeface="Times New Roman"/>
              </a:rPr>
              <a:t>Download Files by using the file private key, user can download the files in decrypted format.</a:t>
            </a:r>
            <a:endParaRPr sz="1800">
              <a:latin typeface="Times New Roman"/>
              <a:ea typeface="Times New Roman"/>
              <a:cs typeface="Times New Roman"/>
              <a:sym typeface="Times New Roman"/>
            </a:endParaRPr>
          </a:p>
          <a:p>
            <a:pPr indent="-355600" lvl="0" marL="457200" rtl="0" algn="just">
              <a:lnSpc>
                <a:spcPct val="100000"/>
              </a:lnSpc>
              <a:spcBef>
                <a:spcPts val="600"/>
              </a:spcBef>
              <a:spcAft>
                <a:spcPts val="0"/>
              </a:spcAft>
              <a:buSzPts val="2000"/>
              <a:buChar char="▰"/>
            </a:pPr>
            <a:r>
              <a:rPr lang="en-US" sz="1800">
                <a:latin typeface="Times New Roman"/>
                <a:ea typeface="Times New Roman"/>
                <a:cs typeface="Times New Roman"/>
                <a:sym typeface="Times New Roman"/>
              </a:rPr>
              <a:t>Logout</a:t>
            </a:r>
            <a:endParaRPr sz="1800">
              <a:latin typeface="Times New Roman"/>
              <a:ea typeface="Times New Roman"/>
              <a:cs typeface="Times New Roman"/>
              <a:sym typeface="Times New Roman"/>
            </a:endParaRPr>
          </a:p>
          <a:p>
            <a:pPr indent="-228600" lvl="0" marL="457200" rtl="0" algn="just">
              <a:lnSpc>
                <a:spcPct val="100000"/>
              </a:lnSpc>
              <a:spcBef>
                <a:spcPts val="600"/>
              </a:spcBef>
              <a:spcAft>
                <a:spcPts val="0"/>
              </a:spcAft>
              <a:buSzPts val="2000"/>
              <a:buNone/>
            </a:pPr>
            <a:r>
              <a:t/>
            </a:r>
            <a:endParaRPr sz="1800">
              <a:latin typeface="Times New Roman"/>
              <a:ea typeface="Times New Roman"/>
              <a:cs typeface="Times New Roman"/>
              <a:sym typeface="Times New Roman"/>
            </a:endParaRPr>
          </a:p>
        </p:txBody>
      </p:sp>
      <p:sp>
        <p:nvSpPr>
          <p:cNvPr id="198" name="Google Shape;198;p1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idx="1" type="body"/>
          </p:nvPr>
        </p:nvSpPr>
        <p:spPr>
          <a:xfrm>
            <a:off x="286873" y="1627178"/>
            <a:ext cx="8805333" cy="3009322"/>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Login to Our account.</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View all registered Data Users.</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View all uploaded Files.</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View all user file requests then all request backups are sent to the cloud server.</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Logout</a:t>
            </a:r>
            <a:endParaRPr>
              <a:latin typeface="Times New Roman"/>
              <a:ea typeface="Times New Roman"/>
              <a:cs typeface="Times New Roman"/>
              <a:sym typeface="Times New Roman"/>
            </a:endParaRPr>
          </a:p>
        </p:txBody>
      </p:sp>
      <p:sp>
        <p:nvSpPr>
          <p:cNvPr id="204" name="Google Shape;204;p1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p15"/>
          <p:cNvSpPr txBox="1"/>
          <p:nvPr/>
        </p:nvSpPr>
        <p:spPr>
          <a:xfrm>
            <a:off x="666044" y="584221"/>
            <a:ext cx="199813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TPA</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idx="1" type="body"/>
          </p:nvPr>
        </p:nvSpPr>
        <p:spPr>
          <a:xfrm>
            <a:off x="132757" y="1579559"/>
            <a:ext cx="8805333" cy="2881525"/>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Login to Our account.</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View all registered Data Users.</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View all uploaded Files.</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Result- Generate the result based on the file Storage backup.</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No. of. Attributes- calculate the number of attributes to the cloud.</a:t>
            </a:r>
            <a:endParaRPr>
              <a:latin typeface="Times New Roman"/>
              <a:ea typeface="Times New Roman"/>
              <a:cs typeface="Times New Roman"/>
              <a:sym typeface="Times New Roman"/>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Logout</a:t>
            </a:r>
            <a:endParaRPr>
              <a:latin typeface="Times New Roman"/>
              <a:ea typeface="Times New Roman"/>
              <a:cs typeface="Times New Roman"/>
              <a:sym typeface="Times New Roman"/>
            </a:endParaRPr>
          </a:p>
        </p:txBody>
      </p:sp>
      <p:sp>
        <p:nvSpPr>
          <p:cNvPr id="211" name="Google Shape;211;p1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p16"/>
          <p:cNvSpPr txBox="1"/>
          <p:nvPr/>
        </p:nvSpPr>
        <p:spPr>
          <a:xfrm>
            <a:off x="666044" y="584221"/>
            <a:ext cx="263798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PUBLIC CLOUD</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idx="1" type="body"/>
          </p:nvPr>
        </p:nvSpPr>
        <p:spPr>
          <a:xfrm>
            <a:off x="132757" y="1579559"/>
            <a:ext cx="8805333" cy="2881525"/>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Login</a:t>
            </a:r>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Try to attack the file.</a:t>
            </a:r>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Logout</a:t>
            </a:r>
            <a:endParaRPr>
              <a:latin typeface="Times New Roman"/>
              <a:ea typeface="Times New Roman"/>
              <a:cs typeface="Times New Roman"/>
              <a:sym typeface="Times New Roman"/>
            </a:endParaRPr>
          </a:p>
        </p:txBody>
      </p:sp>
      <p:sp>
        <p:nvSpPr>
          <p:cNvPr id="218" name="Google Shape;218;p1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9" name="Google Shape;219;p17"/>
          <p:cNvSpPr txBox="1"/>
          <p:nvPr/>
        </p:nvSpPr>
        <p:spPr>
          <a:xfrm>
            <a:off x="666044" y="584221"/>
            <a:ext cx="263798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lt1"/>
                </a:solidFill>
                <a:latin typeface="Times New Roman"/>
                <a:ea typeface="Times New Roman"/>
                <a:cs typeface="Times New Roman"/>
                <a:sym typeface="Times New Roman"/>
              </a:rPr>
              <a:t>ATTACKER</a:t>
            </a:r>
            <a:endParaRPr b="1"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Algorithm</a:t>
            </a:r>
            <a:endParaRPr sz="2400">
              <a:latin typeface="Times New Roman"/>
              <a:ea typeface="Times New Roman"/>
              <a:cs typeface="Times New Roman"/>
              <a:sym typeface="Times New Roman"/>
            </a:endParaRPr>
          </a:p>
        </p:txBody>
      </p:sp>
      <p:sp>
        <p:nvSpPr>
          <p:cNvPr id="225" name="Google Shape;225;p18"/>
          <p:cNvSpPr txBox="1"/>
          <p:nvPr>
            <p:ph idx="1" type="body"/>
          </p:nvPr>
        </p:nvSpPr>
        <p:spPr>
          <a:xfrm>
            <a:off x="814275" y="1537988"/>
            <a:ext cx="7843028" cy="27243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b="1" lang="en-US">
                <a:latin typeface="Times New Roman"/>
                <a:ea typeface="Times New Roman"/>
                <a:cs typeface="Times New Roman"/>
                <a:sym typeface="Times New Roman"/>
              </a:rPr>
              <a:t>Collaborative filtering Algorithm</a:t>
            </a:r>
            <a:endParaRPr/>
          </a:p>
          <a:p>
            <a:pPr indent="0" lvl="0" marL="101600" rtl="0" algn="l">
              <a:lnSpc>
                <a:spcPct val="100000"/>
              </a:lnSpc>
              <a:spcBef>
                <a:spcPts val="600"/>
              </a:spcBef>
              <a:spcAft>
                <a:spcPts val="0"/>
              </a:spcAft>
              <a:buSzPts val="2000"/>
              <a:buNone/>
            </a:pPr>
            <a:r>
              <a:rPr b="1" lang="en-US">
                <a:latin typeface="Times New Roman"/>
                <a:ea typeface="Times New Roman"/>
                <a:cs typeface="Times New Roman"/>
                <a:sym typeface="Times New Roman"/>
              </a:rPr>
              <a:t>            </a:t>
            </a:r>
            <a:r>
              <a:rPr lang="en-US" sz="1800">
                <a:latin typeface="Times New Roman"/>
                <a:ea typeface="Times New Roman"/>
                <a:cs typeface="Times New Roman"/>
                <a:sym typeface="Times New Roman"/>
              </a:rPr>
              <a:t>Recommendation systems use the collaborative filtering algorithm for predicting a user's preferences for products based on the preferences of users who are similar to them. It operates by discovering trends in a dataset's user behavior and product preferences. Collaborative filtering algorithms fall into two categories</a:t>
            </a:r>
            <a:endParaRPr/>
          </a:p>
          <a:p>
            <a:pPr indent="-355600" lvl="4" marL="2286000" rtl="0" algn="l">
              <a:lnSpc>
                <a:spcPct val="100000"/>
              </a:lnSpc>
              <a:spcBef>
                <a:spcPts val="1000"/>
              </a:spcBef>
              <a:spcAft>
                <a:spcPts val="0"/>
              </a:spcAft>
              <a:buSzPts val="2000"/>
              <a:buFont typeface="Arial"/>
              <a:buChar char="•"/>
            </a:pPr>
            <a:r>
              <a:rPr lang="en-US" sz="1800">
                <a:latin typeface="Times New Roman"/>
                <a:ea typeface="Times New Roman"/>
                <a:cs typeface="Times New Roman"/>
                <a:sym typeface="Times New Roman"/>
              </a:rPr>
              <a:t>User based Collaborative filtering</a:t>
            </a:r>
            <a:endParaRPr/>
          </a:p>
          <a:p>
            <a:pPr indent="-355600" lvl="4" marL="2286000" rtl="0" algn="l">
              <a:lnSpc>
                <a:spcPct val="100000"/>
              </a:lnSpc>
              <a:spcBef>
                <a:spcPts val="1000"/>
              </a:spcBef>
              <a:spcAft>
                <a:spcPts val="0"/>
              </a:spcAft>
              <a:buSzPts val="2000"/>
              <a:buFont typeface="Arial"/>
              <a:buChar char="•"/>
            </a:pPr>
            <a:r>
              <a:rPr lang="en-US" sz="1800">
                <a:latin typeface="Times New Roman"/>
                <a:ea typeface="Times New Roman"/>
                <a:cs typeface="Times New Roman"/>
                <a:sym typeface="Times New Roman"/>
              </a:rPr>
              <a:t>Item based collaborative filtering                               </a:t>
            </a:r>
            <a:endParaRPr/>
          </a:p>
        </p:txBody>
      </p:sp>
      <p:sp>
        <p:nvSpPr>
          <p:cNvPr id="226" name="Google Shape;226;p1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405581" y="392575"/>
            <a:ext cx="5667094"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Collaborative filtering algorithm in data leakage detection</a:t>
            </a:r>
            <a:endParaRPr sz="2400">
              <a:latin typeface="Times New Roman"/>
              <a:ea typeface="Times New Roman"/>
              <a:cs typeface="Times New Roman"/>
              <a:sym typeface="Times New Roman"/>
            </a:endParaRPr>
          </a:p>
        </p:txBody>
      </p:sp>
      <p:sp>
        <p:nvSpPr>
          <p:cNvPr id="232" name="Google Shape;232;p19"/>
          <p:cNvSpPr txBox="1"/>
          <p:nvPr>
            <p:ph idx="1" type="body"/>
          </p:nvPr>
        </p:nvSpPr>
        <p:spPr>
          <a:xfrm>
            <a:off x="169606" y="1393723"/>
            <a:ext cx="8554065" cy="3558377"/>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b="1" lang="en-US">
                <a:latin typeface="Times New Roman"/>
                <a:ea typeface="Times New Roman"/>
                <a:cs typeface="Times New Roman"/>
                <a:sym typeface="Times New Roman"/>
              </a:rPr>
              <a:t>User-item Matrix: </a:t>
            </a:r>
            <a:r>
              <a:rPr lang="en-US">
                <a:latin typeface="Times New Roman"/>
                <a:ea typeface="Times New Roman"/>
                <a:cs typeface="Times New Roman"/>
                <a:sym typeface="Times New Roman"/>
              </a:rPr>
              <a:t>Shows interactions between users and items.</a:t>
            </a:r>
            <a:endParaRPr/>
          </a:p>
          <a:p>
            <a:pPr indent="-355600" lvl="0" marL="457200" rtl="0" algn="l">
              <a:lnSpc>
                <a:spcPct val="100000"/>
              </a:lnSpc>
              <a:spcBef>
                <a:spcPts val="600"/>
              </a:spcBef>
              <a:spcAft>
                <a:spcPts val="0"/>
              </a:spcAft>
              <a:buSzPts val="2000"/>
              <a:buChar char="▰"/>
            </a:pPr>
            <a:r>
              <a:rPr b="1" lang="en-US">
                <a:latin typeface="Times New Roman"/>
                <a:ea typeface="Times New Roman"/>
                <a:cs typeface="Times New Roman"/>
                <a:sym typeface="Times New Roman"/>
              </a:rPr>
              <a:t>Modeling Normal Behavior: </a:t>
            </a:r>
            <a:r>
              <a:rPr lang="en-US">
                <a:latin typeface="Times New Roman"/>
                <a:ea typeface="Times New Roman"/>
                <a:cs typeface="Times New Roman"/>
                <a:sym typeface="Times New Roman"/>
              </a:rPr>
              <a:t>Consistent patterns are identified from past data. Anomaly detection: Identifies aberrations by contrasting novel interactions with typical behavior.</a:t>
            </a:r>
            <a:endParaRPr/>
          </a:p>
          <a:p>
            <a:pPr indent="-355600" lvl="0" marL="457200" rtl="0" algn="l">
              <a:lnSpc>
                <a:spcPct val="100000"/>
              </a:lnSpc>
              <a:spcBef>
                <a:spcPts val="600"/>
              </a:spcBef>
              <a:spcAft>
                <a:spcPts val="0"/>
              </a:spcAft>
              <a:buSzPts val="2000"/>
              <a:buChar char="▰"/>
            </a:pPr>
            <a:r>
              <a:rPr b="1" lang="en-US">
                <a:latin typeface="Times New Roman"/>
                <a:ea typeface="Times New Roman"/>
                <a:cs typeface="Times New Roman"/>
                <a:sym typeface="Times New Roman"/>
              </a:rPr>
              <a:t>Metrics: </a:t>
            </a:r>
            <a:r>
              <a:rPr lang="en-US">
                <a:latin typeface="Times New Roman"/>
                <a:ea typeface="Times New Roman"/>
                <a:cs typeface="Times New Roman"/>
                <a:sym typeface="Times New Roman"/>
              </a:rPr>
              <a:t>To measure deviations, use similarity and distance measures.</a:t>
            </a:r>
            <a:endParaRPr/>
          </a:p>
          <a:p>
            <a:pPr indent="-355600" lvl="0" marL="457200" rtl="0" algn="l">
              <a:lnSpc>
                <a:spcPct val="100000"/>
              </a:lnSpc>
              <a:spcBef>
                <a:spcPts val="600"/>
              </a:spcBef>
              <a:spcAft>
                <a:spcPts val="0"/>
              </a:spcAft>
              <a:buSzPts val="2000"/>
              <a:buChar char="▰"/>
            </a:pPr>
            <a:r>
              <a:rPr b="1" lang="en-US">
                <a:latin typeface="Times New Roman"/>
                <a:ea typeface="Times New Roman"/>
                <a:cs typeface="Times New Roman"/>
                <a:sym typeface="Times New Roman"/>
              </a:rPr>
              <a:t>Thresholding: </a:t>
            </a:r>
            <a:r>
              <a:rPr lang="en-US">
                <a:latin typeface="Times New Roman"/>
                <a:ea typeface="Times New Roman"/>
                <a:cs typeface="Times New Roman"/>
                <a:sym typeface="Times New Roman"/>
              </a:rPr>
              <a:t>Identifies interactions as anomalies when they surpass a predetermined threshold.</a:t>
            </a:r>
            <a:endParaRPr/>
          </a:p>
          <a:p>
            <a:pPr indent="-355600" lvl="0" marL="457200" rtl="0" algn="l">
              <a:lnSpc>
                <a:spcPct val="100000"/>
              </a:lnSpc>
              <a:spcBef>
                <a:spcPts val="600"/>
              </a:spcBef>
              <a:spcAft>
                <a:spcPts val="0"/>
              </a:spcAft>
              <a:buSzPts val="2000"/>
              <a:buChar char="▰"/>
            </a:pPr>
            <a:r>
              <a:rPr b="1" lang="en-US">
                <a:latin typeface="Times New Roman"/>
                <a:ea typeface="Times New Roman"/>
                <a:cs typeface="Times New Roman"/>
                <a:sym typeface="Times New Roman"/>
              </a:rPr>
              <a:t>Feedback Loop: </a:t>
            </a:r>
            <a:r>
              <a:rPr lang="en-US">
                <a:latin typeface="Times New Roman"/>
                <a:ea typeface="Times New Roman"/>
                <a:cs typeface="Times New Roman"/>
                <a:sym typeface="Times New Roman"/>
              </a:rPr>
              <a:t>Consistently improves accuracy over time by updating the model with anomalies found.</a:t>
            </a:r>
            <a:endParaRPr>
              <a:latin typeface="Times New Roman"/>
              <a:ea typeface="Times New Roman"/>
              <a:cs typeface="Times New Roman"/>
              <a:sym typeface="Times New Roman"/>
            </a:endParaRPr>
          </a:p>
        </p:txBody>
      </p:sp>
      <p:sp>
        <p:nvSpPr>
          <p:cNvPr id="233" name="Google Shape;233;p1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AIM OF PROJECT</a:t>
            </a:r>
            <a:endParaRPr sz="2400">
              <a:latin typeface="Times New Roman"/>
              <a:ea typeface="Times New Roman"/>
              <a:cs typeface="Times New Roman"/>
              <a:sym typeface="Times New Roman"/>
            </a:endParaRPr>
          </a:p>
        </p:txBody>
      </p:sp>
      <p:sp>
        <p:nvSpPr>
          <p:cNvPr id="55" name="Google Shape;55;p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800"/>
              <a:buNone/>
            </a:pPr>
            <a:fld id="{00000000-1234-1234-1234-123412341234}" type="slidenum">
              <a:rPr lang="en-US" sz="1800">
                <a:latin typeface="Times New Roman"/>
                <a:ea typeface="Times New Roman"/>
                <a:cs typeface="Times New Roman"/>
                <a:sym typeface="Times New Roman"/>
              </a:rPr>
              <a:t>‹#›</a:t>
            </a:fld>
            <a:endParaRPr sz="1800">
              <a:latin typeface="Times New Roman"/>
              <a:ea typeface="Times New Roman"/>
              <a:cs typeface="Times New Roman"/>
              <a:sym typeface="Times New Roman"/>
            </a:endParaRPr>
          </a:p>
        </p:txBody>
      </p:sp>
      <p:sp>
        <p:nvSpPr>
          <p:cNvPr id="56" name="Google Shape;56;p2"/>
          <p:cNvSpPr txBox="1"/>
          <p:nvPr>
            <p:ph idx="1" type="body"/>
          </p:nvPr>
        </p:nvSpPr>
        <p:spPr>
          <a:xfrm>
            <a:off x="259499" y="1342104"/>
            <a:ext cx="8625001" cy="3408822"/>
          </a:xfrm>
          <a:prstGeom prst="rect">
            <a:avLst/>
          </a:prstGeom>
          <a:noFill/>
          <a:ln>
            <a:noFill/>
          </a:ln>
        </p:spPr>
        <p:txBody>
          <a:bodyPr anchorCtr="0" anchor="t" bIns="91425" lIns="91425" spcFirstLastPara="1" rIns="91425" wrap="square" tIns="91425">
            <a:noAutofit/>
          </a:bodyPr>
          <a:lstStyle/>
          <a:p>
            <a:pPr indent="-342900" lvl="0" marL="342900" rtl="0" algn="just">
              <a:lnSpc>
                <a:spcPct val="150000"/>
              </a:lnSpc>
              <a:spcBef>
                <a:spcPts val="0"/>
              </a:spcBef>
              <a:spcAft>
                <a:spcPts val="0"/>
              </a:spcAft>
              <a:buSzPts val="2400"/>
              <a:buChar char="▰"/>
            </a:pPr>
            <a:r>
              <a:rPr lang="en-US" sz="1800">
                <a:latin typeface="Times New Roman"/>
                <a:ea typeface="Times New Roman"/>
                <a:cs typeface="Times New Roman"/>
                <a:sym typeface="Times New Roman"/>
              </a:rPr>
              <a:t>Our project's primary goal is to provide secure protection to the person using the resources and to identify the person attempting to access another person's data. Since someone can access another person's data through shared resources, we are preventing this situation and making the file safer by assigning unique keys to each piece of data. This way, whoever tries to access or attack the data will be unable to do so, because the admin will be monitoring all site activities. by providing distinct keys The information will be encrypted, making it unreadable to anyone without the key, Unless, if certainly, he owns the key, which is impossible</a:t>
            </a:r>
            <a:endParaRPr sz="1800">
              <a:solidFill>
                <a:srgbClr val="12161A"/>
              </a:solidFill>
              <a:latin typeface="Times New Roman"/>
              <a:ea typeface="Times New Roman"/>
              <a:cs typeface="Times New Roman"/>
              <a:sym typeface="Times New Roman"/>
            </a:endParaRPr>
          </a:p>
        </p:txBody>
      </p:sp>
      <p:grpSp>
        <p:nvGrpSpPr>
          <p:cNvPr id="57" name="Google Shape;57;p2"/>
          <p:cNvGrpSpPr/>
          <p:nvPr/>
        </p:nvGrpSpPr>
        <p:grpSpPr>
          <a:xfrm>
            <a:off x="293683" y="574116"/>
            <a:ext cx="309041" cy="403123"/>
            <a:chOff x="590250" y="244200"/>
            <a:chExt cx="407975" cy="532175"/>
          </a:xfrm>
        </p:grpSpPr>
        <p:sp>
          <p:nvSpPr>
            <p:cNvPr id="58" name="Google Shape;58;p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59" name="Google Shape;59;p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0" name="Google Shape;60;p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1" name="Google Shape;61;p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2" name="Google Shape;62;p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3" name="Google Shape;63;p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4" name="Google Shape;64;p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5" name="Google Shape;65;p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6" name="Google Shape;66;p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7" name="Google Shape;67;p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8" name="Google Shape;68;p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69" name="Google Shape;69;p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70" name="Google Shape;70;p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71" name="Google Shape;71;p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9" name="Google Shape;239;p20"/>
          <p:cNvSpPr txBox="1"/>
          <p:nvPr>
            <p:ph idx="1" type="body"/>
          </p:nvPr>
        </p:nvSpPr>
        <p:spPr>
          <a:xfrm>
            <a:off x="301625" y="1538288"/>
            <a:ext cx="8186738" cy="272415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The following can be used to summarize the mathematical equation for collaborative filtering-based data leakage detection:</a:t>
            </a:r>
            <a:endParaRPr/>
          </a:p>
          <a:p>
            <a:pPr indent="0" lvl="0" marL="101600" rtl="0" algn="l">
              <a:lnSpc>
                <a:spcPct val="100000"/>
              </a:lnSpc>
              <a:spcBef>
                <a:spcPts val="600"/>
              </a:spcBef>
              <a:spcAft>
                <a:spcPts val="0"/>
              </a:spcAft>
              <a:buSzPts val="2000"/>
              <a:buNone/>
            </a:pPr>
            <a:r>
              <a:rPr lang="en-US">
                <a:solidFill>
                  <a:schemeClr val="dk1"/>
                </a:solidFill>
                <a:latin typeface="Times New Roman"/>
                <a:ea typeface="Times New Roman"/>
                <a:cs typeface="Times New Roman"/>
                <a:sym typeface="Times New Roman"/>
              </a:rPr>
              <a:t>                           </a:t>
            </a:r>
            <a:r>
              <a:rPr lang="en-US">
                <a:solidFill>
                  <a:schemeClr val="dk1"/>
                </a:solidFill>
                <a:latin typeface="Arial"/>
                <a:ea typeface="Arial"/>
                <a:cs typeface="Arial"/>
                <a:sym typeface="Arial"/>
              </a:rPr>
              <a:t>  </a:t>
            </a:r>
            <a:r>
              <a:rPr b="0" i="0" lang="en-US">
                <a:solidFill>
                  <a:schemeClr val="dk1"/>
                </a:solidFill>
                <a:latin typeface="Arial"/>
                <a:ea typeface="Arial"/>
                <a:cs typeface="Arial"/>
                <a:sym typeface="Arial"/>
              </a:rPr>
              <a:t>       1    if Metric(</a:t>
            </a:r>
            <a:r>
              <a:rPr b="0" i="1" lang="en-US">
                <a:solidFill>
                  <a:schemeClr val="dk1"/>
                </a:solidFill>
                <a:latin typeface="Arial"/>
                <a:ea typeface="Arial"/>
                <a:cs typeface="Arial"/>
                <a:sym typeface="Arial"/>
              </a:rPr>
              <a:t>R</a:t>
            </a:r>
            <a:r>
              <a:rPr b="0" i="0" lang="en-US">
                <a:solidFill>
                  <a:schemeClr val="dk1"/>
                </a:solidFill>
                <a:latin typeface="Arial"/>
                <a:ea typeface="Arial"/>
                <a:cs typeface="Arial"/>
                <a:sym typeface="Arial"/>
              </a:rPr>
              <a:t>,</a:t>
            </a:r>
            <a:r>
              <a:rPr b="0" i="1" lang="en-US">
                <a:solidFill>
                  <a:schemeClr val="dk1"/>
                </a:solidFill>
                <a:latin typeface="Arial"/>
                <a:ea typeface="Arial"/>
                <a:cs typeface="Arial"/>
                <a:sym typeface="Arial"/>
              </a:rPr>
              <a:t>R</a:t>
            </a:r>
            <a:r>
              <a:rPr b="0" i="0" lang="en-US">
                <a:solidFill>
                  <a:schemeClr val="dk1"/>
                </a:solidFill>
                <a:latin typeface="Arial"/>
                <a:ea typeface="Arial"/>
                <a:cs typeface="Arial"/>
                <a:sym typeface="Arial"/>
              </a:rPr>
              <a:t>^)&gt;Threshold</a:t>
            </a:r>
            <a:endParaRPr b="0" i="0">
              <a:solidFill>
                <a:schemeClr val="dk1"/>
              </a:solidFill>
              <a:latin typeface="Arial"/>
              <a:ea typeface="Arial"/>
              <a:cs typeface="Arial"/>
              <a:sym typeface="Arial"/>
            </a:endParaRPr>
          </a:p>
          <a:p>
            <a:pPr indent="0" lvl="0" marL="101600" rtl="0" algn="l">
              <a:lnSpc>
                <a:spcPct val="100000"/>
              </a:lnSpc>
              <a:spcBef>
                <a:spcPts val="600"/>
              </a:spcBef>
              <a:spcAft>
                <a:spcPts val="0"/>
              </a:spcAft>
              <a:buSzPts val="2000"/>
              <a:buNone/>
            </a:pPr>
            <a:r>
              <a:rPr lang="en-US">
                <a:solidFill>
                  <a:schemeClr val="dk1"/>
                </a:solidFill>
              </a:rPr>
              <a:t>                                       </a:t>
            </a:r>
            <a:r>
              <a:rPr lang="en-US">
                <a:solidFill>
                  <a:schemeClr val="dk1"/>
                </a:solidFill>
                <a:latin typeface="Times New Roman"/>
                <a:ea typeface="Times New Roman"/>
                <a:cs typeface="Times New Roman"/>
                <a:sym typeface="Times New Roman"/>
              </a:rPr>
              <a:t>0</a:t>
            </a:r>
            <a:r>
              <a:rPr lang="en-US">
                <a:solidFill>
                  <a:schemeClr val="dk1"/>
                </a:solidFill>
              </a:rPr>
              <a:t>    </a:t>
            </a:r>
            <a:r>
              <a:rPr lang="en-US">
                <a:solidFill>
                  <a:schemeClr val="dk1"/>
                </a:solidFill>
                <a:latin typeface="Times New Roman"/>
                <a:ea typeface="Times New Roman"/>
                <a:cs typeface="Times New Roman"/>
                <a:sym typeface="Times New Roman"/>
              </a:rPr>
              <a:t>otherwise</a:t>
            </a:r>
            <a:br>
              <a:rPr lang="en-US">
                <a:solidFill>
                  <a:schemeClr val="dk1"/>
                </a:solidFill>
              </a:rPr>
            </a:br>
            <a:endParaRPr>
              <a:solidFill>
                <a:schemeClr val="dk1"/>
              </a:solidFill>
              <a:latin typeface="Times New Roman"/>
              <a:ea typeface="Times New Roman"/>
              <a:cs typeface="Times New Roman"/>
              <a:sym typeface="Times New Roman"/>
            </a:endParaRPr>
          </a:p>
        </p:txBody>
      </p:sp>
      <p:sp>
        <p:nvSpPr>
          <p:cNvPr id="240" name="Google Shape;240;p20"/>
          <p:cNvSpPr/>
          <p:nvPr/>
        </p:nvSpPr>
        <p:spPr>
          <a:xfrm>
            <a:off x="2227006" y="2433483"/>
            <a:ext cx="420329" cy="1076633"/>
          </a:xfrm>
          <a:prstGeom prst="leftBrace">
            <a:avLst>
              <a:gd fmla="val 8333" name="adj1"/>
              <a:gd fmla="val 47455"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b="1" lang="en-US" sz="2400">
                <a:latin typeface="Times New Roman"/>
                <a:ea typeface="Times New Roman"/>
                <a:cs typeface="Times New Roman"/>
                <a:sym typeface="Times New Roman"/>
              </a:rPr>
              <a:t>HARDWARE REQUIREMENTS</a:t>
            </a:r>
            <a:endParaRPr sz="2400"/>
          </a:p>
        </p:txBody>
      </p:sp>
      <p:sp>
        <p:nvSpPr>
          <p:cNvPr id="246" name="Google Shape;246;p21"/>
          <p:cNvSpPr txBox="1"/>
          <p:nvPr>
            <p:ph idx="1" type="body"/>
          </p:nvPr>
        </p:nvSpPr>
        <p:spPr>
          <a:xfrm>
            <a:off x="814274" y="1312210"/>
            <a:ext cx="7479719" cy="272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000"/>
              <a:buNone/>
            </a:pPr>
            <a:r>
              <a:t/>
            </a:r>
            <a:endParaRPr sz="1800">
              <a:latin typeface="Times New Roman"/>
              <a:ea typeface="Times New Roman"/>
              <a:cs typeface="Times New Roman"/>
              <a:sym typeface="Times New Roman"/>
            </a:endParaRPr>
          </a:p>
          <a:p>
            <a:pPr indent="0" lvl="0" marL="101600" rtl="0" algn="l">
              <a:lnSpc>
                <a:spcPct val="100000"/>
              </a:lnSpc>
              <a:spcBef>
                <a:spcPts val="600"/>
              </a:spcBef>
              <a:spcAft>
                <a:spcPts val="0"/>
              </a:spcAft>
              <a:buSzPts val="2000"/>
              <a:buNone/>
            </a:pPr>
            <a:r>
              <a:t/>
            </a:r>
            <a:endParaRPr sz="1800">
              <a:latin typeface="Times New Roman"/>
              <a:ea typeface="Times New Roman"/>
              <a:cs typeface="Times New Roman"/>
              <a:sym typeface="Times New Roman"/>
            </a:endParaRPr>
          </a:p>
        </p:txBody>
      </p:sp>
      <p:sp>
        <p:nvSpPr>
          <p:cNvPr id="247" name="Google Shape;247;p2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48" name="Google Shape;248;p21"/>
          <p:cNvGraphicFramePr/>
          <p:nvPr/>
        </p:nvGraphicFramePr>
        <p:xfrm>
          <a:off x="2332870" y="1648325"/>
          <a:ext cx="3000000" cy="3000000"/>
        </p:xfrm>
        <a:graphic>
          <a:graphicData uri="http://schemas.openxmlformats.org/drawingml/2006/table">
            <a:tbl>
              <a:tblPr bandRow="1" firstCol="1" firstRow="1">
                <a:noFill/>
                <a:tableStyleId>{56671E53-6B5F-400E-BC04-3231B645EEFE}</a:tableStyleId>
              </a:tblPr>
              <a:tblGrid>
                <a:gridCol w="1140450"/>
                <a:gridCol w="2586400"/>
              </a:tblGrid>
              <a:tr h="584150">
                <a:tc>
                  <a:txBody>
                    <a:bodyPr/>
                    <a:lstStyle/>
                    <a:p>
                      <a:pPr indent="0" lvl="0" marL="0" marR="0" rtl="0" algn="l">
                        <a:lnSpc>
                          <a:spcPct val="200000"/>
                        </a:lnSpc>
                        <a:spcBef>
                          <a:spcPts val="0"/>
                        </a:spcBef>
                        <a:spcAft>
                          <a:spcPts val="0"/>
                        </a:spcAft>
                        <a:buNone/>
                      </a:pPr>
                      <a:r>
                        <a:rPr lang="en-US" sz="1800" u="none" cap="none" strike="noStrike">
                          <a:latin typeface="Times New Roman"/>
                          <a:ea typeface="Times New Roman"/>
                          <a:cs typeface="Times New Roman"/>
                          <a:sym typeface="Times New Roman"/>
                        </a:rPr>
                        <a:t>System </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200000"/>
                        </a:lnSpc>
                        <a:spcBef>
                          <a:spcPts val="0"/>
                        </a:spcBef>
                        <a:spcAft>
                          <a:spcPts val="0"/>
                        </a:spcAft>
                        <a:buNone/>
                      </a:pPr>
                      <a:r>
                        <a:rPr lang="en-US" sz="1800" u="none" cap="none" strike="noStrike">
                          <a:latin typeface="Times New Roman"/>
                          <a:ea typeface="Times New Roman"/>
                          <a:cs typeface="Times New Roman"/>
                          <a:sym typeface="Times New Roman"/>
                        </a:rPr>
                        <a:t>Intel i3 and above</a:t>
                      </a:r>
                      <a:endParaRPr sz="1600" u="none" cap="none" strike="noStrike">
                        <a:latin typeface="Times New Roman"/>
                        <a:ea typeface="Times New Roman"/>
                        <a:cs typeface="Times New Roman"/>
                        <a:sym typeface="Times New Roman"/>
                      </a:endParaRPr>
                    </a:p>
                  </a:txBody>
                  <a:tcPr marT="0" marB="0" marR="68575" marL="68575"/>
                </a:tc>
              </a:tr>
              <a:tr h="600850">
                <a:tc>
                  <a:txBody>
                    <a:bodyPr/>
                    <a:lstStyle/>
                    <a:p>
                      <a:pPr indent="0" lvl="0" marL="0" marR="0" rtl="0" algn="l">
                        <a:lnSpc>
                          <a:spcPct val="200000"/>
                        </a:lnSpc>
                        <a:spcBef>
                          <a:spcPts val="0"/>
                        </a:spcBef>
                        <a:spcAft>
                          <a:spcPts val="0"/>
                        </a:spcAft>
                        <a:buNone/>
                      </a:pPr>
                      <a:r>
                        <a:rPr lang="en-US" sz="1800" u="none" cap="none" strike="noStrike">
                          <a:latin typeface="Times New Roman"/>
                          <a:ea typeface="Times New Roman"/>
                          <a:cs typeface="Times New Roman"/>
                          <a:sym typeface="Times New Roman"/>
                        </a:rPr>
                        <a:t>Hard Disk</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200000"/>
                        </a:lnSpc>
                        <a:spcBef>
                          <a:spcPts val="0"/>
                        </a:spcBef>
                        <a:spcAft>
                          <a:spcPts val="0"/>
                        </a:spcAft>
                        <a:buNone/>
                      </a:pPr>
                      <a:r>
                        <a:rPr lang="en-US" sz="1800" u="none" cap="none" strike="noStrike">
                          <a:latin typeface="Times New Roman"/>
                          <a:ea typeface="Times New Roman"/>
                          <a:cs typeface="Times New Roman"/>
                          <a:sym typeface="Times New Roman"/>
                        </a:rPr>
                        <a:t>40GB</a:t>
                      </a:r>
                      <a:endParaRPr sz="1600" u="none" cap="none" strike="noStrike">
                        <a:latin typeface="Times New Roman"/>
                        <a:ea typeface="Times New Roman"/>
                        <a:cs typeface="Times New Roman"/>
                        <a:sym typeface="Times New Roman"/>
                      </a:endParaRPr>
                    </a:p>
                  </a:txBody>
                  <a:tcPr marT="0" marB="0" marR="68575" marL="68575"/>
                </a:tc>
              </a:tr>
              <a:tr h="632100">
                <a:tc>
                  <a:txBody>
                    <a:bodyPr/>
                    <a:lstStyle/>
                    <a:p>
                      <a:pPr indent="0" lvl="0" marL="0" marR="0" rtl="0" algn="l">
                        <a:lnSpc>
                          <a:spcPct val="200000"/>
                        </a:lnSpc>
                        <a:spcBef>
                          <a:spcPts val="0"/>
                        </a:spcBef>
                        <a:spcAft>
                          <a:spcPts val="0"/>
                        </a:spcAft>
                        <a:buNone/>
                      </a:pPr>
                      <a:r>
                        <a:rPr lang="en-US" sz="1800" u="none" cap="none" strike="noStrike">
                          <a:latin typeface="Times New Roman"/>
                          <a:ea typeface="Times New Roman"/>
                          <a:cs typeface="Times New Roman"/>
                          <a:sym typeface="Times New Roman"/>
                        </a:rPr>
                        <a:t>RAM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200000"/>
                        </a:lnSpc>
                        <a:spcBef>
                          <a:spcPts val="0"/>
                        </a:spcBef>
                        <a:spcAft>
                          <a:spcPts val="0"/>
                        </a:spcAft>
                        <a:buNone/>
                      </a:pPr>
                      <a:r>
                        <a:rPr lang="en-US" sz="1800" u="none" cap="none" strike="noStrike">
                          <a:latin typeface="Times New Roman"/>
                          <a:ea typeface="Times New Roman"/>
                          <a:cs typeface="Times New Roman"/>
                          <a:sym typeface="Times New Roman"/>
                        </a:rPr>
                        <a:t>Minimum 4GB</a:t>
                      </a:r>
                      <a:endParaRPr sz="1600" u="none" cap="none" strike="noStrike">
                        <a:latin typeface="Times New Roman"/>
                        <a:ea typeface="Times New Roman"/>
                        <a:cs typeface="Times New Roman"/>
                        <a:sym typeface="Times New Roman"/>
                      </a:endParaRPr>
                    </a:p>
                  </a:txBody>
                  <a:tcPr marT="0" marB="0" marR="68575" marL="68575"/>
                </a:tc>
              </a:tr>
              <a:tr h="1093800">
                <a:tc>
                  <a:txBody>
                    <a:bodyPr/>
                    <a:lstStyle/>
                    <a:p>
                      <a:pPr indent="0" lvl="0" marL="0" marR="0" rtl="0" algn="l">
                        <a:lnSpc>
                          <a:spcPct val="200000"/>
                        </a:lnSpc>
                        <a:spcBef>
                          <a:spcPts val="0"/>
                        </a:spcBef>
                        <a:spcAft>
                          <a:spcPts val="0"/>
                        </a:spcAft>
                        <a:buNone/>
                      </a:pPr>
                      <a:r>
                        <a:rPr lang="en-US" sz="1800" u="none" cap="none" strike="noStrike">
                          <a:latin typeface="Times New Roman"/>
                          <a:ea typeface="Times New Roman"/>
                          <a:cs typeface="Times New Roman"/>
                          <a:sym typeface="Times New Roman"/>
                        </a:rPr>
                        <a:t>Processor</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200000"/>
                        </a:lnSpc>
                        <a:spcBef>
                          <a:spcPts val="0"/>
                        </a:spcBef>
                        <a:spcAft>
                          <a:spcPts val="0"/>
                        </a:spcAft>
                        <a:buNone/>
                      </a:pPr>
                      <a:r>
                        <a:rPr lang="en-US" sz="1800" u="none" cap="none" strike="noStrike">
                          <a:latin typeface="Times New Roman"/>
                          <a:ea typeface="Times New Roman"/>
                          <a:cs typeface="Times New Roman"/>
                          <a:sym typeface="Times New Roman"/>
                        </a:rPr>
                        <a:t>64-bit, four-core, 2.5 GHz minimum per core</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b="1" lang="en-US" sz="2400">
                <a:latin typeface="Times New Roman"/>
                <a:ea typeface="Times New Roman"/>
                <a:cs typeface="Times New Roman"/>
                <a:sym typeface="Times New Roman"/>
              </a:rPr>
              <a:t>SOFTWARE REQUIREMENTS</a:t>
            </a:r>
            <a:endParaRPr sz="2400"/>
          </a:p>
        </p:txBody>
      </p:sp>
      <p:sp>
        <p:nvSpPr>
          <p:cNvPr id="254" name="Google Shape;254;p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55" name="Google Shape;255;p22"/>
          <p:cNvGraphicFramePr/>
          <p:nvPr/>
        </p:nvGraphicFramePr>
        <p:xfrm>
          <a:off x="1115583" y="1685047"/>
          <a:ext cx="3000000" cy="3000000"/>
        </p:xfrm>
        <a:graphic>
          <a:graphicData uri="http://schemas.openxmlformats.org/drawingml/2006/table">
            <a:tbl>
              <a:tblPr bandRow="1" firstCol="1" firstRow="1">
                <a:noFill/>
                <a:tableStyleId>{56671E53-6B5F-400E-BC04-3231B645EEFE}</a:tableStyleId>
              </a:tblPr>
              <a:tblGrid>
                <a:gridCol w="1925300"/>
                <a:gridCol w="3031800"/>
              </a:tblGrid>
              <a:tr h="1067225">
                <a:tc>
                  <a:txBody>
                    <a:bodyPr/>
                    <a:lstStyle/>
                    <a:p>
                      <a:pPr indent="0" lvl="0" marL="0" marR="0" rtl="0" algn="l">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Front End Language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HTML, CSS, JAVA, JSP SERVELTS</a:t>
                      </a:r>
                      <a:endParaRPr sz="1600" u="none" cap="none" strike="noStrike">
                        <a:latin typeface="Times New Roman"/>
                        <a:ea typeface="Times New Roman"/>
                        <a:cs typeface="Times New Roman"/>
                        <a:sym typeface="Times New Roman"/>
                      </a:endParaRPr>
                    </a:p>
                  </a:txBody>
                  <a:tcPr marT="0" marB="0" marR="68575" marL="68575"/>
                </a:tc>
              </a:tr>
              <a:tr h="483450">
                <a:tc>
                  <a:txBody>
                    <a:bodyPr/>
                    <a:lstStyle/>
                    <a:p>
                      <a:pPr indent="0" lvl="0" marL="0" marR="0" rtl="0" algn="l">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Backend</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My SQL</a:t>
                      </a:r>
                      <a:endParaRPr sz="1600" u="none" cap="none" strike="noStrike">
                        <a:latin typeface="Times New Roman"/>
                        <a:ea typeface="Times New Roman"/>
                        <a:cs typeface="Times New Roman"/>
                        <a:sym typeface="Times New Roman"/>
                      </a:endParaRPr>
                    </a:p>
                  </a:txBody>
                  <a:tcPr marT="0" marB="0" marR="68575" marL="68575"/>
                </a:tc>
              </a:tr>
              <a:tr h="483450">
                <a:tc>
                  <a:txBody>
                    <a:bodyPr/>
                    <a:lstStyle/>
                    <a:p>
                      <a:pPr indent="0" lvl="0" marL="0" marR="0" rtl="0" algn="l">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Operating System</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Windows 10 or 11</a:t>
                      </a:r>
                      <a:endParaRPr sz="1600" u="none" cap="none" strike="noStrike">
                        <a:latin typeface="Times New Roman"/>
                        <a:ea typeface="Times New Roman"/>
                        <a:cs typeface="Times New Roman"/>
                        <a:sym typeface="Times New Roman"/>
                      </a:endParaRPr>
                    </a:p>
                  </a:txBody>
                  <a:tcPr marT="0" marB="0" marR="68575" marL="68575"/>
                </a:tc>
              </a:tr>
              <a:tr h="917325">
                <a:tc>
                  <a:txBody>
                    <a:bodyPr/>
                    <a:lstStyle/>
                    <a:p>
                      <a:pPr indent="0" lvl="0" marL="0" marR="0" rtl="0" algn="l">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IDE</a:t>
                      </a:r>
                      <a:endParaRPr sz="16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JAVA DEVELOPMENT KIT</a:t>
                      </a:r>
                      <a:endParaRPr sz="1600" u="none" cap="none" strike="noStrike">
                        <a:latin typeface="Times New Roman"/>
                        <a:ea typeface="Times New Roman"/>
                        <a:cs typeface="Times New Roman"/>
                        <a:sym typeface="Times New Roman"/>
                      </a:endParaRPr>
                    </a:p>
                  </a:txBody>
                  <a:tcPr marT="0" marB="0" marR="68575" marL="68575"/>
                </a:tc>
              </a:tr>
            </a:tbl>
          </a:graphicData>
        </a:graphic>
      </p:graphicFrame>
      <p:sp>
        <p:nvSpPr>
          <p:cNvPr id="256" name="Google Shape;256;p22"/>
          <p:cNvSpPr/>
          <p:nvPr/>
        </p:nvSpPr>
        <p:spPr>
          <a:xfrm>
            <a:off x="1624013" y="186372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FUTURE WORK</a:t>
            </a:r>
            <a:endParaRPr sz="2400">
              <a:latin typeface="Times New Roman"/>
              <a:ea typeface="Times New Roman"/>
              <a:cs typeface="Times New Roman"/>
              <a:sym typeface="Times New Roman"/>
            </a:endParaRPr>
          </a:p>
        </p:txBody>
      </p:sp>
      <p:sp>
        <p:nvSpPr>
          <p:cNvPr id="262" name="Google Shape;262;p23"/>
          <p:cNvSpPr txBox="1"/>
          <p:nvPr>
            <p:ph idx="1" type="body"/>
          </p:nvPr>
        </p:nvSpPr>
        <p:spPr>
          <a:xfrm>
            <a:off x="0" y="1290670"/>
            <a:ext cx="8947416" cy="350363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SzPts val="2000"/>
              <a:buChar char="▰"/>
            </a:pPr>
            <a:r>
              <a:rPr lang="en-US">
                <a:latin typeface="Times New Roman"/>
                <a:ea typeface="Times New Roman"/>
                <a:cs typeface="Times New Roman"/>
                <a:sym typeface="Times New Roman"/>
              </a:rPr>
              <a:t>Detecting data leakage in cloud computing environments is an ongoing research area, and there are several promising avenues for future work. Here are some potential directions:</a:t>
            </a:r>
            <a:endParaRPr/>
          </a:p>
          <a:p>
            <a:pPr indent="-355600" lvl="0" marL="457200" rtl="0" algn="just">
              <a:lnSpc>
                <a:spcPct val="100000"/>
              </a:lnSpc>
              <a:spcBef>
                <a:spcPts val="600"/>
              </a:spcBef>
              <a:spcAft>
                <a:spcPts val="0"/>
              </a:spcAft>
              <a:buSzPts val="2000"/>
              <a:buChar char="▰"/>
            </a:pPr>
            <a:r>
              <a:rPr lang="en-US">
                <a:latin typeface="Times New Roman"/>
                <a:ea typeface="Times New Roman"/>
                <a:cs typeface="Times New Roman"/>
                <a:sym typeface="Times New Roman"/>
              </a:rPr>
              <a:t>Develop more advanced machine learning algorithms: Machine learning algorithms can be trained to detect anomalous patterns in data access and transmission, which could indicate data leakage. However, current algorithms may not be effective enough in detecting complex data leakage scenarios. Future work could focus on developing more sophisticated machine learning algorithms that can detect more subtle patterns of data leakage.</a:t>
            </a:r>
            <a:endParaRPr/>
          </a:p>
        </p:txBody>
      </p:sp>
      <p:sp>
        <p:nvSpPr>
          <p:cNvPr id="263" name="Google Shape;263;p2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489422" y="368512"/>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000"/>
              <a:buNone/>
            </a:pPr>
            <a:r>
              <a:rPr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269" name="Google Shape;269;p24"/>
          <p:cNvSpPr txBox="1"/>
          <p:nvPr>
            <p:ph idx="1" type="body"/>
          </p:nvPr>
        </p:nvSpPr>
        <p:spPr>
          <a:xfrm>
            <a:off x="0" y="1414426"/>
            <a:ext cx="8984506" cy="3057537"/>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SzPts val="2000"/>
              <a:buChar char="▰"/>
            </a:pPr>
            <a:r>
              <a:rPr lang="en-US">
                <a:latin typeface="Times New Roman"/>
                <a:ea typeface="Times New Roman"/>
                <a:cs typeface="Times New Roman"/>
                <a:sym typeface="Times New Roman"/>
              </a:rPr>
              <a:t>The proposed technique will provide better security against data leakage problems. We can detect data leaks in real-time by using this method. It also protects different types of active and passive attacks. The proposed technique is computationally cost-effective in terms of time and space uses. Therefore, this can be useful in a distributed computing environment to protect data from data leakage. The proposed technique is based on a symmetric algorithm, therefore it is infeasible to extend this model for a web environment where multiple numbers of users frequently access the data object. We can also implement this technique for asymmetric cryptography.</a:t>
            </a:r>
            <a:endParaRPr/>
          </a:p>
        </p:txBody>
      </p:sp>
      <p:sp>
        <p:nvSpPr>
          <p:cNvPr id="270" name="Google Shape;270;p2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5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REFERENCE</a:t>
            </a:r>
            <a:endParaRPr/>
          </a:p>
        </p:txBody>
      </p:sp>
      <p:sp>
        <p:nvSpPr>
          <p:cNvPr id="276" name="Google Shape;276;p25"/>
          <p:cNvSpPr txBox="1"/>
          <p:nvPr>
            <p:ph idx="1" type="body"/>
          </p:nvPr>
        </p:nvSpPr>
        <p:spPr>
          <a:xfrm>
            <a:off x="-103239" y="1356852"/>
            <a:ext cx="9022725" cy="3595248"/>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SzPts val="2000"/>
              <a:buChar char="▰"/>
            </a:pPr>
            <a:r>
              <a:rPr lang="en-US">
                <a:latin typeface="Times New Roman"/>
                <a:ea typeface="Times New Roman"/>
                <a:cs typeface="Times New Roman"/>
                <a:sym typeface="Times New Roman"/>
              </a:rPr>
              <a:t>  L. Zhang, Y. Cui, and Y. Mu, “Improving security and privacy attribute based data sharing in cloud computing,” IEEE Syst. J., vol. 14, no. 1, pp. 387–397, Mar. 2020</a:t>
            </a:r>
            <a:r>
              <a:rPr lang="en-US"/>
              <a:t>.</a:t>
            </a:r>
            <a:endParaRPr/>
          </a:p>
          <a:p>
            <a:pPr indent="-355600" lvl="0" marL="457200" rtl="0" algn="just">
              <a:lnSpc>
                <a:spcPct val="100000"/>
              </a:lnSpc>
              <a:spcBef>
                <a:spcPts val="600"/>
              </a:spcBef>
              <a:spcAft>
                <a:spcPts val="0"/>
              </a:spcAft>
              <a:buSzPts val="2000"/>
              <a:buChar char="▰"/>
            </a:pPr>
            <a:r>
              <a:rPr lang="en-US">
                <a:latin typeface="Times New Roman"/>
                <a:ea typeface="Times New Roman"/>
                <a:cs typeface="Times New Roman"/>
                <a:sym typeface="Times New Roman"/>
              </a:rPr>
              <a:t> J. Li et al., “An efficient attribute-based encryption scheme with policy update and file update in cloud computing,” IEEE Trans. Ind. Inform., vol. 15, no. 12, pp. 6500–6509, Dec. 2019.</a:t>
            </a:r>
            <a:endParaRPr/>
          </a:p>
          <a:p>
            <a:pPr indent="-355600" lvl="0" marL="457200" rtl="0" algn="just">
              <a:lnSpc>
                <a:spcPct val="100000"/>
              </a:lnSpc>
              <a:spcBef>
                <a:spcPts val="600"/>
              </a:spcBef>
              <a:spcAft>
                <a:spcPts val="0"/>
              </a:spcAft>
              <a:buSzPts val="2000"/>
              <a:buChar char="▰"/>
            </a:pPr>
            <a:r>
              <a:rPr lang="en-US">
                <a:latin typeface="Times New Roman"/>
                <a:ea typeface="Times New Roman"/>
                <a:cs typeface="Times New Roman"/>
                <a:sym typeface="Times New Roman"/>
              </a:rPr>
              <a:t> S. Xu, G. Yang, Y. Mu, and R. H. Deng, “Secure fine-grained access control and data sharing for dynamic groups in the cloud,” IEEE Trans. Inf. Forensics Secure., vol. 13, no. 8, pp. 2101–2113, Aug. 2018</a:t>
            </a:r>
            <a:endParaRPr/>
          </a:p>
          <a:p>
            <a:pPr indent="0" lvl="0" marL="101600" rtl="0" algn="just">
              <a:lnSpc>
                <a:spcPct val="100000"/>
              </a:lnSpc>
              <a:spcBef>
                <a:spcPts val="600"/>
              </a:spcBef>
              <a:spcAft>
                <a:spcPts val="0"/>
              </a:spcAft>
              <a:buSzPts val="2000"/>
              <a:buNone/>
            </a:pPr>
            <a:r>
              <a:t/>
            </a:r>
            <a:endParaRPr>
              <a:latin typeface="Times New Roman"/>
              <a:ea typeface="Times New Roman"/>
              <a:cs typeface="Times New Roman"/>
              <a:sym typeface="Times New Roman"/>
            </a:endParaRPr>
          </a:p>
          <a:p>
            <a:pPr indent="-228600" lvl="0" marL="457200" rtl="0" algn="just">
              <a:lnSpc>
                <a:spcPct val="100000"/>
              </a:lnSpc>
              <a:spcBef>
                <a:spcPts val="600"/>
              </a:spcBef>
              <a:spcAft>
                <a:spcPts val="0"/>
              </a:spcAft>
              <a:buSzPts val="2000"/>
              <a:buNone/>
            </a:pPr>
            <a:r>
              <a:t/>
            </a:r>
            <a:endParaRPr>
              <a:latin typeface="Times New Roman"/>
              <a:ea typeface="Times New Roman"/>
              <a:cs typeface="Times New Roman"/>
              <a:sym typeface="Times New Roman"/>
            </a:endParaRPr>
          </a:p>
        </p:txBody>
      </p:sp>
      <p:sp>
        <p:nvSpPr>
          <p:cNvPr id="277" name="Google Shape;277;p2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idx="1" type="body"/>
          </p:nvPr>
        </p:nvSpPr>
        <p:spPr>
          <a:xfrm>
            <a:off x="98977" y="1604356"/>
            <a:ext cx="7643926" cy="27243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Y. Fan, Y. Rongwei, W. Lina, and M. Xiaoyan, “A distribution model for data leakage prevention,” in Proc. Int. Conf. Mechatronic Sci., Elect. Eng. Comput., 2013, pp. 2617–2620.</a:t>
            </a:r>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Rupesh Mishra and DK Chitre. Data leakage and detection of a guilty agent. International Journal of Scientific &amp; Engineering Research, 3(6), 2012</a:t>
            </a:r>
            <a:endParaRPr/>
          </a:p>
          <a:p>
            <a:pPr indent="-355600" lvl="0" marL="457200" rtl="0" algn="l">
              <a:lnSpc>
                <a:spcPct val="100000"/>
              </a:lnSpc>
              <a:spcBef>
                <a:spcPts val="600"/>
              </a:spcBef>
              <a:spcAft>
                <a:spcPts val="0"/>
              </a:spcAft>
              <a:buSzPts val="2000"/>
              <a:buChar char="▰"/>
            </a:pPr>
            <a:r>
              <a:rPr lang="en-US">
                <a:latin typeface="Times New Roman"/>
                <a:ea typeface="Times New Roman"/>
                <a:cs typeface="Times New Roman"/>
                <a:sym typeface="Times New Roman"/>
              </a:rPr>
              <a:t>David Elliott Bell. Bell–la padula model. Encyclopedia of Cryptography and Security, pages 74–79, 2011.</a:t>
            </a:r>
            <a:endParaRPr/>
          </a:p>
          <a:p>
            <a:pPr indent="-228600" lvl="0" marL="457200" rtl="0" algn="l">
              <a:lnSpc>
                <a:spcPct val="100000"/>
              </a:lnSpc>
              <a:spcBef>
                <a:spcPts val="600"/>
              </a:spcBef>
              <a:spcAft>
                <a:spcPts val="0"/>
              </a:spcAft>
              <a:buSzPts val="2000"/>
              <a:buNone/>
            </a:pPr>
            <a:r>
              <a:t/>
            </a:r>
            <a:endParaRPr/>
          </a:p>
        </p:txBody>
      </p:sp>
      <p:sp>
        <p:nvSpPr>
          <p:cNvPr id="283" name="Google Shape;283;p2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           THANK  YOU</a:t>
            </a:r>
            <a:endParaRPr/>
          </a:p>
        </p:txBody>
      </p:sp>
      <p:sp>
        <p:nvSpPr>
          <p:cNvPr id="289" name="Google Shape;289;p27"/>
          <p:cNvSpPr txBox="1"/>
          <p:nvPr>
            <p:ph idx="4294967295" type="sldNum"/>
          </p:nvPr>
        </p:nvSpPr>
        <p:spPr>
          <a:xfrm>
            <a:off x="7656513" y="4637088"/>
            <a:ext cx="1487487" cy="3143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ABSTRACT</a:t>
            </a:r>
            <a:endParaRPr sz="2400"/>
          </a:p>
        </p:txBody>
      </p:sp>
      <p:sp>
        <p:nvSpPr>
          <p:cNvPr id="77" name="Google Shape;77;p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8" name="Google Shape;78;p3"/>
          <p:cNvSpPr txBox="1"/>
          <p:nvPr>
            <p:ph idx="1" type="body"/>
          </p:nvPr>
        </p:nvSpPr>
        <p:spPr>
          <a:xfrm>
            <a:off x="79200" y="1366800"/>
            <a:ext cx="8985600" cy="37767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1200"/>
              </a:spcBef>
              <a:spcAft>
                <a:spcPts val="0"/>
              </a:spcAft>
              <a:buSzPts val="2000"/>
              <a:buChar char="▰"/>
            </a:pPr>
            <a:r>
              <a:rPr lang="en-US" sz="1600">
                <a:latin typeface="Times New Roman"/>
                <a:ea typeface="Times New Roman"/>
                <a:cs typeface="Times New Roman"/>
                <a:sym typeface="Times New Roman"/>
              </a:rPr>
              <a:t>The objective of this project is to propose a data leakage detection mechanism in cloud computing environments</a:t>
            </a:r>
            <a:r>
              <a:rPr lang="en-US" sz="1800">
                <a:latin typeface="Times New Roman"/>
                <a:ea typeface="Times New Roman"/>
                <a:cs typeface="Times New Roman"/>
                <a:sym typeface="Times New Roman"/>
              </a:rPr>
              <a:t>. </a:t>
            </a:r>
            <a:endParaRPr/>
          </a:p>
          <a:p>
            <a:pPr indent="-355600" lvl="0" marL="457200" rtl="0" algn="just">
              <a:lnSpc>
                <a:spcPct val="150000"/>
              </a:lnSpc>
              <a:spcBef>
                <a:spcPts val="2000"/>
              </a:spcBef>
              <a:spcAft>
                <a:spcPts val="0"/>
              </a:spcAft>
              <a:buSzPts val="2000"/>
              <a:buChar char="▰"/>
            </a:pPr>
            <a:r>
              <a:rPr lang="en-US" sz="1600">
                <a:latin typeface="Times New Roman"/>
                <a:ea typeface="Times New Roman"/>
                <a:cs typeface="Times New Roman"/>
                <a:sym typeface="Times New Roman"/>
              </a:rPr>
              <a:t>The proposed mechanism utilizes a hybrid approach that combines both static and dynamic analysis techniques to detect data leakage. Static analysis is performed on the source code to identify potential data leakage points, whereas dynamic analysis is carried out during the runtime to detect any actual data leakage.</a:t>
            </a:r>
            <a:endParaRPr/>
          </a:p>
          <a:p>
            <a:pPr indent="-355600" lvl="0" marL="457200" rtl="0" algn="just">
              <a:lnSpc>
                <a:spcPct val="150000"/>
              </a:lnSpc>
              <a:spcBef>
                <a:spcPts val="2000"/>
              </a:spcBef>
              <a:spcAft>
                <a:spcPts val="0"/>
              </a:spcAft>
              <a:buSzPts val="2000"/>
              <a:buChar char="▰"/>
            </a:pPr>
            <a:r>
              <a:rPr lang="en-US" sz="1600">
                <a:latin typeface="Times New Roman"/>
                <a:ea typeface="Times New Roman"/>
                <a:cs typeface="Times New Roman"/>
                <a:sym typeface="Times New Roman"/>
              </a:rPr>
              <a:t>The proposed mechanism also utilizes machine learning algorithms to improve the accuracy of data leakage detection</a:t>
            </a:r>
            <a:endParaRPr sz="1600">
              <a:latin typeface="Times New Roman"/>
              <a:ea typeface="Times New Roman"/>
              <a:cs typeface="Times New Roman"/>
              <a:sym typeface="Times New Roman"/>
            </a:endParaRPr>
          </a:p>
          <a:p>
            <a:pPr indent="-228600" lvl="0" marL="457200" rtl="0" algn="just">
              <a:lnSpc>
                <a:spcPct val="150000"/>
              </a:lnSpc>
              <a:spcBef>
                <a:spcPts val="2000"/>
              </a:spcBef>
              <a:spcAft>
                <a:spcPts val="0"/>
              </a:spcAft>
              <a:buSzPts val="2000"/>
              <a:buNone/>
            </a:pPr>
            <a:r>
              <a:t/>
            </a:r>
            <a:endParaRPr sz="1600">
              <a:latin typeface="Times New Roman"/>
              <a:ea typeface="Times New Roman"/>
              <a:cs typeface="Times New Roman"/>
              <a:sym typeface="Times New Roman"/>
            </a:endParaRPr>
          </a:p>
          <a:p>
            <a:pPr indent="-228600" lvl="0" marL="457200" rtl="0" algn="just">
              <a:lnSpc>
                <a:spcPct val="150000"/>
              </a:lnSpc>
              <a:spcBef>
                <a:spcPts val="2000"/>
              </a:spcBef>
              <a:spcAft>
                <a:spcPts val="800"/>
              </a:spcAft>
              <a:buSzPts val="2000"/>
              <a:buNone/>
            </a:pPr>
            <a:r>
              <a:t/>
            </a:r>
            <a:endParaRPr sz="1800">
              <a:latin typeface="Calibri"/>
              <a:ea typeface="Calibri"/>
              <a:cs typeface="Calibri"/>
              <a:sym typeface="Calibri"/>
            </a:endParaRPr>
          </a:p>
        </p:txBody>
      </p:sp>
      <p:grpSp>
        <p:nvGrpSpPr>
          <p:cNvPr id="79" name="Google Shape;79;p3"/>
          <p:cNvGrpSpPr/>
          <p:nvPr/>
        </p:nvGrpSpPr>
        <p:grpSpPr>
          <a:xfrm>
            <a:off x="293683" y="574116"/>
            <a:ext cx="309041" cy="403123"/>
            <a:chOff x="590250" y="244200"/>
            <a:chExt cx="407975" cy="532175"/>
          </a:xfrm>
        </p:grpSpPr>
        <p:sp>
          <p:nvSpPr>
            <p:cNvPr id="80" name="Google Shape;80;p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848142" y="455102"/>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INTRODUCTION</a:t>
            </a:r>
            <a:r>
              <a:rPr lang="en-US">
                <a:latin typeface="Times New Roman"/>
                <a:ea typeface="Times New Roman"/>
                <a:cs typeface="Times New Roman"/>
                <a:sym typeface="Times New Roman"/>
              </a:rPr>
              <a:t>	</a:t>
            </a:r>
            <a:endParaRPr/>
          </a:p>
        </p:txBody>
      </p:sp>
      <p:sp>
        <p:nvSpPr>
          <p:cNvPr id="99" name="Google Shape;99;p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0" name="Google Shape;100;p4"/>
          <p:cNvSpPr txBox="1"/>
          <p:nvPr>
            <p:ph idx="1" type="body"/>
          </p:nvPr>
        </p:nvSpPr>
        <p:spPr>
          <a:xfrm>
            <a:off x="38600" y="1262794"/>
            <a:ext cx="9053606" cy="3750126"/>
          </a:xfrm>
          <a:prstGeom prst="rect">
            <a:avLst/>
          </a:prstGeom>
          <a:noFill/>
          <a:ln>
            <a:noFill/>
          </a:ln>
        </p:spPr>
        <p:txBody>
          <a:bodyPr anchorCtr="0" anchor="t" bIns="91425" lIns="91425" spcFirstLastPara="1" rIns="91425" wrap="square" tIns="91425">
            <a:noAutofit/>
          </a:bodyPr>
          <a:lstStyle/>
          <a:p>
            <a:pPr indent="0" lvl="0" marL="101600" rtl="0" algn="just">
              <a:lnSpc>
                <a:spcPct val="150000"/>
              </a:lnSpc>
              <a:spcBef>
                <a:spcPts val="600"/>
              </a:spcBef>
              <a:spcAft>
                <a:spcPts val="0"/>
              </a:spcAft>
              <a:buSzPts val="2000"/>
              <a:buNone/>
            </a:pPr>
            <a:r>
              <a:rPr lang="en-US" sz="1800">
                <a:latin typeface="Times New Roman"/>
                <a:ea typeface="Times New Roman"/>
                <a:cs typeface="Times New Roman"/>
                <a:sym typeface="Times New Roman"/>
              </a:rPr>
              <a:t>In the current business scenario, data leakage is a big challenge as critical organizational data should be protected from unauthorized access. Data leakage may be defined as the accidental or intentional distribution of private organizational data to the unauthorized entities. It is important to protect the critical data from being misused by any unauthorized use. Critical data include intellectual copy right information, patent information, functional information etc. In many organizations, this critical organizational data have been shared to many stakeholder outside the organizational premises. Therefore, inorder to prevent all this we are proposing  the model which secures the data and the information of the  organisation from unauthorised users.</a:t>
            </a:r>
            <a:endParaRPr>
              <a:solidFill>
                <a:schemeClr val="dk1"/>
              </a:solidFill>
              <a:latin typeface="Times New Roman"/>
              <a:ea typeface="Times New Roman"/>
              <a:cs typeface="Times New Roman"/>
              <a:sym typeface="Times New Roman"/>
            </a:endParaRPr>
          </a:p>
        </p:txBody>
      </p:sp>
      <p:grpSp>
        <p:nvGrpSpPr>
          <p:cNvPr id="101" name="Google Shape;101;p4"/>
          <p:cNvGrpSpPr/>
          <p:nvPr/>
        </p:nvGrpSpPr>
        <p:grpSpPr>
          <a:xfrm>
            <a:off x="293683" y="574116"/>
            <a:ext cx="309041" cy="403123"/>
            <a:chOff x="590250" y="244200"/>
            <a:chExt cx="407975" cy="532175"/>
          </a:xfrm>
        </p:grpSpPr>
        <p:sp>
          <p:nvSpPr>
            <p:cNvPr id="102" name="Google Shape;102;p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Literature Survey</a:t>
            </a:r>
            <a:endParaRPr sz="2400">
              <a:latin typeface="Times New Roman"/>
              <a:ea typeface="Times New Roman"/>
              <a:cs typeface="Times New Roman"/>
              <a:sym typeface="Times New Roman"/>
            </a:endParaRPr>
          </a:p>
        </p:txBody>
      </p:sp>
      <p:sp>
        <p:nvSpPr>
          <p:cNvPr id="121" name="Google Shape;121;p5"/>
          <p:cNvSpPr txBox="1"/>
          <p:nvPr>
            <p:ph idx="1" type="body"/>
          </p:nvPr>
        </p:nvSpPr>
        <p:spPr>
          <a:xfrm>
            <a:off x="0" y="1049850"/>
            <a:ext cx="9144000" cy="3994200"/>
          </a:xfrm>
          <a:prstGeom prst="rect">
            <a:avLst/>
          </a:prstGeom>
          <a:noFill/>
          <a:ln>
            <a:noFill/>
          </a:ln>
        </p:spPr>
        <p:txBody>
          <a:bodyPr anchorCtr="0" anchor="t" bIns="91425" lIns="91425" spcFirstLastPara="1" rIns="91425" wrap="square" tIns="91425">
            <a:noAutofit/>
          </a:bodyPr>
          <a:lstStyle/>
          <a:p>
            <a:pPr indent="-6350" lvl="0" marL="0" marR="0" rtl="0" algn="just">
              <a:lnSpc>
                <a:spcPct val="150000"/>
              </a:lnSpc>
              <a:spcBef>
                <a:spcPts val="0"/>
              </a:spcBef>
              <a:spcAft>
                <a:spcPts val="0"/>
              </a:spcAft>
              <a:buSzPts val="2100"/>
              <a:buChar char="▰"/>
            </a:pPr>
            <a:r>
              <a:rPr b="1" lang="en-US" sz="1300">
                <a:latin typeface="Times New Roman"/>
                <a:ea typeface="Times New Roman"/>
                <a:cs typeface="Times New Roman"/>
                <a:sym typeface="Times New Roman"/>
              </a:rPr>
              <a:t>1.Author:</a:t>
            </a:r>
            <a:r>
              <a:rPr lang="en-US" sz="1300">
                <a:latin typeface="Times New Roman"/>
                <a:ea typeface="Times New Roman"/>
                <a:cs typeface="Times New Roman"/>
                <a:sym typeface="Times New Roman"/>
              </a:rPr>
              <a:t> B. Sengupta and S. Ruj, 2016</a:t>
            </a:r>
            <a:endParaRPr sz="1300">
              <a:latin typeface="Calibri"/>
              <a:ea typeface="Calibri"/>
              <a:cs typeface="Calibri"/>
              <a:sym typeface="Calibri"/>
            </a:endParaRPr>
          </a:p>
          <a:p>
            <a:pPr indent="-6350" lvl="0" marL="0" marR="0" rtl="0" algn="just">
              <a:lnSpc>
                <a:spcPct val="150000"/>
              </a:lnSpc>
              <a:spcBef>
                <a:spcPts val="800"/>
              </a:spcBef>
              <a:spcAft>
                <a:spcPts val="0"/>
              </a:spcAft>
              <a:buSzPts val="2100"/>
              <a:buChar char="▰"/>
            </a:pPr>
            <a:r>
              <a:rPr b="1" lang="en-US" sz="1300">
                <a:latin typeface="Times New Roman"/>
                <a:ea typeface="Times New Roman"/>
                <a:cs typeface="Times New Roman"/>
                <a:sym typeface="Times New Roman"/>
              </a:rPr>
              <a:t>Title:</a:t>
            </a:r>
            <a:r>
              <a:rPr lang="en-US" sz="1300">
                <a:latin typeface="Times New Roman"/>
                <a:ea typeface="Times New Roman"/>
                <a:cs typeface="Times New Roman"/>
                <a:sym typeface="Times New Roman"/>
              </a:rPr>
              <a:t> “Publicly verifiable secure cloud storage for dynamic data using secure network coding,</a:t>
            </a:r>
            <a:endParaRPr sz="1300">
              <a:latin typeface="Calibri"/>
              <a:ea typeface="Calibri"/>
              <a:cs typeface="Calibri"/>
              <a:sym typeface="Calibri"/>
            </a:endParaRPr>
          </a:p>
          <a:p>
            <a:pPr indent="-6350" lvl="0" marL="0" rtl="0" algn="just">
              <a:lnSpc>
                <a:spcPct val="150000"/>
              </a:lnSpc>
              <a:spcBef>
                <a:spcPts val="800"/>
              </a:spcBef>
              <a:spcAft>
                <a:spcPts val="0"/>
              </a:spcAft>
              <a:buSzPts val="2100"/>
              <a:buChar char="▰"/>
            </a:pPr>
            <a:r>
              <a:rPr b="1" lang="en-US" sz="1300">
                <a:latin typeface="Times New Roman"/>
                <a:ea typeface="Times New Roman"/>
                <a:cs typeface="Times New Roman"/>
                <a:sym typeface="Times New Roman"/>
              </a:rPr>
              <a:t>Description:</a:t>
            </a:r>
            <a:r>
              <a:rPr b="1" lang="en-US" sz="1300">
                <a:solidFill>
                  <a:srgbClr val="333333"/>
                </a:solidFill>
                <a:latin typeface="Times New Roman"/>
                <a:ea typeface="Times New Roman"/>
                <a:cs typeface="Times New Roman"/>
                <a:sym typeface="Times New Roman"/>
              </a:rPr>
              <a:t> </a:t>
            </a:r>
            <a:r>
              <a:rPr lang="en-US" sz="1300">
                <a:latin typeface="Times New Roman"/>
                <a:ea typeface="Times New Roman"/>
                <a:cs typeface="Times New Roman"/>
                <a:sym typeface="Times New Roman"/>
              </a:rPr>
              <a:t>This work uses Secure Network Coding (SNC) to provide a novel Secure Cloud Storage (SCS) protocol. In a publicly verifiable arrangement, it provides privacy-preserving audits and guarantees security in the conventional model while enabling dynamic data updates. We discuss the difficulties in building a Dynamic SCS (DSCS) protocol from SNC and improve the current auditing scheme (DPDP I) to ensure privacy. SNC protocols are used in a comparative analysis with other SCS schemes to identify the shortcomings of these schemes</a:t>
            </a:r>
            <a:r>
              <a:rPr b="1" lang="en-US"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6350" lvl="0" marL="0" marR="0" rtl="0" algn="just">
              <a:lnSpc>
                <a:spcPct val="150000"/>
              </a:lnSpc>
              <a:spcBef>
                <a:spcPts val="800"/>
              </a:spcBef>
              <a:spcAft>
                <a:spcPts val="0"/>
              </a:spcAft>
              <a:buSzPts val="2100"/>
              <a:buChar char="▰"/>
            </a:pPr>
            <a:r>
              <a:rPr b="1" lang="en-US" sz="1300">
                <a:latin typeface="Times New Roman"/>
                <a:ea typeface="Times New Roman"/>
                <a:cs typeface="Times New Roman"/>
                <a:sym typeface="Times New Roman"/>
              </a:rPr>
              <a:t>2. Author:</a:t>
            </a:r>
            <a:r>
              <a:rPr lang="en-US" sz="1300">
                <a:latin typeface="Times New Roman"/>
                <a:ea typeface="Times New Roman"/>
                <a:cs typeface="Times New Roman"/>
                <a:sym typeface="Times New Roman"/>
              </a:rPr>
              <a:t> Q. Wang, C. Wang, K. Ren, W. Lou, and J. Li,2011</a:t>
            </a:r>
            <a:endParaRPr sz="1300">
              <a:latin typeface="Calibri"/>
              <a:ea typeface="Calibri"/>
              <a:cs typeface="Calibri"/>
              <a:sym typeface="Calibri"/>
            </a:endParaRPr>
          </a:p>
          <a:p>
            <a:pPr indent="-6350" lvl="0" marL="0" marR="0" rtl="0" algn="l">
              <a:lnSpc>
                <a:spcPct val="107000"/>
              </a:lnSpc>
              <a:spcBef>
                <a:spcPts val="800"/>
              </a:spcBef>
              <a:spcAft>
                <a:spcPts val="0"/>
              </a:spcAft>
              <a:buSzPts val="2100"/>
              <a:buChar char="▰"/>
            </a:pPr>
            <a:r>
              <a:rPr b="1" lang="en-US" sz="1300">
                <a:latin typeface="Times New Roman"/>
                <a:ea typeface="Times New Roman"/>
                <a:cs typeface="Times New Roman"/>
                <a:sym typeface="Times New Roman"/>
              </a:rPr>
              <a:t>Title:</a:t>
            </a:r>
            <a:r>
              <a:rPr lang="en-US" sz="1300">
                <a:latin typeface="Times New Roman"/>
                <a:ea typeface="Times New Roman"/>
                <a:cs typeface="Times New Roman"/>
                <a:sym typeface="Times New Roman"/>
              </a:rPr>
              <a:t> “Enabling public auditability and data dynamics for storage security in cloud computing</a:t>
            </a:r>
            <a:endParaRPr sz="1300">
              <a:latin typeface="Calibri"/>
              <a:ea typeface="Calibri"/>
              <a:cs typeface="Calibri"/>
              <a:sym typeface="Calibri"/>
            </a:endParaRPr>
          </a:p>
          <a:p>
            <a:pPr indent="0" lvl="0" marL="101600" rtl="0" algn="l">
              <a:lnSpc>
                <a:spcPct val="100000"/>
              </a:lnSpc>
              <a:spcBef>
                <a:spcPts val="1400"/>
              </a:spcBef>
              <a:spcAft>
                <a:spcPts val="0"/>
              </a:spcAft>
              <a:buSzPts val="2000"/>
              <a:buNone/>
            </a:pPr>
            <a:r>
              <a:t/>
            </a:r>
            <a:endParaRPr/>
          </a:p>
        </p:txBody>
      </p:sp>
      <p:sp>
        <p:nvSpPr>
          <p:cNvPr id="122" name="Google Shape;122;p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1" type="body"/>
          </p:nvPr>
        </p:nvSpPr>
        <p:spPr>
          <a:xfrm>
            <a:off x="0" y="1260987"/>
            <a:ext cx="9105400" cy="3827207"/>
          </a:xfrm>
          <a:prstGeom prst="rect">
            <a:avLst/>
          </a:prstGeom>
          <a:noFill/>
          <a:ln>
            <a:noFill/>
          </a:ln>
        </p:spPr>
        <p:txBody>
          <a:bodyPr anchorCtr="0" anchor="t" bIns="91425" lIns="91425" spcFirstLastPara="1" rIns="91425" wrap="square" tIns="91425">
            <a:noAutofit/>
          </a:bodyPr>
          <a:lstStyle/>
          <a:p>
            <a:pPr indent="-355600" lvl="0" marL="457200" rtl="0" algn="l">
              <a:lnSpc>
                <a:spcPct val="107000"/>
              </a:lnSpc>
              <a:spcBef>
                <a:spcPts val="800"/>
              </a:spcBef>
              <a:spcAft>
                <a:spcPts val="0"/>
              </a:spcAft>
              <a:buSzPts val="2000"/>
              <a:buChar char="▰"/>
            </a:pPr>
            <a:r>
              <a:rPr b="1" lang="en-US" sz="1200">
                <a:latin typeface="Times New Roman"/>
                <a:ea typeface="Times New Roman"/>
                <a:cs typeface="Times New Roman"/>
                <a:sym typeface="Times New Roman"/>
              </a:rPr>
              <a:t>Description:  </a:t>
            </a:r>
            <a:r>
              <a:rPr lang="en-US" sz="1200">
                <a:latin typeface="Times New Roman"/>
                <a:ea typeface="Times New Roman"/>
                <a:cs typeface="Times New Roman"/>
                <a:sym typeface="Times New Roman"/>
              </a:rPr>
              <a:t>To reduce client involvement and address security concerns in cloud computing, this study permits data integrity verification by a third-party auditor (TPA). In addition to achieving public auditability, it facilitates dynamic data operations. For efficiency, we use bilinear aggregate signatures and improve proof of storage models. The security and great efficiency of the schemes are confirmed by thorough investigation</a:t>
            </a:r>
            <a:endParaRPr b="1" sz="1200">
              <a:latin typeface="Times New Roman"/>
              <a:ea typeface="Times New Roman"/>
              <a:cs typeface="Times New Roman"/>
              <a:sym typeface="Times New Roman"/>
            </a:endParaRPr>
          </a:p>
          <a:p>
            <a:pPr indent="0" lvl="0" marL="0" marR="0" rtl="0" algn="just">
              <a:lnSpc>
                <a:spcPct val="150000"/>
              </a:lnSpc>
              <a:spcBef>
                <a:spcPts val="0"/>
              </a:spcBef>
              <a:spcAft>
                <a:spcPts val="0"/>
              </a:spcAft>
              <a:buSzPts val="2000"/>
              <a:buChar char="▰"/>
            </a:pPr>
            <a:r>
              <a:rPr b="1" lang="en-US" sz="1200">
                <a:latin typeface="Times New Roman"/>
                <a:ea typeface="Times New Roman"/>
                <a:cs typeface="Times New Roman"/>
                <a:sym typeface="Times New Roman"/>
              </a:rPr>
              <a:t>3. </a:t>
            </a:r>
            <a:r>
              <a:rPr b="1" lang="en-US" sz="1200">
                <a:latin typeface="Times New Roman"/>
                <a:ea typeface="Times New Roman"/>
                <a:cs typeface="Times New Roman"/>
                <a:sym typeface="Times New Roman"/>
              </a:rPr>
              <a:t>Author:</a:t>
            </a:r>
            <a:r>
              <a:rPr lang="en-US" sz="1200">
                <a:latin typeface="Times New Roman"/>
                <a:ea typeface="Times New Roman"/>
                <a:cs typeface="Times New Roman"/>
                <a:sym typeface="Times New Roman"/>
              </a:rPr>
              <a:t> K. Omote and T. T. Phuong, 2015</a:t>
            </a:r>
            <a:endParaRPr sz="1200">
              <a:latin typeface="Calibri"/>
              <a:ea typeface="Calibri"/>
              <a:cs typeface="Calibri"/>
              <a:sym typeface="Calibri"/>
            </a:endParaRPr>
          </a:p>
          <a:p>
            <a:pPr indent="0" lvl="0" marL="0" marR="0" rtl="0" algn="just">
              <a:lnSpc>
                <a:spcPct val="150000"/>
              </a:lnSpc>
              <a:spcBef>
                <a:spcPts val="800"/>
              </a:spcBef>
              <a:spcAft>
                <a:spcPts val="0"/>
              </a:spcAft>
              <a:buSzPts val="2000"/>
              <a:buChar char="▰"/>
            </a:pPr>
            <a:r>
              <a:rPr b="1" lang="en-US" sz="1200">
                <a:latin typeface="Times New Roman"/>
                <a:ea typeface="Times New Roman"/>
                <a:cs typeface="Times New Roman"/>
                <a:sym typeface="Times New Roman"/>
              </a:rPr>
              <a:t>Title:</a:t>
            </a:r>
            <a:r>
              <a:rPr lang="en-US" sz="1200">
                <a:latin typeface="Times New Roman"/>
                <a:ea typeface="Times New Roman"/>
                <a:cs typeface="Times New Roman"/>
                <a:sym typeface="Times New Roman"/>
              </a:rPr>
              <a:t> “DD-POR: Dynamic operations and direct repair in network coding-based proof of retrievability,”</a:t>
            </a:r>
            <a:endParaRPr sz="1200">
              <a:latin typeface="Calibri"/>
              <a:ea typeface="Calibri"/>
              <a:cs typeface="Calibri"/>
              <a:sym typeface="Calibri"/>
            </a:endParaRPr>
          </a:p>
          <a:p>
            <a:pPr indent="0" lvl="0" marL="0" marR="0" rtl="0" algn="just">
              <a:lnSpc>
                <a:spcPct val="150000"/>
              </a:lnSpc>
              <a:spcBef>
                <a:spcPts val="800"/>
              </a:spcBef>
              <a:spcAft>
                <a:spcPts val="0"/>
              </a:spcAft>
              <a:buSzPts val="2000"/>
              <a:buChar char="▰"/>
            </a:pPr>
            <a:r>
              <a:rPr b="1" lang="en-US" sz="1200">
                <a:latin typeface="Times New Roman"/>
                <a:ea typeface="Times New Roman"/>
                <a:cs typeface="Times New Roman"/>
                <a:sym typeface="Times New Roman"/>
              </a:rPr>
              <a:t>Description: </a:t>
            </a:r>
            <a:r>
              <a:rPr b="0" i="0" lang="en-US" sz="1200">
                <a:solidFill>
                  <a:schemeClr val="dk1"/>
                </a:solidFill>
                <a:latin typeface="Times New Roman"/>
                <a:ea typeface="Times New Roman"/>
                <a:cs typeface="Times New Roman"/>
                <a:sym typeface="Times New Roman"/>
              </a:rPr>
              <a:t>This paper introduces a protocol that improves on standard Proof of Retrievability (POR): DD-POR (Dynamic operations and Direct repair in network coding-based Proof of Retrievability). It permits direct repair, meaning that faulty servers can be repaired without requiring input from the client by retrieving data from healthy servers. Furthermore, DD-POR effectively enables dynamic operations such as data change, insertion, and deletion.</a:t>
            </a:r>
            <a:endParaRPr/>
          </a:p>
          <a:p>
            <a:pPr indent="0" lvl="0" marL="0" marR="0" rtl="0" algn="just">
              <a:lnSpc>
                <a:spcPct val="150000"/>
              </a:lnSpc>
              <a:spcBef>
                <a:spcPts val="800"/>
              </a:spcBef>
              <a:spcAft>
                <a:spcPts val="0"/>
              </a:spcAft>
              <a:buSzPts val="2000"/>
              <a:buChar char="▰"/>
            </a:pPr>
            <a:r>
              <a:rPr b="1" lang="en-US" sz="1200">
                <a:latin typeface="Times New Roman"/>
                <a:ea typeface="Times New Roman"/>
                <a:cs typeface="Times New Roman"/>
                <a:sym typeface="Times New Roman"/>
              </a:rPr>
              <a:t>4. </a:t>
            </a:r>
            <a:r>
              <a:rPr b="1" lang="en-US" sz="1200">
                <a:latin typeface="Times New Roman"/>
                <a:ea typeface="Times New Roman"/>
                <a:cs typeface="Times New Roman"/>
                <a:sym typeface="Times New Roman"/>
              </a:rPr>
              <a:t>Author:</a:t>
            </a:r>
            <a:r>
              <a:rPr lang="en-US" sz="1200">
                <a:solidFill>
                  <a:srgbClr val="000000"/>
                </a:solidFill>
                <a:latin typeface="Times New Roman"/>
                <a:ea typeface="Times New Roman"/>
                <a:cs typeface="Times New Roman"/>
                <a:sym typeface="Times New Roman"/>
              </a:rPr>
              <a:t> S. Agrawal and D. Boneh.  2009</a:t>
            </a:r>
            <a:endParaRPr sz="1200">
              <a:latin typeface="Times New Roman"/>
              <a:ea typeface="Times New Roman"/>
              <a:cs typeface="Times New Roman"/>
              <a:sym typeface="Times New Roman"/>
            </a:endParaRPr>
          </a:p>
          <a:p>
            <a:pPr indent="127000" lvl="0" marL="0" marR="0" rtl="0" algn="just">
              <a:lnSpc>
                <a:spcPct val="150000"/>
              </a:lnSpc>
              <a:spcBef>
                <a:spcPts val="800"/>
              </a:spcBef>
              <a:spcAft>
                <a:spcPts val="800"/>
              </a:spcAft>
              <a:buSzPts val="2000"/>
              <a:buNone/>
            </a:pPr>
            <a:r>
              <a:t/>
            </a:r>
            <a:endParaRPr b="0" i="0" sz="1200">
              <a:solidFill>
                <a:schemeClr val="dk1"/>
              </a:solidFill>
              <a:latin typeface="Times New Roman"/>
              <a:ea typeface="Times New Roman"/>
              <a:cs typeface="Times New Roman"/>
              <a:sym typeface="Times New Roman"/>
            </a:endParaRPr>
          </a:p>
        </p:txBody>
      </p:sp>
      <p:sp>
        <p:nvSpPr>
          <p:cNvPr id="128" name="Google Shape;128;p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idx="1" type="body"/>
          </p:nvPr>
        </p:nvSpPr>
        <p:spPr>
          <a:xfrm>
            <a:off x="147475" y="1237725"/>
            <a:ext cx="8635200" cy="37143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800"/>
              </a:spcBef>
              <a:spcAft>
                <a:spcPts val="0"/>
              </a:spcAft>
              <a:buSzPts val="2000"/>
              <a:buChar char="▰"/>
            </a:pPr>
            <a:r>
              <a:rPr b="1" lang="en-US" sz="1200">
                <a:latin typeface="Times New Roman"/>
                <a:ea typeface="Times New Roman"/>
                <a:cs typeface="Times New Roman"/>
                <a:sym typeface="Times New Roman"/>
              </a:rPr>
              <a:t>Title:</a:t>
            </a:r>
            <a:r>
              <a:rPr lang="en-US" sz="1200">
                <a:solidFill>
                  <a:srgbClr val="000000"/>
                </a:solidFill>
                <a:latin typeface="Times New Roman"/>
                <a:ea typeface="Times New Roman"/>
                <a:cs typeface="Times New Roman"/>
                <a:sym typeface="Times New Roman"/>
              </a:rPr>
              <a:t> MAC-based integrity for network coding. In Applied Cryptography and Network Security </a:t>
            </a:r>
            <a:endParaRPr/>
          </a:p>
          <a:p>
            <a:pPr indent="-355600" lvl="0" marL="457200" rtl="0" algn="just">
              <a:lnSpc>
                <a:spcPct val="150000"/>
              </a:lnSpc>
              <a:spcBef>
                <a:spcPts val="800"/>
              </a:spcBef>
              <a:spcAft>
                <a:spcPts val="0"/>
              </a:spcAft>
              <a:buSzPts val="2000"/>
              <a:buChar char="▰"/>
            </a:pPr>
            <a:r>
              <a:rPr b="1" lang="en-US" sz="1200">
                <a:solidFill>
                  <a:srgbClr val="000000"/>
                </a:solidFill>
                <a:latin typeface="Times New Roman"/>
                <a:ea typeface="Times New Roman"/>
                <a:cs typeface="Times New Roman"/>
                <a:sym typeface="Times New Roman"/>
              </a:rPr>
              <a:t>Description: </a:t>
            </a:r>
            <a:r>
              <a:rPr lang="en-US" sz="1200">
                <a:solidFill>
                  <a:srgbClr val="000000"/>
                </a:solidFill>
                <a:latin typeface="Times New Roman"/>
                <a:ea typeface="Times New Roman"/>
                <a:cs typeface="Times New Roman"/>
                <a:sym typeface="Times New Roman"/>
              </a:rPr>
              <a:t>This research addresses issues with data integrity by introducing a homomorphic MAC intended for network coding systems. Due to packet alterations, traditional MACs and checksums are useless, and current signature techniques are excessively sluggish. Our approach provides effective integrity checks and can be used in place of more conventional MACs, such as HMAC.</a:t>
            </a:r>
            <a:endParaRPr b="1" sz="1400">
              <a:latin typeface="Times New Roman"/>
              <a:ea typeface="Times New Roman"/>
              <a:cs typeface="Times New Roman"/>
              <a:sym typeface="Times New Roman"/>
            </a:endParaRPr>
          </a:p>
          <a:p>
            <a:pPr indent="0" lvl="0" marL="0" marR="0" rtl="0" algn="just">
              <a:lnSpc>
                <a:spcPct val="150000"/>
              </a:lnSpc>
              <a:spcBef>
                <a:spcPts val="0"/>
              </a:spcBef>
              <a:spcAft>
                <a:spcPts val="0"/>
              </a:spcAft>
              <a:buSzPts val="2000"/>
              <a:buChar char="▰"/>
            </a:pPr>
            <a:r>
              <a:rPr b="1" lang="en-US" sz="1400">
                <a:latin typeface="Times New Roman"/>
                <a:ea typeface="Times New Roman"/>
                <a:cs typeface="Times New Roman"/>
                <a:sym typeface="Times New Roman"/>
              </a:rPr>
              <a:t>5. </a:t>
            </a:r>
            <a:r>
              <a:rPr b="1" lang="en-US" sz="1400">
                <a:latin typeface="Times New Roman"/>
                <a:ea typeface="Times New Roman"/>
                <a:cs typeface="Times New Roman"/>
                <a:sym typeface="Times New Roman"/>
              </a:rPr>
              <a:t>Author:</a:t>
            </a:r>
            <a:r>
              <a:rPr lang="en-US" sz="1400">
                <a:latin typeface="Times New Roman"/>
                <a:ea typeface="Times New Roman"/>
                <a:cs typeface="Times New Roman"/>
                <a:sym typeface="Times New Roman"/>
              </a:rPr>
              <a:t> G. Ateniese, R. D. Pietro, L. V. Mancini, and G. Tsudik,2009</a:t>
            </a:r>
            <a:endParaRPr/>
          </a:p>
          <a:p>
            <a:pPr indent="0" lvl="0" marL="0" marR="0" rtl="0" algn="just">
              <a:lnSpc>
                <a:spcPct val="150000"/>
              </a:lnSpc>
              <a:spcBef>
                <a:spcPts val="800"/>
              </a:spcBef>
              <a:spcAft>
                <a:spcPts val="0"/>
              </a:spcAft>
              <a:buSzPts val="2000"/>
              <a:buChar char="▰"/>
            </a:pPr>
            <a:r>
              <a:rPr b="1" lang="en-US" sz="1400">
                <a:latin typeface="Times New Roman"/>
                <a:ea typeface="Times New Roman"/>
                <a:cs typeface="Times New Roman"/>
                <a:sym typeface="Times New Roman"/>
              </a:rPr>
              <a:t>Title:</a:t>
            </a:r>
            <a:r>
              <a:rPr lang="en-US" sz="1400">
                <a:latin typeface="Times New Roman"/>
                <a:ea typeface="Times New Roman"/>
                <a:cs typeface="Times New Roman"/>
                <a:sym typeface="Times New Roman"/>
              </a:rPr>
              <a:t> Scalable and efficient provable data possession</a:t>
            </a:r>
            <a:endParaRPr/>
          </a:p>
          <a:p>
            <a:pPr indent="0" lvl="0" marL="0" marR="0" rtl="0" algn="l">
              <a:lnSpc>
                <a:spcPct val="107000"/>
              </a:lnSpc>
              <a:spcBef>
                <a:spcPts val="800"/>
              </a:spcBef>
              <a:spcAft>
                <a:spcPts val="0"/>
              </a:spcAft>
              <a:buSzPts val="2000"/>
              <a:buChar char="▰"/>
            </a:pPr>
            <a:r>
              <a:rPr b="1" lang="en-US" sz="1400">
                <a:latin typeface="Times New Roman"/>
                <a:ea typeface="Times New Roman"/>
                <a:cs typeface="Times New Roman"/>
                <a:sym typeface="Times New Roman"/>
              </a:rPr>
              <a:t>Description: </a:t>
            </a:r>
            <a:r>
              <a:rPr lang="en-US" sz="1400">
                <a:latin typeface="Times New Roman"/>
                <a:ea typeface="Times New Roman"/>
                <a:cs typeface="Times New Roman"/>
                <a:sym typeface="Times New Roman"/>
              </a:rPr>
              <a:t>In storage outsourcing, Provable Data Possession (PDP) is discussed in this study with an emphasis on data integrity verification without requiring public key cryptography or encrypted data outsourcing. Our method, which is based on symmetric key cryptography, supports dynamic data operations such block update, deletion, and add while guaranteeing excellent efficiency and security.</a:t>
            </a:r>
            <a:endParaRPr sz="1400">
              <a:latin typeface="Calibri"/>
              <a:ea typeface="Calibri"/>
              <a:cs typeface="Calibri"/>
              <a:sym typeface="Calibri"/>
            </a:endParaRPr>
          </a:p>
          <a:p>
            <a:pPr indent="0" lvl="0" marL="101600" rtl="0" algn="l">
              <a:lnSpc>
                <a:spcPct val="100000"/>
              </a:lnSpc>
              <a:spcBef>
                <a:spcPts val="1400"/>
              </a:spcBef>
              <a:spcAft>
                <a:spcPts val="0"/>
              </a:spcAft>
              <a:buSzPts val="2000"/>
              <a:buNone/>
            </a:pPr>
            <a:r>
              <a:t/>
            </a:r>
            <a:endParaRPr/>
          </a:p>
        </p:txBody>
      </p:sp>
      <p:sp>
        <p:nvSpPr>
          <p:cNvPr id="134" name="Google Shape;134;p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EXISTING SYSTEM</a:t>
            </a:r>
            <a:endParaRPr sz="2400"/>
          </a:p>
        </p:txBody>
      </p:sp>
      <p:sp>
        <p:nvSpPr>
          <p:cNvPr id="140" name="Google Shape;140;p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1" name="Google Shape;141;p8"/>
          <p:cNvSpPr txBox="1"/>
          <p:nvPr>
            <p:ph idx="1" type="body"/>
          </p:nvPr>
        </p:nvSpPr>
        <p:spPr>
          <a:xfrm>
            <a:off x="-87894" y="1212339"/>
            <a:ext cx="9231894" cy="4157967"/>
          </a:xfrm>
          <a:prstGeom prst="rect">
            <a:avLst/>
          </a:prstGeom>
          <a:noFill/>
          <a:ln>
            <a:noFill/>
          </a:ln>
        </p:spPr>
        <p:txBody>
          <a:bodyPr anchorCtr="0" anchor="t" bIns="91425" lIns="91425" spcFirstLastPara="1" rIns="91425" wrap="square" tIns="91425">
            <a:noAutofit/>
          </a:bodyPr>
          <a:lstStyle/>
          <a:p>
            <a:pPr indent="0" lvl="0" marL="101600" rtl="0" algn="just">
              <a:lnSpc>
                <a:spcPct val="150000"/>
              </a:lnSpc>
              <a:spcBef>
                <a:spcPts val="600"/>
              </a:spcBef>
              <a:spcAft>
                <a:spcPts val="0"/>
              </a:spcAft>
              <a:buSzPts val="2000"/>
              <a:buNone/>
            </a:pPr>
            <a:r>
              <a:rPr lang="en-US" sz="1800">
                <a:latin typeface="Times New Roman"/>
                <a:ea typeface="Times New Roman"/>
                <a:cs typeface="Times New Roman"/>
                <a:sym typeface="Times New Roman"/>
              </a:rPr>
              <a:t>The existing system for data leakage detection in cloud computing environment typically involves various tools and techniques aimed at identifying and preventing data breaches. These include:Encryption: Data encryption is one of the most common methods used to protect data in the cloud. It involves encoding data in such a way that it becomes unreadable without a key.Access Control: Access control mechanisms such as firewalls, intrusion detection systems (IDS), and intrusion prevention systems (IPS) are used to control who can access the data stored in the cloud.Auditing: Regular auditing and monitoring of the cloud environment can help detect and prevent data leakage. It involves reviewing logs and other data sources for any suspicious activity.</a:t>
            </a:r>
            <a:endParaRPr sz="1800">
              <a:latin typeface="Calibri"/>
              <a:ea typeface="Calibri"/>
              <a:cs typeface="Calibri"/>
              <a:sym typeface="Calibri"/>
            </a:endParaRPr>
          </a:p>
          <a:p>
            <a:pPr indent="-203200" lvl="0" marL="355600" rtl="0" algn="just">
              <a:lnSpc>
                <a:spcPct val="150000"/>
              </a:lnSpc>
              <a:spcBef>
                <a:spcPts val="2200"/>
              </a:spcBef>
              <a:spcAft>
                <a:spcPts val="0"/>
              </a:spcAft>
              <a:buSzPts val="2400"/>
              <a:buNone/>
            </a:pPr>
            <a:r>
              <a:t/>
            </a:r>
            <a:endParaRPr sz="2400">
              <a:solidFill>
                <a:schemeClr val="dk1"/>
              </a:solidFill>
              <a:latin typeface="Times New Roman"/>
              <a:ea typeface="Times New Roman"/>
              <a:cs typeface="Times New Roman"/>
              <a:sym typeface="Times New Roman"/>
            </a:endParaRPr>
          </a:p>
        </p:txBody>
      </p:sp>
      <p:grpSp>
        <p:nvGrpSpPr>
          <p:cNvPr id="142" name="Google Shape;142;p8"/>
          <p:cNvGrpSpPr/>
          <p:nvPr/>
        </p:nvGrpSpPr>
        <p:grpSpPr>
          <a:xfrm>
            <a:off x="293683" y="574116"/>
            <a:ext cx="309041" cy="403123"/>
            <a:chOff x="590250" y="244200"/>
            <a:chExt cx="407975" cy="532175"/>
          </a:xfrm>
        </p:grpSpPr>
        <p:sp>
          <p:nvSpPr>
            <p:cNvPr id="143" name="Google Shape;143;p8"/>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8"/>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8"/>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8"/>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8"/>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8"/>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US" sz="2400">
                <a:latin typeface="Times New Roman"/>
                <a:ea typeface="Times New Roman"/>
                <a:cs typeface="Times New Roman"/>
                <a:sym typeface="Times New Roman"/>
              </a:rPr>
              <a:t>DISADVANTAGES</a:t>
            </a:r>
            <a:endParaRPr sz="2400">
              <a:latin typeface="Times New Roman"/>
              <a:ea typeface="Times New Roman"/>
              <a:cs typeface="Times New Roman"/>
              <a:sym typeface="Times New Roman"/>
            </a:endParaRPr>
          </a:p>
        </p:txBody>
      </p:sp>
      <p:sp>
        <p:nvSpPr>
          <p:cNvPr id="162" name="Google Shape;162;p9"/>
          <p:cNvSpPr txBox="1"/>
          <p:nvPr>
            <p:ph idx="1" type="body"/>
          </p:nvPr>
        </p:nvSpPr>
        <p:spPr>
          <a:xfrm>
            <a:off x="440268" y="1537988"/>
            <a:ext cx="7905242" cy="2892344"/>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600"/>
              </a:spcBef>
              <a:spcAft>
                <a:spcPts val="0"/>
              </a:spcAft>
              <a:buSzPts val="2000"/>
              <a:buChar char="▰"/>
            </a:pPr>
            <a:r>
              <a:rPr b="1" lang="en-US" sz="1800">
                <a:latin typeface="Times New Roman"/>
                <a:ea typeface="Times New Roman"/>
                <a:cs typeface="Times New Roman"/>
                <a:sym typeface="Times New Roman"/>
              </a:rPr>
              <a:t>C</a:t>
            </a:r>
            <a:r>
              <a:rPr lang="en-US" sz="1800">
                <a:latin typeface="Times New Roman"/>
                <a:ea typeface="Times New Roman"/>
                <a:cs typeface="Times New Roman"/>
                <a:sym typeface="Times New Roman"/>
              </a:rPr>
              <a:t>annot store the large volume of data and computational is less.</a:t>
            </a:r>
            <a:endParaRPr sz="1800">
              <a:latin typeface="Calibri"/>
              <a:ea typeface="Calibri"/>
              <a:cs typeface="Calibri"/>
              <a:sym typeface="Calibri"/>
            </a:endParaRPr>
          </a:p>
          <a:p>
            <a:pPr indent="-355600" lvl="0" marL="457200" rtl="0" algn="just">
              <a:lnSpc>
                <a:spcPct val="150000"/>
              </a:lnSpc>
              <a:spcBef>
                <a:spcPts val="600"/>
              </a:spcBef>
              <a:spcAft>
                <a:spcPts val="0"/>
              </a:spcAft>
              <a:buSzPts val="2000"/>
              <a:buChar char="▰"/>
            </a:pPr>
            <a:r>
              <a:rPr lang="en-US" sz="1800">
                <a:latin typeface="Times New Roman"/>
                <a:ea typeface="Times New Roman"/>
                <a:cs typeface="Times New Roman"/>
                <a:sym typeface="Times New Roman"/>
              </a:rPr>
              <a:t>Malicious data can attack the client file.</a:t>
            </a:r>
            <a:endParaRPr sz="1800">
              <a:latin typeface="Calibri"/>
              <a:ea typeface="Calibri"/>
              <a:cs typeface="Calibri"/>
              <a:sym typeface="Calibri"/>
            </a:endParaRPr>
          </a:p>
          <a:p>
            <a:pPr indent="-355600" lvl="0" marL="457200" rtl="0" algn="just">
              <a:lnSpc>
                <a:spcPct val="150000"/>
              </a:lnSpc>
              <a:spcBef>
                <a:spcPts val="600"/>
              </a:spcBef>
              <a:spcAft>
                <a:spcPts val="0"/>
              </a:spcAft>
              <a:buSzPts val="2000"/>
              <a:buChar char="▰"/>
            </a:pPr>
            <a:r>
              <a:rPr lang="en-US" sz="1800">
                <a:latin typeface="Times New Roman"/>
                <a:ea typeface="Times New Roman"/>
                <a:cs typeface="Times New Roman"/>
                <a:sym typeface="Times New Roman"/>
              </a:rPr>
              <a:t>Less accuracy and the performance is low.</a:t>
            </a:r>
            <a:endParaRPr sz="1800">
              <a:latin typeface="Calibri"/>
              <a:ea typeface="Calibri"/>
              <a:cs typeface="Calibri"/>
              <a:sym typeface="Calibri"/>
            </a:endParaRPr>
          </a:p>
          <a:p>
            <a:pPr indent="-228600" lvl="0" marL="457200" rtl="0" algn="just">
              <a:lnSpc>
                <a:spcPct val="150000"/>
              </a:lnSpc>
              <a:spcBef>
                <a:spcPts val="600"/>
              </a:spcBef>
              <a:spcAft>
                <a:spcPts val="0"/>
              </a:spcAft>
              <a:buSzPts val="2000"/>
              <a:buNone/>
            </a:pPr>
            <a:r>
              <a:t/>
            </a:r>
            <a:endParaRPr>
              <a:solidFill>
                <a:schemeClr val="dk1"/>
              </a:solidFill>
              <a:latin typeface="Times New Roman"/>
              <a:ea typeface="Times New Roman"/>
              <a:cs typeface="Times New Roman"/>
              <a:sym typeface="Times New Roman"/>
            </a:endParaRPr>
          </a:p>
        </p:txBody>
      </p:sp>
      <p:sp>
        <p:nvSpPr>
          <p:cNvPr id="163" name="Google Shape;163;p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