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6"/>
  </p:notesMasterIdLst>
  <p:sldIdLst>
    <p:sldId id="256" r:id="rId2"/>
    <p:sldId id="258" r:id="rId3"/>
    <p:sldId id="259" r:id="rId4"/>
    <p:sldId id="280" r:id="rId5"/>
    <p:sldId id="272" r:id="rId6"/>
    <p:sldId id="279" r:id="rId7"/>
    <p:sldId id="281" r:id="rId8"/>
    <p:sldId id="282" r:id="rId9"/>
    <p:sldId id="283" r:id="rId10"/>
    <p:sldId id="284" r:id="rId11"/>
    <p:sldId id="278" r:id="rId12"/>
    <p:sldId id="260" r:id="rId13"/>
    <p:sldId id="273" r:id="rId14"/>
    <p:sldId id="285" r:id="rId15"/>
    <p:sldId id="289" r:id="rId16"/>
    <p:sldId id="286" r:id="rId17"/>
    <p:sldId id="306" r:id="rId18"/>
    <p:sldId id="274" r:id="rId19"/>
    <p:sldId id="275" r:id="rId20"/>
    <p:sldId id="300" r:id="rId21"/>
    <p:sldId id="301" r:id="rId22"/>
    <p:sldId id="302" r:id="rId23"/>
    <p:sldId id="277" r:id="rId24"/>
    <p:sldId id="312" r:id="rId25"/>
    <p:sldId id="313" r:id="rId26"/>
    <p:sldId id="293" r:id="rId27"/>
    <p:sldId id="294" r:id="rId28"/>
    <p:sldId id="295" r:id="rId29"/>
    <p:sldId id="287" r:id="rId30"/>
    <p:sldId id="303" r:id="rId31"/>
    <p:sldId id="307" r:id="rId32"/>
    <p:sldId id="308" r:id="rId33"/>
    <p:sldId id="309" r:id="rId34"/>
    <p:sldId id="311" r:id="rId35"/>
    <p:sldId id="288" r:id="rId36"/>
    <p:sldId id="290" r:id="rId37"/>
    <p:sldId id="291" r:id="rId38"/>
    <p:sldId id="292" r:id="rId39"/>
    <p:sldId id="296" r:id="rId40"/>
    <p:sldId id="297" r:id="rId41"/>
    <p:sldId id="298" r:id="rId42"/>
    <p:sldId id="304" r:id="rId43"/>
    <p:sldId id="305" r:id="rId44"/>
    <p:sldId id="271" r:id="rId4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dha Unni" initials="AU" lastIdx="1" clrIdx="0">
    <p:extLst>
      <p:ext uri="{19B8F6BF-5375-455C-9EA6-DF929625EA0E}">
        <p15:presenceInfo xmlns:p15="http://schemas.microsoft.com/office/powerpoint/2012/main" userId="c0653b77e3b3db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24" autoAdjust="0"/>
    <p:restoredTop sz="94660"/>
  </p:normalViewPr>
  <p:slideViewPr>
    <p:cSldViewPr>
      <p:cViewPr>
        <p:scale>
          <a:sx n="75" d="100"/>
          <a:sy n="75" d="100"/>
        </p:scale>
        <p:origin x="590" y="1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DA648-BC90-4146-B8D7-E8C222A4F0A3}" type="datetimeFigureOut">
              <a:rPr lang="en-IN" smtClean="0"/>
              <a:t>24-03-2024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ED725DF-5E4E-423D-95A7-4327BD524BF6}" type="slidenum">
              <a:rPr lang="en-IN" smtClean="0"/>
              <a:t>‹#›</a:t>
            </a:fld>
            <a:endParaRPr lang="en-IN"/>
          </a:p>
        </p:txBody>
      </p:sp>
    </p:spTree>
    <p:extLst>
      <p:ext uri="{BB962C8B-B14F-4D97-AF65-F5344CB8AC3E}">
        <p14:creationId xmlns:p14="http://schemas.microsoft.com/office/powerpoint/2010/main" val="382882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24709C3-6031-4879-AEE3-514AB16E7984}" type="datetime1">
              <a:rPr lang="en-US" smtClean="0"/>
              <a:t>3/24/2024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1D862DB-32E8-409C-9F8F-B3C5088B2B5F}" type="datetime1">
              <a:rPr lang="en-US" smtClean="0"/>
              <a:t>3/24/2024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212DE6A-A228-49E0-831B-9CC7C225E62A}" type="datetime1">
              <a:rPr lang="en-US" smtClean="0"/>
              <a:t>3/24/2024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E3596C-B658-467F-9A30-AF765BBC9B05}" type="datetime1">
              <a:rPr lang="en-US" smtClean="0"/>
              <a:t>3/24/2024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D8CF8A9-AA8F-48A2-AA83-5FE4712640DA}" type="datetime1">
              <a:rPr lang="en-US" smtClean="0"/>
              <a:t>3/24/2024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62380" y="527126"/>
            <a:ext cx="6518909" cy="69532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554733" y="1817496"/>
            <a:ext cx="9091930" cy="4089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4D2FF733-9240-439F-A9B1-2422B1F6CB10}" type="datetime1">
              <a:rPr lang="en-US" smtClean="0"/>
              <a:t>3/24/2024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637E17-C205-79EB-071A-7C9BBAD31D5D}"/>
              </a:ext>
            </a:extLst>
          </p:cNvPr>
          <p:cNvSpPr/>
          <p:nvPr/>
        </p:nvSpPr>
        <p:spPr>
          <a:xfrm>
            <a:off x="304800" y="304800"/>
            <a:ext cx="11582400" cy="6248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D66CEF79-7F49-C08E-9B08-AC0CD46EC1F3}"/>
              </a:ext>
            </a:extLst>
          </p:cNvPr>
          <p:cNvSpPr/>
          <p:nvPr/>
        </p:nvSpPr>
        <p:spPr>
          <a:xfrm>
            <a:off x="597839" y="1938231"/>
            <a:ext cx="10972800" cy="1041952"/>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932484" y="1938231"/>
            <a:ext cx="10303510" cy="1041952"/>
          </a:xfrm>
          <a:prstGeom prst="rect">
            <a:avLst/>
          </a:prstGeom>
        </p:spPr>
        <p:txBody>
          <a:bodyPr vert="horz" wrap="square" lIns="0" tIns="56515" rIns="0" bIns="0" rtlCol="0">
            <a:spAutoFit/>
          </a:bodyPr>
          <a:lstStyle/>
          <a:p>
            <a:pPr marL="12065" marR="5080" indent="-27305" algn="ctr">
              <a:spcBef>
                <a:spcPts val="445"/>
              </a:spcBef>
            </a:pPr>
            <a:r>
              <a:rPr lang="en-US" sz="3200" spc="-5" dirty="0">
                <a:latin typeface="Times New Roman" panose="02020603050405020304" pitchFamily="18" charset="0"/>
                <a:cs typeface="Times New Roman" panose="02020603050405020304" pitchFamily="18" charset="0"/>
              </a:rPr>
              <a:t>AN INTELLIGENT AI CHATBOT FOR LEGAL CASE PREDICTION USING BERT </a:t>
            </a:r>
            <a:endParaRPr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2514599" y="3394414"/>
            <a:ext cx="9056039" cy="2853986"/>
          </a:xfrm>
          <a:prstGeom prst="rect">
            <a:avLst/>
          </a:prstGeom>
          <a:solidFill>
            <a:schemeClr val="bg1"/>
          </a:solidFill>
        </p:spPr>
        <p:txBody>
          <a:bodyPr vert="horz" wrap="square" lIns="0" tIns="12065" rIns="0" bIns="0" rtlCol="0">
            <a:spAutoFit/>
          </a:bodyPr>
          <a:lstStyle/>
          <a:p>
            <a:pPr marL="12700">
              <a:lnSpc>
                <a:spcPct val="100000"/>
              </a:lnSpc>
              <a:spcBef>
                <a:spcPts val="95"/>
              </a:spcBef>
              <a:tabLst>
                <a:tab pos="2250440" algn="l"/>
              </a:tabLst>
            </a:pPr>
            <a:r>
              <a:rPr sz="2000" b="1" spc="-10" dirty="0">
                <a:solidFill>
                  <a:srgbClr val="272727"/>
                </a:solidFill>
                <a:latin typeface="Times New Roman" panose="02020603050405020304" pitchFamily="18" charset="0"/>
                <a:cs typeface="Times New Roman" panose="02020603050405020304" pitchFamily="18" charset="0"/>
              </a:rPr>
              <a:t>GUIDE</a:t>
            </a:r>
            <a:r>
              <a:rPr sz="2000" spc="-10" dirty="0">
                <a:solidFill>
                  <a:srgbClr val="272727"/>
                </a:solidFill>
                <a:latin typeface="Times New Roman" panose="02020603050405020304" pitchFamily="18" charset="0"/>
                <a:cs typeface="Times New Roman" panose="02020603050405020304" pitchFamily="18" charset="0"/>
              </a:rPr>
              <a:t>	</a:t>
            </a:r>
            <a:r>
              <a:rPr sz="2000" spc="-5" dirty="0">
                <a:solidFill>
                  <a:srgbClr val="272727"/>
                </a:solidFill>
                <a:latin typeface="Times New Roman" panose="02020603050405020304" pitchFamily="18" charset="0"/>
                <a:cs typeface="Times New Roman" panose="02020603050405020304" pitchFamily="18" charset="0"/>
              </a:rPr>
              <a:t>:</a:t>
            </a:r>
            <a:r>
              <a:rPr sz="2000" spc="350" dirty="0">
                <a:solidFill>
                  <a:srgbClr val="272727"/>
                </a:solidFill>
                <a:latin typeface="Times New Roman" panose="02020603050405020304" pitchFamily="18" charset="0"/>
                <a:cs typeface="Times New Roman" panose="02020603050405020304" pitchFamily="18" charset="0"/>
              </a:rPr>
              <a:t> </a:t>
            </a:r>
            <a:r>
              <a:rPr lang="en-IN" sz="2000" spc="350" dirty="0">
                <a:solidFill>
                  <a:srgbClr val="272727"/>
                </a:solidFill>
                <a:latin typeface="Times New Roman" panose="02020603050405020304" pitchFamily="18" charset="0"/>
                <a:cs typeface="Times New Roman" panose="02020603050405020304" pitchFamily="18" charset="0"/>
              </a:rPr>
              <a:t>DR </a:t>
            </a:r>
            <a:r>
              <a:rPr sz="2000" spc="-10" dirty="0">
                <a:solidFill>
                  <a:srgbClr val="272727"/>
                </a:solidFill>
                <a:latin typeface="Times New Roman" panose="02020603050405020304" pitchFamily="18" charset="0"/>
                <a:cs typeface="Times New Roman" panose="02020603050405020304" pitchFamily="18" charset="0"/>
              </a:rPr>
              <a:t>KAVITHA</a:t>
            </a:r>
            <a:r>
              <a:rPr sz="2000" spc="-5" dirty="0">
                <a:solidFill>
                  <a:srgbClr val="272727"/>
                </a:solidFill>
                <a:latin typeface="Times New Roman" panose="02020603050405020304" pitchFamily="18" charset="0"/>
                <a:cs typeface="Times New Roman" panose="02020603050405020304" pitchFamily="18" charset="0"/>
              </a:rPr>
              <a:t> SUBRAMANI</a:t>
            </a:r>
            <a:endParaRPr sz="2000" dirty="0">
              <a:latin typeface="Times New Roman" panose="02020603050405020304" pitchFamily="18" charset="0"/>
              <a:cs typeface="Times New Roman" panose="02020603050405020304" pitchFamily="18" charset="0"/>
            </a:endParaRPr>
          </a:p>
          <a:p>
            <a:pPr marL="12700">
              <a:lnSpc>
                <a:spcPct val="100000"/>
              </a:lnSpc>
              <a:spcBef>
                <a:spcPts val="2675"/>
              </a:spcBef>
              <a:tabLst>
                <a:tab pos="2259965" algn="l"/>
                <a:tab pos="2475865" algn="l"/>
              </a:tabLst>
            </a:pPr>
            <a:r>
              <a:rPr sz="2000" b="1" spc="-10" dirty="0">
                <a:solidFill>
                  <a:srgbClr val="272727"/>
                </a:solidFill>
                <a:latin typeface="Times New Roman" panose="02020603050405020304" pitchFamily="18" charset="0"/>
                <a:cs typeface="Times New Roman" panose="02020603050405020304" pitchFamily="18" charset="0"/>
              </a:rPr>
              <a:t>TEAM</a:t>
            </a:r>
            <a:r>
              <a:rPr sz="2000" b="1" spc="5" dirty="0">
                <a:solidFill>
                  <a:srgbClr val="272727"/>
                </a:solidFill>
                <a:latin typeface="Times New Roman" panose="02020603050405020304" pitchFamily="18" charset="0"/>
                <a:cs typeface="Times New Roman" panose="02020603050405020304" pitchFamily="18" charset="0"/>
              </a:rPr>
              <a:t> </a:t>
            </a:r>
            <a:r>
              <a:rPr sz="2000" b="1" spc="-5" dirty="0">
                <a:solidFill>
                  <a:srgbClr val="272727"/>
                </a:solidFill>
                <a:latin typeface="Times New Roman" panose="02020603050405020304" pitchFamily="18" charset="0"/>
                <a:cs typeface="Times New Roman" panose="02020603050405020304" pitchFamily="18" charset="0"/>
              </a:rPr>
              <a:t>MEMERS</a:t>
            </a:r>
            <a:r>
              <a:rPr sz="2000" spc="-5" dirty="0">
                <a:solidFill>
                  <a:srgbClr val="272727"/>
                </a:solidFill>
                <a:latin typeface="Times New Roman" panose="02020603050405020304" pitchFamily="18" charset="0"/>
                <a:cs typeface="Times New Roman" panose="02020603050405020304" pitchFamily="18" charset="0"/>
              </a:rPr>
              <a:t>	</a:t>
            </a:r>
            <a:r>
              <a:rPr sz="2000" dirty="0">
                <a:solidFill>
                  <a:srgbClr val="272727"/>
                </a:solidFill>
                <a:latin typeface="Times New Roman" panose="02020603050405020304" pitchFamily="18" charset="0"/>
                <a:cs typeface="Times New Roman" panose="02020603050405020304" pitchFamily="18" charset="0"/>
              </a:rPr>
              <a:t>:	</a:t>
            </a:r>
            <a:r>
              <a:rPr sz="2000" spc="-5" dirty="0">
                <a:solidFill>
                  <a:srgbClr val="272727"/>
                </a:solidFill>
                <a:latin typeface="Times New Roman" panose="02020603050405020304" pitchFamily="18" charset="0"/>
                <a:cs typeface="Times New Roman" panose="02020603050405020304" pitchFamily="18" charset="0"/>
              </a:rPr>
              <a:t>AKSHIDHA</a:t>
            </a:r>
            <a:r>
              <a:rPr lang="en-IN" sz="2000" spc="-5" dirty="0">
                <a:solidFill>
                  <a:srgbClr val="272727"/>
                </a:solidFill>
                <a:latin typeface="Times New Roman" panose="02020603050405020304" pitchFamily="18" charset="0"/>
                <a:cs typeface="Times New Roman" panose="02020603050405020304" pitchFamily="18" charset="0"/>
              </a:rPr>
              <a:t> </a:t>
            </a:r>
            <a:r>
              <a:rPr sz="2000" spc="-5" dirty="0">
                <a:solidFill>
                  <a:srgbClr val="272727"/>
                </a:solidFill>
                <a:latin typeface="Times New Roman" panose="02020603050405020304" pitchFamily="18" charset="0"/>
                <a:cs typeface="Times New Roman" panose="02020603050405020304" pitchFamily="18" charset="0"/>
              </a:rPr>
              <a:t>U</a:t>
            </a:r>
            <a:r>
              <a:rPr sz="2000" spc="-60" dirty="0">
                <a:solidFill>
                  <a:srgbClr val="272727"/>
                </a:solidFill>
                <a:latin typeface="Times New Roman" panose="02020603050405020304" pitchFamily="18" charset="0"/>
                <a:cs typeface="Times New Roman" panose="02020603050405020304" pitchFamily="18" charset="0"/>
              </a:rPr>
              <a:t> </a:t>
            </a:r>
            <a:r>
              <a:rPr lang="en-IN" sz="2000" spc="-60" dirty="0">
                <a:solidFill>
                  <a:srgbClr val="272727"/>
                </a:solidFill>
                <a:latin typeface="Times New Roman" panose="02020603050405020304" pitchFamily="18" charset="0"/>
                <a:cs typeface="Times New Roman" panose="02020603050405020304" pitchFamily="18" charset="0"/>
              </a:rPr>
              <a:t>        </a:t>
            </a:r>
            <a:r>
              <a:rPr sz="2000" spc="-5" dirty="0">
                <a:solidFill>
                  <a:srgbClr val="272727"/>
                </a:solidFill>
                <a:latin typeface="Times New Roman" panose="02020603050405020304" pitchFamily="18" charset="0"/>
                <a:cs typeface="Times New Roman" panose="02020603050405020304" pitchFamily="18" charset="0"/>
              </a:rPr>
              <a:t>[211420104014]</a:t>
            </a:r>
            <a:endParaRPr sz="2000" dirty="0">
              <a:latin typeface="Times New Roman" panose="02020603050405020304" pitchFamily="18" charset="0"/>
              <a:cs typeface="Times New Roman" panose="02020603050405020304" pitchFamily="18" charset="0"/>
            </a:endParaRPr>
          </a:p>
          <a:p>
            <a:pPr marL="2475865">
              <a:lnSpc>
                <a:spcPct val="100000"/>
              </a:lnSpc>
              <a:spcBef>
                <a:spcPts val="140"/>
              </a:spcBef>
            </a:pPr>
            <a:r>
              <a:rPr sz="2000" spc="-10" dirty="0">
                <a:solidFill>
                  <a:srgbClr val="272727"/>
                </a:solidFill>
                <a:latin typeface="Times New Roman" panose="02020603050405020304" pitchFamily="18" charset="0"/>
                <a:cs typeface="Times New Roman" panose="02020603050405020304" pitchFamily="18" charset="0"/>
              </a:rPr>
              <a:t>DEEPTHI</a:t>
            </a:r>
            <a:r>
              <a:rPr lang="en-IN" sz="2000" spc="-10" dirty="0">
                <a:solidFill>
                  <a:srgbClr val="272727"/>
                </a:solidFill>
                <a:latin typeface="Times New Roman" panose="02020603050405020304" pitchFamily="18" charset="0"/>
                <a:cs typeface="Times New Roman" panose="02020603050405020304" pitchFamily="18" charset="0"/>
              </a:rPr>
              <a:t> </a:t>
            </a:r>
            <a:r>
              <a:rPr sz="2000" spc="-10" dirty="0">
                <a:solidFill>
                  <a:srgbClr val="272727"/>
                </a:solidFill>
                <a:latin typeface="Times New Roman" panose="02020603050405020304" pitchFamily="18" charset="0"/>
                <a:cs typeface="Times New Roman" panose="02020603050405020304" pitchFamily="18" charset="0"/>
              </a:rPr>
              <a:t>L</a:t>
            </a:r>
            <a:r>
              <a:rPr lang="en-IN" sz="2000" spc="-10" dirty="0">
                <a:solidFill>
                  <a:srgbClr val="272727"/>
                </a:solidFill>
                <a:latin typeface="Times New Roman" panose="02020603050405020304" pitchFamily="18" charset="0"/>
                <a:cs typeface="Times New Roman" panose="02020603050405020304" pitchFamily="18" charset="0"/>
              </a:rPr>
              <a:t> </a:t>
            </a:r>
            <a:r>
              <a:rPr sz="2000" spc="-10" dirty="0">
                <a:solidFill>
                  <a:srgbClr val="272727"/>
                </a:solidFill>
                <a:latin typeface="Times New Roman" panose="02020603050405020304" pitchFamily="18" charset="0"/>
                <a:cs typeface="Times New Roman" panose="02020603050405020304" pitchFamily="18" charset="0"/>
              </a:rPr>
              <a:t>S</a:t>
            </a:r>
            <a:r>
              <a:rPr sz="2000" spc="5" dirty="0">
                <a:solidFill>
                  <a:srgbClr val="272727"/>
                </a:solidFill>
                <a:latin typeface="Times New Roman" panose="02020603050405020304" pitchFamily="18" charset="0"/>
                <a:cs typeface="Times New Roman" panose="02020603050405020304" pitchFamily="18" charset="0"/>
              </a:rPr>
              <a:t> </a:t>
            </a:r>
            <a:r>
              <a:rPr lang="en-IN" sz="2000" spc="5" dirty="0">
                <a:solidFill>
                  <a:srgbClr val="272727"/>
                </a:solidFill>
                <a:latin typeface="Times New Roman" panose="02020603050405020304" pitchFamily="18" charset="0"/>
                <a:cs typeface="Times New Roman" panose="02020603050405020304" pitchFamily="18" charset="0"/>
              </a:rPr>
              <a:t>         </a:t>
            </a:r>
            <a:r>
              <a:rPr sz="2000" spc="-5" dirty="0">
                <a:solidFill>
                  <a:srgbClr val="272727"/>
                </a:solidFill>
                <a:latin typeface="Times New Roman" panose="02020603050405020304" pitchFamily="18" charset="0"/>
                <a:cs typeface="Times New Roman" panose="02020603050405020304" pitchFamily="18" charset="0"/>
              </a:rPr>
              <a:t>[211420104058]</a:t>
            </a:r>
            <a:endParaRPr sz="2000" dirty="0">
              <a:latin typeface="Times New Roman" panose="02020603050405020304" pitchFamily="18" charset="0"/>
              <a:cs typeface="Times New Roman" panose="02020603050405020304" pitchFamily="18" charset="0"/>
            </a:endParaRPr>
          </a:p>
          <a:p>
            <a:pPr marL="2491105">
              <a:lnSpc>
                <a:spcPct val="100000"/>
              </a:lnSpc>
              <a:spcBef>
                <a:spcPts val="170"/>
              </a:spcBef>
              <a:tabLst>
                <a:tab pos="3815715" algn="l"/>
              </a:tabLst>
            </a:pPr>
            <a:r>
              <a:rPr sz="2000" spc="-10" dirty="0">
                <a:solidFill>
                  <a:srgbClr val="272727"/>
                </a:solidFill>
                <a:latin typeface="Times New Roman" panose="02020603050405020304" pitchFamily="18" charset="0"/>
                <a:cs typeface="Times New Roman" panose="02020603050405020304" pitchFamily="18" charset="0"/>
              </a:rPr>
              <a:t>MONISHA</a:t>
            </a:r>
            <a:r>
              <a:rPr lang="en-IN" sz="2000" spc="-10" dirty="0">
                <a:solidFill>
                  <a:srgbClr val="272727"/>
                </a:solidFill>
                <a:latin typeface="Times New Roman" panose="02020603050405020304" pitchFamily="18" charset="0"/>
                <a:cs typeface="Times New Roman" panose="02020603050405020304" pitchFamily="18" charset="0"/>
              </a:rPr>
              <a:t> </a:t>
            </a:r>
            <a:r>
              <a:rPr sz="2000" spc="-10" dirty="0">
                <a:solidFill>
                  <a:srgbClr val="272727"/>
                </a:solidFill>
                <a:latin typeface="Times New Roman" panose="02020603050405020304" pitchFamily="18" charset="0"/>
                <a:cs typeface="Times New Roman" panose="02020603050405020304" pitchFamily="18" charset="0"/>
              </a:rPr>
              <a:t>D	</a:t>
            </a:r>
            <a:r>
              <a:rPr sz="2000" spc="-5" dirty="0">
                <a:solidFill>
                  <a:srgbClr val="272727"/>
                </a:solidFill>
                <a:latin typeface="Times New Roman" panose="02020603050405020304" pitchFamily="18" charset="0"/>
                <a:cs typeface="Times New Roman" panose="02020603050405020304" pitchFamily="18" charset="0"/>
              </a:rPr>
              <a:t>[211420104167]</a:t>
            </a:r>
            <a:endParaRPr sz="2000" dirty="0">
              <a:latin typeface="Times New Roman" panose="02020603050405020304" pitchFamily="18" charset="0"/>
              <a:cs typeface="Times New Roman" panose="02020603050405020304" pitchFamily="18" charset="0"/>
            </a:endParaRPr>
          </a:p>
          <a:p>
            <a:pPr marL="40005">
              <a:lnSpc>
                <a:spcPct val="100000"/>
              </a:lnSpc>
              <a:spcBef>
                <a:spcPts val="1395"/>
              </a:spcBef>
              <a:tabLst>
                <a:tab pos="2256155" algn="l"/>
                <a:tab pos="2469515" algn="l"/>
              </a:tabLst>
            </a:pPr>
            <a:r>
              <a:rPr sz="2000" b="1" spc="-10" dirty="0">
                <a:solidFill>
                  <a:srgbClr val="272727"/>
                </a:solidFill>
                <a:latin typeface="Times New Roman" panose="02020603050405020304" pitchFamily="18" charset="0"/>
                <a:cs typeface="Times New Roman" panose="02020603050405020304" pitchFamily="18" charset="0"/>
              </a:rPr>
              <a:t>DOMAIN</a:t>
            </a:r>
            <a:r>
              <a:rPr sz="2000" spc="-10" dirty="0">
                <a:solidFill>
                  <a:srgbClr val="272727"/>
                </a:solidFill>
                <a:latin typeface="Times New Roman" panose="02020603050405020304" pitchFamily="18" charset="0"/>
                <a:cs typeface="Times New Roman" panose="02020603050405020304" pitchFamily="18" charset="0"/>
              </a:rPr>
              <a:t>	</a:t>
            </a:r>
            <a:r>
              <a:rPr sz="2000" dirty="0">
                <a:solidFill>
                  <a:srgbClr val="272727"/>
                </a:solidFill>
                <a:latin typeface="Times New Roman" panose="02020603050405020304" pitchFamily="18" charset="0"/>
                <a:cs typeface="Times New Roman" panose="02020603050405020304" pitchFamily="18" charset="0"/>
              </a:rPr>
              <a:t>:	</a:t>
            </a:r>
            <a:r>
              <a:rPr lang="en-IN" sz="2000" spc="-5" dirty="0">
                <a:solidFill>
                  <a:srgbClr val="272727"/>
                </a:solidFill>
                <a:latin typeface="Times New Roman" panose="02020603050405020304" pitchFamily="18" charset="0"/>
                <a:cs typeface="Times New Roman" panose="02020603050405020304" pitchFamily="18" charset="0"/>
              </a:rPr>
              <a:t>DEEP</a:t>
            </a:r>
            <a:r>
              <a:rPr sz="2000" spc="-65" dirty="0">
                <a:solidFill>
                  <a:srgbClr val="272727"/>
                </a:solidFill>
                <a:latin typeface="Times New Roman" panose="02020603050405020304" pitchFamily="18" charset="0"/>
                <a:cs typeface="Times New Roman" panose="02020603050405020304" pitchFamily="18" charset="0"/>
              </a:rPr>
              <a:t> </a:t>
            </a:r>
            <a:r>
              <a:rPr sz="2000" spc="-5" dirty="0">
                <a:solidFill>
                  <a:srgbClr val="272727"/>
                </a:solidFill>
                <a:latin typeface="Times New Roman" panose="02020603050405020304" pitchFamily="18" charset="0"/>
                <a:cs typeface="Times New Roman" panose="02020603050405020304" pitchFamily="18" charset="0"/>
              </a:rPr>
              <a:t>LEARNING</a:t>
            </a:r>
            <a:endParaRPr sz="2000" dirty="0">
              <a:latin typeface="Times New Roman" panose="02020603050405020304" pitchFamily="18" charset="0"/>
              <a:cs typeface="Times New Roman" panose="02020603050405020304" pitchFamily="18" charset="0"/>
            </a:endParaRPr>
          </a:p>
          <a:p>
            <a:pPr marL="30480">
              <a:lnSpc>
                <a:spcPct val="100000"/>
              </a:lnSpc>
              <a:tabLst>
                <a:tab pos="2239645" algn="l"/>
              </a:tabLst>
            </a:pPr>
            <a:r>
              <a:rPr sz="2000" b="1" spc="-10" dirty="0">
                <a:solidFill>
                  <a:srgbClr val="272727"/>
                </a:solidFill>
                <a:latin typeface="Times New Roman" panose="02020603050405020304" pitchFamily="18" charset="0"/>
                <a:cs typeface="Times New Roman" panose="02020603050405020304" pitchFamily="18" charset="0"/>
              </a:rPr>
              <a:t>BATCH</a:t>
            </a:r>
            <a:r>
              <a:rPr sz="2000" spc="-10" dirty="0">
                <a:solidFill>
                  <a:srgbClr val="272727"/>
                </a:solidFill>
                <a:latin typeface="Times New Roman" panose="02020603050405020304" pitchFamily="18" charset="0"/>
                <a:cs typeface="Times New Roman" panose="02020603050405020304" pitchFamily="18" charset="0"/>
              </a:rPr>
              <a:t>	</a:t>
            </a:r>
            <a:r>
              <a:rPr sz="2000" dirty="0">
                <a:solidFill>
                  <a:srgbClr val="272727"/>
                </a:solidFill>
                <a:latin typeface="Times New Roman" panose="02020603050405020304" pitchFamily="18" charset="0"/>
                <a:cs typeface="Times New Roman" panose="02020603050405020304" pitchFamily="18" charset="0"/>
              </a:rPr>
              <a:t>:</a:t>
            </a:r>
            <a:r>
              <a:rPr lang="en-IN" sz="2000" dirty="0">
                <a:solidFill>
                  <a:srgbClr val="272727"/>
                </a:solidFill>
                <a:latin typeface="Times New Roman" panose="02020603050405020304" pitchFamily="18" charset="0"/>
                <a:cs typeface="Times New Roman" panose="02020603050405020304" pitchFamily="18" charset="0"/>
              </a:rPr>
              <a:t>   </a:t>
            </a:r>
            <a:r>
              <a:rPr lang="en-IN" sz="2400" dirty="0">
                <a:solidFill>
                  <a:srgbClr val="272727"/>
                </a:solidFill>
                <a:latin typeface="Times New Roman" panose="02020603050405020304" pitchFamily="18" charset="0"/>
                <a:cs typeface="Times New Roman" panose="02020603050405020304" pitchFamily="18" charset="0"/>
              </a:rPr>
              <a:t>A7</a:t>
            </a:r>
          </a:p>
          <a:p>
            <a:pPr marL="30480">
              <a:lnSpc>
                <a:spcPct val="100000"/>
              </a:lnSpc>
              <a:tabLst>
                <a:tab pos="2239645" algn="l"/>
              </a:tabLst>
            </a:pPr>
            <a:r>
              <a:rPr lang="en-IN" sz="2000" b="1" dirty="0">
                <a:solidFill>
                  <a:srgbClr val="272727"/>
                </a:solidFill>
                <a:latin typeface="Times New Roman" panose="02020603050405020304" pitchFamily="18" charset="0"/>
                <a:cs typeface="Times New Roman" panose="02020603050405020304" pitchFamily="18" charset="0"/>
              </a:rPr>
              <a:t>SDG GOAL               </a:t>
            </a:r>
            <a:r>
              <a:rPr lang="en-IN" sz="2400" dirty="0">
                <a:solidFill>
                  <a:srgbClr val="272727"/>
                </a:solidFill>
                <a:latin typeface="Times New Roman" panose="02020603050405020304" pitchFamily="18" charset="0"/>
                <a:cs typeface="Times New Roman" panose="02020603050405020304" pitchFamily="18" charset="0"/>
              </a:rPr>
              <a:t>: </a:t>
            </a:r>
            <a:r>
              <a:rPr lang="en-IN" sz="2000" spc="-75" dirty="0">
                <a:solidFill>
                  <a:srgbClr val="272727"/>
                </a:solidFill>
                <a:latin typeface="Times New Roman"/>
                <a:cs typeface="Times New Roman"/>
              </a:rPr>
              <a:t>GOAL 16 -</a:t>
            </a:r>
            <a:r>
              <a:rPr lang="en-IN" sz="2000" dirty="0">
                <a:solidFill>
                  <a:srgbClr val="272727"/>
                </a:solidFill>
                <a:latin typeface="Times New Roman" panose="02020603050405020304" pitchFamily="18" charset="0"/>
                <a:cs typeface="Times New Roman" panose="02020603050405020304" pitchFamily="18" charset="0"/>
              </a:rPr>
              <a:t>PEACE, JUSTICE AND STRONG INSTITUTIONS</a:t>
            </a:r>
            <a:endParaRPr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0BB729-62A4-CDEB-E52A-1ADA6564C199}"/>
              </a:ext>
            </a:extLst>
          </p:cNvPr>
          <p:cNvSpPr txBox="1"/>
          <p:nvPr/>
        </p:nvSpPr>
        <p:spPr>
          <a:xfrm>
            <a:off x="2020438" y="525036"/>
            <a:ext cx="9409562" cy="120032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PANIMALAR ENGINEERING COLLEGE</a:t>
            </a:r>
          </a:p>
          <a:p>
            <a:pPr algn="ctr"/>
            <a:r>
              <a:rPr lang="en-IN" sz="2400" b="1" dirty="0">
                <a:latin typeface="Times New Roman" panose="02020603050405020304" pitchFamily="18" charset="0"/>
                <a:cs typeface="Times New Roman" panose="02020603050405020304" pitchFamily="18" charset="0"/>
              </a:rPr>
              <a:t>DEPARTMENT OF COMPUTER SCIENCE AND ENGINEERING</a:t>
            </a:r>
          </a:p>
          <a:p>
            <a:pPr algn="ctr"/>
            <a:r>
              <a:rPr lang="en-IN" sz="2400" b="1" dirty="0">
                <a:latin typeface="Times New Roman" panose="02020603050405020304" pitchFamily="18" charset="0"/>
                <a:cs typeface="Times New Roman" panose="02020603050405020304" pitchFamily="18" charset="0"/>
              </a:rPr>
              <a:t>Bangalore Trunk Road, Poonamallee, Chennai – 600 123 </a:t>
            </a:r>
          </a:p>
        </p:txBody>
      </p:sp>
      <p:pic>
        <p:nvPicPr>
          <p:cNvPr id="8" name="Picture 7">
            <a:extLst>
              <a:ext uri="{FF2B5EF4-FFF2-40B4-BE49-F238E27FC236}">
                <a16:creationId xmlns:a16="http://schemas.microsoft.com/office/drawing/2014/main" id="{D57A65BC-5B2A-5470-E52D-E48F86518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95895"/>
            <a:ext cx="1258438" cy="1309920"/>
          </a:xfrm>
          <a:prstGeom prst="rect">
            <a:avLst/>
          </a:prstGeom>
        </p:spPr>
      </p:pic>
      <p:sp>
        <p:nvSpPr>
          <p:cNvPr id="11" name="Slide Number Placeholder 10">
            <a:extLst>
              <a:ext uri="{FF2B5EF4-FFF2-40B4-BE49-F238E27FC236}">
                <a16:creationId xmlns:a16="http://schemas.microsoft.com/office/drawing/2014/main" id="{9A110D82-1EF4-C0DF-41C0-43844426FBD7}"/>
              </a:ext>
            </a:extLst>
          </p:cNvPr>
          <p:cNvSpPr>
            <a:spLocks noGrp="1"/>
          </p:cNvSpPr>
          <p:nvPr>
            <p:ph type="sldNum" sz="quarter" idx="7"/>
          </p:nvPr>
        </p:nvSpPr>
        <p:spPr>
          <a:xfrm>
            <a:off x="8991600" y="6250525"/>
            <a:ext cx="2804160" cy="215444"/>
          </a:xfrm>
        </p:spPr>
        <p:txBody>
          <a:bodyPr/>
          <a:lstStyle/>
          <a:p>
            <a:fld id="{B6F15528-21DE-4FAA-801E-634DDDAF4B2B}" type="slidenum">
              <a:rPr lang="en-IN" sz="1400" smtClean="0"/>
              <a:t>1</a:t>
            </a:fld>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5E0978C-FD61-2CCB-DFB7-8C349E87C7A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8B0264B-A8F2-3AC7-8EBB-D7C756C623A6}"/>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113A9F7-7882-D6AF-9FF0-CA3A971F9FBE}"/>
              </a:ext>
            </a:extLst>
          </p:cNvPr>
          <p:cNvSpPr/>
          <p:nvPr/>
        </p:nvSpPr>
        <p:spPr>
          <a:xfrm>
            <a:off x="609600" y="565995"/>
            <a:ext cx="109728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8D80B98A-377B-70BF-CC59-174B73A9DEEB}"/>
              </a:ext>
            </a:extLst>
          </p:cNvPr>
          <p:cNvSpPr txBox="1">
            <a:spLocks noGrp="1"/>
          </p:cNvSpPr>
          <p:nvPr>
            <p:ph type="title"/>
          </p:nvPr>
        </p:nvSpPr>
        <p:spPr>
          <a:xfrm>
            <a:off x="1165758"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OBJECTIVE</a:t>
            </a:r>
            <a:endParaRPr sz="3600" spc="-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14F407-BECB-003F-9FA6-0D42587F21E8}"/>
              </a:ext>
            </a:extLst>
          </p:cNvPr>
          <p:cNvSpPr txBox="1"/>
          <p:nvPr/>
        </p:nvSpPr>
        <p:spPr>
          <a:xfrm>
            <a:off x="1295400" y="2133600"/>
            <a:ext cx="9906000" cy="2241960"/>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To develop an effective legal case prediction application using BERT , which includes an user friendly and interactive interface in which the user is bound to answer to the questions within the scope of one specific domain that they have chosen, hence increasing the trust and user satisfaction.</a:t>
            </a:r>
          </a:p>
        </p:txBody>
      </p:sp>
      <p:sp>
        <p:nvSpPr>
          <p:cNvPr id="8" name="Slide Number Placeholder 7">
            <a:extLst>
              <a:ext uri="{FF2B5EF4-FFF2-40B4-BE49-F238E27FC236}">
                <a16:creationId xmlns:a16="http://schemas.microsoft.com/office/drawing/2014/main" id="{BEAD35ED-0F26-0C10-4107-DF9CF8334806}"/>
              </a:ext>
            </a:extLst>
          </p:cNvPr>
          <p:cNvSpPr>
            <a:spLocks noGrp="1"/>
          </p:cNvSpPr>
          <p:nvPr>
            <p:ph type="sldNum" sz="quarter" idx="7"/>
          </p:nvPr>
        </p:nvSpPr>
        <p:spPr>
          <a:xfrm>
            <a:off x="8991600" y="6337756"/>
            <a:ext cx="2804160" cy="215444"/>
          </a:xfrm>
        </p:spPr>
        <p:txBody>
          <a:bodyPr/>
          <a:lstStyle/>
          <a:p>
            <a:fld id="{B6F15528-21DE-4FAA-801E-634DDDAF4B2B}" type="slidenum">
              <a:rPr lang="en-IN" sz="1400" smtClean="0"/>
              <a:t>10</a:t>
            </a:fld>
            <a:endParaRPr lang="en-IN" sz="1400" dirty="0"/>
          </a:p>
        </p:txBody>
      </p:sp>
    </p:spTree>
    <p:extLst>
      <p:ext uri="{BB962C8B-B14F-4D97-AF65-F5344CB8AC3E}">
        <p14:creationId xmlns:p14="http://schemas.microsoft.com/office/powerpoint/2010/main" val="110954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23D342-C2D6-3D22-7A4E-8C2440A0018C}"/>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762000" y="565995"/>
            <a:ext cx="108204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165758" y="684535"/>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IMPLEMENTATION  ENVIRONMENT</a:t>
            </a:r>
            <a:endParaRPr sz="3600" spc="-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341B0BA-6149-2D5A-6DD3-58584AC24A7C}"/>
              </a:ext>
            </a:extLst>
          </p:cNvPr>
          <p:cNvSpPr txBox="1"/>
          <p:nvPr/>
        </p:nvSpPr>
        <p:spPr>
          <a:xfrm>
            <a:off x="6629400" y="1676400"/>
            <a:ext cx="4724400" cy="4119076"/>
          </a:xfrm>
          <a:prstGeom prst="rect">
            <a:avLst/>
          </a:prstGeom>
          <a:noFill/>
        </p:spPr>
        <p:txBody>
          <a:bodyPr wrap="square">
            <a:spAutoFit/>
          </a:bodyPr>
          <a:lstStyle/>
          <a:p>
            <a:pPr marL="12065">
              <a:lnSpc>
                <a:spcPct val="100000"/>
              </a:lnSpc>
              <a:spcBef>
                <a:spcPts val="1325"/>
              </a:spcBef>
              <a:tabLst>
                <a:tab pos="436245" algn="l"/>
                <a:tab pos="436880" algn="l"/>
              </a:tabLst>
            </a:pPr>
            <a:r>
              <a:rPr lang="en-US" sz="2400" b="1" u="sng" spc="-5" dirty="0">
                <a:latin typeface="Times New Roman" panose="02020603050405020304" pitchFamily="18" charset="0"/>
                <a:cs typeface="Times New Roman" panose="02020603050405020304" pitchFamily="18" charset="0"/>
              </a:rPr>
              <a:t>Software Requirements</a:t>
            </a:r>
          </a:p>
          <a:p>
            <a:pPr marL="12065">
              <a:lnSpc>
                <a:spcPct val="100000"/>
              </a:lnSpc>
              <a:spcBef>
                <a:spcPts val="1325"/>
              </a:spcBef>
              <a:tabLst>
                <a:tab pos="436245" algn="l"/>
                <a:tab pos="436880" algn="l"/>
              </a:tabLst>
            </a:pPr>
            <a:r>
              <a:rPr lang="en-US" sz="2400" u="sng" spc="-5" dirty="0">
                <a:latin typeface="Times New Roman" panose="02020603050405020304" pitchFamily="18" charset="0"/>
                <a:cs typeface="Times New Roman" panose="02020603050405020304" pitchFamily="18" charset="0"/>
              </a:rPr>
              <a:t>Backend</a:t>
            </a:r>
            <a:r>
              <a:rPr lang="en-US" sz="2400" spc="-5" dirty="0">
                <a:latin typeface="Times New Roman" panose="02020603050405020304" pitchFamily="18" charset="0"/>
                <a:cs typeface="Times New Roman" panose="02020603050405020304" pitchFamily="18" charset="0"/>
              </a:rPr>
              <a:t>:</a:t>
            </a:r>
          </a:p>
          <a:p>
            <a:pPr marL="12065">
              <a:lnSpc>
                <a:spcPct val="100000"/>
              </a:lnSpc>
              <a:tabLst>
                <a:tab pos="436245" algn="l"/>
                <a:tab pos="436880" algn="l"/>
              </a:tabLst>
            </a:pPr>
            <a:r>
              <a:rPr lang="en-US" sz="2400" spc="-5" dirty="0">
                <a:latin typeface="Times New Roman" panose="02020603050405020304" pitchFamily="18" charset="0"/>
                <a:cs typeface="Times New Roman" panose="02020603050405020304" pitchFamily="18" charset="0"/>
              </a:rPr>
              <a:t>                  In Google Colabs</a:t>
            </a:r>
          </a:p>
          <a:p>
            <a:pPr marL="2183765" lvl="4" indent="-342900">
              <a:buFont typeface="Arial" panose="020B0604020202020204" pitchFamily="34" charset="0"/>
              <a:buChar char="•"/>
              <a:tabLst>
                <a:tab pos="436245" algn="l"/>
                <a:tab pos="436880" algn="l"/>
              </a:tabLst>
            </a:pPr>
            <a:r>
              <a:rPr lang="en-US" sz="2400" spc="-5" dirty="0">
                <a:latin typeface="Times New Roman" panose="02020603050405020304" pitchFamily="18" charset="0"/>
                <a:cs typeface="Times New Roman" panose="02020603050405020304" pitchFamily="18" charset="0"/>
              </a:rPr>
              <a:t>P</a:t>
            </a:r>
            <a:r>
              <a:rPr lang="en-US" sz="2400" spc="-25" dirty="0">
                <a:latin typeface="Times New Roman" panose="02020603050405020304" pitchFamily="18" charset="0"/>
                <a:cs typeface="Times New Roman" panose="02020603050405020304" pitchFamily="18" charset="0"/>
              </a:rPr>
              <a:t>y</a:t>
            </a:r>
            <a:r>
              <a:rPr lang="en-US" sz="2400" spc="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p>
          <a:p>
            <a:pPr marL="2183765" lvl="4" indent="-342900">
              <a:buFont typeface="Arial" panose="020B0604020202020204" pitchFamily="34" charset="0"/>
              <a:buChar char="•"/>
              <a:tabLst>
                <a:tab pos="436245" algn="l"/>
                <a:tab pos="436880" algn="l"/>
              </a:tabLst>
            </a:pPr>
            <a:r>
              <a:rPr lang="en-US" sz="2400" dirty="0">
                <a:latin typeface="Times New Roman" panose="02020603050405020304" pitchFamily="18" charset="0"/>
                <a:cs typeface="Times New Roman" panose="02020603050405020304" pitchFamily="18" charset="0"/>
              </a:rPr>
              <a:t>Flask Api</a:t>
            </a:r>
          </a:p>
          <a:p>
            <a:pPr marL="12065">
              <a:lnSpc>
                <a:spcPct val="100000"/>
              </a:lnSpc>
              <a:spcBef>
                <a:spcPts val="1325"/>
              </a:spcBef>
              <a:tabLst>
                <a:tab pos="436245" algn="l"/>
                <a:tab pos="436880" algn="l"/>
              </a:tabLst>
            </a:pPr>
            <a:r>
              <a:rPr lang="en-US" sz="2400" u="sng" dirty="0">
                <a:latin typeface="Times New Roman" panose="02020603050405020304" pitchFamily="18" charset="0"/>
                <a:cs typeface="Times New Roman" panose="02020603050405020304" pitchFamily="18" charset="0"/>
              </a:rPr>
              <a:t>Frontend</a:t>
            </a:r>
            <a:r>
              <a:rPr lang="en-US" sz="2400" dirty="0">
                <a:latin typeface="Times New Roman" panose="02020603050405020304" pitchFamily="18" charset="0"/>
                <a:cs typeface="Times New Roman" panose="02020603050405020304" pitchFamily="18" charset="0"/>
              </a:rPr>
              <a:t>:</a:t>
            </a:r>
          </a:p>
          <a:p>
            <a:pPr marL="12065">
              <a:lnSpc>
                <a:spcPct val="100000"/>
              </a:lnSpc>
              <a:tabLst>
                <a:tab pos="436245" algn="l"/>
                <a:tab pos="436880" algn="l"/>
              </a:tabLst>
            </a:pPr>
            <a:r>
              <a:rPr lang="en-US" sz="2400" dirty="0">
                <a:latin typeface="Times New Roman" panose="02020603050405020304" pitchFamily="18" charset="0"/>
                <a:cs typeface="Times New Roman" panose="02020603050405020304" pitchFamily="18" charset="0"/>
              </a:rPr>
              <a:t>                  In Visual Studio Code</a:t>
            </a:r>
          </a:p>
          <a:p>
            <a:pPr marL="2183765" lvl="4" indent="-342900">
              <a:buFont typeface="Arial" panose="020B0604020202020204" pitchFamily="34" charset="0"/>
              <a:buChar char="•"/>
              <a:tabLst>
                <a:tab pos="436245" algn="l"/>
                <a:tab pos="436880" algn="l"/>
              </a:tabLst>
            </a:pPr>
            <a:r>
              <a:rPr lang="en-US" sz="2400" dirty="0">
                <a:latin typeface="Times New Roman" panose="02020603050405020304" pitchFamily="18" charset="0"/>
                <a:cs typeface="Times New Roman" panose="02020603050405020304" pitchFamily="18" charset="0"/>
              </a:rPr>
              <a:t>React JS</a:t>
            </a:r>
          </a:p>
          <a:p>
            <a:pPr marL="2183765" lvl="4" indent="-342900">
              <a:buFont typeface="Arial" panose="020B0604020202020204" pitchFamily="34" charset="0"/>
              <a:buChar char="•"/>
              <a:tabLst>
                <a:tab pos="436245" algn="l"/>
                <a:tab pos="436880" algn="l"/>
              </a:tabLst>
            </a:pPr>
            <a:r>
              <a:rPr lang="en-US" sz="2400" dirty="0">
                <a:latin typeface="Times New Roman" panose="02020603050405020304" pitchFamily="18" charset="0"/>
                <a:cs typeface="Times New Roman" panose="02020603050405020304" pitchFamily="18" charset="0"/>
              </a:rPr>
              <a:t>HTML</a:t>
            </a:r>
          </a:p>
          <a:p>
            <a:pPr marL="2183765" lvl="4" indent="-342900">
              <a:buFont typeface="Arial" panose="020B0604020202020204" pitchFamily="34" charset="0"/>
              <a:buChar char="•"/>
              <a:tabLst>
                <a:tab pos="436245" algn="l"/>
                <a:tab pos="436880" algn="l"/>
              </a:tabLst>
            </a:pPr>
            <a:r>
              <a:rPr lang="en-US" sz="2400" dirty="0">
                <a:latin typeface="Times New Roman" panose="02020603050405020304" pitchFamily="18" charset="0"/>
                <a:cs typeface="Times New Roman" panose="02020603050405020304" pitchFamily="18" charset="0"/>
              </a:rPr>
              <a:t>CSS</a:t>
            </a:r>
          </a:p>
        </p:txBody>
      </p:sp>
      <p:sp>
        <p:nvSpPr>
          <p:cNvPr id="6" name="TextBox 5">
            <a:extLst>
              <a:ext uri="{FF2B5EF4-FFF2-40B4-BE49-F238E27FC236}">
                <a16:creationId xmlns:a16="http://schemas.microsoft.com/office/drawing/2014/main" id="{41BACC57-3002-5AAC-B773-06652C3B3B64}"/>
              </a:ext>
            </a:extLst>
          </p:cNvPr>
          <p:cNvSpPr txBox="1"/>
          <p:nvPr/>
        </p:nvSpPr>
        <p:spPr>
          <a:xfrm>
            <a:off x="1084082" y="1578672"/>
            <a:ext cx="4800600" cy="4750018"/>
          </a:xfrm>
          <a:prstGeom prst="rect">
            <a:avLst/>
          </a:prstGeom>
          <a:noFill/>
        </p:spPr>
        <p:txBody>
          <a:bodyPr wrap="square">
            <a:spAutoFit/>
          </a:bodyPr>
          <a:lstStyle/>
          <a:p>
            <a:pPr marL="12065">
              <a:lnSpc>
                <a:spcPct val="100000"/>
              </a:lnSpc>
              <a:spcBef>
                <a:spcPts val="1325"/>
              </a:spcBef>
              <a:tabLst>
                <a:tab pos="436245" algn="l"/>
                <a:tab pos="436880" algn="l"/>
              </a:tabLst>
            </a:pPr>
            <a:r>
              <a:rPr lang="en-US" sz="2400" b="1" u="sng" spc="-5" dirty="0">
                <a:latin typeface="Times New Roman" panose="02020603050405020304" pitchFamily="18" charset="0"/>
                <a:cs typeface="Times New Roman" panose="02020603050405020304" pitchFamily="18" charset="0"/>
              </a:rPr>
              <a:t>Hardware Requirements</a:t>
            </a:r>
          </a:p>
          <a:p>
            <a:pPr marL="12065">
              <a:lnSpc>
                <a:spcPct val="100000"/>
              </a:lnSpc>
              <a:spcBef>
                <a:spcPts val="1325"/>
              </a:spcBef>
              <a:tabLst>
                <a:tab pos="436245" algn="l"/>
                <a:tab pos="436880" algn="l"/>
              </a:tabLst>
            </a:pPr>
            <a:r>
              <a:rPr lang="en-US" sz="2400" u="sng" spc="-5" dirty="0">
                <a:latin typeface="Times New Roman" panose="02020603050405020304" pitchFamily="18" charset="0"/>
                <a:cs typeface="Times New Roman" panose="02020603050405020304" pitchFamily="18" charset="0"/>
              </a:rPr>
              <a:t>Processor</a:t>
            </a:r>
            <a:r>
              <a:rPr lang="en-US" sz="2400" spc="-5" dirty="0">
                <a:latin typeface="Times New Roman" panose="02020603050405020304" pitchFamily="18" charset="0"/>
                <a:cs typeface="Times New Roman" panose="02020603050405020304" pitchFamily="18" charset="0"/>
              </a:rPr>
              <a:t>:  </a:t>
            </a:r>
          </a:p>
          <a:p>
            <a:pPr marL="12065" algn="ctr">
              <a:lnSpc>
                <a:spcPct val="100000"/>
              </a:lnSpc>
              <a:spcBef>
                <a:spcPts val="1325"/>
              </a:spcBef>
              <a:tabLst>
                <a:tab pos="436245" algn="l"/>
                <a:tab pos="436880" algn="l"/>
              </a:tabLst>
            </a:pPr>
            <a:r>
              <a:rPr lang="en-US" sz="2400" spc="-5" dirty="0">
                <a:latin typeface="Times New Roman" panose="02020603050405020304" pitchFamily="18" charset="0"/>
                <a:cs typeface="Times New Roman" panose="02020603050405020304" pitchFamily="18" charset="0"/>
              </a:rPr>
              <a:t>Intel i3 or above</a:t>
            </a:r>
          </a:p>
          <a:p>
            <a:pPr marL="12065">
              <a:lnSpc>
                <a:spcPct val="100000"/>
              </a:lnSpc>
              <a:spcBef>
                <a:spcPts val="1325"/>
              </a:spcBef>
              <a:tabLst>
                <a:tab pos="436245" algn="l"/>
                <a:tab pos="436880" algn="l"/>
              </a:tabLst>
            </a:pPr>
            <a:r>
              <a:rPr lang="en-US" sz="2400" u="sng" spc="-5" dirty="0">
                <a:latin typeface="Times New Roman" panose="02020603050405020304" pitchFamily="18" charset="0"/>
                <a:cs typeface="Times New Roman" panose="02020603050405020304" pitchFamily="18" charset="0"/>
              </a:rPr>
              <a:t>Hard disk:</a:t>
            </a:r>
          </a:p>
          <a:p>
            <a:pPr marL="12065" algn="ctr">
              <a:lnSpc>
                <a:spcPct val="100000"/>
              </a:lnSpc>
              <a:spcBef>
                <a:spcPts val="1325"/>
              </a:spcBef>
              <a:tabLst>
                <a:tab pos="436245" algn="l"/>
                <a:tab pos="436880" algn="l"/>
              </a:tabLst>
            </a:pPr>
            <a:r>
              <a:rPr lang="en-US" sz="2400" spc="-5" dirty="0">
                <a:latin typeface="Times New Roman" panose="02020603050405020304" pitchFamily="18" charset="0"/>
                <a:cs typeface="Times New Roman" panose="02020603050405020304" pitchFamily="18" charset="0"/>
              </a:rPr>
              <a:t>   Min 16 GB or more</a:t>
            </a:r>
          </a:p>
          <a:p>
            <a:pPr marL="12065">
              <a:lnSpc>
                <a:spcPct val="100000"/>
              </a:lnSpc>
              <a:spcBef>
                <a:spcPts val="1325"/>
              </a:spcBef>
              <a:tabLst>
                <a:tab pos="436245" algn="l"/>
                <a:tab pos="436880" algn="l"/>
              </a:tabLst>
            </a:pPr>
            <a:r>
              <a:rPr lang="en-US" sz="2400" u="sng" spc="-5" dirty="0">
                <a:latin typeface="Times New Roman" panose="02020603050405020304" pitchFamily="18" charset="0"/>
                <a:cs typeface="Times New Roman" panose="02020603050405020304" pitchFamily="18" charset="0"/>
              </a:rPr>
              <a:t>RAM:</a:t>
            </a:r>
          </a:p>
          <a:p>
            <a:pPr marL="12065" algn="ctr">
              <a:lnSpc>
                <a:spcPct val="100000"/>
              </a:lnSpc>
              <a:spcBef>
                <a:spcPts val="1325"/>
              </a:spcBef>
              <a:tabLst>
                <a:tab pos="436245" algn="l"/>
                <a:tab pos="436880" algn="l"/>
              </a:tabLst>
            </a:pPr>
            <a:r>
              <a:rPr lang="en-US" sz="2400" spc="-5" dirty="0">
                <a:latin typeface="Times New Roman" panose="02020603050405020304" pitchFamily="18" charset="0"/>
                <a:cs typeface="Times New Roman" panose="02020603050405020304" pitchFamily="18" charset="0"/>
              </a:rPr>
              <a:t>Min 5 GB or more</a:t>
            </a:r>
          </a:p>
          <a:p>
            <a:pPr marL="12065">
              <a:lnSpc>
                <a:spcPct val="100000"/>
              </a:lnSpc>
              <a:spcBef>
                <a:spcPts val="1325"/>
              </a:spcBef>
              <a:tabLst>
                <a:tab pos="436245" algn="l"/>
                <a:tab pos="436880" algn="l"/>
              </a:tabLst>
            </a:pPr>
            <a:r>
              <a:rPr lang="en-IN" sz="2400" u="sng" dirty="0">
                <a:latin typeface="Times New Roman" panose="02020603050405020304" pitchFamily="18" charset="0"/>
                <a:cs typeface="Times New Roman" panose="02020603050405020304" pitchFamily="18" charset="0"/>
              </a:rPr>
              <a:t>GPU </a:t>
            </a:r>
            <a:r>
              <a:rPr lang="en-IN" sz="2400" dirty="0">
                <a:latin typeface="Times New Roman" panose="02020603050405020304" pitchFamily="18" charset="0"/>
                <a:cs typeface="Times New Roman" panose="02020603050405020304" pitchFamily="18" charset="0"/>
              </a:rPr>
              <a:t>: </a:t>
            </a:r>
          </a:p>
          <a:p>
            <a:pPr marL="12065">
              <a:lnSpc>
                <a:spcPct val="100000"/>
              </a:lnSpc>
              <a:spcBef>
                <a:spcPts val="1325"/>
              </a:spcBef>
              <a:tabLst>
                <a:tab pos="436245" algn="l"/>
                <a:tab pos="436880" algn="l"/>
              </a:tabLst>
            </a:pPr>
            <a:r>
              <a:rPr lang="en-IN" sz="2400" dirty="0">
                <a:latin typeface="Times New Roman" panose="02020603050405020304" pitchFamily="18" charset="0"/>
                <a:cs typeface="Times New Roman" panose="02020603050405020304" pitchFamily="18" charset="0"/>
              </a:rPr>
              <a:t>			Compatible with CUDA</a:t>
            </a:r>
            <a:endParaRPr lang="en-US" sz="2400" b="1" u="sng" spc="-5"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E1BB157-64F3-6CDD-014E-3A85372189BA}"/>
              </a:ext>
            </a:extLst>
          </p:cNvPr>
          <p:cNvSpPr>
            <a:spLocks noGrp="1"/>
          </p:cNvSpPr>
          <p:nvPr>
            <p:ph type="sldNum" sz="quarter" idx="7"/>
          </p:nvPr>
        </p:nvSpPr>
        <p:spPr>
          <a:xfrm>
            <a:off x="8996680" y="6281758"/>
            <a:ext cx="2804160" cy="215444"/>
          </a:xfrm>
        </p:spPr>
        <p:txBody>
          <a:bodyPr/>
          <a:lstStyle/>
          <a:p>
            <a:fld id="{B6F15528-21DE-4FAA-801E-634DDDAF4B2B}" type="slidenum">
              <a:rPr lang="en-IN" sz="1400" smtClean="0"/>
              <a:t>11</a:t>
            </a:fld>
            <a:endParaRPr lang="en-IN" sz="1400" dirty="0"/>
          </a:p>
        </p:txBody>
      </p:sp>
    </p:spTree>
    <p:extLst>
      <p:ext uri="{BB962C8B-B14F-4D97-AF65-F5344CB8AC3E}">
        <p14:creationId xmlns:p14="http://schemas.microsoft.com/office/powerpoint/2010/main" val="94824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FA50D5-C892-B58F-E511-A5CA97DBF1AF}"/>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B396E40D-671F-0EB9-28BD-24CB53244EAF}"/>
              </a:ext>
            </a:extLst>
          </p:cNvPr>
          <p:cNvSpPr/>
          <p:nvPr/>
        </p:nvSpPr>
        <p:spPr>
          <a:xfrm>
            <a:off x="609600" y="517690"/>
            <a:ext cx="10972800" cy="695325"/>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2901759" y="497130"/>
            <a:ext cx="6540881" cy="695325"/>
          </a:xfrm>
          <a:prstGeom prst="rect">
            <a:avLst/>
          </a:prstGeom>
        </p:spPr>
        <p:txBody>
          <a:bodyPr vert="horz" wrap="square" lIns="0" tIns="12065" rIns="0" bIns="0" rtlCol="0">
            <a:spAutoFit/>
          </a:bodyPr>
          <a:lstStyle/>
          <a:p>
            <a:pPr marL="12700" algn="ctr">
              <a:lnSpc>
                <a:spcPct val="100000"/>
              </a:lnSpc>
              <a:spcBef>
                <a:spcPts val="95"/>
              </a:spcBef>
            </a:pPr>
            <a:r>
              <a:rPr sz="3600" spc="-5" dirty="0">
                <a:latin typeface="Times New Roman" panose="02020603050405020304" pitchFamily="18" charset="0"/>
                <a:cs typeface="Times New Roman" panose="02020603050405020304" pitchFamily="18" charset="0"/>
              </a:rPr>
              <a:t>PROPOSED</a:t>
            </a:r>
            <a:r>
              <a:rPr spc="-50" dirty="0">
                <a:latin typeface="Times New Roman" panose="02020603050405020304" pitchFamily="18" charset="0"/>
                <a:cs typeface="Times New Roman" panose="02020603050405020304" pitchFamily="18" charset="0"/>
              </a:rPr>
              <a:t> </a:t>
            </a:r>
            <a:r>
              <a:rPr lang="en-IN" spc="-5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M</a:t>
            </a:r>
            <a:r>
              <a:rPr lang="en-IN" sz="3600" spc="-5" dirty="0">
                <a:latin typeface="Times New Roman" panose="02020603050405020304" pitchFamily="18" charset="0"/>
                <a:cs typeface="Times New Roman" panose="02020603050405020304" pitchFamily="18" charset="0"/>
              </a:rPr>
              <a:t>ETHODOLOGY </a:t>
            </a:r>
            <a:endParaRPr sz="3600"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295400" y="1447800"/>
            <a:ext cx="9753600" cy="4806444"/>
          </a:xfrm>
          <a:prstGeom prst="rect">
            <a:avLst/>
          </a:prstGeom>
        </p:spPr>
        <p:txBody>
          <a:bodyPr vert="horz" wrap="square" lIns="0" tIns="182880" rIns="0" bIns="0" rtlCol="0">
            <a:spAutoFit/>
          </a:bodyPr>
          <a:lstStyle/>
          <a:p>
            <a:pPr marL="354965" indent="-342900" algn="just">
              <a:spcBef>
                <a:spcPts val="1440"/>
              </a:spcBef>
              <a:buFont typeface="Wingdings" panose="05000000000000000000" pitchFamily="2" charset="2"/>
              <a:buChar char="§"/>
              <a:tabLst>
                <a:tab pos="299085" algn="l"/>
                <a:tab pos="299720" algn="l"/>
              </a:tabLst>
            </a:pPr>
            <a:r>
              <a:rPr lang="en-IN" sz="2200" dirty="0">
                <a:latin typeface="Times New Roman" panose="02020603050405020304" pitchFamily="18" charset="0"/>
                <a:cs typeface="Times New Roman" panose="02020603050405020304" pitchFamily="18" charset="0"/>
              </a:rPr>
              <a:t>The proposed system is an AI chatbot which can provide assistance for legal cases.</a:t>
            </a:r>
          </a:p>
          <a:p>
            <a:pPr marL="354965" indent="-342900" algn="just">
              <a:spcBef>
                <a:spcPts val="1440"/>
              </a:spcBef>
              <a:buFont typeface="Wingdings" panose="05000000000000000000" pitchFamily="2" charset="2"/>
              <a:buChar char="§"/>
              <a:tabLst>
                <a:tab pos="299085" algn="l"/>
                <a:tab pos="299720" algn="l"/>
              </a:tabLst>
            </a:pPr>
            <a:r>
              <a:rPr sz="2200" dirty="0">
                <a:latin typeface="Times New Roman" panose="02020603050405020304" pitchFamily="18" charset="0"/>
                <a:cs typeface="Times New Roman" panose="02020603050405020304" pitchFamily="18" charset="0"/>
              </a:rPr>
              <a:t>Datasets</a:t>
            </a:r>
            <a:r>
              <a:rPr sz="2200" spc="-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will</a:t>
            </a:r>
            <a:r>
              <a:rPr sz="2200" spc="2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be</a:t>
            </a:r>
            <a:r>
              <a:rPr sz="2200" spc="3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collected</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from</a:t>
            </a:r>
            <a:r>
              <a:rPr sz="2200" spc="-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various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resources</a:t>
            </a:r>
            <a:r>
              <a:rPr lang="en-IN" sz="2200" spc="-5" dirty="0">
                <a:latin typeface="Times New Roman" panose="02020603050405020304" pitchFamily="18" charset="0"/>
                <a:cs typeface="Times New Roman" panose="02020603050405020304" pitchFamily="18" charset="0"/>
              </a:rPr>
              <a:t> and pre-processed into suitable format for training.</a:t>
            </a:r>
          </a:p>
          <a:p>
            <a:pPr marL="354965" indent="-342900" algn="just">
              <a:spcBef>
                <a:spcPts val="1440"/>
              </a:spcBef>
              <a:buFont typeface="Wingdings" panose="05000000000000000000" pitchFamily="2" charset="2"/>
              <a:buChar char="§"/>
              <a:tabLst>
                <a:tab pos="299085" algn="l"/>
                <a:tab pos="299720" algn="l"/>
              </a:tabLst>
            </a:pPr>
            <a:r>
              <a:rPr sz="2200" spc="5"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deep learning models </a:t>
            </a:r>
            <a:r>
              <a:rPr sz="2200" dirty="0">
                <a:latin typeface="Times New Roman" panose="02020603050405020304" pitchFamily="18" charset="0"/>
                <a:cs typeface="Times New Roman" panose="02020603050405020304" pitchFamily="18" charset="0"/>
              </a:rPr>
              <a:t>such</a:t>
            </a:r>
            <a:r>
              <a:rPr sz="2200" spc="-1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as</a:t>
            </a:r>
            <a:r>
              <a:rPr sz="2200" spc="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BERT</a:t>
            </a:r>
            <a:r>
              <a:rPr lang="en-IN" sz="2200" spc="-5" dirty="0">
                <a:latin typeface="Times New Roman" panose="02020603050405020304" pitchFamily="18" charset="0"/>
                <a:cs typeface="Times New Roman" panose="02020603050405020304" pitchFamily="18" charset="0"/>
              </a:rPr>
              <a:t> (Base) and BERT(Large)</a:t>
            </a:r>
            <a:r>
              <a:rPr sz="2200" spc="-1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are</a:t>
            </a:r>
            <a:r>
              <a:rPr sz="2200" spc="1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used</a:t>
            </a:r>
            <a:r>
              <a:rPr sz="2200" spc="-10" dirty="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to</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train</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datasets</a:t>
            </a:r>
            <a:r>
              <a:rPr lang="en-IN" sz="2200" spc="45" dirty="0">
                <a:latin typeface="Times New Roman" panose="02020603050405020304" pitchFamily="18" charset="0"/>
                <a:cs typeface="Times New Roman" panose="02020603050405020304" pitchFamily="18" charset="0"/>
              </a:rPr>
              <a:t>.</a:t>
            </a:r>
          </a:p>
          <a:p>
            <a:pPr marL="354965" indent="-342900" algn="just">
              <a:spcBef>
                <a:spcPts val="1440"/>
              </a:spcBef>
              <a:buFont typeface="Wingdings" panose="05000000000000000000" pitchFamily="2" charset="2"/>
              <a:buChar char="§"/>
              <a:tabLst>
                <a:tab pos="299085" algn="l"/>
                <a:tab pos="299720" algn="l"/>
              </a:tabLst>
            </a:pPr>
            <a:r>
              <a:rPr lang="en-IN" sz="2200" spc="-5" dirty="0">
                <a:latin typeface="Times New Roman" panose="02020603050405020304" pitchFamily="18" charset="0"/>
                <a:cs typeface="Times New Roman" panose="02020603050405020304" pitchFamily="18" charset="0"/>
              </a:rPr>
              <a:t>A set of</a:t>
            </a:r>
            <a:r>
              <a:rPr sz="2200" spc="-5" dirty="0">
                <a:latin typeface="Times New Roman" panose="02020603050405020304" pitchFamily="18" charset="0"/>
                <a:cs typeface="Times New Roman" panose="02020603050405020304" pitchFamily="18" charset="0"/>
              </a:rPr>
              <a:t> </a:t>
            </a:r>
            <a:r>
              <a:rPr sz="2200" spc="-59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questions</a:t>
            </a:r>
            <a:r>
              <a:rPr sz="2200" spc="-3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will</a:t>
            </a:r>
            <a:r>
              <a:rPr sz="2200" spc="5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be</a:t>
            </a:r>
            <a:r>
              <a:rPr sz="2200" spc="-1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asked</a:t>
            </a:r>
            <a:r>
              <a:rPr sz="2200" spc="-15" dirty="0">
                <a:latin typeface="Times New Roman" panose="02020603050405020304" pitchFamily="18" charset="0"/>
                <a:cs typeface="Times New Roman" panose="02020603050405020304" pitchFamily="18" charset="0"/>
              </a:rPr>
              <a:t> via</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an</a:t>
            </a:r>
            <a:r>
              <a:rPr sz="2200" spc="-114"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AI chatbot</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application</a:t>
            </a:r>
            <a:r>
              <a:rPr lang="en-IN" sz="2200" spc="-5" dirty="0">
                <a:latin typeface="Times New Roman" panose="02020603050405020304" pitchFamily="18" charset="0"/>
                <a:cs typeface="Times New Roman" panose="02020603050405020304" pitchFamily="18" charset="0"/>
              </a:rPr>
              <a:t> to the user. </a:t>
            </a:r>
          </a:p>
          <a:p>
            <a:pPr marL="354965" indent="-342900" algn="just">
              <a:spcBef>
                <a:spcPts val="1440"/>
              </a:spcBef>
              <a:buFont typeface="Wingdings" panose="05000000000000000000" pitchFamily="2" charset="2"/>
              <a:buChar char="§"/>
              <a:tabLst>
                <a:tab pos="299085" algn="l"/>
                <a:tab pos="299720" algn="l"/>
              </a:tabLst>
            </a:pPr>
            <a:r>
              <a:rPr sz="2200" dirty="0">
                <a:latin typeface="Times New Roman" panose="02020603050405020304" pitchFamily="18" charset="0"/>
                <a:cs typeface="Times New Roman" panose="02020603050405020304" pitchFamily="18" charset="0"/>
              </a:rPr>
              <a:t>When</a:t>
            </a:r>
            <a:r>
              <a:rPr sz="2200" spc="1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a:t>
            </a:r>
            <a:r>
              <a:rPr sz="2200" spc="1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answers</a:t>
            </a:r>
            <a:r>
              <a:rPr sz="2200" spc="16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are</a:t>
            </a:r>
            <a:r>
              <a:rPr sz="2200" spc="1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given</a:t>
            </a:r>
            <a:r>
              <a:rPr sz="2200" spc="1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for</a:t>
            </a:r>
            <a:r>
              <a:rPr sz="2200" spc="14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prediction</a:t>
            </a:r>
            <a:r>
              <a:rPr sz="2200" spc="1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process,</a:t>
            </a:r>
            <a:r>
              <a:rPr sz="2200" spc="17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it</a:t>
            </a:r>
            <a:r>
              <a:rPr sz="2200" spc="17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can</a:t>
            </a:r>
            <a:r>
              <a:rPr sz="2200" spc="12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easily</a:t>
            </a:r>
            <a:r>
              <a:rPr sz="2200" spc="14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determine</a:t>
            </a:r>
            <a:r>
              <a:rPr sz="2200" spc="1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5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legal </a:t>
            </a:r>
            <a:r>
              <a:rPr sz="2200" spc="-60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case</a:t>
            </a:r>
            <a:r>
              <a:rPr sz="2200" spc="-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type.</a:t>
            </a:r>
            <a:endParaRPr lang="en-IN" sz="2200" spc="-5" dirty="0">
              <a:latin typeface="Times New Roman" panose="02020603050405020304" pitchFamily="18" charset="0"/>
              <a:cs typeface="Times New Roman" panose="02020603050405020304" pitchFamily="18" charset="0"/>
            </a:endParaRPr>
          </a:p>
          <a:p>
            <a:pPr marL="354965" indent="-342900" algn="just">
              <a:spcBef>
                <a:spcPts val="1440"/>
              </a:spcBef>
              <a:buFont typeface="Wingdings" panose="05000000000000000000" pitchFamily="2" charset="2"/>
              <a:buChar char="§"/>
              <a:tabLst>
                <a:tab pos="299085" algn="l"/>
                <a:tab pos="299720" algn="l"/>
              </a:tabLst>
            </a:pPr>
            <a:r>
              <a:rPr sz="2200" dirty="0">
                <a:latin typeface="Times New Roman" panose="02020603050405020304" pitchFamily="18" charset="0"/>
                <a:cs typeface="Times New Roman" panose="02020603050405020304" pitchFamily="18" charset="0"/>
              </a:rPr>
              <a:t>Thus,</a:t>
            </a:r>
            <a:r>
              <a:rPr sz="2200" spc="31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this</a:t>
            </a:r>
            <a:r>
              <a:rPr sz="2200" spc="3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project</a:t>
            </a:r>
            <a:r>
              <a:rPr sz="2200" spc="36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helps</a:t>
            </a:r>
            <a:r>
              <a:rPr sz="2200" spc="3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35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effective</a:t>
            </a:r>
            <a:r>
              <a:rPr sz="2200" spc="38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prediction</a:t>
            </a:r>
            <a:r>
              <a:rPr sz="2200" spc="30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for</a:t>
            </a:r>
            <a:r>
              <a:rPr sz="2200" spc="38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lawyers</a:t>
            </a:r>
            <a:r>
              <a:rPr sz="2200" spc="38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37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which</a:t>
            </a:r>
            <a:r>
              <a:rPr sz="2200" spc="37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type</a:t>
            </a:r>
            <a:r>
              <a:rPr sz="2200" spc="37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of</a:t>
            </a:r>
            <a:r>
              <a:rPr sz="2200" spc="38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legal</a:t>
            </a:r>
            <a:r>
              <a:rPr sz="2200" spc="3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case </a:t>
            </a:r>
            <a:r>
              <a:rPr sz="2200" spc="-59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using</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chatbot</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application</a:t>
            </a:r>
            <a:r>
              <a:rPr sz="2200" spc="1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and</a:t>
            </a:r>
            <a:r>
              <a:rPr sz="2200" spc="-10" dirty="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deep</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learning</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technologies</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an</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efficient</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manner.</a:t>
            </a:r>
            <a:endParaRPr sz="22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5BD8C212-2260-5676-727F-B1C2D25748DA}"/>
              </a:ext>
            </a:extLst>
          </p:cNvPr>
          <p:cNvSpPr>
            <a:spLocks noGrp="1"/>
          </p:cNvSpPr>
          <p:nvPr>
            <p:ph type="sldNum" sz="quarter" idx="7"/>
          </p:nvPr>
        </p:nvSpPr>
        <p:spPr>
          <a:xfrm>
            <a:off x="8991600" y="6296000"/>
            <a:ext cx="2804160" cy="215444"/>
          </a:xfrm>
        </p:spPr>
        <p:txBody>
          <a:bodyPr/>
          <a:lstStyle/>
          <a:p>
            <a:fld id="{B6F15528-21DE-4FAA-801E-634DDDAF4B2B}" type="slidenum">
              <a:rPr lang="en-IN" sz="1400" smtClean="0"/>
              <a:t>12</a:t>
            </a:fld>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8F4855-01E6-1BC6-C040-1FEBE6117A74}"/>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533400" y="442452"/>
            <a:ext cx="11125200" cy="762000"/>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447800" y="540361"/>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SYSTEM  ARCHITECTURE</a:t>
            </a:r>
            <a:endParaRPr sz="3600" spc="-5"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9B18BE5-80C2-03F0-AA5A-4735FA2F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363998"/>
            <a:ext cx="4314154" cy="5036801"/>
          </a:xfrm>
          <a:prstGeom prst="rect">
            <a:avLst/>
          </a:prstGeom>
        </p:spPr>
      </p:pic>
      <p:sp>
        <p:nvSpPr>
          <p:cNvPr id="8" name="Slide Number Placeholder 7">
            <a:extLst>
              <a:ext uri="{FF2B5EF4-FFF2-40B4-BE49-F238E27FC236}">
                <a16:creationId xmlns:a16="http://schemas.microsoft.com/office/drawing/2014/main" id="{C5538C79-D8C0-44B0-CE84-D0B1EFD33D6E}"/>
              </a:ext>
            </a:extLst>
          </p:cNvPr>
          <p:cNvSpPr>
            <a:spLocks noGrp="1"/>
          </p:cNvSpPr>
          <p:nvPr>
            <p:ph type="sldNum" sz="quarter" idx="7"/>
          </p:nvPr>
        </p:nvSpPr>
        <p:spPr>
          <a:xfrm>
            <a:off x="8991600" y="6307826"/>
            <a:ext cx="2804160" cy="215444"/>
          </a:xfrm>
        </p:spPr>
        <p:txBody>
          <a:bodyPr/>
          <a:lstStyle/>
          <a:p>
            <a:fld id="{B6F15528-21DE-4FAA-801E-634DDDAF4B2B}" type="slidenum">
              <a:rPr lang="en-IN" sz="1400" smtClean="0"/>
              <a:t>13</a:t>
            </a:fld>
            <a:endParaRPr lang="en-IN" sz="1400" dirty="0"/>
          </a:p>
        </p:txBody>
      </p:sp>
    </p:spTree>
    <p:extLst>
      <p:ext uri="{BB962C8B-B14F-4D97-AF65-F5344CB8AC3E}">
        <p14:creationId xmlns:p14="http://schemas.microsoft.com/office/powerpoint/2010/main" val="298080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E0235D-318F-7BDD-4787-CEF23A0B73C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A1C0AB-FFD4-B757-B70F-A043EFF0AADD}"/>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CBCB08CB-859F-DD27-B892-419A91FE9D47}"/>
              </a:ext>
            </a:extLst>
          </p:cNvPr>
          <p:cNvSpPr/>
          <p:nvPr/>
        </p:nvSpPr>
        <p:spPr>
          <a:xfrm>
            <a:off x="685800" y="483559"/>
            <a:ext cx="108966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D7775141-7247-1D0F-4521-79615B080B63}"/>
              </a:ext>
            </a:extLst>
          </p:cNvPr>
          <p:cNvSpPr txBox="1">
            <a:spLocks noGrp="1"/>
          </p:cNvSpPr>
          <p:nvPr>
            <p:ph type="title"/>
          </p:nvPr>
        </p:nvSpPr>
        <p:spPr>
          <a:xfrm>
            <a:off x="1371600" y="587313"/>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UML DIAGRAMS – Use Case Diagram</a:t>
            </a:r>
            <a:endParaRPr sz="3600" spc="-5"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A3F193-E59E-EC65-0377-9BDF3C24491B}"/>
              </a:ext>
            </a:extLst>
          </p:cNvPr>
          <p:cNvSpPr txBox="1"/>
          <p:nvPr/>
        </p:nvSpPr>
        <p:spPr>
          <a:xfrm>
            <a:off x="762000" y="1447800"/>
            <a:ext cx="4648200" cy="646331"/>
          </a:xfrm>
          <a:prstGeom prst="rect">
            <a:avLst/>
          </a:prstGeom>
          <a:noFill/>
        </p:spPr>
        <p:txBody>
          <a:bodyPr wrap="square" rtlCol="0">
            <a:spAutoFit/>
          </a:bodyPr>
          <a:lstStyle/>
          <a:p>
            <a:endParaRPr lang="en-IN" dirty="0"/>
          </a:p>
          <a:p>
            <a:pPr marL="285750" indent="-285750">
              <a:buFont typeface="Arial" panose="020B0604020202020204" pitchFamily="34" charset="0"/>
              <a:buChar char="•"/>
            </a:pPr>
            <a:endParaRPr lang="en-IN" dirty="0"/>
          </a:p>
        </p:txBody>
      </p:sp>
      <p:pic>
        <p:nvPicPr>
          <p:cNvPr id="10" name="Picture 9">
            <a:extLst>
              <a:ext uri="{FF2B5EF4-FFF2-40B4-BE49-F238E27FC236}">
                <a16:creationId xmlns:a16="http://schemas.microsoft.com/office/drawing/2014/main" id="{2E65C52A-FEF7-24AC-0468-0624AAA554AC}"/>
              </a:ext>
            </a:extLst>
          </p:cNvPr>
          <p:cNvPicPr>
            <a:picLocks noChangeAspect="1"/>
          </p:cNvPicPr>
          <p:nvPr/>
        </p:nvPicPr>
        <p:blipFill rotWithShape="1">
          <a:blip r:embed="rId2">
            <a:extLst>
              <a:ext uri="{28A0092B-C50C-407E-A947-70E740481C1C}">
                <a14:useLocalDpi xmlns:a14="http://schemas.microsoft.com/office/drawing/2010/main" val="0"/>
              </a:ext>
            </a:extLst>
          </a:blip>
          <a:srcRect t="16819" r="2830" b="2932"/>
          <a:stretch/>
        </p:blipFill>
        <p:spPr>
          <a:xfrm>
            <a:off x="3657600" y="1539114"/>
            <a:ext cx="4876800" cy="4749502"/>
          </a:xfrm>
          <a:prstGeom prst="rect">
            <a:avLst/>
          </a:prstGeom>
          <a:ln>
            <a:solidFill>
              <a:schemeClr val="tx1"/>
            </a:solidFill>
          </a:ln>
        </p:spPr>
      </p:pic>
      <p:sp>
        <p:nvSpPr>
          <p:cNvPr id="11" name="Slide Number Placeholder 10">
            <a:extLst>
              <a:ext uri="{FF2B5EF4-FFF2-40B4-BE49-F238E27FC236}">
                <a16:creationId xmlns:a16="http://schemas.microsoft.com/office/drawing/2014/main" id="{AD5A849F-3A97-57AC-C2DD-68577E34E0DE}"/>
              </a:ext>
            </a:extLst>
          </p:cNvPr>
          <p:cNvSpPr>
            <a:spLocks noGrp="1"/>
          </p:cNvSpPr>
          <p:nvPr>
            <p:ph type="sldNum" sz="quarter" idx="7"/>
          </p:nvPr>
        </p:nvSpPr>
        <p:spPr>
          <a:xfrm>
            <a:off x="8991600" y="6300266"/>
            <a:ext cx="2804160" cy="215444"/>
          </a:xfrm>
        </p:spPr>
        <p:txBody>
          <a:bodyPr/>
          <a:lstStyle/>
          <a:p>
            <a:fld id="{B6F15528-21DE-4FAA-801E-634DDDAF4B2B}" type="slidenum">
              <a:rPr lang="en-IN" sz="1400" smtClean="0"/>
              <a:t>14</a:t>
            </a:fld>
            <a:endParaRPr lang="en-IN" sz="1400" dirty="0"/>
          </a:p>
        </p:txBody>
      </p:sp>
    </p:spTree>
    <p:extLst>
      <p:ext uri="{BB962C8B-B14F-4D97-AF65-F5344CB8AC3E}">
        <p14:creationId xmlns:p14="http://schemas.microsoft.com/office/powerpoint/2010/main" val="61401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D9F9575-EF39-7A19-920E-A271DF88979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24EB6F0-DECC-D34B-F78B-1E62124DCD2C}"/>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8CA94D2-F59E-1638-67BA-A699201034A6}"/>
              </a:ext>
            </a:extLst>
          </p:cNvPr>
          <p:cNvSpPr/>
          <p:nvPr/>
        </p:nvSpPr>
        <p:spPr>
          <a:xfrm>
            <a:off x="609600" y="471269"/>
            <a:ext cx="110490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FAEBB6A8-CF63-B9EB-DFA9-9C7BC902476B}"/>
              </a:ext>
            </a:extLst>
          </p:cNvPr>
          <p:cNvSpPr txBox="1">
            <a:spLocks noGrp="1"/>
          </p:cNvSpPr>
          <p:nvPr>
            <p:ph type="title"/>
          </p:nvPr>
        </p:nvSpPr>
        <p:spPr>
          <a:xfrm>
            <a:off x="1066800" y="560429"/>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UML DIAGRAMS – DFD Level 0 Diagram</a:t>
            </a:r>
            <a:endParaRPr sz="3600" spc="-5"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86E729-891D-6AE0-95B4-5E52D41A881F}"/>
              </a:ext>
            </a:extLst>
          </p:cNvPr>
          <p:cNvSpPr txBox="1"/>
          <p:nvPr/>
        </p:nvSpPr>
        <p:spPr>
          <a:xfrm>
            <a:off x="762000" y="1447800"/>
            <a:ext cx="4648200" cy="646331"/>
          </a:xfrm>
          <a:prstGeom prst="rect">
            <a:avLst/>
          </a:prstGeom>
          <a:noFill/>
        </p:spPr>
        <p:txBody>
          <a:bodyPr wrap="square" rtlCol="0">
            <a:spAutoFit/>
          </a:bodyPr>
          <a:lstStyle/>
          <a:p>
            <a:endParaRPr lang="en-IN" dirty="0"/>
          </a:p>
          <a:p>
            <a:pPr marL="285750" indent="-285750">
              <a:buFont typeface="Arial" panose="020B0604020202020204" pitchFamily="34" charset="0"/>
              <a:buChar char="•"/>
            </a:pPr>
            <a:endParaRPr lang="en-IN" dirty="0"/>
          </a:p>
        </p:txBody>
      </p:sp>
      <p:pic>
        <p:nvPicPr>
          <p:cNvPr id="10" name="Picture 9">
            <a:extLst>
              <a:ext uri="{FF2B5EF4-FFF2-40B4-BE49-F238E27FC236}">
                <a16:creationId xmlns:a16="http://schemas.microsoft.com/office/drawing/2014/main" id="{1BBDA0E6-A7F8-5B24-058F-7673D7645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5" y="1793377"/>
            <a:ext cx="10687050" cy="3705225"/>
          </a:xfrm>
          <a:prstGeom prst="rect">
            <a:avLst/>
          </a:prstGeom>
          <a:ln>
            <a:solidFill>
              <a:schemeClr val="tx1"/>
            </a:solidFill>
          </a:ln>
        </p:spPr>
      </p:pic>
      <p:sp>
        <p:nvSpPr>
          <p:cNvPr id="11" name="Slide Number Placeholder 10">
            <a:extLst>
              <a:ext uri="{FF2B5EF4-FFF2-40B4-BE49-F238E27FC236}">
                <a16:creationId xmlns:a16="http://schemas.microsoft.com/office/drawing/2014/main" id="{7DE2A49E-D9FC-2618-5C78-C3E64C34BDAB}"/>
              </a:ext>
            </a:extLst>
          </p:cNvPr>
          <p:cNvSpPr>
            <a:spLocks noGrp="1"/>
          </p:cNvSpPr>
          <p:nvPr>
            <p:ph type="sldNum" sz="quarter" idx="7"/>
          </p:nvPr>
        </p:nvSpPr>
        <p:spPr>
          <a:xfrm>
            <a:off x="8991600" y="6324216"/>
            <a:ext cx="2804160" cy="215444"/>
          </a:xfrm>
        </p:spPr>
        <p:txBody>
          <a:bodyPr/>
          <a:lstStyle/>
          <a:p>
            <a:fld id="{B6F15528-21DE-4FAA-801E-634DDDAF4B2B}" type="slidenum">
              <a:rPr lang="en-IN" sz="1400" smtClean="0"/>
              <a:t>15</a:t>
            </a:fld>
            <a:endParaRPr lang="en-IN" sz="1400" dirty="0"/>
          </a:p>
        </p:txBody>
      </p:sp>
    </p:spTree>
    <p:extLst>
      <p:ext uri="{BB962C8B-B14F-4D97-AF65-F5344CB8AC3E}">
        <p14:creationId xmlns:p14="http://schemas.microsoft.com/office/powerpoint/2010/main" val="262508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7A1642-2B13-A0BD-0F7C-3D2D3BC5320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8B885D2-9D56-98A5-DAC1-03CFD6F69777}"/>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48B337F-1A03-1EB2-F798-9BA186AC0465}"/>
              </a:ext>
            </a:extLst>
          </p:cNvPr>
          <p:cNvSpPr/>
          <p:nvPr/>
        </p:nvSpPr>
        <p:spPr>
          <a:xfrm>
            <a:off x="609599" y="561719"/>
            <a:ext cx="10896601"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0BDF0F07-8C3D-3C39-8688-4B469321E786}"/>
              </a:ext>
            </a:extLst>
          </p:cNvPr>
          <p:cNvSpPr txBox="1">
            <a:spLocks noGrp="1"/>
          </p:cNvSpPr>
          <p:nvPr>
            <p:ph type="title"/>
          </p:nvPr>
        </p:nvSpPr>
        <p:spPr>
          <a:xfrm>
            <a:off x="1165757" y="672066"/>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UML DIAGRAMS – DFD Level 1 Diagram</a:t>
            </a:r>
            <a:endParaRPr sz="3600" spc="-5"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73480CD-9950-683F-2386-0434AA0E4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155" y="1628701"/>
            <a:ext cx="5805488" cy="4466275"/>
          </a:xfrm>
          <a:prstGeom prst="rect">
            <a:avLst/>
          </a:prstGeom>
          <a:ln>
            <a:solidFill>
              <a:schemeClr val="tx1"/>
            </a:solidFill>
          </a:ln>
        </p:spPr>
      </p:pic>
      <p:sp>
        <p:nvSpPr>
          <p:cNvPr id="10" name="Slide Number Placeholder 9">
            <a:extLst>
              <a:ext uri="{FF2B5EF4-FFF2-40B4-BE49-F238E27FC236}">
                <a16:creationId xmlns:a16="http://schemas.microsoft.com/office/drawing/2014/main" id="{CD61A0F3-FC15-96F6-F941-4DC0399C5760}"/>
              </a:ext>
            </a:extLst>
          </p:cNvPr>
          <p:cNvSpPr>
            <a:spLocks noGrp="1"/>
          </p:cNvSpPr>
          <p:nvPr>
            <p:ph type="sldNum" sz="quarter" idx="7"/>
          </p:nvPr>
        </p:nvSpPr>
        <p:spPr>
          <a:xfrm>
            <a:off x="8960643" y="6296281"/>
            <a:ext cx="2804160" cy="215444"/>
          </a:xfrm>
        </p:spPr>
        <p:txBody>
          <a:bodyPr/>
          <a:lstStyle/>
          <a:p>
            <a:fld id="{B6F15528-21DE-4FAA-801E-634DDDAF4B2B}" type="slidenum">
              <a:rPr lang="en-IN" sz="1400" smtClean="0"/>
              <a:t>16</a:t>
            </a:fld>
            <a:endParaRPr lang="en-IN" sz="1400" dirty="0"/>
          </a:p>
        </p:txBody>
      </p:sp>
    </p:spTree>
    <p:extLst>
      <p:ext uri="{BB962C8B-B14F-4D97-AF65-F5344CB8AC3E}">
        <p14:creationId xmlns:p14="http://schemas.microsoft.com/office/powerpoint/2010/main" val="73100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7A1642-2B13-A0BD-0F7C-3D2D3BC5320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8B885D2-9D56-98A5-DAC1-03CFD6F69777}"/>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48B337F-1A03-1EB2-F798-9BA186AC0465}"/>
              </a:ext>
            </a:extLst>
          </p:cNvPr>
          <p:cNvSpPr/>
          <p:nvPr/>
        </p:nvSpPr>
        <p:spPr>
          <a:xfrm>
            <a:off x="609599" y="561719"/>
            <a:ext cx="10896601"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0BDF0F07-8C3D-3C39-8688-4B469321E786}"/>
              </a:ext>
            </a:extLst>
          </p:cNvPr>
          <p:cNvSpPr txBox="1">
            <a:spLocks noGrp="1"/>
          </p:cNvSpPr>
          <p:nvPr>
            <p:ph type="title"/>
          </p:nvPr>
        </p:nvSpPr>
        <p:spPr>
          <a:xfrm>
            <a:off x="1165757" y="672066"/>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UML DIAGRAMS – DFD Level 2 Diagram</a:t>
            </a:r>
            <a:endParaRPr sz="3600" spc="-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B93DF3-08D2-C0B2-CFAE-DA3832D6F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646630"/>
            <a:ext cx="7696200" cy="4497050"/>
          </a:xfrm>
          <a:prstGeom prst="rect">
            <a:avLst/>
          </a:prstGeom>
          <a:ln>
            <a:solidFill>
              <a:schemeClr val="tx1"/>
            </a:solidFill>
          </a:ln>
        </p:spPr>
      </p:pic>
      <p:sp>
        <p:nvSpPr>
          <p:cNvPr id="6" name="Slide Number Placeholder 5">
            <a:extLst>
              <a:ext uri="{FF2B5EF4-FFF2-40B4-BE49-F238E27FC236}">
                <a16:creationId xmlns:a16="http://schemas.microsoft.com/office/drawing/2014/main" id="{4F9F895F-9CDA-5985-165E-F3F4995D848E}"/>
              </a:ext>
            </a:extLst>
          </p:cNvPr>
          <p:cNvSpPr>
            <a:spLocks noGrp="1"/>
          </p:cNvSpPr>
          <p:nvPr>
            <p:ph type="sldNum" sz="quarter" idx="7"/>
          </p:nvPr>
        </p:nvSpPr>
        <p:spPr>
          <a:xfrm>
            <a:off x="8991600" y="6285854"/>
            <a:ext cx="2804160" cy="215444"/>
          </a:xfrm>
        </p:spPr>
        <p:txBody>
          <a:bodyPr/>
          <a:lstStyle/>
          <a:p>
            <a:fld id="{B6F15528-21DE-4FAA-801E-634DDDAF4B2B}" type="slidenum">
              <a:rPr lang="en-IN" sz="1400" smtClean="0"/>
              <a:t>17</a:t>
            </a:fld>
            <a:endParaRPr lang="en-IN" sz="1400" dirty="0"/>
          </a:p>
        </p:txBody>
      </p:sp>
    </p:spTree>
    <p:extLst>
      <p:ext uri="{BB962C8B-B14F-4D97-AF65-F5344CB8AC3E}">
        <p14:creationId xmlns:p14="http://schemas.microsoft.com/office/powerpoint/2010/main" val="4020057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E90D5E-393E-5876-CAF2-A85D69B12140}"/>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685800" y="547469"/>
            <a:ext cx="108966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295400" y="658462"/>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MODULE DESIGN</a:t>
            </a:r>
            <a:endParaRPr sz="3600" spc="-5"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7F0841-9EE4-E98B-84F3-780327902B6A}"/>
              </a:ext>
            </a:extLst>
          </p:cNvPr>
          <p:cNvSpPr txBox="1"/>
          <p:nvPr/>
        </p:nvSpPr>
        <p:spPr>
          <a:xfrm>
            <a:off x="1083250" y="1600200"/>
            <a:ext cx="6094428" cy="461665"/>
          </a:xfrm>
          <a:prstGeom prst="rect">
            <a:avLst/>
          </a:prstGeom>
          <a:noFill/>
        </p:spPr>
        <p:txBody>
          <a:bodyPr wrap="square">
            <a:spAutoFit/>
          </a:bodyPr>
          <a:lstStyle/>
          <a:p>
            <a:r>
              <a:rPr lang="en-IN" sz="2400" b="1" spc="-5" dirty="0">
                <a:latin typeface="Times New Roman" panose="02020603050405020304" pitchFamily="18" charset="0"/>
                <a:cs typeface="Times New Roman" panose="02020603050405020304" pitchFamily="18" charset="0"/>
              </a:rPr>
              <a:t>List of Modules:</a:t>
            </a:r>
            <a:endParaRPr lang="en-IN" sz="2400" b="1" dirty="0"/>
          </a:p>
        </p:txBody>
      </p:sp>
      <p:sp>
        <p:nvSpPr>
          <p:cNvPr id="7" name="TextBox 6">
            <a:extLst>
              <a:ext uri="{FF2B5EF4-FFF2-40B4-BE49-F238E27FC236}">
                <a16:creationId xmlns:a16="http://schemas.microsoft.com/office/drawing/2014/main" id="{1BE099E0-C24D-9EA3-2E8C-EBFC9044A7A2}"/>
              </a:ext>
            </a:extLst>
          </p:cNvPr>
          <p:cNvSpPr txBox="1"/>
          <p:nvPr/>
        </p:nvSpPr>
        <p:spPr>
          <a:xfrm>
            <a:off x="1140596" y="2133600"/>
            <a:ext cx="6094428" cy="738664"/>
          </a:xfrm>
          <a:prstGeom prst="rect">
            <a:avLst/>
          </a:prstGeom>
          <a:noFill/>
        </p:spPr>
        <p:txBody>
          <a:bodyPr wrap="square">
            <a:spAutoFit/>
          </a:bodyPr>
          <a:lstStyle/>
          <a:p>
            <a:r>
              <a:rPr lang="en-IN" sz="2400" spc="-5" dirty="0">
                <a:latin typeface="Times New Roman" panose="02020603050405020304" pitchFamily="18" charset="0"/>
                <a:cs typeface="Times New Roman" panose="02020603050405020304" pitchFamily="18" charset="0"/>
              </a:rPr>
              <a:t>The modules involved in this project includes:</a:t>
            </a:r>
          </a:p>
          <a:p>
            <a:endParaRPr lang="en-IN" sz="1800" b="1" dirty="0"/>
          </a:p>
        </p:txBody>
      </p:sp>
      <p:sp>
        <p:nvSpPr>
          <p:cNvPr id="9" name="TextBox 8">
            <a:extLst>
              <a:ext uri="{FF2B5EF4-FFF2-40B4-BE49-F238E27FC236}">
                <a16:creationId xmlns:a16="http://schemas.microsoft.com/office/drawing/2014/main" id="{AEDA06EC-BE6D-AD18-08F3-F1BA0E551D0D}"/>
              </a:ext>
            </a:extLst>
          </p:cNvPr>
          <p:cNvSpPr txBox="1"/>
          <p:nvPr/>
        </p:nvSpPr>
        <p:spPr>
          <a:xfrm>
            <a:off x="2286000" y="2721497"/>
            <a:ext cx="6094428" cy="1938992"/>
          </a:xfrm>
          <a:prstGeom prst="rect">
            <a:avLst/>
          </a:prstGeom>
          <a:noFill/>
        </p:spPr>
        <p:txBody>
          <a:bodyPr wrap="square">
            <a:spAutoFit/>
          </a:bodyPr>
          <a:lstStyle/>
          <a:p>
            <a:pPr marL="342900" indent="-342900">
              <a:buFont typeface="+mj-lt"/>
              <a:buAutoNum type="arabicPeriod"/>
            </a:pPr>
            <a:r>
              <a:rPr lang="en-IN" sz="2400" spc="-5"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IN" sz="2400" spc="-5" dirty="0">
                <a:latin typeface="Times New Roman" panose="02020603050405020304" pitchFamily="18" charset="0"/>
                <a:cs typeface="Times New Roman" panose="02020603050405020304" pitchFamily="18" charset="0"/>
              </a:rPr>
              <a:t>Data Preprocessing</a:t>
            </a:r>
          </a:p>
          <a:p>
            <a:pPr marL="342900" indent="-342900">
              <a:buFont typeface="+mj-lt"/>
              <a:buAutoNum type="arabicPeriod"/>
            </a:pPr>
            <a:r>
              <a:rPr lang="en-IN" sz="2400" spc="-5" dirty="0">
                <a:latin typeface="Times New Roman" panose="02020603050405020304" pitchFamily="18" charset="0"/>
                <a:cs typeface="Times New Roman" panose="02020603050405020304" pitchFamily="18" charset="0"/>
              </a:rPr>
              <a:t>Training the BERT model</a:t>
            </a:r>
          </a:p>
          <a:p>
            <a:pPr marL="342900" indent="-342900">
              <a:buFont typeface="+mj-lt"/>
              <a:buAutoNum type="arabicPeriod"/>
            </a:pPr>
            <a:r>
              <a:rPr lang="en-IN" sz="2400" spc="-5" dirty="0">
                <a:latin typeface="Times New Roman" panose="02020603050405020304" pitchFamily="18" charset="0"/>
                <a:cs typeface="Times New Roman" panose="02020603050405020304" pitchFamily="18" charset="0"/>
              </a:rPr>
              <a:t>Validation and Evaluation of the model</a:t>
            </a:r>
          </a:p>
          <a:p>
            <a:pPr marL="342900" indent="-342900">
              <a:buFont typeface="+mj-lt"/>
              <a:buAutoNum type="arabicPeriod"/>
            </a:pPr>
            <a:r>
              <a:rPr lang="en-IN" sz="2400" spc="-5" dirty="0">
                <a:latin typeface="Times New Roman" panose="02020603050405020304" pitchFamily="18" charset="0"/>
                <a:cs typeface="Times New Roman" panose="02020603050405020304" pitchFamily="18" charset="0"/>
              </a:rPr>
              <a:t>Deployment (User Interface)</a:t>
            </a:r>
          </a:p>
        </p:txBody>
      </p:sp>
      <p:sp>
        <p:nvSpPr>
          <p:cNvPr id="10" name="Slide Number Placeholder 9">
            <a:extLst>
              <a:ext uri="{FF2B5EF4-FFF2-40B4-BE49-F238E27FC236}">
                <a16:creationId xmlns:a16="http://schemas.microsoft.com/office/drawing/2014/main" id="{CA13D034-3298-78C0-3143-634323760A7C}"/>
              </a:ext>
            </a:extLst>
          </p:cNvPr>
          <p:cNvSpPr>
            <a:spLocks noGrp="1"/>
          </p:cNvSpPr>
          <p:nvPr>
            <p:ph type="sldNum" sz="quarter" idx="7"/>
          </p:nvPr>
        </p:nvSpPr>
        <p:spPr>
          <a:xfrm>
            <a:off x="8991600" y="6289702"/>
            <a:ext cx="2804160" cy="215444"/>
          </a:xfrm>
        </p:spPr>
        <p:txBody>
          <a:bodyPr/>
          <a:lstStyle/>
          <a:p>
            <a:fld id="{B6F15528-21DE-4FAA-801E-634DDDAF4B2B}" type="slidenum">
              <a:rPr lang="en-IN" sz="1400" smtClean="0"/>
              <a:t>18</a:t>
            </a:fld>
            <a:endParaRPr lang="en-IN" sz="1400" dirty="0"/>
          </a:p>
        </p:txBody>
      </p:sp>
    </p:spTree>
    <p:extLst>
      <p:ext uri="{BB962C8B-B14F-4D97-AF65-F5344CB8AC3E}">
        <p14:creationId xmlns:p14="http://schemas.microsoft.com/office/powerpoint/2010/main" val="834453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74036E-605C-81F8-AEF0-95445DEA7096}"/>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733051" y="565995"/>
            <a:ext cx="10849349" cy="762000"/>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165758" y="66390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DATA COLLECTION</a:t>
            </a:r>
            <a:endParaRPr sz="3600" spc="-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50069F-7664-C618-5966-1B902E76D2B9}"/>
              </a:ext>
            </a:extLst>
          </p:cNvPr>
          <p:cNvPicPr/>
          <p:nvPr/>
        </p:nvPicPr>
        <p:blipFill>
          <a:blip r:embed="rId2"/>
          <a:stretch/>
        </p:blipFill>
        <p:spPr>
          <a:xfrm>
            <a:off x="696180" y="3657600"/>
            <a:ext cx="10799640" cy="1905000"/>
          </a:xfrm>
          <a:prstGeom prst="rect">
            <a:avLst/>
          </a:prstGeom>
          <a:ln>
            <a:noFill/>
          </a:ln>
        </p:spPr>
      </p:pic>
      <p:sp>
        <p:nvSpPr>
          <p:cNvPr id="6" name="TextBox 5">
            <a:extLst>
              <a:ext uri="{FF2B5EF4-FFF2-40B4-BE49-F238E27FC236}">
                <a16:creationId xmlns:a16="http://schemas.microsoft.com/office/drawing/2014/main" id="{9A70A12E-075A-1DB2-A60C-CF43C90C3311}"/>
              </a:ext>
            </a:extLst>
          </p:cNvPr>
          <p:cNvSpPr txBox="1"/>
          <p:nvPr/>
        </p:nvSpPr>
        <p:spPr>
          <a:xfrm>
            <a:off x="838200" y="1524000"/>
            <a:ext cx="10210800" cy="1446550"/>
          </a:xfrm>
          <a:prstGeom prst="rect">
            <a:avLst/>
          </a:prstGeom>
          <a:noFill/>
        </p:spPr>
        <p:txBody>
          <a:bodyPr wrap="square">
            <a:spAutoFit/>
          </a:bodyPr>
          <a:lstStyle/>
          <a:p>
            <a:pPr algn="just"/>
            <a:r>
              <a:rPr lang="en-IN" sz="2200" b="1" dirty="0">
                <a:latin typeface="Times New Roman" panose="02020603050405020304" pitchFamily="18" charset="0"/>
                <a:cs typeface="Times New Roman" panose="02020603050405020304" pitchFamily="18" charset="0"/>
              </a:rPr>
              <a:t>Dataset Description:</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The dataset used in this project is collected from a third party and it contains the three types of legal case such as Wild Animals, Trade Secret, Fourth Amendment.</a:t>
            </a:r>
          </a:p>
        </p:txBody>
      </p:sp>
      <p:sp>
        <p:nvSpPr>
          <p:cNvPr id="8" name="TextBox 7">
            <a:extLst>
              <a:ext uri="{FF2B5EF4-FFF2-40B4-BE49-F238E27FC236}">
                <a16:creationId xmlns:a16="http://schemas.microsoft.com/office/drawing/2014/main" id="{4BCA80A2-E370-B272-AAD1-2107049D10B9}"/>
              </a:ext>
            </a:extLst>
          </p:cNvPr>
          <p:cNvSpPr txBox="1"/>
          <p:nvPr/>
        </p:nvSpPr>
        <p:spPr>
          <a:xfrm>
            <a:off x="4772796" y="5619161"/>
            <a:ext cx="2341608" cy="369332"/>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Sample of the Dataset</a:t>
            </a:r>
          </a:p>
        </p:txBody>
      </p:sp>
      <p:sp>
        <p:nvSpPr>
          <p:cNvPr id="10" name="Slide Number Placeholder 9">
            <a:extLst>
              <a:ext uri="{FF2B5EF4-FFF2-40B4-BE49-F238E27FC236}">
                <a16:creationId xmlns:a16="http://schemas.microsoft.com/office/drawing/2014/main" id="{7FB84EAE-8CA9-43C2-7B27-8304D629483E}"/>
              </a:ext>
            </a:extLst>
          </p:cNvPr>
          <p:cNvSpPr>
            <a:spLocks noGrp="1"/>
          </p:cNvSpPr>
          <p:nvPr>
            <p:ph type="sldNum" sz="quarter" idx="7"/>
          </p:nvPr>
        </p:nvSpPr>
        <p:spPr>
          <a:xfrm>
            <a:off x="8991600" y="6328037"/>
            <a:ext cx="2804160" cy="215444"/>
          </a:xfrm>
        </p:spPr>
        <p:txBody>
          <a:bodyPr/>
          <a:lstStyle/>
          <a:p>
            <a:fld id="{B6F15528-21DE-4FAA-801E-634DDDAF4B2B}" type="slidenum">
              <a:rPr lang="en-IN" sz="1400" smtClean="0"/>
              <a:t>19</a:t>
            </a:fld>
            <a:endParaRPr lang="en-IN" sz="1400" dirty="0"/>
          </a:p>
        </p:txBody>
      </p:sp>
    </p:spTree>
    <p:extLst>
      <p:ext uri="{BB962C8B-B14F-4D97-AF65-F5344CB8AC3E}">
        <p14:creationId xmlns:p14="http://schemas.microsoft.com/office/powerpoint/2010/main" val="188422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1E7104-BBE6-F900-DDA3-832FAD23E4B6}"/>
              </a:ext>
            </a:extLst>
          </p:cNvPr>
          <p:cNvSpPr/>
          <p:nvPr/>
        </p:nvSpPr>
        <p:spPr>
          <a:xfrm>
            <a:off x="304800" y="304800"/>
            <a:ext cx="11582400" cy="6248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7138483-7273-0572-75C3-2D844D9AD0BE}"/>
              </a:ext>
            </a:extLst>
          </p:cNvPr>
          <p:cNvSpPr/>
          <p:nvPr/>
        </p:nvSpPr>
        <p:spPr>
          <a:xfrm>
            <a:off x="685800" y="586062"/>
            <a:ext cx="10896600" cy="689291"/>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638300" y="621999"/>
            <a:ext cx="8915400" cy="566181"/>
          </a:xfrm>
          <a:prstGeom prst="rect">
            <a:avLst/>
          </a:prstGeom>
        </p:spPr>
        <p:txBody>
          <a:bodyPr vert="horz" wrap="square" lIns="0" tIns="12065" rIns="0" bIns="0" rtlCol="0">
            <a:spAutoFit/>
          </a:bodyPr>
          <a:lstStyle/>
          <a:p>
            <a:pPr marL="12700" algn="ctr">
              <a:lnSpc>
                <a:spcPct val="100000"/>
              </a:lnSpc>
              <a:spcBef>
                <a:spcPts val="95"/>
              </a:spcBef>
            </a:pPr>
            <a:r>
              <a:rPr sz="3600" spc="-5"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1447800" y="1219200"/>
            <a:ext cx="9448800" cy="4668907"/>
          </a:xfrm>
          <a:prstGeom prst="rect">
            <a:avLst/>
          </a:prstGeom>
        </p:spPr>
        <p:txBody>
          <a:bodyPr vert="horz" wrap="square" lIns="0" tIns="300355" rIns="0" bIns="0" rtlCol="0">
            <a:spAutoFit/>
          </a:bodyPr>
          <a:lstStyle/>
          <a:p>
            <a:pPr marL="12700" algn="just">
              <a:lnSpc>
                <a:spcPct val="150000"/>
              </a:lnSpc>
              <a:spcBef>
                <a:spcPts val="2365"/>
              </a:spcBef>
            </a:pPr>
            <a:r>
              <a:rPr sz="2400" spc="5" dirty="0">
                <a:latin typeface="Times New Roman" panose="02020603050405020304" pitchFamily="18" charset="0"/>
                <a:cs typeface="Times New Roman" panose="02020603050405020304" pitchFamily="18" charset="0"/>
              </a:rPr>
              <a:t>Law </a:t>
            </a:r>
            <a:r>
              <a:rPr sz="2400" dirty="0">
                <a:latin typeface="Times New Roman" panose="02020603050405020304" pitchFamily="18" charset="0"/>
                <a:cs typeface="Times New Roman" panose="02020603050405020304" pitchFamily="18" charset="0"/>
              </a:rPr>
              <a:t>and </a:t>
            </a:r>
            <a:r>
              <a:rPr sz="2400" spc="-5" dirty="0">
                <a:latin typeface="Times New Roman" panose="02020603050405020304" pitchFamily="18" charset="0"/>
                <a:cs typeface="Times New Roman" panose="02020603050405020304" pitchFamily="18" charset="0"/>
              </a:rPr>
              <a:t>society</a:t>
            </a:r>
            <a:r>
              <a:rPr sz="2400" dirty="0">
                <a:latin typeface="Times New Roman" panose="02020603050405020304" pitchFamily="18" charset="0"/>
                <a:cs typeface="Times New Roman" panose="02020603050405020304" pitchFamily="18" charset="0"/>
              </a:rPr>
              <a:t> are</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most</a:t>
            </a:r>
            <a:r>
              <a:rPr sz="2400" spc="16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inseparable</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attainments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mankind.</a:t>
            </a:r>
            <a:r>
              <a:rPr lang="en-IN"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8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advent</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human</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civilization</a:t>
            </a:r>
            <a:r>
              <a:rPr sz="2400" spc="1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began</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formulation</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judicial</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system.</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legal case prediction chatbot that uses cutting-edge BERT-based natural language processing models promises to simplify legal research and improve decision-making processes. The chatbot supports legal practitioners in forecasting case outcomes, locating important precedents, and providing insights into potential legal strategies through analyzing and comprehending the intricate details of legal texts.</a:t>
            </a:r>
            <a:endParaRPr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AC6B2875-C3CD-FB2A-C333-B68DC2889515}"/>
              </a:ext>
            </a:extLst>
          </p:cNvPr>
          <p:cNvSpPr>
            <a:spLocks noGrp="1"/>
          </p:cNvSpPr>
          <p:nvPr>
            <p:ph type="sldNum" sz="quarter" idx="7"/>
          </p:nvPr>
        </p:nvSpPr>
        <p:spPr>
          <a:xfrm>
            <a:off x="8991600" y="6225810"/>
            <a:ext cx="2804160" cy="215444"/>
          </a:xfrm>
        </p:spPr>
        <p:txBody>
          <a:bodyPr/>
          <a:lstStyle/>
          <a:p>
            <a:fld id="{B6F15528-21DE-4FAA-801E-634DDDAF4B2B}" type="slidenum">
              <a:rPr lang="en-IN" sz="1400" smtClean="0"/>
              <a:t>2</a:t>
            </a:fld>
            <a:endParaRPr lang="en-I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5DCC76B-8548-1564-3A54-9226A883889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FE6D313-C195-5B41-8B3E-20D1ED650CBC}"/>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Times New Roman" panose="02020603050405020304" pitchFamily="18" charset="0"/>
                <a:ea typeface="Times New Roman" panose="02020603050405020304" pitchFamily="18" charset="0"/>
              </a:rPr>
              <a:t>Handling the Missing Values</a:t>
            </a:r>
            <a:endParaRPr lang="en-IN" dirty="0"/>
          </a:p>
        </p:txBody>
      </p:sp>
      <p:sp>
        <p:nvSpPr>
          <p:cNvPr id="14" name="Rectangle 13">
            <a:extLst>
              <a:ext uri="{FF2B5EF4-FFF2-40B4-BE49-F238E27FC236}">
                <a16:creationId xmlns:a16="http://schemas.microsoft.com/office/drawing/2014/main" id="{30FB16DC-3A69-6E7F-7E78-CF2F7198F9AB}"/>
              </a:ext>
            </a:extLst>
          </p:cNvPr>
          <p:cNvSpPr/>
          <p:nvPr/>
        </p:nvSpPr>
        <p:spPr>
          <a:xfrm>
            <a:off x="733051" y="565995"/>
            <a:ext cx="10849349" cy="762000"/>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6530F809-2512-C502-FDAD-7AB5FD71950D}"/>
              </a:ext>
            </a:extLst>
          </p:cNvPr>
          <p:cNvSpPr txBox="1">
            <a:spLocks noGrp="1"/>
          </p:cNvSpPr>
          <p:nvPr>
            <p:ph type="title"/>
          </p:nvPr>
        </p:nvSpPr>
        <p:spPr>
          <a:xfrm>
            <a:off x="1165758" y="66390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DATA  PREPROCESSING</a:t>
            </a:r>
            <a:endParaRPr sz="3600" spc="-5"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6E2B75F-4690-2862-91E8-69950D692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13" y="2384745"/>
            <a:ext cx="10573224" cy="3635055"/>
          </a:xfrm>
          <a:prstGeom prst="rect">
            <a:avLst/>
          </a:prstGeom>
        </p:spPr>
      </p:pic>
      <p:sp>
        <p:nvSpPr>
          <p:cNvPr id="9" name="TextBox 8">
            <a:extLst>
              <a:ext uri="{FF2B5EF4-FFF2-40B4-BE49-F238E27FC236}">
                <a16:creationId xmlns:a16="http://schemas.microsoft.com/office/drawing/2014/main" id="{F13B9C3F-CB45-EDE2-59B6-AB3FF066E77C}"/>
              </a:ext>
            </a:extLst>
          </p:cNvPr>
          <p:cNvSpPr txBox="1"/>
          <p:nvPr/>
        </p:nvSpPr>
        <p:spPr>
          <a:xfrm>
            <a:off x="871113" y="1600200"/>
            <a:ext cx="10155129" cy="400110"/>
          </a:xfrm>
          <a:prstGeom prst="rect">
            <a:avLst/>
          </a:prstGeom>
          <a:noFill/>
        </p:spPr>
        <p:txBody>
          <a:bodyPr wrap="square" rtlCol="0">
            <a:spAutoFit/>
          </a:bodyPr>
          <a:lstStyle/>
          <a:p>
            <a:r>
              <a:rPr lang="en-US" sz="2000" b="1" dirty="0">
                <a:effectLst/>
                <a:latin typeface="Times New Roman" panose="02020603050405020304" pitchFamily="18" charset="0"/>
                <a:ea typeface="Times New Roman" panose="02020603050405020304" pitchFamily="18" charset="0"/>
              </a:rPr>
              <a:t>1. Handling the Missing Values</a:t>
            </a:r>
            <a:endParaRPr lang="en-IN" sz="2000" dirty="0"/>
          </a:p>
        </p:txBody>
      </p:sp>
      <p:sp>
        <p:nvSpPr>
          <p:cNvPr id="8" name="Slide Number Placeholder 7">
            <a:extLst>
              <a:ext uri="{FF2B5EF4-FFF2-40B4-BE49-F238E27FC236}">
                <a16:creationId xmlns:a16="http://schemas.microsoft.com/office/drawing/2014/main" id="{B78063E7-2D3B-21DA-1397-5761CC4EB07A}"/>
              </a:ext>
            </a:extLst>
          </p:cNvPr>
          <p:cNvSpPr>
            <a:spLocks noGrp="1"/>
          </p:cNvSpPr>
          <p:nvPr>
            <p:ph type="sldNum" sz="quarter" idx="7"/>
          </p:nvPr>
        </p:nvSpPr>
        <p:spPr>
          <a:xfrm>
            <a:off x="8991600" y="6296513"/>
            <a:ext cx="2804160" cy="215444"/>
          </a:xfrm>
        </p:spPr>
        <p:txBody>
          <a:bodyPr/>
          <a:lstStyle/>
          <a:p>
            <a:fld id="{B6F15528-21DE-4FAA-801E-634DDDAF4B2B}" type="slidenum">
              <a:rPr lang="en-IN" sz="1400" smtClean="0"/>
              <a:t>20</a:t>
            </a:fld>
            <a:endParaRPr lang="en-IN" sz="1400" dirty="0"/>
          </a:p>
        </p:txBody>
      </p:sp>
    </p:spTree>
    <p:extLst>
      <p:ext uri="{BB962C8B-B14F-4D97-AF65-F5344CB8AC3E}">
        <p14:creationId xmlns:p14="http://schemas.microsoft.com/office/powerpoint/2010/main" val="189871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16DFD8D-98D6-21F2-31FD-F4AAEE8BA74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3D23FEC-B680-8832-9FFD-986DCB854C1E}"/>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Times New Roman" panose="02020603050405020304" pitchFamily="18" charset="0"/>
                <a:ea typeface="Times New Roman" panose="02020603050405020304" pitchFamily="18" charset="0"/>
              </a:rPr>
              <a:t>Handling the Missing Values</a:t>
            </a:r>
            <a:endParaRPr lang="en-IN" dirty="0"/>
          </a:p>
        </p:txBody>
      </p:sp>
      <p:sp>
        <p:nvSpPr>
          <p:cNvPr id="14" name="Rectangle 13">
            <a:extLst>
              <a:ext uri="{FF2B5EF4-FFF2-40B4-BE49-F238E27FC236}">
                <a16:creationId xmlns:a16="http://schemas.microsoft.com/office/drawing/2014/main" id="{DEDAB540-00F5-DA03-EE33-946A1C84DCA7}"/>
              </a:ext>
            </a:extLst>
          </p:cNvPr>
          <p:cNvSpPr/>
          <p:nvPr/>
        </p:nvSpPr>
        <p:spPr>
          <a:xfrm>
            <a:off x="733051" y="565995"/>
            <a:ext cx="10849349" cy="762000"/>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62474506-29A6-0321-D6DF-0E9A334A59EE}"/>
              </a:ext>
            </a:extLst>
          </p:cNvPr>
          <p:cNvSpPr txBox="1">
            <a:spLocks noGrp="1"/>
          </p:cNvSpPr>
          <p:nvPr>
            <p:ph type="title"/>
          </p:nvPr>
        </p:nvSpPr>
        <p:spPr>
          <a:xfrm>
            <a:off x="1165758" y="66390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DATA  PREPROCESSING</a:t>
            </a:r>
            <a:endParaRPr sz="3600" spc="-5"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68243A-5BD9-E8E2-FE46-CD5390124F0D}"/>
              </a:ext>
            </a:extLst>
          </p:cNvPr>
          <p:cNvSpPr txBox="1"/>
          <p:nvPr/>
        </p:nvSpPr>
        <p:spPr>
          <a:xfrm>
            <a:off x="871113" y="1600200"/>
            <a:ext cx="10155129"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2. Label Encoding Target Variable</a:t>
            </a:r>
            <a:endParaRPr lang="en-IN" sz="2000" dirty="0"/>
          </a:p>
        </p:txBody>
      </p:sp>
      <p:pic>
        <p:nvPicPr>
          <p:cNvPr id="5" name="Picture 4">
            <a:extLst>
              <a:ext uri="{FF2B5EF4-FFF2-40B4-BE49-F238E27FC236}">
                <a16:creationId xmlns:a16="http://schemas.microsoft.com/office/drawing/2014/main" id="{79FC447C-6DB4-BB82-C47D-9189B4395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051" y="2590800"/>
            <a:ext cx="10696950" cy="2057399"/>
          </a:xfrm>
          <a:prstGeom prst="rect">
            <a:avLst/>
          </a:prstGeom>
        </p:spPr>
      </p:pic>
      <p:sp>
        <p:nvSpPr>
          <p:cNvPr id="8" name="Slide Number Placeholder 7">
            <a:extLst>
              <a:ext uri="{FF2B5EF4-FFF2-40B4-BE49-F238E27FC236}">
                <a16:creationId xmlns:a16="http://schemas.microsoft.com/office/drawing/2014/main" id="{43F0F29E-C29D-4C9F-B17A-48402721E055}"/>
              </a:ext>
            </a:extLst>
          </p:cNvPr>
          <p:cNvSpPr>
            <a:spLocks noGrp="1"/>
          </p:cNvSpPr>
          <p:nvPr>
            <p:ph type="sldNum" sz="quarter" idx="7"/>
          </p:nvPr>
        </p:nvSpPr>
        <p:spPr>
          <a:xfrm>
            <a:off x="8991600" y="6278989"/>
            <a:ext cx="2804160" cy="215444"/>
          </a:xfrm>
        </p:spPr>
        <p:txBody>
          <a:bodyPr/>
          <a:lstStyle/>
          <a:p>
            <a:fld id="{B6F15528-21DE-4FAA-801E-634DDDAF4B2B}" type="slidenum">
              <a:rPr lang="en-IN" sz="1400" smtClean="0"/>
              <a:t>21</a:t>
            </a:fld>
            <a:endParaRPr lang="en-IN" sz="1400" dirty="0"/>
          </a:p>
        </p:txBody>
      </p:sp>
    </p:spTree>
    <p:extLst>
      <p:ext uri="{BB962C8B-B14F-4D97-AF65-F5344CB8AC3E}">
        <p14:creationId xmlns:p14="http://schemas.microsoft.com/office/powerpoint/2010/main" val="1323360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5294BE-007D-0A4B-9E5E-5E59844EE9E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D41CD6D-7B34-124C-FC2B-10F6E2658F70}"/>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Times New Roman" panose="02020603050405020304" pitchFamily="18" charset="0"/>
                <a:ea typeface="Times New Roman" panose="02020603050405020304" pitchFamily="18" charset="0"/>
              </a:rPr>
              <a:t>Handling the Missing Values</a:t>
            </a:r>
            <a:endParaRPr lang="en-IN" dirty="0"/>
          </a:p>
        </p:txBody>
      </p:sp>
      <p:sp>
        <p:nvSpPr>
          <p:cNvPr id="14" name="Rectangle 13">
            <a:extLst>
              <a:ext uri="{FF2B5EF4-FFF2-40B4-BE49-F238E27FC236}">
                <a16:creationId xmlns:a16="http://schemas.microsoft.com/office/drawing/2014/main" id="{CA5EA70D-FD55-4BBC-2B5D-A2AB5062B4E4}"/>
              </a:ext>
            </a:extLst>
          </p:cNvPr>
          <p:cNvSpPr/>
          <p:nvPr/>
        </p:nvSpPr>
        <p:spPr>
          <a:xfrm>
            <a:off x="733051" y="565995"/>
            <a:ext cx="10849349" cy="762000"/>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D868E71A-6589-D40F-22CD-5A84E30AF9DC}"/>
              </a:ext>
            </a:extLst>
          </p:cNvPr>
          <p:cNvSpPr txBox="1">
            <a:spLocks noGrp="1"/>
          </p:cNvSpPr>
          <p:nvPr>
            <p:ph type="title"/>
          </p:nvPr>
        </p:nvSpPr>
        <p:spPr>
          <a:xfrm>
            <a:off x="1165758" y="66390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DATA  PREPROCESSING</a:t>
            </a:r>
            <a:endParaRPr sz="3600" spc="-5"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BA7CDE-A8B0-93E6-7B34-E5639F34B15E}"/>
              </a:ext>
            </a:extLst>
          </p:cNvPr>
          <p:cNvSpPr txBox="1"/>
          <p:nvPr/>
        </p:nvSpPr>
        <p:spPr>
          <a:xfrm>
            <a:off x="871113" y="1600200"/>
            <a:ext cx="10155129"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3. Feature Concatenation of Independent Variables</a:t>
            </a:r>
            <a:endParaRPr lang="en-IN" sz="2000" dirty="0"/>
          </a:p>
        </p:txBody>
      </p:sp>
      <p:pic>
        <p:nvPicPr>
          <p:cNvPr id="6" name="Picture 5">
            <a:extLst>
              <a:ext uri="{FF2B5EF4-FFF2-40B4-BE49-F238E27FC236}">
                <a16:creationId xmlns:a16="http://schemas.microsoft.com/office/drawing/2014/main" id="{B9A34291-E4E2-AE5D-60FC-2C9CBF5D6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514600"/>
            <a:ext cx="10972800" cy="2373869"/>
          </a:xfrm>
          <a:prstGeom prst="rect">
            <a:avLst/>
          </a:prstGeom>
        </p:spPr>
      </p:pic>
      <p:sp>
        <p:nvSpPr>
          <p:cNvPr id="8" name="Slide Number Placeholder 7">
            <a:extLst>
              <a:ext uri="{FF2B5EF4-FFF2-40B4-BE49-F238E27FC236}">
                <a16:creationId xmlns:a16="http://schemas.microsoft.com/office/drawing/2014/main" id="{FB8270D0-B543-BF72-1967-9496B3B3DDA6}"/>
              </a:ext>
            </a:extLst>
          </p:cNvPr>
          <p:cNvSpPr>
            <a:spLocks noGrp="1"/>
          </p:cNvSpPr>
          <p:nvPr>
            <p:ph type="sldNum" sz="quarter" idx="7"/>
          </p:nvPr>
        </p:nvSpPr>
        <p:spPr>
          <a:xfrm>
            <a:off x="8991600" y="6292005"/>
            <a:ext cx="2804160" cy="215444"/>
          </a:xfrm>
        </p:spPr>
        <p:txBody>
          <a:bodyPr/>
          <a:lstStyle/>
          <a:p>
            <a:fld id="{B6F15528-21DE-4FAA-801E-634DDDAF4B2B}" type="slidenum">
              <a:rPr lang="en-IN" sz="1400" smtClean="0"/>
              <a:t>22</a:t>
            </a:fld>
            <a:endParaRPr lang="en-IN" sz="1400" dirty="0"/>
          </a:p>
        </p:txBody>
      </p:sp>
    </p:spTree>
    <p:extLst>
      <p:ext uri="{BB962C8B-B14F-4D97-AF65-F5344CB8AC3E}">
        <p14:creationId xmlns:p14="http://schemas.microsoft.com/office/powerpoint/2010/main" val="590956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0B50B9-7CA0-2027-6EB6-BA26F0121B45}"/>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838200" y="617802"/>
            <a:ext cx="107823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371600" y="69488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SYSTEM IMPLEMENTATION</a:t>
            </a:r>
            <a:endParaRPr sz="3600" spc="-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8D4319-E4A7-5C3E-C5D2-10F7C834F35E}"/>
              </a:ext>
            </a:extLst>
          </p:cNvPr>
          <p:cNvSpPr txBox="1"/>
          <p:nvPr/>
        </p:nvSpPr>
        <p:spPr>
          <a:xfrm>
            <a:off x="1371600" y="1451332"/>
            <a:ext cx="10058400" cy="461665"/>
          </a:xfrm>
          <a:prstGeom prst="rect">
            <a:avLst/>
          </a:prstGeom>
          <a:noFill/>
        </p:spPr>
        <p:txBody>
          <a:bodyPr wrap="square">
            <a:spAutoFit/>
          </a:bodyPr>
          <a:lstStyle/>
          <a:p>
            <a:pPr algn="ctr"/>
            <a:r>
              <a:rPr lang="en-IN" sz="2400" b="1" spc="-5" dirty="0">
                <a:latin typeface="Times New Roman" panose="02020603050405020304" pitchFamily="18" charset="0"/>
                <a:cs typeface="Times New Roman" panose="02020603050405020304" pitchFamily="18" charset="0"/>
              </a:rPr>
              <a:t>BERT - </a:t>
            </a:r>
            <a:r>
              <a:rPr lang="en-IN" sz="2400" b="1" i="0" dirty="0">
                <a:solidFill>
                  <a:srgbClr val="202124"/>
                </a:solidFill>
                <a:effectLst/>
                <a:latin typeface="Times New Roman" panose="02020603050405020304" pitchFamily="18" charset="0"/>
                <a:cs typeface="Times New Roman" panose="02020603050405020304" pitchFamily="18" charset="0"/>
              </a:rPr>
              <a:t> Bidirectional Encoder Representations from Transformers</a:t>
            </a:r>
            <a:endParaRPr lang="en-IN" sz="2400" b="1" spc="-5"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A66BD9-CC04-6060-4EFE-4C3F0B8F2169}"/>
              </a:ext>
            </a:extLst>
          </p:cNvPr>
          <p:cNvSpPr txBox="1"/>
          <p:nvPr/>
        </p:nvSpPr>
        <p:spPr>
          <a:xfrm>
            <a:off x="838200" y="1825762"/>
            <a:ext cx="10591800"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BERT, which stands for Bidirectional Encoder Representations from Transformers, is a natural language processing (NLP) model developed by Google, which is based in the transformers architecture.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BERT has significantly advanced the state-of-the-art in various NLP tasks, including question answering, sentiment analysis, and named entity recognition.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BERT is pre-trained on two different, but related, NLP tasks: Masked Language Modelling and Next Sentence Prediction.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objective of the BERT can be given as follows</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8C04BA8-0EAA-0475-E4CD-59E6685B6194}"/>
              </a:ext>
            </a:extLst>
          </p:cNvPr>
          <p:cNvPicPr>
            <a:picLocks noChangeAspect="1"/>
          </p:cNvPicPr>
          <p:nvPr/>
        </p:nvPicPr>
        <p:blipFill>
          <a:blip r:embed="rId2"/>
          <a:stretch>
            <a:fillRect/>
          </a:stretch>
        </p:blipFill>
        <p:spPr>
          <a:xfrm>
            <a:off x="3276600" y="5556079"/>
            <a:ext cx="5326922" cy="844721"/>
          </a:xfrm>
          <a:prstGeom prst="rect">
            <a:avLst/>
          </a:prstGeom>
        </p:spPr>
      </p:pic>
      <p:sp>
        <p:nvSpPr>
          <p:cNvPr id="11" name="Slide Number Placeholder 10">
            <a:extLst>
              <a:ext uri="{FF2B5EF4-FFF2-40B4-BE49-F238E27FC236}">
                <a16:creationId xmlns:a16="http://schemas.microsoft.com/office/drawing/2014/main" id="{0B7620A4-5D1B-2940-30BF-FCFA0EFE13C3}"/>
              </a:ext>
            </a:extLst>
          </p:cNvPr>
          <p:cNvSpPr>
            <a:spLocks noGrp="1"/>
          </p:cNvSpPr>
          <p:nvPr>
            <p:ph type="sldNum" sz="quarter" idx="7"/>
          </p:nvPr>
        </p:nvSpPr>
        <p:spPr>
          <a:xfrm>
            <a:off x="8991600" y="6288531"/>
            <a:ext cx="2804160" cy="215444"/>
          </a:xfrm>
        </p:spPr>
        <p:txBody>
          <a:bodyPr/>
          <a:lstStyle/>
          <a:p>
            <a:fld id="{B6F15528-21DE-4FAA-801E-634DDDAF4B2B}" type="slidenum">
              <a:rPr lang="en-IN" sz="1400" smtClean="0"/>
              <a:t>23</a:t>
            </a:fld>
            <a:endParaRPr lang="en-IN" sz="1400" dirty="0"/>
          </a:p>
        </p:txBody>
      </p:sp>
    </p:spTree>
    <p:extLst>
      <p:ext uri="{BB962C8B-B14F-4D97-AF65-F5344CB8AC3E}">
        <p14:creationId xmlns:p14="http://schemas.microsoft.com/office/powerpoint/2010/main" val="4063037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0B50B9-7CA0-2027-6EB6-BA26F0121B45}"/>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838200" y="617802"/>
            <a:ext cx="107823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371600" y="69488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SYSTEM IMPLEMENTATION</a:t>
            </a:r>
            <a:endParaRPr sz="3600" spc="-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8D4319-E4A7-5C3E-C5D2-10F7C834F35E}"/>
              </a:ext>
            </a:extLst>
          </p:cNvPr>
          <p:cNvSpPr txBox="1"/>
          <p:nvPr/>
        </p:nvSpPr>
        <p:spPr>
          <a:xfrm>
            <a:off x="1066800" y="1556518"/>
            <a:ext cx="10058400" cy="461665"/>
          </a:xfrm>
          <a:prstGeom prst="rect">
            <a:avLst/>
          </a:prstGeom>
          <a:noFill/>
        </p:spPr>
        <p:txBody>
          <a:bodyPr wrap="square">
            <a:spAutoFit/>
          </a:bodyPr>
          <a:lstStyle/>
          <a:p>
            <a:pPr algn="ctr"/>
            <a:r>
              <a:rPr lang="en-IN" sz="2400" b="1" spc="-5" dirty="0">
                <a:latin typeface="Times New Roman" panose="02020603050405020304" pitchFamily="18" charset="0"/>
                <a:cs typeface="Times New Roman" panose="02020603050405020304" pitchFamily="18" charset="0"/>
              </a:rPr>
              <a:t>Masked Language Model (MLM)</a:t>
            </a:r>
          </a:p>
        </p:txBody>
      </p:sp>
      <p:sp>
        <p:nvSpPr>
          <p:cNvPr id="6" name="TextBox 5">
            <a:extLst>
              <a:ext uri="{FF2B5EF4-FFF2-40B4-BE49-F238E27FC236}">
                <a16:creationId xmlns:a16="http://schemas.microsoft.com/office/drawing/2014/main" id="{80A66BD9-CC04-6060-4EFE-4C3F0B8F2169}"/>
              </a:ext>
            </a:extLst>
          </p:cNvPr>
          <p:cNvSpPr txBox="1"/>
          <p:nvPr/>
        </p:nvSpPr>
        <p:spPr>
          <a:xfrm>
            <a:off x="914400" y="2209800"/>
            <a:ext cx="10591800" cy="498663"/>
          </a:xfrm>
          <a:prstGeom prst="rect">
            <a:avLst/>
          </a:prstGeom>
          <a:noFill/>
        </p:spPr>
        <p:txBody>
          <a:bodyPr wrap="square">
            <a:spAutoFit/>
          </a:bodyPr>
          <a:lstStyle/>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02B6149-59B9-616E-0CA2-BE8CC791B35A}"/>
              </a:ext>
            </a:extLst>
          </p:cNvPr>
          <p:cNvPicPr>
            <a:picLocks noChangeAspect="1"/>
          </p:cNvPicPr>
          <p:nvPr/>
        </p:nvPicPr>
        <p:blipFill rotWithShape="1">
          <a:blip r:embed="rId2"/>
          <a:srcRect r="5189"/>
          <a:stretch/>
        </p:blipFill>
        <p:spPr>
          <a:xfrm>
            <a:off x="2743200" y="2650227"/>
            <a:ext cx="7658100" cy="2856379"/>
          </a:xfrm>
          <a:prstGeom prst="rect">
            <a:avLst/>
          </a:prstGeom>
        </p:spPr>
      </p:pic>
      <p:sp>
        <p:nvSpPr>
          <p:cNvPr id="8" name="Slide Number Placeholder 7">
            <a:extLst>
              <a:ext uri="{FF2B5EF4-FFF2-40B4-BE49-F238E27FC236}">
                <a16:creationId xmlns:a16="http://schemas.microsoft.com/office/drawing/2014/main" id="{E4A5C21A-39EB-687E-95B0-449DB0C163B9}"/>
              </a:ext>
            </a:extLst>
          </p:cNvPr>
          <p:cNvSpPr>
            <a:spLocks noGrp="1"/>
          </p:cNvSpPr>
          <p:nvPr>
            <p:ph type="sldNum" sz="quarter" idx="7"/>
          </p:nvPr>
        </p:nvSpPr>
        <p:spPr>
          <a:xfrm>
            <a:off x="8999220" y="6325843"/>
            <a:ext cx="2804160" cy="215444"/>
          </a:xfrm>
        </p:spPr>
        <p:txBody>
          <a:bodyPr/>
          <a:lstStyle/>
          <a:p>
            <a:fld id="{B6F15528-21DE-4FAA-801E-634DDDAF4B2B}" type="slidenum">
              <a:rPr lang="en-IN" sz="1400" smtClean="0"/>
              <a:t>24</a:t>
            </a:fld>
            <a:endParaRPr lang="en-IN" sz="1400" dirty="0"/>
          </a:p>
        </p:txBody>
      </p:sp>
    </p:spTree>
    <p:extLst>
      <p:ext uri="{BB962C8B-B14F-4D97-AF65-F5344CB8AC3E}">
        <p14:creationId xmlns:p14="http://schemas.microsoft.com/office/powerpoint/2010/main" val="391996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0B50B9-7CA0-2027-6EB6-BA26F0121B45}"/>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838200" y="617802"/>
            <a:ext cx="107823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371600" y="69488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SYSTEM IMPLEMENTATION</a:t>
            </a:r>
            <a:endParaRPr sz="3600" spc="-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8D4319-E4A7-5C3E-C5D2-10F7C834F35E}"/>
              </a:ext>
            </a:extLst>
          </p:cNvPr>
          <p:cNvSpPr txBox="1"/>
          <p:nvPr/>
        </p:nvSpPr>
        <p:spPr>
          <a:xfrm>
            <a:off x="1066800" y="1556518"/>
            <a:ext cx="10058400" cy="461665"/>
          </a:xfrm>
          <a:prstGeom prst="rect">
            <a:avLst/>
          </a:prstGeom>
          <a:noFill/>
        </p:spPr>
        <p:txBody>
          <a:bodyPr wrap="square">
            <a:spAutoFit/>
          </a:bodyPr>
          <a:lstStyle/>
          <a:p>
            <a:pPr algn="ctr"/>
            <a:r>
              <a:rPr lang="en-IN" sz="2400" b="1" spc="-5" dirty="0">
                <a:latin typeface="Times New Roman" panose="02020603050405020304" pitchFamily="18" charset="0"/>
                <a:cs typeface="Times New Roman" panose="02020603050405020304" pitchFamily="18" charset="0"/>
              </a:rPr>
              <a:t>Next Sentence Prediction (NSP)</a:t>
            </a:r>
          </a:p>
        </p:txBody>
      </p:sp>
      <p:sp>
        <p:nvSpPr>
          <p:cNvPr id="6" name="TextBox 5">
            <a:extLst>
              <a:ext uri="{FF2B5EF4-FFF2-40B4-BE49-F238E27FC236}">
                <a16:creationId xmlns:a16="http://schemas.microsoft.com/office/drawing/2014/main" id="{80A66BD9-CC04-6060-4EFE-4C3F0B8F2169}"/>
              </a:ext>
            </a:extLst>
          </p:cNvPr>
          <p:cNvSpPr txBox="1"/>
          <p:nvPr/>
        </p:nvSpPr>
        <p:spPr>
          <a:xfrm>
            <a:off x="914400" y="2209800"/>
            <a:ext cx="10591800" cy="498663"/>
          </a:xfrm>
          <a:prstGeom prst="rect">
            <a:avLst/>
          </a:prstGeom>
          <a:noFill/>
        </p:spPr>
        <p:txBody>
          <a:bodyPr wrap="square">
            <a:spAutoFit/>
          </a:bodyPr>
          <a:lstStyle/>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76C3D76-AB92-D327-0BE3-1E1124FCDBAA}"/>
              </a:ext>
            </a:extLst>
          </p:cNvPr>
          <p:cNvPicPr>
            <a:picLocks noChangeAspect="1"/>
          </p:cNvPicPr>
          <p:nvPr/>
        </p:nvPicPr>
        <p:blipFill>
          <a:blip r:embed="rId2"/>
          <a:stretch>
            <a:fillRect/>
          </a:stretch>
        </p:blipFill>
        <p:spPr>
          <a:xfrm>
            <a:off x="2095500" y="2274551"/>
            <a:ext cx="8001000" cy="3410067"/>
          </a:xfrm>
          <a:prstGeom prst="rect">
            <a:avLst/>
          </a:prstGeom>
        </p:spPr>
      </p:pic>
      <p:sp>
        <p:nvSpPr>
          <p:cNvPr id="11" name="Slide Number Placeholder 10">
            <a:extLst>
              <a:ext uri="{FF2B5EF4-FFF2-40B4-BE49-F238E27FC236}">
                <a16:creationId xmlns:a16="http://schemas.microsoft.com/office/drawing/2014/main" id="{397554A9-7521-7A8C-58CD-C628F60304D8}"/>
              </a:ext>
            </a:extLst>
          </p:cNvPr>
          <p:cNvSpPr>
            <a:spLocks noGrp="1"/>
          </p:cNvSpPr>
          <p:nvPr>
            <p:ph type="sldNum" sz="quarter" idx="7"/>
          </p:nvPr>
        </p:nvSpPr>
        <p:spPr>
          <a:xfrm>
            <a:off x="8915400" y="6300443"/>
            <a:ext cx="2804160" cy="215444"/>
          </a:xfrm>
        </p:spPr>
        <p:txBody>
          <a:bodyPr/>
          <a:lstStyle/>
          <a:p>
            <a:fld id="{B6F15528-21DE-4FAA-801E-634DDDAF4B2B}" type="slidenum">
              <a:rPr lang="en-IN" sz="1400" smtClean="0"/>
              <a:t>25</a:t>
            </a:fld>
            <a:endParaRPr lang="en-IN" sz="1400" dirty="0"/>
          </a:p>
        </p:txBody>
      </p:sp>
    </p:spTree>
    <p:extLst>
      <p:ext uri="{BB962C8B-B14F-4D97-AF65-F5344CB8AC3E}">
        <p14:creationId xmlns:p14="http://schemas.microsoft.com/office/powerpoint/2010/main" val="55178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C311FB-FEC1-A86B-E40D-D5DA3454D1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9846022-4179-F1DB-F298-12CC97F489C1}"/>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effectLst/>
                <a:latin typeface="Times New Roman" panose="02020603050405020304" pitchFamily="18" charset="0"/>
                <a:ea typeface="Times New Roman" panose="02020603050405020304" pitchFamily="18" charset="0"/>
              </a:rPr>
              <a:t>BERT Architecture</a:t>
            </a:r>
          </a:p>
          <a:p>
            <a:pPr algn="ctr"/>
            <a:endParaRPr lang="en-IN" sz="1800" dirty="0">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A70E4A37-AE2B-1E9B-924A-4BB01D7FD325}"/>
              </a:ext>
            </a:extLst>
          </p:cNvPr>
          <p:cNvSpPr/>
          <p:nvPr/>
        </p:nvSpPr>
        <p:spPr>
          <a:xfrm>
            <a:off x="838200" y="617802"/>
            <a:ext cx="107823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F492A27-2AA6-4637-754A-4FBED70CE501}"/>
              </a:ext>
            </a:extLst>
          </p:cNvPr>
          <p:cNvSpPr txBox="1"/>
          <p:nvPr/>
        </p:nvSpPr>
        <p:spPr>
          <a:xfrm>
            <a:off x="1818968" y="781053"/>
            <a:ext cx="10058400" cy="461665"/>
          </a:xfrm>
          <a:prstGeom prst="rect">
            <a:avLst/>
          </a:prstGeom>
          <a:noFill/>
        </p:spPr>
        <p:txBody>
          <a:bodyPr wrap="square">
            <a:spAutoFit/>
          </a:bodyPr>
          <a:lstStyle/>
          <a:p>
            <a:r>
              <a:rPr lang="en-IN" sz="2400" b="1" spc="-5" dirty="0">
                <a:latin typeface="Times New Roman" panose="02020603050405020304" pitchFamily="18" charset="0"/>
                <a:cs typeface="Times New Roman" panose="02020603050405020304" pitchFamily="18" charset="0"/>
              </a:rPr>
              <a:t>BERT - </a:t>
            </a:r>
            <a:r>
              <a:rPr lang="en-IN" sz="2400" b="1" i="0" dirty="0">
                <a:solidFill>
                  <a:srgbClr val="202124"/>
                </a:solidFill>
                <a:effectLst/>
                <a:latin typeface="Times New Roman" panose="02020603050405020304" pitchFamily="18" charset="0"/>
                <a:cs typeface="Times New Roman" panose="02020603050405020304" pitchFamily="18" charset="0"/>
              </a:rPr>
              <a:t> Bidirectional Encoder Representations from Transformers</a:t>
            </a:r>
            <a:endParaRPr lang="en-IN" sz="2400" b="1" spc="-5"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8D65B80-4AD6-D6FC-8BB7-A6820FBCBDD6}"/>
              </a:ext>
            </a:extLst>
          </p:cNvPr>
          <p:cNvSpPr txBox="1"/>
          <p:nvPr/>
        </p:nvSpPr>
        <p:spPr>
          <a:xfrm>
            <a:off x="4800600" y="5845314"/>
            <a:ext cx="2286000" cy="707886"/>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BERT Architecture</a:t>
            </a:r>
          </a:p>
          <a:p>
            <a:endParaRPr lang="en-IN" sz="2000" dirty="0"/>
          </a:p>
        </p:txBody>
      </p:sp>
      <p:pic>
        <p:nvPicPr>
          <p:cNvPr id="5" name="Picture 4">
            <a:extLst>
              <a:ext uri="{FF2B5EF4-FFF2-40B4-BE49-F238E27FC236}">
                <a16:creationId xmlns:a16="http://schemas.microsoft.com/office/drawing/2014/main" id="{FEA171F7-8F24-38C3-A4EE-98C846C27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987" y="1644789"/>
            <a:ext cx="8582025" cy="4200525"/>
          </a:xfrm>
          <a:prstGeom prst="rect">
            <a:avLst/>
          </a:prstGeom>
        </p:spPr>
      </p:pic>
      <p:sp>
        <p:nvSpPr>
          <p:cNvPr id="9" name="Slide Number Placeholder 8">
            <a:extLst>
              <a:ext uri="{FF2B5EF4-FFF2-40B4-BE49-F238E27FC236}">
                <a16:creationId xmlns:a16="http://schemas.microsoft.com/office/drawing/2014/main" id="{7CF3B9D6-10B7-FE7F-93AC-D236A3F70E00}"/>
              </a:ext>
            </a:extLst>
          </p:cNvPr>
          <p:cNvSpPr>
            <a:spLocks noGrp="1"/>
          </p:cNvSpPr>
          <p:nvPr>
            <p:ph type="sldNum" sz="quarter" idx="7"/>
          </p:nvPr>
        </p:nvSpPr>
        <p:spPr>
          <a:xfrm>
            <a:off x="8984932" y="6311660"/>
            <a:ext cx="2804160" cy="215444"/>
          </a:xfrm>
        </p:spPr>
        <p:txBody>
          <a:bodyPr/>
          <a:lstStyle/>
          <a:p>
            <a:fld id="{B6F15528-21DE-4FAA-801E-634DDDAF4B2B}" type="slidenum">
              <a:rPr lang="en-IN" sz="1400" smtClean="0"/>
              <a:t>26</a:t>
            </a:fld>
            <a:endParaRPr lang="en-IN" sz="1400" dirty="0"/>
          </a:p>
        </p:txBody>
      </p:sp>
    </p:spTree>
    <p:extLst>
      <p:ext uri="{BB962C8B-B14F-4D97-AF65-F5344CB8AC3E}">
        <p14:creationId xmlns:p14="http://schemas.microsoft.com/office/powerpoint/2010/main" val="1249315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3BE3EE1-7B20-E357-1AFD-7353E4C720C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F4C9734-8BC5-E57C-3A35-688B5EC268FD}"/>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FA84A4B-7BBA-869D-3D28-B2DF8F737CF4}"/>
              </a:ext>
            </a:extLst>
          </p:cNvPr>
          <p:cNvSpPr/>
          <p:nvPr/>
        </p:nvSpPr>
        <p:spPr>
          <a:xfrm>
            <a:off x="838200" y="617802"/>
            <a:ext cx="107823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EEE2853-1862-7182-09FF-832EFC927DE1}"/>
              </a:ext>
            </a:extLst>
          </p:cNvPr>
          <p:cNvSpPr txBox="1"/>
          <p:nvPr/>
        </p:nvSpPr>
        <p:spPr>
          <a:xfrm>
            <a:off x="1818968" y="781053"/>
            <a:ext cx="10058400" cy="461665"/>
          </a:xfrm>
          <a:prstGeom prst="rect">
            <a:avLst/>
          </a:prstGeom>
          <a:noFill/>
        </p:spPr>
        <p:txBody>
          <a:bodyPr wrap="square">
            <a:spAutoFit/>
          </a:bodyPr>
          <a:lstStyle/>
          <a:p>
            <a:r>
              <a:rPr lang="en-IN" sz="2400" b="1" spc="-5" dirty="0">
                <a:latin typeface="Times New Roman" panose="02020603050405020304" pitchFamily="18" charset="0"/>
                <a:cs typeface="Times New Roman" panose="02020603050405020304" pitchFamily="18" charset="0"/>
              </a:rPr>
              <a:t>BERT - </a:t>
            </a:r>
            <a:r>
              <a:rPr lang="en-IN" sz="2400" b="1" i="0" dirty="0">
                <a:solidFill>
                  <a:srgbClr val="202124"/>
                </a:solidFill>
                <a:effectLst/>
                <a:latin typeface="Times New Roman" panose="02020603050405020304" pitchFamily="18" charset="0"/>
                <a:cs typeface="Times New Roman" panose="02020603050405020304" pitchFamily="18" charset="0"/>
              </a:rPr>
              <a:t> Bidirectional Encoder Representations from Transformers</a:t>
            </a:r>
            <a:endParaRPr lang="en-IN" sz="2400" b="1"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6C2D87-8F36-9176-863E-6B5F9FC93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737" y="1569221"/>
            <a:ext cx="6486525" cy="4264646"/>
          </a:xfrm>
          <a:prstGeom prst="rect">
            <a:avLst/>
          </a:prstGeom>
        </p:spPr>
      </p:pic>
      <p:sp>
        <p:nvSpPr>
          <p:cNvPr id="6" name="TextBox 5">
            <a:extLst>
              <a:ext uri="{FF2B5EF4-FFF2-40B4-BE49-F238E27FC236}">
                <a16:creationId xmlns:a16="http://schemas.microsoft.com/office/drawing/2014/main" id="{020BFA14-5B5E-1674-0E89-36DF137AC191}"/>
              </a:ext>
            </a:extLst>
          </p:cNvPr>
          <p:cNvSpPr txBox="1"/>
          <p:nvPr/>
        </p:nvSpPr>
        <p:spPr>
          <a:xfrm>
            <a:off x="4343400" y="5859267"/>
            <a:ext cx="3657600" cy="400110"/>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Single Sentence Classification</a:t>
            </a:r>
            <a:endParaRPr lang="en-IN" sz="2000" dirty="0"/>
          </a:p>
        </p:txBody>
      </p:sp>
      <p:sp>
        <p:nvSpPr>
          <p:cNvPr id="9" name="Slide Number Placeholder 8">
            <a:extLst>
              <a:ext uri="{FF2B5EF4-FFF2-40B4-BE49-F238E27FC236}">
                <a16:creationId xmlns:a16="http://schemas.microsoft.com/office/drawing/2014/main" id="{D0EB5129-0FE4-D828-3517-8A7A72F5413D}"/>
              </a:ext>
            </a:extLst>
          </p:cNvPr>
          <p:cNvSpPr>
            <a:spLocks noGrp="1"/>
          </p:cNvSpPr>
          <p:nvPr>
            <p:ph type="sldNum" sz="quarter" idx="7"/>
          </p:nvPr>
        </p:nvSpPr>
        <p:spPr>
          <a:xfrm>
            <a:off x="8991600" y="6311660"/>
            <a:ext cx="2804160" cy="215444"/>
          </a:xfrm>
        </p:spPr>
        <p:txBody>
          <a:bodyPr/>
          <a:lstStyle/>
          <a:p>
            <a:fld id="{B6F15528-21DE-4FAA-801E-634DDDAF4B2B}" type="slidenum">
              <a:rPr lang="en-IN" sz="1400" smtClean="0"/>
              <a:t>27</a:t>
            </a:fld>
            <a:endParaRPr lang="en-IN" sz="1400" dirty="0"/>
          </a:p>
        </p:txBody>
      </p:sp>
    </p:spTree>
    <p:extLst>
      <p:ext uri="{BB962C8B-B14F-4D97-AF65-F5344CB8AC3E}">
        <p14:creationId xmlns:p14="http://schemas.microsoft.com/office/powerpoint/2010/main" val="2250328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EF2916E-5524-8381-2B53-1EC388EECB6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58AFB42-DDAA-1B3B-380C-8B206C40CE69}"/>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200C422E-4F38-7EA2-D378-CAEC68396001}"/>
              </a:ext>
            </a:extLst>
          </p:cNvPr>
          <p:cNvSpPr/>
          <p:nvPr/>
        </p:nvSpPr>
        <p:spPr>
          <a:xfrm>
            <a:off x="838200" y="617802"/>
            <a:ext cx="107823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C04496D-D20F-702E-77B3-34B7697BB5EB}"/>
              </a:ext>
            </a:extLst>
          </p:cNvPr>
          <p:cNvSpPr txBox="1"/>
          <p:nvPr/>
        </p:nvSpPr>
        <p:spPr>
          <a:xfrm>
            <a:off x="1818968" y="781053"/>
            <a:ext cx="10058400" cy="461665"/>
          </a:xfrm>
          <a:prstGeom prst="rect">
            <a:avLst/>
          </a:prstGeom>
          <a:noFill/>
        </p:spPr>
        <p:txBody>
          <a:bodyPr wrap="square">
            <a:spAutoFit/>
          </a:bodyPr>
          <a:lstStyle/>
          <a:p>
            <a:r>
              <a:rPr lang="en-IN" sz="2400" b="1" spc="-5" dirty="0">
                <a:latin typeface="Times New Roman" panose="02020603050405020304" pitchFamily="18" charset="0"/>
                <a:cs typeface="Times New Roman" panose="02020603050405020304" pitchFamily="18" charset="0"/>
              </a:rPr>
              <a:t>BERT - </a:t>
            </a:r>
            <a:r>
              <a:rPr lang="en-IN" sz="2400" b="1" i="0" dirty="0">
                <a:solidFill>
                  <a:srgbClr val="202124"/>
                </a:solidFill>
                <a:effectLst/>
                <a:latin typeface="Times New Roman" panose="02020603050405020304" pitchFamily="18" charset="0"/>
                <a:cs typeface="Times New Roman" panose="02020603050405020304" pitchFamily="18" charset="0"/>
              </a:rPr>
              <a:t> Bidirectional Encoder Representations from Transformers</a:t>
            </a:r>
            <a:endParaRPr lang="en-IN" sz="2400" b="1"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767119-2656-325C-3E66-F90A2B694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28898"/>
            <a:ext cx="9525000" cy="3762302"/>
          </a:xfrm>
          <a:prstGeom prst="rect">
            <a:avLst/>
          </a:prstGeom>
        </p:spPr>
      </p:pic>
      <p:sp>
        <p:nvSpPr>
          <p:cNvPr id="6" name="TextBox 5">
            <a:extLst>
              <a:ext uri="{FF2B5EF4-FFF2-40B4-BE49-F238E27FC236}">
                <a16:creationId xmlns:a16="http://schemas.microsoft.com/office/drawing/2014/main" id="{55939779-A6C0-ED1B-306B-6DDC1C9F56CF}"/>
              </a:ext>
            </a:extLst>
          </p:cNvPr>
          <p:cNvSpPr txBox="1"/>
          <p:nvPr/>
        </p:nvSpPr>
        <p:spPr>
          <a:xfrm>
            <a:off x="5486400" y="5806440"/>
            <a:ext cx="2057400" cy="707886"/>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Training Inputs</a:t>
            </a:r>
          </a:p>
          <a:p>
            <a:endParaRPr lang="en-IN" sz="2000" dirty="0"/>
          </a:p>
        </p:txBody>
      </p:sp>
      <p:sp>
        <p:nvSpPr>
          <p:cNvPr id="9" name="Slide Number Placeholder 8">
            <a:extLst>
              <a:ext uri="{FF2B5EF4-FFF2-40B4-BE49-F238E27FC236}">
                <a16:creationId xmlns:a16="http://schemas.microsoft.com/office/drawing/2014/main" id="{5B47E158-AED4-63AE-BB0E-03BA54C649D7}"/>
              </a:ext>
            </a:extLst>
          </p:cNvPr>
          <p:cNvSpPr>
            <a:spLocks noGrp="1"/>
          </p:cNvSpPr>
          <p:nvPr>
            <p:ph type="sldNum" sz="quarter" idx="7"/>
          </p:nvPr>
        </p:nvSpPr>
        <p:spPr>
          <a:xfrm>
            <a:off x="8991600" y="6306406"/>
            <a:ext cx="2804160" cy="215444"/>
          </a:xfrm>
        </p:spPr>
        <p:txBody>
          <a:bodyPr/>
          <a:lstStyle/>
          <a:p>
            <a:fld id="{B6F15528-21DE-4FAA-801E-634DDDAF4B2B}" type="slidenum">
              <a:rPr lang="en-IN" sz="1400" smtClean="0"/>
              <a:t>28</a:t>
            </a:fld>
            <a:endParaRPr lang="en-IN" sz="1400" dirty="0"/>
          </a:p>
        </p:txBody>
      </p:sp>
    </p:spTree>
    <p:extLst>
      <p:ext uri="{BB962C8B-B14F-4D97-AF65-F5344CB8AC3E}">
        <p14:creationId xmlns:p14="http://schemas.microsoft.com/office/powerpoint/2010/main" val="696504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E66DB4-5CE7-B290-543A-B0E762E7894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D93A1A3-D46C-8525-E549-CE2CC033921C}"/>
              </a:ext>
            </a:extLst>
          </p:cNvPr>
          <p:cNvSpPr/>
          <p:nvPr/>
        </p:nvSpPr>
        <p:spPr>
          <a:xfrm>
            <a:off x="304800" y="293852"/>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t>ACCURACY</a:t>
            </a:r>
            <a:endParaRPr lang="en-IN" dirty="0"/>
          </a:p>
        </p:txBody>
      </p:sp>
      <p:sp>
        <p:nvSpPr>
          <p:cNvPr id="14" name="Rectangle 13">
            <a:extLst>
              <a:ext uri="{FF2B5EF4-FFF2-40B4-BE49-F238E27FC236}">
                <a16:creationId xmlns:a16="http://schemas.microsoft.com/office/drawing/2014/main" id="{28A49AD8-5243-9540-BC45-0014F337E976}"/>
              </a:ext>
            </a:extLst>
          </p:cNvPr>
          <p:cNvSpPr/>
          <p:nvPr/>
        </p:nvSpPr>
        <p:spPr>
          <a:xfrm>
            <a:off x="609600" y="455002"/>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E8D23151-94C6-F571-3C04-6E4535CD053D}"/>
              </a:ext>
            </a:extLst>
          </p:cNvPr>
          <p:cNvSpPr txBox="1">
            <a:spLocks noGrp="1"/>
          </p:cNvSpPr>
          <p:nvPr>
            <p:ph type="title"/>
          </p:nvPr>
        </p:nvSpPr>
        <p:spPr>
          <a:xfrm>
            <a:off x="1158087" y="565995"/>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RESULTS</a:t>
            </a:r>
            <a:endParaRPr sz="3600" spc="-5"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7910EF5-7EE3-59EB-1D2A-F79E008AF5E4}"/>
              </a:ext>
            </a:extLst>
          </p:cNvPr>
          <p:cNvGraphicFramePr>
            <a:graphicFrameLocks noGrp="1"/>
          </p:cNvGraphicFramePr>
          <p:nvPr>
            <p:extLst>
              <p:ext uri="{D42A27DB-BD31-4B8C-83A1-F6EECF244321}">
                <p14:modId xmlns:p14="http://schemas.microsoft.com/office/powerpoint/2010/main" val="2461228069"/>
              </p:ext>
            </p:extLst>
          </p:nvPr>
        </p:nvGraphicFramePr>
        <p:xfrm>
          <a:off x="6461247" y="2133600"/>
          <a:ext cx="5105811" cy="3931920"/>
        </p:xfrm>
        <a:graphic>
          <a:graphicData uri="http://schemas.openxmlformats.org/drawingml/2006/table">
            <a:tbl>
              <a:tblPr>
                <a:tableStyleId>{5C22544A-7EE6-4342-B048-85BDC9FD1C3A}</a:tableStyleId>
              </a:tblPr>
              <a:tblGrid>
                <a:gridCol w="2388177">
                  <a:extLst>
                    <a:ext uri="{9D8B030D-6E8A-4147-A177-3AD203B41FA5}">
                      <a16:colId xmlns:a16="http://schemas.microsoft.com/office/drawing/2014/main" val="2522455312"/>
                    </a:ext>
                  </a:extLst>
                </a:gridCol>
                <a:gridCol w="1358817">
                  <a:extLst>
                    <a:ext uri="{9D8B030D-6E8A-4147-A177-3AD203B41FA5}">
                      <a16:colId xmlns:a16="http://schemas.microsoft.com/office/drawing/2014/main" val="2349698537"/>
                    </a:ext>
                  </a:extLst>
                </a:gridCol>
                <a:gridCol w="1358817">
                  <a:extLst>
                    <a:ext uri="{9D8B030D-6E8A-4147-A177-3AD203B41FA5}">
                      <a16:colId xmlns:a16="http://schemas.microsoft.com/office/drawing/2014/main" val="988599578"/>
                    </a:ext>
                  </a:extLst>
                </a:gridCol>
              </a:tblGrid>
              <a:tr h="341751">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Legal Case Type</a:t>
                      </a:r>
                      <a:endParaRPr lang="en-IN" sz="20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BERT </a:t>
                      </a:r>
                    </a:p>
                    <a:p>
                      <a:pPr algn="ctr"/>
                      <a:r>
                        <a:rPr lang="en-US" sz="1800" b="1" i="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Base </a:t>
                      </a:r>
                    </a:p>
                    <a:p>
                      <a:pPr algn="ct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BERT</a:t>
                      </a:r>
                    </a:p>
                    <a:p>
                      <a:pPr algn="ctr"/>
                      <a:r>
                        <a:rPr lang="en-US"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Large</a:t>
                      </a:r>
                      <a:endParaRPr lang="en-IN"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50655562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a:t>
                      </a:r>
                    </a:p>
                    <a:p>
                      <a:pPr algn="just"/>
                      <a:r>
                        <a:rPr lang="en-US" sz="2000" b="1" dirty="0">
                          <a:effectLst/>
                          <a:latin typeface="Times New Roman" panose="02020603050405020304" pitchFamily="18" charset="0"/>
                          <a:cs typeface="Times New Roman" panose="02020603050405020304" pitchFamily="18" charset="0"/>
                        </a:rPr>
                        <a:t>  Wild Animals</a:t>
                      </a:r>
                    </a:p>
                    <a:p>
                      <a:pPr algn="just"/>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endPar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0.75</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cs typeface="Times New Roman" panose="02020603050405020304" pitchFamily="18" charset="0"/>
                        </a:rPr>
                        <a:t>0.60</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249552174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Trade Secret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0.95</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endParaRPr lang="en-US" sz="2000" b="0" dirty="0">
                        <a:effectLst/>
                        <a:latin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cs typeface="Times New Roman" panose="02020603050405020304" pitchFamily="18" charset="0"/>
                        </a:rPr>
                        <a:t>0.95</a:t>
                      </a:r>
                    </a:p>
                    <a:p>
                      <a:pPr algn="ct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511153669"/>
                  </a:ext>
                </a:extLst>
              </a:tr>
              <a:tr h="0">
                <a:tc>
                  <a:txBody>
                    <a:bodyPr/>
                    <a:lstStyle/>
                    <a:p>
                      <a:pPr algn="just"/>
                      <a:r>
                        <a:rPr lang="en-US" sz="2000" b="1" dirty="0">
                          <a:effectLst/>
                          <a:latin typeface="Times New Roman" panose="02020603050405020304" pitchFamily="18" charset="0"/>
                          <a:cs typeface="Times New Roman" panose="02020603050405020304" pitchFamily="18" charset="0"/>
                        </a:rPr>
                        <a:t> Fourth Amendment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0.86</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cs typeface="Times New Roman" panose="02020603050405020304" pitchFamily="18" charset="0"/>
                        </a:rPr>
                        <a:t>0.67</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1453174593"/>
                  </a:ext>
                </a:extLst>
              </a:tr>
            </a:tbl>
          </a:graphicData>
        </a:graphic>
      </p:graphicFrame>
      <p:graphicFrame>
        <p:nvGraphicFramePr>
          <p:cNvPr id="7" name="Table 6">
            <a:extLst>
              <a:ext uri="{FF2B5EF4-FFF2-40B4-BE49-F238E27FC236}">
                <a16:creationId xmlns:a16="http://schemas.microsoft.com/office/drawing/2014/main" id="{29602F42-A4A2-4380-BB85-D8B9A519FB5C}"/>
              </a:ext>
            </a:extLst>
          </p:cNvPr>
          <p:cNvGraphicFramePr>
            <a:graphicFrameLocks noGrp="1"/>
          </p:cNvGraphicFramePr>
          <p:nvPr>
            <p:extLst>
              <p:ext uri="{D42A27DB-BD31-4B8C-83A1-F6EECF244321}">
                <p14:modId xmlns:p14="http://schemas.microsoft.com/office/powerpoint/2010/main" val="2194742679"/>
              </p:ext>
            </p:extLst>
          </p:nvPr>
        </p:nvGraphicFramePr>
        <p:xfrm>
          <a:off x="762000" y="2133600"/>
          <a:ext cx="5105811" cy="3931920"/>
        </p:xfrm>
        <a:graphic>
          <a:graphicData uri="http://schemas.openxmlformats.org/drawingml/2006/table">
            <a:tbl>
              <a:tblPr>
                <a:tableStyleId>{5C22544A-7EE6-4342-B048-85BDC9FD1C3A}</a:tableStyleId>
              </a:tblPr>
              <a:tblGrid>
                <a:gridCol w="2438400">
                  <a:extLst>
                    <a:ext uri="{9D8B030D-6E8A-4147-A177-3AD203B41FA5}">
                      <a16:colId xmlns:a16="http://schemas.microsoft.com/office/drawing/2014/main" val="2522455312"/>
                    </a:ext>
                  </a:extLst>
                </a:gridCol>
                <a:gridCol w="1308594">
                  <a:extLst>
                    <a:ext uri="{9D8B030D-6E8A-4147-A177-3AD203B41FA5}">
                      <a16:colId xmlns:a16="http://schemas.microsoft.com/office/drawing/2014/main" val="2349698537"/>
                    </a:ext>
                  </a:extLst>
                </a:gridCol>
                <a:gridCol w="1358817">
                  <a:extLst>
                    <a:ext uri="{9D8B030D-6E8A-4147-A177-3AD203B41FA5}">
                      <a16:colId xmlns:a16="http://schemas.microsoft.com/office/drawing/2014/main" val="988599578"/>
                    </a:ext>
                  </a:extLst>
                </a:gridCol>
              </a:tblGrid>
              <a:tr h="341751">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Legal Case Type</a:t>
                      </a:r>
                      <a:endParaRPr lang="en-IN" sz="20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BERT </a:t>
                      </a:r>
                    </a:p>
                    <a:p>
                      <a:pPr algn="ctr"/>
                      <a:r>
                        <a:rPr lang="en-US" sz="1800" b="1" i="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Base </a:t>
                      </a:r>
                    </a:p>
                    <a:p>
                      <a:pPr algn="ct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BERT</a:t>
                      </a:r>
                    </a:p>
                    <a:p>
                      <a:pPr algn="ctr"/>
                      <a:r>
                        <a:rPr lang="en-US"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Large</a:t>
                      </a:r>
                      <a:endParaRPr lang="en-IN"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50655562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a:t>
                      </a:r>
                    </a:p>
                    <a:p>
                      <a:pPr algn="just"/>
                      <a:r>
                        <a:rPr lang="en-US" sz="2000" b="1" dirty="0">
                          <a:effectLst/>
                          <a:latin typeface="Times New Roman" panose="02020603050405020304" pitchFamily="18" charset="0"/>
                          <a:cs typeface="Times New Roman" panose="02020603050405020304" pitchFamily="18" charset="0"/>
                        </a:rPr>
                        <a:t>  Wild Animals</a:t>
                      </a:r>
                    </a:p>
                    <a:p>
                      <a:pPr algn="just"/>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endPar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80.0</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ea typeface="SimSun" panose="02010600030101010101" pitchFamily="2" charset="-122"/>
                          <a:cs typeface="Times New Roman" panose="02020603050405020304" pitchFamily="18" charset="0"/>
                        </a:rPr>
                        <a:t>60.0</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249552174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Trade Secret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90.62</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endParaRPr lang="en-US" sz="2000" b="0" dirty="0">
                        <a:effectLst/>
                        <a:latin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cs typeface="Times New Roman" panose="02020603050405020304" pitchFamily="18" charset="0"/>
                        </a:rPr>
                        <a:t>84.37</a:t>
                      </a:r>
                    </a:p>
                    <a:p>
                      <a:pPr algn="ct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511153669"/>
                  </a:ext>
                </a:extLst>
              </a:tr>
              <a:tr h="0">
                <a:tc>
                  <a:txBody>
                    <a:bodyPr/>
                    <a:lstStyle/>
                    <a:p>
                      <a:pPr algn="just"/>
                      <a:r>
                        <a:rPr lang="en-US" sz="2000" b="1" dirty="0">
                          <a:effectLst/>
                          <a:latin typeface="Times New Roman" panose="02020603050405020304" pitchFamily="18" charset="0"/>
                          <a:cs typeface="Times New Roman" panose="02020603050405020304" pitchFamily="18" charset="0"/>
                        </a:rPr>
                        <a:t> Fourth Amendment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88.88</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ea typeface="SimSun" panose="02010600030101010101" pitchFamily="2" charset="-122"/>
                          <a:cs typeface="Times New Roman" panose="02020603050405020304" pitchFamily="18" charset="0"/>
                        </a:rPr>
                        <a:t>66.66</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1453174593"/>
                  </a:ext>
                </a:extLst>
              </a:tr>
            </a:tbl>
          </a:graphicData>
        </a:graphic>
      </p:graphicFrame>
      <p:sp>
        <p:nvSpPr>
          <p:cNvPr id="8" name="TextBox 7">
            <a:extLst>
              <a:ext uri="{FF2B5EF4-FFF2-40B4-BE49-F238E27FC236}">
                <a16:creationId xmlns:a16="http://schemas.microsoft.com/office/drawing/2014/main" id="{5C41223D-5088-40E5-FEBB-742149E1F8DD}"/>
              </a:ext>
            </a:extLst>
          </p:cNvPr>
          <p:cNvSpPr txBox="1"/>
          <p:nvPr/>
        </p:nvSpPr>
        <p:spPr>
          <a:xfrm>
            <a:off x="762001" y="1524000"/>
            <a:ext cx="5105810" cy="400110"/>
          </a:xfrm>
          <a:prstGeom prst="rect">
            <a:avLst/>
          </a:prstGeom>
          <a:solidFill>
            <a:schemeClr val="bg1">
              <a:lumMod val="85000"/>
            </a:schemeClr>
          </a:solid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ACCURACY</a:t>
            </a:r>
          </a:p>
        </p:txBody>
      </p:sp>
      <p:sp>
        <p:nvSpPr>
          <p:cNvPr id="9" name="TextBox 8">
            <a:extLst>
              <a:ext uri="{FF2B5EF4-FFF2-40B4-BE49-F238E27FC236}">
                <a16:creationId xmlns:a16="http://schemas.microsoft.com/office/drawing/2014/main" id="{6CD0CA5B-0E19-46E2-377C-A5F3C0A2F3B1}"/>
              </a:ext>
            </a:extLst>
          </p:cNvPr>
          <p:cNvSpPr txBox="1"/>
          <p:nvPr/>
        </p:nvSpPr>
        <p:spPr>
          <a:xfrm>
            <a:off x="6448678" y="1524000"/>
            <a:ext cx="5105810" cy="400110"/>
          </a:xfrm>
          <a:prstGeom prst="rect">
            <a:avLst/>
          </a:prstGeom>
          <a:solidFill>
            <a:schemeClr val="bg1">
              <a:lumMod val="85000"/>
            </a:schemeClr>
          </a:solid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PRECISION</a:t>
            </a:r>
          </a:p>
        </p:txBody>
      </p:sp>
      <p:sp>
        <p:nvSpPr>
          <p:cNvPr id="11" name="Slide Number Placeholder 10">
            <a:extLst>
              <a:ext uri="{FF2B5EF4-FFF2-40B4-BE49-F238E27FC236}">
                <a16:creationId xmlns:a16="http://schemas.microsoft.com/office/drawing/2014/main" id="{9A780EA1-3238-25CC-FBDB-B3DE42026A7D}"/>
              </a:ext>
            </a:extLst>
          </p:cNvPr>
          <p:cNvSpPr>
            <a:spLocks noGrp="1"/>
          </p:cNvSpPr>
          <p:nvPr>
            <p:ph type="sldNum" sz="quarter" idx="7"/>
          </p:nvPr>
        </p:nvSpPr>
        <p:spPr>
          <a:xfrm>
            <a:off x="9014152" y="6307688"/>
            <a:ext cx="2804160" cy="215444"/>
          </a:xfrm>
        </p:spPr>
        <p:txBody>
          <a:bodyPr/>
          <a:lstStyle/>
          <a:p>
            <a:fld id="{B6F15528-21DE-4FAA-801E-634DDDAF4B2B}" type="slidenum">
              <a:rPr lang="en-IN" sz="1400" smtClean="0"/>
              <a:t>29</a:t>
            </a:fld>
            <a:endParaRPr lang="en-IN" sz="1400" dirty="0"/>
          </a:p>
        </p:txBody>
      </p:sp>
    </p:spTree>
    <p:extLst>
      <p:ext uri="{BB962C8B-B14F-4D97-AF65-F5344CB8AC3E}">
        <p14:creationId xmlns:p14="http://schemas.microsoft.com/office/powerpoint/2010/main" val="229879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008507-6BB6-1ACF-2C3B-34AD8BC6FE0B}"/>
              </a:ext>
            </a:extLst>
          </p:cNvPr>
          <p:cNvSpPr/>
          <p:nvPr/>
        </p:nvSpPr>
        <p:spPr>
          <a:xfrm>
            <a:off x="304800" y="304800"/>
            <a:ext cx="11582400" cy="6248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9A38EA5-F0B5-532F-96A1-F7A68356335A}"/>
              </a:ext>
            </a:extLst>
          </p:cNvPr>
          <p:cNvSpPr/>
          <p:nvPr/>
        </p:nvSpPr>
        <p:spPr>
          <a:xfrm>
            <a:off x="685800" y="600789"/>
            <a:ext cx="10820400" cy="689291"/>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3048000" y="627828"/>
            <a:ext cx="6434063" cy="566181"/>
          </a:xfrm>
          <a:prstGeom prst="rect">
            <a:avLst/>
          </a:prstGeom>
        </p:spPr>
        <p:txBody>
          <a:bodyPr vert="horz" wrap="square" lIns="0" tIns="12065" rIns="0" bIns="0" rtlCol="0">
            <a:spAutoFit/>
          </a:bodyPr>
          <a:lstStyle/>
          <a:p>
            <a:pPr marL="12700" algn="ctr">
              <a:lnSpc>
                <a:spcPct val="100000"/>
              </a:lnSpc>
              <a:spcBef>
                <a:spcPts val="95"/>
              </a:spcBef>
            </a:pPr>
            <a:r>
              <a:rPr sz="3600" spc="-5" dirty="0">
                <a:latin typeface="Times New Roman" panose="02020603050405020304" pitchFamily="18" charset="0"/>
                <a:cs typeface="Times New Roman" panose="02020603050405020304" pitchFamily="18" charset="0"/>
              </a:rPr>
              <a:t>EXISTING</a:t>
            </a:r>
            <a:r>
              <a:rPr sz="3600" spc="-12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SYSTEM</a:t>
            </a:r>
          </a:p>
        </p:txBody>
      </p:sp>
      <p:sp>
        <p:nvSpPr>
          <p:cNvPr id="3" name="object 3"/>
          <p:cNvSpPr txBox="1"/>
          <p:nvPr/>
        </p:nvSpPr>
        <p:spPr>
          <a:xfrm>
            <a:off x="1276350" y="1752600"/>
            <a:ext cx="9791700" cy="4061240"/>
          </a:xfrm>
          <a:prstGeom prst="rect">
            <a:avLst/>
          </a:prstGeom>
        </p:spPr>
        <p:txBody>
          <a:bodyPr vert="horz" wrap="square" lIns="0" tIns="13970" rIns="0" bIns="0" rtlCol="0">
            <a:spAutoFit/>
          </a:bodyPr>
          <a:lstStyle/>
          <a:p>
            <a:pPr marL="12065" marR="5715" algn="just">
              <a:lnSpc>
                <a:spcPct val="150500"/>
              </a:lnSpc>
              <a:spcBef>
                <a:spcPts val="110"/>
              </a:spcBef>
              <a:tabLst>
                <a:tab pos="299720" algn="l"/>
              </a:tabLst>
            </a:pPr>
            <a:r>
              <a:rPr sz="2200" spc="5" dirty="0">
                <a:latin typeface="Times New Roman" panose="02020603050405020304" pitchFamily="18" charset="0"/>
                <a:cs typeface="Times New Roman" panose="02020603050405020304" pitchFamily="18" charset="0"/>
              </a:rPr>
              <a:t>In</a:t>
            </a:r>
            <a:r>
              <a:rPr sz="2200" spc="-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lang="en-IN" sz="2200" spc="5" dirty="0">
                <a:latin typeface="Times New Roman" panose="02020603050405020304" pitchFamily="18" charset="0"/>
                <a:cs typeface="Times New Roman" panose="02020603050405020304" pitchFamily="18" charset="0"/>
              </a:rPr>
              <a:t> era of generative AI, where people seek the help of chatbots to complete their tasks, we cannot find people relying on these bots for legal assistance. This is because:</a:t>
            </a:r>
          </a:p>
          <a:p>
            <a:pPr marL="756285" marR="5715" lvl="1" indent="-287020" algn="just">
              <a:lnSpc>
                <a:spcPct val="150000"/>
              </a:lnSpc>
              <a:spcBef>
                <a:spcPts val="110"/>
              </a:spcBef>
              <a:buChar char="•"/>
              <a:tabLst>
                <a:tab pos="299720" algn="l"/>
              </a:tabLst>
            </a:pPr>
            <a:r>
              <a:rPr lang="en-IN" sz="2200" spc="5" dirty="0">
                <a:latin typeface="Times New Roman" panose="02020603050405020304" pitchFamily="18" charset="0"/>
                <a:cs typeface="Times New Roman" panose="02020603050405020304" pitchFamily="18" charset="0"/>
              </a:rPr>
              <a:t>The existing chatbots are either general purposed and not legal specific thus does not understand the legal texts or context.</a:t>
            </a:r>
          </a:p>
          <a:p>
            <a:pPr marL="756285" marR="5715" lvl="1" indent="-287020" algn="just">
              <a:lnSpc>
                <a:spcPct val="150000"/>
              </a:lnSpc>
              <a:spcBef>
                <a:spcPts val="110"/>
              </a:spcBef>
              <a:buChar char="•"/>
              <a:tabLst>
                <a:tab pos="299720" algn="l"/>
              </a:tabLst>
            </a:pPr>
            <a:r>
              <a:rPr lang="en-IN" sz="2200" dirty="0">
                <a:latin typeface="Times New Roman" panose="02020603050405020304" pitchFamily="18" charset="0"/>
                <a:cs typeface="Times New Roman" panose="02020603050405020304" pitchFamily="18" charset="0"/>
              </a:rPr>
              <a:t>People don’t find the user interface easy to operate which jeopardises the whole user interaction process. </a:t>
            </a:r>
          </a:p>
          <a:p>
            <a:pPr marL="756285" marR="5715" lvl="1" indent="-287020" algn="just">
              <a:lnSpc>
                <a:spcPct val="150000"/>
              </a:lnSpc>
              <a:spcBef>
                <a:spcPts val="110"/>
              </a:spcBef>
              <a:buChar char="•"/>
              <a:tabLst>
                <a:tab pos="299720" algn="l"/>
              </a:tabLst>
            </a:pPr>
            <a:r>
              <a:rPr lang="en-IN" sz="2200" dirty="0">
                <a:latin typeface="Times New Roman" panose="02020603050405020304" pitchFamily="18" charset="0"/>
                <a:cs typeface="Times New Roman" panose="02020603050405020304" pitchFamily="18" charset="0"/>
              </a:rPr>
              <a:t>Hence there is a need to build a bot which can interpret the legal context and provide suggestions through an user friendly interface.</a:t>
            </a:r>
            <a:endParaRPr sz="22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AF0BFF4D-5D03-1843-9C66-EC55730B79FB}"/>
              </a:ext>
            </a:extLst>
          </p:cNvPr>
          <p:cNvSpPr>
            <a:spLocks noGrp="1"/>
          </p:cNvSpPr>
          <p:nvPr>
            <p:ph type="sldNum" sz="quarter" idx="7"/>
          </p:nvPr>
        </p:nvSpPr>
        <p:spPr>
          <a:xfrm>
            <a:off x="8915400" y="6286520"/>
            <a:ext cx="2804160" cy="215444"/>
          </a:xfrm>
        </p:spPr>
        <p:txBody>
          <a:bodyPr/>
          <a:lstStyle/>
          <a:p>
            <a:fld id="{B6F15528-21DE-4FAA-801E-634DDDAF4B2B}" type="slidenum">
              <a:rPr lang="en-IN" sz="1400" smtClean="0"/>
              <a:t>3</a:t>
            </a:fld>
            <a:endParaRPr lang="en-I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E66DB4-5CE7-B290-543A-B0E762E7894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D93A1A3-D46C-8525-E549-CE2CC033921C}"/>
              </a:ext>
            </a:extLst>
          </p:cNvPr>
          <p:cNvSpPr/>
          <p:nvPr/>
        </p:nvSpPr>
        <p:spPr>
          <a:xfrm>
            <a:off x="304800" y="293852"/>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t>ACCURACY</a:t>
            </a:r>
            <a:endParaRPr lang="en-IN" dirty="0"/>
          </a:p>
        </p:txBody>
      </p:sp>
      <p:sp>
        <p:nvSpPr>
          <p:cNvPr id="14" name="Rectangle 13">
            <a:extLst>
              <a:ext uri="{FF2B5EF4-FFF2-40B4-BE49-F238E27FC236}">
                <a16:creationId xmlns:a16="http://schemas.microsoft.com/office/drawing/2014/main" id="{28A49AD8-5243-9540-BC45-0014F337E976}"/>
              </a:ext>
            </a:extLst>
          </p:cNvPr>
          <p:cNvSpPr/>
          <p:nvPr/>
        </p:nvSpPr>
        <p:spPr>
          <a:xfrm>
            <a:off x="609600" y="455002"/>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E8D23151-94C6-F571-3C04-6E4535CD053D}"/>
              </a:ext>
            </a:extLst>
          </p:cNvPr>
          <p:cNvSpPr txBox="1">
            <a:spLocks noGrp="1"/>
          </p:cNvSpPr>
          <p:nvPr>
            <p:ph type="title"/>
          </p:nvPr>
        </p:nvSpPr>
        <p:spPr>
          <a:xfrm>
            <a:off x="1158087" y="565995"/>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RESULTS</a:t>
            </a:r>
            <a:endParaRPr sz="3600" spc="-5"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7910EF5-7EE3-59EB-1D2A-F79E008AF5E4}"/>
              </a:ext>
            </a:extLst>
          </p:cNvPr>
          <p:cNvGraphicFramePr>
            <a:graphicFrameLocks noGrp="1"/>
          </p:cNvGraphicFramePr>
          <p:nvPr>
            <p:extLst>
              <p:ext uri="{D42A27DB-BD31-4B8C-83A1-F6EECF244321}">
                <p14:modId xmlns:p14="http://schemas.microsoft.com/office/powerpoint/2010/main" val="3172292509"/>
              </p:ext>
            </p:extLst>
          </p:nvPr>
        </p:nvGraphicFramePr>
        <p:xfrm>
          <a:off x="6461247" y="2133600"/>
          <a:ext cx="5105811" cy="3931920"/>
        </p:xfrm>
        <a:graphic>
          <a:graphicData uri="http://schemas.openxmlformats.org/drawingml/2006/table">
            <a:tbl>
              <a:tblPr>
                <a:tableStyleId>{5C22544A-7EE6-4342-B048-85BDC9FD1C3A}</a:tableStyleId>
              </a:tblPr>
              <a:tblGrid>
                <a:gridCol w="2388177">
                  <a:extLst>
                    <a:ext uri="{9D8B030D-6E8A-4147-A177-3AD203B41FA5}">
                      <a16:colId xmlns:a16="http://schemas.microsoft.com/office/drawing/2014/main" val="2522455312"/>
                    </a:ext>
                  </a:extLst>
                </a:gridCol>
                <a:gridCol w="1358817">
                  <a:extLst>
                    <a:ext uri="{9D8B030D-6E8A-4147-A177-3AD203B41FA5}">
                      <a16:colId xmlns:a16="http://schemas.microsoft.com/office/drawing/2014/main" val="2349698537"/>
                    </a:ext>
                  </a:extLst>
                </a:gridCol>
                <a:gridCol w="1358817">
                  <a:extLst>
                    <a:ext uri="{9D8B030D-6E8A-4147-A177-3AD203B41FA5}">
                      <a16:colId xmlns:a16="http://schemas.microsoft.com/office/drawing/2014/main" val="988599578"/>
                    </a:ext>
                  </a:extLst>
                </a:gridCol>
              </a:tblGrid>
              <a:tr h="341751">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Legal Case Type</a:t>
                      </a:r>
                      <a:endParaRPr lang="en-IN" sz="20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BERT </a:t>
                      </a:r>
                    </a:p>
                    <a:p>
                      <a:pPr algn="ctr"/>
                      <a:r>
                        <a:rPr lang="en-US" sz="1800" b="1" i="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Base </a:t>
                      </a:r>
                    </a:p>
                    <a:p>
                      <a:pPr algn="ct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BERT</a:t>
                      </a:r>
                    </a:p>
                    <a:p>
                      <a:pPr algn="ctr"/>
                      <a:r>
                        <a:rPr lang="en-US"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Large</a:t>
                      </a:r>
                      <a:endParaRPr lang="en-IN"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50655562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a:t>
                      </a:r>
                    </a:p>
                    <a:p>
                      <a:pPr algn="just"/>
                      <a:r>
                        <a:rPr lang="en-US" sz="2000" b="1" dirty="0">
                          <a:effectLst/>
                          <a:latin typeface="Times New Roman" panose="02020603050405020304" pitchFamily="18" charset="0"/>
                          <a:cs typeface="Times New Roman" panose="02020603050405020304" pitchFamily="18" charset="0"/>
                        </a:rPr>
                        <a:t>  Wild Animals</a:t>
                      </a:r>
                    </a:p>
                    <a:p>
                      <a:pPr algn="just"/>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endPar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0.86</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cs typeface="Times New Roman" panose="02020603050405020304" pitchFamily="18" charset="0"/>
                        </a:rPr>
                        <a:t>0.75</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249552174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Trade Secret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0.95</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endParaRPr lang="en-US" sz="2000" b="0" dirty="0">
                        <a:effectLst/>
                        <a:latin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cs typeface="Times New Roman" panose="02020603050405020304" pitchFamily="18" charset="0"/>
                        </a:rPr>
                        <a:t>0.97</a:t>
                      </a:r>
                    </a:p>
                    <a:p>
                      <a:pPr algn="ct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511153669"/>
                  </a:ext>
                </a:extLst>
              </a:tr>
              <a:tr h="0">
                <a:tc>
                  <a:txBody>
                    <a:bodyPr/>
                    <a:lstStyle/>
                    <a:p>
                      <a:pPr algn="just"/>
                      <a:r>
                        <a:rPr lang="en-US" sz="2000" b="1" dirty="0">
                          <a:effectLst/>
                          <a:latin typeface="Times New Roman" panose="02020603050405020304" pitchFamily="18" charset="0"/>
                          <a:cs typeface="Times New Roman" panose="02020603050405020304" pitchFamily="18" charset="0"/>
                        </a:rPr>
                        <a:t> Fourth Amendment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0.92</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cs typeface="Times New Roman" panose="02020603050405020304" pitchFamily="18" charset="0"/>
                        </a:rPr>
                        <a:t>0.80</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1453174593"/>
                  </a:ext>
                </a:extLst>
              </a:tr>
            </a:tbl>
          </a:graphicData>
        </a:graphic>
      </p:graphicFrame>
      <p:graphicFrame>
        <p:nvGraphicFramePr>
          <p:cNvPr id="7" name="Table 6">
            <a:extLst>
              <a:ext uri="{FF2B5EF4-FFF2-40B4-BE49-F238E27FC236}">
                <a16:creationId xmlns:a16="http://schemas.microsoft.com/office/drawing/2014/main" id="{29602F42-A4A2-4380-BB85-D8B9A519FB5C}"/>
              </a:ext>
            </a:extLst>
          </p:cNvPr>
          <p:cNvGraphicFramePr>
            <a:graphicFrameLocks noGrp="1"/>
          </p:cNvGraphicFramePr>
          <p:nvPr>
            <p:extLst>
              <p:ext uri="{D42A27DB-BD31-4B8C-83A1-F6EECF244321}">
                <p14:modId xmlns:p14="http://schemas.microsoft.com/office/powerpoint/2010/main" val="2928375606"/>
              </p:ext>
            </p:extLst>
          </p:nvPr>
        </p:nvGraphicFramePr>
        <p:xfrm>
          <a:off x="762000" y="2133600"/>
          <a:ext cx="5105811" cy="3931920"/>
        </p:xfrm>
        <a:graphic>
          <a:graphicData uri="http://schemas.openxmlformats.org/drawingml/2006/table">
            <a:tbl>
              <a:tblPr>
                <a:tableStyleId>{5C22544A-7EE6-4342-B048-85BDC9FD1C3A}</a:tableStyleId>
              </a:tblPr>
              <a:tblGrid>
                <a:gridCol w="2438400">
                  <a:extLst>
                    <a:ext uri="{9D8B030D-6E8A-4147-A177-3AD203B41FA5}">
                      <a16:colId xmlns:a16="http://schemas.microsoft.com/office/drawing/2014/main" val="2522455312"/>
                    </a:ext>
                  </a:extLst>
                </a:gridCol>
                <a:gridCol w="1308594">
                  <a:extLst>
                    <a:ext uri="{9D8B030D-6E8A-4147-A177-3AD203B41FA5}">
                      <a16:colId xmlns:a16="http://schemas.microsoft.com/office/drawing/2014/main" val="2349698537"/>
                    </a:ext>
                  </a:extLst>
                </a:gridCol>
                <a:gridCol w="1358817">
                  <a:extLst>
                    <a:ext uri="{9D8B030D-6E8A-4147-A177-3AD203B41FA5}">
                      <a16:colId xmlns:a16="http://schemas.microsoft.com/office/drawing/2014/main" val="988599578"/>
                    </a:ext>
                  </a:extLst>
                </a:gridCol>
              </a:tblGrid>
              <a:tr h="341751">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Legal Case Type</a:t>
                      </a:r>
                      <a:endParaRPr lang="en-IN" sz="20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BERT </a:t>
                      </a:r>
                    </a:p>
                    <a:p>
                      <a:pPr algn="ctr"/>
                      <a:r>
                        <a:rPr lang="en-US" sz="1800" b="1" i="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Base </a:t>
                      </a:r>
                    </a:p>
                    <a:p>
                      <a:pPr algn="ctr"/>
                      <a:endParaRPr lang="en-IN" sz="20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1">
                        <a:lumMod val="85000"/>
                        <a:lumOff val="15000"/>
                      </a:schemeClr>
                    </a:solidFill>
                  </a:tcPr>
                </a:tc>
                <a:tc>
                  <a:txBody>
                    <a:bodyPr/>
                    <a:lstStyle/>
                    <a:p>
                      <a:pPr algn="ctr"/>
                      <a:r>
                        <a:rPr lang="en-US" sz="2000" b="1" dirty="0">
                          <a:solidFill>
                            <a:schemeClr val="bg1">
                              <a:lumMod val="95000"/>
                            </a:schemeClr>
                          </a:solidFill>
                          <a:effectLst/>
                          <a:latin typeface="Times New Roman" panose="02020603050405020304" pitchFamily="18" charset="0"/>
                          <a:cs typeface="Times New Roman" panose="02020603050405020304" pitchFamily="18" charset="0"/>
                        </a:rPr>
                        <a:t>BERT</a:t>
                      </a:r>
                    </a:p>
                    <a:p>
                      <a:pPr algn="ctr"/>
                      <a:r>
                        <a:rPr lang="en-US"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Large</a:t>
                      </a:r>
                      <a:endParaRPr lang="en-IN" sz="1800" b="1"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50655562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a:t>
                      </a:r>
                    </a:p>
                    <a:p>
                      <a:pPr algn="just"/>
                      <a:r>
                        <a:rPr lang="en-US" sz="2000" b="1" dirty="0">
                          <a:effectLst/>
                          <a:latin typeface="Times New Roman" panose="02020603050405020304" pitchFamily="18" charset="0"/>
                          <a:cs typeface="Times New Roman" panose="02020603050405020304" pitchFamily="18" charset="0"/>
                        </a:rPr>
                        <a:t>  Wild Animals</a:t>
                      </a:r>
                    </a:p>
                    <a:p>
                      <a:pPr algn="just"/>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endPar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1.00</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ea typeface="SimSun" panose="02010600030101010101" pitchFamily="2" charset="-122"/>
                          <a:cs typeface="Times New Roman" panose="02020603050405020304" pitchFamily="18" charset="0"/>
                        </a:rPr>
                        <a:t>1.00</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2495521740"/>
                  </a:ext>
                </a:extLst>
              </a:tr>
              <a:tr h="381000">
                <a:tc>
                  <a:txBody>
                    <a:bodyPr/>
                    <a:lstStyle/>
                    <a:p>
                      <a:pPr algn="just"/>
                      <a:r>
                        <a:rPr lang="en-US" sz="2000" b="1" dirty="0">
                          <a:effectLst/>
                          <a:latin typeface="Times New Roman" panose="02020603050405020304" pitchFamily="18" charset="0"/>
                          <a:cs typeface="Times New Roman" panose="02020603050405020304" pitchFamily="18" charset="0"/>
                        </a:rPr>
                        <a:t>  Trade Secret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0.95</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endParaRPr lang="en-US" sz="2000" b="0" dirty="0">
                        <a:effectLst/>
                        <a:latin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cs typeface="Times New Roman" panose="02020603050405020304" pitchFamily="18" charset="0"/>
                        </a:rPr>
                        <a:t>1.00</a:t>
                      </a:r>
                    </a:p>
                    <a:p>
                      <a:pPr algn="ct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511153669"/>
                  </a:ext>
                </a:extLst>
              </a:tr>
              <a:tr h="0">
                <a:tc>
                  <a:txBody>
                    <a:bodyPr/>
                    <a:lstStyle/>
                    <a:p>
                      <a:pPr algn="just"/>
                      <a:r>
                        <a:rPr lang="en-US" sz="2000" b="1" dirty="0">
                          <a:effectLst/>
                          <a:latin typeface="Times New Roman" panose="02020603050405020304" pitchFamily="18" charset="0"/>
                          <a:cs typeface="Times New Roman" panose="02020603050405020304" pitchFamily="18" charset="0"/>
                        </a:rPr>
                        <a:t> Fourth Amendment</a:t>
                      </a:r>
                      <a:endParaRPr lang="en-IN" sz="2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000" b="0" dirty="0">
                          <a:effectLst/>
                          <a:latin typeface="Times New Roman" panose="02020603050405020304" pitchFamily="18" charset="0"/>
                          <a:ea typeface="SimSun" panose="02010600030101010101" pitchFamily="2" charset="-122"/>
                          <a:cs typeface="Times New Roman" panose="02020603050405020304" pitchFamily="18" charset="0"/>
                        </a:rPr>
                        <a:t>1.00</a:t>
                      </a:r>
                      <a:endParaRPr lang="en-IN"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1453174593"/>
                  </a:ext>
                </a:extLst>
              </a:tr>
            </a:tbl>
          </a:graphicData>
        </a:graphic>
      </p:graphicFrame>
      <p:sp>
        <p:nvSpPr>
          <p:cNvPr id="4" name="TextBox 3">
            <a:extLst>
              <a:ext uri="{FF2B5EF4-FFF2-40B4-BE49-F238E27FC236}">
                <a16:creationId xmlns:a16="http://schemas.microsoft.com/office/drawing/2014/main" id="{088BB11A-DC29-C7AD-22B0-CDD7FDDF022E}"/>
              </a:ext>
            </a:extLst>
          </p:cNvPr>
          <p:cNvSpPr txBox="1"/>
          <p:nvPr/>
        </p:nvSpPr>
        <p:spPr>
          <a:xfrm>
            <a:off x="762001" y="1488330"/>
            <a:ext cx="5105810" cy="400110"/>
          </a:xfrm>
          <a:prstGeom prst="rect">
            <a:avLst/>
          </a:prstGeom>
          <a:solidFill>
            <a:schemeClr val="bg1">
              <a:lumMod val="85000"/>
            </a:schemeClr>
          </a:solid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RECALL</a:t>
            </a:r>
          </a:p>
        </p:txBody>
      </p:sp>
      <p:sp>
        <p:nvSpPr>
          <p:cNvPr id="5" name="TextBox 4">
            <a:extLst>
              <a:ext uri="{FF2B5EF4-FFF2-40B4-BE49-F238E27FC236}">
                <a16:creationId xmlns:a16="http://schemas.microsoft.com/office/drawing/2014/main" id="{58E6F31F-94BF-AB6F-4503-EB7EAE0BFC00}"/>
              </a:ext>
            </a:extLst>
          </p:cNvPr>
          <p:cNvSpPr txBox="1"/>
          <p:nvPr/>
        </p:nvSpPr>
        <p:spPr>
          <a:xfrm>
            <a:off x="6461248" y="1488330"/>
            <a:ext cx="5105810" cy="400110"/>
          </a:xfrm>
          <a:prstGeom prst="rect">
            <a:avLst/>
          </a:prstGeom>
          <a:solidFill>
            <a:schemeClr val="bg1">
              <a:lumMod val="85000"/>
            </a:schemeClr>
          </a:solid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F1 - SCORE</a:t>
            </a:r>
          </a:p>
        </p:txBody>
      </p:sp>
      <p:sp>
        <p:nvSpPr>
          <p:cNvPr id="11" name="Slide Number Placeholder 10">
            <a:extLst>
              <a:ext uri="{FF2B5EF4-FFF2-40B4-BE49-F238E27FC236}">
                <a16:creationId xmlns:a16="http://schemas.microsoft.com/office/drawing/2014/main" id="{8A05E897-C61F-D234-0EB4-881277FB61B1}"/>
              </a:ext>
            </a:extLst>
          </p:cNvPr>
          <p:cNvSpPr>
            <a:spLocks noGrp="1"/>
          </p:cNvSpPr>
          <p:nvPr>
            <p:ph type="sldNum" sz="quarter" idx="7"/>
          </p:nvPr>
        </p:nvSpPr>
        <p:spPr>
          <a:xfrm>
            <a:off x="8993832" y="6310680"/>
            <a:ext cx="2804160" cy="215444"/>
          </a:xfrm>
        </p:spPr>
        <p:txBody>
          <a:bodyPr/>
          <a:lstStyle/>
          <a:p>
            <a:fld id="{B6F15528-21DE-4FAA-801E-634DDDAF4B2B}" type="slidenum">
              <a:rPr lang="en-IN" sz="1400" smtClean="0"/>
              <a:t>30</a:t>
            </a:fld>
            <a:endParaRPr lang="en-IN" sz="1400" dirty="0"/>
          </a:p>
        </p:txBody>
      </p:sp>
    </p:spTree>
    <p:extLst>
      <p:ext uri="{BB962C8B-B14F-4D97-AF65-F5344CB8AC3E}">
        <p14:creationId xmlns:p14="http://schemas.microsoft.com/office/powerpoint/2010/main" val="321675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E66DB4-5CE7-B290-543A-B0E762E7894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D93A1A3-D46C-8525-E549-CE2CC033921C}"/>
              </a:ext>
            </a:extLst>
          </p:cNvPr>
          <p:cNvSpPr/>
          <p:nvPr/>
        </p:nvSpPr>
        <p:spPr>
          <a:xfrm>
            <a:off x="304800" y="293852"/>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latin typeface="Times New Roman" panose="02020603050405020304" pitchFamily="18" charset="0"/>
                <a:cs typeface="Times New Roman" panose="02020603050405020304" pitchFamily="18" charset="0"/>
              </a:rPr>
              <a:t>BERT (Base)</a:t>
            </a:r>
            <a:endParaRPr lang="en-IN" b="1"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8A49AD8-5243-9540-BC45-0014F337E976}"/>
              </a:ext>
            </a:extLst>
          </p:cNvPr>
          <p:cNvSpPr/>
          <p:nvPr/>
        </p:nvSpPr>
        <p:spPr>
          <a:xfrm>
            <a:off x="609600" y="455002"/>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E8D23151-94C6-F571-3C04-6E4535CD053D}"/>
              </a:ext>
            </a:extLst>
          </p:cNvPr>
          <p:cNvSpPr txBox="1">
            <a:spLocks noGrp="1"/>
          </p:cNvSpPr>
          <p:nvPr>
            <p:ph type="title"/>
          </p:nvPr>
        </p:nvSpPr>
        <p:spPr>
          <a:xfrm>
            <a:off x="1158087" y="565995"/>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RESULTS</a:t>
            </a:r>
            <a:endParaRPr sz="3600" spc="-5"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CD65C30-B5CA-37D2-04E3-13123DA30DF8}"/>
              </a:ext>
            </a:extLst>
          </p:cNvPr>
          <p:cNvSpPr txBox="1"/>
          <p:nvPr/>
        </p:nvSpPr>
        <p:spPr>
          <a:xfrm>
            <a:off x="3543095" y="1414554"/>
            <a:ext cx="5105810" cy="400110"/>
          </a:xfrm>
          <a:prstGeom prst="rect">
            <a:avLst/>
          </a:prstGeom>
          <a:solidFill>
            <a:schemeClr val="bg1">
              <a:lumMod val="85000"/>
            </a:schemeClr>
          </a:solid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Wild Animals</a:t>
            </a:r>
          </a:p>
        </p:txBody>
      </p:sp>
      <p:pic>
        <p:nvPicPr>
          <p:cNvPr id="11" name="Picture 10">
            <a:extLst>
              <a:ext uri="{FF2B5EF4-FFF2-40B4-BE49-F238E27FC236}">
                <a16:creationId xmlns:a16="http://schemas.microsoft.com/office/drawing/2014/main" id="{E7BD92A8-0558-D1F9-7E77-A4C6BB837F05}"/>
              </a:ext>
            </a:extLst>
          </p:cNvPr>
          <p:cNvPicPr>
            <a:picLocks noChangeAspect="1"/>
          </p:cNvPicPr>
          <p:nvPr/>
        </p:nvPicPr>
        <p:blipFill>
          <a:blip r:embed="rId2"/>
          <a:stretch>
            <a:fillRect/>
          </a:stretch>
        </p:blipFill>
        <p:spPr>
          <a:xfrm>
            <a:off x="623048" y="2781072"/>
            <a:ext cx="5417984" cy="2629128"/>
          </a:xfrm>
          <a:prstGeom prst="rect">
            <a:avLst/>
          </a:prstGeom>
          <a:ln>
            <a:solidFill>
              <a:schemeClr val="tx1"/>
            </a:solidFill>
          </a:ln>
        </p:spPr>
      </p:pic>
      <p:pic>
        <p:nvPicPr>
          <p:cNvPr id="13" name="Picture 12">
            <a:extLst>
              <a:ext uri="{FF2B5EF4-FFF2-40B4-BE49-F238E27FC236}">
                <a16:creationId xmlns:a16="http://schemas.microsoft.com/office/drawing/2014/main" id="{8166A621-886D-BE6E-B57C-67F08BAD3D8E}"/>
              </a:ext>
            </a:extLst>
          </p:cNvPr>
          <p:cNvPicPr>
            <a:picLocks noChangeAspect="1"/>
          </p:cNvPicPr>
          <p:nvPr/>
        </p:nvPicPr>
        <p:blipFill>
          <a:blip r:embed="rId3"/>
          <a:stretch>
            <a:fillRect/>
          </a:stretch>
        </p:blipFill>
        <p:spPr>
          <a:xfrm>
            <a:off x="6247990" y="2819175"/>
            <a:ext cx="5319068" cy="2591025"/>
          </a:xfrm>
          <a:prstGeom prst="rect">
            <a:avLst/>
          </a:prstGeom>
          <a:ln>
            <a:solidFill>
              <a:schemeClr val="tx1"/>
            </a:solidFill>
          </a:ln>
        </p:spPr>
      </p:pic>
      <p:sp>
        <p:nvSpPr>
          <p:cNvPr id="16" name="TextBox 15">
            <a:extLst>
              <a:ext uri="{FF2B5EF4-FFF2-40B4-BE49-F238E27FC236}">
                <a16:creationId xmlns:a16="http://schemas.microsoft.com/office/drawing/2014/main" id="{78555C7B-862F-928F-6B51-FB0766BD6843}"/>
              </a:ext>
            </a:extLst>
          </p:cNvPr>
          <p:cNvSpPr txBox="1"/>
          <p:nvPr/>
        </p:nvSpPr>
        <p:spPr>
          <a:xfrm>
            <a:off x="1828800" y="2108768"/>
            <a:ext cx="2895600" cy="369332"/>
          </a:xfrm>
          <a:prstGeom prst="rect">
            <a:avLst/>
          </a:prstGeom>
          <a:solidFill>
            <a:schemeClr val="bg1">
              <a:lumMod val="85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BERT (Base)</a:t>
            </a:r>
          </a:p>
        </p:txBody>
      </p:sp>
      <p:sp>
        <p:nvSpPr>
          <p:cNvPr id="17" name="TextBox 16">
            <a:extLst>
              <a:ext uri="{FF2B5EF4-FFF2-40B4-BE49-F238E27FC236}">
                <a16:creationId xmlns:a16="http://schemas.microsoft.com/office/drawing/2014/main" id="{36809B1E-065F-62DB-1A22-A14B37BF034A}"/>
              </a:ext>
            </a:extLst>
          </p:cNvPr>
          <p:cNvSpPr txBox="1"/>
          <p:nvPr/>
        </p:nvSpPr>
        <p:spPr>
          <a:xfrm>
            <a:off x="7543800" y="2108768"/>
            <a:ext cx="2819400" cy="369332"/>
          </a:xfrm>
          <a:prstGeom prst="rect">
            <a:avLst/>
          </a:prstGeom>
          <a:solidFill>
            <a:schemeClr val="bg1">
              <a:lumMod val="85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BERT (Large)</a:t>
            </a:r>
          </a:p>
        </p:txBody>
      </p:sp>
      <p:sp>
        <p:nvSpPr>
          <p:cNvPr id="18" name="Slide Number Placeholder 17">
            <a:extLst>
              <a:ext uri="{FF2B5EF4-FFF2-40B4-BE49-F238E27FC236}">
                <a16:creationId xmlns:a16="http://schemas.microsoft.com/office/drawing/2014/main" id="{62EEAA87-4548-C9E7-B79E-8119F83C20D4}"/>
              </a:ext>
            </a:extLst>
          </p:cNvPr>
          <p:cNvSpPr>
            <a:spLocks noGrp="1"/>
          </p:cNvSpPr>
          <p:nvPr>
            <p:ph type="sldNum" sz="quarter" idx="7"/>
          </p:nvPr>
        </p:nvSpPr>
        <p:spPr>
          <a:xfrm>
            <a:off x="8968740" y="6306989"/>
            <a:ext cx="2804160" cy="215444"/>
          </a:xfrm>
        </p:spPr>
        <p:txBody>
          <a:bodyPr/>
          <a:lstStyle/>
          <a:p>
            <a:fld id="{B6F15528-21DE-4FAA-801E-634DDDAF4B2B}" type="slidenum">
              <a:rPr lang="en-IN" sz="1400" smtClean="0"/>
              <a:t>31</a:t>
            </a:fld>
            <a:endParaRPr lang="en-IN" sz="1400" dirty="0"/>
          </a:p>
        </p:txBody>
      </p:sp>
    </p:spTree>
    <p:extLst>
      <p:ext uri="{BB962C8B-B14F-4D97-AF65-F5344CB8AC3E}">
        <p14:creationId xmlns:p14="http://schemas.microsoft.com/office/powerpoint/2010/main" val="2145004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E66DB4-5CE7-B290-543A-B0E762E7894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D93A1A3-D46C-8525-E549-CE2CC033921C}"/>
              </a:ext>
            </a:extLst>
          </p:cNvPr>
          <p:cNvSpPr/>
          <p:nvPr/>
        </p:nvSpPr>
        <p:spPr>
          <a:xfrm>
            <a:off x="304800" y="293852"/>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latin typeface="Times New Roman" panose="02020603050405020304" pitchFamily="18" charset="0"/>
                <a:cs typeface="Times New Roman" panose="02020603050405020304" pitchFamily="18" charset="0"/>
              </a:rPr>
              <a:t>BERT (Base)</a:t>
            </a:r>
            <a:endParaRPr lang="en-IN" b="1"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8A49AD8-5243-9540-BC45-0014F337E976}"/>
              </a:ext>
            </a:extLst>
          </p:cNvPr>
          <p:cNvSpPr/>
          <p:nvPr/>
        </p:nvSpPr>
        <p:spPr>
          <a:xfrm>
            <a:off x="609600" y="455002"/>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E8D23151-94C6-F571-3C04-6E4535CD053D}"/>
              </a:ext>
            </a:extLst>
          </p:cNvPr>
          <p:cNvSpPr txBox="1">
            <a:spLocks noGrp="1"/>
          </p:cNvSpPr>
          <p:nvPr>
            <p:ph type="title"/>
          </p:nvPr>
        </p:nvSpPr>
        <p:spPr>
          <a:xfrm>
            <a:off x="1158087" y="565995"/>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RESULTS</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876832-6476-EDBC-807D-8F45908B7170}"/>
              </a:ext>
            </a:extLst>
          </p:cNvPr>
          <p:cNvPicPr>
            <a:picLocks noChangeAspect="1"/>
          </p:cNvPicPr>
          <p:nvPr/>
        </p:nvPicPr>
        <p:blipFill>
          <a:blip r:embed="rId2"/>
          <a:stretch>
            <a:fillRect/>
          </a:stretch>
        </p:blipFill>
        <p:spPr>
          <a:xfrm>
            <a:off x="837694" y="2590800"/>
            <a:ext cx="5250635" cy="2636748"/>
          </a:xfrm>
          <a:prstGeom prst="rect">
            <a:avLst/>
          </a:prstGeom>
          <a:ln>
            <a:solidFill>
              <a:schemeClr val="tx1"/>
            </a:solidFill>
          </a:ln>
        </p:spPr>
      </p:pic>
      <p:pic>
        <p:nvPicPr>
          <p:cNvPr id="7" name="Picture 6">
            <a:extLst>
              <a:ext uri="{FF2B5EF4-FFF2-40B4-BE49-F238E27FC236}">
                <a16:creationId xmlns:a16="http://schemas.microsoft.com/office/drawing/2014/main" id="{AEAB69F1-4B5E-C006-0D5B-33881682458C}"/>
              </a:ext>
            </a:extLst>
          </p:cNvPr>
          <p:cNvPicPr>
            <a:picLocks noChangeAspect="1"/>
          </p:cNvPicPr>
          <p:nvPr/>
        </p:nvPicPr>
        <p:blipFill>
          <a:blip r:embed="rId3"/>
          <a:stretch>
            <a:fillRect/>
          </a:stretch>
        </p:blipFill>
        <p:spPr>
          <a:xfrm>
            <a:off x="6324600" y="2590800"/>
            <a:ext cx="5242457" cy="2659610"/>
          </a:xfrm>
          <a:prstGeom prst="rect">
            <a:avLst/>
          </a:prstGeom>
          <a:ln>
            <a:solidFill>
              <a:schemeClr val="tx1"/>
            </a:solidFill>
          </a:ln>
        </p:spPr>
      </p:pic>
      <p:sp>
        <p:nvSpPr>
          <p:cNvPr id="8" name="TextBox 7">
            <a:extLst>
              <a:ext uri="{FF2B5EF4-FFF2-40B4-BE49-F238E27FC236}">
                <a16:creationId xmlns:a16="http://schemas.microsoft.com/office/drawing/2014/main" id="{F4DBB7AF-3BC7-E826-10EB-521951C66886}"/>
              </a:ext>
            </a:extLst>
          </p:cNvPr>
          <p:cNvSpPr txBox="1"/>
          <p:nvPr/>
        </p:nvSpPr>
        <p:spPr>
          <a:xfrm>
            <a:off x="3543095" y="1397059"/>
            <a:ext cx="5105810" cy="400110"/>
          </a:xfrm>
          <a:prstGeom prst="rect">
            <a:avLst/>
          </a:prstGeom>
          <a:solidFill>
            <a:schemeClr val="bg1">
              <a:lumMod val="85000"/>
            </a:schemeClr>
          </a:solid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Trade Secrets</a:t>
            </a:r>
          </a:p>
        </p:txBody>
      </p:sp>
      <p:sp>
        <p:nvSpPr>
          <p:cNvPr id="9" name="TextBox 8">
            <a:extLst>
              <a:ext uri="{FF2B5EF4-FFF2-40B4-BE49-F238E27FC236}">
                <a16:creationId xmlns:a16="http://schemas.microsoft.com/office/drawing/2014/main" id="{33949500-9168-8241-6E28-971743F114A7}"/>
              </a:ext>
            </a:extLst>
          </p:cNvPr>
          <p:cNvSpPr txBox="1"/>
          <p:nvPr/>
        </p:nvSpPr>
        <p:spPr>
          <a:xfrm>
            <a:off x="1828800" y="2108768"/>
            <a:ext cx="2895600" cy="369332"/>
          </a:xfrm>
          <a:prstGeom prst="rect">
            <a:avLst/>
          </a:prstGeom>
          <a:solidFill>
            <a:schemeClr val="bg1">
              <a:lumMod val="85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BERT (Base)</a:t>
            </a:r>
          </a:p>
        </p:txBody>
      </p:sp>
      <p:sp>
        <p:nvSpPr>
          <p:cNvPr id="10" name="TextBox 9">
            <a:extLst>
              <a:ext uri="{FF2B5EF4-FFF2-40B4-BE49-F238E27FC236}">
                <a16:creationId xmlns:a16="http://schemas.microsoft.com/office/drawing/2014/main" id="{25D412AB-32F5-C2FA-3E01-C0069F774F69}"/>
              </a:ext>
            </a:extLst>
          </p:cNvPr>
          <p:cNvSpPr txBox="1"/>
          <p:nvPr/>
        </p:nvSpPr>
        <p:spPr>
          <a:xfrm>
            <a:off x="7543800" y="2108768"/>
            <a:ext cx="2819400" cy="369332"/>
          </a:xfrm>
          <a:prstGeom prst="rect">
            <a:avLst/>
          </a:prstGeom>
          <a:solidFill>
            <a:schemeClr val="bg1">
              <a:lumMod val="85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BERT (Large)</a:t>
            </a:r>
          </a:p>
        </p:txBody>
      </p:sp>
      <p:sp>
        <p:nvSpPr>
          <p:cNvPr id="11" name="Slide Number Placeholder 10">
            <a:extLst>
              <a:ext uri="{FF2B5EF4-FFF2-40B4-BE49-F238E27FC236}">
                <a16:creationId xmlns:a16="http://schemas.microsoft.com/office/drawing/2014/main" id="{5E82F224-B6F1-647F-87ED-27C9D86A58D9}"/>
              </a:ext>
            </a:extLst>
          </p:cNvPr>
          <p:cNvSpPr>
            <a:spLocks noGrp="1"/>
          </p:cNvSpPr>
          <p:nvPr>
            <p:ph type="sldNum" sz="quarter" idx="7"/>
          </p:nvPr>
        </p:nvSpPr>
        <p:spPr>
          <a:xfrm>
            <a:off x="8968740" y="6296478"/>
            <a:ext cx="2804160" cy="215444"/>
          </a:xfrm>
        </p:spPr>
        <p:txBody>
          <a:bodyPr/>
          <a:lstStyle/>
          <a:p>
            <a:fld id="{B6F15528-21DE-4FAA-801E-634DDDAF4B2B}" type="slidenum">
              <a:rPr lang="en-IN" sz="1400" smtClean="0"/>
              <a:t>32</a:t>
            </a:fld>
            <a:endParaRPr lang="en-IN" sz="1400" dirty="0"/>
          </a:p>
        </p:txBody>
      </p:sp>
    </p:spTree>
    <p:extLst>
      <p:ext uri="{BB962C8B-B14F-4D97-AF65-F5344CB8AC3E}">
        <p14:creationId xmlns:p14="http://schemas.microsoft.com/office/powerpoint/2010/main" val="111343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E66DB4-5CE7-B290-543A-B0E762E7894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D93A1A3-D46C-8525-E549-CE2CC033921C}"/>
              </a:ext>
            </a:extLst>
          </p:cNvPr>
          <p:cNvSpPr/>
          <p:nvPr/>
        </p:nvSpPr>
        <p:spPr>
          <a:xfrm>
            <a:off x="304800" y="293852"/>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ACCURACY</a:t>
            </a:r>
          </a:p>
        </p:txBody>
      </p:sp>
      <p:sp>
        <p:nvSpPr>
          <p:cNvPr id="14" name="Rectangle 13">
            <a:extLst>
              <a:ext uri="{FF2B5EF4-FFF2-40B4-BE49-F238E27FC236}">
                <a16:creationId xmlns:a16="http://schemas.microsoft.com/office/drawing/2014/main" id="{28A49AD8-5243-9540-BC45-0014F337E976}"/>
              </a:ext>
            </a:extLst>
          </p:cNvPr>
          <p:cNvSpPr/>
          <p:nvPr/>
        </p:nvSpPr>
        <p:spPr>
          <a:xfrm>
            <a:off x="609600" y="455002"/>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E8D23151-94C6-F571-3C04-6E4535CD053D}"/>
              </a:ext>
            </a:extLst>
          </p:cNvPr>
          <p:cNvSpPr txBox="1">
            <a:spLocks noGrp="1"/>
          </p:cNvSpPr>
          <p:nvPr>
            <p:ph type="title"/>
          </p:nvPr>
        </p:nvSpPr>
        <p:spPr>
          <a:xfrm>
            <a:off x="1158087" y="565995"/>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RESULTS</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031449-D320-AFF7-85B0-A7139898D55B}"/>
              </a:ext>
            </a:extLst>
          </p:cNvPr>
          <p:cNvPicPr>
            <a:picLocks noChangeAspect="1"/>
          </p:cNvPicPr>
          <p:nvPr/>
        </p:nvPicPr>
        <p:blipFill>
          <a:blip r:embed="rId2"/>
          <a:stretch>
            <a:fillRect/>
          </a:stretch>
        </p:blipFill>
        <p:spPr>
          <a:xfrm>
            <a:off x="587024" y="2742975"/>
            <a:ext cx="5367483" cy="2591025"/>
          </a:xfrm>
          <a:prstGeom prst="rect">
            <a:avLst/>
          </a:prstGeom>
          <a:ln>
            <a:solidFill>
              <a:schemeClr val="tx1"/>
            </a:solidFill>
          </a:ln>
        </p:spPr>
      </p:pic>
      <p:pic>
        <p:nvPicPr>
          <p:cNvPr id="7" name="Picture 6">
            <a:extLst>
              <a:ext uri="{FF2B5EF4-FFF2-40B4-BE49-F238E27FC236}">
                <a16:creationId xmlns:a16="http://schemas.microsoft.com/office/drawing/2014/main" id="{66FC95DF-E783-A3D5-A1B2-2BF7A01BAF6B}"/>
              </a:ext>
            </a:extLst>
          </p:cNvPr>
          <p:cNvPicPr>
            <a:picLocks noChangeAspect="1"/>
          </p:cNvPicPr>
          <p:nvPr/>
        </p:nvPicPr>
        <p:blipFill>
          <a:blip r:embed="rId3"/>
          <a:stretch>
            <a:fillRect/>
          </a:stretch>
        </p:blipFill>
        <p:spPr>
          <a:xfrm>
            <a:off x="6236732" y="2803941"/>
            <a:ext cx="5368244" cy="2530059"/>
          </a:xfrm>
          <a:prstGeom prst="rect">
            <a:avLst/>
          </a:prstGeom>
          <a:ln>
            <a:solidFill>
              <a:schemeClr val="tx1"/>
            </a:solidFill>
          </a:ln>
        </p:spPr>
      </p:pic>
      <p:sp>
        <p:nvSpPr>
          <p:cNvPr id="8" name="TextBox 7">
            <a:extLst>
              <a:ext uri="{FF2B5EF4-FFF2-40B4-BE49-F238E27FC236}">
                <a16:creationId xmlns:a16="http://schemas.microsoft.com/office/drawing/2014/main" id="{DE9B71DD-1522-D6B7-94D3-3E3DB3A50935}"/>
              </a:ext>
            </a:extLst>
          </p:cNvPr>
          <p:cNvSpPr txBox="1"/>
          <p:nvPr/>
        </p:nvSpPr>
        <p:spPr>
          <a:xfrm>
            <a:off x="3543095" y="1414480"/>
            <a:ext cx="5105810" cy="400110"/>
          </a:xfrm>
          <a:prstGeom prst="rect">
            <a:avLst/>
          </a:prstGeom>
          <a:solidFill>
            <a:schemeClr val="bg1">
              <a:lumMod val="85000"/>
            </a:schemeClr>
          </a:solid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Fourth Amendments</a:t>
            </a:r>
          </a:p>
        </p:txBody>
      </p:sp>
      <p:sp>
        <p:nvSpPr>
          <p:cNvPr id="9" name="TextBox 8">
            <a:extLst>
              <a:ext uri="{FF2B5EF4-FFF2-40B4-BE49-F238E27FC236}">
                <a16:creationId xmlns:a16="http://schemas.microsoft.com/office/drawing/2014/main" id="{EC2B36E3-FB23-356C-E6D5-712679988044}"/>
              </a:ext>
            </a:extLst>
          </p:cNvPr>
          <p:cNvSpPr txBox="1"/>
          <p:nvPr/>
        </p:nvSpPr>
        <p:spPr>
          <a:xfrm>
            <a:off x="1828800" y="2108768"/>
            <a:ext cx="2895600" cy="369332"/>
          </a:xfrm>
          <a:prstGeom prst="rect">
            <a:avLst/>
          </a:prstGeom>
          <a:solidFill>
            <a:schemeClr val="bg1">
              <a:lumMod val="85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BERT (Base)</a:t>
            </a:r>
          </a:p>
        </p:txBody>
      </p:sp>
      <p:sp>
        <p:nvSpPr>
          <p:cNvPr id="10" name="TextBox 9">
            <a:extLst>
              <a:ext uri="{FF2B5EF4-FFF2-40B4-BE49-F238E27FC236}">
                <a16:creationId xmlns:a16="http://schemas.microsoft.com/office/drawing/2014/main" id="{D833D7BB-621D-E1C6-F40E-3C48134DAC1C}"/>
              </a:ext>
            </a:extLst>
          </p:cNvPr>
          <p:cNvSpPr txBox="1"/>
          <p:nvPr/>
        </p:nvSpPr>
        <p:spPr>
          <a:xfrm>
            <a:off x="7543800" y="2108768"/>
            <a:ext cx="2819400" cy="369332"/>
          </a:xfrm>
          <a:prstGeom prst="rect">
            <a:avLst/>
          </a:prstGeom>
          <a:solidFill>
            <a:schemeClr val="bg1">
              <a:lumMod val="85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BERT (Large)</a:t>
            </a:r>
          </a:p>
        </p:txBody>
      </p:sp>
      <p:sp>
        <p:nvSpPr>
          <p:cNvPr id="11" name="Slide Number Placeholder 10">
            <a:extLst>
              <a:ext uri="{FF2B5EF4-FFF2-40B4-BE49-F238E27FC236}">
                <a16:creationId xmlns:a16="http://schemas.microsoft.com/office/drawing/2014/main" id="{004CA110-4644-3370-564D-910E1B1B74BA}"/>
              </a:ext>
            </a:extLst>
          </p:cNvPr>
          <p:cNvSpPr>
            <a:spLocks noGrp="1"/>
          </p:cNvSpPr>
          <p:nvPr>
            <p:ph type="sldNum" sz="quarter" idx="7"/>
          </p:nvPr>
        </p:nvSpPr>
        <p:spPr>
          <a:xfrm>
            <a:off x="8961120" y="6292005"/>
            <a:ext cx="2804160" cy="215444"/>
          </a:xfrm>
        </p:spPr>
        <p:txBody>
          <a:bodyPr/>
          <a:lstStyle/>
          <a:p>
            <a:fld id="{B6F15528-21DE-4FAA-801E-634DDDAF4B2B}" type="slidenum">
              <a:rPr lang="en-IN" sz="1400" smtClean="0"/>
              <a:t>33</a:t>
            </a:fld>
            <a:endParaRPr lang="en-IN" sz="1400" dirty="0"/>
          </a:p>
        </p:txBody>
      </p:sp>
    </p:spTree>
    <p:extLst>
      <p:ext uri="{BB962C8B-B14F-4D97-AF65-F5344CB8AC3E}">
        <p14:creationId xmlns:p14="http://schemas.microsoft.com/office/powerpoint/2010/main" val="228668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E66DB4-5CE7-B290-543A-B0E762E7894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D93A1A3-D46C-8525-E549-CE2CC033921C}"/>
              </a:ext>
            </a:extLst>
          </p:cNvPr>
          <p:cNvSpPr/>
          <p:nvPr/>
        </p:nvSpPr>
        <p:spPr>
          <a:xfrm>
            <a:off x="304800" y="293852"/>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ACCURACY</a:t>
            </a:r>
          </a:p>
        </p:txBody>
      </p:sp>
      <p:sp>
        <p:nvSpPr>
          <p:cNvPr id="14" name="Rectangle 13">
            <a:extLst>
              <a:ext uri="{FF2B5EF4-FFF2-40B4-BE49-F238E27FC236}">
                <a16:creationId xmlns:a16="http://schemas.microsoft.com/office/drawing/2014/main" id="{28A49AD8-5243-9540-BC45-0014F337E976}"/>
              </a:ext>
            </a:extLst>
          </p:cNvPr>
          <p:cNvSpPr/>
          <p:nvPr/>
        </p:nvSpPr>
        <p:spPr>
          <a:xfrm>
            <a:off x="609600" y="455002"/>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E8D23151-94C6-F571-3C04-6E4535CD053D}"/>
              </a:ext>
            </a:extLst>
          </p:cNvPr>
          <p:cNvSpPr txBox="1">
            <a:spLocks noGrp="1"/>
          </p:cNvSpPr>
          <p:nvPr>
            <p:ph type="title"/>
          </p:nvPr>
        </p:nvSpPr>
        <p:spPr>
          <a:xfrm>
            <a:off x="1158087" y="565995"/>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LEARNING CURVE</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2110A7-EFE5-C584-C1D8-C7848EA3E5E9}"/>
              </a:ext>
            </a:extLst>
          </p:cNvPr>
          <p:cNvPicPr>
            <a:picLocks noChangeAspect="1"/>
          </p:cNvPicPr>
          <p:nvPr/>
        </p:nvPicPr>
        <p:blipFill>
          <a:blip r:embed="rId2"/>
          <a:stretch>
            <a:fillRect/>
          </a:stretch>
        </p:blipFill>
        <p:spPr>
          <a:xfrm>
            <a:off x="609600" y="1404320"/>
            <a:ext cx="5539269" cy="2344913"/>
          </a:xfrm>
          <a:prstGeom prst="rect">
            <a:avLst/>
          </a:prstGeom>
        </p:spPr>
      </p:pic>
      <p:pic>
        <p:nvPicPr>
          <p:cNvPr id="6" name="Picture 5">
            <a:extLst>
              <a:ext uri="{FF2B5EF4-FFF2-40B4-BE49-F238E27FC236}">
                <a16:creationId xmlns:a16="http://schemas.microsoft.com/office/drawing/2014/main" id="{511BE2F0-FC10-710D-5E98-D6EC834A2289}"/>
              </a:ext>
            </a:extLst>
          </p:cNvPr>
          <p:cNvPicPr>
            <a:picLocks noChangeAspect="1"/>
          </p:cNvPicPr>
          <p:nvPr/>
        </p:nvPicPr>
        <p:blipFill>
          <a:blip r:embed="rId3"/>
          <a:stretch>
            <a:fillRect/>
          </a:stretch>
        </p:blipFill>
        <p:spPr>
          <a:xfrm>
            <a:off x="6148869" y="1409400"/>
            <a:ext cx="5433531" cy="2362405"/>
          </a:xfrm>
          <a:prstGeom prst="rect">
            <a:avLst/>
          </a:prstGeom>
        </p:spPr>
      </p:pic>
      <p:pic>
        <p:nvPicPr>
          <p:cNvPr id="8" name="Picture 7">
            <a:extLst>
              <a:ext uri="{FF2B5EF4-FFF2-40B4-BE49-F238E27FC236}">
                <a16:creationId xmlns:a16="http://schemas.microsoft.com/office/drawing/2014/main" id="{44BB9393-D227-2705-11E1-F3812AC16D56}"/>
              </a:ext>
            </a:extLst>
          </p:cNvPr>
          <p:cNvPicPr>
            <a:picLocks noChangeAspect="1"/>
          </p:cNvPicPr>
          <p:nvPr/>
        </p:nvPicPr>
        <p:blipFill>
          <a:blip r:embed="rId4"/>
          <a:stretch>
            <a:fillRect/>
          </a:stretch>
        </p:blipFill>
        <p:spPr>
          <a:xfrm>
            <a:off x="3348701" y="3984233"/>
            <a:ext cx="5479255" cy="2344913"/>
          </a:xfrm>
          <a:prstGeom prst="rect">
            <a:avLst/>
          </a:prstGeom>
        </p:spPr>
      </p:pic>
      <p:sp>
        <p:nvSpPr>
          <p:cNvPr id="9" name="Slide Number Placeholder 8">
            <a:extLst>
              <a:ext uri="{FF2B5EF4-FFF2-40B4-BE49-F238E27FC236}">
                <a16:creationId xmlns:a16="http://schemas.microsoft.com/office/drawing/2014/main" id="{CB4E2E68-7FDA-AEF4-F097-F3CD5BCC741A}"/>
              </a:ext>
            </a:extLst>
          </p:cNvPr>
          <p:cNvSpPr>
            <a:spLocks noGrp="1"/>
          </p:cNvSpPr>
          <p:nvPr>
            <p:ph type="sldNum" sz="quarter" idx="7"/>
          </p:nvPr>
        </p:nvSpPr>
        <p:spPr>
          <a:xfrm>
            <a:off x="8955498" y="6292005"/>
            <a:ext cx="2804160" cy="215444"/>
          </a:xfrm>
        </p:spPr>
        <p:txBody>
          <a:bodyPr/>
          <a:lstStyle/>
          <a:p>
            <a:fld id="{B6F15528-21DE-4FAA-801E-634DDDAF4B2B}" type="slidenum">
              <a:rPr lang="en-IN" sz="1400" smtClean="0"/>
              <a:t>34</a:t>
            </a:fld>
            <a:endParaRPr lang="en-IN" sz="1400" dirty="0"/>
          </a:p>
        </p:txBody>
      </p:sp>
    </p:spTree>
    <p:extLst>
      <p:ext uri="{BB962C8B-B14F-4D97-AF65-F5344CB8AC3E}">
        <p14:creationId xmlns:p14="http://schemas.microsoft.com/office/powerpoint/2010/main" val="1237234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FD8E273-6F99-8568-3A05-70104E2AE6D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8C3AD8B-0154-1B93-912D-E6819C7634DA}"/>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2917DE4-9931-1E61-0ED3-BE4E6B44828E}"/>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E8273366-1C20-BC79-55F5-F8754B6E8458}"/>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SCREENSHOTS</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A87673-CE25-E437-FF80-5BEFFFC19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73" y="1637253"/>
            <a:ext cx="8953454" cy="3964161"/>
          </a:xfrm>
          <a:prstGeom prst="rect">
            <a:avLst/>
          </a:prstGeom>
        </p:spPr>
      </p:pic>
      <p:sp>
        <p:nvSpPr>
          <p:cNvPr id="6" name="TextBox 5">
            <a:extLst>
              <a:ext uri="{FF2B5EF4-FFF2-40B4-BE49-F238E27FC236}">
                <a16:creationId xmlns:a16="http://schemas.microsoft.com/office/drawing/2014/main" id="{9F61539E-F5C3-F495-4175-81F4D27AE3A5}"/>
              </a:ext>
            </a:extLst>
          </p:cNvPr>
          <p:cNvSpPr txBox="1"/>
          <p:nvPr/>
        </p:nvSpPr>
        <p:spPr>
          <a:xfrm>
            <a:off x="3200400" y="5601414"/>
            <a:ext cx="6094428" cy="400110"/>
          </a:xfrm>
          <a:prstGeom prst="rect">
            <a:avLst/>
          </a:prstGeom>
          <a:noFill/>
        </p:spPr>
        <p:txBody>
          <a:bodyPr wrap="square">
            <a:spAutoFit/>
          </a:bodyPr>
          <a:lstStyle/>
          <a:p>
            <a:pPr algn="ctr"/>
            <a:r>
              <a:rPr lang="en-IN" sz="2000" dirty="0">
                <a:effectLst/>
                <a:latin typeface="Times New Roman" panose="02020603050405020304" pitchFamily="18" charset="0"/>
                <a:ea typeface="Times New Roman" panose="02020603050405020304" pitchFamily="18" charset="0"/>
              </a:rPr>
              <a:t>Login Page</a:t>
            </a:r>
            <a:endParaRPr lang="en-IN" sz="2000" dirty="0"/>
          </a:p>
        </p:txBody>
      </p:sp>
      <p:sp>
        <p:nvSpPr>
          <p:cNvPr id="9" name="Slide Number Placeholder 8">
            <a:extLst>
              <a:ext uri="{FF2B5EF4-FFF2-40B4-BE49-F238E27FC236}">
                <a16:creationId xmlns:a16="http://schemas.microsoft.com/office/drawing/2014/main" id="{23328974-0A2B-E214-FD5A-DA22E9FADD00}"/>
              </a:ext>
            </a:extLst>
          </p:cNvPr>
          <p:cNvSpPr>
            <a:spLocks noGrp="1"/>
          </p:cNvSpPr>
          <p:nvPr>
            <p:ph type="sldNum" sz="quarter" idx="7"/>
          </p:nvPr>
        </p:nvSpPr>
        <p:spPr>
          <a:xfrm>
            <a:off x="8991600" y="6269601"/>
            <a:ext cx="2804160" cy="215444"/>
          </a:xfrm>
        </p:spPr>
        <p:txBody>
          <a:bodyPr/>
          <a:lstStyle/>
          <a:p>
            <a:fld id="{B6F15528-21DE-4FAA-801E-634DDDAF4B2B}" type="slidenum">
              <a:rPr lang="en-IN" sz="1400" smtClean="0"/>
              <a:t>35</a:t>
            </a:fld>
            <a:endParaRPr lang="en-IN" sz="1400" dirty="0"/>
          </a:p>
        </p:txBody>
      </p:sp>
    </p:spTree>
    <p:extLst>
      <p:ext uri="{BB962C8B-B14F-4D97-AF65-F5344CB8AC3E}">
        <p14:creationId xmlns:p14="http://schemas.microsoft.com/office/powerpoint/2010/main" val="276086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C1CDDA-69C2-8D3A-A08D-28D1FA49304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FFAAC32-2A1B-ECCB-66DA-DC65B900083F}"/>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a:effectLst/>
                <a:latin typeface="Times New Roman" panose="02020603050405020304" pitchFamily="18" charset="0"/>
                <a:ea typeface="Times New Roman" panose="02020603050405020304" pitchFamily="18" charset="0"/>
              </a:rPr>
              <a:t>SignUp Page</a:t>
            </a:r>
          </a:p>
        </p:txBody>
      </p:sp>
      <p:sp>
        <p:nvSpPr>
          <p:cNvPr id="14" name="Rectangle 13">
            <a:extLst>
              <a:ext uri="{FF2B5EF4-FFF2-40B4-BE49-F238E27FC236}">
                <a16:creationId xmlns:a16="http://schemas.microsoft.com/office/drawing/2014/main" id="{145E8237-0103-52F0-A437-1FBB40562DDF}"/>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F98681C1-F70C-B7C9-5FE4-BBA7575D57C7}"/>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SCREENSHOTS</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BF916A-8FBE-5697-0E5D-C99CB3B24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95636"/>
            <a:ext cx="9869807" cy="4415711"/>
          </a:xfrm>
          <a:prstGeom prst="rect">
            <a:avLst/>
          </a:prstGeom>
        </p:spPr>
      </p:pic>
      <p:sp>
        <p:nvSpPr>
          <p:cNvPr id="4" name="TextBox 3">
            <a:extLst>
              <a:ext uri="{FF2B5EF4-FFF2-40B4-BE49-F238E27FC236}">
                <a16:creationId xmlns:a16="http://schemas.microsoft.com/office/drawing/2014/main" id="{DCC5DD3A-741B-5470-FEC1-F7524A2A76CD}"/>
              </a:ext>
            </a:extLst>
          </p:cNvPr>
          <p:cNvSpPr txBox="1"/>
          <p:nvPr/>
        </p:nvSpPr>
        <p:spPr>
          <a:xfrm>
            <a:off x="3802329" y="5911347"/>
            <a:ext cx="4572000" cy="707886"/>
          </a:xfrm>
          <a:prstGeom prst="rect">
            <a:avLst/>
          </a:prstGeom>
          <a:noFill/>
        </p:spPr>
        <p:txBody>
          <a:bodyPr wrap="square" rtlCol="0">
            <a:spAutoFit/>
          </a:bodyPr>
          <a:lstStyle/>
          <a:p>
            <a:pPr algn="ctr"/>
            <a:r>
              <a:rPr lang="en-IN" sz="2000" dirty="0" err="1">
                <a:effectLst/>
                <a:latin typeface="Times New Roman" panose="02020603050405020304" pitchFamily="18" charset="0"/>
                <a:ea typeface="Times New Roman" panose="02020603050405020304" pitchFamily="18" charset="0"/>
              </a:rPr>
              <a:t>SignUp</a:t>
            </a:r>
            <a:r>
              <a:rPr lang="en-IN" sz="2000" dirty="0">
                <a:effectLst/>
                <a:latin typeface="Times New Roman" panose="02020603050405020304" pitchFamily="18" charset="0"/>
                <a:ea typeface="Times New Roman" panose="02020603050405020304" pitchFamily="18" charset="0"/>
              </a:rPr>
              <a:t> Page</a:t>
            </a:r>
          </a:p>
          <a:p>
            <a:pPr algn="ctr"/>
            <a:endParaRPr lang="en-IN" sz="2000" dirty="0"/>
          </a:p>
        </p:txBody>
      </p:sp>
      <p:sp>
        <p:nvSpPr>
          <p:cNvPr id="9" name="Slide Number Placeholder 8">
            <a:extLst>
              <a:ext uri="{FF2B5EF4-FFF2-40B4-BE49-F238E27FC236}">
                <a16:creationId xmlns:a16="http://schemas.microsoft.com/office/drawing/2014/main" id="{6CA97AB8-D8CD-33A3-6423-684398B91469}"/>
              </a:ext>
            </a:extLst>
          </p:cNvPr>
          <p:cNvSpPr>
            <a:spLocks noGrp="1"/>
          </p:cNvSpPr>
          <p:nvPr>
            <p:ph type="sldNum" sz="quarter" idx="7"/>
          </p:nvPr>
        </p:nvSpPr>
        <p:spPr>
          <a:xfrm>
            <a:off x="8962099" y="6300771"/>
            <a:ext cx="2804160" cy="215444"/>
          </a:xfrm>
        </p:spPr>
        <p:txBody>
          <a:bodyPr/>
          <a:lstStyle/>
          <a:p>
            <a:fld id="{B6F15528-21DE-4FAA-801E-634DDDAF4B2B}" type="slidenum">
              <a:rPr lang="en-IN" sz="1400" smtClean="0"/>
              <a:t>36</a:t>
            </a:fld>
            <a:endParaRPr lang="en-IN" sz="1400" dirty="0"/>
          </a:p>
        </p:txBody>
      </p:sp>
    </p:spTree>
    <p:extLst>
      <p:ext uri="{BB962C8B-B14F-4D97-AF65-F5344CB8AC3E}">
        <p14:creationId xmlns:p14="http://schemas.microsoft.com/office/powerpoint/2010/main" val="3775746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7941101-9A14-1F88-1F77-31E73CE3DAF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F25A27C-1AEA-3974-3745-5910331C01E1}"/>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8B0CE0EB-5E23-DEFA-2EC5-F8B1F0AAE1FD}"/>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4ADD305D-56A9-E37A-5D79-C3B541FA205D}"/>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SCREENSHOTS</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DEFD48-5727-170F-15AA-669D7805C1FE}"/>
              </a:ext>
            </a:extLst>
          </p:cNvPr>
          <p:cNvPicPr>
            <a:picLocks noChangeAspect="1"/>
          </p:cNvPicPr>
          <p:nvPr/>
        </p:nvPicPr>
        <p:blipFill rotWithShape="1">
          <a:blip r:embed="rId2">
            <a:extLst>
              <a:ext uri="{28A0092B-C50C-407E-A947-70E740481C1C}">
                <a14:useLocalDpi xmlns:a14="http://schemas.microsoft.com/office/drawing/2010/main" val="0"/>
              </a:ext>
            </a:extLst>
          </a:blip>
          <a:srcRect t="14445" b="5556"/>
          <a:stretch/>
        </p:blipFill>
        <p:spPr>
          <a:xfrm>
            <a:off x="1426359" y="1490556"/>
            <a:ext cx="9592212" cy="4316495"/>
          </a:xfrm>
          <a:prstGeom prst="rect">
            <a:avLst/>
          </a:prstGeom>
        </p:spPr>
      </p:pic>
      <p:sp>
        <p:nvSpPr>
          <p:cNvPr id="4" name="TextBox 3">
            <a:extLst>
              <a:ext uri="{FF2B5EF4-FFF2-40B4-BE49-F238E27FC236}">
                <a16:creationId xmlns:a16="http://schemas.microsoft.com/office/drawing/2014/main" id="{08774A4E-CD7F-7E2F-8523-F62689BF2CFE}"/>
              </a:ext>
            </a:extLst>
          </p:cNvPr>
          <p:cNvSpPr txBox="1"/>
          <p:nvPr/>
        </p:nvSpPr>
        <p:spPr>
          <a:xfrm>
            <a:off x="4165065" y="5864445"/>
            <a:ext cx="4114800" cy="707886"/>
          </a:xfrm>
          <a:prstGeom prst="rect">
            <a:avLst/>
          </a:prstGeom>
          <a:noFill/>
        </p:spPr>
        <p:txBody>
          <a:bodyPr wrap="square" rtlCol="0">
            <a:spAutoFit/>
          </a:bodyPr>
          <a:lstStyle/>
          <a:p>
            <a:pPr algn="ctr"/>
            <a:r>
              <a:rPr lang="en-IN" sz="2000" dirty="0">
                <a:effectLst/>
                <a:latin typeface="Times New Roman" panose="02020603050405020304" pitchFamily="18" charset="0"/>
                <a:ea typeface="Times New Roman" panose="02020603050405020304" pitchFamily="18" charset="0"/>
              </a:rPr>
              <a:t>Legal Case Domain Page</a:t>
            </a:r>
          </a:p>
          <a:p>
            <a:pPr algn="ctr"/>
            <a:endParaRPr lang="en-IN" sz="2000" dirty="0"/>
          </a:p>
        </p:txBody>
      </p:sp>
      <p:sp>
        <p:nvSpPr>
          <p:cNvPr id="9" name="Slide Number Placeholder 8">
            <a:extLst>
              <a:ext uri="{FF2B5EF4-FFF2-40B4-BE49-F238E27FC236}">
                <a16:creationId xmlns:a16="http://schemas.microsoft.com/office/drawing/2014/main" id="{72475AC7-1958-9BC5-37B1-ED7D27A2F240}"/>
              </a:ext>
            </a:extLst>
          </p:cNvPr>
          <p:cNvSpPr>
            <a:spLocks noGrp="1"/>
          </p:cNvSpPr>
          <p:nvPr>
            <p:ph type="sldNum" sz="quarter" idx="7"/>
          </p:nvPr>
        </p:nvSpPr>
        <p:spPr>
          <a:xfrm>
            <a:off x="8991600" y="6298231"/>
            <a:ext cx="2804160" cy="215444"/>
          </a:xfrm>
        </p:spPr>
        <p:txBody>
          <a:bodyPr/>
          <a:lstStyle/>
          <a:p>
            <a:fld id="{B6F15528-21DE-4FAA-801E-634DDDAF4B2B}" type="slidenum">
              <a:rPr lang="en-IN" sz="1400" smtClean="0"/>
              <a:t>37</a:t>
            </a:fld>
            <a:endParaRPr lang="en-IN" sz="1400" dirty="0"/>
          </a:p>
        </p:txBody>
      </p:sp>
    </p:spTree>
    <p:extLst>
      <p:ext uri="{BB962C8B-B14F-4D97-AF65-F5344CB8AC3E}">
        <p14:creationId xmlns:p14="http://schemas.microsoft.com/office/powerpoint/2010/main" val="1918033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A515DA6-366E-AD47-CC37-10230B3AB50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3BB697-3389-EFE9-0128-1695EAAB2E89}"/>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a:effectLst/>
                <a:latin typeface="Times New Roman" panose="02020603050405020304" pitchFamily="18" charset="0"/>
                <a:ea typeface="Times New Roman" panose="02020603050405020304" pitchFamily="18" charset="0"/>
              </a:rPr>
              <a:t>Legal Case Home Page</a:t>
            </a:r>
            <a:endParaRPr lang="en-IN" dirty="0"/>
          </a:p>
        </p:txBody>
      </p:sp>
      <p:sp>
        <p:nvSpPr>
          <p:cNvPr id="14" name="Rectangle 13">
            <a:extLst>
              <a:ext uri="{FF2B5EF4-FFF2-40B4-BE49-F238E27FC236}">
                <a16:creationId xmlns:a16="http://schemas.microsoft.com/office/drawing/2014/main" id="{4C94F032-E91F-C322-35AB-5936DC3466B3}"/>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AA91C1C5-4780-9694-504A-D027F6078947}"/>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SCREENSHOTS</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7304A0-3C81-C5D1-C11F-6E911E9B750A}"/>
              </a:ext>
            </a:extLst>
          </p:cNvPr>
          <p:cNvPicPr>
            <a:picLocks noChangeAspect="1"/>
          </p:cNvPicPr>
          <p:nvPr/>
        </p:nvPicPr>
        <p:blipFill rotWithShape="1">
          <a:blip r:embed="rId2">
            <a:extLst>
              <a:ext uri="{28A0092B-C50C-407E-A947-70E740481C1C}">
                <a14:useLocalDpi xmlns:a14="http://schemas.microsoft.com/office/drawing/2010/main" val="0"/>
              </a:ext>
            </a:extLst>
          </a:blip>
          <a:srcRect t="14445" r="1250" b="5556"/>
          <a:stretch/>
        </p:blipFill>
        <p:spPr>
          <a:xfrm>
            <a:off x="1356055" y="1465156"/>
            <a:ext cx="9657436" cy="4400857"/>
          </a:xfrm>
          <a:prstGeom prst="rect">
            <a:avLst/>
          </a:prstGeom>
        </p:spPr>
      </p:pic>
      <p:sp>
        <p:nvSpPr>
          <p:cNvPr id="6" name="TextBox 5">
            <a:extLst>
              <a:ext uri="{FF2B5EF4-FFF2-40B4-BE49-F238E27FC236}">
                <a16:creationId xmlns:a16="http://schemas.microsoft.com/office/drawing/2014/main" id="{9BC4793D-B9E1-4AA4-DA11-67CA72EB8555}"/>
              </a:ext>
            </a:extLst>
          </p:cNvPr>
          <p:cNvSpPr txBox="1"/>
          <p:nvPr/>
        </p:nvSpPr>
        <p:spPr>
          <a:xfrm>
            <a:off x="3733800" y="5866013"/>
            <a:ext cx="4724400" cy="400110"/>
          </a:xfrm>
          <a:prstGeom prst="rect">
            <a:avLst/>
          </a:prstGeom>
          <a:noFill/>
        </p:spPr>
        <p:txBody>
          <a:bodyPr wrap="square" rtlCol="0">
            <a:spAutoFit/>
          </a:bodyPr>
          <a:lstStyle/>
          <a:p>
            <a:pPr algn="ctr"/>
            <a:r>
              <a:rPr lang="en-IN" sz="2000" dirty="0">
                <a:effectLst/>
                <a:latin typeface="Times New Roman" panose="02020603050405020304" pitchFamily="18" charset="0"/>
                <a:ea typeface="Times New Roman" panose="02020603050405020304" pitchFamily="18" charset="0"/>
              </a:rPr>
              <a:t>Legal Case Home Page</a:t>
            </a:r>
            <a:endParaRPr lang="en-IN" sz="2000" dirty="0"/>
          </a:p>
        </p:txBody>
      </p:sp>
      <p:sp>
        <p:nvSpPr>
          <p:cNvPr id="9" name="Slide Number Placeholder 8">
            <a:extLst>
              <a:ext uri="{FF2B5EF4-FFF2-40B4-BE49-F238E27FC236}">
                <a16:creationId xmlns:a16="http://schemas.microsoft.com/office/drawing/2014/main" id="{05AC472F-AE22-A207-472B-36111C6A84E6}"/>
              </a:ext>
            </a:extLst>
          </p:cNvPr>
          <p:cNvSpPr>
            <a:spLocks noGrp="1"/>
          </p:cNvSpPr>
          <p:nvPr>
            <p:ph type="sldNum" sz="quarter" idx="7"/>
          </p:nvPr>
        </p:nvSpPr>
        <p:spPr>
          <a:xfrm>
            <a:off x="8991600" y="6292005"/>
            <a:ext cx="2804160" cy="215444"/>
          </a:xfrm>
        </p:spPr>
        <p:txBody>
          <a:bodyPr/>
          <a:lstStyle/>
          <a:p>
            <a:fld id="{B6F15528-21DE-4FAA-801E-634DDDAF4B2B}" type="slidenum">
              <a:rPr lang="en-IN" sz="1400" smtClean="0"/>
              <a:t>38</a:t>
            </a:fld>
            <a:endParaRPr lang="en-IN" sz="1400" dirty="0"/>
          </a:p>
        </p:txBody>
      </p:sp>
    </p:spTree>
    <p:extLst>
      <p:ext uri="{BB962C8B-B14F-4D97-AF65-F5344CB8AC3E}">
        <p14:creationId xmlns:p14="http://schemas.microsoft.com/office/powerpoint/2010/main" val="3016547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2B2998D-2E23-8CCE-8715-3DFE4084892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C79648D-3442-EB29-1BFA-11F1A2CC0000}"/>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CCC333C7-FD70-9F17-5F23-8E572DAEA252}"/>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4BE37110-66FA-2720-5BBA-10C600E7F0DB}"/>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SCREENSHOTS</a:t>
            </a:r>
            <a:endParaRPr sz="3600" spc="-5"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9B5921-391C-FE05-7D8A-54978C7BD668}"/>
              </a:ext>
            </a:extLst>
          </p:cNvPr>
          <p:cNvPicPr>
            <a:picLocks noChangeAspect="1"/>
          </p:cNvPicPr>
          <p:nvPr/>
        </p:nvPicPr>
        <p:blipFill rotWithShape="1">
          <a:blip r:embed="rId2">
            <a:extLst>
              <a:ext uri="{28A0092B-C50C-407E-A947-70E740481C1C}">
                <a14:useLocalDpi xmlns:a14="http://schemas.microsoft.com/office/drawing/2010/main" val="0"/>
              </a:ext>
            </a:extLst>
          </a:blip>
          <a:srcRect t="16058" r="1291" b="6597"/>
          <a:stretch/>
        </p:blipFill>
        <p:spPr>
          <a:xfrm>
            <a:off x="1600200" y="1637253"/>
            <a:ext cx="9296400" cy="4097444"/>
          </a:xfrm>
          <a:prstGeom prst="rect">
            <a:avLst/>
          </a:prstGeom>
        </p:spPr>
      </p:pic>
      <p:sp>
        <p:nvSpPr>
          <p:cNvPr id="4" name="TextBox 3">
            <a:extLst>
              <a:ext uri="{FF2B5EF4-FFF2-40B4-BE49-F238E27FC236}">
                <a16:creationId xmlns:a16="http://schemas.microsoft.com/office/drawing/2014/main" id="{2D472399-54E4-2F30-37C4-0BA5CE2630E1}"/>
              </a:ext>
            </a:extLst>
          </p:cNvPr>
          <p:cNvSpPr txBox="1"/>
          <p:nvPr/>
        </p:nvSpPr>
        <p:spPr>
          <a:xfrm>
            <a:off x="4267200" y="5734697"/>
            <a:ext cx="3657600" cy="400110"/>
          </a:xfrm>
          <a:prstGeom prst="rect">
            <a:avLst/>
          </a:prstGeom>
          <a:noFill/>
        </p:spPr>
        <p:txBody>
          <a:bodyPr wrap="square" rtlCol="0">
            <a:spAutoFit/>
          </a:bodyPr>
          <a:lstStyle/>
          <a:p>
            <a:pPr algn="ctr"/>
            <a:r>
              <a:rPr lang="en-IN" sz="2000" dirty="0">
                <a:effectLst/>
                <a:latin typeface="Times New Roman" panose="02020603050405020304" pitchFamily="18" charset="0"/>
                <a:ea typeface="Times New Roman" panose="02020603050405020304" pitchFamily="18" charset="0"/>
              </a:rPr>
              <a:t>Case Details Input Session</a:t>
            </a:r>
            <a:endParaRPr lang="en-IN" sz="2000" dirty="0"/>
          </a:p>
        </p:txBody>
      </p:sp>
      <p:sp>
        <p:nvSpPr>
          <p:cNvPr id="9" name="Slide Number Placeholder 8">
            <a:extLst>
              <a:ext uri="{FF2B5EF4-FFF2-40B4-BE49-F238E27FC236}">
                <a16:creationId xmlns:a16="http://schemas.microsoft.com/office/drawing/2014/main" id="{F7DF7823-FC7D-6BAA-97E5-78F950351665}"/>
              </a:ext>
            </a:extLst>
          </p:cNvPr>
          <p:cNvSpPr>
            <a:spLocks noGrp="1"/>
          </p:cNvSpPr>
          <p:nvPr>
            <p:ph type="sldNum" sz="quarter" idx="7"/>
          </p:nvPr>
        </p:nvSpPr>
        <p:spPr>
          <a:xfrm>
            <a:off x="8915400" y="6210300"/>
            <a:ext cx="2804160" cy="215444"/>
          </a:xfrm>
        </p:spPr>
        <p:txBody>
          <a:bodyPr/>
          <a:lstStyle/>
          <a:p>
            <a:fld id="{B6F15528-21DE-4FAA-801E-634DDDAF4B2B}" type="slidenum">
              <a:rPr lang="en-IN" sz="1400" smtClean="0"/>
              <a:t>39</a:t>
            </a:fld>
            <a:endParaRPr lang="en-IN" sz="1400" dirty="0"/>
          </a:p>
        </p:txBody>
      </p:sp>
    </p:spTree>
    <p:extLst>
      <p:ext uri="{BB962C8B-B14F-4D97-AF65-F5344CB8AC3E}">
        <p14:creationId xmlns:p14="http://schemas.microsoft.com/office/powerpoint/2010/main" val="350920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49DE6B-BB37-D613-F76F-A4CFFD7819E2}"/>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533400" y="457201"/>
            <a:ext cx="11184194"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165758" y="568194"/>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LITERATURE REVIEW</a:t>
            </a:r>
            <a:endParaRPr sz="3600" spc="-5"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25FED593-00CD-7B54-A4A7-7F9C0C49EDC8}"/>
              </a:ext>
            </a:extLst>
          </p:cNvPr>
          <p:cNvGraphicFramePr>
            <a:graphicFrameLocks noGrp="1"/>
          </p:cNvGraphicFramePr>
          <p:nvPr>
            <p:extLst>
              <p:ext uri="{D42A27DB-BD31-4B8C-83A1-F6EECF244321}">
                <p14:modId xmlns:p14="http://schemas.microsoft.com/office/powerpoint/2010/main" val="2825053459"/>
              </p:ext>
            </p:extLst>
          </p:nvPr>
        </p:nvGraphicFramePr>
        <p:xfrm>
          <a:off x="600997" y="1600200"/>
          <a:ext cx="11049000" cy="4267201"/>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415171693"/>
                    </a:ext>
                  </a:extLst>
                </a:gridCol>
                <a:gridCol w="2209800">
                  <a:extLst>
                    <a:ext uri="{9D8B030D-6E8A-4147-A177-3AD203B41FA5}">
                      <a16:colId xmlns:a16="http://schemas.microsoft.com/office/drawing/2014/main" val="2209112795"/>
                    </a:ext>
                  </a:extLst>
                </a:gridCol>
                <a:gridCol w="2209800">
                  <a:extLst>
                    <a:ext uri="{9D8B030D-6E8A-4147-A177-3AD203B41FA5}">
                      <a16:colId xmlns:a16="http://schemas.microsoft.com/office/drawing/2014/main" val="2827894933"/>
                    </a:ext>
                  </a:extLst>
                </a:gridCol>
                <a:gridCol w="2209800">
                  <a:extLst>
                    <a:ext uri="{9D8B030D-6E8A-4147-A177-3AD203B41FA5}">
                      <a16:colId xmlns:a16="http://schemas.microsoft.com/office/drawing/2014/main" val="3664652124"/>
                    </a:ext>
                  </a:extLst>
                </a:gridCol>
                <a:gridCol w="2209800">
                  <a:extLst>
                    <a:ext uri="{9D8B030D-6E8A-4147-A177-3AD203B41FA5}">
                      <a16:colId xmlns:a16="http://schemas.microsoft.com/office/drawing/2014/main" val="644521529"/>
                    </a:ext>
                  </a:extLst>
                </a:gridCol>
              </a:tblGrid>
              <a:tr h="721217">
                <a:tc>
                  <a:txBody>
                    <a:bodyPr/>
                    <a:lstStyle/>
                    <a:p>
                      <a:pPr algn="l"/>
                      <a:r>
                        <a:rPr lang="en-IN" sz="1600" dirty="0">
                          <a:latin typeface="Times New Roman" panose="02020603050405020304" pitchFamily="18" charset="0"/>
                          <a:cs typeface="Times New Roman" panose="02020603050405020304" pitchFamily="18" charset="0"/>
                        </a:rPr>
                        <a:t>Title</a:t>
                      </a:r>
                    </a:p>
                  </a:txBody>
                  <a:tcPr>
                    <a:solidFill>
                      <a:schemeClr val="tx1">
                        <a:lumMod val="85000"/>
                        <a:lumOff val="15000"/>
                      </a:schemeClr>
                    </a:solidFill>
                  </a:tcPr>
                </a:tc>
                <a:tc>
                  <a:txBody>
                    <a:bodyPr/>
                    <a:lstStyle/>
                    <a:p>
                      <a:pPr algn="l"/>
                      <a:r>
                        <a:rPr lang="en-IN" sz="1600" dirty="0">
                          <a:latin typeface="Times New Roman" panose="02020603050405020304" pitchFamily="18" charset="0"/>
                          <a:cs typeface="Times New Roman" panose="02020603050405020304" pitchFamily="18" charset="0"/>
                        </a:rPr>
                        <a:t>Authors</a:t>
                      </a:r>
                    </a:p>
                  </a:txBody>
                  <a:tcPr>
                    <a:solidFill>
                      <a:schemeClr val="tx1">
                        <a:lumMod val="85000"/>
                        <a:lumOff val="15000"/>
                      </a:schemeClr>
                    </a:solidFill>
                  </a:tcPr>
                </a:tc>
                <a:tc>
                  <a:txBody>
                    <a:bodyPr/>
                    <a:lstStyle/>
                    <a:p>
                      <a:pPr algn="l"/>
                      <a:r>
                        <a:rPr lang="en-IN" sz="1600" dirty="0">
                          <a:latin typeface="Times New Roman" panose="02020603050405020304" pitchFamily="18" charset="0"/>
                          <a:cs typeface="Times New Roman" panose="02020603050405020304" pitchFamily="18" charset="0"/>
                        </a:rPr>
                        <a:t>Methodology</a:t>
                      </a:r>
                    </a:p>
                  </a:txBody>
                  <a:tcPr>
                    <a:solidFill>
                      <a:schemeClr val="tx1">
                        <a:lumMod val="85000"/>
                        <a:lumOff val="15000"/>
                      </a:schemeClr>
                    </a:solidFill>
                  </a:tcPr>
                </a:tc>
                <a:tc>
                  <a:txBody>
                    <a:bodyPr/>
                    <a:lstStyle/>
                    <a:p>
                      <a:pPr algn="l"/>
                      <a:r>
                        <a:rPr lang="en-IN" sz="1600" dirty="0">
                          <a:latin typeface="Times New Roman" panose="02020603050405020304" pitchFamily="18" charset="0"/>
                          <a:cs typeface="Times New Roman" panose="02020603050405020304" pitchFamily="18" charset="0"/>
                        </a:rPr>
                        <a:t>Advantages</a:t>
                      </a:r>
                    </a:p>
                  </a:txBody>
                  <a:tcPr>
                    <a:solidFill>
                      <a:schemeClr val="tx1">
                        <a:lumMod val="85000"/>
                        <a:lumOff val="15000"/>
                      </a:schemeClr>
                    </a:solidFill>
                  </a:tcPr>
                </a:tc>
                <a:tc>
                  <a:txBody>
                    <a:bodyPr/>
                    <a:lstStyle/>
                    <a:p>
                      <a:pPr algn="l"/>
                      <a:r>
                        <a:rPr lang="en-IN" sz="1600" dirty="0">
                          <a:latin typeface="Times New Roman" panose="02020603050405020304" pitchFamily="18" charset="0"/>
                          <a:cs typeface="Times New Roman" panose="02020603050405020304" pitchFamily="18" charset="0"/>
                        </a:rPr>
                        <a:t>Limitations</a:t>
                      </a:r>
                    </a:p>
                  </a:txBody>
                  <a:tcPr>
                    <a:solidFill>
                      <a:schemeClr val="tx1">
                        <a:lumMod val="85000"/>
                        <a:lumOff val="15000"/>
                      </a:schemeClr>
                    </a:solidFill>
                  </a:tcPr>
                </a:tc>
                <a:extLst>
                  <a:ext uri="{0D108BD9-81ED-4DB2-BD59-A6C34878D82A}">
                    <a16:rowId xmlns:a16="http://schemas.microsoft.com/office/drawing/2014/main" val="1647870807"/>
                  </a:ext>
                </a:extLst>
              </a:tr>
              <a:tr h="177299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1" i="0" dirty="0">
                          <a:solidFill>
                            <a:schemeClr val="dk1"/>
                          </a:solidFill>
                          <a:effectLst/>
                          <a:latin typeface="Times New Roman" panose="02020603050405020304" pitchFamily="18" charset="0"/>
                          <a:ea typeface="+mn-ea"/>
                          <a:cs typeface="Times New Roman" panose="02020603050405020304" pitchFamily="18" charset="0"/>
                        </a:rPr>
                        <a:t>Improving Access to Justice with Legal Chatbots [MDPI-2020]</a:t>
                      </a: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l"/>
                      <a:r>
                        <a:rPr lang="en-IN" sz="1600" b="0" i="0" u="none" dirty="0">
                          <a:solidFill>
                            <a:schemeClr val="dk1"/>
                          </a:solidFill>
                          <a:effectLst/>
                          <a:latin typeface="Times New Roman" panose="02020603050405020304" pitchFamily="18" charset="0"/>
                          <a:ea typeface="+mn-ea"/>
                          <a:cs typeface="Times New Roman" panose="02020603050405020304" pitchFamily="18" charset="0"/>
                        </a:rPr>
                        <a:t>Marc Queudot, Eric Charton, Marie-Jean Meurs</a:t>
                      </a:r>
                      <a:endParaRPr lang="fr-FR" sz="1600" b="0" i="0" u="none"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l"/>
                      <a:r>
                        <a:rPr lang="en-IN" sz="1600" dirty="0">
                          <a:latin typeface="Times New Roman" panose="02020603050405020304" pitchFamily="18" charset="0"/>
                          <a:cs typeface="Times New Roman" panose="02020603050405020304" pitchFamily="18" charset="0"/>
                        </a:rPr>
                        <a:t>Uses several NLP models like bag-of-words, word embeddings and Recurrent Neural Networks(RNN)</a:t>
                      </a:r>
                    </a:p>
                  </a:txBody>
                  <a:tcPr>
                    <a:solidFill>
                      <a:schemeClr val="bg1">
                        <a:lumMod val="85000"/>
                      </a:schemeClr>
                    </a:solidFill>
                  </a:tcPr>
                </a:tc>
                <a:tc>
                  <a:txBody>
                    <a:bodyPr/>
                    <a:lstStyle/>
                    <a:p>
                      <a:pPr algn="l"/>
                      <a:r>
                        <a:rPr lang="en-US" sz="1600" b="0" i="0" dirty="0">
                          <a:solidFill>
                            <a:schemeClr val="dk1"/>
                          </a:solidFill>
                          <a:effectLst/>
                          <a:latin typeface="Times New Roman" panose="02020603050405020304" pitchFamily="18" charset="0"/>
                          <a:ea typeface="+mn-ea"/>
                          <a:cs typeface="Times New Roman" panose="02020603050405020304" pitchFamily="18" charset="0"/>
                        </a:rPr>
                        <a:t>The only data needed are discussions: no special annotation is required, so many corpora are usable.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l"/>
                      <a:r>
                        <a:rPr lang="en-US" sz="1600" b="0" i="0" dirty="0">
                          <a:solidFill>
                            <a:schemeClr val="dk1"/>
                          </a:solidFill>
                          <a:effectLst/>
                          <a:latin typeface="Times New Roman" panose="02020603050405020304" pitchFamily="18" charset="0"/>
                          <a:ea typeface="+mn-ea"/>
                          <a:cs typeface="Times New Roman" panose="02020603050405020304" pitchFamily="18" charset="0"/>
                        </a:rPr>
                        <a:t>The model tends to favor low-risk responses, which often amount to very short and uninteresting answers.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51339393"/>
                  </a:ext>
                </a:extLst>
              </a:tr>
              <a:tr h="1772992">
                <a:tc>
                  <a:txBody>
                    <a:bodyPr/>
                    <a:lstStyle/>
                    <a:p>
                      <a:pPr algn="l"/>
                      <a:r>
                        <a:rPr lang="en-IN" sz="1600" b="1" dirty="0">
                          <a:solidFill>
                            <a:schemeClr val="dk1"/>
                          </a:solidFill>
                          <a:effectLst/>
                          <a:latin typeface="Times New Roman" panose="02020603050405020304" pitchFamily="18" charset="0"/>
                          <a:ea typeface="+mn-ea"/>
                          <a:cs typeface="Times New Roman" panose="02020603050405020304" pitchFamily="18" charset="0"/>
                        </a:rPr>
                        <a:t>Case-level Prediction of Motion Outcomes in Civil Litigation</a:t>
                      </a:r>
                    </a:p>
                    <a:p>
                      <a:pPr algn="l"/>
                      <a:r>
                        <a:rPr lang="en-IN" sz="1600" b="1" dirty="0">
                          <a:solidFill>
                            <a:schemeClr val="dk1"/>
                          </a:solidFill>
                          <a:effectLst/>
                          <a:latin typeface="Times New Roman" panose="02020603050405020304" pitchFamily="18" charset="0"/>
                          <a:ea typeface="+mn-ea"/>
                          <a:cs typeface="Times New Roman" panose="02020603050405020304" pitchFamily="18" charset="0"/>
                        </a:rPr>
                        <a:t>[ACM -2021] </a:t>
                      </a:r>
                      <a:endParaRPr lang="en-IN" sz="16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l"/>
                      <a:r>
                        <a:rPr lang="en-IN" sz="1600" dirty="0">
                          <a:solidFill>
                            <a:schemeClr val="dk1"/>
                          </a:solidFill>
                          <a:effectLst/>
                          <a:latin typeface="Times New Roman" panose="02020603050405020304" pitchFamily="18" charset="0"/>
                          <a:ea typeface="+mn-ea"/>
                          <a:cs typeface="Times New Roman" panose="02020603050405020304" pitchFamily="18" charset="0"/>
                        </a:rPr>
                        <a:t>Devin J. McConnell, James Zhu, Sachin Pandya, Derek Aguiar</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l"/>
                      <a:r>
                        <a:rPr lang="en-IN" sz="1600" dirty="0">
                          <a:solidFill>
                            <a:schemeClr val="dk1"/>
                          </a:solidFill>
                          <a:effectLst/>
                          <a:latin typeface="Times New Roman" panose="02020603050405020304" pitchFamily="18" charset="0"/>
                          <a:ea typeface="+mn-ea"/>
                          <a:cs typeface="Times New Roman" panose="02020603050405020304" pitchFamily="18" charset="0"/>
                        </a:rPr>
                        <a:t>Ensemble Learning - </a:t>
                      </a:r>
                      <a:r>
                        <a:rPr lang="en-IN" sz="1600" dirty="0" err="1">
                          <a:solidFill>
                            <a:schemeClr val="dk1"/>
                          </a:solidFill>
                          <a:effectLst/>
                          <a:latin typeface="Times New Roman" panose="02020603050405020304" pitchFamily="18" charset="0"/>
                          <a:ea typeface="+mn-ea"/>
                          <a:cs typeface="Times New Roman" panose="02020603050405020304" pitchFamily="18" charset="0"/>
                        </a:rPr>
                        <a:t>Adaboost</a:t>
                      </a:r>
                      <a:r>
                        <a:rPr lang="en-IN" sz="1600" dirty="0">
                          <a:solidFill>
                            <a:schemeClr val="dk1"/>
                          </a:solidFill>
                          <a:effectLst/>
                          <a:latin typeface="Times New Roman" panose="02020603050405020304" pitchFamily="18" charset="0"/>
                          <a:ea typeface="+mn-ea"/>
                          <a:cs typeface="Times New Roman" panose="02020603050405020304" pitchFamily="18" charset="0"/>
                        </a:rPr>
                        <a:t>, Tree based models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methods, excluding SVM, predicted motion to strike outcomes in vehicular cases with a significantly higher accuracy than tort cases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l"/>
                      <a:r>
                        <a:rPr lang="en-IN" sz="1600" dirty="0">
                          <a:solidFill>
                            <a:schemeClr val="dk1"/>
                          </a:solidFill>
                          <a:effectLst/>
                          <a:latin typeface="Times New Roman" panose="02020603050405020304" pitchFamily="18" charset="0"/>
                          <a:ea typeface="+mn-ea"/>
                          <a:cs typeface="Times New Roman" panose="02020603050405020304" pitchFamily="18" charset="0"/>
                        </a:rPr>
                        <a:t>A limitation of the data in the analysis performed is that courts may occasionally grant a motion to strike in part.</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895498207"/>
                  </a:ext>
                </a:extLst>
              </a:tr>
            </a:tbl>
          </a:graphicData>
        </a:graphic>
      </p:graphicFrame>
      <p:sp>
        <p:nvSpPr>
          <p:cNvPr id="7" name="Slide Number Placeholder 6">
            <a:extLst>
              <a:ext uri="{FF2B5EF4-FFF2-40B4-BE49-F238E27FC236}">
                <a16:creationId xmlns:a16="http://schemas.microsoft.com/office/drawing/2014/main" id="{2D8CEFA2-B4E1-31C4-D8B2-4AE8A58E20FC}"/>
              </a:ext>
            </a:extLst>
          </p:cNvPr>
          <p:cNvSpPr>
            <a:spLocks noGrp="1"/>
          </p:cNvSpPr>
          <p:nvPr>
            <p:ph type="sldNum" sz="quarter" idx="7"/>
          </p:nvPr>
        </p:nvSpPr>
        <p:spPr>
          <a:xfrm>
            <a:off x="8938834" y="6299965"/>
            <a:ext cx="2804160" cy="215444"/>
          </a:xfrm>
        </p:spPr>
        <p:txBody>
          <a:bodyPr/>
          <a:lstStyle/>
          <a:p>
            <a:fld id="{B6F15528-21DE-4FAA-801E-634DDDAF4B2B}" type="slidenum">
              <a:rPr lang="en-IN" sz="1400" smtClean="0"/>
              <a:t>4</a:t>
            </a:fld>
            <a:endParaRPr lang="en-IN" sz="1400" dirty="0"/>
          </a:p>
        </p:txBody>
      </p:sp>
    </p:spTree>
    <p:extLst>
      <p:ext uri="{BB962C8B-B14F-4D97-AF65-F5344CB8AC3E}">
        <p14:creationId xmlns:p14="http://schemas.microsoft.com/office/powerpoint/2010/main" val="26684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B1DE739-E052-3256-228E-B2DE5B2F8BD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A41DF0C-242C-C38E-0E8A-8C97BA7B4F59}"/>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6F7769E-9CE1-1DAE-91A2-8BBA40C6F5FA}"/>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B7238D78-5B4D-2A79-09CC-C68D08287589}"/>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SCREENSHOTS</a:t>
            </a:r>
            <a:endParaRPr sz="3600" spc="-5"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CE82284-F989-3EF9-5CAF-4C52FB574354}"/>
              </a:ext>
            </a:extLst>
          </p:cNvPr>
          <p:cNvPicPr>
            <a:picLocks noChangeAspect="1"/>
          </p:cNvPicPr>
          <p:nvPr/>
        </p:nvPicPr>
        <p:blipFill rotWithShape="1">
          <a:blip r:embed="rId2">
            <a:extLst>
              <a:ext uri="{28A0092B-C50C-407E-A947-70E740481C1C}">
                <a14:useLocalDpi xmlns:a14="http://schemas.microsoft.com/office/drawing/2010/main" val="0"/>
              </a:ext>
            </a:extLst>
          </a:blip>
          <a:srcRect t="14445" r="1250" b="5556"/>
          <a:stretch/>
        </p:blipFill>
        <p:spPr>
          <a:xfrm>
            <a:off x="1295400" y="1500717"/>
            <a:ext cx="9982200" cy="4366684"/>
          </a:xfrm>
          <a:prstGeom prst="rect">
            <a:avLst/>
          </a:prstGeom>
        </p:spPr>
      </p:pic>
      <p:sp>
        <p:nvSpPr>
          <p:cNvPr id="4" name="TextBox 3">
            <a:extLst>
              <a:ext uri="{FF2B5EF4-FFF2-40B4-BE49-F238E27FC236}">
                <a16:creationId xmlns:a16="http://schemas.microsoft.com/office/drawing/2014/main" id="{7B2B84A1-CBD1-D8A6-CCD0-7BE5BB4D4BA2}"/>
              </a:ext>
            </a:extLst>
          </p:cNvPr>
          <p:cNvSpPr txBox="1"/>
          <p:nvPr/>
        </p:nvSpPr>
        <p:spPr>
          <a:xfrm>
            <a:off x="4450029" y="5853714"/>
            <a:ext cx="3276600" cy="369332"/>
          </a:xfrm>
          <a:prstGeom prst="rect">
            <a:avLst/>
          </a:prstGeom>
          <a:noFill/>
        </p:spPr>
        <p:txBody>
          <a:bodyPr wrap="square" rtlCol="0">
            <a:spAutoFit/>
          </a:bodyPr>
          <a:lstStyle/>
          <a:p>
            <a:pPr algn="ctr"/>
            <a:r>
              <a:rPr lang="en-IN" sz="1800" dirty="0">
                <a:effectLst/>
                <a:latin typeface="Times New Roman" panose="02020603050405020304" pitchFamily="18" charset="0"/>
                <a:ea typeface="Times New Roman" panose="02020603050405020304" pitchFamily="18" charset="0"/>
              </a:rPr>
              <a:t>Question and Answers Page</a:t>
            </a:r>
          </a:p>
        </p:txBody>
      </p:sp>
      <p:sp>
        <p:nvSpPr>
          <p:cNvPr id="9" name="Slide Number Placeholder 8">
            <a:extLst>
              <a:ext uri="{FF2B5EF4-FFF2-40B4-BE49-F238E27FC236}">
                <a16:creationId xmlns:a16="http://schemas.microsoft.com/office/drawing/2014/main" id="{2098C0B9-F910-A42B-1413-33714C737DC1}"/>
              </a:ext>
            </a:extLst>
          </p:cNvPr>
          <p:cNvSpPr>
            <a:spLocks noGrp="1"/>
          </p:cNvSpPr>
          <p:nvPr>
            <p:ph type="sldNum" sz="quarter" idx="7"/>
          </p:nvPr>
        </p:nvSpPr>
        <p:spPr>
          <a:xfrm>
            <a:off x="8915400" y="6233206"/>
            <a:ext cx="2804160" cy="215444"/>
          </a:xfrm>
        </p:spPr>
        <p:txBody>
          <a:bodyPr/>
          <a:lstStyle/>
          <a:p>
            <a:fld id="{B6F15528-21DE-4FAA-801E-634DDDAF4B2B}" type="slidenum">
              <a:rPr lang="en-IN" sz="1400" smtClean="0"/>
              <a:t>40</a:t>
            </a:fld>
            <a:endParaRPr lang="en-IN" sz="1400" dirty="0"/>
          </a:p>
        </p:txBody>
      </p:sp>
    </p:spTree>
    <p:extLst>
      <p:ext uri="{BB962C8B-B14F-4D97-AF65-F5344CB8AC3E}">
        <p14:creationId xmlns:p14="http://schemas.microsoft.com/office/powerpoint/2010/main" val="162072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0CE3D96-E0D4-0F56-A4F9-1605112106D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3A81EA5-B81B-0193-34B6-1711C80B9FF1}"/>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9D386D3B-4C6A-21B5-A38D-7B4B831F418C}"/>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09D56E6B-939F-45BE-CF0C-D6FEEF1C1A82}"/>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SCREENSHOTS</a:t>
            </a:r>
            <a:endParaRPr sz="36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37680A-5738-214A-D79D-E2D4D3502AC3}"/>
              </a:ext>
            </a:extLst>
          </p:cNvPr>
          <p:cNvPicPr>
            <a:picLocks noChangeAspect="1"/>
          </p:cNvPicPr>
          <p:nvPr/>
        </p:nvPicPr>
        <p:blipFill rotWithShape="1">
          <a:blip r:embed="rId2">
            <a:extLst>
              <a:ext uri="{28A0092B-C50C-407E-A947-70E740481C1C}">
                <a14:useLocalDpi xmlns:a14="http://schemas.microsoft.com/office/drawing/2010/main" val="0"/>
              </a:ext>
            </a:extLst>
          </a:blip>
          <a:srcRect t="14445" r="1250" b="6667"/>
          <a:stretch/>
        </p:blipFill>
        <p:spPr>
          <a:xfrm>
            <a:off x="1371600" y="1470237"/>
            <a:ext cx="9768626" cy="4092364"/>
          </a:xfrm>
          <a:prstGeom prst="rect">
            <a:avLst/>
          </a:prstGeom>
        </p:spPr>
      </p:pic>
      <p:sp>
        <p:nvSpPr>
          <p:cNvPr id="4" name="TextBox 3">
            <a:extLst>
              <a:ext uri="{FF2B5EF4-FFF2-40B4-BE49-F238E27FC236}">
                <a16:creationId xmlns:a16="http://schemas.microsoft.com/office/drawing/2014/main" id="{9DE5BFA9-899B-391E-05DE-9C95B317729E}"/>
              </a:ext>
            </a:extLst>
          </p:cNvPr>
          <p:cNvSpPr txBox="1"/>
          <p:nvPr/>
        </p:nvSpPr>
        <p:spPr>
          <a:xfrm>
            <a:off x="4000500" y="5562601"/>
            <a:ext cx="4191000" cy="400110"/>
          </a:xfrm>
          <a:prstGeom prst="rect">
            <a:avLst/>
          </a:prstGeom>
          <a:noFill/>
        </p:spPr>
        <p:txBody>
          <a:bodyPr wrap="square" rtlCol="0">
            <a:spAutoFit/>
          </a:bodyPr>
          <a:lstStyle/>
          <a:p>
            <a:pPr algn="ctr"/>
            <a:r>
              <a:rPr lang="en-IN" sz="2000" dirty="0">
                <a:effectLst/>
                <a:latin typeface="Times New Roman" panose="02020603050405020304" pitchFamily="18" charset="0"/>
                <a:ea typeface="Times New Roman" panose="02020603050405020304" pitchFamily="18" charset="0"/>
              </a:rPr>
              <a:t>Outcome Page</a:t>
            </a:r>
          </a:p>
        </p:txBody>
      </p:sp>
      <p:sp>
        <p:nvSpPr>
          <p:cNvPr id="9" name="Slide Number Placeholder 8">
            <a:extLst>
              <a:ext uri="{FF2B5EF4-FFF2-40B4-BE49-F238E27FC236}">
                <a16:creationId xmlns:a16="http://schemas.microsoft.com/office/drawing/2014/main" id="{77250A9B-DA41-5D2E-C6B5-5A66089C3E8E}"/>
              </a:ext>
            </a:extLst>
          </p:cNvPr>
          <p:cNvSpPr>
            <a:spLocks noGrp="1"/>
          </p:cNvSpPr>
          <p:nvPr>
            <p:ph type="sldNum" sz="quarter" idx="7"/>
          </p:nvPr>
        </p:nvSpPr>
        <p:spPr>
          <a:xfrm>
            <a:off x="8991600" y="6275371"/>
            <a:ext cx="2804160" cy="215444"/>
          </a:xfrm>
        </p:spPr>
        <p:txBody>
          <a:bodyPr/>
          <a:lstStyle/>
          <a:p>
            <a:fld id="{B6F15528-21DE-4FAA-801E-634DDDAF4B2B}" type="slidenum">
              <a:rPr lang="en-IN" sz="1400" smtClean="0"/>
              <a:t>41</a:t>
            </a:fld>
            <a:endParaRPr lang="en-IN" sz="1400" dirty="0"/>
          </a:p>
        </p:txBody>
      </p:sp>
    </p:spTree>
    <p:extLst>
      <p:ext uri="{BB962C8B-B14F-4D97-AF65-F5344CB8AC3E}">
        <p14:creationId xmlns:p14="http://schemas.microsoft.com/office/powerpoint/2010/main" val="2485935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0CE3D96-E0D4-0F56-A4F9-1605112106D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3A81EA5-B81B-0193-34B6-1711C80B9FF1}"/>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9D386D3B-4C6A-21B5-A38D-7B4B831F418C}"/>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09D56E6B-939F-45BE-CF0C-D6FEEF1C1A82}"/>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REFERENCES</a:t>
            </a:r>
            <a:endParaRPr sz="3600" spc="-5"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4372BB-F5C2-4990-D15C-2547D8715B82}"/>
              </a:ext>
            </a:extLst>
          </p:cNvPr>
          <p:cNvSpPr txBox="1"/>
          <p:nvPr/>
        </p:nvSpPr>
        <p:spPr>
          <a:xfrm>
            <a:off x="640976" y="1465156"/>
            <a:ext cx="11398624" cy="6170920"/>
          </a:xfrm>
          <a:prstGeom prst="rect">
            <a:avLst/>
          </a:prstGeom>
          <a:noFill/>
        </p:spPr>
        <p:txBody>
          <a:bodyPr wrap="square" rtlCol="0">
            <a:spAutoFit/>
          </a:bodyPr>
          <a:lstStyle/>
          <a:p>
            <a:pPr marL="342900" marR="605790" indent="-342900" algn="just">
              <a:buSzPts val="1400"/>
              <a:buAutoNum type="arabicPeriod"/>
              <a:tabLst>
                <a:tab pos="818515" algn="l"/>
                <a:tab pos="819785" algn="l"/>
              </a:tabLst>
            </a:pPr>
            <a:r>
              <a:rPr lang="en-US" sz="1700" spc="0" dirty="0">
                <a:effectLst/>
                <a:latin typeface="Times New Roman" panose="02020603050405020304" pitchFamily="18" charset="0"/>
                <a:ea typeface="Times New Roman" panose="02020603050405020304" pitchFamily="18" charset="0"/>
              </a:rPr>
              <a:t>Devin J. McConnell, James Zhu, Sachin Pandya, Derek Aguiar (2021). Case- level Prediction of Motion Outcomes in Civil Litigation. ACM, Pages 99–108.</a:t>
            </a:r>
          </a:p>
          <a:p>
            <a:pPr marL="342900" marR="605790" indent="-342900" algn="just">
              <a:buSzPts val="1400"/>
              <a:buFontTx/>
              <a:buAutoNum type="arabicPeriod"/>
              <a:tabLst>
                <a:tab pos="818515" algn="l"/>
                <a:tab pos="819785" algn="l"/>
              </a:tabLst>
            </a:pPr>
            <a:r>
              <a:rPr lang="en-US" sz="1700" spc="0" dirty="0" err="1">
                <a:effectLst/>
                <a:latin typeface="Times New Roman" panose="02020603050405020304" pitchFamily="18" charset="0"/>
                <a:ea typeface="Times New Roman" panose="02020603050405020304" pitchFamily="18" charset="0"/>
              </a:rPr>
              <a:t>Dezhao</a:t>
            </a:r>
            <a:r>
              <a:rPr lang="en-US" sz="1700" spc="0" dirty="0">
                <a:effectLst/>
                <a:latin typeface="Times New Roman" panose="02020603050405020304" pitchFamily="18" charset="0"/>
                <a:ea typeface="Times New Roman" panose="02020603050405020304" pitchFamily="18" charset="0"/>
              </a:rPr>
              <a:t> Song, Sally Gao, </a:t>
            </a:r>
            <a:r>
              <a:rPr lang="en-US" sz="1700" spc="0" dirty="0" err="1">
                <a:effectLst/>
                <a:latin typeface="Times New Roman" panose="02020603050405020304" pitchFamily="18" charset="0"/>
                <a:ea typeface="Times New Roman" panose="02020603050405020304" pitchFamily="18" charset="0"/>
              </a:rPr>
              <a:t>Baosheng</a:t>
            </a:r>
            <a:r>
              <a:rPr lang="en-US" sz="1700" spc="0" dirty="0">
                <a:effectLst/>
                <a:latin typeface="Times New Roman" panose="02020603050405020304" pitchFamily="18" charset="0"/>
                <a:ea typeface="Times New Roman" panose="02020603050405020304" pitchFamily="18" charset="0"/>
              </a:rPr>
              <a:t> He, Frank </a:t>
            </a:r>
            <a:r>
              <a:rPr lang="en-US" sz="1700" spc="0" dirty="0" err="1">
                <a:effectLst/>
                <a:latin typeface="Times New Roman" panose="02020603050405020304" pitchFamily="18" charset="0"/>
                <a:ea typeface="Times New Roman" panose="02020603050405020304" pitchFamily="18" charset="0"/>
              </a:rPr>
              <a:t>Schilder</a:t>
            </a:r>
            <a:r>
              <a:rPr lang="en-US" sz="1700" spc="0" dirty="0">
                <a:effectLst/>
                <a:latin typeface="Times New Roman" panose="02020603050405020304" pitchFamily="18" charset="0"/>
                <a:ea typeface="Times New Roman" panose="02020603050405020304" pitchFamily="18" charset="0"/>
              </a:rPr>
              <a:t> (2022). On the Effectiveness of Pre-Trained Language Models for Legal Natural Language Processing: An Empirical Study. IEEE,vol.10,pp 75835-75858.</a:t>
            </a:r>
            <a:endParaRPr lang="en-IN" sz="1700" spc="0" dirty="0">
              <a:effectLst/>
              <a:latin typeface="Times New Roman" panose="02020603050405020304" pitchFamily="18" charset="0"/>
              <a:ea typeface="Times New Roman" panose="02020603050405020304" pitchFamily="18" charset="0"/>
            </a:endParaRPr>
          </a:p>
          <a:p>
            <a:pPr marL="342900" marR="605790" indent="-342900" algn="just">
              <a:buSzPts val="1400"/>
              <a:buFontTx/>
              <a:buAutoNum type="arabicPeriod"/>
              <a:tabLst>
                <a:tab pos="818515" algn="l"/>
                <a:tab pos="819785" algn="l"/>
              </a:tabLst>
            </a:pPr>
            <a:r>
              <a:rPr lang="en-US" sz="1700" spc="0" dirty="0">
                <a:effectLst/>
                <a:latin typeface="Times New Roman" panose="02020603050405020304" pitchFamily="18" charset="0"/>
                <a:ea typeface="Times New Roman" panose="02020603050405020304" pitchFamily="18" charset="0"/>
              </a:rPr>
              <a:t>Flora Amato, Mattia </a:t>
            </a:r>
            <a:r>
              <a:rPr lang="en-US" sz="1700" spc="0" dirty="0" err="1">
                <a:effectLst/>
                <a:latin typeface="Times New Roman" panose="02020603050405020304" pitchFamily="18" charset="0"/>
                <a:ea typeface="Times New Roman" panose="02020603050405020304" pitchFamily="18" charset="0"/>
              </a:rPr>
              <a:t>Fonisto</a:t>
            </a:r>
            <a:r>
              <a:rPr lang="en-US" sz="1700" spc="0" dirty="0">
                <a:effectLst/>
                <a:latin typeface="Times New Roman" panose="02020603050405020304" pitchFamily="18" charset="0"/>
                <a:ea typeface="Times New Roman" panose="02020603050405020304" pitchFamily="18" charset="0"/>
              </a:rPr>
              <a:t>, Marco </a:t>
            </a:r>
            <a:r>
              <a:rPr lang="en-US" sz="1700" spc="0" dirty="0" err="1">
                <a:effectLst/>
                <a:latin typeface="Times New Roman" panose="02020603050405020304" pitchFamily="18" charset="0"/>
                <a:ea typeface="Times New Roman" panose="02020603050405020304" pitchFamily="18" charset="0"/>
              </a:rPr>
              <a:t>Giacalone</a:t>
            </a:r>
            <a:r>
              <a:rPr lang="en-US" sz="1700" spc="0" dirty="0">
                <a:effectLst/>
                <a:latin typeface="Times New Roman" panose="02020603050405020304" pitchFamily="18" charset="0"/>
                <a:ea typeface="Times New Roman" panose="02020603050405020304" pitchFamily="18" charset="0"/>
              </a:rPr>
              <a:t>, d Carlo Sansone (2023). An Intelligent Conversational Agent for the Legal Domain. MDPI.</a:t>
            </a:r>
            <a:endParaRPr lang="en-IN" sz="1700" spc="0" dirty="0">
              <a:effectLst/>
              <a:latin typeface="Times New Roman" panose="02020603050405020304" pitchFamily="18" charset="0"/>
              <a:ea typeface="Times New Roman" panose="02020603050405020304" pitchFamily="18" charset="0"/>
            </a:endParaRPr>
          </a:p>
          <a:p>
            <a:pPr marL="342900" marR="605790" indent="-342900" algn="just">
              <a:buSzPts val="1400"/>
              <a:buFontTx/>
              <a:buAutoNum type="arabicPeriod"/>
              <a:tabLst>
                <a:tab pos="818515" algn="l"/>
                <a:tab pos="819785" algn="l"/>
              </a:tabLst>
            </a:pPr>
            <a:r>
              <a:rPr lang="en-US" sz="1700" spc="0" dirty="0">
                <a:effectLst/>
                <a:latin typeface="Times New Roman" panose="02020603050405020304" pitchFamily="18" charset="0"/>
                <a:ea typeface="Times New Roman" panose="02020603050405020304" pitchFamily="18" charset="0"/>
              </a:rPr>
              <a:t>J.</a:t>
            </a:r>
            <a:r>
              <a:rPr lang="en-US" sz="1700" spc="-3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Ge,</a:t>
            </a:r>
            <a:r>
              <a:rPr lang="en-US" sz="1700" spc="-5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Y.</a:t>
            </a:r>
            <a:r>
              <a:rPr lang="en-US" sz="1700" spc="-3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Huang,</a:t>
            </a:r>
            <a:r>
              <a:rPr lang="en-US" sz="1700" spc="-3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X.</a:t>
            </a:r>
            <a:r>
              <a:rPr lang="en-US" sz="1700" spc="-3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Shen,</a:t>
            </a:r>
            <a:r>
              <a:rPr lang="en-US" sz="1700" spc="-3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C.</a:t>
            </a:r>
            <a:r>
              <a:rPr lang="en-US" sz="1700" spc="-3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Li</a:t>
            </a:r>
            <a:r>
              <a:rPr lang="en-US" sz="1700" spc="-6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and</a:t>
            </a:r>
            <a:r>
              <a:rPr lang="en-US" sz="1700" spc="-4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W.</a:t>
            </a:r>
            <a:r>
              <a:rPr lang="en-US" sz="1700" spc="-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Hu</a:t>
            </a:r>
            <a:r>
              <a:rPr lang="en-US" sz="1700" spc="-4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(2021).</a:t>
            </a:r>
            <a:r>
              <a:rPr lang="en-US" sz="1700" spc="-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Learning</a:t>
            </a:r>
            <a:r>
              <a:rPr lang="en-US" sz="1700" spc="-4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Fine-Grained</a:t>
            </a:r>
            <a:r>
              <a:rPr lang="en-US" sz="1700" spc="-1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Fact- Article Correspondence in Legal Cases. IEEE vol.29, pp.3694-3706.</a:t>
            </a:r>
            <a:endParaRPr lang="en-IN" sz="1700" spc="0" dirty="0">
              <a:effectLst/>
              <a:latin typeface="Times New Roman" panose="02020603050405020304" pitchFamily="18" charset="0"/>
              <a:ea typeface="Times New Roman" panose="02020603050405020304" pitchFamily="18" charset="0"/>
            </a:endParaRPr>
          </a:p>
          <a:p>
            <a:pPr marL="342900" marR="605790" indent="-342900" algn="just">
              <a:buSzPts val="1400"/>
              <a:buFontTx/>
              <a:buAutoNum type="arabicPeriod"/>
              <a:tabLst>
                <a:tab pos="818515" algn="l"/>
                <a:tab pos="819785" algn="l"/>
              </a:tabLst>
            </a:pPr>
            <a:r>
              <a:rPr lang="en-US" sz="1700" spc="0" dirty="0" err="1">
                <a:effectLst/>
                <a:latin typeface="Times New Roman" panose="02020603050405020304" pitchFamily="18" charset="0"/>
                <a:ea typeface="Times New Roman" panose="02020603050405020304" pitchFamily="18" charset="0"/>
              </a:rPr>
              <a:t>Gulyamov</a:t>
            </a:r>
            <a:r>
              <a:rPr lang="en-US" sz="1700" spc="0" dirty="0">
                <a:effectLst/>
                <a:latin typeface="Times New Roman" panose="02020603050405020304" pitchFamily="18" charset="0"/>
                <a:ea typeface="Times New Roman" panose="02020603050405020304" pitchFamily="18" charset="0"/>
              </a:rPr>
              <a:t> Said, </a:t>
            </a:r>
            <a:r>
              <a:rPr lang="en-US" sz="1700" spc="0" dirty="0" err="1">
                <a:effectLst/>
                <a:latin typeface="Times New Roman" panose="02020603050405020304" pitchFamily="18" charset="0"/>
                <a:ea typeface="Times New Roman" panose="02020603050405020304" pitchFamily="18" charset="0"/>
              </a:rPr>
              <a:t>Khudoberganov</a:t>
            </a:r>
            <a:r>
              <a:rPr lang="en-US" sz="1700" spc="0" dirty="0">
                <a:effectLst/>
                <a:latin typeface="Times New Roman" panose="02020603050405020304" pitchFamily="18" charset="0"/>
                <a:ea typeface="Times New Roman" panose="02020603050405020304" pitchFamily="18" charset="0"/>
              </a:rPr>
              <a:t> Azamat , </a:t>
            </a:r>
            <a:r>
              <a:rPr lang="en-US" sz="1700" spc="0" dirty="0" err="1">
                <a:effectLst/>
                <a:latin typeface="Times New Roman" panose="02020603050405020304" pitchFamily="18" charset="0"/>
                <a:ea typeface="Times New Roman" panose="02020603050405020304" pitchFamily="18" charset="0"/>
              </a:rPr>
              <a:t>Sharopov</a:t>
            </a:r>
            <a:r>
              <a:rPr lang="en-US" sz="1700" spc="0" dirty="0">
                <a:effectLst/>
                <a:latin typeface="Times New Roman" panose="02020603050405020304" pitchFamily="18" charset="0"/>
                <a:ea typeface="Times New Roman" panose="02020603050405020304" pitchFamily="18" charset="0"/>
              </a:rPr>
              <a:t> Ravshan, </a:t>
            </a:r>
            <a:r>
              <a:rPr lang="en-US" sz="1700" spc="0" dirty="0" err="1">
                <a:effectLst/>
                <a:latin typeface="Times New Roman" panose="02020603050405020304" pitchFamily="18" charset="0"/>
                <a:ea typeface="Times New Roman" panose="02020603050405020304" pitchFamily="18" charset="0"/>
              </a:rPr>
              <a:t>Abduvaliev</a:t>
            </a:r>
            <a:r>
              <a:rPr lang="en-US" sz="1700" spc="0" dirty="0">
                <a:effectLst/>
                <a:latin typeface="Times New Roman" panose="02020603050405020304" pitchFamily="18" charset="0"/>
                <a:ea typeface="Times New Roman" panose="02020603050405020304" pitchFamily="18" charset="0"/>
              </a:rPr>
              <a:t> </a:t>
            </a:r>
            <a:r>
              <a:rPr lang="en-US" sz="1700" spc="0" dirty="0" err="1">
                <a:effectLst/>
                <a:latin typeface="Times New Roman" panose="02020603050405020304" pitchFamily="18" charset="0"/>
                <a:ea typeface="Times New Roman" panose="02020603050405020304" pitchFamily="18" charset="0"/>
              </a:rPr>
              <a:t>Bokhadir</a:t>
            </a:r>
            <a:r>
              <a:rPr lang="en-US" sz="1700" spc="0" dirty="0">
                <a:effectLst/>
                <a:latin typeface="Times New Roman" panose="02020603050405020304" pitchFamily="18" charset="0"/>
                <a:ea typeface="Times New Roman" panose="02020603050405020304" pitchFamily="18" charset="0"/>
              </a:rPr>
              <a:t> (2023). Adapting Legal Systems to the Development of Artificial Intelligence: Solving the Global Problem of AI in Judicial Processes. IRSHAD </a:t>
            </a:r>
            <a:r>
              <a:rPr lang="en-US" sz="1700" spc="-10" dirty="0">
                <a:effectLst/>
                <a:latin typeface="Times New Roman" panose="02020603050405020304" pitchFamily="18" charset="0"/>
                <a:ea typeface="Times New Roman" panose="02020603050405020304" pitchFamily="18" charset="0"/>
              </a:rPr>
              <a:t>Journals,vol.1.</a:t>
            </a:r>
            <a:endParaRPr lang="en-IN" sz="1700" spc="0" dirty="0">
              <a:effectLst/>
              <a:latin typeface="Times New Roman" panose="02020603050405020304" pitchFamily="18" charset="0"/>
              <a:ea typeface="Times New Roman" panose="02020603050405020304" pitchFamily="18" charset="0"/>
            </a:endParaRPr>
          </a:p>
          <a:p>
            <a:pPr marL="342900" marR="605790" indent="-342900" algn="just">
              <a:buSzPts val="1400"/>
              <a:buFontTx/>
              <a:buAutoNum type="arabicPeriod"/>
              <a:tabLst>
                <a:tab pos="818515" algn="l"/>
                <a:tab pos="819785" algn="l"/>
              </a:tabLst>
            </a:pPr>
            <a:r>
              <a:rPr lang="en-US" sz="1700" spc="0" dirty="0">
                <a:effectLst/>
                <a:latin typeface="Times New Roman" panose="02020603050405020304" pitchFamily="18" charset="0"/>
                <a:ea typeface="Times New Roman" panose="02020603050405020304" pitchFamily="18" charset="0"/>
              </a:rPr>
              <a:t>Hossein</a:t>
            </a:r>
            <a:r>
              <a:rPr lang="en-US" sz="1700" spc="-70" dirty="0">
                <a:effectLst/>
                <a:latin typeface="Times New Roman" panose="02020603050405020304" pitchFamily="18" charset="0"/>
                <a:ea typeface="Times New Roman" panose="02020603050405020304" pitchFamily="18" charset="0"/>
              </a:rPr>
              <a:t> </a:t>
            </a:r>
            <a:r>
              <a:rPr lang="en-US" sz="1700" spc="0" dirty="0" err="1">
                <a:effectLst/>
                <a:latin typeface="Times New Roman" panose="02020603050405020304" pitchFamily="18" charset="0"/>
                <a:ea typeface="Times New Roman" panose="02020603050405020304" pitchFamily="18" charset="0"/>
              </a:rPr>
              <a:t>Hassani</a:t>
            </a:r>
            <a:r>
              <a:rPr lang="en-US" sz="1700" spc="0" dirty="0">
                <a:effectLst/>
                <a:latin typeface="Times New Roman" panose="02020603050405020304" pitchFamily="18" charset="0"/>
                <a:ea typeface="Times New Roman" panose="02020603050405020304" pitchFamily="18" charset="0"/>
              </a:rPr>
              <a:t>,</a:t>
            </a:r>
            <a:r>
              <a:rPr lang="en-US" sz="1700" spc="2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Emmanuel</a:t>
            </a:r>
            <a:r>
              <a:rPr lang="en-US" sz="1700" spc="-70" dirty="0">
                <a:effectLst/>
                <a:latin typeface="Times New Roman" panose="02020603050405020304" pitchFamily="18" charset="0"/>
                <a:ea typeface="Times New Roman" panose="02020603050405020304" pitchFamily="18" charset="0"/>
              </a:rPr>
              <a:t> </a:t>
            </a:r>
            <a:r>
              <a:rPr lang="en-US" sz="1700" spc="0" dirty="0" err="1">
                <a:effectLst/>
                <a:latin typeface="Times New Roman" panose="02020603050405020304" pitchFamily="18" charset="0"/>
                <a:ea typeface="Times New Roman" panose="02020603050405020304" pitchFamily="18" charset="0"/>
              </a:rPr>
              <a:t>Sirmal</a:t>
            </a:r>
            <a:r>
              <a:rPr lang="en-US" sz="1700" spc="-7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Silva</a:t>
            </a:r>
            <a:r>
              <a:rPr lang="en-US" sz="1700" spc="-4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(2023).</a:t>
            </a:r>
            <a:r>
              <a:rPr lang="en-US" sz="1700" spc="-3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The</a:t>
            </a:r>
            <a:r>
              <a:rPr lang="en-US" sz="1700" spc="-4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Role</a:t>
            </a:r>
            <a:r>
              <a:rPr lang="en-US" sz="1700" spc="-4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of</a:t>
            </a:r>
            <a:r>
              <a:rPr lang="en-US" sz="1700" spc="-7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ChatGPT</a:t>
            </a:r>
            <a:r>
              <a:rPr lang="en-US" sz="1700" spc="-3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in</a:t>
            </a:r>
            <a:r>
              <a:rPr lang="en-US" sz="1700" spc="-7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Data Science: How AI-Assisted Conversational Interfaces Are Revolutionizing the Field. MDPI.</a:t>
            </a:r>
            <a:endParaRPr lang="en-IN" sz="1700" spc="0" dirty="0">
              <a:effectLst/>
              <a:latin typeface="Times New Roman" panose="02020603050405020304" pitchFamily="18" charset="0"/>
              <a:ea typeface="Times New Roman" panose="02020603050405020304" pitchFamily="18" charset="0"/>
            </a:endParaRPr>
          </a:p>
          <a:p>
            <a:pPr marL="342900" marR="605790" indent="-342900" algn="just">
              <a:buSzPts val="1400"/>
              <a:buFontTx/>
              <a:buAutoNum type="arabicPeriod"/>
              <a:tabLst>
                <a:tab pos="818515" algn="l"/>
                <a:tab pos="819785" algn="l"/>
              </a:tabLst>
            </a:pPr>
            <a:r>
              <a:rPr lang="en-US" sz="1700" spc="0" dirty="0" err="1">
                <a:effectLst/>
                <a:latin typeface="Times New Roman" panose="02020603050405020304" pitchFamily="18" charset="0"/>
                <a:ea typeface="Times New Roman" panose="02020603050405020304" pitchFamily="18" charset="0"/>
              </a:rPr>
              <a:t>JoaoV.F.Franca</a:t>
            </a:r>
            <a:r>
              <a:rPr lang="en-US" sz="1700" spc="0" dirty="0">
                <a:effectLst/>
                <a:latin typeface="Times New Roman" panose="02020603050405020304" pitchFamily="18" charset="0"/>
                <a:ea typeface="Times New Roman" panose="02020603050405020304" pitchFamily="18" charset="0"/>
              </a:rPr>
              <a:t>, Jose </a:t>
            </a:r>
            <a:r>
              <a:rPr lang="en-US" sz="1700" spc="0" dirty="0" err="1">
                <a:effectLst/>
                <a:latin typeface="Times New Roman" panose="02020603050405020304" pitchFamily="18" charset="0"/>
                <a:ea typeface="Times New Roman" panose="02020603050405020304" pitchFamily="18" charset="0"/>
              </a:rPr>
              <a:t>M.C.Boaro</a:t>
            </a:r>
            <a:r>
              <a:rPr lang="en-US" sz="1700" spc="0" dirty="0">
                <a:effectLst/>
                <a:latin typeface="Times New Roman" panose="02020603050405020304" pitchFamily="18" charset="0"/>
                <a:ea typeface="Times New Roman" panose="02020603050405020304" pitchFamily="18" charset="0"/>
              </a:rPr>
              <a:t>, Pedro T.C dos Santos et.al (2020). Legal Judgment Prediction in</a:t>
            </a:r>
            <a:r>
              <a:rPr lang="en-US" sz="1700" spc="-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the Context of Energy</a:t>
            </a:r>
            <a:r>
              <a:rPr lang="en-US" sz="1700" spc="-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Market using</a:t>
            </a:r>
            <a:r>
              <a:rPr lang="en-US" sz="1700" spc="-5"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Gradient Boosting. </a:t>
            </a:r>
            <a:r>
              <a:rPr lang="en-US" sz="1700" spc="-10" dirty="0">
                <a:effectLst/>
                <a:latin typeface="Times New Roman" panose="02020603050405020304" pitchFamily="18" charset="0"/>
                <a:ea typeface="Times New Roman" panose="02020603050405020304" pitchFamily="18" charset="0"/>
              </a:rPr>
              <a:t>IEEE.</a:t>
            </a:r>
            <a:endParaRPr lang="en-IN" sz="1700" spc="0" dirty="0">
              <a:effectLst/>
              <a:latin typeface="Times New Roman" panose="02020603050405020304" pitchFamily="18" charset="0"/>
              <a:ea typeface="Times New Roman" panose="02020603050405020304" pitchFamily="18" charset="0"/>
            </a:endParaRPr>
          </a:p>
          <a:p>
            <a:pPr marL="342900" marR="605790" indent="-342900" algn="just">
              <a:buSzPts val="1400"/>
              <a:buAutoNum type="arabicPeriod"/>
              <a:tabLst>
                <a:tab pos="818515" algn="l"/>
                <a:tab pos="819785" algn="l"/>
              </a:tabLst>
            </a:pPr>
            <a:r>
              <a:rPr lang="en-US" sz="1700" spc="0" dirty="0">
                <a:effectLst/>
                <a:latin typeface="Times New Roman" panose="02020603050405020304" pitchFamily="18" charset="0"/>
                <a:ea typeface="Times New Roman" panose="02020603050405020304" pitchFamily="18" charset="0"/>
              </a:rPr>
              <a:t>Joel</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Niklaus,</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Ilias</a:t>
            </a:r>
            <a:r>
              <a:rPr lang="en-US" sz="1700" spc="400" dirty="0">
                <a:effectLst/>
                <a:latin typeface="Times New Roman" panose="02020603050405020304" pitchFamily="18" charset="0"/>
                <a:ea typeface="Times New Roman" panose="02020603050405020304" pitchFamily="18" charset="0"/>
              </a:rPr>
              <a:t> </a:t>
            </a:r>
            <a:r>
              <a:rPr lang="en-US" sz="1700" spc="0" dirty="0" err="1">
                <a:effectLst/>
                <a:latin typeface="Times New Roman" panose="02020603050405020304" pitchFamily="18" charset="0"/>
                <a:ea typeface="Times New Roman" panose="02020603050405020304" pitchFamily="18" charset="0"/>
              </a:rPr>
              <a:t>Chalkidis</a:t>
            </a:r>
            <a:r>
              <a:rPr lang="en-US" sz="1700" spc="0" dirty="0">
                <a:effectLst/>
                <a:latin typeface="Times New Roman" panose="02020603050405020304" pitchFamily="18" charset="0"/>
                <a:ea typeface="Times New Roman" panose="02020603050405020304" pitchFamily="18" charset="0"/>
              </a:rPr>
              <a:t>,</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Matthias</a:t>
            </a:r>
            <a:r>
              <a:rPr lang="en-US" sz="1700" spc="400" dirty="0">
                <a:effectLst/>
                <a:latin typeface="Times New Roman" panose="02020603050405020304" pitchFamily="18" charset="0"/>
                <a:ea typeface="Times New Roman" panose="02020603050405020304" pitchFamily="18" charset="0"/>
              </a:rPr>
              <a:t> </a:t>
            </a:r>
            <a:r>
              <a:rPr lang="en-US" sz="1700" spc="0" dirty="0" err="1">
                <a:effectLst/>
                <a:latin typeface="Times New Roman" panose="02020603050405020304" pitchFamily="18" charset="0"/>
                <a:ea typeface="Times New Roman" panose="02020603050405020304" pitchFamily="18" charset="0"/>
              </a:rPr>
              <a:t>Stürmer</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(2021).</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Swiss-Judgment-</a:t>
            </a:r>
            <a:r>
              <a:rPr lang="en-US" sz="1700" spc="2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Prediction: A Multilingual Legal Judgment Prediction Benchmark. </a:t>
            </a:r>
            <a:r>
              <a:rPr lang="en-US" sz="1700" spc="0" dirty="0" err="1">
                <a:effectLst/>
                <a:latin typeface="Times New Roman" panose="02020603050405020304" pitchFamily="18" charset="0"/>
                <a:ea typeface="Times New Roman" panose="02020603050405020304" pitchFamily="18" charset="0"/>
              </a:rPr>
              <a:t>arXiv</a:t>
            </a:r>
            <a:r>
              <a:rPr lang="en-US" sz="1700" spc="0" dirty="0">
                <a:effectLst/>
                <a:latin typeface="Times New Roman" panose="02020603050405020304" pitchFamily="18" charset="0"/>
                <a:ea typeface="Times New Roman" panose="02020603050405020304" pitchFamily="18" charset="0"/>
              </a:rPr>
              <a:t>.</a:t>
            </a:r>
          </a:p>
          <a:p>
            <a:pPr marL="342900" marR="605790" indent="-342900" algn="just">
              <a:buSzPts val="1400"/>
              <a:buFontTx/>
              <a:buAutoNum type="arabicPeriod"/>
              <a:tabLst>
                <a:tab pos="818515" algn="l"/>
                <a:tab pos="819785" algn="l"/>
              </a:tabLst>
            </a:pPr>
            <a:r>
              <a:rPr lang="en-US" sz="1700" spc="0" dirty="0">
                <a:effectLst/>
                <a:latin typeface="Times New Roman" panose="02020603050405020304" pitchFamily="18" charset="0"/>
                <a:ea typeface="Times New Roman" panose="02020603050405020304" pitchFamily="18" charset="0"/>
              </a:rPr>
              <a:t>Joel</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Niklaus,</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Ilias</a:t>
            </a:r>
            <a:r>
              <a:rPr lang="en-US" sz="1700" spc="400" dirty="0">
                <a:effectLst/>
                <a:latin typeface="Times New Roman" panose="02020603050405020304" pitchFamily="18" charset="0"/>
                <a:ea typeface="Times New Roman" panose="02020603050405020304" pitchFamily="18" charset="0"/>
              </a:rPr>
              <a:t> </a:t>
            </a:r>
            <a:r>
              <a:rPr lang="en-US" sz="1700" spc="0" dirty="0" err="1">
                <a:effectLst/>
                <a:latin typeface="Times New Roman" panose="02020603050405020304" pitchFamily="18" charset="0"/>
                <a:ea typeface="Times New Roman" panose="02020603050405020304" pitchFamily="18" charset="0"/>
              </a:rPr>
              <a:t>Chalkidis</a:t>
            </a:r>
            <a:r>
              <a:rPr lang="en-US" sz="1700" spc="0" dirty="0">
                <a:effectLst/>
                <a:latin typeface="Times New Roman" panose="02020603050405020304" pitchFamily="18" charset="0"/>
                <a:ea typeface="Times New Roman" panose="02020603050405020304" pitchFamily="18" charset="0"/>
              </a:rPr>
              <a:t>,</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Matthias</a:t>
            </a:r>
            <a:r>
              <a:rPr lang="en-US" sz="1700" spc="400" dirty="0">
                <a:effectLst/>
                <a:latin typeface="Times New Roman" panose="02020603050405020304" pitchFamily="18" charset="0"/>
                <a:ea typeface="Times New Roman" panose="02020603050405020304" pitchFamily="18" charset="0"/>
              </a:rPr>
              <a:t> </a:t>
            </a:r>
            <a:r>
              <a:rPr lang="en-US" sz="1700" spc="0" dirty="0" err="1">
                <a:effectLst/>
                <a:latin typeface="Times New Roman" panose="02020603050405020304" pitchFamily="18" charset="0"/>
                <a:ea typeface="Times New Roman" panose="02020603050405020304" pitchFamily="18" charset="0"/>
              </a:rPr>
              <a:t>Stürmer</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(2021).</a:t>
            </a:r>
            <a:r>
              <a:rPr lang="en-US" sz="1700" spc="4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Swiss-Judgment-</a:t>
            </a:r>
            <a:r>
              <a:rPr lang="en-US" sz="1700" spc="200" dirty="0">
                <a:effectLst/>
                <a:latin typeface="Times New Roman" panose="02020603050405020304" pitchFamily="18" charset="0"/>
                <a:ea typeface="Times New Roman" panose="02020603050405020304" pitchFamily="18" charset="0"/>
              </a:rPr>
              <a:t> </a:t>
            </a:r>
            <a:r>
              <a:rPr lang="en-US" sz="1700" spc="0" dirty="0">
                <a:effectLst/>
                <a:latin typeface="Times New Roman" panose="02020603050405020304" pitchFamily="18" charset="0"/>
                <a:ea typeface="Times New Roman" panose="02020603050405020304" pitchFamily="18" charset="0"/>
              </a:rPr>
              <a:t>Prediction: A Multilingual Legal Judgment Prediction Benchmark. </a:t>
            </a:r>
            <a:r>
              <a:rPr lang="en-US" sz="1700" spc="0" dirty="0" err="1">
                <a:effectLst/>
                <a:latin typeface="Times New Roman" panose="02020603050405020304" pitchFamily="18" charset="0"/>
                <a:ea typeface="Times New Roman" panose="02020603050405020304" pitchFamily="18" charset="0"/>
              </a:rPr>
              <a:t>arXiv</a:t>
            </a:r>
            <a:r>
              <a:rPr lang="en-US" sz="1700" spc="0" dirty="0">
                <a:effectLst/>
                <a:latin typeface="Times New Roman" panose="02020603050405020304" pitchFamily="18" charset="0"/>
                <a:ea typeface="Times New Roman" panose="02020603050405020304" pitchFamily="18" charset="0"/>
              </a:rPr>
              <a:t>.</a:t>
            </a:r>
            <a:endParaRPr lang="en-IN" sz="1700" spc="0" dirty="0">
              <a:effectLst/>
              <a:latin typeface="Times New Roman" panose="02020603050405020304" pitchFamily="18" charset="0"/>
              <a:ea typeface="Times New Roman" panose="02020603050405020304" pitchFamily="18" charset="0"/>
            </a:endParaRPr>
          </a:p>
          <a:p>
            <a:pPr marL="342900" marR="605790" indent="-342900" algn="just">
              <a:buSzPts val="1400"/>
              <a:buAutoNum type="arabicPeriod"/>
              <a:tabLst>
                <a:tab pos="818515" algn="l"/>
                <a:tab pos="819785" algn="l"/>
              </a:tabLst>
            </a:pPr>
            <a:endParaRPr lang="en-IN" spc="0" dirty="0">
              <a:effectLst/>
              <a:latin typeface="Times New Roman" panose="02020603050405020304" pitchFamily="18" charset="0"/>
              <a:ea typeface="Times New Roman" panose="02020603050405020304" pitchFamily="18" charset="0"/>
            </a:endParaRPr>
          </a:p>
          <a:p>
            <a:pPr marR="605790" lvl="2" algn="just">
              <a:buSzPts val="1400"/>
              <a:tabLst>
                <a:tab pos="818515" algn="l"/>
                <a:tab pos="819785" algn="l"/>
              </a:tabLst>
            </a:pPr>
            <a:endParaRPr lang="en-US" sz="1800" spc="0" dirty="0">
              <a:effectLst/>
              <a:latin typeface="Times New Roman" panose="02020603050405020304" pitchFamily="18" charset="0"/>
              <a:ea typeface="Times New Roman" panose="02020603050405020304" pitchFamily="18" charset="0"/>
            </a:endParaRPr>
          </a:p>
          <a:p>
            <a:pPr marL="1257300" marR="605790" lvl="2" indent="-342900" algn="just">
              <a:buSzPts val="1400"/>
              <a:buAutoNum type="arabicPeriod" startAt="4"/>
              <a:tabLst>
                <a:tab pos="818515" algn="l"/>
                <a:tab pos="819785" algn="l"/>
              </a:tabLst>
            </a:pPr>
            <a:endParaRPr lang="en-IN" sz="1800" spc="0" dirty="0">
              <a:effectLst/>
              <a:latin typeface="Times New Roman" panose="02020603050405020304" pitchFamily="18" charset="0"/>
              <a:ea typeface="Times New Roman" panose="02020603050405020304" pitchFamily="18" charset="0"/>
            </a:endParaRPr>
          </a:p>
          <a:p>
            <a:endParaRPr lang="en-IN" dirty="0"/>
          </a:p>
        </p:txBody>
      </p:sp>
      <p:sp>
        <p:nvSpPr>
          <p:cNvPr id="10" name="Slide Number Placeholder 9">
            <a:extLst>
              <a:ext uri="{FF2B5EF4-FFF2-40B4-BE49-F238E27FC236}">
                <a16:creationId xmlns:a16="http://schemas.microsoft.com/office/drawing/2014/main" id="{47108EED-A5A4-BDA2-4A68-91E51D75FA23}"/>
              </a:ext>
            </a:extLst>
          </p:cNvPr>
          <p:cNvSpPr>
            <a:spLocks noGrp="1"/>
          </p:cNvSpPr>
          <p:nvPr>
            <p:ph type="sldNum" sz="quarter" idx="7"/>
          </p:nvPr>
        </p:nvSpPr>
        <p:spPr>
          <a:xfrm>
            <a:off x="8991600" y="6292005"/>
            <a:ext cx="2804160" cy="215444"/>
          </a:xfrm>
        </p:spPr>
        <p:txBody>
          <a:bodyPr/>
          <a:lstStyle/>
          <a:p>
            <a:fld id="{B6F15528-21DE-4FAA-801E-634DDDAF4B2B}" type="slidenum">
              <a:rPr lang="en-IN" sz="1400" smtClean="0"/>
              <a:t>42</a:t>
            </a:fld>
            <a:endParaRPr lang="en-IN" sz="1400" dirty="0"/>
          </a:p>
        </p:txBody>
      </p:sp>
    </p:spTree>
    <p:extLst>
      <p:ext uri="{BB962C8B-B14F-4D97-AF65-F5344CB8AC3E}">
        <p14:creationId xmlns:p14="http://schemas.microsoft.com/office/powerpoint/2010/main" val="3287574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0CE3D96-E0D4-0F56-A4F9-1605112106D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3A81EA5-B81B-0193-34B6-1711C80B9FF1}"/>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9D386D3B-4C6A-21B5-A38D-7B4B831F418C}"/>
              </a:ext>
            </a:extLst>
          </p:cNvPr>
          <p:cNvSpPr/>
          <p:nvPr/>
        </p:nvSpPr>
        <p:spPr>
          <a:xfrm>
            <a:off x="609600" y="565995"/>
            <a:ext cx="109574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09D56E6B-939F-45BE-CF0C-D6FEEF1C1A82}"/>
              </a:ext>
            </a:extLst>
          </p:cNvPr>
          <p:cNvSpPr txBox="1">
            <a:spLocks noGrp="1"/>
          </p:cNvSpPr>
          <p:nvPr>
            <p:ph type="title"/>
          </p:nvPr>
        </p:nvSpPr>
        <p:spPr>
          <a:xfrm>
            <a:off x="1158087"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REFERENCES</a:t>
            </a:r>
            <a:endParaRPr sz="3600" spc="-5"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4372BB-F5C2-4990-D15C-2547D8715B82}"/>
              </a:ext>
            </a:extLst>
          </p:cNvPr>
          <p:cNvSpPr txBox="1"/>
          <p:nvPr/>
        </p:nvSpPr>
        <p:spPr>
          <a:xfrm>
            <a:off x="640976" y="1465156"/>
            <a:ext cx="11551024" cy="5355312"/>
          </a:xfrm>
          <a:prstGeom prst="rect">
            <a:avLst/>
          </a:prstGeom>
          <a:noFill/>
        </p:spPr>
        <p:txBody>
          <a:bodyPr wrap="square" rtlCol="0">
            <a:spAutoFit/>
          </a:bodyPr>
          <a:lstStyle/>
          <a:p>
            <a:pPr marL="342900" marR="605790" indent="-342900" algn="just">
              <a:buSzPts val="1400"/>
              <a:buFont typeface="+mj-lt"/>
              <a:buAutoNum type="arabicPeriod" startAt="10"/>
              <a:tabLst>
                <a:tab pos="818515" algn="l"/>
                <a:tab pos="819785" algn="l"/>
              </a:tabLst>
            </a:pPr>
            <a:r>
              <a:rPr lang="en-US" spc="0" dirty="0">
                <a:effectLst/>
                <a:latin typeface="Times New Roman" panose="02020603050405020304" pitchFamily="18" charset="0"/>
                <a:ea typeface="Times New Roman" panose="02020603050405020304" pitchFamily="18" charset="0"/>
              </a:rPr>
              <a:t>Masha</a:t>
            </a:r>
            <a:r>
              <a:rPr lang="en-US" spc="4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Medvedeva,</a:t>
            </a:r>
            <a:r>
              <a:rPr lang="en-US" spc="4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Michel</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Vols,</a:t>
            </a:r>
            <a:r>
              <a:rPr lang="en-US" spc="400" dirty="0">
                <a:effectLst/>
                <a:latin typeface="Times New Roman" panose="02020603050405020304" pitchFamily="18" charset="0"/>
                <a:ea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rPr>
              <a:t>Martijn</a:t>
            </a:r>
            <a:r>
              <a:rPr lang="en-US" spc="400" dirty="0">
                <a:effectLst/>
                <a:latin typeface="Times New Roman" panose="02020603050405020304" pitchFamily="18" charset="0"/>
                <a:ea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rPr>
              <a:t>Wieling</a:t>
            </a:r>
            <a:r>
              <a:rPr lang="en-US" spc="4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(2020).</a:t>
            </a:r>
            <a:r>
              <a:rPr lang="en-US" spc="4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Using</a:t>
            </a:r>
            <a:r>
              <a:rPr lang="en-US" spc="4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machine learning to predict decisions of</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the European</a:t>
            </a:r>
            <a:r>
              <a:rPr lang="en-US" spc="-1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Court of</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Human Rights. Springer.</a:t>
            </a:r>
            <a:endParaRPr lang="en-IN" spc="0" dirty="0">
              <a:effectLst/>
              <a:latin typeface="Times New Roman" panose="02020603050405020304" pitchFamily="18" charset="0"/>
              <a:ea typeface="Times New Roman" panose="02020603050405020304" pitchFamily="18" charset="0"/>
            </a:endParaRPr>
          </a:p>
          <a:p>
            <a:pPr marL="342900" marR="605790" indent="-342900" algn="just">
              <a:buSzPts val="1400"/>
              <a:buFont typeface="+mj-lt"/>
              <a:buAutoNum type="arabicPeriod" startAt="10"/>
              <a:tabLst>
                <a:tab pos="818515" algn="l"/>
                <a:tab pos="819785" algn="l"/>
              </a:tabLst>
            </a:pPr>
            <a:r>
              <a:rPr lang="en-US" spc="0" dirty="0">
                <a:effectLst/>
                <a:latin typeface="Times New Roman" panose="02020603050405020304" pitchFamily="18" charset="0"/>
                <a:ea typeface="Times New Roman" panose="02020603050405020304" pitchFamily="18" charset="0"/>
              </a:rPr>
              <a:t>Marc </a:t>
            </a:r>
            <a:r>
              <a:rPr lang="en-US" spc="0" dirty="0" err="1">
                <a:effectLst/>
                <a:latin typeface="Times New Roman" panose="02020603050405020304" pitchFamily="18" charset="0"/>
                <a:ea typeface="Times New Roman" panose="02020603050405020304" pitchFamily="18" charset="0"/>
              </a:rPr>
              <a:t>Queudot</a:t>
            </a:r>
            <a:r>
              <a:rPr lang="en-US" spc="0" dirty="0">
                <a:effectLst/>
                <a:latin typeface="Times New Roman" panose="02020603050405020304" pitchFamily="18" charset="0"/>
                <a:ea typeface="Times New Roman" panose="02020603050405020304" pitchFamily="18" charset="0"/>
              </a:rPr>
              <a:t>, Eric </a:t>
            </a:r>
            <a:r>
              <a:rPr lang="en-US" spc="0" dirty="0" err="1">
                <a:effectLst/>
                <a:latin typeface="Times New Roman" panose="02020603050405020304" pitchFamily="18" charset="0"/>
                <a:ea typeface="Times New Roman" panose="02020603050405020304" pitchFamily="18" charset="0"/>
              </a:rPr>
              <a:t>Charton</a:t>
            </a:r>
            <a:r>
              <a:rPr lang="en-US" spc="0" dirty="0">
                <a:effectLst/>
                <a:latin typeface="Times New Roman" panose="02020603050405020304" pitchFamily="18" charset="0"/>
                <a:ea typeface="Times New Roman" panose="02020603050405020304" pitchFamily="18" charset="0"/>
              </a:rPr>
              <a:t>, Marie-Jean </a:t>
            </a:r>
            <a:r>
              <a:rPr lang="en-US" spc="0" dirty="0" err="1">
                <a:effectLst/>
                <a:latin typeface="Times New Roman" panose="02020603050405020304" pitchFamily="18" charset="0"/>
                <a:ea typeface="Times New Roman" panose="02020603050405020304" pitchFamily="18" charset="0"/>
              </a:rPr>
              <a:t>Meurs</a:t>
            </a:r>
            <a:r>
              <a:rPr lang="en-US" spc="0" dirty="0">
                <a:effectLst/>
                <a:latin typeface="Times New Roman" panose="02020603050405020304" pitchFamily="18" charset="0"/>
                <a:ea typeface="Times New Roman" panose="02020603050405020304" pitchFamily="18" charset="0"/>
              </a:rPr>
              <a:t> (2020). Improving Access to</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Justice with Legal Chatbots. MDPI pp.356-375.</a:t>
            </a:r>
            <a:endParaRPr lang="en-IN" spc="0" dirty="0">
              <a:effectLst/>
              <a:latin typeface="Times New Roman" panose="02020603050405020304" pitchFamily="18" charset="0"/>
              <a:ea typeface="Times New Roman" panose="02020603050405020304" pitchFamily="18" charset="0"/>
            </a:endParaRPr>
          </a:p>
          <a:p>
            <a:pPr marL="342900" marR="605790" indent="-342900" algn="just">
              <a:buSzPts val="1400"/>
              <a:buFont typeface="+mj-lt"/>
              <a:buAutoNum type="arabicPeriod" startAt="10"/>
              <a:tabLst>
                <a:tab pos="818515" algn="l"/>
                <a:tab pos="819785" algn="l"/>
              </a:tabLst>
            </a:pPr>
            <a:r>
              <a:rPr lang="en-US" spc="0" dirty="0">
                <a:effectLst/>
                <a:latin typeface="Times New Roman" panose="02020603050405020304" pitchFamily="18" charset="0"/>
                <a:ea typeface="Times New Roman" panose="02020603050405020304" pitchFamily="18" charset="0"/>
              </a:rPr>
              <a:t>Min</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Zheng,</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Bo</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Liu,</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Le</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Sun</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(2022).</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Study</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of</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Deep</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Learning-Based</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Legal</a:t>
            </a:r>
            <a:r>
              <a:rPr lang="en-US" spc="20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Judgment Prediction in Internet of Things Era. </a:t>
            </a:r>
            <a:r>
              <a:rPr lang="en-US" spc="0" dirty="0" err="1">
                <a:effectLst/>
                <a:latin typeface="Times New Roman" panose="02020603050405020304" pitchFamily="18" charset="0"/>
                <a:ea typeface="Times New Roman" panose="02020603050405020304" pitchFamily="18" charset="0"/>
              </a:rPr>
              <a:t>Hindawi</a:t>
            </a:r>
            <a:r>
              <a:rPr lang="en-US" spc="0" dirty="0">
                <a:effectLst/>
                <a:latin typeface="Times New Roman" panose="02020603050405020304" pitchFamily="18" charset="0"/>
                <a:ea typeface="Times New Roman" panose="02020603050405020304" pitchFamily="18" charset="0"/>
              </a:rPr>
              <a:t>.</a:t>
            </a:r>
          </a:p>
          <a:p>
            <a:pPr marL="342900" marR="605790" indent="-342900" algn="just">
              <a:buSzPts val="1400"/>
              <a:buFont typeface="+mj-lt"/>
              <a:buAutoNum type="arabicPeriod" startAt="10"/>
              <a:tabLst>
                <a:tab pos="818515" algn="l"/>
                <a:tab pos="819785" algn="l"/>
              </a:tabLst>
            </a:pPr>
            <a:r>
              <a:rPr lang="en-US" spc="0" dirty="0">
                <a:effectLst/>
                <a:latin typeface="Times New Roman" panose="02020603050405020304" pitchFamily="18" charset="0"/>
                <a:ea typeface="Times New Roman" panose="02020603050405020304" pitchFamily="18" charset="0"/>
              </a:rPr>
              <a:t>Nut </a:t>
            </a:r>
            <a:r>
              <a:rPr lang="en-US" spc="0" dirty="0" err="1">
                <a:effectLst/>
                <a:latin typeface="Times New Roman" panose="02020603050405020304" pitchFamily="18" charset="0"/>
                <a:ea typeface="Times New Roman" panose="02020603050405020304" pitchFamily="18" charset="0"/>
              </a:rPr>
              <a:t>Limsopatham</a:t>
            </a:r>
            <a:r>
              <a:rPr lang="en-US" spc="0" dirty="0">
                <a:effectLst/>
                <a:latin typeface="Times New Roman" panose="02020603050405020304" pitchFamily="18" charset="0"/>
                <a:ea typeface="Times New Roman" panose="02020603050405020304" pitchFamily="18" charset="0"/>
              </a:rPr>
              <a:t>, (2021). Effectively Leveraging BERT for Legal Document Classification. Year. ACL Anthology.</a:t>
            </a:r>
            <a:endParaRPr lang="en-IN" spc="0" dirty="0">
              <a:effectLst/>
              <a:latin typeface="Times New Roman" panose="02020603050405020304" pitchFamily="18" charset="0"/>
              <a:ea typeface="Times New Roman" panose="02020603050405020304" pitchFamily="18" charset="0"/>
            </a:endParaRPr>
          </a:p>
          <a:p>
            <a:pPr marL="342900" marR="605790" indent="-342900" algn="just">
              <a:buSzPts val="1400"/>
              <a:buFont typeface="+mj-lt"/>
              <a:buAutoNum type="arabicPeriod" startAt="10"/>
              <a:tabLst>
                <a:tab pos="818515" algn="l"/>
                <a:tab pos="819785" algn="l"/>
              </a:tabLst>
            </a:pPr>
            <a:r>
              <a:rPr lang="en-US" spc="0" dirty="0">
                <a:effectLst/>
                <a:latin typeface="Times New Roman" panose="02020603050405020304" pitchFamily="18" charset="0"/>
                <a:ea typeface="Times New Roman" panose="02020603050405020304" pitchFamily="18" charset="0"/>
              </a:rPr>
              <a:t>Sabine </a:t>
            </a:r>
            <a:r>
              <a:rPr lang="en-US" spc="0" dirty="0" err="1">
                <a:effectLst/>
                <a:latin typeface="Times New Roman" panose="02020603050405020304" pitchFamily="18" charset="0"/>
                <a:ea typeface="Times New Roman" panose="02020603050405020304" pitchFamily="18" charset="0"/>
              </a:rPr>
              <a:t>Wehnert</a:t>
            </a:r>
            <a:r>
              <a:rPr lang="en-US" spc="0" dirty="0">
                <a:effectLst/>
                <a:latin typeface="Times New Roman" panose="02020603050405020304" pitchFamily="18" charset="0"/>
                <a:ea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rPr>
              <a:t>Viju</a:t>
            </a:r>
            <a:r>
              <a:rPr lang="en-US" spc="0" dirty="0">
                <a:effectLst/>
                <a:latin typeface="Times New Roman" panose="02020603050405020304" pitchFamily="18" charset="0"/>
                <a:ea typeface="Times New Roman" panose="02020603050405020304" pitchFamily="18" charset="0"/>
              </a:rPr>
              <a:t> Sudhi, Shipra </a:t>
            </a:r>
            <a:r>
              <a:rPr lang="en-US" spc="0" dirty="0" err="1">
                <a:effectLst/>
                <a:latin typeface="Times New Roman" panose="02020603050405020304" pitchFamily="18" charset="0"/>
                <a:ea typeface="Times New Roman" panose="02020603050405020304" pitchFamily="18" charset="0"/>
              </a:rPr>
              <a:t>Dureja</a:t>
            </a:r>
            <a:r>
              <a:rPr lang="en-US" spc="0" dirty="0">
                <a:effectLst/>
                <a:latin typeface="Times New Roman" panose="02020603050405020304" pitchFamily="18" charset="0"/>
                <a:ea typeface="Times New Roman" panose="02020603050405020304" pitchFamily="18" charset="0"/>
              </a:rPr>
              <a:t>, Libin Kutty, </a:t>
            </a:r>
            <a:r>
              <a:rPr lang="en-US" spc="0" dirty="0" err="1">
                <a:effectLst/>
                <a:latin typeface="Times New Roman" panose="02020603050405020304" pitchFamily="18" charset="0"/>
                <a:ea typeface="Times New Roman" panose="02020603050405020304" pitchFamily="18" charset="0"/>
              </a:rPr>
              <a:t>Saijal</a:t>
            </a:r>
            <a:r>
              <a:rPr lang="en-US" spc="0" dirty="0">
                <a:effectLst/>
                <a:latin typeface="Times New Roman" panose="02020603050405020304" pitchFamily="18" charset="0"/>
                <a:ea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rPr>
              <a:t>Shahania</a:t>
            </a:r>
            <a:r>
              <a:rPr lang="en-US" spc="0" dirty="0">
                <a:effectLst/>
                <a:latin typeface="Times New Roman" panose="02020603050405020304" pitchFamily="18" charset="0"/>
                <a:ea typeface="Times New Roman" panose="02020603050405020304" pitchFamily="18" charset="0"/>
              </a:rPr>
              <a:t>, Ernesto</a:t>
            </a:r>
            <a:r>
              <a:rPr lang="en-US" spc="-4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W.</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De</a:t>
            </a:r>
            <a:r>
              <a:rPr lang="en-US" spc="-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Luca</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(2021). Legal</a:t>
            </a:r>
            <a:r>
              <a:rPr lang="en-US" spc="-4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Norm</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Retrieval</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with</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Variations</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of</a:t>
            </a:r>
            <a:r>
              <a:rPr lang="en-US" spc="-4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BERT Model Combined with TF-IDF Vectorization. ACM pp.285-294.</a:t>
            </a:r>
          </a:p>
          <a:p>
            <a:pPr marL="342900" marR="605790" indent="-342900" algn="just">
              <a:buSzPts val="1400"/>
              <a:buFont typeface="+mj-lt"/>
              <a:buAutoNum type="arabicPeriod" startAt="10"/>
              <a:tabLst>
                <a:tab pos="818515" algn="l"/>
                <a:tab pos="819785" algn="l"/>
              </a:tabLst>
            </a:pPr>
            <a:r>
              <a:rPr lang="en-US" spc="0" dirty="0">
                <a:effectLst/>
                <a:latin typeface="Times New Roman" panose="02020603050405020304" pitchFamily="18" charset="0"/>
                <a:ea typeface="Times New Roman" panose="02020603050405020304" pitchFamily="18" charset="0"/>
              </a:rPr>
              <a:t>Samuel</a:t>
            </a:r>
            <a:r>
              <a:rPr lang="en-US" spc="-15" dirty="0">
                <a:effectLst/>
                <a:latin typeface="Times New Roman" panose="02020603050405020304" pitchFamily="18" charset="0"/>
                <a:ea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rPr>
              <a:t>Maireg</a:t>
            </a:r>
            <a:r>
              <a:rPr lang="en-US" spc="0" dirty="0">
                <a:effectLst/>
                <a:latin typeface="Times New Roman" panose="02020603050405020304" pitchFamily="18" charset="0"/>
                <a:ea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rPr>
              <a:t>Biresaw</a:t>
            </a:r>
            <a:r>
              <a:rPr lang="en-US" spc="0" dirty="0">
                <a:effectLst/>
                <a:latin typeface="Times New Roman" panose="02020603050405020304" pitchFamily="18" charset="0"/>
                <a:ea typeface="Times New Roman" panose="02020603050405020304" pitchFamily="18" charset="0"/>
              </a:rPr>
              <a:t>, Abhijit Umesh</a:t>
            </a:r>
            <a:r>
              <a:rPr lang="en-US" spc="-15" dirty="0">
                <a:effectLst/>
                <a:latin typeface="Times New Roman" panose="02020603050405020304" pitchFamily="18" charset="0"/>
                <a:ea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rPr>
              <a:t>Saste</a:t>
            </a:r>
            <a:r>
              <a:rPr lang="en-US" spc="0" dirty="0">
                <a:effectLst/>
                <a:latin typeface="Times New Roman" panose="02020603050405020304" pitchFamily="18" charset="0"/>
                <a:ea typeface="Times New Roman" panose="02020603050405020304" pitchFamily="18" charset="0"/>
              </a:rPr>
              <a:t> (2022). The Impacts of Artificial Intelligence on Research in the Legal Profession. IJLS vol.5,pp.53-65.</a:t>
            </a:r>
          </a:p>
          <a:p>
            <a:pPr marL="342900" marR="605790" indent="-342900" algn="just">
              <a:buSzPts val="1400"/>
              <a:buFont typeface="+mj-lt"/>
              <a:buAutoNum type="arabicPeriod" startAt="10"/>
              <a:tabLst>
                <a:tab pos="818515" algn="l"/>
                <a:tab pos="819785" algn="l"/>
              </a:tabLst>
            </a:pPr>
            <a:r>
              <a:rPr lang="en-US" dirty="0" err="1">
                <a:effectLst/>
                <a:latin typeface="Times New Roman" panose="02020603050405020304" pitchFamily="18" charset="0"/>
                <a:ea typeface="Times New Roman" panose="02020603050405020304" pitchFamily="18" charset="0"/>
              </a:rPr>
              <a:t>Wanling</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Cai</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Yucheng</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Jin</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Chen</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(2022).</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Task-Oriented</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User</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Evaluation on Critiquing-Based Recommendation Chatbots. IEEE,vol.52</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pp.354-366.</a:t>
            </a:r>
          </a:p>
          <a:p>
            <a:pPr marL="342900" marR="605790" indent="-342900" algn="just">
              <a:buSzPts val="1400"/>
              <a:buFont typeface="+mj-lt"/>
              <a:buAutoNum type="arabicPeriod" startAt="10"/>
              <a:tabLst>
                <a:tab pos="818515" algn="l"/>
                <a:tab pos="819785" algn="l"/>
              </a:tabLst>
            </a:pPr>
            <a:r>
              <a:rPr lang="en-US" sz="1800" spc="0" dirty="0" err="1">
                <a:effectLst/>
                <a:latin typeface="Times New Roman" panose="02020603050405020304" pitchFamily="18" charset="0"/>
                <a:ea typeface="Times New Roman" panose="02020603050405020304" pitchFamily="18" charset="0"/>
              </a:rPr>
              <a:t>Xuerui</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Shang</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(2022). A</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Computational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Intelligence</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Model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for Legal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Prediction and Decision Support. </a:t>
            </a:r>
            <a:r>
              <a:rPr lang="en-US" sz="1800" spc="0" dirty="0" err="1">
                <a:effectLst/>
                <a:latin typeface="Times New Roman" panose="02020603050405020304" pitchFamily="18" charset="0"/>
                <a:ea typeface="Times New Roman" panose="02020603050405020304" pitchFamily="18" charset="0"/>
              </a:rPr>
              <a:t>Hindawi</a:t>
            </a:r>
            <a:r>
              <a:rPr lang="en-US" sz="1800" spc="0" dirty="0">
                <a:effectLst/>
                <a:latin typeface="Times New Roman" panose="02020603050405020304" pitchFamily="18" charset="0"/>
                <a:ea typeface="Times New Roman" panose="02020603050405020304" pitchFamily="18" charset="0"/>
              </a:rPr>
              <a:t>.</a:t>
            </a:r>
          </a:p>
          <a:p>
            <a:pPr marL="342900" marR="605790" indent="-342900" algn="just">
              <a:buSzPts val="1400"/>
              <a:buFont typeface="+mj-lt"/>
              <a:buAutoNum type="arabicPeriod" startAt="10"/>
              <a:tabLst>
                <a:tab pos="818515" algn="l"/>
                <a:tab pos="819785" algn="l"/>
              </a:tabLst>
            </a:pPr>
            <a:r>
              <a:rPr lang="en-US" sz="1800" dirty="0" err="1">
                <a:effectLst/>
                <a:latin typeface="Times New Roman" panose="02020603050405020304" pitchFamily="18" charset="0"/>
                <a:ea typeface="Times New Roman" panose="02020603050405020304" pitchFamily="18" charset="0"/>
              </a:rPr>
              <a:t>Vijit</a:t>
            </a:r>
            <a:r>
              <a:rPr lang="en-US" sz="1800" dirty="0">
                <a:effectLst/>
                <a:latin typeface="Times New Roman" panose="02020603050405020304" pitchFamily="18" charset="0"/>
                <a:ea typeface="Times New Roman" panose="02020603050405020304" pitchFamily="18" charset="0"/>
              </a:rPr>
              <a:t> Malik, Rishabh Sanjay, Shubham Kumar Nigam, </a:t>
            </a:r>
            <a:r>
              <a:rPr lang="en-US" sz="1800" dirty="0" err="1">
                <a:effectLst/>
                <a:latin typeface="Times New Roman" panose="02020603050405020304" pitchFamily="18" charset="0"/>
                <a:ea typeface="Times New Roman" panose="02020603050405020304" pitchFamily="18" charset="0"/>
              </a:rPr>
              <a:t>Kripabandhu</a:t>
            </a:r>
            <a:r>
              <a:rPr lang="en-US" sz="1800" dirty="0">
                <a:effectLst/>
                <a:latin typeface="Times New Roman" panose="02020603050405020304" pitchFamily="18" charset="0"/>
                <a:ea typeface="Times New Roman" panose="02020603050405020304" pitchFamily="18" charset="0"/>
              </a:rPr>
              <a:t> Ghosh, </a:t>
            </a:r>
            <a:r>
              <a:rPr lang="en-US" sz="1800" dirty="0" err="1">
                <a:effectLst/>
                <a:latin typeface="Times New Roman" panose="02020603050405020304" pitchFamily="18" charset="0"/>
                <a:ea typeface="Times New Roman" panose="02020603050405020304" pitchFamily="18" charset="0"/>
              </a:rPr>
              <a:t>Shouvik</a:t>
            </a:r>
            <a:r>
              <a:rPr lang="en-US" sz="1800" dirty="0">
                <a:effectLst/>
                <a:latin typeface="Times New Roman" panose="02020603050405020304" pitchFamily="18" charset="0"/>
                <a:ea typeface="Times New Roman" panose="02020603050405020304" pitchFamily="18" charset="0"/>
              </a:rPr>
              <a:t> Kumar Guha, Arnab Bhattacharya, Ashutosh Modi (2021),</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ILDC for CJPE: Indian Legal Documents Corpus for Court Judgment Prediction and Explanation, ACL Anthology</a:t>
            </a:r>
            <a:endParaRPr lang="en-IN" spc="0" dirty="0">
              <a:effectLst/>
              <a:latin typeface="Times New Roman" panose="02020603050405020304" pitchFamily="18" charset="0"/>
              <a:ea typeface="Times New Roman" panose="02020603050405020304" pitchFamily="18" charset="0"/>
            </a:endParaRPr>
          </a:p>
          <a:p>
            <a:endParaRPr lang="en-IN" dirty="0"/>
          </a:p>
        </p:txBody>
      </p:sp>
      <p:sp>
        <p:nvSpPr>
          <p:cNvPr id="8" name="Slide Number Placeholder 7">
            <a:extLst>
              <a:ext uri="{FF2B5EF4-FFF2-40B4-BE49-F238E27FC236}">
                <a16:creationId xmlns:a16="http://schemas.microsoft.com/office/drawing/2014/main" id="{B171E34F-8BC4-1DD7-696F-76E3AE4E215F}"/>
              </a:ext>
            </a:extLst>
          </p:cNvPr>
          <p:cNvSpPr>
            <a:spLocks noGrp="1"/>
          </p:cNvSpPr>
          <p:nvPr>
            <p:ph type="sldNum" sz="quarter" idx="7"/>
          </p:nvPr>
        </p:nvSpPr>
        <p:spPr>
          <a:xfrm>
            <a:off x="8991600" y="6191172"/>
            <a:ext cx="2804160" cy="215444"/>
          </a:xfrm>
        </p:spPr>
        <p:txBody>
          <a:bodyPr/>
          <a:lstStyle/>
          <a:p>
            <a:fld id="{B6F15528-21DE-4FAA-801E-634DDDAF4B2B}" type="slidenum">
              <a:rPr lang="en-IN" sz="1400" smtClean="0"/>
              <a:t>43</a:t>
            </a:fld>
            <a:endParaRPr lang="en-IN" sz="1400" dirty="0"/>
          </a:p>
        </p:txBody>
      </p:sp>
    </p:spTree>
    <p:extLst>
      <p:ext uri="{BB962C8B-B14F-4D97-AF65-F5344CB8AC3E}">
        <p14:creationId xmlns:p14="http://schemas.microsoft.com/office/powerpoint/2010/main" val="665018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90E0DA-E982-1473-8782-A1B67B7EDA7E}"/>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0180432F-FCF0-96C3-3153-86AB67866F2C}"/>
              </a:ext>
            </a:extLst>
          </p:cNvPr>
          <p:cNvSpPr/>
          <p:nvPr/>
        </p:nvSpPr>
        <p:spPr>
          <a:xfrm>
            <a:off x="1295400" y="762000"/>
            <a:ext cx="9601200" cy="5257800"/>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9600" dirty="0">
                <a:solidFill>
                  <a:schemeClr val="tx1"/>
                </a:solidFill>
                <a:latin typeface="Times New Roman" panose="02020603050405020304" pitchFamily="18" charset="0"/>
                <a:cs typeface="Times New Roman" panose="02020603050405020304" pitchFamily="18" charset="0"/>
              </a:rPr>
              <a:t>THANK YOU</a:t>
            </a:r>
          </a:p>
        </p:txBody>
      </p:sp>
      <p:sp>
        <p:nvSpPr>
          <p:cNvPr id="7" name="Slide Number Placeholder 6">
            <a:extLst>
              <a:ext uri="{FF2B5EF4-FFF2-40B4-BE49-F238E27FC236}">
                <a16:creationId xmlns:a16="http://schemas.microsoft.com/office/drawing/2014/main" id="{5C00AEE6-21AD-8636-C749-17C7F6992AF9}"/>
              </a:ext>
            </a:extLst>
          </p:cNvPr>
          <p:cNvSpPr>
            <a:spLocks noGrp="1"/>
          </p:cNvSpPr>
          <p:nvPr>
            <p:ph type="sldNum" sz="quarter" idx="7"/>
          </p:nvPr>
        </p:nvSpPr>
        <p:spPr>
          <a:xfrm>
            <a:off x="8991600" y="6240780"/>
            <a:ext cx="2804160" cy="215444"/>
          </a:xfrm>
        </p:spPr>
        <p:txBody>
          <a:bodyPr/>
          <a:lstStyle/>
          <a:p>
            <a:fld id="{B6F15528-21DE-4FAA-801E-634DDDAF4B2B}" type="slidenum">
              <a:rPr lang="en-IN" sz="1400" smtClean="0"/>
              <a:t>44</a:t>
            </a:fld>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B4B42A-2139-6002-8F6E-0EC52EAE0F5F}"/>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524797" y="545705"/>
            <a:ext cx="11224158"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165758" y="610423"/>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LITERATURE REVIEW</a:t>
            </a:r>
            <a:endParaRPr sz="3600" spc="-5"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25FED593-00CD-7B54-A4A7-7F9C0C49EDC8}"/>
              </a:ext>
            </a:extLst>
          </p:cNvPr>
          <p:cNvGraphicFramePr>
            <a:graphicFrameLocks noGrp="1"/>
          </p:cNvGraphicFramePr>
          <p:nvPr>
            <p:extLst>
              <p:ext uri="{D42A27DB-BD31-4B8C-83A1-F6EECF244321}">
                <p14:modId xmlns:p14="http://schemas.microsoft.com/office/powerpoint/2010/main" val="1518538026"/>
              </p:ext>
            </p:extLst>
          </p:nvPr>
        </p:nvGraphicFramePr>
        <p:xfrm>
          <a:off x="495300" y="1447800"/>
          <a:ext cx="11201400" cy="4907280"/>
        </p:xfrm>
        <a:graphic>
          <a:graphicData uri="http://schemas.openxmlformats.org/drawingml/2006/table">
            <a:tbl>
              <a:tblPr firstRow="1" bandRow="1">
                <a:tableStyleId>{5C22544A-7EE6-4342-B048-85BDC9FD1C3A}</a:tableStyleId>
              </a:tblPr>
              <a:tblGrid>
                <a:gridCol w="2240280">
                  <a:extLst>
                    <a:ext uri="{9D8B030D-6E8A-4147-A177-3AD203B41FA5}">
                      <a16:colId xmlns:a16="http://schemas.microsoft.com/office/drawing/2014/main" val="2415171693"/>
                    </a:ext>
                  </a:extLst>
                </a:gridCol>
                <a:gridCol w="2240280">
                  <a:extLst>
                    <a:ext uri="{9D8B030D-6E8A-4147-A177-3AD203B41FA5}">
                      <a16:colId xmlns:a16="http://schemas.microsoft.com/office/drawing/2014/main" val="2209112795"/>
                    </a:ext>
                  </a:extLst>
                </a:gridCol>
                <a:gridCol w="2063999">
                  <a:extLst>
                    <a:ext uri="{9D8B030D-6E8A-4147-A177-3AD203B41FA5}">
                      <a16:colId xmlns:a16="http://schemas.microsoft.com/office/drawing/2014/main" val="2827894933"/>
                    </a:ext>
                  </a:extLst>
                </a:gridCol>
                <a:gridCol w="2416561">
                  <a:extLst>
                    <a:ext uri="{9D8B030D-6E8A-4147-A177-3AD203B41FA5}">
                      <a16:colId xmlns:a16="http://schemas.microsoft.com/office/drawing/2014/main" val="3664652124"/>
                    </a:ext>
                  </a:extLst>
                </a:gridCol>
                <a:gridCol w="2240280">
                  <a:extLst>
                    <a:ext uri="{9D8B030D-6E8A-4147-A177-3AD203B41FA5}">
                      <a16:colId xmlns:a16="http://schemas.microsoft.com/office/drawing/2014/main" val="644521529"/>
                    </a:ext>
                  </a:extLst>
                </a:gridCol>
              </a:tblGrid>
              <a:tr h="822960">
                <a:tc>
                  <a:txBody>
                    <a:bodyPr/>
                    <a:lstStyle/>
                    <a:p>
                      <a:pPr algn="ctr"/>
                      <a:r>
                        <a:rPr lang="en-IN" sz="1600" dirty="0">
                          <a:latin typeface="Times New Roman" panose="02020603050405020304" pitchFamily="18" charset="0"/>
                          <a:cs typeface="Times New Roman" panose="02020603050405020304" pitchFamily="18" charset="0"/>
                        </a:rPr>
                        <a:t>Title</a:t>
                      </a:r>
                    </a:p>
                  </a:txBody>
                  <a:tcPr>
                    <a:solidFill>
                      <a:schemeClr val="tx1">
                        <a:lumMod val="85000"/>
                        <a:lumOff val="15000"/>
                      </a:schemeClr>
                    </a:solidFill>
                  </a:tcPr>
                </a:tc>
                <a:tc>
                  <a:txBody>
                    <a:bodyPr/>
                    <a:lstStyle/>
                    <a:p>
                      <a:pPr algn="ctr"/>
                      <a:r>
                        <a:rPr lang="en-IN" sz="1600" dirty="0">
                          <a:latin typeface="Times New Roman" panose="02020603050405020304" pitchFamily="18" charset="0"/>
                          <a:cs typeface="Times New Roman" panose="02020603050405020304" pitchFamily="18" charset="0"/>
                        </a:rPr>
                        <a:t>Authors</a:t>
                      </a:r>
                    </a:p>
                  </a:txBody>
                  <a:tcPr>
                    <a:solidFill>
                      <a:schemeClr val="tx1">
                        <a:lumMod val="85000"/>
                        <a:lumOff val="15000"/>
                      </a:schemeClr>
                    </a:solidFill>
                  </a:tcPr>
                </a:tc>
                <a:tc>
                  <a:txBody>
                    <a:bodyPr/>
                    <a:lstStyle/>
                    <a:p>
                      <a:pPr algn="ctr"/>
                      <a:r>
                        <a:rPr lang="en-IN" sz="1600" dirty="0">
                          <a:latin typeface="Times New Roman" panose="02020603050405020304" pitchFamily="18" charset="0"/>
                          <a:cs typeface="Times New Roman" panose="02020603050405020304" pitchFamily="18" charset="0"/>
                        </a:rPr>
                        <a:t>Methodology</a:t>
                      </a:r>
                    </a:p>
                  </a:txBody>
                  <a:tcPr>
                    <a:solidFill>
                      <a:schemeClr val="tx1">
                        <a:lumMod val="85000"/>
                        <a:lumOff val="15000"/>
                      </a:schemeClr>
                    </a:solidFill>
                  </a:tcPr>
                </a:tc>
                <a:tc>
                  <a:txBody>
                    <a:bodyPr/>
                    <a:lstStyle/>
                    <a:p>
                      <a:pPr algn="ctr"/>
                      <a:r>
                        <a:rPr lang="en-IN" sz="1600" dirty="0">
                          <a:latin typeface="Times New Roman" panose="02020603050405020304" pitchFamily="18" charset="0"/>
                          <a:cs typeface="Times New Roman" panose="02020603050405020304" pitchFamily="18" charset="0"/>
                        </a:rPr>
                        <a:t>Advantages</a:t>
                      </a:r>
                    </a:p>
                  </a:txBody>
                  <a:tcPr>
                    <a:solidFill>
                      <a:schemeClr val="tx1">
                        <a:lumMod val="85000"/>
                        <a:lumOff val="15000"/>
                      </a:schemeClr>
                    </a:solidFill>
                  </a:tcPr>
                </a:tc>
                <a:tc>
                  <a:txBody>
                    <a:bodyPr/>
                    <a:lstStyle/>
                    <a:p>
                      <a:pPr algn="ctr"/>
                      <a:r>
                        <a:rPr lang="en-IN" sz="1600" dirty="0">
                          <a:latin typeface="Times New Roman" panose="02020603050405020304" pitchFamily="18" charset="0"/>
                          <a:cs typeface="Times New Roman" panose="02020603050405020304" pitchFamily="18" charset="0"/>
                        </a:rPr>
                        <a:t>Limitations</a:t>
                      </a:r>
                    </a:p>
                  </a:txBody>
                  <a:tcPr>
                    <a:solidFill>
                      <a:schemeClr val="tx1">
                        <a:lumMod val="85000"/>
                        <a:lumOff val="15000"/>
                      </a:schemeClr>
                    </a:solidFill>
                  </a:tcPr>
                </a:tc>
                <a:extLst>
                  <a:ext uri="{0D108BD9-81ED-4DB2-BD59-A6C34878D82A}">
                    <a16:rowId xmlns:a16="http://schemas.microsoft.com/office/drawing/2014/main" val="1647870807"/>
                  </a:ext>
                </a:extLst>
              </a:tr>
              <a:tr h="1798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600" b="1" strike="noStrike" spc="-1" dirty="0">
                          <a:latin typeface="Times New Roman" panose="02020603050405020304" pitchFamily="18" charset="0"/>
                          <a:cs typeface="Times New Roman" panose="02020603050405020304" pitchFamily="18" charset="0"/>
                        </a:rPr>
                        <a:t>Task-Oriented User Evaluation on Critiquing-Based Recommendation Chatbots [2022]</a:t>
                      </a: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Wanling</a:t>
                      </a:r>
                      <a:r>
                        <a:rPr lang="en-US" sz="1600" dirty="0">
                          <a:latin typeface="Times New Roman" panose="02020603050405020304" pitchFamily="18" charset="0"/>
                          <a:cs typeface="Times New Roman" panose="02020603050405020304" pitchFamily="18" charset="0"/>
                        </a:rPr>
                        <a:t> Cai , Yucheng Jin , and Li Chen </a:t>
                      </a:r>
                      <a:endParaRPr lang="en-IN" sz="1600" b="0" strike="noStrike" spc="-1"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Critiquing mechanisms for DCRS </a:t>
                      </a:r>
                      <a:endParaRPr lang="en-IN" sz="1600" b="0" strike="noStrike" spc="-1"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The findings suggest effective critiquing techniques to enhance the interaction between users and the recommendation chatbot when the system makes recommendations for different purposes.</a:t>
                      </a:r>
                      <a:endParaRPr lang="en-IN" sz="1600" b="0" strike="noStrike" spc="-1"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Personalized recommendations to users are too aligned with their current preferences, which may lead to increasingly narrower exploration space over time.</a:t>
                      </a:r>
                      <a:endParaRPr lang="en-IN" sz="1600" b="0" strike="noStrike" spc="-1"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51339393"/>
                  </a:ext>
                </a:extLst>
              </a:tr>
              <a:tr h="1798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Learning Fine-Grained Fact-Article Correspondence in Legal Cases [IEEE -2021]</a:t>
                      </a: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600" b="0" strike="noStrike" spc="-1" dirty="0">
                          <a:latin typeface="Times New Roman" panose="02020603050405020304" pitchFamily="18" charset="0"/>
                          <a:cs typeface="Times New Roman" panose="02020603050405020304" pitchFamily="18" charset="0"/>
                        </a:rPr>
                        <a:t>J. Ge, Y. Huang, X. Shen, C. Li and W. Hu</a:t>
                      </a: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600" b="0" strike="noStrike" spc="-1" dirty="0">
                          <a:latin typeface="Times New Roman" panose="02020603050405020304" pitchFamily="18" charset="0"/>
                          <a:cs typeface="Times New Roman" panose="02020603050405020304" pitchFamily="18" charset="0"/>
                        </a:rPr>
                        <a:t>Multi-level matching network </a:t>
                      </a: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strike="noStrike" spc="-1" dirty="0">
                          <a:latin typeface="Times New Roman" panose="02020603050405020304" pitchFamily="18" charset="0"/>
                          <a:cs typeface="Times New Roman" panose="02020603050405020304" pitchFamily="18" charset="0"/>
                        </a:rPr>
                        <a:t>The fine-grained fact-article correspondences can improve the recommendation accuracy by a large margin.</a:t>
                      </a:r>
                      <a:endParaRPr lang="en-IN" sz="1600" b="0" strike="noStrike" spc="-1"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strike="noStrike" spc="-1" dirty="0">
                          <a:latin typeface="Times New Roman" panose="02020603050405020304" pitchFamily="18" charset="0"/>
                          <a:cs typeface="Times New Roman" panose="02020603050405020304" pitchFamily="18" charset="0"/>
                        </a:rPr>
                        <a:t>The judgment document is only semi-structured, it is difficult to obtain key elements such as facts and cited articles automatically.</a:t>
                      </a:r>
                      <a:endParaRPr lang="en-IN" sz="1600" b="0" strike="noStrike" spc="-1"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895498207"/>
                  </a:ext>
                </a:extLst>
              </a:tr>
            </a:tbl>
          </a:graphicData>
        </a:graphic>
      </p:graphicFrame>
      <p:sp>
        <p:nvSpPr>
          <p:cNvPr id="7" name="Slide Number Placeholder 6">
            <a:extLst>
              <a:ext uri="{FF2B5EF4-FFF2-40B4-BE49-F238E27FC236}">
                <a16:creationId xmlns:a16="http://schemas.microsoft.com/office/drawing/2014/main" id="{B1EAE0D3-0906-8E04-0B20-5F461C0AC79B}"/>
              </a:ext>
            </a:extLst>
          </p:cNvPr>
          <p:cNvSpPr>
            <a:spLocks noGrp="1"/>
          </p:cNvSpPr>
          <p:nvPr>
            <p:ph type="sldNum" sz="quarter" idx="7"/>
          </p:nvPr>
        </p:nvSpPr>
        <p:spPr>
          <a:xfrm>
            <a:off x="8987790" y="6359651"/>
            <a:ext cx="2804160" cy="215444"/>
          </a:xfrm>
        </p:spPr>
        <p:txBody>
          <a:bodyPr/>
          <a:lstStyle/>
          <a:p>
            <a:fld id="{B6F15528-21DE-4FAA-801E-634DDDAF4B2B}" type="slidenum">
              <a:rPr lang="en-IN" sz="1400" smtClean="0"/>
              <a:t>5</a:t>
            </a:fld>
            <a:endParaRPr lang="en-IN" sz="1400" dirty="0"/>
          </a:p>
        </p:txBody>
      </p:sp>
    </p:spTree>
    <p:extLst>
      <p:ext uri="{BB962C8B-B14F-4D97-AF65-F5344CB8AC3E}">
        <p14:creationId xmlns:p14="http://schemas.microsoft.com/office/powerpoint/2010/main" val="85143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37661B-5998-F14F-671A-247565E84913}"/>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AA8F466-FB0B-CCCD-35D0-83101DC1AF0E}"/>
              </a:ext>
            </a:extLst>
          </p:cNvPr>
          <p:cNvSpPr/>
          <p:nvPr/>
        </p:nvSpPr>
        <p:spPr>
          <a:xfrm>
            <a:off x="533400" y="623669"/>
            <a:ext cx="111252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1165758" y="713789"/>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LITERATURE REVIEW</a:t>
            </a:r>
            <a:endParaRPr sz="3600" spc="-5"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25FED593-00CD-7B54-A4A7-7F9C0C49EDC8}"/>
              </a:ext>
            </a:extLst>
          </p:cNvPr>
          <p:cNvGraphicFramePr>
            <a:graphicFrameLocks noGrp="1"/>
          </p:cNvGraphicFramePr>
          <p:nvPr>
            <p:extLst>
              <p:ext uri="{D42A27DB-BD31-4B8C-83A1-F6EECF244321}">
                <p14:modId xmlns:p14="http://schemas.microsoft.com/office/powerpoint/2010/main" val="3758218812"/>
              </p:ext>
            </p:extLst>
          </p:nvPr>
        </p:nvGraphicFramePr>
        <p:xfrm>
          <a:off x="533400" y="1752600"/>
          <a:ext cx="11125200" cy="4374405"/>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2415171693"/>
                    </a:ext>
                  </a:extLst>
                </a:gridCol>
                <a:gridCol w="2225040">
                  <a:extLst>
                    <a:ext uri="{9D8B030D-6E8A-4147-A177-3AD203B41FA5}">
                      <a16:colId xmlns:a16="http://schemas.microsoft.com/office/drawing/2014/main" val="2209112795"/>
                    </a:ext>
                  </a:extLst>
                </a:gridCol>
                <a:gridCol w="2225040">
                  <a:extLst>
                    <a:ext uri="{9D8B030D-6E8A-4147-A177-3AD203B41FA5}">
                      <a16:colId xmlns:a16="http://schemas.microsoft.com/office/drawing/2014/main" val="2827894933"/>
                    </a:ext>
                  </a:extLst>
                </a:gridCol>
                <a:gridCol w="2225040">
                  <a:extLst>
                    <a:ext uri="{9D8B030D-6E8A-4147-A177-3AD203B41FA5}">
                      <a16:colId xmlns:a16="http://schemas.microsoft.com/office/drawing/2014/main" val="3664652124"/>
                    </a:ext>
                  </a:extLst>
                </a:gridCol>
                <a:gridCol w="2225040">
                  <a:extLst>
                    <a:ext uri="{9D8B030D-6E8A-4147-A177-3AD203B41FA5}">
                      <a16:colId xmlns:a16="http://schemas.microsoft.com/office/drawing/2014/main" val="644521529"/>
                    </a:ext>
                  </a:extLst>
                </a:gridCol>
              </a:tblGrid>
              <a:tr h="808771">
                <a:tc>
                  <a:txBody>
                    <a:bodyPr/>
                    <a:lstStyle/>
                    <a:p>
                      <a:r>
                        <a:rPr lang="en-IN" sz="1600" dirty="0">
                          <a:latin typeface="Times New Roman" panose="02020603050405020304" pitchFamily="18" charset="0"/>
                          <a:cs typeface="Times New Roman" panose="02020603050405020304" pitchFamily="18" charset="0"/>
                        </a:rPr>
                        <a:t>Title</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Authors</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Methodology</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Advantages</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Limitations</a:t>
                      </a:r>
                    </a:p>
                  </a:txBody>
                  <a:tcPr>
                    <a:solidFill>
                      <a:schemeClr val="tx1">
                        <a:lumMod val="85000"/>
                        <a:lumOff val="15000"/>
                      </a:schemeClr>
                    </a:solidFill>
                  </a:tcPr>
                </a:tc>
                <a:extLst>
                  <a:ext uri="{0D108BD9-81ED-4DB2-BD59-A6C34878D82A}">
                    <a16:rowId xmlns:a16="http://schemas.microsoft.com/office/drawing/2014/main" val="1647870807"/>
                  </a:ext>
                </a:extLst>
              </a:tr>
              <a:tr h="1767314">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i="0" dirty="0">
                          <a:solidFill>
                            <a:schemeClr val="dk1"/>
                          </a:solidFill>
                          <a:effectLst/>
                          <a:latin typeface="Times New Roman" panose="02020603050405020304" pitchFamily="18" charset="0"/>
                          <a:ea typeface="+mn-ea"/>
                          <a:cs typeface="Times New Roman" panose="02020603050405020304" pitchFamily="18" charset="0"/>
                        </a:rPr>
                        <a:t>Study of Deep Learning-Based Legal Judgment Prediction in Internet of Things Era</a:t>
                      </a:r>
                      <a:r>
                        <a:rPr lang="en-IN" sz="1600" b="1" i="0" dirty="0">
                          <a:solidFill>
                            <a:schemeClr val="dk1"/>
                          </a:solidFill>
                          <a:effectLst/>
                          <a:latin typeface="Times New Roman" panose="02020603050405020304" pitchFamily="18" charset="0"/>
                          <a:ea typeface="+mn-ea"/>
                          <a:cs typeface="Times New Roman" panose="02020603050405020304" pitchFamily="18" charset="0"/>
                        </a:rPr>
                        <a:t>[2022]</a:t>
                      </a:r>
                      <a:endParaRPr lang="en-US" sz="1600" b="1" i="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r>
                        <a:rPr lang="en-IN" sz="1600" b="0" i="0" dirty="0">
                          <a:solidFill>
                            <a:schemeClr val="dk1"/>
                          </a:solidFill>
                          <a:effectLst/>
                          <a:latin typeface="Times New Roman" panose="02020603050405020304" pitchFamily="18" charset="0"/>
                          <a:ea typeface="+mn-ea"/>
                          <a:cs typeface="Times New Roman" panose="02020603050405020304" pitchFamily="18" charset="0"/>
                        </a:rPr>
                        <a:t>Min Zheng, Bo Liu, Le Sun</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Implemented a knowledge distillation-based legal decision prediction model, called KD-BERT</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The KD-BERT model’s inference speed is also much faster than the other BERT models.</a:t>
                      </a:r>
                    </a:p>
                    <a:p>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It has more than 115M encoder parameters, which seriously hinders the application of decision prediction algorithms.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51339393"/>
                  </a:ext>
                </a:extLst>
              </a:tr>
              <a:tr h="1767314">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i="0" dirty="0">
                          <a:solidFill>
                            <a:schemeClr val="dk1"/>
                          </a:solidFill>
                          <a:effectLst/>
                          <a:latin typeface="Times New Roman" panose="02020603050405020304" pitchFamily="18" charset="0"/>
                          <a:ea typeface="+mn-ea"/>
                          <a:cs typeface="Times New Roman" panose="02020603050405020304" pitchFamily="18" charset="0"/>
                        </a:rPr>
                        <a:t>On the Effectiveness of Pre-Trained Language Models for Legal Natural Language Processing: An Empirical Study</a:t>
                      </a:r>
                    </a:p>
                    <a:p>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dirty="0" err="1">
                          <a:latin typeface="Times New Roman" panose="02020603050405020304" pitchFamily="18" charset="0"/>
                          <a:cs typeface="Times New Roman" panose="02020603050405020304" pitchFamily="18" charset="0"/>
                        </a:rPr>
                        <a:t>Dezhao</a:t>
                      </a:r>
                      <a:r>
                        <a:rPr lang="en-IN" sz="1600" dirty="0">
                          <a:latin typeface="Times New Roman" panose="02020603050405020304" pitchFamily="18" charset="0"/>
                          <a:cs typeface="Times New Roman" panose="02020603050405020304" pitchFamily="18" charset="0"/>
                        </a:rPr>
                        <a:t> Song, Sally Gao, </a:t>
                      </a:r>
                      <a:r>
                        <a:rPr lang="en-IN" sz="1600" dirty="0" err="1">
                          <a:latin typeface="Times New Roman" panose="02020603050405020304" pitchFamily="18" charset="0"/>
                          <a:cs typeface="Times New Roman" panose="02020603050405020304" pitchFamily="18" charset="0"/>
                        </a:rPr>
                        <a:t>Baosheng</a:t>
                      </a:r>
                      <a:r>
                        <a:rPr lang="en-IN" sz="1600" dirty="0">
                          <a:latin typeface="Times New Roman" panose="02020603050405020304" pitchFamily="18" charset="0"/>
                          <a:cs typeface="Times New Roman" panose="02020603050405020304" pitchFamily="18" charset="0"/>
                        </a:rPr>
                        <a:t> He, Frank Schilder</a:t>
                      </a:r>
                    </a:p>
                  </a:txBody>
                  <a:tcPr>
                    <a:solidFill>
                      <a:schemeClr val="bg1">
                        <a:lumMod val="85000"/>
                      </a:schemeClr>
                    </a:solidFill>
                  </a:tcPr>
                </a:tc>
                <a:tc>
                  <a:txBody>
                    <a:bodyPr/>
                    <a:lstStyle/>
                    <a:p>
                      <a:r>
                        <a:rPr lang="en-IN" sz="1600" dirty="0">
                          <a:latin typeface="Times New Roman" panose="02020603050405020304" pitchFamily="18" charset="0"/>
                          <a:cs typeface="Times New Roman" panose="02020603050405020304" pitchFamily="18" charset="0"/>
                        </a:rPr>
                        <a:t>Gives an overview of all the PLM pre-trained Learning models PLM used in legal assistance.</a:t>
                      </a:r>
                    </a:p>
                  </a:txBody>
                  <a:tcPr>
                    <a:solidFill>
                      <a:schemeClr val="bg1">
                        <a:lumMod val="85000"/>
                      </a:schemeClr>
                    </a:solidFill>
                  </a:tcPr>
                </a:tc>
                <a:tc>
                  <a:txBody>
                    <a:bodyPr/>
                    <a:lstStyle/>
                    <a:p>
                      <a:r>
                        <a:rPr lang="en-IN" sz="1600" dirty="0">
                          <a:latin typeface="Times New Roman" panose="02020603050405020304" pitchFamily="18" charset="0"/>
                          <a:cs typeface="Times New Roman" panose="02020603050405020304" pitchFamily="18" charset="0"/>
                        </a:rPr>
                        <a:t>Provides a comprehensive analysis on the pros and cons of the PLMs.</a:t>
                      </a:r>
                    </a:p>
                  </a:txBody>
                  <a:tcPr>
                    <a:solidFill>
                      <a:schemeClr val="bg1">
                        <a:lumMod val="85000"/>
                      </a:schemeClr>
                    </a:solidFill>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One potential future direction lies in being more selective about the texts we send to PLMs, i.e., </a:t>
                      </a:r>
                      <a:r>
                        <a:rPr lang="en-US" sz="1600" b="0" i="1" dirty="0">
                          <a:solidFill>
                            <a:schemeClr val="dk1"/>
                          </a:solidFill>
                          <a:effectLst/>
                          <a:latin typeface="Times New Roman" panose="02020603050405020304" pitchFamily="18" charset="0"/>
                          <a:ea typeface="+mn-ea"/>
                          <a:cs typeface="Times New Roman" panose="02020603050405020304" pitchFamily="18" charset="0"/>
                        </a:rPr>
                        <a:t>Text Selection.</a:t>
                      </a:r>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895498207"/>
                  </a:ext>
                </a:extLst>
              </a:tr>
            </a:tbl>
          </a:graphicData>
        </a:graphic>
      </p:graphicFrame>
      <p:sp>
        <p:nvSpPr>
          <p:cNvPr id="7" name="Slide Number Placeholder 6">
            <a:extLst>
              <a:ext uri="{FF2B5EF4-FFF2-40B4-BE49-F238E27FC236}">
                <a16:creationId xmlns:a16="http://schemas.microsoft.com/office/drawing/2014/main" id="{228B87BB-968F-6010-7630-8F648BAF6CB0}"/>
              </a:ext>
            </a:extLst>
          </p:cNvPr>
          <p:cNvSpPr>
            <a:spLocks noGrp="1"/>
          </p:cNvSpPr>
          <p:nvPr>
            <p:ph type="sldNum" sz="quarter" idx="7"/>
          </p:nvPr>
        </p:nvSpPr>
        <p:spPr>
          <a:xfrm>
            <a:off x="8991600" y="6295968"/>
            <a:ext cx="2804160" cy="215444"/>
          </a:xfrm>
        </p:spPr>
        <p:txBody>
          <a:bodyPr/>
          <a:lstStyle/>
          <a:p>
            <a:fld id="{B6F15528-21DE-4FAA-801E-634DDDAF4B2B}" type="slidenum">
              <a:rPr lang="en-IN" sz="1400" smtClean="0"/>
              <a:t>6</a:t>
            </a:fld>
            <a:endParaRPr lang="en-IN" sz="1400" dirty="0"/>
          </a:p>
        </p:txBody>
      </p:sp>
    </p:spTree>
    <p:extLst>
      <p:ext uri="{BB962C8B-B14F-4D97-AF65-F5344CB8AC3E}">
        <p14:creationId xmlns:p14="http://schemas.microsoft.com/office/powerpoint/2010/main" val="89670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8D2963E-7BA7-C30D-EF70-5329A8F6E94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F6C42C4-76CC-91DC-EEC0-1AAA66DD515C}"/>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5531DACD-26F7-1374-DD83-306A5F376828}"/>
              </a:ext>
            </a:extLst>
          </p:cNvPr>
          <p:cNvSpPr/>
          <p:nvPr/>
        </p:nvSpPr>
        <p:spPr>
          <a:xfrm>
            <a:off x="533398" y="527645"/>
            <a:ext cx="11144865"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B1CBCF17-D2A8-FA7F-1FCF-865AF1A1779A}"/>
              </a:ext>
            </a:extLst>
          </p:cNvPr>
          <p:cNvSpPr txBox="1">
            <a:spLocks noGrp="1"/>
          </p:cNvSpPr>
          <p:nvPr>
            <p:ph type="title"/>
          </p:nvPr>
        </p:nvSpPr>
        <p:spPr>
          <a:xfrm>
            <a:off x="1165758" y="63863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LITERATURE REVIEW</a:t>
            </a:r>
            <a:endParaRPr sz="3600" spc="-5"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4D6CA67D-8416-932E-1CCB-8D07464F2F28}"/>
              </a:ext>
            </a:extLst>
          </p:cNvPr>
          <p:cNvGraphicFramePr>
            <a:graphicFrameLocks noGrp="1"/>
          </p:cNvGraphicFramePr>
          <p:nvPr>
            <p:extLst>
              <p:ext uri="{D42A27DB-BD31-4B8C-83A1-F6EECF244321}">
                <p14:modId xmlns:p14="http://schemas.microsoft.com/office/powerpoint/2010/main" val="1928080292"/>
              </p:ext>
            </p:extLst>
          </p:nvPr>
        </p:nvGraphicFramePr>
        <p:xfrm>
          <a:off x="543231" y="1431509"/>
          <a:ext cx="11125200" cy="4893091"/>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2415171693"/>
                    </a:ext>
                  </a:extLst>
                </a:gridCol>
                <a:gridCol w="2225040">
                  <a:extLst>
                    <a:ext uri="{9D8B030D-6E8A-4147-A177-3AD203B41FA5}">
                      <a16:colId xmlns:a16="http://schemas.microsoft.com/office/drawing/2014/main" val="2209112795"/>
                    </a:ext>
                  </a:extLst>
                </a:gridCol>
                <a:gridCol w="1982859">
                  <a:extLst>
                    <a:ext uri="{9D8B030D-6E8A-4147-A177-3AD203B41FA5}">
                      <a16:colId xmlns:a16="http://schemas.microsoft.com/office/drawing/2014/main" val="2827894933"/>
                    </a:ext>
                  </a:extLst>
                </a:gridCol>
                <a:gridCol w="2467221">
                  <a:extLst>
                    <a:ext uri="{9D8B030D-6E8A-4147-A177-3AD203B41FA5}">
                      <a16:colId xmlns:a16="http://schemas.microsoft.com/office/drawing/2014/main" val="3664652124"/>
                    </a:ext>
                  </a:extLst>
                </a:gridCol>
                <a:gridCol w="2225040">
                  <a:extLst>
                    <a:ext uri="{9D8B030D-6E8A-4147-A177-3AD203B41FA5}">
                      <a16:colId xmlns:a16="http://schemas.microsoft.com/office/drawing/2014/main" val="644521529"/>
                    </a:ext>
                  </a:extLst>
                </a:gridCol>
              </a:tblGrid>
              <a:tr h="808771">
                <a:tc>
                  <a:txBody>
                    <a:bodyPr/>
                    <a:lstStyle/>
                    <a:p>
                      <a:r>
                        <a:rPr lang="en-IN" sz="1600" dirty="0">
                          <a:latin typeface="Times New Roman" panose="02020603050405020304" pitchFamily="18" charset="0"/>
                          <a:cs typeface="Times New Roman" panose="02020603050405020304" pitchFamily="18" charset="0"/>
                        </a:rPr>
                        <a:t>Title</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Authors</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Methodology</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Advantages</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Limitations</a:t>
                      </a:r>
                    </a:p>
                  </a:txBody>
                  <a:tcPr>
                    <a:solidFill>
                      <a:schemeClr val="tx1">
                        <a:lumMod val="85000"/>
                        <a:lumOff val="15000"/>
                      </a:schemeClr>
                    </a:solidFill>
                  </a:tcPr>
                </a:tc>
                <a:extLst>
                  <a:ext uri="{0D108BD9-81ED-4DB2-BD59-A6C34878D82A}">
                    <a16:rowId xmlns:a16="http://schemas.microsoft.com/office/drawing/2014/main" val="1647870807"/>
                  </a:ext>
                </a:extLst>
              </a:tr>
              <a:tr h="1767314">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i="0" dirty="0">
                          <a:solidFill>
                            <a:schemeClr val="dk1"/>
                          </a:solidFill>
                          <a:effectLst/>
                          <a:latin typeface="Times New Roman" panose="02020603050405020304" pitchFamily="18" charset="0"/>
                          <a:ea typeface="+mn-ea"/>
                          <a:cs typeface="Times New Roman" panose="02020603050405020304" pitchFamily="18" charset="0"/>
                        </a:rPr>
                        <a:t>Using machine learning to predict decisions of the European Court of Human Rights, Artificial Intelligence and Law [Springer - 2020]</a:t>
                      </a:r>
                    </a:p>
                  </a:txBody>
                  <a:tcPr>
                    <a:solidFill>
                      <a:schemeClr val="bg1">
                        <a:lumMod val="85000"/>
                      </a:schemeClr>
                    </a:solidFill>
                  </a:tcPr>
                </a:tc>
                <a:tc>
                  <a:txBody>
                    <a:bodyPr/>
                    <a:lstStyle/>
                    <a:p>
                      <a:r>
                        <a:rPr lang="en-IN" sz="1600" b="0" i="0" dirty="0">
                          <a:solidFill>
                            <a:schemeClr val="dk1"/>
                          </a:solidFill>
                          <a:effectLst/>
                          <a:latin typeface="Times New Roman" panose="02020603050405020304" pitchFamily="18" charset="0"/>
                          <a:ea typeface="+mn-ea"/>
                          <a:cs typeface="Times New Roman" panose="02020603050405020304" pitchFamily="18" charset="0"/>
                        </a:rPr>
                        <a:t>Masha Medvedeva, Michel Vols, </a:t>
                      </a:r>
                      <a:r>
                        <a:rPr lang="en-IN" sz="1600" b="0" i="0" dirty="0" err="1">
                          <a:solidFill>
                            <a:schemeClr val="dk1"/>
                          </a:solidFill>
                          <a:effectLst/>
                          <a:latin typeface="Times New Roman" panose="02020603050405020304" pitchFamily="18" charset="0"/>
                          <a:ea typeface="+mn-ea"/>
                          <a:cs typeface="Times New Roman" panose="02020603050405020304" pitchFamily="18" charset="0"/>
                        </a:rPr>
                        <a:t>Martijn</a:t>
                      </a:r>
                      <a:r>
                        <a:rPr lang="en-IN" sz="1600" b="0" i="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dirty="0" err="1">
                          <a:solidFill>
                            <a:schemeClr val="dk1"/>
                          </a:solidFill>
                          <a:effectLst/>
                          <a:latin typeface="Times New Roman" panose="02020603050405020304" pitchFamily="18" charset="0"/>
                          <a:ea typeface="+mn-ea"/>
                          <a:cs typeface="Times New Roman" panose="02020603050405020304" pitchFamily="18" charset="0"/>
                        </a:rPr>
                        <a:t>Wieling</a:t>
                      </a:r>
                      <a:r>
                        <a:rPr lang="en-IN" sz="1600" b="0" i="0" dirty="0">
                          <a:solidFill>
                            <a:schemeClr val="dk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b="0" i="0" dirty="0">
                          <a:solidFill>
                            <a:schemeClr val="dk1"/>
                          </a:solidFill>
                          <a:effectLst/>
                          <a:latin typeface="Times New Roman" panose="02020603050405020304" pitchFamily="18" charset="0"/>
                          <a:ea typeface="+mn-ea"/>
                          <a:cs typeface="Times New Roman" panose="02020603050405020304" pitchFamily="18" charset="0"/>
                        </a:rPr>
                        <a:t>Support Vector Machines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The results showed that using relatively simple and automatically obtainable information, their models are able to predict decisions correctly in about 75% of the cases.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There is a substantial drop in performance on the basis of the 10-year gap, likely caused by a large reduction in training data.</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51339393"/>
                  </a:ext>
                </a:extLst>
              </a:tr>
              <a:tr h="1767314">
                <a:tc>
                  <a:txBody>
                    <a:bodyPr/>
                    <a:lstStyle/>
                    <a:p>
                      <a:r>
                        <a:rPr lang="en-IN" sz="1600" b="1" dirty="0">
                          <a:solidFill>
                            <a:schemeClr val="dk1"/>
                          </a:solidFill>
                          <a:effectLst/>
                          <a:latin typeface="Times New Roman" panose="02020603050405020304" pitchFamily="18" charset="0"/>
                          <a:ea typeface="+mn-ea"/>
                          <a:cs typeface="Times New Roman" panose="02020603050405020304" pitchFamily="18" charset="0"/>
                        </a:rPr>
                        <a:t>Adapting Legal Systems to the Development of Artificial Intelligence: Solving </a:t>
                      </a:r>
                      <a:br>
                        <a:rPr lang="en-IN" sz="1600" b="1" dirty="0">
                          <a:solidFill>
                            <a:schemeClr val="dk1"/>
                          </a:solidFill>
                          <a:effectLst/>
                          <a:latin typeface="Times New Roman" panose="02020603050405020304" pitchFamily="18" charset="0"/>
                          <a:ea typeface="+mn-ea"/>
                          <a:cs typeface="Times New Roman" panose="02020603050405020304" pitchFamily="18" charset="0"/>
                        </a:rPr>
                      </a:br>
                      <a:r>
                        <a:rPr lang="en-IN" sz="1600" b="1" dirty="0">
                          <a:solidFill>
                            <a:schemeClr val="dk1"/>
                          </a:solidFill>
                          <a:effectLst/>
                          <a:latin typeface="Times New Roman" panose="02020603050405020304" pitchFamily="18" charset="0"/>
                          <a:ea typeface="+mn-ea"/>
                          <a:cs typeface="Times New Roman" panose="02020603050405020304" pitchFamily="18" charset="0"/>
                        </a:rPr>
                        <a:t>the Global Problem of AI in Judicial Processes [2023] </a:t>
                      </a:r>
                      <a:endParaRPr lang="en-IN" sz="16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dirty="0" err="1">
                          <a:solidFill>
                            <a:schemeClr val="dk1"/>
                          </a:solidFill>
                          <a:effectLst/>
                          <a:latin typeface="Times New Roman" panose="02020603050405020304" pitchFamily="18" charset="0"/>
                          <a:ea typeface="+mn-ea"/>
                          <a:cs typeface="Times New Roman" panose="02020603050405020304" pitchFamily="18" charset="0"/>
                        </a:rPr>
                        <a:t>Gulyamov</a:t>
                      </a:r>
                      <a:r>
                        <a:rPr lang="en-IN" sz="1600" dirty="0">
                          <a:solidFill>
                            <a:schemeClr val="dk1"/>
                          </a:solidFill>
                          <a:effectLst/>
                          <a:latin typeface="Times New Roman" panose="02020603050405020304" pitchFamily="18" charset="0"/>
                          <a:ea typeface="+mn-ea"/>
                          <a:cs typeface="Times New Roman" panose="02020603050405020304" pitchFamily="18" charset="0"/>
                        </a:rPr>
                        <a:t> Said, </a:t>
                      </a:r>
                      <a:r>
                        <a:rPr lang="en-IN" sz="1600" dirty="0" err="1">
                          <a:solidFill>
                            <a:schemeClr val="dk1"/>
                          </a:solidFill>
                          <a:effectLst/>
                          <a:latin typeface="Times New Roman" panose="02020603050405020304" pitchFamily="18" charset="0"/>
                          <a:ea typeface="+mn-ea"/>
                          <a:cs typeface="Times New Roman" panose="02020603050405020304" pitchFamily="18" charset="0"/>
                        </a:rPr>
                        <a:t>Khudoberganov</a:t>
                      </a:r>
                      <a:r>
                        <a:rPr lang="en-IN" sz="1600" dirty="0">
                          <a:solidFill>
                            <a:schemeClr val="dk1"/>
                          </a:solidFill>
                          <a:effectLst/>
                          <a:latin typeface="Times New Roman" panose="02020603050405020304" pitchFamily="18" charset="0"/>
                          <a:ea typeface="+mn-ea"/>
                          <a:cs typeface="Times New Roman" panose="02020603050405020304" pitchFamily="18" charset="0"/>
                        </a:rPr>
                        <a:t> Azamat , </a:t>
                      </a:r>
                      <a:r>
                        <a:rPr lang="en-IN" sz="1600" dirty="0" err="1">
                          <a:solidFill>
                            <a:schemeClr val="dk1"/>
                          </a:solidFill>
                          <a:effectLst/>
                          <a:latin typeface="Times New Roman" panose="02020603050405020304" pitchFamily="18" charset="0"/>
                          <a:ea typeface="+mn-ea"/>
                          <a:cs typeface="Times New Roman" panose="02020603050405020304" pitchFamily="18" charset="0"/>
                        </a:rPr>
                        <a:t>Sharopov</a:t>
                      </a:r>
                      <a:r>
                        <a:rPr lang="en-IN" sz="1600" dirty="0">
                          <a:solidFill>
                            <a:schemeClr val="dk1"/>
                          </a:solidFill>
                          <a:effectLst/>
                          <a:latin typeface="Times New Roman" panose="02020603050405020304" pitchFamily="18" charset="0"/>
                          <a:ea typeface="+mn-ea"/>
                          <a:cs typeface="Times New Roman" panose="02020603050405020304" pitchFamily="18" charset="0"/>
                        </a:rPr>
                        <a:t> Ravshan, </a:t>
                      </a:r>
                      <a:r>
                        <a:rPr lang="en-IN" sz="1600" dirty="0" err="1">
                          <a:solidFill>
                            <a:schemeClr val="dk1"/>
                          </a:solidFill>
                          <a:effectLst/>
                          <a:latin typeface="Times New Roman" panose="02020603050405020304" pitchFamily="18" charset="0"/>
                          <a:ea typeface="+mn-ea"/>
                          <a:cs typeface="Times New Roman" panose="02020603050405020304" pitchFamily="18" charset="0"/>
                        </a:rPr>
                        <a:t>Abduvaliev</a:t>
                      </a:r>
                      <a:r>
                        <a:rPr lang="en-IN" sz="16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err="1">
                          <a:solidFill>
                            <a:schemeClr val="dk1"/>
                          </a:solidFill>
                          <a:effectLst/>
                          <a:latin typeface="Times New Roman" panose="02020603050405020304" pitchFamily="18" charset="0"/>
                          <a:ea typeface="+mn-ea"/>
                          <a:cs typeface="Times New Roman" panose="02020603050405020304" pitchFamily="18" charset="0"/>
                        </a:rPr>
                        <a:t>Bokhadir</a:t>
                      </a:r>
                      <a:r>
                        <a:rPr lang="en-IN" sz="1600" dirty="0">
                          <a:solidFill>
                            <a:schemeClr val="dk1"/>
                          </a:solidFill>
                          <a:effectLst/>
                          <a:latin typeface="Times New Roman" panose="02020603050405020304" pitchFamily="18" charset="0"/>
                          <a:ea typeface="+mn-ea"/>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Focuses on international legal frameworks and practices on AI integration in courtrooms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r>
                        <a:rPr lang="en-IN" sz="1600" dirty="0">
                          <a:solidFill>
                            <a:schemeClr val="dk1"/>
                          </a:solidFill>
                          <a:effectLst/>
                          <a:latin typeface="Times New Roman" panose="02020603050405020304" pitchFamily="18" charset="0"/>
                          <a:ea typeface="+mn-ea"/>
                          <a:cs typeface="Times New Roman" panose="02020603050405020304" pitchFamily="18" charset="0"/>
                        </a:rPr>
                        <a:t>Development of ethical guidelines, increased transparency of AI algorithms, implementation of sound data management practices.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dirty="0">
                          <a:solidFill>
                            <a:schemeClr val="dk1"/>
                          </a:solidFill>
                          <a:effectLst/>
                          <a:latin typeface="Times New Roman" panose="02020603050405020304" pitchFamily="18" charset="0"/>
                          <a:ea typeface="+mn-ea"/>
                          <a:cs typeface="Times New Roman" panose="02020603050405020304" pitchFamily="18" charset="0"/>
                        </a:rPr>
                        <a:t>Concerns about fairness and bias in AI-based predictive sentencing algorithms, as well as challenges in ensuring accuracy.</a:t>
                      </a:r>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895498207"/>
                  </a:ext>
                </a:extLst>
              </a:tr>
            </a:tbl>
          </a:graphicData>
        </a:graphic>
      </p:graphicFrame>
      <p:sp>
        <p:nvSpPr>
          <p:cNvPr id="7" name="Slide Number Placeholder 6">
            <a:extLst>
              <a:ext uri="{FF2B5EF4-FFF2-40B4-BE49-F238E27FC236}">
                <a16:creationId xmlns:a16="http://schemas.microsoft.com/office/drawing/2014/main" id="{F3B6B508-0FD9-E0AF-7572-5F1CA7889DBD}"/>
              </a:ext>
            </a:extLst>
          </p:cNvPr>
          <p:cNvSpPr>
            <a:spLocks noGrp="1"/>
          </p:cNvSpPr>
          <p:nvPr>
            <p:ph type="sldNum" sz="quarter" idx="7"/>
          </p:nvPr>
        </p:nvSpPr>
        <p:spPr>
          <a:xfrm>
            <a:off x="8991600" y="6344334"/>
            <a:ext cx="2804160" cy="215444"/>
          </a:xfrm>
        </p:spPr>
        <p:txBody>
          <a:bodyPr/>
          <a:lstStyle/>
          <a:p>
            <a:fld id="{B6F15528-21DE-4FAA-801E-634DDDAF4B2B}" type="slidenum">
              <a:rPr lang="en-IN" sz="1400" smtClean="0"/>
              <a:t>7</a:t>
            </a:fld>
            <a:endParaRPr lang="en-IN" sz="1400" dirty="0"/>
          </a:p>
        </p:txBody>
      </p:sp>
    </p:spTree>
    <p:extLst>
      <p:ext uri="{BB962C8B-B14F-4D97-AF65-F5344CB8AC3E}">
        <p14:creationId xmlns:p14="http://schemas.microsoft.com/office/powerpoint/2010/main" val="354808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EFA42D4-9641-3F50-3023-3C6D904284F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8160ECA-285D-6108-9712-0175A4DE5D50}"/>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C1DD8A53-AF1A-6FC3-E665-E6BE5646E586}"/>
              </a:ext>
            </a:extLst>
          </p:cNvPr>
          <p:cNvSpPr/>
          <p:nvPr/>
        </p:nvSpPr>
        <p:spPr>
          <a:xfrm>
            <a:off x="533400" y="471269"/>
            <a:ext cx="111252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 name="object 2">
            <a:extLst>
              <a:ext uri="{FF2B5EF4-FFF2-40B4-BE49-F238E27FC236}">
                <a16:creationId xmlns:a16="http://schemas.microsoft.com/office/drawing/2014/main" id="{DC5C6977-A557-1755-C3D9-40074986BFB4}"/>
              </a:ext>
            </a:extLst>
          </p:cNvPr>
          <p:cNvSpPr txBox="1">
            <a:spLocks noGrp="1"/>
          </p:cNvSpPr>
          <p:nvPr>
            <p:ph type="title"/>
          </p:nvPr>
        </p:nvSpPr>
        <p:spPr>
          <a:xfrm>
            <a:off x="1165758" y="562040"/>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LITERATURE REVIEW</a:t>
            </a:r>
            <a:endParaRPr sz="3600" spc="-5"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B31EC85F-6FD9-5A2B-2BC7-C6C720FC6784}"/>
              </a:ext>
            </a:extLst>
          </p:cNvPr>
          <p:cNvGraphicFramePr>
            <a:graphicFrameLocks noGrp="1"/>
          </p:cNvGraphicFramePr>
          <p:nvPr>
            <p:extLst>
              <p:ext uri="{D42A27DB-BD31-4B8C-83A1-F6EECF244321}">
                <p14:modId xmlns:p14="http://schemas.microsoft.com/office/powerpoint/2010/main" val="1046347381"/>
              </p:ext>
            </p:extLst>
          </p:nvPr>
        </p:nvGraphicFramePr>
        <p:xfrm>
          <a:off x="533400" y="1447800"/>
          <a:ext cx="11125200" cy="4801651"/>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2415171693"/>
                    </a:ext>
                  </a:extLst>
                </a:gridCol>
                <a:gridCol w="2225040">
                  <a:extLst>
                    <a:ext uri="{9D8B030D-6E8A-4147-A177-3AD203B41FA5}">
                      <a16:colId xmlns:a16="http://schemas.microsoft.com/office/drawing/2014/main" val="2209112795"/>
                    </a:ext>
                  </a:extLst>
                </a:gridCol>
                <a:gridCol w="2225040">
                  <a:extLst>
                    <a:ext uri="{9D8B030D-6E8A-4147-A177-3AD203B41FA5}">
                      <a16:colId xmlns:a16="http://schemas.microsoft.com/office/drawing/2014/main" val="2827894933"/>
                    </a:ext>
                  </a:extLst>
                </a:gridCol>
                <a:gridCol w="2225040">
                  <a:extLst>
                    <a:ext uri="{9D8B030D-6E8A-4147-A177-3AD203B41FA5}">
                      <a16:colId xmlns:a16="http://schemas.microsoft.com/office/drawing/2014/main" val="3664652124"/>
                    </a:ext>
                  </a:extLst>
                </a:gridCol>
                <a:gridCol w="2225040">
                  <a:extLst>
                    <a:ext uri="{9D8B030D-6E8A-4147-A177-3AD203B41FA5}">
                      <a16:colId xmlns:a16="http://schemas.microsoft.com/office/drawing/2014/main" val="644521529"/>
                    </a:ext>
                  </a:extLst>
                </a:gridCol>
              </a:tblGrid>
              <a:tr h="808771">
                <a:tc>
                  <a:txBody>
                    <a:bodyPr/>
                    <a:lstStyle/>
                    <a:p>
                      <a:r>
                        <a:rPr lang="en-IN" sz="1600" dirty="0">
                          <a:latin typeface="Times New Roman" panose="02020603050405020304" pitchFamily="18" charset="0"/>
                          <a:cs typeface="Times New Roman" panose="02020603050405020304" pitchFamily="18" charset="0"/>
                        </a:rPr>
                        <a:t>Title</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Authors</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Methodology</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Advantages</a:t>
                      </a:r>
                    </a:p>
                  </a:txBody>
                  <a:tcPr>
                    <a:solidFill>
                      <a:schemeClr val="tx1">
                        <a:lumMod val="85000"/>
                        <a:lumOff val="15000"/>
                      </a:schemeClr>
                    </a:solidFill>
                  </a:tcPr>
                </a:tc>
                <a:tc>
                  <a:txBody>
                    <a:bodyPr/>
                    <a:lstStyle/>
                    <a:p>
                      <a:r>
                        <a:rPr lang="en-IN" sz="1600" dirty="0">
                          <a:latin typeface="Times New Roman" panose="02020603050405020304" pitchFamily="18" charset="0"/>
                          <a:cs typeface="Times New Roman" panose="02020603050405020304" pitchFamily="18" charset="0"/>
                        </a:rPr>
                        <a:t>Limitations</a:t>
                      </a:r>
                    </a:p>
                  </a:txBody>
                  <a:tcPr>
                    <a:solidFill>
                      <a:schemeClr val="tx1">
                        <a:lumMod val="85000"/>
                        <a:lumOff val="15000"/>
                      </a:schemeClr>
                    </a:solidFill>
                  </a:tcPr>
                </a:tc>
                <a:extLst>
                  <a:ext uri="{0D108BD9-81ED-4DB2-BD59-A6C34878D82A}">
                    <a16:rowId xmlns:a16="http://schemas.microsoft.com/office/drawing/2014/main" val="1647870807"/>
                  </a:ext>
                </a:extLst>
              </a:tr>
              <a:tr h="1767314">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600" b="1" dirty="0">
                          <a:solidFill>
                            <a:schemeClr val="dk1"/>
                          </a:solidFill>
                          <a:effectLst/>
                          <a:latin typeface="Times New Roman" panose="02020603050405020304" pitchFamily="18" charset="0"/>
                          <a:ea typeface="+mn-ea"/>
                          <a:cs typeface="Times New Roman" panose="02020603050405020304" pitchFamily="18" charset="0"/>
                        </a:rPr>
                        <a:t>CREA: An Introduction to Conflict Resolution with </a:t>
                      </a:r>
                      <a:r>
                        <a:rPr lang="en-IN" sz="1600" b="1" dirty="0" err="1">
                          <a:solidFill>
                            <a:schemeClr val="dk1"/>
                          </a:solidFill>
                          <a:effectLst/>
                          <a:latin typeface="Times New Roman" panose="02020603050405020304" pitchFamily="18" charset="0"/>
                          <a:ea typeface="+mn-ea"/>
                          <a:cs typeface="Times New Roman" panose="02020603050405020304" pitchFamily="18" charset="0"/>
                        </a:rPr>
                        <a:t>Equitative</a:t>
                      </a:r>
                      <a:r>
                        <a:rPr lang="en-IN" sz="1600" b="1" dirty="0">
                          <a:solidFill>
                            <a:schemeClr val="dk1"/>
                          </a:solidFill>
                          <a:effectLst/>
                          <a:latin typeface="Times New Roman" panose="02020603050405020304" pitchFamily="18" charset="0"/>
                          <a:ea typeface="+mn-ea"/>
                          <a:cs typeface="Times New Roman" panose="02020603050405020304" pitchFamily="18" charset="0"/>
                        </a:rPr>
                        <a:t> Algorithms [SSRN 2021] </a:t>
                      </a:r>
                      <a:endParaRPr lang="en-US" sz="1600" b="1" i="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r>
                        <a:rPr lang="en-IN" sz="1600" dirty="0">
                          <a:solidFill>
                            <a:schemeClr val="dk1"/>
                          </a:solidFill>
                          <a:effectLst/>
                          <a:latin typeface="Times New Roman" panose="02020603050405020304" pitchFamily="18" charset="0"/>
                          <a:ea typeface="+mn-ea"/>
                          <a:cs typeface="Times New Roman" panose="02020603050405020304" pitchFamily="18" charset="0"/>
                        </a:rPr>
                        <a:t>Marco </a:t>
                      </a:r>
                      <a:r>
                        <a:rPr lang="en-IN" sz="1600" dirty="0" err="1">
                          <a:solidFill>
                            <a:schemeClr val="dk1"/>
                          </a:solidFill>
                          <a:effectLst/>
                          <a:latin typeface="Times New Roman" panose="02020603050405020304" pitchFamily="18" charset="0"/>
                          <a:ea typeface="+mn-ea"/>
                          <a:cs typeface="Times New Roman" panose="02020603050405020304" pitchFamily="18" charset="0"/>
                        </a:rPr>
                        <a:t>Giacalone</a:t>
                      </a:r>
                      <a:r>
                        <a:rPr lang="en-IN" sz="1600" dirty="0">
                          <a:solidFill>
                            <a:schemeClr val="dk1"/>
                          </a:solidFill>
                          <a:effectLst/>
                          <a:latin typeface="Times New Roman" panose="02020603050405020304" pitchFamily="18" charset="0"/>
                          <a:ea typeface="+mn-ea"/>
                          <a:cs typeface="Times New Roman" panose="02020603050405020304" pitchFamily="18" charset="0"/>
                        </a:rPr>
                        <a:t> , </a:t>
                      </a:r>
                      <a:r>
                        <a:rPr lang="en-IN" sz="1600" dirty="0" err="1">
                          <a:solidFill>
                            <a:schemeClr val="dk1"/>
                          </a:solidFill>
                          <a:effectLst/>
                          <a:latin typeface="Times New Roman" panose="02020603050405020304" pitchFamily="18" charset="0"/>
                          <a:ea typeface="+mn-ea"/>
                          <a:cs typeface="Times New Roman" panose="02020603050405020304" pitchFamily="18" charset="0"/>
                        </a:rPr>
                        <a:t>Sajedeh</a:t>
                      </a:r>
                      <a:r>
                        <a:rPr lang="en-IN" sz="1600" dirty="0">
                          <a:solidFill>
                            <a:schemeClr val="dk1"/>
                          </a:solidFill>
                          <a:effectLst/>
                          <a:latin typeface="Times New Roman" panose="02020603050405020304" pitchFamily="18" charset="0"/>
                          <a:ea typeface="+mn-ea"/>
                          <a:cs typeface="Times New Roman" panose="02020603050405020304" pitchFamily="18" charset="0"/>
                        </a:rPr>
                        <a:t> Salehi</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dirty="0">
                          <a:solidFill>
                            <a:schemeClr val="dk1"/>
                          </a:solidFill>
                          <a:effectLst/>
                          <a:latin typeface="Times New Roman" panose="02020603050405020304" pitchFamily="18" charset="0"/>
                          <a:ea typeface="+mn-ea"/>
                          <a:cs typeface="Times New Roman" panose="02020603050405020304" pitchFamily="18" charset="0"/>
                        </a:rPr>
                        <a:t>Explored fair division theory and algorithmic-based dispute resolution procedures.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dirty="0">
                          <a:solidFill>
                            <a:schemeClr val="dk1"/>
                          </a:solidFill>
                          <a:effectLst/>
                          <a:latin typeface="Times New Roman" panose="02020603050405020304" pitchFamily="18" charset="0"/>
                          <a:ea typeface="+mn-ea"/>
                          <a:cs typeface="Times New Roman" panose="02020603050405020304" pitchFamily="18" charset="0"/>
                        </a:rPr>
                        <a:t>Conducted a detailed analysis of legal investigations to identify the potential application of game-theory algorithms in civil disputes.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dirty="0">
                          <a:solidFill>
                            <a:schemeClr val="dk1"/>
                          </a:solidFill>
                          <a:effectLst/>
                          <a:latin typeface="Times New Roman" panose="02020603050405020304" pitchFamily="18" charset="0"/>
                          <a:ea typeface="+mn-ea"/>
                          <a:cs typeface="Times New Roman" panose="02020603050405020304" pitchFamily="18" charset="0"/>
                        </a:rPr>
                        <a:t>Highlights challenges in harmonizing algorithmic dispute resolution approaches in a diverse legal landscape.</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51339393"/>
                  </a:ext>
                </a:extLst>
              </a:tr>
              <a:tr h="440383">
                <a:tc>
                  <a:txBody>
                    <a:bodyPr/>
                    <a:lstStyle/>
                    <a:p>
                      <a:r>
                        <a:rPr lang="en-IN" sz="1600" b="1" dirty="0">
                          <a:solidFill>
                            <a:schemeClr val="dk1"/>
                          </a:solidFill>
                          <a:effectLst/>
                          <a:latin typeface="Times New Roman" panose="02020603050405020304" pitchFamily="18" charset="0"/>
                          <a:ea typeface="+mn-ea"/>
                          <a:cs typeface="Times New Roman" panose="02020603050405020304" pitchFamily="18" charset="0"/>
                        </a:rPr>
                        <a:t>Legal Norm Retrieval with Variations of the BERT Model</a:t>
                      </a:r>
                      <a:br>
                        <a:rPr lang="en-IN" sz="1600" b="1" dirty="0">
                          <a:solidFill>
                            <a:schemeClr val="dk1"/>
                          </a:solidFill>
                          <a:effectLst/>
                          <a:latin typeface="Times New Roman" panose="02020603050405020304" pitchFamily="18" charset="0"/>
                          <a:ea typeface="+mn-ea"/>
                          <a:cs typeface="Times New Roman" panose="02020603050405020304" pitchFamily="18" charset="0"/>
                        </a:rPr>
                      </a:br>
                      <a:r>
                        <a:rPr lang="en-IN" sz="1600" b="1" dirty="0">
                          <a:solidFill>
                            <a:schemeClr val="dk1"/>
                          </a:solidFill>
                          <a:effectLst/>
                          <a:latin typeface="Times New Roman" panose="02020603050405020304" pitchFamily="18" charset="0"/>
                          <a:ea typeface="+mn-ea"/>
                          <a:cs typeface="Times New Roman" panose="02020603050405020304" pitchFamily="18" charset="0"/>
                        </a:rPr>
                        <a:t>Combined with TF-IDF Vectorization [ACM 2021] </a:t>
                      </a:r>
                      <a:endParaRPr lang="en-IN" sz="16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Sabine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Wehnert</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Viju</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Sudhi, Shipra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Dureja</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Libin Kutty,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Saijal</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Shahania</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Ernesto W. De Luca</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r>
                        <a:rPr lang="en-IN" sz="1600" dirty="0">
                          <a:solidFill>
                            <a:schemeClr val="dk1"/>
                          </a:solidFill>
                          <a:effectLst/>
                          <a:latin typeface="Times New Roman" panose="02020603050405020304" pitchFamily="18" charset="0"/>
                          <a:ea typeface="+mn-ea"/>
                          <a:cs typeface="Times New Roman" panose="02020603050405020304" pitchFamily="18" charset="0"/>
                        </a:rPr>
                        <a:t>Focusing on combining Sentence-BERT and LEGAL-BERT with TF-IDF vectors</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Multiple strategies, like data decomposition, augmentation, two-stage TF-IDF with Sentence-BERT, thresholding, and ensemble methods, improved recall</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BERT-based methods may lack explainability compared to TF-IDF, potentially compromising precision; combining Sentence-BERT with TF-IDF and data enrichment adds complexity.</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895498207"/>
                  </a:ext>
                </a:extLst>
              </a:tr>
            </a:tbl>
          </a:graphicData>
        </a:graphic>
      </p:graphicFrame>
      <p:sp>
        <p:nvSpPr>
          <p:cNvPr id="7" name="Slide Number Placeholder 6">
            <a:extLst>
              <a:ext uri="{FF2B5EF4-FFF2-40B4-BE49-F238E27FC236}">
                <a16:creationId xmlns:a16="http://schemas.microsoft.com/office/drawing/2014/main" id="{514AE58F-8127-C052-6C5B-116C260575CF}"/>
              </a:ext>
            </a:extLst>
          </p:cNvPr>
          <p:cNvSpPr>
            <a:spLocks noGrp="1"/>
          </p:cNvSpPr>
          <p:nvPr>
            <p:ph type="sldNum" sz="quarter" idx="7"/>
          </p:nvPr>
        </p:nvSpPr>
        <p:spPr>
          <a:xfrm>
            <a:off x="8991600" y="6295642"/>
            <a:ext cx="2804160" cy="215444"/>
          </a:xfrm>
        </p:spPr>
        <p:txBody>
          <a:bodyPr/>
          <a:lstStyle/>
          <a:p>
            <a:fld id="{B6F15528-21DE-4FAA-801E-634DDDAF4B2B}" type="slidenum">
              <a:rPr lang="en-IN" sz="1400" smtClean="0"/>
              <a:t>8</a:t>
            </a:fld>
            <a:endParaRPr lang="en-IN" sz="1400" dirty="0"/>
          </a:p>
        </p:txBody>
      </p:sp>
    </p:spTree>
    <p:extLst>
      <p:ext uri="{BB962C8B-B14F-4D97-AF65-F5344CB8AC3E}">
        <p14:creationId xmlns:p14="http://schemas.microsoft.com/office/powerpoint/2010/main" val="115270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A70A8E2-2368-EC90-32C5-20DD694BE35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50A0811-9A55-ABBC-FC03-B5F0A9F47E95}"/>
              </a:ext>
            </a:extLst>
          </p:cNvPr>
          <p:cNvSpPr/>
          <p:nvPr/>
        </p:nvSpPr>
        <p:spPr>
          <a:xfrm>
            <a:off x="304800" y="282905"/>
            <a:ext cx="11582400" cy="6270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207709D-4B09-537F-F9C3-14AF43CBB589}"/>
              </a:ext>
            </a:extLst>
          </p:cNvPr>
          <p:cNvSpPr/>
          <p:nvPr/>
        </p:nvSpPr>
        <p:spPr>
          <a:xfrm>
            <a:off x="533400" y="565995"/>
            <a:ext cx="11125200" cy="788168"/>
          </a:xfrm>
          <a:prstGeom prst="rect">
            <a:avLst/>
          </a:prstGeom>
          <a:solidFill>
            <a:schemeClr val="bg1">
              <a:lumMod val="6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object 2">
            <a:extLst>
              <a:ext uri="{FF2B5EF4-FFF2-40B4-BE49-F238E27FC236}">
                <a16:creationId xmlns:a16="http://schemas.microsoft.com/office/drawing/2014/main" id="{7F9226E7-F79F-8BD7-E755-5185BE209203}"/>
              </a:ext>
            </a:extLst>
          </p:cNvPr>
          <p:cNvSpPr txBox="1">
            <a:spLocks noGrp="1"/>
          </p:cNvSpPr>
          <p:nvPr>
            <p:ph type="title"/>
          </p:nvPr>
        </p:nvSpPr>
        <p:spPr>
          <a:xfrm>
            <a:off x="1165758" y="676988"/>
            <a:ext cx="9860484" cy="566181"/>
          </a:xfrm>
          <a:prstGeom prst="rect">
            <a:avLst/>
          </a:prstGeom>
        </p:spPr>
        <p:txBody>
          <a:bodyPr vert="horz" wrap="square" lIns="0" tIns="12065" rIns="0" bIns="0" rtlCol="0">
            <a:spAutoFit/>
          </a:bodyPr>
          <a:lstStyle/>
          <a:p>
            <a:pPr marL="12700" algn="ctr">
              <a:lnSpc>
                <a:spcPct val="100000"/>
              </a:lnSpc>
              <a:spcBef>
                <a:spcPts val="95"/>
              </a:spcBef>
            </a:pPr>
            <a:r>
              <a:rPr lang="en-IN" sz="3600" spc="-5" dirty="0">
                <a:latin typeface="Times New Roman" panose="02020603050405020304" pitchFamily="18" charset="0"/>
                <a:cs typeface="Times New Roman" panose="02020603050405020304" pitchFamily="18" charset="0"/>
              </a:rPr>
              <a:t>PROBLEM STATEMENT</a:t>
            </a:r>
            <a:endParaRPr sz="3600" spc="-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4238A6-85C1-662B-8487-2117D35A9493}"/>
              </a:ext>
            </a:extLst>
          </p:cNvPr>
          <p:cNvSpPr txBox="1"/>
          <p:nvPr/>
        </p:nvSpPr>
        <p:spPr>
          <a:xfrm>
            <a:off x="1295400" y="1981200"/>
            <a:ext cx="9220200" cy="3268652"/>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One of the major limitation of the existing models is that the user doesn’t have the liberty to select their preferred legal case domain instead the models are either too narrow built for only one specific domain such as Human Rights or the models are too generic such that the prediction is not personalised for the user or their preferred case type. Hence there is a need to develop an application that would seamlessly allow the user to choose between the domains prior to interacting with the chatbot and this also increases the performance of the model.</a:t>
            </a:r>
          </a:p>
        </p:txBody>
      </p:sp>
      <p:sp>
        <p:nvSpPr>
          <p:cNvPr id="8" name="Slide Number Placeholder 7">
            <a:extLst>
              <a:ext uri="{FF2B5EF4-FFF2-40B4-BE49-F238E27FC236}">
                <a16:creationId xmlns:a16="http://schemas.microsoft.com/office/drawing/2014/main" id="{8B6E80A4-B21A-ED7E-6094-EF23251B5BC7}"/>
              </a:ext>
            </a:extLst>
          </p:cNvPr>
          <p:cNvSpPr>
            <a:spLocks noGrp="1"/>
          </p:cNvSpPr>
          <p:nvPr>
            <p:ph type="sldNum" sz="quarter" idx="7"/>
          </p:nvPr>
        </p:nvSpPr>
        <p:spPr>
          <a:xfrm>
            <a:off x="8991600" y="6312325"/>
            <a:ext cx="2804160" cy="215444"/>
          </a:xfrm>
        </p:spPr>
        <p:txBody>
          <a:bodyPr/>
          <a:lstStyle/>
          <a:p>
            <a:fld id="{B6F15528-21DE-4FAA-801E-634DDDAF4B2B}" type="slidenum">
              <a:rPr lang="en-IN" sz="1400" smtClean="0"/>
              <a:t>9</a:t>
            </a:fld>
            <a:endParaRPr lang="en-IN" sz="1400" dirty="0"/>
          </a:p>
        </p:txBody>
      </p:sp>
    </p:spTree>
    <p:extLst>
      <p:ext uri="{BB962C8B-B14F-4D97-AF65-F5344CB8AC3E}">
        <p14:creationId xmlns:p14="http://schemas.microsoft.com/office/powerpoint/2010/main" val="3095311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1814</TotalTime>
  <Words>2466</Words>
  <Application>Microsoft Office PowerPoint</Application>
  <PresentationFormat>Widescreen</PresentationFormat>
  <Paragraphs>367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Office Theme</vt:lpstr>
      <vt:lpstr>AN INTELLIGENT AI CHATBOT FOR LEGAL CASE PREDICTION USING BERT </vt:lpstr>
      <vt:lpstr>ABSTRACT</vt:lpstr>
      <vt:lpstr>EXISTING SYSTEM</vt:lpstr>
      <vt:lpstr>LITERATURE REVIEW</vt:lpstr>
      <vt:lpstr>LITERATURE REVIEW</vt:lpstr>
      <vt:lpstr>LITERATURE REVIEW</vt:lpstr>
      <vt:lpstr>LITERATURE REVIEW</vt:lpstr>
      <vt:lpstr>LITERATURE REVIEW</vt:lpstr>
      <vt:lpstr>PROBLEM STATEMENT</vt:lpstr>
      <vt:lpstr>OBJECTIVE</vt:lpstr>
      <vt:lpstr>IMPLEMENTATION  ENVIRONMENT</vt:lpstr>
      <vt:lpstr>PROPOSED  METHODOLOGY </vt:lpstr>
      <vt:lpstr>SYSTEM  ARCHITECTURE</vt:lpstr>
      <vt:lpstr>UML DIAGRAMS – Use Case Diagram</vt:lpstr>
      <vt:lpstr>UML DIAGRAMS – DFD Level 0 Diagram</vt:lpstr>
      <vt:lpstr>UML DIAGRAMS – DFD Level 1 Diagram</vt:lpstr>
      <vt:lpstr>UML DIAGRAMS – DFD Level 2 Diagram</vt:lpstr>
      <vt:lpstr>MODULE DESIGN</vt:lpstr>
      <vt:lpstr>DATA COLLECTION</vt:lpstr>
      <vt:lpstr>DATA  PREPROCESSING</vt:lpstr>
      <vt:lpstr>DATA  PREPROCESSING</vt:lpstr>
      <vt:lpstr>DATA  PREPROCESSING</vt:lpstr>
      <vt:lpstr>SYSTEM IMPLEMENTATION</vt:lpstr>
      <vt:lpstr>SYSTEM IMPLEMENTATION</vt:lpstr>
      <vt:lpstr>SYSTEM IMPLEMENTATION</vt:lpstr>
      <vt:lpstr>PowerPoint Presentation</vt:lpstr>
      <vt:lpstr>PowerPoint Presentation</vt:lpstr>
      <vt:lpstr>PowerPoint Presentation</vt:lpstr>
      <vt:lpstr>RESULTS</vt:lpstr>
      <vt:lpstr>RESULTS</vt:lpstr>
      <vt:lpstr>RESULTS</vt:lpstr>
      <vt:lpstr>RESULTS</vt:lpstr>
      <vt:lpstr>RESULTS</vt:lpstr>
      <vt:lpstr>LEARNING CURVE</vt:lpstr>
      <vt:lpstr>SCREENSHOTS</vt:lpstr>
      <vt:lpstr>SCREENSHOTS</vt:lpstr>
      <vt:lpstr>SCREENSHOTS</vt:lpstr>
      <vt:lpstr>SCREENSHOTS</vt:lpstr>
      <vt:lpstr>SCREENSHOTS</vt:lpstr>
      <vt:lpstr>SCREENSHOTS</vt:lpstr>
      <vt:lpstr>SCREENSHOTS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AI CHATBOT FOR LEGAL CASE PREDICTION USING BERT</dc:title>
  <dc:creator>Monisha</dc:creator>
  <cp:lastModifiedBy>Akshidha Unni</cp:lastModifiedBy>
  <cp:revision>19</cp:revision>
  <dcterms:created xsi:type="dcterms:W3CDTF">2023-12-19T14:14:14Z</dcterms:created>
  <dcterms:modified xsi:type="dcterms:W3CDTF">2024-03-24T16:19:10Z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2023-12-18T00:00:00Z</vt:filetime>
  </property>
  <property fmtid="{D5CDD505-2E9C-101B-9397-08002B2CF9AE}" pid="3" name="Creator">
    <vt:lpwstr>Microsoft® Word 2016</vt:lpwstr>
  </property>
  <property fmtid="{D5CDD505-2E9C-101B-9397-08002B2CF9AE}" pid="4" name="LastSaved">
    <vt:filetime>2023-12-19T00:00:00Z</vt:filetime>
  </property>
</Properties>
</file>