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71" r:id="rId5"/>
    <p:sldId id="259" r:id="rId6"/>
    <p:sldId id="272" r:id="rId7"/>
    <p:sldId id="260" r:id="rId8"/>
    <p:sldId id="282" r:id="rId9"/>
    <p:sldId id="283" r:id="rId10"/>
    <p:sldId id="284" r:id="rId11"/>
    <p:sldId id="285" r:id="rId12"/>
    <p:sldId id="286" r:id="rId13"/>
    <p:sldId id="263" r:id="rId14"/>
    <p:sldId id="261" r:id="rId15"/>
    <p:sldId id="278" r:id="rId16"/>
    <p:sldId id="262" r:id="rId17"/>
    <p:sldId id="277" r:id="rId18"/>
    <p:sldId id="265" r:id="rId19"/>
    <p:sldId id="273" r:id="rId20"/>
    <p:sldId id="279" r:id="rId21"/>
    <p:sldId id="266" r:id="rId22"/>
    <p:sldId id="274" r:id="rId23"/>
    <p:sldId id="267" r:id="rId24"/>
    <p:sldId id="276" r:id="rId25"/>
    <p:sldId id="268" r:id="rId26"/>
  </p:sldIdLst>
  <p:sldSz cx="18288000" cy="10287000"/>
  <p:notesSz cx="6858000" cy="9144000"/>
  <p:embeddedFontLst>
    <p:embeddedFont>
      <p:font typeface="Cambria Math" panose="02040503050406030204" pitchFamily="18" charset="0"/>
      <p:regular r:id="rId27"/>
    </p:embeddedFont>
    <p:embeddedFont>
      <p:font typeface="Open Sans Bold"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D9B1"/>
    <a:srgbClr val="E2C2C2"/>
    <a:srgbClr val="EAE5D6"/>
    <a:srgbClr val="E8DBCF"/>
    <a:srgbClr val="F6F3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09" autoAdjust="0"/>
    <p:restoredTop sz="94622" autoAdjust="0"/>
  </p:normalViewPr>
  <p:slideViewPr>
    <p:cSldViewPr>
      <p:cViewPr varScale="1">
        <p:scale>
          <a:sx n="48" d="100"/>
          <a:sy n="48" d="100"/>
        </p:scale>
        <p:origin x="53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0.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0.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qiskit-community.github.io/qiskit-finance/tutorials/01_portfolio_optimization.htm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dirty="0"/>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dirty="0"/>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dirty="0"/>
              </a:p>
            </p:txBody>
          </p:sp>
        </p:grpSp>
      </p:grpSp>
      <p:sp>
        <p:nvSpPr>
          <p:cNvPr id="12" name="TextBox 12"/>
          <p:cNvSpPr txBox="1"/>
          <p:nvPr/>
        </p:nvSpPr>
        <p:spPr>
          <a:xfrm>
            <a:off x="5105400" y="1257300"/>
            <a:ext cx="10668000" cy="2769989"/>
          </a:xfrm>
          <a:prstGeom prst="rect">
            <a:avLst/>
          </a:prstGeom>
        </p:spPr>
        <p:txBody>
          <a:bodyPr wrap="square" lIns="0" tIns="0" rIns="0" bIns="0" rtlCol="0" anchor="t">
            <a:spAutoFit/>
          </a:bodyPr>
          <a:lstStyle/>
          <a:p>
            <a:r>
              <a:rPr lang="en-US" sz="6000" b="1" dirty="0">
                <a:solidFill>
                  <a:srgbClr val="000000"/>
                </a:solidFill>
                <a:latin typeface="Arial" panose="020B0604020202020204" pitchFamily="34" charset="0"/>
                <a:cs typeface="Arial" panose="020B0604020202020204" pitchFamily="34" charset="0"/>
              </a:rPr>
              <a:t>Quantitative Financial Portfolio Optimization using Quantum Approximation</a:t>
            </a:r>
          </a:p>
        </p:txBody>
      </p:sp>
      <p:sp>
        <p:nvSpPr>
          <p:cNvPr id="13" name="Freeform 1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5105400" y="4331987"/>
            <a:ext cx="10668000" cy="4995727"/>
          </a:xfrm>
          <a:prstGeom prst="rect">
            <a:avLst/>
          </a:prstGeom>
        </p:spPr>
        <p:txBody>
          <a:bodyPr wrap="square" lIns="0" tIns="0" rIns="0" bIns="0" rtlCol="0" anchor="t">
            <a:spAutoFit/>
          </a:bodyPr>
          <a:lstStyle/>
          <a:p>
            <a:pPr>
              <a:lnSpc>
                <a:spcPts val="8029"/>
              </a:lnSpc>
            </a:pPr>
            <a:r>
              <a:rPr lang="en-US" sz="4200" dirty="0">
                <a:solidFill>
                  <a:srgbClr val="000000"/>
                </a:solidFill>
                <a:latin typeface="Arial" panose="020B0604020202020204" pitchFamily="34" charset="0"/>
                <a:cs typeface="Arial" panose="020B0604020202020204" pitchFamily="34" charset="0"/>
              </a:rPr>
              <a:t>Batch No. 17</a:t>
            </a:r>
          </a:p>
          <a:p>
            <a:pPr>
              <a:lnSpc>
                <a:spcPts val="8029"/>
              </a:lnSpc>
            </a:pPr>
            <a:r>
              <a:rPr lang="en-US" sz="4200" dirty="0">
                <a:solidFill>
                  <a:srgbClr val="000000"/>
                </a:solidFill>
                <a:latin typeface="Arial" panose="020B0604020202020204" pitchFamily="34" charset="0"/>
                <a:cs typeface="Arial" panose="020B0604020202020204" pitchFamily="34" charset="0"/>
              </a:rPr>
              <a:t>Team Member: Vijayalakshmi S </a:t>
            </a:r>
          </a:p>
          <a:p>
            <a:pPr>
              <a:lnSpc>
                <a:spcPts val="8029"/>
              </a:lnSpc>
            </a:pPr>
            <a:r>
              <a:rPr lang="en-US" sz="4200" dirty="0">
                <a:solidFill>
                  <a:srgbClr val="000000"/>
                </a:solidFill>
                <a:latin typeface="Arial" panose="020B0604020202020204" pitchFamily="34" charset="0"/>
                <a:cs typeface="Arial" panose="020B0604020202020204" pitchFamily="34" charset="0"/>
              </a:rPr>
              <a:t>Register Number: 211420104304</a:t>
            </a:r>
          </a:p>
          <a:p>
            <a:pPr>
              <a:lnSpc>
                <a:spcPts val="8029"/>
              </a:lnSpc>
            </a:pPr>
            <a:r>
              <a:rPr lang="en-US" sz="4200" dirty="0">
                <a:solidFill>
                  <a:srgbClr val="000000"/>
                </a:solidFill>
                <a:latin typeface="Arial" panose="020B0604020202020204" pitchFamily="34" charset="0"/>
                <a:cs typeface="Arial" panose="020B0604020202020204" pitchFamily="34" charset="0"/>
              </a:rPr>
              <a:t>Project Guide: Dr. K. </a:t>
            </a:r>
            <a:r>
              <a:rPr lang="en-US" sz="4200" dirty="0" err="1">
                <a:solidFill>
                  <a:srgbClr val="000000"/>
                </a:solidFill>
                <a:latin typeface="Arial" panose="020B0604020202020204" pitchFamily="34" charset="0"/>
                <a:cs typeface="Arial" panose="020B0604020202020204" pitchFamily="34" charset="0"/>
              </a:rPr>
              <a:t>Valarmathi</a:t>
            </a:r>
            <a:r>
              <a:rPr lang="en-US" sz="4200" dirty="0">
                <a:solidFill>
                  <a:srgbClr val="000000"/>
                </a:solidFill>
                <a:latin typeface="Arial" panose="020B0604020202020204" pitchFamily="34" charset="0"/>
                <a:cs typeface="Arial" panose="020B0604020202020204" pitchFamily="34" charset="0"/>
              </a:rPr>
              <a:t> M.E., Ph.D., </a:t>
            </a:r>
          </a:p>
          <a:p>
            <a:pPr>
              <a:lnSpc>
                <a:spcPts val="8029"/>
              </a:lnSpc>
            </a:pPr>
            <a:r>
              <a:rPr lang="en-US" sz="4200" dirty="0">
                <a:solidFill>
                  <a:srgbClr val="000000"/>
                </a:solidFill>
                <a:latin typeface="Arial" panose="020B0604020202020204" pitchFamily="34" charset="0"/>
                <a:cs typeface="Arial" panose="020B0604020202020204" pitchFamily="34" charset="0"/>
              </a:rPr>
              <a:t>Panimalar Engineering College</a:t>
            </a:r>
          </a:p>
        </p:txBody>
      </p:sp>
      <p:sp>
        <p:nvSpPr>
          <p:cNvPr id="16" name="Freeform 16"/>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93BCC0AC-9A29-DBAF-4C7F-23B1939A2EFB}"/>
            </a:ext>
          </a:extLst>
        </p:cNvPr>
        <p:cNvGrpSpPr/>
        <p:nvPr/>
      </p:nvGrpSpPr>
      <p:grpSpPr>
        <a:xfrm>
          <a:off x="0" y="0"/>
          <a:ext cx="0" cy="0"/>
          <a:chOff x="0" y="0"/>
          <a:chExt cx="0" cy="0"/>
        </a:xfrm>
      </p:grpSpPr>
      <p:sp>
        <p:nvSpPr>
          <p:cNvPr id="13" name="Freeform 13">
            <a:extLst>
              <a:ext uri="{FF2B5EF4-FFF2-40B4-BE49-F238E27FC236}">
                <a16:creationId xmlns:a16="http://schemas.microsoft.com/office/drawing/2014/main" id="{8DDEFF4A-D60A-67BB-DE7D-CC6F3584805D}"/>
              </a:ext>
            </a:extLst>
          </p:cNvPr>
          <p:cNvSpPr/>
          <p:nvPr/>
        </p:nvSpPr>
        <p:spPr>
          <a:xfrm>
            <a:off x="-2187101" y="-58202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a:extLst>
              <a:ext uri="{FF2B5EF4-FFF2-40B4-BE49-F238E27FC236}">
                <a16:creationId xmlns:a16="http://schemas.microsoft.com/office/drawing/2014/main" id="{379F421C-0E81-61E1-9E43-063F596E5AA0}"/>
              </a:ext>
            </a:extLst>
          </p:cNvPr>
          <p:cNvSpPr txBox="1"/>
          <p:nvPr/>
        </p:nvSpPr>
        <p:spPr>
          <a:xfrm>
            <a:off x="1236347" y="510912"/>
            <a:ext cx="15815306" cy="1450976"/>
          </a:xfrm>
          <a:prstGeom prst="rect">
            <a:avLst/>
          </a:prstGeom>
        </p:spPr>
        <p:txBody>
          <a:bodyPr lIns="0" tIns="0" rIns="0" bIns="0" rtlCol="0" anchor="t">
            <a:spAutoFit/>
          </a:bodyPr>
          <a:lstStyle/>
          <a:p>
            <a:pPr algn="ctr">
              <a:lnSpc>
                <a:spcPts val="11899"/>
              </a:lnSpc>
            </a:pPr>
            <a:r>
              <a:rPr lang="en-US" sz="8499" b="1" dirty="0">
                <a:solidFill>
                  <a:srgbClr val="000000"/>
                </a:solidFill>
                <a:latin typeface="+mj-lt"/>
                <a:ea typeface="Alatsi Bold"/>
              </a:rPr>
              <a:t>﻿</a:t>
            </a:r>
            <a:r>
              <a:rPr lang="en-US" sz="8499" b="1" dirty="0">
                <a:solidFill>
                  <a:srgbClr val="000000"/>
                </a:solidFill>
                <a:latin typeface="+mj-lt"/>
              </a:rPr>
              <a:t>Literature</a:t>
            </a:r>
            <a:r>
              <a:rPr lang="en-US" sz="8499" b="1" dirty="0">
                <a:solidFill>
                  <a:srgbClr val="000000"/>
                </a:solidFill>
                <a:latin typeface="+mj-lt"/>
                <a:ea typeface="Alatsi Bold"/>
              </a:rPr>
              <a:t> Survey</a:t>
            </a:r>
          </a:p>
        </p:txBody>
      </p:sp>
      <p:sp>
        <p:nvSpPr>
          <p:cNvPr id="5" name="AutoShape 5">
            <a:extLst>
              <a:ext uri="{FF2B5EF4-FFF2-40B4-BE49-F238E27FC236}">
                <a16:creationId xmlns:a16="http://schemas.microsoft.com/office/drawing/2014/main" id="{5E26B6DE-32E8-5B73-F6EE-8DF6BFF971E5}"/>
              </a:ext>
            </a:extLst>
          </p:cNvPr>
          <p:cNvSpPr/>
          <p:nvPr/>
        </p:nvSpPr>
        <p:spPr>
          <a:xfrm>
            <a:off x="-260599" y="9892665"/>
            <a:ext cx="7105264" cy="19050"/>
          </a:xfrm>
          <a:prstGeom prst="line">
            <a:avLst/>
          </a:prstGeom>
          <a:ln w="114300" cap="flat">
            <a:solidFill>
              <a:srgbClr val="9FC3D0"/>
            </a:solidFill>
            <a:prstDash val="solid"/>
            <a:headEnd type="none" w="sm" len="sm"/>
            <a:tailEnd type="none" w="sm" len="sm"/>
          </a:ln>
        </p:spPr>
      </p:sp>
      <p:sp>
        <p:nvSpPr>
          <p:cNvPr id="6" name="AutoShape 6">
            <a:extLst>
              <a:ext uri="{FF2B5EF4-FFF2-40B4-BE49-F238E27FC236}">
                <a16:creationId xmlns:a16="http://schemas.microsoft.com/office/drawing/2014/main" id="{65FF3CC4-F398-1C6D-5A45-1A8A97F61B63}"/>
              </a:ext>
            </a:extLst>
          </p:cNvPr>
          <p:cNvSpPr/>
          <p:nvPr/>
        </p:nvSpPr>
        <p:spPr>
          <a:xfrm>
            <a:off x="11430169" y="9892665"/>
            <a:ext cx="7105264" cy="19050"/>
          </a:xfrm>
          <a:prstGeom prst="line">
            <a:avLst/>
          </a:prstGeom>
          <a:ln w="114300" cap="flat">
            <a:solidFill>
              <a:srgbClr val="9FC3D0"/>
            </a:solidFill>
            <a:prstDash val="solid"/>
            <a:headEnd type="none" w="sm" len="sm"/>
            <a:tailEnd type="none" w="sm" len="sm"/>
          </a:ln>
        </p:spPr>
      </p:sp>
      <p:grpSp>
        <p:nvGrpSpPr>
          <p:cNvPr id="7" name="Group 7">
            <a:extLst>
              <a:ext uri="{FF2B5EF4-FFF2-40B4-BE49-F238E27FC236}">
                <a16:creationId xmlns:a16="http://schemas.microsoft.com/office/drawing/2014/main" id="{3BC05AF0-922B-12DE-5171-C6FD5836B94E}"/>
              </a:ext>
            </a:extLst>
          </p:cNvPr>
          <p:cNvGrpSpPr/>
          <p:nvPr/>
        </p:nvGrpSpPr>
        <p:grpSpPr>
          <a:xfrm>
            <a:off x="15859155" y="0"/>
            <a:ext cx="1562612" cy="1673225"/>
            <a:chOff x="0" y="0"/>
            <a:chExt cx="2083482" cy="2230967"/>
          </a:xfrm>
        </p:grpSpPr>
        <p:grpSp>
          <p:nvGrpSpPr>
            <p:cNvPr id="8" name="Group 8">
              <a:extLst>
                <a:ext uri="{FF2B5EF4-FFF2-40B4-BE49-F238E27FC236}">
                  <a16:creationId xmlns:a16="http://schemas.microsoft.com/office/drawing/2014/main" id="{B0159F86-75AB-B64D-F60A-CC84A45A593E}"/>
                </a:ext>
              </a:extLst>
            </p:cNvPr>
            <p:cNvGrpSpPr/>
            <p:nvPr/>
          </p:nvGrpSpPr>
          <p:grpSpPr>
            <a:xfrm>
              <a:off x="75599" y="0"/>
              <a:ext cx="1932284" cy="2230967"/>
              <a:chOff x="0" y="0"/>
              <a:chExt cx="703982" cy="812800"/>
            </a:xfrm>
          </p:grpSpPr>
          <p:sp>
            <p:nvSpPr>
              <p:cNvPr id="9" name="Freeform 9">
                <a:extLst>
                  <a:ext uri="{FF2B5EF4-FFF2-40B4-BE49-F238E27FC236}">
                    <a16:creationId xmlns:a16="http://schemas.microsoft.com/office/drawing/2014/main" id="{2F21C11F-3C7C-96DF-9EB4-2D4E1C4ED094}"/>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10">
                <a:extLst>
                  <a:ext uri="{FF2B5EF4-FFF2-40B4-BE49-F238E27FC236}">
                    <a16:creationId xmlns:a16="http://schemas.microsoft.com/office/drawing/2014/main" id="{B925D3FD-AD4A-24C1-B128-41C81870FC44}"/>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a:extLst>
                <a:ext uri="{FF2B5EF4-FFF2-40B4-BE49-F238E27FC236}">
                  <a16:creationId xmlns:a16="http://schemas.microsoft.com/office/drawing/2014/main" id="{8CE4075B-DFE9-1110-2CDF-9EF304B4466A}"/>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9</a:t>
              </a:r>
            </a:p>
          </p:txBody>
        </p:sp>
      </p:grpSp>
      <p:sp>
        <p:nvSpPr>
          <p:cNvPr id="14" name="Freeform 14">
            <a:extLst>
              <a:ext uri="{FF2B5EF4-FFF2-40B4-BE49-F238E27FC236}">
                <a16:creationId xmlns:a16="http://schemas.microsoft.com/office/drawing/2014/main" id="{6246B3C2-9556-9F60-3BC7-3207AB89E76F}"/>
              </a:ext>
            </a:extLst>
          </p:cNvPr>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15" name="Table 14">
            <a:extLst>
              <a:ext uri="{FF2B5EF4-FFF2-40B4-BE49-F238E27FC236}">
                <a16:creationId xmlns:a16="http://schemas.microsoft.com/office/drawing/2014/main" id="{E7768BD7-57F4-A5F4-0EF5-21A6DBFF7674}"/>
              </a:ext>
            </a:extLst>
          </p:cNvPr>
          <p:cNvGraphicFramePr>
            <a:graphicFrameLocks noGrp="1"/>
          </p:cNvGraphicFramePr>
          <p:nvPr>
            <p:extLst>
              <p:ext uri="{D42A27DB-BD31-4B8C-83A1-F6EECF244321}">
                <p14:modId xmlns:p14="http://schemas.microsoft.com/office/powerpoint/2010/main" val="3840723926"/>
              </p:ext>
            </p:extLst>
          </p:nvPr>
        </p:nvGraphicFramePr>
        <p:xfrm>
          <a:off x="1470498" y="2414213"/>
          <a:ext cx="15369701" cy="6800950"/>
        </p:xfrm>
        <a:graphic>
          <a:graphicData uri="http://schemas.openxmlformats.org/drawingml/2006/table">
            <a:tbl>
              <a:tblPr firstRow="1" bandRow="1">
                <a:tableStyleId>{912C8C85-51F0-491E-9774-3900AFEF0FD7}</a:tableStyleId>
              </a:tblPr>
              <a:tblGrid>
                <a:gridCol w="1177321">
                  <a:extLst>
                    <a:ext uri="{9D8B030D-6E8A-4147-A177-3AD203B41FA5}">
                      <a16:colId xmlns:a16="http://schemas.microsoft.com/office/drawing/2014/main" val="413644826"/>
                    </a:ext>
                  </a:extLst>
                </a:gridCol>
                <a:gridCol w="1566691">
                  <a:extLst>
                    <a:ext uri="{9D8B030D-6E8A-4147-A177-3AD203B41FA5}">
                      <a16:colId xmlns:a16="http://schemas.microsoft.com/office/drawing/2014/main" val="2391251227"/>
                    </a:ext>
                  </a:extLst>
                </a:gridCol>
                <a:gridCol w="5805976">
                  <a:extLst>
                    <a:ext uri="{9D8B030D-6E8A-4147-A177-3AD203B41FA5}">
                      <a16:colId xmlns:a16="http://schemas.microsoft.com/office/drawing/2014/main" val="2638404562"/>
                    </a:ext>
                  </a:extLst>
                </a:gridCol>
                <a:gridCol w="3674427">
                  <a:extLst>
                    <a:ext uri="{9D8B030D-6E8A-4147-A177-3AD203B41FA5}">
                      <a16:colId xmlns:a16="http://schemas.microsoft.com/office/drawing/2014/main" val="285958090"/>
                    </a:ext>
                  </a:extLst>
                </a:gridCol>
                <a:gridCol w="3145286">
                  <a:extLst>
                    <a:ext uri="{9D8B030D-6E8A-4147-A177-3AD203B41FA5}">
                      <a16:colId xmlns:a16="http://schemas.microsoft.com/office/drawing/2014/main" val="1189595711"/>
                    </a:ext>
                  </a:extLst>
                </a:gridCol>
              </a:tblGrid>
              <a:tr h="1360190">
                <a:tc>
                  <a:txBody>
                    <a:bodyPr/>
                    <a:lstStyle/>
                    <a:p>
                      <a:pPr algn="ctr"/>
                      <a:r>
                        <a:rPr lang="en-US" sz="2400" dirty="0">
                          <a:solidFill>
                            <a:schemeClr val="tx1"/>
                          </a:solidFill>
                          <a:latin typeface="+mj-lt"/>
                          <a:cs typeface="Times New Roman" panose="02020603050405020304" pitchFamily="18" charset="0"/>
                        </a:rPr>
                        <a:t>S. 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D9B1"/>
                    </a:solidFill>
                  </a:tcPr>
                </a:tc>
                <a:tc>
                  <a:txBody>
                    <a:bodyPr/>
                    <a:lstStyle/>
                    <a:p>
                      <a:pPr algn="ctr"/>
                      <a:r>
                        <a:rPr lang="en-US" sz="2400" dirty="0">
                          <a:solidFill>
                            <a:schemeClr val="tx1"/>
                          </a:solidFill>
                          <a:latin typeface="+mj-lt"/>
                          <a:cs typeface="Times New Roman" panose="02020603050405020304" pitchFamily="18" charset="0"/>
                        </a:rPr>
                        <a:t>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D9B1"/>
                    </a:solidFill>
                  </a:tcPr>
                </a:tc>
                <a:tc>
                  <a:txBody>
                    <a:bodyPr/>
                    <a:lstStyle/>
                    <a:p>
                      <a:pPr algn="ctr"/>
                      <a:r>
                        <a:rPr lang="en-US" sz="2400" dirty="0">
                          <a:solidFill>
                            <a:schemeClr val="tx1"/>
                          </a:solidFill>
                          <a:latin typeface="+mj-lt"/>
                          <a:cs typeface="Times New Roman" panose="02020603050405020304" pitchFamily="18" charset="0"/>
                        </a:rPr>
                        <a:t>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D9B1"/>
                    </a:solidFill>
                  </a:tcPr>
                </a:tc>
                <a:tc>
                  <a:txBody>
                    <a:bodyPr/>
                    <a:lstStyle/>
                    <a:p>
                      <a:pPr algn="ctr"/>
                      <a:r>
                        <a:rPr lang="en-US" sz="2400" dirty="0">
                          <a:solidFill>
                            <a:schemeClr val="tx1"/>
                          </a:solidFill>
                          <a:latin typeface="+mj-lt"/>
                          <a:cs typeface="Times New Roman" panose="02020603050405020304" pitchFamily="18" charset="0"/>
                        </a:rPr>
                        <a:t>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D9B1"/>
                    </a:solidFill>
                  </a:tcPr>
                </a:tc>
                <a:tc>
                  <a:txBody>
                    <a:bodyPr/>
                    <a:lstStyle/>
                    <a:p>
                      <a:pPr algn="ctr"/>
                      <a:r>
                        <a:rPr lang="en-US" sz="2400" dirty="0">
                          <a:solidFill>
                            <a:schemeClr val="tx1"/>
                          </a:solidFill>
                          <a:latin typeface="+mj-lt"/>
                          <a:cs typeface="Times New Roman" panose="02020603050405020304" pitchFamily="18" charset="0"/>
                        </a:rPr>
                        <a:t>Limitation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D9B1"/>
                    </a:solidFill>
                  </a:tcPr>
                </a:tc>
                <a:extLst>
                  <a:ext uri="{0D108BD9-81ED-4DB2-BD59-A6C34878D82A}">
                    <a16:rowId xmlns:a16="http://schemas.microsoft.com/office/drawing/2014/main" val="2415001484"/>
                  </a:ext>
                </a:extLst>
              </a:tr>
              <a:tr h="1360190">
                <a:tc>
                  <a:txBody>
                    <a:bodyPr/>
                    <a:lstStyle/>
                    <a:p>
                      <a:r>
                        <a:rPr lang="en-US" sz="1800" b="0" dirty="0">
                          <a:solidFill>
                            <a:schemeClr val="tx1"/>
                          </a:solidFill>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Application of quantum computing in discrete portfolio optimization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Quantum Walk Optimization Algorithm used for portfolio optimization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b="0" dirty="0">
                          <a:solidFill>
                            <a:schemeClr val="tx1"/>
                          </a:solidFill>
                          <a:latin typeface="Times New Roman" panose="02020603050405020304" pitchFamily="18" charset="0"/>
                          <a:cs typeface="Times New Roman" panose="02020603050405020304" pitchFamily="18" charset="0"/>
                        </a:rPr>
                        <a:t>Can not handle high dimension feature selection.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329364"/>
                  </a:ext>
                </a:extLst>
              </a:tr>
              <a:tr h="1360190">
                <a:tc>
                  <a:txBody>
                    <a:bodyPr/>
                    <a:lstStyle/>
                    <a:p>
                      <a:r>
                        <a:rPr lang="en-US" sz="1800" b="0" dirty="0">
                          <a:solidFill>
                            <a:schemeClr val="tx1"/>
                          </a:solidFill>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Times New Roman" panose="02020603050405020304" pitchFamily="18" charset="0"/>
                          <a:cs typeface="Times New Roman" panose="02020603050405020304" pitchFamily="18" charset="0"/>
                        </a:rPr>
                        <a:t>Quantum Optimization Heuristics with an Application to Knapsack Problems</a:t>
                      </a:r>
                    </a:p>
                    <a:p>
                      <a:endParaRPr lang="en-US" sz="1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QAOA used for finding greedy solutions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QAOA used for finding greedy solutions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0135428"/>
                  </a:ext>
                </a:extLst>
              </a:tr>
              <a:tr h="1360190">
                <a:tc>
                  <a:txBody>
                    <a:bodyPr/>
                    <a:lstStyle/>
                    <a:p>
                      <a:r>
                        <a:rPr lang="en-US" sz="1800" b="0" dirty="0">
                          <a:solidFill>
                            <a:schemeClr val="tx1"/>
                          </a:solidFill>
                          <a:latin typeface="Times New Roman" panose="02020603050405020304" pitchFamily="18" charset="0"/>
                          <a:cs typeface="Times New Roman" panose="02020603050405020304"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err="1">
                          <a:solidFill>
                            <a:schemeClr val="tx1"/>
                          </a:solidFill>
                          <a:latin typeface="Times New Roman" panose="02020603050405020304" pitchFamily="18" charset="0"/>
                          <a:cs typeface="Times New Roman" panose="02020603050405020304" pitchFamily="18" charset="0"/>
                        </a:rPr>
                        <a:t>PyPortfolioOpt</a:t>
                      </a:r>
                      <a:r>
                        <a:rPr lang="en-US" sz="1800" b="0" dirty="0">
                          <a:solidFill>
                            <a:schemeClr val="tx1"/>
                          </a:solidFill>
                          <a:latin typeface="Times New Roman" panose="02020603050405020304" pitchFamily="18" charset="0"/>
                          <a:cs typeface="Times New Roman" panose="02020603050405020304" pitchFamily="18" charset="0"/>
                        </a:rPr>
                        <a:t>: portfolio optimization in Python</a:t>
                      </a:r>
                    </a:p>
                    <a:p>
                      <a:endParaRPr lang="en-US" sz="1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Portfolio optimization using classical mean-variance optimization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Low throughput and high execution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1438377"/>
                  </a:ext>
                </a:extLst>
              </a:tr>
              <a:tr h="1360190">
                <a:tc>
                  <a:txBody>
                    <a:bodyPr/>
                    <a:lstStyle/>
                    <a:p>
                      <a:r>
                        <a:rPr lang="en-US" sz="1800" b="0" dirty="0">
                          <a:solidFill>
                            <a:schemeClr val="tx1"/>
                          </a:solidFill>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OSQP: an operator splitting solver for quadratic programs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Quadratic conversion of solver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Not applied to financial portfolios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8129505"/>
                  </a:ext>
                </a:extLst>
              </a:tr>
            </a:tbl>
          </a:graphicData>
        </a:graphic>
      </p:graphicFrame>
      <p:sp>
        <p:nvSpPr>
          <p:cNvPr id="3" name="TextBox 2">
            <a:extLst>
              <a:ext uri="{FF2B5EF4-FFF2-40B4-BE49-F238E27FC236}">
                <a16:creationId xmlns:a16="http://schemas.microsoft.com/office/drawing/2014/main" id="{E44802BB-362B-797F-CF8F-92004E048A17}"/>
              </a:ext>
            </a:extLst>
          </p:cNvPr>
          <p:cNvSpPr txBox="1"/>
          <p:nvPr/>
        </p:nvSpPr>
        <p:spPr>
          <a:xfrm>
            <a:off x="5702946" y="9639300"/>
            <a:ext cx="6882108" cy="432811"/>
          </a:xfrm>
          <a:prstGeom prst="rect">
            <a:avLst/>
          </a:prstGeom>
        </p:spPr>
        <p:txBody>
          <a:bodyPr lIns="0" tIns="0" rIns="0" bIns="0" rtlCol="0" anchor="t">
            <a:spAutoFit/>
          </a:bodyPr>
          <a:lstStyle/>
          <a:p>
            <a:pPr algn="ctr">
              <a:lnSpc>
                <a:spcPts val="3779"/>
              </a:lnSpc>
            </a:pPr>
            <a:r>
              <a:rPr lang="en-US" sz="2000" dirty="0">
                <a:solidFill>
                  <a:srgbClr val="000000"/>
                </a:solidFill>
                <a:latin typeface="Alatsi Bold"/>
              </a:rPr>
              <a:t>Panimalar Engineering College | 2024</a:t>
            </a:r>
          </a:p>
        </p:txBody>
      </p:sp>
    </p:spTree>
    <p:extLst>
      <p:ext uri="{BB962C8B-B14F-4D97-AF65-F5344CB8AC3E}">
        <p14:creationId xmlns:p14="http://schemas.microsoft.com/office/powerpoint/2010/main" val="3806885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93BCC0AC-9A29-DBAF-4C7F-23B1939A2EFB}"/>
            </a:ext>
          </a:extLst>
        </p:cNvPr>
        <p:cNvGrpSpPr/>
        <p:nvPr/>
      </p:nvGrpSpPr>
      <p:grpSpPr>
        <a:xfrm>
          <a:off x="0" y="0"/>
          <a:ext cx="0" cy="0"/>
          <a:chOff x="0" y="0"/>
          <a:chExt cx="0" cy="0"/>
        </a:xfrm>
      </p:grpSpPr>
      <p:sp>
        <p:nvSpPr>
          <p:cNvPr id="13" name="Freeform 13">
            <a:extLst>
              <a:ext uri="{FF2B5EF4-FFF2-40B4-BE49-F238E27FC236}">
                <a16:creationId xmlns:a16="http://schemas.microsoft.com/office/drawing/2014/main" id="{8DDEFF4A-D60A-67BB-DE7D-CC6F3584805D}"/>
              </a:ext>
            </a:extLst>
          </p:cNvPr>
          <p:cNvSpPr/>
          <p:nvPr/>
        </p:nvSpPr>
        <p:spPr>
          <a:xfrm>
            <a:off x="-2187101" y="-58202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a:extLst>
              <a:ext uri="{FF2B5EF4-FFF2-40B4-BE49-F238E27FC236}">
                <a16:creationId xmlns:a16="http://schemas.microsoft.com/office/drawing/2014/main" id="{379F421C-0E81-61E1-9E43-063F596E5AA0}"/>
              </a:ext>
            </a:extLst>
          </p:cNvPr>
          <p:cNvSpPr txBox="1"/>
          <p:nvPr/>
        </p:nvSpPr>
        <p:spPr>
          <a:xfrm>
            <a:off x="1236347" y="510912"/>
            <a:ext cx="15815306" cy="1450976"/>
          </a:xfrm>
          <a:prstGeom prst="rect">
            <a:avLst/>
          </a:prstGeom>
        </p:spPr>
        <p:txBody>
          <a:bodyPr lIns="0" tIns="0" rIns="0" bIns="0" rtlCol="0" anchor="t">
            <a:spAutoFit/>
          </a:bodyPr>
          <a:lstStyle/>
          <a:p>
            <a:pPr algn="ctr">
              <a:lnSpc>
                <a:spcPts val="11899"/>
              </a:lnSpc>
            </a:pPr>
            <a:r>
              <a:rPr lang="en-US" sz="8499" b="1" dirty="0">
                <a:solidFill>
                  <a:srgbClr val="000000"/>
                </a:solidFill>
                <a:latin typeface="+mj-lt"/>
                <a:ea typeface="Alatsi Bold"/>
              </a:rPr>
              <a:t>﻿</a:t>
            </a:r>
            <a:r>
              <a:rPr lang="en-US" sz="8499" b="1" dirty="0">
                <a:solidFill>
                  <a:srgbClr val="000000"/>
                </a:solidFill>
                <a:latin typeface="+mj-lt"/>
              </a:rPr>
              <a:t>Literature</a:t>
            </a:r>
            <a:r>
              <a:rPr lang="en-US" sz="8499" b="1" dirty="0">
                <a:solidFill>
                  <a:srgbClr val="000000"/>
                </a:solidFill>
                <a:latin typeface="+mj-lt"/>
                <a:ea typeface="Alatsi Bold"/>
              </a:rPr>
              <a:t> Survey</a:t>
            </a:r>
          </a:p>
        </p:txBody>
      </p:sp>
      <p:sp>
        <p:nvSpPr>
          <p:cNvPr id="5" name="AutoShape 5">
            <a:extLst>
              <a:ext uri="{FF2B5EF4-FFF2-40B4-BE49-F238E27FC236}">
                <a16:creationId xmlns:a16="http://schemas.microsoft.com/office/drawing/2014/main" id="{5E26B6DE-32E8-5B73-F6EE-8DF6BFF971E5}"/>
              </a:ext>
            </a:extLst>
          </p:cNvPr>
          <p:cNvSpPr/>
          <p:nvPr/>
        </p:nvSpPr>
        <p:spPr>
          <a:xfrm>
            <a:off x="-260599" y="9892665"/>
            <a:ext cx="7105264" cy="19050"/>
          </a:xfrm>
          <a:prstGeom prst="line">
            <a:avLst/>
          </a:prstGeom>
          <a:ln w="114300" cap="flat">
            <a:solidFill>
              <a:srgbClr val="9FC3D0"/>
            </a:solidFill>
            <a:prstDash val="solid"/>
            <a:headEnd type="none" w="sm" len="sm"/>
            <a:tailEnd type="none" w="sm" len="sm"/>
          </a:ln>
        </p:spPr>
      </p:sp>
      <p:sp>
        <p:nvSpPr>
          <p:cNvPr id="6" name="AutoShape 6">
            <a:extLst>
              <a:ext uri="{FF2B5EF4-FFF2-40B4-BE49-F238E27FC236}">
                <a16:creationId xmlns:a16="http://schemas.microsoft.com/office/drawing/2014/main" id="{65FF3CC4-F398-1C6D-5A45-1A8A97F61B63}"/>
              </a:ext>
            </a:extLst>
          </p:cNvPr>
          <p:cNvSpPr/>
          <p:nvPr/>
        </p:nvSpPr>
        <p:spPr>
          <a:xfrm>
            <a:off x="11430169" y="9892665"/>
            <a:ext cx="7105264" cy="19050"/>
          </a:xfrm>
          <a:prstGeom prst="line">
            <a:avLst/>
          </a:prstGeom>
          <a:ln w="114300" cap="flat">
            <a:solidFill>
              <a:srgbClr val="9FC3D0"/>
            </a:solidFill>
            <a:prstDash val="solid"/>
            <a:headEnd type="none" w="sm" len="sm"/>
            <a:tailEnd type="none" w="sm" len="sm"/>
          </a:ln>
        </p:spPr>
      </p:sp>
      <p:grpSp>
        <p:nvGrpSpPr>
          <p:cNvPr id="7" name="Group 7">
            <a:extLst>
              <a:ext uri="{FF2B5EF4-FFF2-40B4-BE49-F238E27FC236}">
                <a16:creationId xmlns:a16="http://schemas.microsoft.com/office/drawing/2014/main" id="{3BC05AF0-922B-12DE-5171-C6FD5836B94E}"/>
              </a:ext>
            </a:extLst>
          </p:cNvPr>
          <p:cNvGrpSpPr/>
          <p:nvPr/>
        </p:nvGrpSpPr>
        <p:grpSpPr>
          <a:xfrm>
            <a:off x="15859155" y="0"/>
            <a:ext cx="1562612" cy="1673225"/>
            <a:chOff x="0" y="0"/>
            <a:chExt cx="2083482" cy="2230967"/>
          </a:xfrm>
        </p:grpSpPr>
        <p:grpSp>
          <p:nvGrpSpPr>
            <p:cNvPr id="8" name="Group 8">
              <a:extLst>
                <a:ext uri="{FF2B5EF4-FFF2-40B4-BE49-F238E27FC236}">
                  <a16:creationId xmlns:a16="http://schemas.microsoft.com/office/drawing/2014/main" id="{B0159F86-75AB-B64D-F60A-CC84A45A593E}"/>
                </a:ext>
              </a:extLst>
            </p:cNvPr>
            <p:cNvGrpSpPr/>
            <p:nvPr/>
          </p:nvGrpSpPr>
          <p:grpSpPr>
            <a:xfrm>
              <a:off x="75599" y="0"/>
              <a:ext cx="1932284" cy="2230967"/>
              <a:chOff x="0" y="0"/>
              <a:chExt cx="703982" cy="812800"/>
            </a:xfrm>
          </p:grpSpPr>
          <p:sp>
            <p:nvSpPr>
              <p:cNvPr id="9" name="Freeform 9">
                <a:extLst>
                  <a:ext uri="{FF2B5EF4-FFF2-40B4-BE49-F238E27FC236}">
                    <a16:creationId xmlns:a16="http://schemas.microsoft.com/office/drawing/2014/main" id="{2F21C11F-3C7C-96DF-9EB4-2D4E1C4ED094}"/>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10">
                <a:extLst>
                  <a:ext uri="{FF2B5EF4-FFF2-40B4-BE49-F238E27FC236}">
                    <a16:creationId xmlns:a16="http://schemas.microsoft.com/office/drawing/2014/main" id="{B925D3FD-AD4A-24C1-B128-41C81870FC44}"/>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a:extLst>
                <a:ext uri="{FF2B5EF4-FFF2-40B4-BE49-F238E27FC236}">
                  <a16:creationId xmlns:a16="http://schemas.microsoft.com/office/drawing/2014/main" id="{8CE4075B-DFE9-1110-2CDF-9EF304B4466A}"/>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10</a:t>
              </a:r>
            </a:p>
          </p:txBody>
        </p:sp>
      </p:grpSp>
      <p:sp>
        <p:nvSpPr>
          <p:cNvPr id="14" name="Freeform 14">
            <a:extLst>
              <a:ext uri="{FF2B5EF4-FFF2-40B4-BE49-F238E27FC236}">
                <a16:creationId xmlns:a16="http://schemas.microsoft.com/office/drawing/2014/main" id="{6246B3C2-9556-9F60-3BC7-3207AB89E76F}"/>
              </a:ext>
            </a:extLst>
          </p:cNvPr>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15" name="Table 14">
            <a:extLst>
              <a:ext uri="{FF2B5EF4-FFF2-40B4-BE49-F238E27FC236}">
                <a16:creationId xmlns:a16="http://schemas.microsoft.com/office/drawing/2014/main" id="{E7768BD7-57F4-A5F4-0EF5-21A6DBFF7674}"/>
              </a:ext>
            </a:extLst>
          </p:cNvPr>
          <p:cNvGraphicFramePr>
            <a:graphicFrameLocks noGrp="1"/>
          </p:cNvGraphicFramePr>
          <p:nvPr>
            <p:extLst>
              <p:ext uri="{D42A27DB-BD31-4B8C-83A1-F6EECF244321}">
                <p14:modId xmlns:p14="http://schemas.microsoft.com/office/powerpoint/2010/main" val="3410036251"/>
              </p:ext>
            </p:extLst>
          </p:nvPr>
        </p:nvGraphicFramePr>
        <p:xfrm>
          <a:off x="1470498" y="2414213"/>
          <a:ext cx="15369701" cy="6800950"/>
        </p:xfrm>
        <a:graphic>
          <a:graphicData uri="http://schemas.openxmlformats.org/drawingml/2006/table">
            <a:tbl>
              <a:tblPr firstRow="1" bandRow="1">
                <a:tableStyleId>{912C8C85-51F0-491E-9774-3900AFEF0FD7}</a:tableStyleId>
              </a:tblPr>
              <a:tblGrid>
                <a:gridCol w="1177321">
                  <a:extLst>
                    <a:ext uri="{9D8B030D-6E8A-4147-A177-3AD203B41FA5}">
                      <a16:colId xmlns:a16="http://schemas.microsoft.com/office/drawing/2014/main" val="413644826"/>
                    </a:ext>
                  </a:extLst>
                </a:gridCol>
                <a:gridCol w="1566691">
                  <a:extLst>
                    <a:ext uri="{9D8B030D-6E8A-4147-A177-3AD203B41FA5}">
                      <a16:colId xmlns:a16="http://schemas.microsoft.com/office/drawing/2014/main" val="2391251227"/>
                    </a:ext>
                  </a:extLst>
                </a:gridCol>
                <a:gridCol w="5805976">
                  <a:extLst>
                    <a:ext uri="{9D8B030D-6E8A-4147-A177-3AD203B41FA5}">
                      <a16:colId xmlns:a16="http://schemas.microsoft.com/office/drawing/2014/main" val="2638404562"/>
                    </a:ext>
                  </a:extLst>
                </a:gridCol>
                <a:gridCol w="3674427">
                  <a:extLst>
                    <a:ext uri="{9D8B030D-6E8A-4147-A177-3AD203B41FA5}">
                      <a16:colId xmlns:a16="http://schemas.microsoft.com/office/drawing/2014/main" val="285958090"/>
                    </a:ext>
                  </a:extLst>
                </a:gridCol>
                <a:gridCol w="3145286">
                  <a:extLst>
                    <a:ext uri="{9D8B030D-6E8A-4147-A177-3AD203B41FA5}">
                      <a16:colId xmlns:a16="http://schemas.microsoft.com/office/drawing/2014/main" val="1189595711"/>
                    </a:ext>
                  </a:extLst>
                </a:gridCol>
              </a:tblGrid>
              <a:tr h="1360190">
                <a:tc>
                  <a:txBody>
                    <a:bodyPr/>
                    <a:lstStyle/>
                    <a:p>
                      <a:pPr algn="ctr"/>
                      <a:r>
                        <a:rPr lang="en-US" sz="2400" dirty="0">
                          <a:solidFill>
                            <a:schemeClr val="tx1"/>
                          </a:solidFill>
                          <a:latin typeface="+mj-lt"/>
                          <a:cs typeface="Times New Roman" panose="02020603050405020304" pitchFamily="18" charset="0"/>
                        </a:rPr>
                        <a:t>S. 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D9B1"/>
                    </a:solidFill>
                  </a:tcPr>
                </a:tc>
                <a:tc>
                  <a:txBody>
                    <a:bodyPr/>
                    <a:lstStyle/>
                    <a:p>
                      <a:pPr algn="ctr"/>
                      <a:r>
                        <a:rPr lang="en-US" sz="2400" dirty="0">
                          <a:solidFill>
                            <a:schemeClr val="tx1"/>
                          </a:solidFill>
                          <a:latin typeface="+mj-lt"/>
                          <a:cs typeface="Times New Roman" panose="02020603050405020304" pitchFamily="18" charset="0"/>
                        </a:rPr>
                        <a:t>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D9B1"/>
                    </a:solidFill>
                  </a:tcPr>
                </a:tc>
                <a:tc>
                  <a:txBody>
                    <a:bodyPr/>
                    <a:lstStyle/>
                    <a:p>
                      <a:pPr algn="ctr"/>
                      <a:r>
                        <a:rPr lang="en-US" sz="2400" dirty="0">
                          <a:solidFill>
                            <a:schemeClr val="tx1"/>
                          </a:solidFill>
                          <a:latin typeface="+mj-lt"/>
                          <a:cs typeface="Times New Roman" panose="02020603050405020304" pitchFamily="18" charset="0"/>
                        </a:rPr>
                        <a:t>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D9B1"/>
                    </a:solidFill>
                  </a:tcPr>
                </a:tc>
                <a:tc>
                  <a:txBody>
                    <a:bodyPr/>
                    <a:lstStyle/>
                    <a:p>
                      <a:pPr algn="ctr"/>
                      <a:r>
                        <a:rPr lang="en-US" sz="2400" dirty="0">
                          <a:solidFill>
                            <a:schemeClr val="tx1"/>
                          </a:solidFill>
                          <a:latin typeface="+mj-lt"/>
                          <a:cs typeface="Times New Roman" panose="02020603050405020304" pitchFamily="18" charset="0"/>
                        </a:rPr>
                        <a:t>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D9B1"/>
                    </a:solidFill>
                  </a:tcPr>
                </a:tc>
                <a:tc>
                  <a:txBody>
                    <a:bodyPr/>
                    <a:lstStyle/>
                    <a:p>
                      <a:pPr algn="ctr"/>
                      <a:r>
                        <a:rPr lang="en-US" sz="2400" dirty="0">
                          <a:solidFill>
                            <a:schemeClr val="tx1"/>
                          </a:solidFill>
                          <a:latin typeface="+mj-lt"/>
                          <a:cs typeface="Times New Roman" panose="02020603050405020304" pitchFamily="18" charset="0"/>
                        </a:rPr>
                        <a:t>Limitation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D9B1"/>
                    </a:solidFill>
                  </a:tcPr>
                </a:tc>
                <a:extLst>
                  <a:ext uri="{0D108BD9-81ED-4DB2-BD59-A6C34878D82A}">
                    <a16:rowId xmlns:a16="http://schemas.microsoft.com/office/drawing/2014/main" val="2415001484"/>
                  </a:ext>
                </a:extLst>
              </a:tr>
              <a:tr h="1360190">
                <a:tc>
                  <a:txBody>
                    <a:bodyPr/>
                    <a:lstStyle/>
                    <a:p>
                      <a:r>
                        <a:rPr lang="en-US" sz="1800" b="0" dirty="0">
                          <a:solidFill>
                            <a:schemeClr val="tx1"/>
                          </a:solidFill>
                          <a:latin typeface="Times New Roman" panose="02020603050405020304" pitchFamily="18" charset="0"/>
                          <a:cs typeface="Times New Roman" panose="02020603050405020304" pitchFamily="18"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Improving Variational Quantum Optimization using </a:t>
                      </a:r>
                      <a:r>
                        <a:rPr lang="en-US" sz="1800" b="0" dirty="0" err="1">
                          <a:solidFill>
                            <a:schemeClr val="tx1"/>
                          </a:solidFill>
                          <a:latin typeface="Times New Roman" panose="02020603050405020304" pitchFamily="18" charset="0"/>
                          <a:cs typeface="Times New Roman" panose="02020603050405020304" pitchFamily="18" charset="0"/>
                        </a:rPr>
                        <a:t>CVaR</a:t>
                      </a:r>
                      <a:endParaRPr lang="en-US" sz="1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Combinational Optimization using Variational Quantum Eigen solver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Not applied to financial portfolios.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0135428"/>
                  </a:ext>
                </a:extLst>
              </a:tr>
              <a:tr h="1360190">
                <a:tc>
                  <a:txBody>
                    <a:bodyPr/>
                    <a:lstStyle/>
                    <a:p>
                      <a:r>
                        <a:rPr lang="en-US" sz="1800" b="0" dirty="0">
                          <a:solidFill>
                            <a:schemeClr val="tx1"/>
                          </a:solidFill>
                          <a:latin typeface="Times New Roman" panose="02020603050405020304" pitchFamily="18" charset="0"/>
                          <a:cs typeface="Times New Roman" panose="02020603050405020304" pitchFamily="18" charset="0"/>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Times New Roman" panose="02020603050405020304" pitchFamily="18" charset="0"/>
                          <a:cs typeface="Times New Roman" panose="02020603050405020304" pitchFamily="18" charset="0"/>
                        </a:rPr>
                        <a:t>Quantum computing for finance: overview and prospects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Times New Roman" panose="02020603050405020304" pitchFamily="18" charset="0"/>
                          <a:cs typeface="Times New Roman" panose="02020603050405020304" pitchFamily="18" charset="0"/>
                        </a:rPr>
                        <a:t>Research on QML techniques against classical methods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1438377"/>
                  </a:ext>
                </a:extLst>
              </a:tr>
              <a:tr h="1360190">
                <a:tc>
                  <a:txBody>
                    <a:bodyPr/>
                    <a:lstStyle/>
                    <a:p>
                      <a:r>
                        <a:rPr lang="en-US" sz="1800" b="0" dirty="0">
                          <a:solidFill>
                            <a:schemeClr val="tx1"/>
                          </a:solidFill>
                          <a:latin typeface="Times New Roman" panose="02020603050405020304" pitchFamily="18" charset="0"/>
                          <a:cs typeface="Times New Roman" panose="02020603050405020304"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A Quantum Approximate Optimization Algorithm Applied to a Bounded Occurrence Constraint Problem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QAOA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Not applied for portfolio optimization.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8129505"/>
                  </a:ext>
                </a:extLst>
              </a:tr>
              <a:tr h="1360190">
                <a:tc>
                  <a:txBody>
                    <a:bodyPr/>
                    <a:lstStyle/>
                    <a:p>
                      <a:r>
                        <a:rPr lang="en-US" sz="1800" b="0" dirty="0">
                          <a:solidFill>
                            <a:schemeClr val="tx1"/>
                          </a:solidFill>
                          <a:latin typeface="Times New Roman" panose="02020603050405020304" pitchFamily="18" charset="0"/>
                          <a:cs typeface="Times New Roman" panose="02020603050405020304"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2011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Monte Carlo estimation of value-at-risk, conditional value-at-risk and their sensitivities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Classical approach using Monte Carlo simulation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Limited application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7135041"/>
                  </a:ext>
                </a:extLst>
              </a:tr>
            </a:tbl>
          </a:graphicData>
        </a:graphic>
      </p:graphicFrame>
      <p:sp>
        <p:nvSpPr>
          <p:cNvPr id="3" name="TextBox 2">
            <a:extLst>
              <a:ext uri="{FF2B5EF4-FFF2-40B4-BE49-F238E27FC236}">
                <a16:creationId xmlns:a16="http://schemas.microsoft.com/office/drawing/2014/main" id="{E44802BB-362B-797F-CF8F-92004E048A17}"/>
              </a:ext>
            </a:extLst>
          </p:cNvPr>
          <p:cNvSpPr txBox="1"/>
          <p:nvPr/>
        </p:nvSpPr>
        <p:spPr>
          <a:xfrm>
            <a:off x="5702946" y="9639300"/>
            <a:ext cx="6882108" cy="432811"/>
          </a:xfrm>
          <a:prstGeom prst="rect">
            <a:avLst/>
          </a:prstGeom>
        </p:spPr>
        <p:txBody>
          <a:bodyPr lIns="0" tIns="0" rIns="0" bIns="0" rtlCol="0" anchor="t">
            <a:spAutoFit/>
          </a:bodyPr>
          <a:lstStyle/>
          <a:p>
            <a:pPr algn="ctr">
              <a:lnSpc>
                <a:spcPts val="3779"/>
              </a:lnSpc>
            </a:pPr>
            <a:r>
              <a:rPr lang="en-US" sz="2000" dirty="0">
                <a:solidFill>
                  <a:srgbClr val="000000"/>
                </a:solidFill>
                <a:latin typeface="Alatsi Bold"/>
              </a:rPr>
              <a:t>Panimalar Engineering College | 2024</a:t>
            </a:r>
          </a:p>
        </p:txBody>
      </p:sp>
    </p:spTree>
    <p:extLst>
      <p:ext uri="{BB962C8B-B14F-4D97-AF65-F5344CB8AC3E}">
        <p14:creationId xmlns:p14="http://schemas.microsoft.com/office/powerpoint/2010/main" val="1821356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627362" y="0"/>
            <a:ext cx="937061" cy="10287000"/>
            <a:chOff x="0" y="0"/>
            <a:chExt cx="246798" cy="2709333"/>
          </a:xfrm>
        </p:grpSpPr>
        <p:sp>
          <p:nvSpPr>
            <p:cNvPr id="3" name="Freeform 3"/>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4" name="TextBox 4"/>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3242074" y="157051"/>
            <a:ext cx="13180039" cy="1450976"/>
          </a:xfrm>
          <a:prstGeom prst="rect">
            <a:avLst/>
          </a:prstGeom>
        </p:spPr>
        <p:txBody>
          <a:bodyPr lIns="0" tIns="0" rIns="0" bIns="0" rtlCol="0" anchor="t">
            <a:spAutoFit/>
          </a:bodyPr>
          <a:lstStyle/>
          <a:p>
            <a:pPr algn="ctr">
              <a:lnSpc>
                <a:spcPts val="11899"/>
              </a:lnSpc>
            </a:pPr>
            <a:r>
              <a:rPr lang="en-US" sz="8499" b="1" dirty="0">
                <a:solidFill>
                  <a:srgbClr val="000000"/>
                </a:solidFill>
                <a:latin typeface="+mj-lt"/>
              </a:rPr>
              <a:t>Architecture</a:t>
            </a:r>
          </a:p>
        </p:txBody>
      </p:sp>
      <p:sp>
        <p:nvSpPr>
          <p:cNvPr id="27" name="AutoShape 27"/>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sp>
      <p:sp>
        <p:nvSpPr>
          <p:cNvPr id="28" name="AutoShape 28"/>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sp>
      <p:grpSp>
        <p:nvGrpSpPr>
          <p:cNvPr id="29" name="Group 29"/>
          <p:cNvGrpSpPr/>
          <p:nvPr/>
        </p:nvGrpSpPr>
        <p:grpSpPr>
          <a:xfrm>
            <a:off x="15859155" y="0"/>
            <a:ext cx="1562612" cy="1673225"/>
            <a:chOff x="0" y="0"/>
            <a:chExt cx="2083482" cy="2230967"/>
          </a:xfrm>
        </p:grpSpPr>
        <p:grpSp>
          <p:nvGrpSpPr>
            <p:cNvPr id="30" name="Group 30"/>
            <p:cNvGrpSpPr/>
            <p:nvPr/>
          </p:nvGrpSpPr>
          <p:grpSpPr>
            <a:xfrm>
              <a:off x="75599" y="0"/>
              <a:ext cx="1932284" cy="2230967"/>
              <a:chOff x="0" y="0"/>
              <a:chExt cx="703982" cy="812800"/>
            </a:xfrm>
          </p:grpSpPr>
          <p:sp>
            <p:nvSpPr>
              <p:cNvPr id="31" name="Freeform 3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32" name="TextBox 3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33" name="TextBox 3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11</a:t>
              </a:r>
            </a:p>
          </p:txBody>
        </p:sp>
      </p:grpSp>
      <p:sp>
        <p:nvSpPr>
          <p:cNvPr id="34" name="Freeform 34"/>
          <p:cNvSpPr/>
          <p:nvPr/>
        </p:nvSpPr>
        <p:spPr>
          <a:xfrm>
            <a:off x="0" y="-135620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35" name="Freeform 35"/>
          <p:cNvSpPr/>
          <p:nvPr/>
        </p:nvSpPr>
        <p:spPr>
          <a:xfrm>
            <a:off x="11804788"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9" name="Rectangle 38">
            <a:extLst>
              <a:ext uri="{FF2B5EF4-FFF2-40B4-BE49-F238E27FC236}">
                <a16:creationId xmlns:a16="http://schemas.microsoft.com/office/drawing/2014/main" id="{94AD1B60-0DA3-2721-E96C-398C7D538FEB}"/>
              </a:ext>
            </a:extLst>
          </p:cNvPr>
          <p:cNvSpPr/>
          <p:nvPr/>
        </p:nvSpPr>
        <p:spPr>
          <a:xfrm>
            <a:off x="1926054" y="2916014"/>
            <a:ext cx="15527038" cy="5912494"/>
          </a:xfrm>
          <a:prstGeom prst="rect">
            <a:avLst/>
          </a:prstGeom>
          <a:noFill/>
          <a:ln>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F029183-F64D-FAA5-8131-0A2B8B301A4F}"/>
              </a:ext>
            </a:extLst>
          </p:cNvPr>
          <p:cNvSpPr/>
          <p:nvPr/>
        </p:nvSpPr>
        <p:spPr>
          <a:xfrm>
            <a:off x="2467693" y="3136392"/>
            <a:ext cx="14443757" cy="146572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B8BB36BA-F2F4-6852-AF31-1E4E44C1059E}"/>
              </a:ext>
            </a:extLst>
          </p:cNvPr>
          <p:cNvSpPr/>
          <p:nvPr/>
        </p:nvSpPr>
        <p:spPr>
          <a:xfrm>
            <a:off x="2711481" y="5580586"/>
            <a:ext cx="5949444" cy="2612694"/>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0B01613-AB73-671E-45EF-4E745AC125AF}"/>
              </a:ext>
            </a:extLst>
          </p:cNvPr>
          <p:cNvSpPr/>
          <p:nvPr/>
        </p:nvSpPr>
        <p:spPr>
          <a:xfrm>
            <a:off x="2467694" y="5278114"/>
            <a:ext cx="14443756" cy="318273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5" name="Group 94">
            <a:extLst>
              <a:ext uri="{FF2B5EF4-FFF2-40B4-BE49-F238E27FC236}">
                <a16:creationId xmlns:a16="http://schemas.microsoft.com/office/drawing/2014/main" id="{83AE88F7-0463-93F8-BCD3-F81DA57913C2}"/>
              </a:ext>
            </a:extLst>
          </p:cNvPr>
          <p:cNvGrpSpPr/>
          <p:nvPr/>
        </p:nvGrpSpPr>
        <p:grpSpPr>
          <a:xfrm>
            <a:off x="2991480" y="1741062"/>
            <a:ext cx="13928754" cy="8234915"/>
            <a:chOff x="2991480" y="1741062"/>
            <a:chExt cx="13928754" cy="8234915"/>
          </a:xfrm>
        </p:grpSpPr>
        <p:sp>
          <p:nvSpPr>
            <p:cNvPr id="38" name="Rectangle: Rounded Corners 37">
              <a:extLst>
                <a:ext uri="{FF2B5EF4-FFF2-40B4-BE49-F238E27FC236}">
                  <a16:creationId xmlns:a16="http://schemas.microsoft.com/office/drawing/2014/main" id="{CBCC8CC1-63E8-2469-E40E-B97354963291}"/>
                </a:ext>
              </a:extLst>
            </p:cNvPr>
            <p:cNvSpPr/>
            <p:nvPr/>
          </p:nvSpPr>
          <p:spPr>
            <a:xfrm>
              <a:off x="6620274" y="1741062"/>
              <a:ext cx="6138598" cy="884182"/>
            </a:xfrm>
            <a:prstGeom prst="roundRect">
              <a:avLst/>
            </a:prstGeom>
            <a:solidFill>
              <a:srgbClr val="E2C2C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Times New Roman" panose="02020603050405020304" pitchFamily="18" charset="0"/>
                  <a:cs typeface="Times New Roman" panose="02020603050405020304" pitchFamily="18" charset="0"/>
                </a:rPr>
                <a:t>Input</a:t>
              </a:r>
            </a:p>
            <a:p>
              <a:pPr algn="ctr"/>
              <a:r>
                <a:rPr lang="en-US" sz="2000" dirty="0">
                  <a:solidFill>
                    <a:sysClr val="windowText" lastClr="000000"/>
                  </a:solidFill>
                  <a:latin typeface="Times New Roman" panose="02020603050405020304" pitchFamily="18" charset="0"/>
                  <a:cs typeface="Times New Roman" panose="02020603050405020304" pitchFamily="18" charset="0"/>
                </a:rPr>
                <a:t>(Stock Prices Over a Period of Time)</a:t>
              </a:r>
            </a:p>
          </p:txBody>
        </p:sp>
        <p:sp>
          <p:nvSpPr>
            <p:cNvPr id="46" name="Rectangle 45">
              <a:extLst>
                <a:ext uri="{FF2B5EF4-FFF2-40B4-BE49-F238E27FC236}">
                  <a16:creationId xmlns:a16="http://schemas.microsoft.com/office/drawing/2014/main" id="{6F174F84-BBB7-3261-6A44-859F27C4E4E1}"/>
                </a:ext>
              </a:extLst>
            </p:cNvPr>
            <p:cNvSpPr/>
            <p:nvPr/>
          </p:nvSpPr>
          <p:spPr>
            <a:xfrm>
              <a:off x="2991480" y="3512917"/>
              <a:ext cx="5296044" cy="790392"/>
            </a:xfrm>
            <a:prstGeom prst="rect">
              <a:avLst/>
            </a:prstGeom>
            <a:solidFill>
              <a:srgbClr val="E8DBC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Mean-Variance Portfolio Modeling</a:t>
              </a:r>
            </a:p>
          </p:txBody>
        </p:sp>
        <p:sp>
          <p:nvSpPr>
            <p:cNvPr id="47" name="Rectangle 46">
              <a:extLst>
                <a:ext uri="{FF2B5EF4-FFF2-40B4-BE49-F238E27FC236}">
                  <a16:creationId xmlns:a16="http://schemas.microsoft.com/office/drawing/2014/main" id="{68D7028F-BFB2-AFBD-DBB4-A1787759EE3C}"/>
                </a:ext>
              </a:extLst>
            </p:cNvPr>
            <p:cNvSpPr/>
            <p:nvPr/>
          </p:nvSpPr>
          <p:spPr>
            <a:xfrm>
              <a:off x="11251763" y="3537611"/>
              <a:ext cx="5296044" cy="790392"/>
            </a:xfrm>
            <a:prstGeom prst="rect">
              <a:avLst/>
            </a:prstGeom>
            <a:solidFill>
              <a:srgbClr val="E8DBC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Expected Return Calculation</a:t>
              </a:r>
            </a:p>
          </p:txBody>
        </p:sp>
        <p:cxnSp>
          <p:nvCxnSpPr>
            <p:cNvPr id="49" name="Straight Arrow Connector 48">
              <a:extLst>
                <a:ext uri="{FF2B5EF4-FFF2-40B4-BE49-F238E27FC236}">
                  <a16:creationId xmlns:a16="http://schemas.microsoft.com/office/drawing/2014/main" id="{47D0C3F2-093C-ECDC-AEFE-E66B3529AAD3}"/>
                </a:ext>
              </a:extLst>
            </p:cNvPr>
            <p:cNvCxnSpPr>
              <a:stCxn id="46" idx="3"/>
              <a:endCxn id="47" idx="1"/>
            </p:cNvCxnSpPr>
            <p:nvPr/>
          </p:nvCxnSpPr>
          <p:spPr>
            <a:xfrm>
              <a:off x="8287524" y="3908113"/>
              <a:ext cx="2964238" cy="246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080AD09-6C38-FF3B-028E-03A8871188D7}"/>
                </a:ext>
              </a:extLst>
            </p:cNvPr>
            <p:cNvSpPr txBox="1"/>
            <p:nvPr/>
          </p:nvSpPr>
          <p:spPr>
            <a:xfrm>
              <a:off x="7580380" y="3155753"/>
              <a:ext cx="4230620" cy="428553"/>
            </a:xfrm>
            <a:prstGeom prst="rect">
              <a:avLst/>
            </a:prstGeom>
            <a:noFill/>
          </p:spPr>
          <p:txBody>
            <a:bodyPr wrap="square" rtlCol="0">
              <a:spAutoFit/>
            </a:bodyPr>
            <a:lstStyle/>
            <a:p>
              <a:pPr algn="ctr"/>
              <a:r>
                <a:rPr lang="en-US" dirty="0"/>
                <a:t>Portfolio Preprocessing</a:t>
              </a: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CBEA7F90-CA56-CFB0-BB36-9A2282CAF92A}"/>
                    </a:ext>
                  </a:extLst>
                </p:cNvPr>
                <p:cNvSpPr txBox="1"/>
                <p:nvPr/>
              </p:nvSpPr>
              <p:spPr>
                <a:xfrm>
                  <a:off x="8305800" y="3490406"/>
                  <a:ext cx="2746339" cy="369332"/>
                </a:xfrm>
                <a:prstGeom prst="rect">
                  <a:avLst/>
                </a:prstGeom>
                <a:noFill/>
              </p:spPr>
              <p:txBody>
                <a:bodyPr wrap="square" rtlCol="0">
                  <a:spAutoFit/>
                </a:bodyPr>
                <a:lstStyle/>
                <a:p>
                  <a:pPr algn="ctr"/>
                  <a:r>
                    <a:rPr lang="en-US" dirty="0"/>
                    <a:t>Daily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sub>
                      </m:sSub>
                    </m:oMath>
                  </a14:m>
                  <a:r>
                    <a:rPr lang="en-US" dirty="0"/>
                    <a:t>)</a:t>
                  </a:r>
                </a:p>
              </p:txBody>
            </p:sp>
          </mc:Choice>
          <mc:Fallback xmlns="">
            <p:sp>
              <p:nvSpPr>
                <p:cNvPr id="52" name="TextBox 51">
                  <a:extLst>
                    <a:ext uri="{FF2B5EF4-FFF2-40B4-BE49-F238E27FC236}">
                      <a16:creationId xmlns:a16="http://schemas.microsoft.com/office/drawing/2014/main" id="{CBEA7F90-CA56-CFB0-BB36-9A2282CAF92A}"/>
                    </a:ext>
                  </a:extLst>
                </p:cNvPr>
                <p:cNvSpPr txBox="1">
                  <a:spLocks noRot="1" noChangeAspect="1" noMove="1" noResize="1" noEditPoints="1" noAdjustHandles="1" noChangeArrowheads="1" noChangeShapeType="1" noTextEdit="1"/>
                </p:cNvSpPr>
                <p:nvPr/>
              </p:nvSpPr>
              <p:spPr>
                <a:xfrm>
                  <a:off x="8305800" y="3490406"/>
                  <a:ext cx="2746339" cy="369332"/>
                </a:xfrm>
                <a:prstGeom prst="rect">
                  <a:avLst/>
                </a:prstGeom>
                <a:blipFill>
                  <a:blip r:embed="rId4"/>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E4E1444B-9BD2-5554-BDEA-31A7EC3E2433}"/>
                    </a:ext>
                  </a:extLst>
                </p:cNvPr>
                <p:cNvSpPr txBox="1"/>
                <p:nvPr/>
              </p:nvSpPr>
              <p:spPr>
                <a:xfrm>
                  <a:off x="8247488" y="4000500"/>
                  <a:ext cx="2964238" cy="369332"/>
                </a:xfrm>
                <a:prstGeom prst="rect">
                  <a:avLst/>
                </a:prstGeom>
                <a:noFill/>
              </p:spPr>
              <p:txBody>
                <a:bodyPr wrap="square" rtlCol="0">
                  <a:spAutoFit/>
                </a:bodyPr>
                <a:lstStyle/>
                <a:p>
                  <a:pPr algn="ctr"/>
                  <a:r>
                    <a:rPr lang="en-US" dirty="0"/>
                    <a:t>Weight of each Stock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oMath>
                  </a14:m>
                  <a:r>
                    <a:rPr lang="en-US" dirty="0"/>
                    <a:t>)</a:t>
                  </a:r>
                </a:p>
              </p:txBody>
            </p:sp>
          </mc:Choice>
          <mc:Fallback xmlns="">
            <p:sp>
              <p:nvSpPr>
                <p:cNvPr id="53" name="TextBox 52">
                  <a:extLst>
                    <a:ext uri="{FF2B5EF4-FFF2-40B4-BE49-F238E27FC236}">
                      <a16:creationId xmlns:a16="http://schemas.microsoft.com/office/drawing/2014/main" id="{E4E1444B-9BD2-5554-BDEA-31A7EC3E2433}"/>
                    </a:ext>
                  </a:extLst>
                </p:cNvPr>
                <p:cNvSpPr txBox="1">
                  <a:spLocks noRot="1" noChangeAspect="1" noMove="1" noResize="1" noEditPoints="1" noAdjustHandles="1" noChangeArrowheads="1" noChangeShapeType="1" noTextEdit="1"/>
                </p:cNvSpPr>
                <p:nvPr/>
              </p:nvSpPr>
              <p:spPr>
                <a:xfrm>
                  <a:off x="8247488" y="4000500"/>
                  <a:ext cx="2964238" cy="369332"/>
                </a:xfrm>
                <a:prstGeom prst="rect">
                  <a:avLst/>
                </a:prstGeom>
                <a:blipFill>
                  <a:blip r:embed="rId5"/>
                  <a:stretch>
                    <a:fillRect t="-8197" b="-24590"/>
                  </a:stretch>
                </a:blipFill>
              </p:spPr>
              <p:txBody>
                <a:bodyPr/>
                <a:lstStyle/>
                <a:p>
                  <a:r>
                    <a:rPr lang="en-US">
                      <a:noFill/>
                    </a:rPr>
                    <a:t> </a:t>
                  </a:r>
                </a:p>
              </p:txBody>
            </p:sp>
          </mc:Fallback>
        </mc:AlternateContent>
        <p:cxnSp>
          <p:nvCxnSpPr>
            <p:cNvPr id="55" name="Straight Arrow Connector 54">
              <a:extLst>
                <a:ext uri="{FF2B5EF4-FFF2-40B4-BE49-F238E27FC236}">
                  <a16:creationId xmlns:a16="http://schemas.microsoft.com/office/drawing/2014/main" id="{8705B931-6A3A-EB70-C350-3FBC3F99DCFF}"/>
                </a:ext>
              </a:extLst>
            </p:cNvPr>
            <p:cNvCxnSpPr>
              <a:cxnSpLocks/>
              <a:stCxn id="41" idx="2"/>
              <a:endCxn id="42" idx="0"/>
            </p:cNvCxnSpPr>
            <p:nvPr/>
          </p:nvCxnSpPr>
          <p:spPr>
            <a:xfrm>
              <a:off x="9689573" y="4602113"/>
              <a:ext cx="0" cy="6760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B5734A36-4CCB-611C-33A0-FEE590305EEB}"/>
                </a:ext>
              </a:extLst>
            </p:cNvPr>
            <p:cNvSpPr txBox="1"/>
            <p:nvPr/>
          </p:nvSpPr>
          <p:spPr>
            <a:xfrm>
              <a:off x="9769642" y="4736211"/>
              <a:ext cx="3863176" cy="428553"/>
            </a:xfrm>
            <a:prstGeom prst="rect">
              <a:avLst/>
            </a:prstGeom>
            <a:noFill/>
          </p:spPr>
          <p:txBody>
            <a:bodyPr wrap="square" rtlCol="0">
              <a:spAutoFit/>
            </a:bodyPr>
            <a:lstStyle/>
            <a:p>
              <a:r>
                <a:rPr lang="en-US" dirty="0"/>
                <a:t>Expected Returns(E(R))</a:t>
              </a:r>
            </a:p>
          </p:txBody>
        </p:sp>
        <p:sp>
          <p:nvSpPr>
            <p:cNvPr id="62" name="Rectangle: Rounded Corners 61">
              <a:extLst>
                <a:ext uri="{FF2B5EF4-FFF2-40B4-BE49-F238E27FC236}">
                  <a16:creationId xmlns:a16="http://schemas.microsoft.com/office/drawing/2014/main" id="{526A7E5A-5E27-4F73-2307-76A6C5E4FEE5}"/>
                </a:ext>
              </a:extLst>
            </p:cNvPr>
            <p:cNvSpPr/>
            <p:nvPr/>
          </p:nvSpPr>
          <p:spPr>
            <a:xfrm>
              <a:off x="6636522" y="9091795"/>
              <a:ext cx="6138598" cy="884182"/>
            </a:xfrm>
            <a:prstGeom prst="roundRect">
              <a:avLst/>
            </a:prstGeom>
            <a:solidFill>
              <a:srgbClr val="E2C2C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Output</a:t>
              </a:r>
            </a:p>
            <a:p>
              <a:pPr algn="ctr"/>
              <a:r>
                <a:rPr lang="en-US" sz="2000" dirty="0">
                  <a:solidFill>
                    <a:schemeClr val="tx1"/>
                  </a:solidFill>
                  <a:latin typeface="Times New Roman" panose="02020603050405020304" pitchFamily="18" charset="0"/>
                  <a:cs typeface="Times New Roman" panose="02020603050405020304" pitchFamily="18" charset="0"/>
                </a:rPr>
                <a:t>(Optimal Solution)</a:t>
              </a:r>
            </a:p>
          </p:txBody>
        </p:sp>
        <p:pic>
          <p:nvPicPr>
            <p:cNvPr id="65" name="Picture 64">
              <a:extLst>
                <a:ext uri="{FF2B5EF4-FFF2-40B4-BE49-F238E27FC236}">
                  <a16:creationId xmlns:a16="http://schemas.microsoft.com/office/drawing/2014/main" id="{4F353414-DDCD-7428-BDAA-238510E9AE39}"/>
                </a:ext>
              </a:extLst>
            </p:cNvPr>
            <p:cNvPicPr>
              <a:picLocks noChangeAspect="1"/>
            </p:cNvPicPr>
            <p:nvPr/>
          </p:nvPicPr>
          <p:blipFill>
            <a:blip r:embed="rId6"/>
            <a:stretch>
              <a:fillRect/>
            </a:stretch>
          </p:blipFill>
          <p:spPr>
            <a:xfrm>
              <a:off x="11823288" y="5307491"/>
              <a:ext cx="5096946" cy="3173017"/>
            </a:xfrm>
            <a:prstGeom prst="rect">
              <a:avLst/>
            </a:prstGeom>
          </p:spPr>
        </p:pic>
        <p:sp>
          <p:nvSpPr>
            <p:cNvPr id="73" name="Rectangle 72">
              <a:extLst>
                <a:ext uri="{FF2B5EF4-FFF2-40B4-BE49-F238E27FC236}">
                  <a16:creationId xmlns:a16="http://schemas.microsoft.com/office/drawing/2014/main" id="{85574F65-9948-5244-4513-EEC4A4095FA5}"/>
                </a:ext>
              </a:extLst>
            </p:cNvPr>
            <p:cNvSpPr/>
            <p:nvPr/>
          </p:nvSpPr>
          <p:spPr>
            <a:xfrm>
              <a:off x="3161109" y="6148904"/>
              <a:ext cx="1340632" cy="1476058"/>
            </a:xfrm>
            <a:prstGeom prst="rect">
              <a:avLst/>
            </a:prstGeom>
            <a:solidFill>
              <a:srgbClr val="F9D9B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Forget Gate Layer</a:t>
              </a:r>
            </a:p>
          </p:txBody>
        </p:sp>
        <p:sp>
          <p:nvSpPr>
            <p:cNvPr id="74" name="Rectangle 73">
              <a:extLst>
                <a:ext uri="{FF2B5EF4-FFF2-40B4-BE49-F238E27FC236}">
                  <a16:creationId xmlns:a16="http://schemas.microsoft.com/office/drawing/2014/main" id="{3930351A-D9D5-79BA-8326-544167A27979}"/>
                </a:ext>
              </a:extLst>
            </p:cNvPr>
            <p:cNvSpPr/>
            <p:nvPr/>
          </p:nvSpPr>
          <p:spPr>
            <a:xfrm>
              <a:off x="6643743" y="6165540"/>
              <a:ext cx="1340632" cy="1476058"/>
            </a:xfrm>
            <a:prstGeom prst="rect">
              <a:avLst/>
            </a:prstGeom>
            <a:solidFill>
              <a:srgbClr val="F9D9B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Gate Layer</a:t>
              </a:r>
            </a:p>
          </p:txBody>
        </p:sp>
        <p:sp>
          <p:nvSpPr>
            <p:cNvPr id="75" name="Rectangle 74">
              <a:extLst>
                <a:ext uri="{FF2B5EF4-FFF2-40B4-BE49-F238E27FC236}">
                  <a16:creationId xmlns:a16="http://schemas.microsoft.com/office/drawing/2014/main" id="{90E51155-CA3F-25A8-842B-336214A5CD41}"/>
                </a:ext>
              </a:extLst>
            </p:cNvPr>
            <p:cNvSpPr/>
            <p:nvPr/>
          </p:nvSpPr>
          <p:spPr>
            <a:xfrm>
              <a:off x="4902426" y="6154494"/>
              <a:ext cx="1340632" cy="1476058"/>
            </a:xfrm>
            <a:prstGeom prst="rect">
              <a:avLst/>
            </a:prstGeom>
            <a:solidFill>
              <a:srgbClr val="F9D9B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Update Layer Gate</a:t>
              </a:r>
            </a:p>
          </p:txBody>
        </p:sp>
        <p:cxnSp>
          <p:nvCxnSpPr>
            <p:cNvPr id="77" name="Straight Arrow Connector 76">
              <a:extLst>
                <a:ext uri="{FF2B5EF4-FFF2-40B4-BE49-F238E27FC236}">
                  <a16:creationId xmlns:a16="http://schemas.microsoft.com/office/drawing/2014/main" id="{6A33CBB9-DBD6-3C04-3874-EDB415AAF339}"/>
                </a:ext>
              </a:extLst>
            </p:cNvPr>
            <p:cNvCxnSpPr>
              <a:cxnSpLocks/>
              <a:stCxn id="79" idx="3"/>
              <a:endCxn id="65" idx="1"/>
            </p:cNvCxnSpPr>
            <p:nvPr/>
          </p:nvCxnSpPr>
          <p:spPr>
            <a:xfrm>
              <a:off x="8660925" y="6886933"/>
              <a:ext cx="3162363" cy="70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5D13AABD-6CB5-A50F-2517-14C69FEB6DAF}"/>
                </a:ext>
              </a:extLst>
            </p:cNvPr>
            <p:cNvSpPr txBox="1"/>
            <p:nvPr/>
          </p:nvSpPr>
          <p:spPr>
            <a:xfrm>
              <a:off x="3831424" y="5673559"/>
              <a:ext cx="3356991" cy="337182"/>
            </a:xfrm>
            <a:prstGeom prst="rect">
              <a:avLst/>
            </a:prstGeom>
            <a:noFill/>
          </p:spPr>
          <p:txBody>
            <a:bodyPr wrap="square" rtlCol="0">
              <a:spAutoFit/>
            </a:bodyPr>
            <a:lstStyle/>
            <a:p>
              <a:pPr algn="ctr"/>
              <a:r>
                <a:rPr lang="en-US" dirty="0"/>
                <a:t>Data Processing Model</a:t>
              </a:r>
            </a:p>
          </p:txBody>
        </p:sp>
        <p:cxnSp>
          <p:nvCxnSpPr>
            <p:cNvPr id="83" name="Straight Arrow Connector 82">
              <a:extLst>
                <a:ext uri="{FF2B5EF4-FFF2-40B4-BE49-F238E27FC236}">
                  <a16:creationId xmlns:a16="http://schemas.microsoft.com/office/drawing/2014/main" id="{4DADB2DC-008F-D58E-8D38-48D4547309BD}"/>
                </a:ext>
              </a:extLst>
            </p:cNvPr>
            <p:cNvCxnSpPr>
              <a:cxnSpLocks/>
              <a:stCxn id="42" idx="2"/>
              <a:endCxn id="62" idx="0"/>
            </p:cNvCxnSpPr>
            <p:nvPr/>
          </p:nvCxnSpPr>
          <p:spPr>
            <a:xfrm>
              <a:off x="9689573" y="8460848"/>
              <a:ext cx="16248" cy="6309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503D779-EB05-036E-82AE-2BE8B97498AE}"/>
                </a:ext>
              </a:extLst>
            </p:cNvPr>
            <p:cNvCxnSpPr>
              <a:cxnSpLocks/>
              <a:stCxn id="38" idx="2"/>
              <a:endCxn id="41" idx="0"/>
            </p:cNvCxnSpPr>
            <p:nvPr/>
          </p:nvCxnSpPr>
          <p:spPr>
            <a:xfrm flipH="1">
              <a:off x="9689573" y="2625244"/>
              <a:ext cx="1" cy="5111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300ACDB6-4565-D55D-B2C8-11BF34718748}"/>
                </a:ext>
              </a:extLst>
            </p:cNvPr>
            <p:cNvSpPr/>
            <p:nvPr/>
          </p:nvSpPr>
          <p:spPr>
            <a:xfrm>
              <a:off x="11823288" y="5278114"/>
              <a:ext cx="5096939" cy="333605"/>
            </a:xfrm>
            <a:prstGeom prst="rect">
              <a:avLst/>
            </a:prstGeom>
            <a:solidFill>
              <a:srgbClr val="F9D9B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Quantum Approximation Optimizer</a:t>
              </a:r>
            </a:p>
          </p:txBody>
        </p:sp>
        <p:sp>
          <p:nvSpPr>
            <p:cNvPr id="93" name="Rectangle 92">
              <a:extLst>
                <a:ext uri="{FF2B5EF4-FFF2-40B4-BE49-F238E27FC236}">
                  <a16:creationId xmlns:a16="http://schemas.microsoft.com/office/drawing/2014/main" id="{0AF88EBA-D416-FEFA-3CD4-678ED26CB157}"/>
                </a:ext>
              </a:extLst>
            </p:cNvPr>
            <p:cNvSpPr/>
            <p:nvPr/>
          </p:nvSpPr>
          <p:spPr>
            <a:xfrm>
              <a:off x="11814505" y="5272383"/>
              <a:ext cx="5105722" cy="3188466"/>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15">
            <a:extLst>
              <a:ext uri="{FF2B5EF4-FFF2-40B4-BE49-F238E27FC236}">
                <a16:creationId xmlns:a16="http://schemas.microsoft.com/office/drawing/2014/main" id="{372E4F97-B495-B307-9CB1-89E2CE03E78C}"/>
              </a:ext>
            </a:extLst>
          </p:cNvPr>
          <p:cNvSpPr txBox="1"/>
          <p:nvPr/>
        </p:nvSpPr>
        <p:spPr>
          <a:xfrm rot="-5400000">
            <a:off x="-2373736" y="4927094"/>
            <a:ext cx="6882108" cy="432811"/>
          </a:xfrm>
          <a:prstGeom prst="rect">
            <a:avLst/>
          </a:prstGeom>
        </p:spPr>
        <p:txBody>
          <a:bodyPr lIns="0" tIns="0" rIns="0" bIns="0" rtlCol="0" anchor="t">
            <a:spAutoFit/>
          </a:bodyPr>
          <a:lstStyle/>
          <a:p>
            <a:pPr algn="ctr">
              <a:lnSpc>
                <a:spcPts val="3779"/>
              </a:lnSpc>
            </a:pPr>
            <a:r>
              <a:rPr lang="en-US" sz="2000" dirty="0">
                <a:solidFill>
                  <a:srgbClr val="000000"/>
                </a:solidFill>
                <a:latin typeface="Alatsi Bold"/>
              </a:rPr>
              <a:t>Panimalar Engineering College| 2024</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89214D5-89A7-8603-6134-A4B84F37B6E6}"/>
                  </a:ext>
                </a:extLst>
              </p:cNvPr>
              <p:cNvSpPr/>
              <p:nvPr/>
            </p:nvSpPr>
            <p:spPr>
              <a:xfrm>
                <a:off x="11916636" y="6993591"/>
                <a:ext cx="4923563" cy="1307308"/>
              </a:xfrm>
              <a:prstGeom prst="rect">
                <a:avLst/>
              </a:prstGeom>
              <a:solidFill>
                <a:srgbClr val="F9D9B1"/>
              </a:solidFill>
              <a:ln w="952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14:m>
                  <m:oMath xmlns:m="http://schemas.openxmlformats.org/officeDocument/2006/math">
                    <m:sSup>
                      <m:sSupPr>
                        <m:ctrlPr>
                          <a:rPr lang="en-US" sz="1800" i="1" smtClean="0">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ctrlPr>
                      </m:sSupPr>
                      <m:e>
                        <m:r>
                          <a:rPr lang="en-US" sz="1800" b="0" i="1" smtClean="0">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1</m:t>
                        </m:r>
                      </m:e>
                      <m:sup>
                        <m:r>
                          <a:rPr lang="en-GB" sz="18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𝑇</m:t>
                        </m:r>
                      </m:sup>
                    </m:sSup>
                  </m:oMath>
                </a14:m>
                <a:r>
                  <a:rPr lang="en-US" sz="1800" dirty="0">
                    <a:solidFill>
                      <a:schemeClr val="tx1"/>
                    </a:solidFill>
                    <a:effectLst/>
                    <a:latin typeface="Calibri" panose="020F0502020204030204" pitchFamily="34" charset="0"/>
                    <a:ea typeface="Calibri" panose="020F0502020204030204" pitchFamily="34" charset="0"/>
                  </a:rPr>
                  <a:t> x = </a:t>
                </a:r>
                <a:r>
                  <a:rPr lang="en-US" sz="1800" dirty="0">
                    <a:solidFill>
                      <a:schemeClr val="tx1"/>
                    </a:solidFill>
                    <a:effectLst/>
                    <a:latin typeface="Calibri" panose="020F0502020204030204" pitchFamily="34" charset="0"/>
                    <a:ea typeface="Calibri" panose="020F0502020204030204" pitchFamily="34" charset="0"/>
                    <a:sym typeface="Symbol" panose="05050102010706020507" pitchFamily="18" charset="2"/>
                  </a:rPr>
                  <a:t></a:t>
                </a:r>
              </a:p>
              <a:p>
                <a:pPr>
                  <a:lnSpc>
                    <a:spcPct val="150000"/>
                  </a:lnSpc>
                </a:pPr>
                <a:r>
                  <a:rPr lang="en-US" dirty="0">
                    <a:solidFill>
                      <a:schemeClr val="tx1"/>
                    </a:solidFill>
                    <a:latin typeface="Calibri" panose="020F0502020204030204" pitchFamily="34" charset="0"/>
                    <a:ea typeface="Calibri" panose="020F0502020204030204" pitchFamily="34" charset="0"/>
                    <a:sym typeface="Symbol" panose="05050102010706020507" pitchFamily="18" charset="2"/>
                  </a:rPr>
                  <a:t>Expected Return of assets,</a:t>
                </a:r>
              </a:p>
              <a:p>
                <a:pPr>
                  <a:lnSpc>
                    <a:spcPct val="150000"/>
                  </a:lnSpc>
                </a:pPr>
                <a:r>
                  <a:rPr lang="en-US" dirty="0">
                    <a:solidFill>
                      <a:schemeClr val="tx1"/>
                    </a:solidFill>
                    <a:latin typeface="Calibri" panose="020F0502020204030204" pitchFamily="34" charset="0"/>
                    <a:ea typeface="Calibri" panose="020F0502020204030204" pitchFamily="34" charset="0"/>
                    <a:sym typeface="Symbol" panose="05050102010706020507" pitchFamily="18" charset="2"/>
                  </a:rPr>
                  <a:t> = </a:t>
                </a:r>
                <a14:m>
                  <m:oMath xmlns:m="http://schemas.openxmlformats.org/officeDocument/2006/math">
                    <m:r>
                      <a:rPr lang="en-GB" sz="1800" i="1" smtClean="0">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𝑞</m:t>
                    </m:r>
                    <m:sSup>
                      <m:sSupPr>
                        <m:ctrlPr>
                          <a:rPr lang="en-US" sz="18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ctrlPr>
                      </m:sSupPr>
                      <m:e>
                        <m:r>
                          <a:rPr lang="en-GB" sz="18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𝑥</m:t>
                        </m:r>
                      </m:e>
                      <m:sup>
                        <m:r>
                          <a:rPr lang="en-GB" sz="18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𝑇</m:t>
                        </m:r>
                      </m:sup>
                    </m:sSup>
                    <m:r>
                      <a:rPr lang="en-GB" sz="18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𝛴</m:t>
                    </m:r>
                    <m:r>
                      <a:rPr lang="en-GB" sz="18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𝑥</m:t>
                    </m:r>
                    <m:r>
                      <a:rPr lang="en-GB" sz="18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m:t>
                    </m:r>
                    <m:sSup>
                      <m:sSupPr>
                        <m:ctrlPr>
                          <a:rPr lang="en-US" sz="18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ctrlPr>
                      </m:sSupPr>
                      <m:e>
                        <m:r>
                          <a:rPr lang="en-GB" sz="18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𝜇</m:t>
                        </m:r>
                      </m:e>
                      <m:sup>
                        <m:r>
                          <a:rPr lang="en-GB" sz="18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𝑇</m:t>
                        </m:r>
                      </m:sup>
                    </m:sSup>
                    <m:r>
                      <a:rPr lang="en-GB" sz="18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𝑥</m:t>
                    </m:r>
                    <m:r>
                      <a:rPr lang="en-GB" sz="1800" i="1">
                        <a:solidFill>
                          <a:schemeClr val="tx1"/>
                        </a:solidFill>
                        <a:effectLst/>
                        <a:latin typeface="Cambria Math" panose="02040503050406030204" pitchFamily="18" charset="0"/>
                        <a:ea typeface="Calibri" panose="020F0502020204030204" pitchFamily="34" charset="0"/>
                      </a:rPr>
                      <m:t> </m:t>
                    </m:r>
                  </m:oMath>
                </a14:m>
                <a:r>
                  <a:rPr lang="en-US" dirty="0">
                    <a:solidFill>
                      <a:schemeClr val="tx1"/>
                    </a:solidFill>
                  </a:rPr>
                  <a:t> </a:t>
                </a:r>
              </a:p>
              <a:p>
                <a:pPr>
                  <a:lnSpc>
                    <a:spcPct val="150000"/>
                  </a:lnSpc>
                </a:pPr>
                <a:endParaRPr lang="en-US" dirty="0">
                  <a:solidFill>
                    <a:schemeClr val="tx1"/>
                  </a:solidFill>
                </a:endParaRPr>
              </a:p>
            </p:txBody>
          </p:sp>
        </mc:Choice>
        <mc:Fallback xmlns="">
          <p:sp>
            <p:nvSpPr>
              <p:cNvPr id="6" name="Rectangle 5">
                <a:extLst>
                  <a:ext uri="{FF2B5EF4-FFF2-40B4-BE49-F238E27FC236}">
                    <a16:creationId xmlns:a16="http://schemas.microsoft.com/office/drawing/2014/main" id="{089214D5-89A7-8603-6134-A4B84F37B6E6}"/>
                  </a:ext>
                </a:extLst>
              </p:cNvPr>
              <p:cNvSpPr>
                <a:spLocks noRot="1" noChangeAspect="1" noMove="1" noResize="1" noEditPoints="1" noAdjustHandles="1" noChangeArrowheads="1" noChangeShapeType="1" noTextEdit="1"/>
              </p:cNvSpPr>
              <p:nvPr/>
            </p:nvSpPr>
            <p:spPr>
              <a:xfrm>
                <a:off x="11916636" y="6993591"/>
                <a:ext cx="4923563" cy="1307308"/>
              </a:xfrm>
              <a:prstGeom prst="rect">
                <a:avLst/>
              </a:prstGeom>
              <a:blipFill>
                <a:blip r:embed="rId7"/>
                <a:stretch>
                  <a:fillRect l="-989" b="-5069"/>
                </a:stretch>
              </a:blipFill>
              <a:ln w="9525">
                <a:prstDash val="dash"/>
              </a:ln>
            </p:spPr>
            <p:txBody>
              <a:bodyPr/>
              <a:lstStyle/>
              <a:p>
                <a:r>
                  <a:rPr lang="en-US">
                    <a:noFill/>
                  </a:rPr>
                  <a:t> </a:t>
                </a:r>
              </a:p>
            </p:txBody>
          </p:sp>
        </mc:Fallback>
      </mc:AlternateContent>
    </p:spTree>
    <p:extLst>
      <p:ext uri="{BB962C8B-B14F-4D97-AF65-F5344CB8AC3E}">
        <p14:creationId xmlns:p14="http://schemas.microsoft.com/office/powerpoint/2010/main" val="1227265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b="1" dirty="0">
                <a:solidFill>
                  <a:srgbClr val="000000"/>
                </a:solidFill>
                <a:latin typeface="+mj-lt"/>
              </a:rPr>
              <a:t>System Requirements</a:t>
            </a:r>
          </a:p>
        </p:txBody>
      </p:sp>
      <p:grpSp>
        <p:nvGrpSpPr>
          <p:cNvPr id="5" name="Group 5"/>
          <p:cNvGrpSpPr/>
          <p:nvPr/>
        </p:nvGrpSpPr>
        <p:grpSpPr>
          <a:xfrm>
            <a:off x="2693030" y="3166804"/>
            <a:ext cx="6450970" cy="2573239"/>
            <a:chOff x="0" y="0"/>
            <a:chExt cx="1699021" cy="677726"/>
          </a:xfrm>
        </p:grpSpPr>
        <p:sp>
          <p:nvSpPr>
            <p:cNvPr id="6" name="Freeform 6"/>
            <p:cNvSpPr/>
            <p:nvPr/>
          </p:nvSpPr>
          <p:spPr>
            <a:xfrm>
              <a:off x="0" y="0"/>
              <a:ext cx="1699021" cy="677725"/>
            </a:xfrm>
            <a:custGeom>
              <a:avLst/>
              <a:gdLst/>
              <a:ahLst/>
              <a:cxnLst/>
              <a:rect l="l" t="t" r="r" b="b"/>
              <a:pathLst>
                <a:path w="1699021" h="677725">
                  <a:moveTo>
                    <a:pt x="61206" y="0"/>
                  </a:moveTo>
                  <a:lnTo>
                    <a:pt x="1637815" y="0"/>
                  </a:lnTo>
                  <a:cubicBezTo>
                    <a:pt x="1654047" y="0"/>
                    <a:pt x="1669616" y="6448"/>
                    <a:pt x="1681094" y="17927"/>
                  </a:cubicBezTo>
                  <a:cubicBezTo>
                    <a:pt x="1692572" y="29405"/>
                    <a:pt x="1699021" y="44973"/>
                    <a:pt x="1699021" y="61206"/>
                  </a:cubicBezTo>
                  <a:lnTo>
                    <a:pt x="1699021" y="616519"/>
                  </a:lnTo>
                  <a:cubicBezTo>
                    <a:pt x="1699021" y="632752"/>
                    <a:pt x="1692572" y="648320"/>
                    <a:pt x="1681094" y="659799"/>
                  </a:cubicBezTo>
                  <a:cubicBezTo>
                    <a:pt x="1669616" y="671277"/>
                    <a:pt x="1654047" y="677725"/>
                    <a:pt x="1637815" y="677725"/>
                  </a:cubicBezTo>
                  <a:lnTo>
                    <a:pt x="61206" y="677725"/>
                  </a:lnTo>
                  <a:cubicBezTo>
                    <a:pt x="27403" y="677725"/>
                    <a:pt x="0" y="650323"/>
                    <a:pt x="0" y="616519"/>
                  </a:cubicBezTo>
                  <a:lnTo>
                    <a:pt x="0" y="61206"/>
                  </a:lnTo>
                  <a:cubicBezTo>
                    <a:pt x="0" y="44973"/>
                    <a:pt x="6448" y="29405"/>
                    <a:pt x="17927" y="17927"/>
                  </a:cubicBezTo>
                  <a:cubicBezTo>
                    <a:pt x="29405" y="6448"/>
                    <a:pt x="44973" y="0"/>
                    <a:pt x="61206" y="0"/>
                  </a:cubicBezTo>
                  <a:close/>
                </a:path>
              </a:pathLst>
            </a:custGeom>
            <a:solidFill>
              <a:srgbClr val="E9C7C6"/>
            </a:solidFill>
          </p:spPr>
          <p:txBody>
            <a:bodyPr/>
            <a:lstStyle/>
            <a:p>
              <a:endParaRPr lang="en-US" dirty="0"/>
            </a:p>
          </p:txBody>
        </p:sp>
        <p:sp>
          <p:nvSpPr>
            <p:cNvPr id="7" name="TextBox 7"/>
            <p:cNvSpPr txBox="1"/>
            <p:nvPr/>
          </p:nvSpPr>
          <p:spPr>
            <a:xfrm>
              <a:off x="0" y="-38100"/>
              <a:ext cx="1699021" cy="715826"/>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553980" y="2618098"/>
            <a:ext cx="6590020" cy="670833"/>
          </a:xfrm>
          <a:prstGeom prst="rect">
            <a:avLst/>
          </a:prstGeom>
        </p:spPr>
        <p:txBody>
          <a:bodyPr lIns="0" tIns="0" rIns="0" bIns="0" rtlCol="0" anchor="t">
            <a:spAutoFit/>
          </a:bodyPr>
          <a:lstStyle/>
          <a:p>
            <a:pPr>
              <a:lnSpc>
                <a:spcPts val="5487"/>
              </a:lnSpc>
            </a:pPr>
            <a:r>
              <a:rPr lang="en-US" sz="3919" dirty="0">
                <a:solidFill>
                  <a:srgbClr val="000000"/>
                </a:solidFill>
                <a:latin typeface="Alatsi Bold"/>
              </a:rPr>
              <a:t>Software Requirements:</a:t>
            </a:r>
          </a:p>
        </p:txBody>
      </p:sp>
      <p:sp>
        <p:nvSpPr>
          <p:cNvPr id="9" name="TextBox 9"/>
          <p:cNvSpPr txBox="1"/>
          <p:nvPr/>
        </p:nvSpPr>
        <p:spPr>
          <a:xfrm>
            <a:off x="3198240" y="3374656"/>
            <a:ext cx="5497475" cy="2091919"/>
          </a:xfrm>
          <a:prstGeom prst="rect">
            <a:avLst/>
          </a:prstGeom>
        </p:spPr>
        <p:txBody>
          <a:bodyPr lIns="0" tIns="0" rIns="0" bIns="0" rtlCol="0" anchor="t">
            <a:spAutoFit/>
          </a:bodyPr>
          <a:lstStyle/>
          <a:p>
            <a:pPr marL="342900" indent="-342900" algn="just">
              <a:lnSpc>
                <a:spcPts val="4193"/>
              </a:lnSpc>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Platform: </a:t>
            </a:r>
            <a:r>
              <a:rPr lang="en-US" sz="2400" dirty="0" err="1">
                <a:solidFill>
                  <a:srgbClr val="000000"/>
                </a:solidFill>
                <a:latin typeface="Times New Roman" panose="02020603050405020304" pitchFamily="18" charset="0"/>
                <a:cs typeface="Times New Roman" panose="02020603050405020304" pitchFamily="18" charset="0"/>
              </a:rPr>
              <a:t>Jupyter</a:t>
            </a:r>
            <a:r>
              <a:rPr lang="en-US" sz="2400" dirty="0">
                <a:solidFill>
                  <a:srgbClr val="000000"/>
                </a:solidFill>
                <a:latin typeface="Times New Roman" panose="02020603050405020304" pitchFamily="18" charset="0"/>
                <a:cs typeface="Times New Roman" panose="02020603050405020304" pitchFamily="18" charset="0"/>
              </a:rPr>
              <a:t> Notebook</a:t>
            </a:r>
          </a:p>
          <a:p>
            <a:pPr marL="342900" indent="-342900" algn="just">
              <a:lnSpc>
                <a:spcPts val="4193"/>
              </a:lnSpc>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Libraries: </a:t>
            </a:r>
            <a:r>
              <a:rPr lang="en-US" sz="2400" dirty="0" err="1">
                <a:solidFill>
                  <a:srgbClr val="000000"/>
                </a:solidFill>
                <a:latin typeface="Times New Roman" panose="02020603050405020304" pitchFamily="18" charset="0"/>
                <a:cs typeface="Times New Roman" panose="02020603050405020304" pitchFamily="18" charset="0"/>
              </a:rPr>
              <a:t>Numpy</a:t>
            </a:r>
            <a:r>
              <a:rPr lang="en-US" sz="2400" dirty="0">
                <a:solidFill>
                  <a:srgbClr val="000000"/>
                </a:solidFill>
                <a:latin typeface="Times New Roman" panose="02020603050405020304" pitchFamily="18" charset="0"/>
                <a:cs typeface="Times New Roman" panose="02020603050405020304" pitchFamily="18" charset="0"/>
              </a:rPr>
              <a:t>, Pandas, SciPy, Scikit Learn, </a:t>
            </a:r>
            <a:r>
              <a:rPr lang="en-US" sz="2400" dirty="0" err="1">
                <a:solidFill>
                  <a:srgbClr val="000000"/>
                </a:solidFill>
                <a:latin typeface="Times New Roman" panose="02020603050405020304" pitchFamily="18" charset="0"/>
                <a:cs typeface="Times New Roman" panose="02020603050405020304" pitchFamily="18" charset="0"/>
              </a:rPr>
              <a:t>Qiskit</a:t>
            </a:r>
            <a:r>
              <a:rPr lang="en-US" sz="2400" dirty="0">
                <a:solidFill>
                  <a:srgbClr val="000000"/>
                </a:solidFill>
                <a:latin typeface="Times New Roman" panose="02020603050405020304" pitchFamily="18" charset="0"/>
                <a:cs typeface="Times New Roman" panose="02020603050405020304" pitchFamily="18" charset="0"/>
              </a:rPr>
              <a:t> QASM Simulator</a:t>
            </a:r>
          </a:p>
          <a:p>
            <a:pPr marL="342900" indent="-342900" algn="just">
              <a:lnSpc>
                <a:spcPts val="4193"/>
              </a:lnSpc>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Programing Language: Python 3.7 =&lt; 3.9</a:t>
            </a:r>
          </a:p>
        </p:txBody>
      </p:sp>
      <p:grpSp>
        <p:nvGrpSpPr>
          <p:cNvPr id="10" name="Group 10"/>
          <p:cNvGrpSpPr/>
          <p:nvPr/>
        </p:nvGrpSpPr>
        <p:grpSpPr>
          <a:xfrm>
            <a:off x="2708155" y="6633488"/>
            <a:ext cx="6450970" cy="2573239"/>
            <a:chOff x="0" y="0"/>
            <a:chExt cx="1699021" cy="677726"/>
          </a:xfrm>
        </p:grpSpPr>
        <p:sp>
          <p:nvSpPr>
            <p:cNvPr id="11" name="Freeform 11"/>
            <p:cNvSpPr/>
            <p:nvPr/>
          </p:nvSpPr>
          <p:spPr>
            <a:xfrm>
              <a:off x="0" y="0"/>
              <a:ext cx="1699021" cy="677725"/>
            </a:xfrm>
            <a:custGeom>
              <a:avLst/>
              <a:gdLst/>
              <a:ahLst/>
              <a:cxnLst/>
              <a:rect l="l" t="t" r="r" b="b"/>
              <a:pathLst>
                <a:path w="1699021" h="677725">
                  <a:moveTo>
                    <a:pt x="61206" y="0"/>
                  </a:moveTo>
                  <a:lnTo>
                    <a:pt x="1637815" y="0"/>
                  </a:lnTo>
                  <a:cubicBezTo>
                    <a:pt x="1654047" y="0"/>
                    <a:pt x="1669616" y="6448"/>
                    <a:pt x="1681094" y="17927"/>
                  </a:cubicBezTo>
                  <a:cubicBezTo>
                    <a:pt x="1692572" y="29405"/>
                    <a:pt x="1699021" y="44973"/>
                    <a:pt x="1699021" y="61206"/>
                  </a:cubicBezTo>
                  <a:lnTo>
                    <a:pt x="1699021" y="616519"/>
                  </a:lnTo>
                  <a:cubicBezTo>
                    <a:pt x="1699021" y="632752"/>
                    <a:pt x="1692572" y="648320"/>
                    <a:pt x="1681094" y="659799"/>
                  </a:cubicBezTo>
                  <a:cubicBezTo>
                    <a:pt x="1669616" y="671277"/>
                    <a:pt x="1654047" y="677725"/>
                    <a:pt x="1637815" y="677725"/>
                  </a:cubicBezTo>
                  <a:lnTo>
                    <a:pt x="61206" y="677725"/>
                  </a:lnTo>
                  <a:cubicBezTo>
                    <a:pt x="27403" y="677725"/>
                    <a:pt x="0" y="650323"/>
                    <a:pt x="0" y="616519"/>
                  </a:cubicBezTo>
                  <a:lnTo>
                    <a:pt x="0" y="61206"/>
                  </a:lnTo>
                  <a:cubicBezTo>
                    <a:pt x="0" y="44973"/>
                    <a:pt x="6448" y="29405"/>
                    <a:pt x="17927" y="17927"/>
                  </a:cubicBezTo>
                  <a:cubicBezTo>
                    <a:pt x="29405" y="6448"/>
                    <a:pt x="44973" y="0"/>
                    <a:pt x="61206" y="0"/>
                  </a:cubicBezTo>
                  <a:close/>
                </a:path>
              </a:pathLst>
            </a:custGeom>
            <a:solidFill>
              <a:srgbClr val="E9C7C6"/>
            </a:solidFill>
          </p:spPr>
        </p:sp>
        <p:sp>
          <p:nvSpPr>
            <p:cNvPr id="12" name="TextBox 12"/>
            <p:cNvSpPr txBox="1"/>
            <p:nvPr/>
          </p:nvSpPr>
          <p:spPr>
            <a:xfrm>
              <a:off x="0" y="-38100"/>
              <a:ext cx="1699021" cy="715826"/>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2553980" y="6084782"/>
            <a:ext cx="6590020" cy="670833"/>
          </a:xfrm>
          <a:prstGeom prst="rect">
            <a:avLst/>
          </a:prstGeom>
        </p:spPr>
        <p:txBody>
          <a:bodyPr lIns="0" tIns="0" rIns="0" bIns="0" rtlCol="0" anchor="t">
            <a:spAutoFit/>
          </a:bodyPr>
          <a:lstStyle/>
          <a:p>
            <a:pPr>
              <a:lnSpc>
                <a:spcPts val="5487"/>
              </a:lnSpc>
            </a:pPr>
            <a:r>
              <a:rPr lang="en-US" sz="3919" dirty="0">
                <a:solidFill>
                  <a:srgbClr val="000000"/>
                </a:solidFill>
                <a:latin typeface="Alatsi Bold"/>
              </a:rPr>
              <a:t>Hardware Requirements:</a:t>
            </a:r>
          </a:p>
        </p:txBody>
      </p:sp>
      <p:sp>
        <p:nvSpPr>
          <p:cNvPr id="14" name="TextBox 14"/>
          <p:cNvSpPr txBox="1"/>
          <p:nvPr/>
        </p:nvSpPr>
        <p:spPr>
          <a:xfrm>
            <a:off x="3198240" y="6841339"/>
            <a:ext cx="5497475" cy="1846659"/>
          </a:xfrm>
          <a:prstGeom prst="rect">
            <a:avLst/>
          </a:prstGeom>
        </p:spPr>
        <p:txBody>
          <a:bodyPr wrap="square" lIns="0" tIns="0" rIns="0" bIns="0" rtlCol="0" anchor="t">
            <a:spAutoFit/>
          </a:bodyPr>
          <a:lstStyle/>
          <a:p>
            <a:pPr marL="457200" indent="-457200" algn="jus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Processor: 12th Gen Intel(R) Core(TM) i7-1250U   1.10 GHz</a:t>
            </a:r>
          </a:p>
          <a:p>
            <a:pPr marL="457200" indent="-457200" algn="jus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System type: 64-bit operating system, x64-based processor</a:t>
            </a:r>
          </a:p>
          <a:p>
            <a:pPr marL="457200" indent="-457200" algn="jus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RAM: 16.0GB</a:t>
            </a:r>
          </a:p>
        </p:txBody>
      </p:sp>
      <p:sp>
        <p:nvSpPr>
          <p:cNvPr id="15" name="AutoShape 15"/>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sp>
      <p:sp>
        <p:nvSpPr>
          <p:cNvPr id="16" name="AutoShape 16"/>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sp>
      <p:grpSp>
        <p:nvGrpSpPr>
          <p:cNvPr id="17" name="Group 17"/>
          <p:cNvGrpSpPr/>
          <p:nvPr/>
        </p:nvGrpSpPr>
        <p:grpSpPr>
          <a:xfrm>
            <a:off x="15859155" y="0"/>
            <a:ext cx="1562612" cy="1673225"/>
            <a:chOff x="0" y="0"/>
            <a:chExt cx="2083482" cy="2230967"/>
          </a:xfrm>
        </p:grpSpPr>
        <p:grpSp>
          <p:nvGrpSpPr>
            <p:cNvPr id="18" name="Group 18"/>
            <p:cNvGrpSpPr/>
            <p:nvPr/>
          </p:nvGrpSpPr>
          <p:grpSpPr>
            <a:xfrm>
              <a:off x="75599" y="0"/>
              <a:ext cx="1932284" cy="2230967"/>
              <a:chOff x="0" y="0"/>
              <a:chExt cx="703982" cy="812800"/>
            </a:xfrm>
          </p:grpSpPr>
          <p:sp>
            <p:nvSpPr>
              <p:cNvPr id="19" name="Freeform 1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0" name="TextBox 2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12</a:t>
              </a:r>
            </a:p>
          </p:txBody>
        </p:sp>
      </p:grpSp>
      <p:sp>
        <p:nvSpPr>
          <p:cNvPr id="22" name="Freeform 22"/>
          <p:cNvSpPr/>
          <p:nvPr/>
        </p:nvSpPr>
        <p:spPr>
          <a:xfrm>
            <a:off x="1475832"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3" name="Freeform 23"/>
          <p:cNvSpPr/>
          <p:nvPr/>
        </p:nvSpPr>
        <p:spPr>
          <a:xfrm>
            <a:off x="1072122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1026" name="Picture 2">
            <a:extLst>
              <a:ext uri="{FF2B5EF4-FFF2-40B4-BE49-F238E27FC236}">
                <a16:creationId xmlns:a16="http://schemas.microsoft.com/office/drawing/2014/main" id="{0A11EF42-B2AD-C5C7-96BE-0E0810BACD8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53044" y="6727607"/>
            <a:ext cx="4496880" cy="20235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ECFCDD1-D458-4966-06CA-7BF8CF05B3B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065152" y="4228971"/>
            <a:ext cx="4523559" cy="18290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97F34CB-7E25-F25A-CE09-0EA4DD51177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579211" y="5884031"/>
            <a:ext cx="2354016" cy="272724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C85BA9B-E4F8-34DC-B08F-2A1D888A973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811795" y="2317752"/>
            <a:ext cx="2208118" cy="205166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4984D12-4F27-4B5D-908D-00C03D5A849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649209" y="2494644"/>
            <a:ext cx="4969280" cy="169387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cipy logo - Social media &amp; Logos Icons">
            <a:extLst>
              <a:ext uri="{FF2B5EF4-FFF2-40B4-BE49-F238E27FC236}">
                <a16:creationId xmlns:a16="http://schemas.microsoft.com/office/drawing/2014/main" id="{CB3C36CA-09C4-A7BD-E8FF-211F4217C3B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68569" y="4750802"/>
            <a:ext cx="2355990" cy="235599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15">
            <a:extLst>
              <a:ext uri="{FF2B5EF4-FFF2-40B4-BE49-F238E27FC236}">
                <a16:creationId xmlns:a16="http://schemas.microsoft.com/office/drawing/2014/main" id="{3E2472C9-636E-90DC-6BB0-BF85CB0C1898}"/>
              </a:ext>
            </a:extLst>
          </p:cNvPr>
          <p:cNvSpPr txBox="1"/>
          <p:nvPr/>
        </p:nvSpPr>
        <p:spPr>
          <a:xfrm rot="-5400000">
            <a:off x="-2373736" y="4939149"/>
            <a:ext cx="6882108" cy="432811"/>
          </a:xfrm>
          <a:prstGeom prst="rect">
            <a:avLst/>
          </a:prstGeom>
        </p:spPr>
        <p:txBody>
          <a:bodyPr lIns="0" tIns="0" rIns="0" bIns="0" rtlCol="0" anchor="t">
            <a:spAutoFit/>
          </a:bodyPr>
          <a:lstStyle/>
          <a:p>
            <a:pPr algn="ctr">
              <a:lnSpc>
                <a:spcPts val="3779"/>
              </a:lnSpc>
            </a:pPr>
            <a:r>
              <a:rPr lang="en-US" sz="2000" dirty="0">
                <a:solidFill>
                  <a:srgbClr val="000000"/>
                </a:solidFill>
                <a:latin typeface="Alatsi Bold"/>
              </a:rPr>
              <a:t>Panimalar Engineering College| 2024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866775"/>
            <a:ext cx="16230600" cy="1450976"/>
          </a:xfrm>
          <a:prstGeom prst="rect">
            <a:avLst/>
          </a:prstGeom>
        </p:spPr>
        <p:txBody>
          <a:bodyPr lIns="0" tIns="0" rIns="0" bIns="0" rtlCol="0" anchor="t">
            <a:spAutoFit/>
          </a:bodyPr>
          <a:lstStyle/>
          <a:p>
            <a:pPr algn="ctr">
              <a:lnSpc>
                <a:spcPts val="11899"/>
              </a:lnSpc>
            </a:pPr>
            <a:r>
              <a:rPr lang="en-US" sz="8499" b="1" dirty="0">
                <a:solidFill>
                  <a:srgbClr val="000000"/>
                </a:solidFill>
                <a:latin typeface="+mj-lt"/>
              </a:rPr>
              <a:t>Block Diagram</a:t>
            </a:r>
          </a:p>
        </p:txBody>
      </p:sp>
      <p:sp>
        <p:nvSpPr>
          <p:cNvPr id="9" name="Freeform 9"/>
          <p:cNvSpPr/>
          <p:nvPr/>
        </p:nvSpPr>
        <p:spPr>
          <a:xfrm>
            <a:off x="13417488" y="614217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AutoShape 21"/>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22" name="AutoShape 22"/>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23" name="Group 23"/>
          <p:cNvGrpSpPr/>
          <p:nvPr/>
        </p:nvGrpSpPr>
        <p:grpSpPr>
          <a:xfrm>
            <a:off x="15859155" y="0"/>
            <a:ext cx="1562612" cy="1673225"/>
            <a:chOff x="0" y="0"/>
            <a:chExt cx="2083482" cy="2230967"/>
          </a:xfrm>
        </p:grpSpPr>
        <p:grpSp>
          <p:nvGrpSpPr>
            <p:cNvPr id="24" name="Group 24"/>
            <p:cNvGrpSpPr/>
            <p:nvPr/>
          </p:nvGrpSpPr>
          <p:grpSpPr>
            <a:xfrm>
              <a:off x="75599" y="0"/>
              <a:ext cx="1932284" cy="2230967"/>
              <a:chOff x="0" y="0"/>
              <a:chExt cx="703982" cy="812800"/>
            </a:xfrm>
          </p:grpSpPr>
          <p:sp>
            <p:nvSpPr>
              <p:cNvPr id="25" name="Freeform 2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6" name="TextBox 2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13</a:t>
              </a:r>
            </a:p>
          </p:txBody>
        </p:sp>
      </p:grpSp>
      <p:sp>
        <p:nvSpPr>
          <p:cNvPr id="28" name="Freeform 28"/>
          <p:cNvSpPr/>
          <p:nvPr/>
        </p:nvSpPr>
        <p:spPr>
          <a:xfrm>
            <a:off x="-2243137"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9" name="TextBox 2">
            <a:extLst>
              <a:ext uri="{FF2B5EF4-FFF2-40B4-BE49-F238E27FC236}">
                <a16:creationId xmlns:a16="http://schemas.microsoft.com/office/drawing/2014/main" id="{D7462A3D-C22F-7BDE-665F-6B7901E439BF}"/>
              </a:ext>
            </a:extLst>
          </p:cNvPr>
          <p:cNvSpPr txBox="1"/>
          <p:nvPr/>
        </p:nvSpPr>
        <p:spPr>
          <a:xfrm>
            <a:off x="5702946" y="8800282"/>
            <a:ext cx="6882108" cy="432811"/>
          </a:xfrm>
          <a:prstGeom prst="rect">
            <a:avLst/>
          </a:prstGeom>
        </p:spPr>
        <p:txBody>
          <a:bodyPr lIns="0" tIns="0" rIns="0" bIns="0" rtlCol="0" anchor="t">
            <a:spAutoFit/>
          </a:bodyPr>
          <a:lstStyle/>
          <a:p>
            <a:pPr algn="ctr">
              <a:lnSpc>
                <a:spcPts val="3779"/>
              </a:lnSpc>
            </a:pPr>
            <a:r>
              <a:rPr lang="en-US" sz="2000" dirty="0">
                <a:solidFill>
                  <a:srgbClr val="000000"/>
                </a:solidFill>
                <a:latin typeface="Alatsi Bold"/>
              </a:rPr>
              <a:t>Panimalar Engineering College | 2024</a:t>
            </a:r>
          </a:p>
        </p:txBody>
      </p:sp>
      <p:grpSp>
        <p:nvGrpSpPr>
          <p:cNvPr id="55" name="Group 54">
            <a:extLst>
              <a:ext uri="{FF2B5EF4-FFF2-40B4-BE49-F238E27FC236}">
                <a16:creationId xmlns:a16="http://schemas.microsoft.com/office/drawing/2014/main" id="{69666DA8-0882-2B1C-7E85-788AD2138FB8}"/>
              </a:ext>
            </a:extLst>
          </p:cNvPr>
          <p:cNvGrpSpPr/>
          <p:nvPr/>
        </p:nvGrpSpPr>
        <p:grpSpPr>
          <a:xfrm>
            <a:off x="2859157" y="2775584"/>
            <a:ext cx="12569687" cy="5111116"/>
            <a:chOff x="2362200" y="2502421"/>
            <a:chExt cx="12569687" cy="5111116"/>
          </a:xfrm>
        </p:grpSpPr>
        <p:grpSp>
          <p:nvGrpSpPr>
            <p:cNvPr id="4" name="Group 4"/>
            <p:cNvGrpSpPr/>
            <p:nvPr/>
          </p:nvGrpSpPr>
          <p:grpSpPr>
            <a:xfrm>
              <a:off x="2362200" y="2502421"/>
              <a:ext cx="1733478" cy="464945"/>
              <a:chOff x="0" y="0"/>
              <a:chExt cx="1939142" cy="1164413"/>
            </a:xfrm>
          </p:grpSpPr>
          <p:sp>
            <p:nvSpPr>
              <p:cNvPr id="5" name="Freeform 5"/>
              <p:cNvSpPr/>
              <p:nvPr/>
            </p:nvSpPr>
            <p:spPr>
              <a:xfrm>
                <a:off x="0" y="0"/>
                <a:ext cx="1939142" cy="1164413"/>
              </a:xfrm>
              <a:custGeom>
                <a:avLst/>
                <a:gdLst/>
                <a:ahLst/>
                <a:cxnLst/>
                <a:rect l="l" t="t" r="r" b="b"/>
                <a:pathLst>
                  <a:path w="1939142" h="1164413">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txBody>
              <a:bodyPr/>
              <a:lstStyle/>
              <a:p>
                <a:pPr algn="ctr"/>
                <a:r>
                  <a:rPr lang="en-US" sz="2400" b="1" dirty="0"/>
                  <a:t>Input</a:t>
                </a:r>
              </a:p>
            </p:txBody>
          </p:sp>
          <p:sp>
            <p:nvSpPr>
              <p:cNvPr id="6" name="TextBox 6"/>
              <p:cNvSpPr txBox="1"/>
              <p:nvPr/>
            </p:nvSpPr>
            <p:spPr>
              <a:xfrm>
                <a:off x="0" y="-38100"/>
                <a:ext cx="1939142" cy="1202513"/>
              </a:xfrm>
              <a:prstGeom prst="rect">
                <a:avLst/>
              </a:prstGeom>
            </p:spPr>
            <p:txBody>
              <a:bodyPr lIns="50800" tIns="50800" rIns="50800" bIns="50800" rtlCol="0" anchor="ctr"/>
              <a:lstStyle/>
              <a:p>
                <a:pPr algn="ctr">
                  <a:lnSpc>
                    <a:spcPts val="2659"/>
                  </a:lnSpc>
                </a:pPr>
                <a:endParaRPr/>
              </a:p>
            </p:txBody>
          </p:sp>
        </p:grpSp>
        <p:grpSp>
          <p:nvGrpSpPr>
            <p:cNvPr id="3" name="Group 4">
              <a:extLst>
                <a:ext uri="{FF2B5EF4-FFF2-40B4-BE49-F238E27FC236}">
                  <a16:creationId xmlns:a16="http://schemas.microsoft.com/office/drawing/2014/main" id="{E75E5ADA-7622-4823-52D5-35DEF2126962}"/>
                </a:ext>
              </a:extLst>
            </p:cNvPr>
            <p:cNvGrpSpPr/>
            <p:nvPr/>
          </p:nvGrpSpPr>
          <p:grpSpPr>
            <a:xfrm>
              <a:off x="13191783" y="7148592"/>
              <a:ext cx="1733478" cy="464945"/>
              <a:chOff x="0" y="0"/>
              <a:chExt cx="1939142" cy="1164413"/>
            </a:xfrm>
          </p:grpSpPr>
          <p:sp>
            <p:nvSpPr>
              <p:cNvPr id="30" name="Freeform 5">
                <a:extLst>
                  <a:ext uri="{FF2B5EF4-FFF2-40B4-BE49-F238E27FC236}">
                    <a16:creationId xmlns:a16="http://schemas.microsoft.com/office/drawing/2014/main" id="{04666B0C-1E78-F330-D81B-7ACD9556672A}"/>
                  </a:ext>
                </a:extLst>
              </p:cNvPr>
              <p:cNvSpPr/>
              <p:nvPr/>
            </p:nvSpPr>
            <p:spPr>
              <a:xfrm>
                <a:off x="0" y="0"/>
                <a:ext cx="1939142" cy="1164413"/>
              </a:xfrm>
              <a:custGeom>
                <a:avLst/>
                <a:gdLst/>
                <a:ahLst/>
                <a:cxnLst/>
                <a:rect l="l" t="t" r="r" b="b"/>
                <a:pathLst>
                  <a:path w="1939142" h="1164413">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txBody>
              <a:bodyPr/>
              <a:lstStyle/>
              <a:p>
                <a:pPr algn="ctr"/>
                <a:r>
                  <a:rPr lang="en-US" sz="2400" b="1" dirty="0"/>
                  <a:t>Output</a:t>
                </a:r>
              </a:p>
            </p:txBody>
          </p:sp>
          <p:sp>
            <p:nvSpPr>
              <p:cNvPr id="31" name="TextBox 6">
                <a:extLst>
                  <a:ext uri="{FF2B5EF4-FFF2-40B4-BE49-F238E27FC236}">
                    <a16:creationId xmlns:a16="http://schemas.microsoft.com/office/drawing/2014/main" id="{7CFCC658-6044-FDDD-F92D-70AE5E9315C9}"/>
                  </a:ext>
                </a:extLst>
              </p:cNvPr>
              <p:cNvSpPr txBox="1"/>
              <p:nvPr/>
            </p:nvSpPr>
            <p:spPr>
              <a:xfrm>
                <a:off x="0" y="-38100"/>
                <a:ext cx="1939142" cy="1202513"/>
              </a:xfrm>
              <a:prstGeom prst="rect">
                <a:avLst/>
              </a:prstGeom>
            </p:spPr>
            <p:txBody>
              <a:bodyPr lIns="50800" tIns="50800" rIns="50800" bIns="50800" rtlCol="0" anchor="ctr"/>
              <a:lstStyle/>
              <a:p>
                <a:pPr algn="ctr">
                  <a:lnSpc>
                    <a:spcPts val="2659"/>
                  </a:lnSpc>
                </a:pPr>
                <a:endParaRPr/>
              </a:p>
            </p:txBody>
          </p:sp>
        </p:grpSp>
        <p:grpSp>
          <p:nvGrpSpPr>
            <p:cNvPr id="35" name="Group 34">
              <a:extLst>
                <a:ext uri="{FF2B5EF4-FFF2-40B4-BE49-F238E27FC236}">
                  <a16:creationId xmlns:a16="http://schemas.microsoft.com/office/drawing/2014/main" id="{7C1F2F5B-A243-E659-4F23-5727EF9E49FC}"/>
                </a:ext>
              </a:extLst>
            </p:cNvPr>
            <p:cNvGrpSpPr/>
            <p:nvPr/>
          </p:nvGrpSpPr>
          <p:grpSpPr>
            <a:xfrm>
              <a:off x="2362200" y="3934817"/>
              <a:ext cx="4233863" cy="2656483"/>
              <a:chOff x="4343400" y="3077567"/>
              <a:chExt cx="4233863" cy="2656483"/>
            </a:xfrm>
          </p:grpSpPr>
          <p:sp>
            <p:nvSpPr>
              <p:cNvPr id="11" name="Freeform 11"/>
              <p:cNvSpPr/>
              <p:nvPr/>
            </p:nvSpPr>
            <p:spPr>
              <a:xfrm>
                <a:off x="4343400" y="3077567"/>
                <a:ext cx="4191000" cy="2656483"/>
              </a:xfrm>
              <a:custGeom>
                <a:avLst/>
                <a:gdLst/>
                <a:ahLst/>
                <a:cxnLst/>
                <a:rect l="l" t="t" r="r" b="b"/>
                <a:pathLst>
                  <a:path w="1939142" h="1164413">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noFill/>
              <a:ln w="28575">
                <a:solidFill>
                  <a:schemeClr val="tx1"/>
                </a:solidFill>
                <a:prstDash val="sysDash"/>
              </a:ln>
            </p:spPr>
            <p:txBody>
              <a:bodyPr/>
              <a:lstStyle/>
              <a:p>
                <a:endParaRPr lang="en-US" dirty="0"/>
              </a:p>
            </p:txBody>
          </p:sp>
          <p:sp>
            <p:nvSpPr>
              <p:cNvPr id="32" name="Rectangle: Rounded Corners 31">
                <a:extLst>
                  <a:ext uri="{FF2B5EF4-FFF2-40B4-BE49-F238E27FC236}">
                    <a16:creationId xmlns:a16="http://schemas.microsoft.com/office/drawing/2014/main" id="{853C17A6-29E4-77DC-DAE6-2CE69D4039C4}"/>
                  </a:ext>
                </a:extLst>
              </p:cNvPr>
              <p:cNvSpPr/>
              <p:nvPr/>
            </p:nvSpPr>
            <p:spPr>
              <a:xfrm>
                <a:off x="4572000" y="3542512"/>
                <a:ext cx="1733478" cy="1734338"/>
              </a:xfrm>
              <a:prstGeom prst="roundRect">
                <a:avLst/>
              </a:prstGeom>
              <a:solidFill>
                <a:srgbClr val="F9D9B1"/>
              </a:solidFill>
              <a:ln>
                <a:solidFill>
                  <a:srgbClr val="F9D9B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Exploratory Data Analysis</a:t>
                </a:r>
              </a:p>
            </p:txBody>
          </p:sp>
          <p:sp>
            <p:nvSpPr>
              <p:cNvPr id="33" name="Rectangle: Rounded Corners 32">
                <a:extLst>
                  <a:ext uri="{FF2B5EF4-FFF2-40B4-BE49-F238E27FC236}">
                    <a16:creationId xmlns:a16="http://schemas.microsoft.com/office/drawing/2014/main" id="{BCCC5BD4-EFD9-095B-7F15-9B10D7C50462}"/>
                  </a:ext>
                </a:extLst>
              </p:cNvPr>
              <p:cNvSpPr/>
              <p:nvPr/>
            </p:nvSpPr>
            <p:spPr>
              <a:xfrm>
                <a:off x="6553200" y="3538639"/>
                <a:ext cx="1733478" cy="1734338"/>
              </a:xfrm>
              <a:prstGeom prst="roundRect">
                <a:avLst/>
              </a:prstGeom>
              <a:solidFill>
                <a:srgbClr val="F9D9B1"/>
              </a:solidFill>
              <a:ln>
                <a:solidFill>
                  <a:srgbClr val="F9D9B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Data Pipe</a:t>
                </a:r>
              </a:p>
            </p:txBody>
          </p:sp>
          <p:sp>
            <p:nvSpPr>
              <p:cNvPr id="34" name="TextBox 33">
                <a:extLst>
                  <a:ext uri="{FF2B5EF4-FFF2-40B4-BE49-F238E27FC236}">
                    <a16:creationId xmlns:a16="http://schemas.microsoft.com/office/drawing/2014/main" id="{FCB1C77D-C616-7D66-B5C6-A45B8AB9C2FE}"/>
                  </a:ext>
                </a:extLst>
              </p:cNvPr>
              <p:cNvSpPr txBox="1"/>
              <p:nvPr/>
            </p:nvSpPr>
            <p:spPr>
              <a:xfrm>
                <a:off x="5072063" y="5270153"/>
                <a:ext cx="3505200" cy="461665"/>
              </a:xfrm>
              <a:prstGeom prst="rect">
                <a:avLst/>
              </a:prstGeom>
              <a:noFill/>
            </p:spPr>
            <p:txBody>
              <a:bodyPr wrap="square" rtlCol="0">
                <a:spAutoFit/>
              </a:bodyPr>
              <a:lstStyle/>
              <a:p>
                <a:r>
                  <a:rPr lang="en-US" sz="2400" b="1" dirty="0"/>
                  <a:t>Data Pre-processing</a:t>
                </a:r>
              </a:p>
            </p:txBody>
          </p:sp>
        </p:grpSp>
        <p:sp>
          <p:nvSpPr>
            <p:cNvPr id="36" name="Rectangle: Rounded Corners 35">
              <a:extLst>
                <a:ext uri="{FF2B5EF4-FFF2-40B4-BE49-F238E27FC236}">
                  <a16:creationId xmlns:a16="http://schemas.microsoft.com/office/drawing/2014/main" id="{7CEF3C27-94B0-CF44-A51E-CFF5D7A9DFD7}"/>
                </a:ext>
              </a:extLst>
            </p:cNvPr>
            <p:cNvSpPr/>
            <p:nvPr/>
          </p:nvSpPr>
          <p:spPr>
            <a:xfrm>
              <a:off x="8759687" y="4395889"/>
              <a:ext cx="1981200" cy="1734338"/>
            </a:xfrm>
            <a:prstGeom prst="roundRect">
              <a:avLst/>
            </a:prstGeom>
            <a:solidFill>
              <a:srgbClr val="F9D9B1"/>
            </a:solidFill>
            <a:ln>
              <a:solidFill>
                <a:srgbClr val="F9D9B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Data Processing Module</a:t>
              </a:r>
            </a:p>
          </p:txBody>
        </p:sp>
        <p:sp>
          <p:nvSpPr>
            <p:cNvPr id="37" name="Rectangle: Rounded Corners 36">
              <a:extLst>
                <a:ext uri="{FF2B5EF4-FFF2-40B4-BE49-F238E27FC236}">
                  <a16:creationId xmlns:a16="http://schemas.microsoft.com/office/drawing/2014/main" id="{D99F604C-D385-C299-35C2-33C847A66885}"/>
                </a:ext>
              </a:extLst>
            </p:cNvPr>
            <p:cNvSpPr/>
            <p:nvPr/>
          </p:nvSpPr>
          <p:spPr>
            <a:xfrm>
              <a:off x="12950687" y="4378449"/>
              <a:ext cx="1981200" cy="1734338"/>
            </a:xfrm>
            <a:prstGeom prst="roundRect">
              <a:avLst/>
            </a:prstGeom>
            <a:solidFill>
              <a:srgbClr val="F9D9B1"/>
            </a:solidFill>
            <a:ln>
              <a:solidFill>
                <a:srgbClr val="F9D9B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Quantum Approximate</a:t>
              </a:r>
            </a:p>
            <a:p>
              <a:pPr algn="ctr"/>
              <a:r>
                <a:rPr lang="en-US" sz="2400" dirty="0">
                  <a:solidFill>
                    <a:sysClr val="windowText" lastClr="000000"/>
                  </a:solidFill>
                </a:rPr>
                <a:t>Optimizer </a:t>
              </a:r>
            </a:p>
          </p:txBody>
        </p:sp>
        <p:cxnSp>
          <p:nvCxnSpPr>
            <p:cNvPr id="39" name="Straight Arrow Connector 38">
              <a:extLst>
                <a:ext uri="{FF2B5EF4-FFF2-40B4-BE49-F238E27FC236}">
                  <a16:creationId xmlns:a16="http://schemas.microsoft.com/office/drawing/2014/main" id="{9E81EAED-91C5-6439-9226-3B74488065F0}"/>
                </a:ext>
              </a:extLst>
            </p:cNvPr>
            <p:cNvCxnSpPr>
              <a:cxnSpLocks/>
              <a:stCxn id="6" idx="2"/>
            </p:cNvCxnSpPr>
            <p:nvPr/>
          </p:nvCxnSpPr>
          <p:spPr>
            <a:xfrm>
              <a:off x="3228939" y="2967366"/>
              <a:ext cx="0" cy="9674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3AA43A9A-EF58-FE6A-1284-4E7EFF6957B7}"/>
                </a:ext>
              </a:extLst>
            </p:cNvPr>
            <p:cNvCxnSpPr>
              <a:cxnSpLocks/>
              <a:endCxn id="36" idx="1"/>
            </p:cNvCxnSpPr>
            <p:nvPr/>
          </p:nvCxnSpPr>
          <p:spPr>
            <a:xfrm>
              <a:off x="6553200" y="5263058"/>
              <a:ext cx="220648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AF5835F3-E2AB-54BF-D78E-213742C1848B}"/>
                </a:ext>
              </a:extLst>
            </p:cNvPr>
            <p:cNvCxnSpPr>
              <a:cxnSpLocks/>
              <a:stCxn id="36" idx="3"/>
              <a:endCxn id="37" idx="1"/>
            </p:cNvCxnSpPr>
            <p:nvPr/>
          </p:nvCxnSpPr>
          <p:spPr>
            <a:xfrm flipV="1">
              <a:off x="10740887" y="5245618"/>
              <a:ext cx="2209800" cy="1744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DAC1B607-3867-3F82-ADCE-179CFA14F402}"/>
                </a:ext>
              </a:extLst>
            </p:cNvPr>
            <p:cNvCxnSpPr>
              <a:cxnSpLocks/>
              <a:stCxn id="37" idx="2"/>
            </p:cNvCxnSpPr>
            <p:nvPr/>
          </p:nvCxnSpPr>
          <p:spPr>
            <a:xfrm>
              <a:off x="13941287" y="6112787"/>
              <a:ext cx="0" cy="10383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AutoShape 3"/>
          <p:cNvSpPr/>
          <p:nvPr/>
        </p:nvSpPr>
        <p:spPr>
          <a:xfrm>
            <a:off x="-260599" y="9467474"/>
            <a:ext cx="7105264" cy="19050"/>
          </a:xfrm>
          <a:prstGeom prst="line">
            <a:avLst/>
          </a:prstGeom>
          <a:ln w="114300" cap="flat">
            <a:solidFill>
              <a:srgbClr val="9FC3D0"/>
            </a:solidFill>
            <a:prstDash val="solid"/>
            <a:headEnd type="none" w="sm" len="sm"/>
            <a:tailEnd type="none" w="sm" len="sm"/>
          </a:ln>
        </p:spPr>
      </p:sp>
      <p:sp>
        <p:nvSpPr>
          <p:cNvPr id="4" name="AutoShape 4"/>
          <p:cNvSpPr/>
          <p:nvPr/>
        </p:nvSpPr>
        <p:spPr>
          <a:xfrm>
            <a:off x="11430169" y="9467474"/>
            <a:ext cx="7105264" cy="19050"/>
          </a:xfrm>
          <a:prstGeom prst="line">
            <a:avLst/>
          </a:prstGeom>
          <a:ln w="114300" cap="flat">
            <a:solidFill>
              <a:srgbClr val="9FC3D0"/>
            </a:solidFill>
            <a:prstDash val="solid"/>
            <a:headEnd type="none" w="sm" len="sm"/>
            <a:tailEnd type="none" w="sm" len="sm"/>
          </a:ln>
        </p:spPr>
      </p:sp>
      <p:grpSp>
        <p:nvGrpSpPr>
          <p:cNvPr id="7" name="Group 7"/>
          <p:cNvGrpSpPr/>
          <p:nvPr/>
        </p:nvGrpSpPr>
        <p:grpSpPr>
          <a:xfrm>
            <a:off x="15859155" y="0"/>
            <a:ext cx="1562612" cy="1673225"/>
            <a:chOff x="0" y="0"/>
            <a:chExt cx="2083482" cy="2230967"/>
          </a:xfrm>
        </p:grpSpPr>
        <p:grpSp>
          <p:nvGrpSpPr>
            <p:cNvPr id="8" name="Group 8"/>
            <p:cNvGrpSpPr/>
            <p:nvPr/>
          </p:nvGrpSpPr>
          <p:grpSpPr>
            <a:xfrm>
              <a:off x="75599" y="0"/>
              <a:ext cx="1932284" cy="2230967"/>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14</a:t>
              </a:r>
            </a:p>
          </p:txBody>
        </p:sp>
      </p:grpSp>
      <p:sp>
        <p:nvSpPr>
          <p:cNvPr id="12" name="TextBox 12"/>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b="1" dirty="0">
                <a:solidFill>
                  <a:srgbClr val="000000"/>
                </a:solidFill>
                <a:latin typeface="+mj-lt"/>
              </a:rPr>
              <a:t>Algorithms Used</a:t>
            </a:r>
          </a:p>
        </p:txBody>
      </p:sp>
      <p:sp>
        <p:nvSpPr>
          <p:cNvPr id="13" name="Freeform 13"/>
          <p:cNvSpPr/>
          <p:nvPr/>
        </p:nvSpPr>
        <p:spPr>
          <a:xfrm>
            <a:off x="14982801" y="637964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mc:AlternateContent xmlns:mc="http://schemas.openxmlformats.org/markup-compatibility/2006" xmlns:a14="http://schemas.microsoft.com/office/drawing/2010/main">
        <mc:Choice Requires="a14">
          <p:sp>
            <p:nvSpPr>
              <p:cNvPr id="14" name="TextBox 14"/>
              <p:cNvSpPr txBox="1"/>
              <p:nvPr/>
            </p:nvSpPr>
            <p:spPr>
              <a:xfrm>
                <a:off x="1981201" y="2699804"/>
                <a:ext cx="13934653" cy="6100644"/>
              </a:xfrm>
              <a:prstGeom prst="rect">
                <a:avLst/>
              </a:prstGeom>
            </p:spPr>
            <p:txBody>
              <a:bodyPr wrap="square" lIns="0" tIns="0" rIns="0" bIns="0" rtlCol="0" anchor="t">
                <a:spAutoFit/>
              </a:bodyPr>
              <a:lstStyle/>
              <a:p>
                <a:pPr>
                  <a:lnSpc>
                    <a:spcPts val="5852"/>
                  </a:lnSpc>
                </a:pPr>
                <a:r>
                  <a:rPr lang="en-US" sz="4180" b="1" dirty="0">
                    <a:solidFill>
                      <a:srgbClr val="000000"/>
                    </a:solidFill>
                    <a:latin typeface="+mj-lt"/>
                  </a:rPr>
                  <a:t>Portfolio Expected Return:</a:t>
                </a:r>
              </a:p>
              <a:p>
                <a:r>
                  <a:rPr lang="en-US" sz="2800" dirty="0">
                    <a:solidFill>
                      <a:srgbClr val="000000"/>
                    </a:solidFill>
                    <a:latin typeface="Times New Roman" panose="02020603050405020304" pitchFamily="18" charset="0"/>
                    <a:cs typeface="Times New Roman" panose="02020603050405020304" pitchFamily="18" charset="0"/>
                  </a:rPr>
                  <a:t>The expected return of a portfolio is calculated by multiplying the weight of the asset by its return and summing the values of all the assets together. To introduce a forward looking estimate, probability may be introduced to generate and incorporate features in business and economy.</a:t>
                </a:r>
              </a:p>
              <a:p>
                <a:pPr algn="ctr">
                  <a:lnSpc>
                    <a:spcPct val="150000"/>
                  </a:lnSpc>
                </a:pPr>
                <a:r>
                  <a:rPr lang="en-US" sz="2800" dirty="0">
                    <a:solidFill>
                      <a:srgbClr val="000000"/>
                    </a:solidFill>
                    <a:latin typeface="Times New Roman" panose="02020603050405020304" pitchFamily="18" charset="0"/>
                    <a:cs typeface="Times New Roman" panose="02020603050405020304" pitchFamily="18" charset="0"/>
                  </a:rPr>
                  <a:t>Expected Return, </a:t>
                </a:r>
                <a14:m>
                  <m:oMath xmlns:m="http://schemas.openxmlformats.org/officeDocument/2006/math">
                    <m:r>
                      <a:rPr lang="en-US" sz="2800" b="0" i="1" smtClean="0">
                        <a:solidFill>
                          <a:srgbClr val="000000"/>
                        </a:solidFill>
                        <a:latin typeface="Cambria Math" panose="02040503050406030204" pitchFamily="18" charset="0"/>
                        <a:cs typeface="Times New Roman" panose="02020603050405020304" pitchFamily="18" charset="0"/>
                      </a:rPr>
                      <m:t>𝐸</m:t>
                    </m:r>
                    <m:d>
                      <m:dPr>
                        <m:ctrlPr>
                          <a:rPr lang="en-US" sz="2800" b="0" i="1" smtClean="0">
                            <a:solidFill>
                              <a:srgbClr val="000000"/>
                            </a:solidFill>
                            <a:latin typeface="Cambria Math" panose="02040503050406030204" pitchFamily="18" charset="0"/>
                            <a:cs typeface="Times New Roman" panose="02020603050405020304" pitchFamily="18" charset="0"/>
                          </a:rPr>
                        </m:ctrlPr>
                      </m:dPr>
                      <m:e>
                        <m:sSub>
                          <m:sSubPr>
                            <m:ctrlPr>
                              <a:rPr lang="en-US" sz="2800" b="0" i="1" smtClean="0">
                                <a:solidFill>
                                  <a:srgbClr val="000000"/>
                                </a:solidFill>
                                <a:latin typeface="Cambria Math" panose="02040503050406030204" pitchFamily="18" charset="0"/>
                                <a:cs typeface="Times New Roman" panose="02020603050405020304" pitchFamily="18" charset="0"/>
                              </a:rPr>
                            </m:ctrlPr>
                          </m:sSubPr>
                          <m:e>
                            <m:r>
                              <a:rPr lang="en-US" sz="2800" b="0" i="1" smtClean="0">
                                <a:solidFill>
                                  <a:srgbClr val="000000"/>
                                </a:solidFill>
                                <a:latin typeface="Cambria Math" panose="02040503050406030204" pitchFamily="18" charset="0"/>
                                <a:cs typeface="Times New Roman" panose="02020603050405020304" pitchFamily="18" charset="0"/>
                              </a:rPr>
                              <m:t>𝑅</m:t>
                            </m:r>
                          </m:e>
                          <m:sub>
                            <m:r>
                              <a:rPr lang="en-US" sz="28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𝜌</m:t>
                            </m:r>
                          </m:sub>
                        </m:sSub>
                      </m:e>
                    </m:d>
                    <m:r>
                      <a:rPr lang="en-US" sz="2800" b="0" i="1" smtClean="0">
                        <a:solidFill>
                          <a:srgbClr val="000000"/>
                        </a:solidFill>
                        <a:latin typeface="Cambria Math" panose="02040503050406030204" pitchFamily="18" charset="0"/>
                        <a:cs typeface="Times New Roman" panose="02020603050405020304" pitchFamily="18" charset="0"/>
                      </a:rPr>
                      <m:t>=</m:t>
                    </m:r>
                    <m:r>
                      <a:rPr lang="en-US" sz="2800"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 </m:t>
                    </m:r>
                    <m:sSub>
                      <m:sSubPr>
                        <m:ctrlPr>
                          <a:rPr lang="en-US" sz="2800"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ctrlPr>
                      </m:sSubPr>
                      <m:e>
                        <m:r>
                          <a:rPr lang="en-US" sz="2800"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𝑤</m:t>
                        </m:r>
                      </m:e>
                      <m:sub>
                        <m:r>
                          <a:rPr lang="en-US" sz="2800"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𝑖</m:t>
                        </m:r>
                      </m:sub>
                    </m:sSub>
                    <m:r>
                      <a:rPr lang="en-US" sz="2800"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𝐸</m:t>
                    </m:r>
                    <m:r>
                      <a:rPr lang="en-US" sz="2800"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m:t>
                    </m:r>
                    <m:sSub>
                      <m:sSubPr>
                        <m:ctrlPr>
                          <a:rPr lang="en-US" sz="2800"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ctrlPr>
                      </m:sSubPr>
                      <m:e>
                        <m:r>
                          <a:rPr lang="en-US" sz="2800"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𝑅</m:t>
                        </m:r>
                      </m:e>
                      <m:sub>
                        <m:r>
                          <a:rPr lang="en-US" sz="2800"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𝑖</m:t>
                        </m:r>
                      </m:sub>
                    </m:sSub>
                    <m:r>
                      <a:rPr lang="en-US" sz="2800"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m:t>
                    </m:r>
                  </m:oMath>
                </a14:m>
                <a:endParaRPr lang="en-US" sz="2800" dirty="0">
                  <a:solidFill>
                    <a:srgbClr val="000000"/>
                  </a:solidFill>
                  <a:latin typeface="Times New Roman" panose="02020603050405020304" pitchFamily="18" charset="0"/>
                  <a:cs typeface="Times New Roman" panose="02020603050405020304" pitchFamily="18" charset="0"/>
                </a:endParaRPr>
              </a:p>
              <a:p>
                <a:pPr algn="ctr">
                  <a:lnSpc>
                    <a:spcPct val="150000"/>
                  </a:lnSpc>
                </a:pPr>
                <a:endParaRPr lang="en-US" sz="2400" dirty="0">
                  <a:solidFill>
                    <a:srgbClr val="000000"/>
                  </a:solidFill>
                  <a:latin typeface="Times New Roman" panose="02020603050405020304" pitchFamily="18" charset="0"/>
                  <a:cs typeface="Times New Roman" panose="02020603050405020304" pitchFamily="18" charset="0"/>
                </a:endParaRPr>
              </a:p>
              <a:p>
                <a:r>
                  <a:rPr lang="en-US" sz="4180" b="1" dirty="0">
                    <a:solidFill>
                      <a:srgbClr val="000000"/>
                    </a:solidFill>
                    <a:latin typeface="+mj-lt"/>
                  </a:rPr>
                  <a:t>Portfolio Variance:</a:t>
                </a:r>
                <a:endParaRPr lang="en-US" sz="2400" dirty="0">
                  <a:solidFill>
                    <a:srgbClr val="000000"/>
                  </a:solidFill>
                  <a:latin typeface="Times New Roman" panose="02020603050405020304" pitchFamily="18" charset="0"/>
                  <a:cs typeface="Times New Roman" panose="02020603050405020304" pitchFamily="18" charset="0"/>
                </a:endParaRPr>
              </a:p>
              <a:p>
                <a:r>
                  <a:rPr lang="en-US" sz="2800" dirty="0">
                    <a:solidFill>
                      <a:srgbClr val="000000"/>
                    </a:solidFill>
                    <a:latin typeface="Times New Roman" panose="02020603050405020304" pitchFamily="18" charset="0"/>
                    <a:cs typeface="Times New Roman" panose="02020603050405020304" pitchFamily="18" charset="0"/>
                  </a:rPr>
                  <a:t>Portfolio variance is used as the measure of risk in this model. A higher variance will indicate a higher risk for the asset class and the portfolio. The formula is expressed as</a:t>
                </a:r>
              </a:p>
              <a:p>
                <a:pPr algn="ctr">
                  <a:lnSpc>
                    <a:spcPct val="150000"/>
                  </a:lnSpc>
                </a:pPr>
                <a:r>
                  <a:rPr lang="en-US" sz="2800" dirty="0">
                    <a:solidFill>
                      <a:srgbClr val="000000"/>
                    </a:solidFill>
                    <a:latin typeface="Times New Roman" panose="02020603050405020304" pitchFamily="18" charset="0"/>
                    <a:cs typeface="Times New Roman" panose="02020603050405020304" pitchFamily="18" charset="0"/>
                  </a:rPr>
                  <a:t>Portfolio Variance, </a:t>
                </a:r>
                <a14:m>
                  <m:oMath xmlns:m="http://schemas.openxmlformats.org/officeDocument/2006/math">
                    <m:sSubSup>
                      <m:sSubSupPr>
                        <m:ctrlPr>
                          <a:rPr lang="en-US" sz="2800" i="1" smtClean="0">
                            <a:solidFill>
                              <a:srgbClr val="000000"/>
                            </a:solidFill>
                            <a:latin typeface="Cambria Math" panose="02040503050406030204" pitchFamily="18" charset="0"/>
                            <a:cs typeface="Times New Roman" panose="02020603050405020304" pitchFamily="18" charset="0"/>
                          </a:rPr>
                        </m:ctrlPr>
                      </m:sSubSupPr>
                      <m:e>
                        <m:r>
                          <a:rPr lang="en-US" sz="280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US" sz="280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𝜌</m:t>
                        </m:r>
                      </m:sub>
                      <m:sup>
                        <m:r>
                          <a:rPr lang="en-US" sz="2800" b="0" i="1" smtClean="0">
                            <a:solidFill>
                              <a:srgbClr val="000000"/>
                            </a:solidFill>
                            <a:latin typeface="Cambria Math" panose="02040503050406030204" pitchFamily="18" charset="0"/>
                            <a:cs typeface="Times New Roman" panose="02020603050405020304" pitchFamily="18" charset="0"/>
                          </a:rPr>
                          <m:t>2</m:t>
                        </m:r>
                      </m:sup>
                    </m:sSubSup>
                    <m:r>
                      <a:rPr lang="en-US" sz="2800" b="0" i="1" smtClean="0">
                        <a:solidFill>
                          <a:srgbClr val="000000"/>
                        </a:solidFill>
                        <a:latin typeface="Cambria Math" panose="02040503050406030204" pitchFamily="18" charset="0"/>
                        <a:cs typeface="Times New Roman" panose="02020603050405020304" pitchFamily="18" charset="0"/>
                      </a:rPr>
                      <m:t>= </m:t>
                    </m:r>
                    <m:nary>
                      <m:naryPr>
                        <m:chr m:val="∑"/>
                        <m:supHide m:val="on"/>
                        <m:ctrlPr>
                          <a:rPr lang="en-US" sz="2800" b="0" i="1" smtClean="0">
                            <a:solidFill>
                              <a:srgbClr val="000000"/>
                            </a:solidFill>
                            <a:latin typeface="Cambria Math" panose="02040503050406030204" pitchFamily="18" charset="0"/>
                            <a:cs typeface="Times New Roman" panose="02020603050405020304" pitchFamily="18" charset="0"/>
                          </a:rPr>
                        </m:ctrlPr>
                      </m:naryPr>
                      <m:sub>
                        <m:r>
                          <m:rPr>
                            <m:brk m:alnAt="7"/>
                          </m:rPr>
                          <a:rPr lang="en-US" sz="2800" b="0" i="1" smtClean="0">
                            <a:solidFill>
                              <a:srgbClr val="000000"/>
                            </a:solidFill>
                            <a:latin typeface="Cambria Math" panose="02040503050406030204" pitchFamily="18" charset="0"/>
                            <a:cs typeface="Times New Roman" panose="02020603050405020304" pitchFamily="18" charset="0"/>
                          </a:rPr>
                          <m:t>𝑖</m:t>
                        </m:r>
                      </m:sub>
                      <m:sup/>
                      <m:e>
                        <m:sSubSup>
                          <m:sSubSupPr>
                            <m:ctrlPr>
                              <a:rPr lang="en-US" sz="2800" b="0" i="1" smtClean="0">
                                <a:solidFill>
                                  <a:srgbClr val="000000"/>
                                </a:solidFill>
                                <a:latin typeface="Cambria Math" panose="02040503050406030204" pitchFamily="18" charset="0"/>
                                <a:cs typeface="Times New Roman" panose="02020603050405020304" pitchFamily="18" charset="0"/>
                              </a:rPr>
                            </m:ctrlPr>
                          </m:sSubSupPr>
                          <m:e>
                            <m:r>
                              <a:rPr lang="en-US" sz="2800" b="0" i="1" smtClean="0">
                                <a:solidFill>
                                  <a:srgbClr val="000000"/>
                                </a:solidFill>
                                <a:latin typeface="Cambria Math" panose="02040503050406030204" pitchFamily="18" charset="0"/>
                                <a:cs typeface="Times New Roman" panose="02020603050405020304" pitchFamily="18" charset="0"/>
                              </a:rPr>
                              <m:t>𝑤</m:t>
                            </m:r>
                          </m:e>
                          <m:sub>
                            <m:r>
                              <a:rPr lang="en-US" sz="2800" b="0" i="1" smtClean="0">
                                <a:solidFill>
                                  <a:srgbClr val="000000"/>
                                </a:solidFill>
                                <a:latin typeface="Cambria Math" panose="02040503050406030204" pitchFamily="18" charset="0"/>
                                <a:cs typeface="Times New Roman" panose="02020603050405020304" pitchFamily="18" charset="0"/>
                              </a:rPr>
                              <m:t>𝑖</m:t>
                            </m:r>
                          </m:sub>
                          <m:sup>
                            <m:r>
                              <a:rPr lang="en-US" sz="2800" b="0" i="1" smtClean="0">
                                <a:solidFill>
                                  <a:srgbClr val="000000"/>
                                </a:solidFill>
                                <a:latin typeface="Cambria Math" panose="02040503050406030204" pitchFamily="18" charset="0"/>
                                <a:cs typeface="Times New Roman" panose="02020603050405020304" pitchFamily="18" charset="0"/>
                              </a:rPr>
                              <m:t>2</m:t>
                            </m:r>
                          </m:sup>
                        </m:sSubSup>
                      </m:e>
                    </m:nary>
                    <m:sSubSup>
                      <m:sSubSupPr>
                        <m:ctrlPr>
                          <a:rPr lang="en-US" sz="2800" b="0" i="1" smtClean="0">
                            <a:solidFill>
                              <a:srgbClr val="000000"/>
                            </a:solidFill>
                            <a:latin typeface="Cambria Math" panose="02040503050406030204" pitchFamily="18" charset="0"/>
                            <a:cs typeface="Times New Roman" panose="02020603050405020304" pitchFamily="18" charset="0"/>
                          </a:rPr>
                        </m:ctrlPr>
                      </m:sSubSupPr>
                      <m:e>
                        <m:r>
                          <a:rPr lang="en-US" sz="28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US" sz="2800" b="0" i="1" smtClean="0">
                            <a:solidFill>
                              <a:srgbClr val="000000"/>
                            </a:solidFill>
                            <a:latin typeface="Cambria Math" panose="02040503050406030204" pitchFamily="18" charset="0"/>
                            <a:cs typeface="Times New Roman" panose="02020603050405020304" pitchFamily="18" charset="0"/>
                          </a:rPr>
                          <m:t>𝑖</m:t>
                        </m:r>
                      </m:sub>
                      <m:sup>
                        <m:r>
                          <a:rPr lang="en-US" sz="2800" b="0" i="1" smtClean="0">
                            <a:solidFill>
                              <a:srgbClr val="000000"/>
                            </a:solidFill>
                            <a:latin typeface="Cambria Math" panose="02040503050406030204" pitchFamily="18" charset="0"/>
                            <a:cs typeface="Times New Roman" panose="02020603050405020304" pitchFamily="18" charset="0"/>
                          </a:rPr>
                          <m:t>2</m:t>
                        </m:r>
                      </m:sup>
                    </m:sSubSup>
                    <m:r>
                      <a:rPr lang="en-US" sz="2800" b="0" i="1" smtClean="0">
                        <a:solidFill>
                          <a:srgbClr val="000000"/>
                        </a:solidFill>
                        <a:latin typeface="Cambria Math" panose="02040503050406030204" pitchFamily="18" charset="0"/>
                        <a:cs typeface="Times New Roman" panose="02020603050405020304" pitchFamily="18" charset="0"/>
                      </a:rPr>
                      <m:t>+</m:t>
                    </m:r>
                    <m:nary>
                      <m:naryPr>
                        <m:chr m:val="∑"/>
                        <m:supHide m:val="on"/>
                        <m:ctrlPr>
                          <a:rPr lang="en-US" sz="2800" b="0" i="1" smtClean="0">
                            <a:solidFill>
                              <a:srgbClr val="000000"/>
                            </a:solidFill>
                            <a:latin typeface="Cambria Math" panose="02040503050406030204" pitchFamily="18" charset="0"/>
                            <a:cs typeface="Times New Roman" panose="02020603050405020304" pitchFamily="18" charset="0"/>
                          </a:rPr>
                        </m:ctrlPr>
                      </m:naryPr>
                      <m:sub>
                        <m:r>
                          <m:rPr>
                            <m:brk m:alnAt="7"/>
                          </m:rPr>
                          <a:rPr lang="en-US" sz="2800" b="0" i="1" smtClean="0">
                            <a:solidFill>
                              <a:srgbClr val="000000"/>
                            </a:solidFill>
                            <a:latin typeface="Cambria Math" panose="02040503050406030204" pitchFamily="18" charset="0"/>
                            <a:cs typeface="Times New Roman" panose="02020603050405020304" pitchFamily="18" charset="0"/>
                          </a:rPr>
                          <m:t>𝑖</m:t>
                        </m:r>
                      </m:sub>
                      <m:sup/>
                      <m:e>
                        <m:nary>
                          <m:naryPr>
                            <m:chr m:val="∑"/>
                            <m:supHide m:val="on"/>
                            <m:ctrlPr>
                              <a:rPr lang="en-US" sz="2800" b="0" i="1" smtClean="0">
                                <a:solidFill>
                                  <a:srgbClr val="000000"/>
                                </a:solidFill>
                                <a:latin typeface="Cambria Math" panose="02040503050406030204" pitchFamily="18" charset="0"/>
                                <a:cs typeface="Times New Roman" panose="02020603050405020304" pitchFamily="18" charset="0"/>
                              </a:rPr>
                            </m:ctrlPr>
                          </m:naryPr>
                          <m:sub>
                            <m:r>
                              <m:rPr>
                                <m:brk m:alnAt="7"/>
                              </m:rPr>
                              <a:rPr lang="en-US" sz="2800" b="0" i="1" smtClean="0">
                                <a:solidFill>
                                  <a:srgbClr val="000000"/>
                                </a:solidFill>
                                <a:latin typeface="Cambria Math" panose="02040503050406030204" pitchFamily="18" charset="0"/>
                                <a:cs typeface="Times New Roman" panose="02020603050405020304" pitchFamily="18" charset="0"/>
                              </a:rPr>
                              <m:t>𝑗</m:t>
                            </m:r>
                            <m:r>
                              <a:rPr lang="en-US" sz="28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sz="28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𝑖</m:t>
                            </m:r>
                          </m:sub>
                          <m:sup/>
                          <m:e>
                            <m:sSub>
                              <m:sSubPr>
                                <m:ctrlPr>
                                  <a:rPr lang="en-US" sz="2800" b="0" i="1" smtClean="0">
                                    <a:solidFill>
                                      <a:srgbClr val="000000"/>
                                    </a:solidFill>
                                    <a:latin typeface="Cambria Math" panose="02040503050406030204" pitchFamily="18" charset="0"/>
                                    <a:cs typeface="Times New Roman" panose="02020603050405020304" pitchFamily="18" charset="0"/>
                                  </a:rPr>
                                </m:ctrlPr>
                              </m:sSubPr>
                              <m:e>
                                <m:r>
                                  <a:rPr lang="en-US" sz="2800" b="0" i="1" smtClean="0">
                                    <a:solidFill>
                                      <a:srgbClr val="000000"/>
                                    </a:solidFill>
                                    <a:latin typeface="Cambria Math" panose="02040503050406030204" pitchFamily="18" charset="0"/>
                                    <a:cs typeface="Times New Roman" panose="02020603050405020304" pitchFamily="18" charset="0"/>
                                  </a:rPr>
                                  <m:t>𝑤</m:t>
                                </m:r>
                              </m:e>
                              <m:sub>
                                <m:r>
                                  <a:rPr lang="en-US" sz="2800" b="0" i="1" smtClean="0">
                                    <a:solidFill>
                                      <a:srgbClr val="000000"/>
                                    </a:solidFill>
                                    <a:latin typeface="Cambria Math" panose="02040503050406030204" pitchFamily="18" charset="0"/>
                                    <a:cs typeface="Times New Roman" panose="02020603050405020304" pitchFamily="18" charset="0"/>
                                  </a:rPr>
                                  <m:t>𝑖</m:t>
                                </m:r>
                              </m:sub>
                            </m:sSub>
                            <m:sSub>
                              <m:sSubPr>
                                <m:ctrlPr>
                                  <a:rPr lang="en-US" sz="2800" b="0" i="1" smtClean="0">
                                    <a:solidFill>
                                      <a:srgbClr val="000000"/>
                                    </a:solidFill>
                                    <a:latin typeface="Cambria Math" panose="02040503050406030204" pitchFamily="18" charset="0"/>
                                    <a:cs typeface="Times New Roman" panose="02020603050405020304" pitchFamily="18" charset="0"/>
                                  </a:rPr>
                                </m:ctrlPr>
                              </m:sSubPr>
                              <m:e>
                                <m:r>
                                  <a:rPr lang="en-US" sz="2800" b="0" i="1" smtClean="0">
                                    <a:solidFill>
                                      <a:srgbClr val="000000"/>
                                    </a:solidFill>
                                    <a:latin typeface="Cambria Math" panose="02040503050406030204" pitchFamily="18" charset="0"/>
                                    <a:cs typeface="Times New Roman" panose="02020603050405020304" pitchFamily="18" charset="0"/>
                                  </a:rPr>
                                  <m:t>𝑤</m:t>
                                </m:r>
                              </m:e>
                              <m:sub>
                                <m:r>
                                  <a:rPr lang="en-US" sz="2800" b="0" i="1" smtClean="0">
                                    <a:solidFill>
                                      <a:srgbClr val="000000"/>
                                    </a:solidFill>
                                    <a:latin typeface="Cambria Math" panose="02040503050406030204" pitchFamily="18" charset="0"/>
                                    <a:cs typeface="Times New Roman" panose="02020603050405020304" pitchFamily="18" charset="0"/>
                                  </a:rPr>
                                  <m:t>𝑗</m:t>
                                </m:r>
                              </m:sub>
                            </m:sSub>
                            <m:sSub>
                              <m:sSubPr>
                                <m:ctrlPr>
                                  <a:rPr lang="en-US" sz="2800" b="0" i="1" smtClean="0">
                                    <a:solidFill>
                                      <a:srgbClr val="000000"/>
                                    </a:solidFill>
                                    <a:latin typeface="Cambria Math" panose="02040503050406030204" pitchFamily="18" charset="0"/>
                                    <a:cs typeface="Times New Roman" panose="02020603050405020304" pitchFamily="18" charset="0"/>
                                  </a:rPr>
                                </m:ctrlPr>
                              </m:sSubPr>
                              <m:e>
                                <m:r>
                                  <a:rPr lang="en-US" sz="28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US" sz="2800" b="0" i="1" smtClean="0">
                                    <a:solidFill>
                                      <a:srgbClr val="000000"/>
                                    </a:solidFill>
                                    <a:latin typeface="Cambria Math" panose="02040503050406030204" pitchFamily="18" charset="0"/>
                                    <a:cs typeface="Times New Roman" panose="02020603050405020304" pitchFamily="18" charset="0"/>
                                  </a:rPr>
                                  <m:t>𝑖</m:t>
                                </m:r>
                              </m:sub>
                            </m:sSub>
                            <m:sSub>
                              <m:sSubPr>
                                <m:ctrlPr>
                                  <a:rPr lang="en-US" sz="2800" b="0" i="1" smtClean="0">
                                    <a:solidFill>
                                      <a:srgbClr val="000000"/>
                                    </a:solidFill>
                                    <a:latin typeface="Cambria Math" panose="02040503050406030204" pitchFamily="18" charset="0"/>
                                    <a:cs typeface="Times New Roman" panose="02020603050405020304" pitchFamily="18" charset="0"/>
                                  </a:rPr>
                                </m:ctrlPr>
                              </m:sSubPr>
                              <m:e>
                                <m:r>
                                  <a:rPr lang="en-US" sz="28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US" sz="2800" b="0" i="1" smtClean="0">
                                    <a:solidFill>
                                      <a:srgbClr val="000000"/>
                                    </a:solidFill>
                                    <a:latin typeface="Cambria Math" panose="02040503050406030204" pitchFamily="18" charset="0"/>
                                    <a:cs typeface="Times New Roman" panose="02020603050405020304" pitchFamily="18" charset="0"/>
                                  </a:rPr>
                                  <m:t>𝑗</m:t>
                                </m:r>
                              </m:sub>
                            </m:sSub>
                            <m:sSub>
                              <m:sSubPr>
                                <m:ctrlPr>
                                  <a:rPr lang="en-US" sz="2800" b="0" i="1" smtClean="0">
                                    <a:solidFill>
                                      <a:srgbClr val="000000"/>
                                    </a:solidFill>
                                    <a:latin typeface="Cambria Math" panose="02040503050406030204" pitchFamily="18" charset="0"/>
                                    <a:cs typeface="Times New Roman" panose="02020603050405020304" pitchFamily="18" charset="0"/>
                                  </a:rPr>
                                </m:ctrlPr>
                              </m:sSubPr>
                              <m:e>
                                <m:r>
                                  <a:rPr lang="en-US" sz="28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𝜌</m:t>
                                </m:r>
                              </m:e>
                              <m:sub>
                                <m:r>
                                  <a:rPr lang="en-US" sz="2800" b="0" i="1" smtClean="0">
                                    <a:solidFill>
                                      <a:srgbClr val="000000"/>
                                    </a:solidFill>
                                    <a:latin typeface="Cambria Math" panose="02040503050406030204" pitchFamily="18" charset="0"/>
                                    <a:cs typeface="Times New Roman" panose="02020603050405020304" pitchFamily="18" charset="0"/>
                                  </a:rPr>
                                  <m:t>𝑖𝑗</m:t>
                                </m:r>
                              </m:sub>
                            </m:sSub>
                          </m:e>
                        </m:nary>
                      </m:e>
                    </m:nary>
                  </m:oMath>
                </a14:m>
                <a:endParaRPr lang="en-US" sz="2800" dirty="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US" sz="240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14" name="TextBox 14"/>
              <p:cNvSpPr txBox="1">
                <a:spLocks noRot="1" noChangeAspect="1" noMove="1" noResize="1" noEditPoints="1" noAdjustHandles="1" noChangeArrowheads="1" noChangeShapeType="1" noTextEdit="1"/>
              </p:cNvSpPr>
              <p:nvPr/>
            </p:nvSpPr>
            <p:spPr>
              <a:xfrm>
                <a:off x="1981201" y="2699804"/>
                <a:ext cx="13934653" cy="6100644"/>
              </a:xfrm>
              <a:prstGeom prst="rect">
                <a:avLst/>
              </a:prstGeom>
              <a:blipFill>
                <a:blip r:embed="rId4"/>
                <a:stretch>
                  <a:fillRect l="-2275" t="-1598" r="-2056"/>
                </a:stretch>
              </a:blipFill>
            </p:spPr>
            <p:txBody>
              <a:bodyPr/>
              <a:lstStyle/>
              <a:p>
                <a:r>
                  <a:rPr lang="en-US">
                    <a:noFill/>
                  </a:rPr>
                  <a:t> </a:t>
                </a:r>
              </a:p>
            </p:txBody>
          </p:sp>
        </mc:Fallback>
      </mc:AlternateContent>
      <p:sp>
        <p:nvSpPr>
          <p:cNvPr id="15" name="Freeform 15"/>
          <p:cNvSpPr/>
          <p:nvPr/>
        </p:nvSpPr>
        <p:spPr>
          <a:xfrm>
            <a:off x="-1648907"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TextBox 2">
            <a:extLst>
              <a:ext uri="{FF2B5EF4-FFF2-40B4-BE49-F238E27FC236}">
                <a16:creationId xmlns:a16="http://schemas.microsoft.com/office/drawing/2014/main" id="{AE07DB39-D894-0123-7F51-497F8C69AE90}"/>
              </a:ext>
            </a:extLst>
          </p:cNvPr>
          <p:cNvSpPr txBox="1"/>
          <p:nvPr/>
        </p:nvSpPr>
        <p:spPr>
          <a:xfrm>
            <a:off x="5702946" y="9206489"/>
            <a:ext cx="6882108" cy="432811"/>
          </a:xfrm>
          <a:prstGeom prst="rect">
            <a:avLst/>
          </a:prstGeom>
        </p:spPr>
        <p:txBody>
          <a:bodyPr lIns="0" tIns="0" rIns="0" bIns="0" rtlCol="0" anchor="t">
            <a:spAutoFit/>
          </a:bodyPr>
          <a:lstStyle/>
          <a:p>
            <a:pPr algn="ctr">
              <a:lnSpc>
                <a:spcPts val="3779"/>
              </a:lnSpc>
            </a:pPr>
            <a:r>
              <a:rPr lang="en-US" sz="2000" dirty="0">
                <a:solidFill>
                  <a:srgbClr val="000000"/>
                </a:solidFill>
                <a:latin typeface="Alatsi Bold"/>
              </a:rPr>
              <a:t>Panimalar Engineering College | 2024</a:t>
            </a:r>
          </a:p>
        </p:txBody>
      </p:sp>
    </p:spTree>
    <p:extLst>
      <p:ext uri="{BB962C8B-B14F-4D97-AF65-F5344CB8AC3E}">
        <p14:creationId xmlns:p14="http://schemas.microsoft.com/office/powerpoint/2010/main" val="2934992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AutoShape 3"/>
          <p:cNvSpPr/>
          <p:nvPr/>
        </p:nvSpPr>
        <p:spPr>
          <a:xfrm>
            <a:off x="-260599" y="9467474"/>
            <a:ext cx="7105264" cy="19050"/>
          </a:xfrm>
          <a:prstGeom prst="line">
            <a:avLst/>
          </a:prstGeom>
          <a:ln w="114300" cap="flat">
            <a:solidFill>
              <a:srgbClr val="9FC3D0"/>
            </a:solidFill>
            <a:prstDash val="solid"/>
            <a:headEnd type="none" w="sm" len="sm"/>
            <a:tailEnd type="none" w="sm" len="sm"/>
          </a:ln>
        </p:spPr>
      </p:sp>
      <p:sp>
        <p:nvSpPr>
          <p:cNvPr id="4" name="AutoShape 4"/>
          <p:cNvSpPr/>
          <p:nvPr/>
        </p:nvSpPr>
        <p:spPr>
          <a:xfrm>
            <a:off x="11430169" y="9467474"/>
            <a:ext cx="7105264" cy="19050"/>
          </a:xfrm>
          <a:prstGeom prst="line">
            <a:avLst/>
          </a:prstGeom>
          <a:ln w="114300" cap="flat">
            <a:solidFill>
              <a:srgbClr val="9FC3D0"/>
            </a:solidFill>
            <a:prstDash val="solid"/>
            <a:headEnd type="none" w="sm" len="sm"/>
            <a:tailEnd type="none" w="sm" len="sm"/>
          </a:ln>
        </p:spPr>
      </p:sp>
      <p:grpSp>
        <p:nvGrpSpPr>
          <p:cNvPr id="7" name="Group 7"/>
          <p:cNvGrpSpPr/>
          <p:nvPr/>
        </p:nvGrpSpPr>
        <p:grpSpPr>
          <a:xfrm>
            <a:off x="15859155" y="0"/>
            <a:ext cx="1562612" cy="1673225"/>
            <a:chOff x="0" y="0"/>
            <a:chExt cx="2083482" cy="2230967"/>
          </a:xfrm>
        </p:grpSpPr>
        <p:grpSp>
          <p:nvGrpSpPr>
            <p:cNvPr id="8" name="Group 8"/>
            <p:cNvGrpSpPr/>
            <p:nvPr/>
          </p:nvGrpSpPr>
          <p:grpSpPr>
            <a:xfrm>
              <a:off x="75599" y="0"/>
              <a:ext cx="1932284" cy="2230967"/>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15</a:t>
              </a:r>
            </a:p>
          </p:txBody>
        </p:sp>
      </p:grpSp>
      <p:sp>
        <p:nvSpPr>
          <p:cNvPr id="12" name="TextBox 12"/>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b="1" dirty="0">
                <a:solidFill>
                  <a:srgbClr val="000000"/>
                </a:solidFill>
                <a:latin typeface="+mj-lt"/>
              </a:rPr>
              <a:t>Algorithms Used</a:t>
            </a:r>
          </a:p>
        </p:txBody>
      </p:sp>
      <p:sp>
        <p:nvSpPr>
          <p:cNvPr id="13" name="Freeform 13"/>
          <p:cNvSpPr/>
          <p:nvPr/>
        </p:nvSpPr>
        <p:spPr>
          <a:xfrm>
            <a:off x="14982801" y="637964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mc:AlternateContent xmlns:mc="http://schemas.openxmlformats.org/markup-compatibility/2006" xmlns:a14="http://schemas.microsoft.com/office/drawing/2010/main">
        <mc:Choice Requires="a14">
          <p:sp>
            <p:nvSpPr>
              <p:cNvPr id="14" name="TextBox 14"/>
              <p:cNvSpPr txBox="1"/>
              <p:nvPr/>
            </p:nvSpPr>
            <p:spPr>
              <a:xfrm>
                <a:off x="1981201" y="2447932"/>
                <a:ext cx="13934653" cy="3380284"/>
              </a:xfrm>
              <a:prstGeom prst="rect">
                <a:avLst/>
              </a:prstGeom>
            </p:spPr>
            <p:txBody>
              <a:bodyPr wrap="square" lIns="0" tIns="0" rIns="0" bIns="0" rtlCol="0" anchor="t">
                <a:spAutoFit/>
              </a:bodyPr>
              <a:lstStyle/>
              <a:p>
                <a:pPr>
                  <a:lnSpc>
                    <a:spcPts val="5852"/>
                  </a:lnSpc>
                </a:pPr>
                <a:r>
                  <a:rPr lang="en-US" sz="4180" b="1" dirty="0">
                    <a:solidFill>
                      <a:srgbClr val="000000"/>
                    </a:solidFill>
                    <a:latin typeface="+mj-lt"/>
                  </a:rPr>
                  <a:t>Quantum Approximation Optimization Algorithm:</a:t>
                </a:r>
              </a:p>
              <a:p>
                <a:r>
                  <a:rPr lang="en-US" sz="2800" dirty="0">
                    <a:solidFill>
                      <a:srgbClr val="000000"/>
                    </a:solidFill>
                    <a:latin typeface="Times New Roman" panose="02020603050405020304" pitchFamily="18" charset="0"/>
                    <a:cs typeface="Times New Roman" panose="02020603050405020304" pitchFamily="18" charset="0"/>
                  </a:rPr>
                  <a:t>IBM </a:t>
                </a:r>
                <a:r>
                  <a:rPr lang="en-US" sz="2800" dirty="0" err="1">
                    <a:solidFill>
                      <a:srgbClr val="000000"/>
                    </a:solidFill>
                    <a:latin typeface="Times New Roman" panose="02020603050405020304" pitchFamily="18" charset="0"/>
                    <a:cs typeface="Times New Roman" panose="02020603050405020304" pitchFamily="18" charset="0"/>
                  </a:rPr>
                  <a:t>Qiskit</a:t>
                </a:r>
                <a:r>
                  <a:rPr lang="en-US" sz="2800" dirty="0">
                    <a:solidFill>
                      <a:srgbClr val="000000"/>
                    </a:solidFill>
                    <a:latin typeface="Times New Roman" panose="02020603050405020304" pitchFamily="18" charset="0"/>
                    <a:cs typeface="Times New Roman" panose="02020603050405020304" pitchFamily="18" charset="0"/>
                  </a:rPr>
                  <a:t> is a python library that provides with quantum algorithms like QAOA which maps the problem to a Hamiltonian whose ground state corresponds to the optimal solution. </a:t>
                </a:r>
              </a:p>
              <a:p>
                <a:r>
                  <a:rPr lang="en-US" sz="2800" dirty="0">
                    <a:solidFill>
                      <a:srgbClr val="000000"/>
                    </a:solidFill>
                    <a:latin typeface="Times New Roman" panose="02020603050405020304" pitchFamily="18" charset="0"/>
                    <a:cs typeface="Times New Roman" panose="02020603050405020304" pitchFamily="18" charset="0"/>
                  </a:rPr>
                  <a:t>The unitary operator </a:t>
                </a:r>
                <a14:m>
                  <m:oMath xmlns:m="http://schemas.openxmlformats.org/officeDocument/2006/math">
                    <m:sSub>
                      <m:sSubPr>
                        <m:ctrlPr>
                          <a:rPr lang="en-US" sz="2800" b="0" i="1" smtClean="0">
                            <a:solidFill>
                              <a:srgbClr val="000000"/>
                            </a:solidFill>
                            <a:latin typeface="Cambria Math" panose="02040503050406030204" pitchFamily="18" charset="0"/>
                            <a:cs typeface="Times New Roman" panose="02020603050405020304" pitchFamily="18" charset="0"/>
                          </a:rPr>
                        </m:ctrlPr>
                      </m:sSubPr>
                      <m:e>
                        <m:r>
                          <a:rPr lang="en-US" sz="2800" b="0" i="1" smtClean="0">
                            <a:solidFill>
                              <a:srgbClr val="000000"/>
                            </a:solidFill>
                            <a:latin typeface="Cambria Math" panose="02040503050406030204" pitchFamily="18" charset="0"/>
                            <a:cs typeface="Times New Roman" panose="02020603050405020304" pitchFamily="18" charset="0"/>
                          </a:rPr>
                          <m:t>𝑈</m:t>
                        </m:r>
                      </m:e>
                      <m:sub>
                        <m:r>
                          <a:rPr lang="en-US" sz="2800" b="0" i="1" smtClean="0">
                            <a:solidFill>
                              <a:srgbClr val="000000"/>
                            </a:solidFill>
                            <a:latin typeface="Cambria Math" panose="02040503050406030204" pitchFamily="18" charset="0"/>
                            <a:cs typeface="Times New Roman" panose="02020603050405020304" pitchFamily="18" charset="0"/>
                          </a:rPr>
                          <m:t>𝐶</m:t>
                        </m:r>
                      </m:sub>
                    </m:sSub>
                  </m:oMath>
                </a14:m>
                <a:r>
                  <a:rPr lang="en-US" sz="2800" dirty="0">
                    <a:solidFill>
                      <a:srgbClr val="000000"/>
                    </a:solidFill>
                    <a:latin typeface="Times New Roman" panose="02020603050405020304" pitchFamily="18" charset="0"/>
                    <a:cs typeface="Times New Roman" panose="02020603050405020304" pitchFamily="18" charset="0"/>
                  </a:rPr>
                  <a:t>(γ) refers to the cost layer and </a:t>
                </a:r>
                <a14:m>
                  <m:oMath xmlns:m="http://schemas.openxmlformats.org/officeDocument/2006/math">
                    <m:sSub>
                      <m:sSubPr>
                        <m:ctrlPr>
                          <a:rPr lang="en-US" sz="2800" i="1">
                            <a:solidFill>
                              <a:srgbClr val="000000"/>
                            </a:solidFill>
                            <a:latin typeface="Cambria Math" panose="02040503050406030204" pitchFamily="18" charset="0"/>
                            <a:cs typeface="Times New Roman" panose="02020603050405020304" pitchFamily="18" charset="0"/>
                          </a:rPr>
                        </m:ctrlPr>
                      </m:sSubPr>
                      <m:e>
                        <m:r>
                          <a:rPr lang="en-US" sz="2800" i="1">
                            <a:solidFill>
                              <a:srgbClr val="000000"/>
                            </a:solidFill>
                            <a:latin typeface="Cambria Math" panose="02040503050406030204" pitchFamily="18" charset="0"/>
                            <a:cs typeface="Times New Roman" panose="02020603050405020304" pitchFamily="18" charset="0"/>
                          </a:rPr>
                          <m:t>𝑈</m:t>
                        </m:r>
                      </m:e>
                      <m:sub>
                        <m:r>
                          <a:rPr lang="en-US" sz="2800" b="0" i="1" smtClean="0">
                            <a:solidFill>
                              <a:srgbClr val="000000"/>
                            </a:solidFill>
                            <a:latin typeface="Cambria Math" panose="02040503050406030204" pitchFamily="18" charset="0"/>
                            <a:cs typeface="Times New Roman" panose="02020603050405020304" pitchFamily="18" charset="0"/>
                          </a:rPr>
                          <m:t>𝑀</m:t>
                        </m:r>
                      </m:sub>
                    </m:sSub>
                  </m:oMath>
                </a14:m>
                <a:r>
                  <a:rPr lang="en-US" sz="2800" dirty="0">
                    <a:solidFill>
                      <a:srgbClr val="000000"/>
                    </a:solidFill>
                    <a:latin typeface="Times New Roman" panose="02020603050405020304" pitchFamily="18" charset="0"/>
                    <a:cs typeface="Times New Roman" panose="02020603050405020304" pitchFamily="18" charset="0"/>
                  </a:rPr>
                  <a:t>(β) to the mixer layer. The first encodes the Hamiltonian of the problem with the cost function and the optimization problem. The second mixes the results in order to make the assets that are valuable appear more often and thus they will come out more often after the measurement.</a:t>
                </a:r>
              </a:p>
            </p:txBody>
          </p:sp>
        </mc:Choice>
        <mc:Fallback xmlns="">
          <p:sp>
            <p:nvSpPr>
              <p:cNvPr id="14" name="TextBox 14"/>
              <p:cNvSpPr txBox="1">
                <a:spLocks noRot="1" noChangeAspect="1" noMove="1" noResize="1" noEditPoints="1" noAdjustHandles="1" noChangeArrowheads="1" noChangeShapeType="1" noTextEdit="1"/>
              </p:cNvSpPr>
              <p:nvPr/>
            </p:nvSpPr>
            <p:spPr>
              <a:xfrm>
                <a:off x="1981201" y="2447932"/>
                <a:ext cx="13934653" cy="3380284"/>
              </a:xfrm>
              <a:prstGeom prst="rect">
                <a:avLst/>
              </a:prstGeom>
              <a:blipFill>
                <a:blip r:embed="rId4"/>
                <a:stretch>
                  <a:fillRect l="-2275" t="-2888" r="-1531" b="-4332"/>
                </a:stretch>
              </a:blipFill>
            </p:spPr>
            <p:txBody>
              <a:bodyPr/>
              <a:lstStyle/>
              <a:p>
                <a:r>
                  <a:rPr lang="en-US">
                    <a:noFill/>
                  </a:rPr>
                  <a:t> </a:t>
                </a:r>
              </a:p>
            </p:txBody>
          </p:sp>
        </mc:Fallback>
      </mc:AlternateContent>
      <p:sp>
        <p:nvSpPr>
          <p:cNvPr id="15" name="Freeform 15"/>
          <p:cNvSpPr/>
          <p:nvPr/>
        </p:nvSpPr>
        <p:spPr>
          <a:xfrm>
            <a:off x="-1648907"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9" name="Group 18">
            <a:extLst>
              <a:ext uri="{FF2B5EF4-FFF2-40B4-BE49-F238E27FC236}">
                <a16:creationId xmlns:a16="http://schemas.microsoft.com/office/drawing/2014/main" id="{D74F2D8A-2466-600D-F515-2346DF20667A}"/>
              </a:ext>
            </a:extLst>
          </p:cNvPr>
          <p:cNvGrpSpPr/>
          <p:nvPr/>
        </p:nvGrpSpPr>
        <p:grpSpPr>
          <a:xfrm>
            <a:off x="1981201" y="5954746"/>
            <a:ext cx="9220199" cy="3194332"/>
            <a:chOff x="1028700" y="3039517"/>
            <a:chExt cx="6913880" cy="2477785"/>
          </a:xfrm>
        </p:grpSpPr>
        <p:pic>
          <p:nvPicPr>
            <p:cNvPr id="16" name="image40.png">
              <a:extLst>
                <a:ext uri="{FF2B5EF4-FFF2-40B4-BE49-F238E27FC236}">
                  <a16:creationId xmlns:a16="http://schemas.microsoft.com/office/drawing/2014/main" id="{4F9D0B30-A4D8-99DC-A7CC-2BEB19C320D5}"/>
                </a:ext>
              </a:extLst>
            </p:cNvPr>
            <p:cNvPicPr/>
            <p:nvPr/>
          </p:nvPicPr>
          <p:blipFill>
            <a:blip r:embed="rId5"/>
            <a:srcRect r="62175"/>
            <a:stretch>
              <a:fillRect/>
            </a:stretch>
          </p:blipFill>
          <p:spPr>
            <a:xfrm>
              <a:off x="1028700" y="3039519"/>
              <a:ext cx="3619500" cy="2477783"/>
            </a:xfrm>
            <a:prstGeom prst="rect">
              <a:avLst/>
            </a:prstGeom>
            <a:ln/>
          </p:spPr>
        </p:pic>
        <p:pic>
          <p:nvPicPr>
            <p:cNvPr id="17" name="image40.png">
              <a:extLst>
                <a:ext uri="{FF2B5EF4-FFF2-40B4-BE49-F238E27FC236}">
                  <a16:creationId xmlns:a16="http://schemas.microsoft.com/office/drawing/2014/main" id="{23CB137A-FFA7-F37B-8BFA-2E86AA458908}"/>
                </a:ext>
              </a:extLst>
            </p:cNvPr>
            <p:cNvPicPr/>
            <p:nvPr/>
          </p:nvPicPr>
          <p:blipFill>
            <a:blip r:embed="rId5"/>
            <a:srcRect l="23106" r="72463"/>
            <a:stretch>
              <a:fillRect/>
            </a:stretch>
          </p:blipFill>
          <p:spPr>
            <a:xfrm>
              <a:off x="4648200" y="3039518"/>
              <a:ext cx="381000" cy="2477783"/>
            </a:xfrm>
            <a:prstGeom prst="rect">
              <a:avLst/>
            </a:prstGeom>
            <a:ln/>
          </p:spPr>
        </p:pic>
        <p:pic>
          <p:nvPicPr>
            <p:cNvPr id="18" name="image40.png">
              <a:extLst>
                <a:ext uri="{FF2B5EF4-FFF2-40B4-BE49-F238E27FC236}">
                  <a16:creationId xmlns:a16="http://schemas.microsoft.com/office/drawing/2014/main" id="{08047381-2091-D023-7F23-1131BCE18462}"/>
                </a:ext>
              </a:extLst>
            </p:cNvPr>
            <p:cNvPicPr/>
            <p:nvPr/>
          </p:nvPicPr>
          <p:blipFill>
            <a:blip r:embed="rId6"/>
            <a:srcRect l="49422"/>
            <a:stretch>
              <a:fillRect/>
            </a:stretch>
          </p:blipFill>
          <p:spPr>
            <a:xfrm>
              <a:off x="5029200" y="3039517"/>
              <a:ext cx="2913380" cy="2477783"/>
            </a:xfrm>
            <a:prstGeom prst="rect">
              <a:avLst/>
            </a:prstGeom>
            <a:ln/>
          </p:spPr>
        </p:pic>
      </p:grpSp>
      <p:sp>
        <p:nvSpPr>
          <p:cNvPr id="20" name="TextBox 2">
            <a:extLst>
              <a:ext uri="{FF2B5EF4-FFF2-40B4-BE49-F238E27FC236}">
                <a16:creationId xmlns:a16="http://schemas.microsoft.com/office/drawing/2014/main" id="{AE07DB39-D894-0123-7F51-497F8C69AE90}"/>
              </a:ext>
            </a:extLst>
          </p:cNvPr>
          <p:cNvSpPr txBox="1"/>
          <p:nvPr/>
        </p:nvSpPr>
        <p:spPr>
          <a:xfrm>
            <a:off x="5702946" y="9206489"/>
            <a:ext cx="6882108" cy="432811"/>
          </a:xfrm>
          <a:prstGeom prst="rect">
            <a:avLst/>
          </a:prstGeom>
        </p:spPr>
        <p:txBody>
          <a:bodyPr lIns="0" tIns="0" rIns="0" bIns="0" rtlCol="0" anchor="t">
            <a:spAutoFit/>
          </a:bodyPr>
          <a:lstStyle/>
          <a:p>
            <a:pPr algn="ctr">
              <a:lnSpc>
                <a:spcPts val="3779"/>
              </a:lnSpc>
            </a:pPr>
            <a:r>
              <a:rPr lang="en-US" sz="2000" dirty="0">
                <a:solidFill>
                  <a:srgbClr val="000000"/>
                </a:solidFill>
                <a:latin typeface="Alatsi Bold"/>
              </a:rPr>
              <a:t>Panimalar Engineering College | 2024</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C4BE2D7-08A5-D778-806D-EE2500DAD32C}"/>
                  </a:ext>
                </a:extLst>
              </p:cNvPr>
              <p:cNvSpPr txBox="1"/>
              <p:nvPr/>
            </p:nvSpPr>
            <p:spPr>
              <a:xfrm>
                <a:off x="11410291" y="5711607"/>
                <a:ext cx="4896508" cy="3685111"/>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 </a:t>
                </a:r>
                <a:r>
                  <a:rPr lang="en-US" sz="2800" dirty="0">
                    <a:solidFill>
                      <a:srgbClr val="000000"/>
                    </a:solidFill>
                    <a:latin typeface="Times New Roman" panose="02020603050405020304" pitchFamily="18" charset="0"/>
                    <a:cs typeface="Times New Roman" panose="02020603050405020304" pitchFamily="18" charset="0"/>
                  </a:rPr>
                  <a:t>the</a:t>
                </a:r>
                <a:r>
                  <a:rPr lang="en-US" sz="2800" dirty="0">
                    <a:latin typeface="Times New Roman" panose="02020603050405020304" pitchFamily="18" charset="0"/>
                    <a:cs typeface="Times New Roman" panose="02020603050405020304" pitchFamily="18" charset="0"/>
                  </a:rPr>
                  <a:t> formalism that we use to solve this problem, we are given the following function to compute:</a:t>
                </a:r>
              </a:p>
              <a:p>
                <a:pPr>
                  <a:lnSpc>
                    <a:spcPct val="150000"/>
                  </a:lnSpc>
                </a:pPr>
                <a14:m>
                  <m:oMathPara xmlns:m="http://schemas.openxmlformats.org/officeDocument/2006/math">
                    <m:oMathParaPr>
                      <m:jc m:val="centerGroup"/>
                    </m:oMathParaPr>
                    <m:oMath xmlns:m="http://schemas.openxmlformats.org/officeDocument/2006/math">
                      <m:r>
                        <a:rPr lang="en-GB" sz="2800" i="1" smtClean="0">
                          <a:effectLst/>
                          <a:latin typeface="Cambria Math" panose="02040503050406030204" pitchFamily="18" charset="0"/>
                          <a:ea typeface="Cambria Math" panose="02040503050406030204" pitchFamily="18" charset="0"/>
                          <a:cs typeface="Cambria Math" panose="02040503050406030204" pitchFamily="18" charset="0"/>
                        </a:rPr>
                        <m:t>𝑞</m:t>
                      </m:r>
                      <m:sSup>
                        <m:sSupPr>
                          <m:ctrlPr>
                            <a:rPr lang="en-US" sz="28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en-GB" sz="2800" i="1">
                              <a:effectLst/>
                              <a:latin typeface="Cambria Math" panose="02040503050406030204" pitchFamily="18" charset="0"/>
                              <a:ea typeface="Cambria Math" panose="02040503050406030204" pitchFamily="18" charset="0"/>
                              <a:cs typeface="Cambria Math" panose="02040503050406030204" pitchFamily="18" charset="0"/>
                            </a:rPr>
                            <m:t>𝑥</m:t>
                          </m:r>
                        </m:e>
                        <m:sup>
                          <m:r>
                            <a:rPr lang="en-GB" sz="2800" i="1">
                              <a:effectLst/>
                              <a:latin typeface="Cambria Math" panose="02040503050406030204" pitchFamily="18" charset="0"/>
                              <a:ea typeface="Cambria Math" panose="02040503050406030204" pitchFamily="18" charset="0"/>
                              <a:cs typeface="Cambria Math" panose="02040503050406030204" pitchFamily="18" charset="0"/>
                            </a:rPr>
                            <m:t>𝑇</m:t>
                          </m:r>
                        </m:sup>
                      </m:sSup>
                      <m:r>
                        <a:rPr lang="en-GB" sz="2800" i="1">
                          <a:effectLst/>
                          <a:latin typeface="Cambria Math" panose="02040503050406030204" pitchFamily="18" charset="0"/>
                          <a:ea typeface="Cambria Math" panose="02040503050406030204" pitchFamily="18" charset="0"/>
                          <a:cs typeface="Cambria Math" panose="02040503050406030204" pitchFamily="18" charset="0"/>
                        </a:rPr>
                        <m:t>𝛴</m:t>
                      </m:r>
                      <m:r>
                        <a:rPr lang="en-GB" sz="2800" i="1">
                          <a:effectLst/>
                          <a:latin typeface="Cambria Math" panose="02040503050406030204" pitchFamily="18" charset="0"/>
                          <a:ea typeface="Cambria Math" panose="02040503050406030204" pitchFamily="18" charset="0"/>
                          <a:cs typeface="Cambria Math" panose="02040503050406030204" pitchFamily="18" charset="0"/>
                        </a:rPr>
                        <m:t>𝑥</m:t>
                      </m:r>
                      <m:r>
                        <a:rPr lang="en-GB" sz="2800" i="1">
                          <a:effectLst/>
                          <a:latin typeface="Cambria Math" panose="02040503050406030204" pitchFamily="18" charset="0"/>
                          <a:ea typeface="Cambria Math" panose="02040503050406030204" pitchFamily="18" charset="0"/>
                          <a:cs typeface="Cambria Math" panose="02040503050406030204" pitchFamily="18" charset="0"/>
                        </a:rPr>
                        <m:t>−</m:t>
                      </m:r>
                      <m:sSup>
                        <m:sSupPr>
                          <m:ctrlPr>
                            <a:rPr lang="en-US" sz="28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en-GB" sz="2800" i="1">
                              <a:effectLst/>
                              <a:latin typeface="Cambria Math" panose="02040503050406030204" pitchFamily="18" charset="0"/>
                              <a:ea typeface="Cambria Math" panose="02040503050406030204" pitchFamily="18" charset="0"/>
                              <a:cs typeface="Cambria Math" panose="02040503050406030204" pitchFamily="18" charset="0"/>
                            </a:rPr>
                            <m:t>𝜇</m:t>
                          </m:r>
                        </m:e>
                        <m:sup>
                          <m:r>
                            <a:rPr lang="en-GB" sz="2800" i="1">
                              <a:effectLst/>
                              <a:latin typeface="Cambria Math" panose="02040503050406030204" pitchFamily="18" charset="0"/>
                              <a:ea typeface="Cambria Math" panose="02040503050406030204" pitchFamily="18" charset="0"/>
                              <a:cs typeface="Cambria Math" panose="02040503050406030204" pitchFamily="18" charset="0"/>
                            </a:rPr>
                            <m:t>𝑇</m:t>
                          </m:r>
                        </m:sup>
                      </m:sSup>
                      <m:r>
                        <a:rPr lang="en-GB" sz="2800" i="1">
                          <a:effectLst/>
                          <a:latin typeface="Cambria Math" panose="02040503050406030204" pitchFamily="18" charset="0"/>
                          <a:ea typeface="Cambria Math" panose="02040503050406030204" pitchFamily="18" charset="0"/>
                          <a:cs typeface="Cambria Math" panose="02040503050406030204" pitchFamily="18" charset="0"/>
                        </a:rPr>
                        <m:t>𝑥</m:t>
                      </m:r>
                      <m:r>
                        <a:rPr lang="en-GB" sz="2800" i="1">
                          <a:effectLst/>
                          <a:latin typeface="Cambria Math" panose="02040503050406030204" pitchFamily="18" charset="0"/>
                          <a:ea typeface="Calibri" panose="020F0502020204030204" pitchFamily="34" charset="0"/>
                        </a:rPr>
                        <m:t> </m:t>
                      </m:r>
                    </m:oMath>
                  </m:oMathPara>
                </a14:m>
                <a:endParaRPr lang="en-US" sz="2800" dirty="0">
                  <a:effectLst/>
                  <a:latin typeface="Calibri" panose="020F0502020204030204" pitchFamily="34" charset="0"/>
                  <a:ea typeface="Calibri" panose="020F0502020204030204" pitchFamily="34" charset="0"/>
                </a:endParaRPr>
              </a:p>
              <a:p>
                <a:pPr>
                  <a:lnSpc>
                    <a:spcPct val="150000"/>
                  </a:lnSpc>
                </a:pPr>
                <a:r>
                  <a:rPr lang="en-US" sz="2800" dirty="0">
                    <a:effectLst/>
                    <a:latin typeface="Calibri" panose="020F0502020204030204" pitchFamily="34" charset="0"/>
                    <a:ea typeface="Calibri" panose="020F0502020204030204" pitchFamily="34" charset="0"/>
                  </a:rPr>
                  <a:t>Respect the following condition: </a:t>
                </a:r>
                <a:r>
                  <a:rPr lang="en-US" sz="2800" dirty="0">
                    <a:effectLst/>
                    <a:ea typeface="Cambria Math" panose="02040503050406030204" pitchFamily="18" charset="0"/>
                    <a:cs typeface="Cambria Math" panose="02040503050406030204" pitchFamily="18" charset="0"/>
                  </a:rPr>
                  <a:t> </a:t>
                </a:r>
              </a:p>
              <a:p>
                <a:pPr algn="ctr">
                  <a:lnSpc>
                    <a:spcPct val="150000"/>
                  </a:lnSpc>
                </a:pPr>
                <a14:m>
                  <m:oMath xmlns:m="http://schemas.openxmlformats.org/officeDocument/2006/math">
                    <m:sSup>
                      <m:sSupPr>
                        <m:ctrlPr>
                          <a:rPr lang="en-US" sz="28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en-US" sz="2800" b="0" i="1" smtClean="0">
                            <a:effectLst/>
                            <a:latin typeface="Cambria Math" panose="02040503050406030204" pitchFamily="18" charset="0"/>
                            <a:ea typeface="Cambria Math" panose="02040503050406030204" pitchFamily="18" charset="0"/>
                            <a:cs typeface="Cambria Math" panose="02040503050406030204" pitchFamily="18" charset="0"/>
                          </a:rPr>
                          <m:t>1</m:t>
                        </m:r>
                      </m:e>
                      <m:sup>
                        <m:r>
                          <a:rPr lang="en-GB" sz="2800" i="1">
                            <a:effectLst/>
                            <a:latin typeface="Cambria Math" panose="02040503050406030204" pitchFamily="18" charset="0"/>
                            <a:ea typeface="Cambria Math" panose="02040503050406030204" pitchFamily="18" charset="0"/>
                            <a:cs typeface="Cambria Math" panose="02040503050406030204" pitchFamily="18" charset="0"/>
                          </a:rPr>
                          <m:t>𝑇</m:t>
                        </m:r>
                      </m:sup>
                    </m:sSup>
                  </m:oMath>
                </a14:m>
                <a:r>
                  <a:rPr lang="en-US" sz="2800" dirty="0">
                    <a:effectLst/>
                    <a:latin typeface="Calibri" panose="020F0502020204030204" pitchFamily="34" charset="0"/>
                    <a:ea typeface="Calibri" panose="020F0502020204030204" pitchFamily="34" charset="0"/>
                  </a:rPr>
                  <a:t> x = </a:t>
                </a:r>
                <a:r>
                  <a:rPr lang="en-US" sz="2800" dirty="0">
                    <a:effectLst/>
                    <a:latin typeface="Calibri" panose="020F0502020204030204" pitchFamily="34" charset="0"/>
                    <a:ea typeface="Calibri" panose="020F0502020204030204" pitchFamily="34" charset="0"/>
                    <a:sym typeface="Symbol" panose="05050102010706020507" pitchFamily="18" charset="2"/>
                  </a:rPr>
                  <a:t></a:t>
                </a:r>
                <a:endParaRPr lang="en-US" sz="2800" dirty="0">
                  <a:effectLst/>
                  <a:latin typeface="Calibri" panose="020F0502020204030204" pitchFamily="34" charset="0"/>
                  <a:ea typeface="Calibri" panose="020F0502020204030204" pitchFamily="34" charset="0"/>
                </a:endParaRPr>
              </a:p>
            </p:txBody>
          </p:sp>
        </mc:Choice>
        <mc:Fallback xmlns="">
          <p:sp>
            <p:nvSpPr>
              <p:cNvPr id="2" name="TextBox 1">
                <a:extLst>
                  <a:ext uri="{FF2B5EF4-FFF2-40B4-BE49-F238E27FC236}">
                    <a16:creationId xmlns:a16="http://schemas.microsoft.com/office/drawing/2014/main" id="{6C4BE2D7-08A5-D778-806D-EE2500DAD32C}"/>
                  </a:ext>
                </a:extLst>
              </p:cNvPr>
              <p:cNvSpPr txBox="1">
                <a:spLocks noRot="1" noChangeAspect="1" noMove="1" noResize="1" noEditPoints="1" noAdjustHandles="1" noChangeArrowheads="1" noChangeShapeType="1" noTextEdit="1"/>
              </p:cNvSpPr>
              <p:nvPr/>
            </p:nvSpPr>
            <p:spPr>
              <a:xfrm>
                <a:off x="11410291" y="5711607"/>
                <a:ext cx="4896508" cy="3685111"/>
              </a:xfrm>
              <a:prstGeom prst="rect">
                <a:avLst/>
              </a:prstGeom>
              <a:blipFill>
                <a:blip r:embed="rId7"/>
                <a:stretch>
                  <a:fillRect l="-2615" t="-1821" r="-2864" b="-3974"/>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AutoShape 3"/>
          <p:cNvSpPr/>
          <p:nvPr/>
        </p:nvSpPr>
        <p:spPr>
          <a:xfrm>
            <a:off x="-260599" y="9595485"/>
            <a:ext cx="7105264" cy="19050"/>
          </a:xfrm>
          <a:prstGeom prst="line">
            <a:avLst/>
          </a:prstGeom>
          <a:ln w="114300" cap="flat">
            <a:solidFill>
              <a:srgbClr val="9FC3D0"/>
            </a:solidFill>
            <a:prstDash val="solid"/>
            <a:headEnd type="none" w="sm" len="sm"/>
            <a:tailEnd type="none" w="sm" len="sm"/>
          </a:ln>
        </p:spPr>
      </p:sp>
      <p:sp>
        <p:nvSpPr>
          <p:cNvPr id="4" name="AutoShape 4"/>
          <p:cNvSpPr/>
          <p:nvPr/>
        </p:nvSpPr>
        <p:spPr>
          <a:xfrm>
            <a:off x="11430169" y="9595485"/>
            <a:ext cx="7105264" cy="19050"/>
          </a:xfrm>
          <a:prstGeom prst="line">
            <a:avLst/>
          </a:prstGeom>
          <a:ln w="114300" cap="flat">
            <a:solidFill>
              <a:srgbClr val="9FC3D0"/>
            </a:solidFill>
            <a:prstDash val="solid"/>
            <a:headEnd type="none" w="sm" len="sm"/>
            <a:tailEnd type="none" w="sm" len="sm"/>
          </a:ln>
        </p:spPr>
      </p:sp>
      <p:grpSp>
        <p:nvGrpSpPr>
          <p:cNvPr id="7" name="Group 7"/>
          <p:cNvGrpSpPr/>
          <p:nvPr/>
        </p:nvGrpSpPr>
        <p:grpSpPr>
          <a:xfrm>
            <a:off x="15859155" y="0"/>
            <a:ext cx="1562612" cy="1673225"/>
            <a:chOff x="0" y="0"/>
            <a:chExt cx="2083482" cy="2230967"/>
          </a:xfrm>
        </p:grpSpPr>
        <p:grpSp>
          <p:nvGrpSpPr>
            <p:cNvPr id="8" name="Group 8"/>
            <p:cNvGrpSpPr/>
            <p:nvPr/>
          </p:nvGrpSpPr>
          <p:grpSpPr>
            <a:xfrm>
              <a:off x="75599" y="0"/>
              <a:ext cx="1932284" cy="2230967"/>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16</a:t>
              </a:r>
            </a:p>
          </p:txBody>
        </p:sp>
      </p:grpSp>
      <p:sp>
        <p:nvSpPr>
          <p:cNvPr id="12" name="TextBox 12"/>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b="1" dirty="0">
                <a:solidFill>
                  <a:srgbClr val="000000"/>
                </a:solidFill>
                <a:latin typeface="+mj-lt"/>
              </a:rPr>
              <a:t>Algorithms Used</a:t>
            </a:r>
          </a:p>
        </p:txBody>
      </p:sp>
      <p:sp>
        <p:nvSpPr>
          <p:cNvPr id="13" name="Freeform 13"/>
          <p:cNvSpPr/>
          <p:nvPr/>
        </p:nvSpPr>
        <p:spPr>
          <a:xfrm>
            <a:off x="14982801" y="637964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mc:AlternateContent xmlns:mc="http://schemas.openxmlformats.org/markup-compatibility/2006" xmlns:a14="http://schemas.microsoft.com/office/drawing/2010/main">
        <mc:Choice Requires="a14">
          <p:sp>
            <p:nvSpPr>
              <p:cNvPr id="14" name="TextBox 14"/>
              <p:cNvSpPr txBox="1"/>
              <p:nvPr/>
            </p:nvSpPr>
            <p:spPr>
              <a:xfrm>
                <a:off x="2019299" y="2485180"/>
                <a:ext cx="14249399" cy="6718827"/>
              </a:xfrm>
              <a:prstGeom prst="rect">
                <a:avLst/>
              </a:prstGeom>
            </p:spPr>
            <p:txBody>
              <a:bodyPr wrap="square" lIns="0" tIns="0" rIns="0" bIns="0" rtlCol="0" anchor="t">
                <a:spAutoFit/>
              </a:bodyPr>
              <a:lstStyle/>
              <a:p>
                <a:pPr>
                  <a:lnSpc>
                    <a:spcPts val="5852"/>
                  </a:lnSpc>
                </a:pPr>
                <a:r>
                  <a:rPr lang="en-US" sz="4180" b="1" dirty="0">
                    <a:solidFill>
                      <a:srgbClr val="000000"/>
                    </a:solidFill>
                    <a:latin typeface="+mj-lt"/>
                  </a:rPr>
                  <a:t>Quantum Approximation Optimization Algorithm:</a:t>
                </a:r>
                <a:endParaRPr lang="en-US" sz="2400" dirty="0">
                  <a:solidFill>
                    <a:srgbClr val="000000"/>
                  </a:solidFill>
                  <a:latin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r>
                  <a:rPr lang="en-GB" sz="2800" dirty="0">
                    <a:effectLst/>
                    <a:latin typeface="Times New Roman" panose="02020603050405020304" pitchFamily="18" charset="0"/>
                    <a:ea typeface="Arial" panose="020B0604020202020204" pitchFamily="34" charset="0"/>
                    <a:cs typeface="Times New Roman" panose="02020603050405020304" pitchFamily="18" charset="0"/>
                  </a:rPr>
                  <a:t>With the following notation:</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Arial" panose="020B0604020202020204" pitchFamily="34" charset="0"/>
                  <a:buChar char="●"/>
                </a:pPr>
                <a14:m>
                  <m:oMath xmlns:m="http://schemas.openxmlformats.org/officeDocument/2006/math">
                    <m:r>
                      <a:rPr lang="en-GB" sz="2800" i="1">
                        <a:solidFill>
                          <a:srgbClr val="000000"/>
                        </a:solidFill>
                        <a:effectLst/>
                        <a:latin typeface="Cambria Math" panose="02040503050406030204" pitchFamily="18" charset="0"/>
                        <a:ea typeface="Arial" panose="020B0604020202020204" pitchFamily="34" charset="0"/>
                        <a:cs typeface="Noto Sans Symbols"/>
                      </a:rPr>
                      <m:t>𝑥</m:t>
                    </m:r>
                    <m:r>
                      <a:rPr lang="en-GB" sz="2800" i="1">
                        <a:solidFill>
                          <a:srgbClr val="000000"/>
                        </a:solidFill>
                        <a:effectLst/>
                        <a:latin typeface="Cambria Math" panose="02040503050406030204" pitchFamily="18" charset="0"/>
                        <a:ea typeface="Arial" panose="020B0604020202020204" pitchFamily="34" charset="0"/>
                        <a:cs typeface="Noto Sans Symbols"/>
                      </a:rPr>
                      <m:t>∈</m:t>
                    </m:r>
                    <m:sSup>
                      <m:sSupPr>
                        <m:ctrlPr>
                          <a:rPr lang="en-US" sz="2800" i="1">
                            <a:solidFill>
                              <a:srgbClr val="000000"/>
                            </a:solidFill>
                            <a:effectLst/>
                            <a:latin typeface="Cambria Math" panose="02040503050406030204" pitchFamily="18" charset="0"/>
                            <a:ea typeface="Arial" panose="020B0604020202020204" pitchFamily="34" charset="0"/>
                            <a:cs typeface="Arial" panose="020B0604020202020204" pitchFamily="34" charset="0"/>
                          </a:rPr>
                        </m:ctrlPr>
                      </m:sSupPr>
                      <m:e>
                        <m:d>
                          <m:dPr>
                            <m:begChr m:val="{"/>
                            <m:endChr m:val="}"/>
                            <m:ctrlPr>
                              <a:rPr lang="en-US" sz="2800" i="1">
                                <a:solidFill>
                                  <a:srgbClr val="000000"/>
                                </a:solidFill>
                                <a:effectLst/>
                                <a:latin typeface="Cambria Math" panose="02040503050406030204" pitchFamily="18" charset="0"/>
                                <a:ea typeface="Arial" panose="020B0604020202020204" pitchFamily="34" charset="0"/>
                                <a:cs typeface="Arial" panose="020B0604020202020204" pitchFamily="34" charset="0"/>
                              </a:rPr>
                            </m:ctrlPr>
                          </m:dPr>
                          <m:e>
                            <m:r>
                              <a:rPr lang="en-GB" sz="2800" i="1">
                                <a:solidFill>
                                  <a:srgbClr val="000000"/>
                                </a:solidFill>
                                <a:effectLst/>
                                <a:latin typeface="Cambria Math" panose="02040503050406030204" pitchFamily="18" charset="0"/>
                                <a:ea typeface="Arial" panose="020B0604020202020204" pitchFamily="34" charset="0"/>
                                <a:cs typeface="Noto Sans Symbols"/>
                              </a:rPr>
                              <m:t>0,1</m:t>
                            </m:r>
                          </m:e>
                        </m:d>
                      </m:e>
                      <m:sup>
                        <m:r>
                          <a:rPr lang="en-GB" sz="2800" i="1">
                            <a:solidFill>
                              <a:srgbClr val="000000"/>
                            </a:solidFill>
                            <a:effectLst/>
                            <a:latin typeface="Cambria Math" panose="02040503050406030204" pitchFamily="18" charset="0"/>
                            <a:ea typeface="Arial" panose="020B0604020202020204" pitchFamily="34" charset="0"/>
                            <a:cs typeface="Noto Sans Symbols"/>
                          </a:rPr>
                          <m:t>𝑛</m:t>
                        </m:r>
                      </m:sup>
                    </m:sSup>
                  </m:oMath>
                </a14:m>
                <a:r>
                  <a:rPr lang="en-GB" sz="2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denoting the vector of binary decision variables which indicates the assets to pick</a:t>
                </a:r>
                <a:r>
                  <a:rPr lang="en-GB" sz="280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 </a:t>
                </a:r>
                <a14:m>
                  <m:oMath xmlns:m="http://schemas.openxmlformats.org/officeDocument/2006/math">
                    <m:r>
                      <a:rPr lang="en-GB" sz="2800" i="1">
                        <a:solidFill>
                          <a:srgbClr val="000000"/>
                        </a:solidFill>
                        <a:latin typeface="Cambria Math" panose="02040503050406030204" pitchFamily="18" charset="0"/>
                        <a:ea typeface="Arial" panose="020B0604020202020204" pitchFamily="34" charset="0"/>
                      </a:rPr>
                      <m:t>𝑥</m:t>
                    </m:r>
                    <m:d>
                      <m:dPr>
                        <m:begChr m:val="["/>
                        <m:endChr m:val="]"/>
                        <m:ctrlPr>
                          <a:rPr lang="en-US" sz="2800" i="1">
                            <a:solidFill>
                              <a:srgbClr val="000000"/>
                            </a:solidFill>
                            <a:latin typeface="Cambria Math" panose="02040503050406030204" pitchFamily="18" charset="0"/>
                            <a:ea typeface="Arial" panose="020B0604020202020204" pitchFamily="34" charset="0"/>
                            <a:cs typeface="Arial" panose="020B0604020202020204" pitchFamily="34" charset="0"/>
                          </a:rPr>
                        </m:ctrlPr>
                      </m:dPr>
                      <m:e>
                        <m:r>
                          <a:rPr lang="en-GB" sz="2800" i="1">
                            <a:solidFill>
                              <a:srgbClr val="000000"/>
                            </a:solidFill>
                            <a:latin typeface="Cambria Math" panose="02040503050406030204" pitchFamily="18" charset="0"/>
                            <a:ea typeface="Arial" panose="020B0604020202020204" pitchFamily="34" charset="0"/>
                          </a:rPr>
                          <m:t>𝑖</m:t>
                        </m:r>
                      </m:e>
                    </m:d>
                    <m:r>
                      <a:rPr lang="en-GB" sz="2800" i="1">
                        <a:solidFill>
                          <a:srgbClr val="000000"/>
                        </a:solidFill>
                        <a:latin typeface="Cambria Math" panose="02040503050406030204" pitchFamily="18" charset="0"/>
                        <a:ea typeface="Arial" panose="020B0604020202020204" pitchFamily="34" charset="0"/>
                      </a:rPr>
                      <m:t>=1</m:t>
                    </m:r>
                  </m:oMath>
                </a14:m>
                <a:r>
                  <a:rPr lang="en-GB" sz="280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 or not </a:t>
                </a:r>
                <a14:m>
                  <m:oMath xmlns:m="http://schemas.openxmlformats.org/officeDocument/2006/math">
                    <m:r>
                      <a:rPr lang="en-GB" sz="2800" i="1">
                        <a:solidFill>
                          <a:srgbClr val="000000"/>
                        </a:solidFill>
                        <a:latin typeface="Cambria Math" panose="02040503050406030204" pitchFamily="18" charset="0"/>
                        <a:ea typeface="Arial" panose="020B0604020202020204" pitchFamily="34" charset="0"/>
                      </a:rPr>
                      <m:t>𝑥</m:t>
                    </m:r>
                    <m:d>
                      <m:dPr>
                        <m:begChr m:val="["/>
                        <m:endChr m:val="]"/>
                        <m:ctrlPr>
                          <a:rPr lang="en-US" sz="2800" i="1">
                            <a:solidFill>
                              <a:srgbClr val="000000"/>
                            </a:solidFill>
                            <a:latin typeface="Cambria Math" panose="02040503050406030204" pitchFamily="18" charset="0"/>
                            <a:ea typeface="Arial" panose="020B0604020202020204" pitchFamily="34" charset="0"/>
                            <a:cs typeface="Arial" panose="020B0604020202020204" pitchFamily="34" charset="0"/>
                          </a:rPr>
                        </m:ctrlPr>
                      </m:dPr>
                      <m:e>
                        <m:r>
                          <a:rPr lang="en-GB" sz="2800" i="1">
                            <a:solidFill>
                              <a:srgbClr val="000000"/>
                            </a:solidFill>
                            <a:latin typeface="Cambria Math" panose="02040503050406030204" pitchFamily="18" charset="0"/>
                            <a:ea typeface="Arial" panose="020B0604020202020204" pitchFamily="34" charset="0"/>
                          </a:rPr>
                          <m:t>𝑖</m:t>
                        </m:r>
                      </m:e>
                    </m:d>
                    <m:r>
                      <a:rPr lang="en-GB" sz="2800" i="1">
                        <a:solidFill>
                          <a:srgbClr val="000000"/>
                        </a:solidFill>
                        <a:latin typeface="Cambria Math" panose="02040503050406030204" pitchFamily="18" charset="0"/>
                        <a:ea typeface="Arial" panose="020B0604020202020204" pitchFamily="34" charset="0"/>
                      </a:rPr>
                      <m:t>=0</m:t>
                    </m:r>
                  </m:oMath>
                </a14:m>
                <a:endParaRPr lang="en-GB" sz="2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07000"/>
                  </a:lnSpc>
                  <a:spcBef>
                    <a:spcPts val="0"/>
                  </a:spcBef>
                  <a:spcAft>
                    <a:spcPts val="0"/>
                  </a:spcAft>
                  <a:buFont typeface="Arial" panose="020B0604020202020204" pitchFamily="34" charset="0"/>
                  <a:buChar char="●"/>
                </a:pPr>
                <a14:m>
                  <m:oMath xmlns:m="http://schemas.openxmlformats.org/officeDocument/2006/math">
                    <m:r>
                      <a:rPr lang="en-GB" sz="2800" i="1" smtClean="0">
                        <a:solidFill>
                          <a:srgbClr val="000000"/>
                        </a:solidFill>
                        <a:effectLst/>
                        <a:latin typeface="Cambria Math" panose="02040503050406030204" pitchFamily="18" charset="0"/>
                        <a:ea typeface="Arial" panose="020B0604020202020204" pitchFamily="34" charset="0"/>
                        <a:cs typeface="Noto Sans Symbols"/>
                      </a:rPr>
                      <m:t>𝜇</m:t>
                    </m:r>
                    <m:r>
                      <a:rPr lang="en-GB" sz="2800" i="1" smtClean="0">
                        <a:solidFill>
                          <a:srgbClr val="000000"/>
                        </a:solidFill>
                        <a:effectLst/>
                        <a:latin typeface="Cambria Math" panose="02040503050406030204" pitchFamily="18" charset="0"/>
                        <a:ea typeface="Arial" panose="020B0604020202020204" pitchFamily="34" charset="0"/>
                        <a:cs typeface="Noto Sans Symbols"/>
                      </a:rPr>
                      <m:t>∈</m:t>
                    </m:r>
                    <m:sSup>
                      <m:sSupPr>
                        <m:ctrlPr>
                          <a:rPr lang="en-US" sz="2800" i="1">
                            <a:solidFill>
                              <a:srgbClr val="000000"/>
                            </a:solidFill>
                            <a:effectLst/>
                            <a:latin typeface="Cambria Math" panose="02040503050406030204" pitchFamily="18" charset="0"/>
                            <a:ea typeface="Arial" panose="020B0604020202020204" pitchFamily="34" charset="0"/>
                            <a:cs typeface="Arial" panose="020B0604020202020204" pitchFamily="34" charset="0"/>
                          </a:rPr>
                        </m:ctrlPr>
                      </m:sSupPr>
                      <m:e>
                        <m:r>
                          <a:rPr lang="en-GB" sz="2800" i="1">
                            <a:solidFill>
                              <a:srgbClr val="000000"/>
                            </a:solidFill>
                            <a:effectLst/>
                            <a:latin typeface="Cambria Math" panose="02040503050406030204" pitchFamily="18" charset="0"/>
                            <a:ea typeface="Arial" panose="020B0604020202020204" pitchFamily="34" charset="0"/>
                            <a:cs typeface="Noto Sans Symbols"/>
                          </a:rPr>
                          <m:t>𝑅</m:t>
                        </m:r>
                      </m:e>
                      <m:sup>
                        <m:r>
                          <a:rPr lang="en-GB" sz="2800" i="1">
                            <a:solidFill>
                              <a:srgbClr val="000000"/>
                            </a:solidFill>
                            <a:effectLst/>
                            <a:latin typeface="Cambria Math" panose="02040503050406030204" pitchFamily="18" charset="0"/>
                            <a:ea typeface="Arial" panose="020B0604020202020204" pitchFamily="34" charset="0"/>
                            <a:cs typeface="Noto Sans Symbols"/>
                          </a:rPr>
                          <m:t>𝑛</m:t>
                        </m:r>
                      </m:sup>
                    </m:sSup>
                  </m:oMath>
                </a14:m>
                <a:r>
                  <a:rPr lang="en-GB" sz="2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the expected return for the assets</a:t>
                </a:r>
                <a:endParaRPr lang="en-US" sz="2800" dirty="0">
                  <a:effectLst/>
                  <a:latin typeface="Times New Roman" panose="02020603050405020304" pitchFamily="18" charset="0"/>
                  <a:ea typeface="Noto Sans Symbols"/>
                  <a:cs typeface="Times New Roman" panose="02020603050405020304" pitchFamily="18" charset="0"/>
                </a:endParaRPr>
              </a:p>
              <a:p>
                <a:pPr marL="342900" marR="0" lvl="0" indent="-342900" algn="just">
                  <a:lnSpc>
                    <a:spcPct val="107000"/>
                  </a:lnSpc>
                  <a:spcBef>
                    <a:spcPts val="0"/>
                  </a:spcBef>
                  <a:spcAft>
                    <a:spcPts val="0"/>
                  </a:spcAft>
                  <a:buFont typeface="Arial" panose="020B0604020202020204" pitchFamily="34" charset="0"/>
                  <a:buChar char="●"/>
                </a:pPr>
                <a14:m>
                  <m:oMath xmlns:m="http://schemas.openxmlformats.org/officeDocument/2006/math">
                    <m:r>
                      <a:rPr lang="en-GB" sz="2800" i="1" smtClean="0">
                        <a:effectLst/>
                        <a:latin typeface="Cambria Math" panose="02040503050406030204" pitchFamily="18" charset="0"/>
                        <a:ea typeface="Noto Sans Symbols"/>
                        <a:cs typeface="Noto Sans Symbols"/>
                      </a:rPr>
                      <m:t>𝛴</m:t>
                    </m:r>
                    <m:r>
                      <a:rPr lang="en-GB" sz="2800" i="1" smtClean="0">
                        <a:effectLst/>
                        <a:latin typeface="Cambria Math" panose="02040503050406030204" pitchFamily="18" charset="0"/>
                        <a:ea typeface="Noto Sans Symbols"/>
                        <a:cs typeface="Noto Sans Symbols"/>
                      </a:rPr>
                      <m:t>∈</m:t>
                    </m:r>
                    <m:sSup>
                      <m:sSupPr>
                        <m:ctrlPr>
                          <a:rPr lang="en-US" sz="2800" i="1">
                            <a:solidFill>
                              <a:srgbClr val="000000"/>
                            </a:solidFill>
                            <a:effectLst/>
                            <a:latin typeface="Cambria Math" panose="02040503050406030204" pitchFamily="18" charset="0"/>
                            <a:ea typeface="Arial" panose="020B0604020202020204" pitchFamily="34" charset="0"/>
                            <a:cs typeface="Arial" panose="020B0604020202020204" pitchFamily="34" charset="0"/>
                          </a:rPr>
                        </m:ctrlPr>
                      </m:sSupPr>
                      <m:e>
                        <m:r>
                          <a:rPr lang="en-GB" sz="2800" i="1">
                            <a:solidFill>
                              <a:srgbClr val="000000"/>
                            </a:solidFill>
                            <a:effectLst/>
                            <a:latin typeface="Cambria Math" panose="02040503050406030204" pitchFamily="18" charset="0"/>
                            <a:ea typeface="Arial" panose="020B0604020202020204" pitchFamily="34" charset="0"/>
                            <a:cs typeface="Noto Sans Symbols"/>
                          </a:rPr>
                          <m:t>𝑅</m:t>
                        </m:r>
                      </m:e>
                      <m:sup>
                        <m:r>
                          <a:rPr lang="en-GB" sz="2800" i="1">
                            <a:solidFill>
                              <a:srgbClr val="000000"/>
                            </a:solidFill>
                            <a:effectLst/>
                            <a:latin typeface="Cambria Math" panose="02040503050406030204" pitchFamily="18" charset="0"/>
                            <a:ea typeface="Arial" panose="020B0604020202020204" pitchFamily="34" charset="0"/>
                            <a:cs typeface="Noto Sans Symbols"/>
                          </a:rPr>
                          <m:t>𝑛</m:t>
                        </m:r>
                        <m:r>
                          <a:rPr lang="en-GB" sz="2800" i="1">
                            <a:solidFill>
                              <a:srgbClr val="000000"/>
                            </a:solidFill>
                            <a:effectLst/>
                            <a:latin typeface="Cambria Math" panose="02040503050406030204" pitchFamily="18" charset="0"/>
                            <a:ea typeface="Arial" panose="020B0604020202020204" pitchFamily="34" charset="0"/>
                            <a:cs typeface="Noto Sans Symbols"/>
                          </a:rPr>
                          <m:t>×</m:t>
                        </m:r>
                        <m:r>
                          <a:rPr lang="en-GB" sz="2800" i="1">
                            <a:solidFill>
                              <a:srgbClr val="000000"/>
                            </a:solidFill>
                            <a:effectLst/>
                            <a:latin typeface="Cambria Math" panose="02040503050406030204" pitchFamily="18" charset="0"/>
                            <a:ea typeface="Arial" panose="020B0604020202020204" pitchFamily="34" charset="0"/>
                            <a:cs typeface="Noto Sans Symbols"/>
                          </a:rPr>
                          <m:t>𝑛</m:t>
                        </m:r>
                      </m:sup>
                    </m:sSup>
                  </m:oMath>
                </a14:m>
                <a:r>
                  <a:rPr lang="en-GB" sz="2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the covariance between the assets</a:t>
                </a:r>
                <a:endParaRPr lang="en-US" sz="2800" dirty="0">
                  <a:effectLst/>
                  <a:latin typeface="Times New Roman" panose="02020603050405020304" pitchFamily="18" charset="0"/>
                  <a:ea typeface="Noto Sans Symbols"/>
                  <a:cs typeface="Times New Roman" panose="02020603050405020304" pitchFamily="18" charset="0"/>
                </a:endParaRPr>
              </a:p>
              <a:p>
                <a:pPr marL="342900" marR="0" lvl="0" indent="-342900" algn="just">
                  <a:lnSpc>
                    <a:spcPct val="107000"/>
                  </a:lnSpc>
                  <a:spcBef>
                    <a:spcPts val="0"/>
                  </a:spcBef>
                  <a:spcAft>
                    <a:spcPts val="0"/>
                  </a:spcAft>
                  <a:buFont typeface="Arial" panose="020B0604020202020204" pitchFamily="34" charset="0"/>
                  <a:buChar char="●"/>
                </a:pPr>
                <a14:m>
                  <m:oMath xmlns:m="http://schemas.openxmlformats.org/officeDocument/2006/math">
                    <m:r>
                      <a:rPr lang="en-GB" sz="2800" i="1" smtClean="0">
                        <a:solidFill>
                          <a:srgbClr val="000000"/>
                        </a:solidFill>
                        <a:effectLst/>
                        <a:latin typeface="Cambria Math" panose="02040503050406030204" pitchFamily="18" charset="0"/>
                        <a:ea typeface="Arial" panose="020B0604020202020204" pitchFamily="34" charset="0"/>
                        <a:cs typeface="Noto Sans Symbols"/>
                      </a:rPr>
                      <m:t>𝑞</m:t>
                    </m:r>
                    <m:r>
                      <a:rPr lang="en-GB" sz="2800" i="1" smtClean="0">
                        <a:solidFill>
                          <a:srgbClr val="000000"/>
                        </a:solidFill>
                        <a:effectLst/>
                        <a:latin typeface="Cambria Math" panose="02040503050406030204" pitchFamily="18" charset="0"/>
                        <a:ea typeface="Arial" panose="020B0604020202020204" pitchFamily="34" charset="0"/>
                        <a:cs typeface="Noto Sans Symbols"/>
                      </a:rPr>
                      <m:t>&gt;0</m:t>
                    </m:r>
                  </m:oMath>
                </a14:m>
                <a:r>
                  <a:rPr lang="en-GB" sz="2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controls the risk appetite of the decision maker</a:t>
                </a:r>
                <a:endParaRPr lang="en-US" sz="2800" dirty="0">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07000"/>
                  </a:lnSpc>
                  <a:spcBef>
                    <a:spcPts val="0"/>
                  </a:spcBef>
                  <a:spcAft>
                    <a:spcPts val="0"/>
                  </a:spcAft>
                  <a:buFont typeface="Arial" panose="020B0604020202020204" pitchFamily="34" charset="0"/>
                  <a:buChar char="●"/>
                </a:pPr>
                <a:r>
                  <a:rPr lang="en-GB" sz="2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describing the budget or the number of assets to be selected among the possibilities </a:t>
                </a:r>
              </a:p>
              <a:p>
                <a:pPr marR="0" lvl="0" algn="just">
                  <a:lnSpc>
                    <a:spcPct val="107000"/>
                  </a:lnSpc>
                  <a:spcBef>
                    <a:spcPts val="0"/>
                  </a:spcBef>
                  <a:spcAft>
                    <a:spcPts val="0"/>
                  </a:spcAft>
                </a:pPr>
                <a:endParaRPr lang="en-GB" sz="2800" dirty="0">
                  <a:solidFill>
                    <a:srgbClr val="000000"/>
                  </a:solidFill>
                  <a:latin typeface="Times New Roman" panose="02020603050405020304" pitchFamily="18" charset="0"/>
                  <a:ea typeface="Noto Sans Symbols"/>
                  <a:cs typeface="Times New Roman" panose="02020603050405020304" pitchFamily="18" charset="0"/>
                </a:endParaRPr>
              </a:p>
              <a:p>
                <a:pPr marL="0" marR="0" algn="just">
                  <a:lnSpc>
                    <a:spcPct val="107000"/>
                  </a:lnSpc>
                  <a:spcBef>
                    <a:spcPts val="0"/>
                  </a:spcBef>
                  <a:spcAft>
                    <a:spcPts val="0"/>
                  </a:spcAft>
                </a:pPr>
                <a:r>
                  <a:rPr lang="en-GB" sz="2800" dirty="0">
                    <a:effectLst/>
                    <a:latin typeface="Times New Roman" panose="02020603050405020304" pitchFamily="18" charset="0"/>
                    <a:ea typeface="Arial" panose="020B0604020202020204" pitchFamily="34" charset="0"/>
                    <a:cs typeface="Times New Roman" panose="02020603050405020304" pitchFamily="18" charset="0"/>
                  </a:rPr>
                  <a:t>We need to have the simplification that all assets have the same price, meaning a normalization factor between the assets and the full budget that has to be spent so all chosen assets will either be part of the portfolio or not as the result of the calculation. Thus, a constraint that follows is that the assets all have the same weight in the portfolio. The problem is to choose among the list that we have which assets are the best to pick in order to have the best profits. </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4" name="TextBox 14"/>
              <p:cNvSpPr txBox="1">
                <a:spLocks noRot="1" noChangeAspect="1" noMove="1" noResize="1" noEditPoints="1" noAdjustHandles="1" noChangeArrowheads="1" noChangeShapeType="1" noTextEdit="1"/>
              </p:cNvSpPr>
              <p:nvPr/>
            </p:nvSpPr>
            <p:spPr>
              <a:xfrm>
                <a:off x="2019299" y="2485180"/>
                <a:ext cx="14249399" cy="6718827"/>
              </a:xfrm>
              <a:prstGeom prst="rect">
                <a:avLst/>
              </a:prstGeom>
              <a:blipFill>
                <a:blip r:embed="rId4"/>
                <a:stretch>
                  <a:fillRect l="-2224" t="-1452" r="-1497" b="-2269"/>
                </a:stretch>
              </a:blipFill>
            </p:spPr>
            <p:txBody>
              <a:bodyPr/>
              <a:lstStyle/>
              <a:p>
                <a:r>
                  <a:rPr lang="en-US">
                    <a:noFill/>
                  </a:rPr>
                  <a:t> </a:t>
                </a:r>
              </a:p>
            </p:txBody>
          </p:sp>
        </mc:Fallback>
      </mc:AlternateContent>
      <p:sp>
        <p:nvSpPr>
          <p:cNvPr id="15" name="Freeform 15"/>
          <p:cNvSpPr/>
          <p:nvPr/>
        </p:nvSpPr>
        <p:spPr>
          <a:xfrm>
            <a:off x="-1648907"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TextBox 2">
            <a:extLst>
              <a:ext uri="{FF2B5EF4-FFF2-40B4-BE49-F238E27FC236}">
                <a16:creationId xmlns:a16="http://schemas.microsoft.com/office/drawing/2014/main" id="{AE07DB39-D894-0123-7F51-497F8C69AE90}"/>
              </a:ext>
            </a:extLst>
          </p:cNvPr>
          <p:cNvSpPr txBox="1"/>
          <p:nvPr/>
        </p:nvSpPr>
        <p:spPr>
          <a:xfrm>
            <a:off x="5702946" y="9334500"/>
            <a:ext cx="6882108" cy="432811"/>
          </a:xfrm>
          <a:prstGeom prst="rect">
            <a:avLst/>
          </a:prstGeom>
        </p:spPr>
        <p:txBody>
          <a:bodyPr lIns="0" tIns="0" rIns="0" bIns="0" rtlCol="0" anchor="t">
            <a:spAutoFit/>
          </a:bodyPr>
          <a:lstStyle/>
          <a:p>
            <a:pPr algn="ctr">
              <a:lnSpc>
                <a:spcPts val="3779"/>
              </a:lnSpc>
            </a:pPr>
            <a:r>
              <a:rPr lang="en-US" sz="2000" dirty="0">
                <a:solidFill>
                  <a:srgbClr val="000000"/>
                </a:solidFill>
                <a:latin typeface="Alatsi Bold"/>
              </a:rPr>
              <a:t>Panimalar Engineering College | 2024</a:t>
            </a:r>
          </a:p>
        </p:txBody>
      </p:sp>
    </p:spTree>
    <p:extLst>
      <p:ext uri="{BB962C8B-B14F-4D97-AF65-F5344CB8AC3E}">
        <p14:creationId xmlns:p14="http://schemas.microsoft.com/office/powerpoint/2010/main" val="2993488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236347" y="866775"/>
            <a:ext cx="15815306"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Bold"/>
                <a:ea typeface="Alatsi Bold"/>
              </a:rPr>
              <a:t>﻿</a:t>
            </a:r>
            <a:r>
              <a:rPr lang="en-US" sz="8499" b="1" dirty="0">
                <a:solidFill>
                  <a:srgbClr val="000000"/>
                </a:solidFill>
                <a:latin typeface="+mj-lt"/>
              </a:rPr>
              <a:t>Working</a:t>
            </a:r>
          </a:p>
        </p:txBody>
      </p:sp>
      <p:sp>
        <p:nvSpPr>
          <p:cNvPr id="5" name="AutoShape 5"/>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6" name="AutoShape 6"/>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7" name="Group 7"/>
          <p:cNvGrpSpPr/>
          <p:nvPr/>
        </p:nvGrpSpPr>
        <p:grpSpPr>
          <a:xfrm>
            <a:off x="15859155" y="0"/>
            <a:ext cx="1562612" cy="1673225"/>
            <a:chOff x="0" y="0"/>
            <a:chExt cx="2083482" cy="2230967"/>
          </a:xfrm>
        </p:grpSpPr>
        <p:grpSp>
          <p:nvGrpSpPr>
            <p:cNvPr id="8" name="Group 8"/>
            <p:cNvGrpSpPr/>
            <p:nvPr/>
          </p:nvGrpSpPr>
          <p:grpSpPr>
            <a:xfrm>
              <a:off x="75599" y="0"/>
              <a:ext cx="1932284" cy="2230967"/>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17</a:t>
              </a:r>
            </a:p>
          </p:txBody>
        </p:sp>
      </p:grpSp>
      <p:sp>
        <p:nvSpPr>
          <p:cNvPr id="13" name="Freeform 13"/>
          <p:cNvSpPr/>
          <p:nvPr/>
        </p:nvSpPr>
        <p:spPr>
          <a:xfrm>
            <a:off x="-1145203"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2">
            <a:extLst>
              <a:ext uri="{FF2B5EF4-FFF2-40B4-BE49-F238E27FC236}">
                <a16:creationId xmlns:a16="http://schemas.microsoft.com/office/drawing/2014/main" id="{6C178741-63FA-1977-AEFD-EAE48F21EC17}"/>
              </a:ext>
            </a:extLst>
          </p:cNvPr>
          <p:cNvSpPr txBox="1"/>
          <p:nvPr/>
        </p:nvSpPr>
        <p:spPr>
          <a:xfrm>
            <a:off x="5702946" y="8800282"/>
            <a:ext cx="6882108" cy="432811"/>
          </a:xfrm>
          <a:prstGeom prst="rect">
            <a:avLst/>
          </a:prstGeom>
        </p:spPr>
        <p:txBody>
          <a:bodyPr lIns="0" tIns="0" rIns="0" bIns="0" rtlCol="0" anchor="t">
            <a:spAutoFit/>
          </a:bodyPr>
          <a:lstStyle/>
          <a:p>
            <a:pPr algn="ctr">
              <a:lnSpc>
                <a:spcPts val="3779"/>
              </a:lnSpc>
            </a:pPr>
            <a:r>
              <a:rPr lang="en-US" sz="2000" dirty="0">
                <a:solidFill>
                  <a:srgbClr val="000000"/>
                </a:solidFill>
                <a:latin typeface="Alatsi Bold"/>
              </a:rPr>
              <a:t>Panimalar Engineering College | 2024</a:t>
            </a:r>
          </a:p>
        </p:txBody>
      </p:sp>
      <p:sp>
        <p:nvSpPr>
          <p:cNvPr id="4" name="TextBox 3">
            <a:extLst>
              <a:ext uri="{FF2B5EF4-FFF2-40B4-BE49-F238E27FC236}">
                <a16:creationId xmlns:a16="http://schemas.microsoft.com/office/drawing/2014/main" id="{4B175509-94B1-3D0B-05D5-599A7DF214F0}"/>
              </a:ext>
            </a:extLst>
          </p:cNvPr>
          <p:cNvSpPr txBox="1"/>
          <p:nvPr/>
        </p:nvSpPr>
        <p:spPr>
          <a:xfrm>
            <a:off x="1752601" y="2942279"/>
            <a:ext cx="14315446" cy="5378395"/>
          </a:xfrm>
          <a:prstGeom prst="rect">
            <a:avLst/>
          </a:prstGeom>
          <a:noFill/>
        </p:spPr>
        <p:txBody>
          <a:bodyPr wrap="square" rtlCol="0">
            <a:spAutoFit/>
          </a:bodyPr>
          <a:lstStyle/>
          <a:p>
            <a:pPr>
              <a:lnSpc>
                <a:spcPct val="150000"/>
              </a:lnSpc>
            </a:pPr>
            <a:r>
              <a:rPr lang="en-US" sz="3200" dirty="0">
                <a:latin typeface="Times New Roman" panose="02020603050405020304" pitchFamily="18" charset="0"/>
                <a:cs typeface="Times New Roman" panose="02020603050405020304" pitchFamily="18" charset="0"/>
              </a:rPr>
              <a:t>The System works as follows:</a:t>
            </a:r>
          </a:p>
          <a:p>
            <a:pPr marL="800100" lvl="1" indent="-342900">
              <a:spcBef>
                <a:spcPts val="120"/>
              </a:spcBef>
              <a:spcAft>
                <a:spcPts val="100"/>
              </a:spcAft>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Data Acquisition: </a:t>
            </a:r>
            <a:r>
              <a:rPr lang="en-US" sz="3200" dirty="0">
                <a:latin typeface="Times New Roman" panose="02020603050405020304" pitchFamily="18" charset="0"/>
                <a:cs typeface="Times New Roman" panose="02020603050405020304" pitchFamily="18" charset="0"/>
              </a:rPr>
              <a:t>the quantitative financial data is collected and given as input in csv format to the system.</a:t>
            </a:r>
          </a:p>
          <a:p>
            <a:pPr marL="800100" lvl="1" indent="-342900">
              <a:spcBef>
                <a:spcPts val="120"/>
              </a:spcBef>
              <a:spcAft>
                <a:spcPts val="100"/>
              </a:spcAft>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Exploratory Data Analysis: </a:t>
            </a:r>
            <a:r>
              <a:rPr lang="en-US" sz="3200" dirty="0">
                <a:latin typeface="Times New Roman" panose="02020603050405020304" pitchFamily="18" charset="0"/>
                <a:cs typeface="Times New Roman" panose="02020603050405020304" pitchFamily="18" charset="0"/>
              </a:rPr>
              <a:t>the collected data is analyzed and null values are found and removed if present.</a:t>
            </a:r>
          </a:p>
          <a:p>
            <a:pPr marL="800100" lvl="1" indent="-342900">
              <a:spcBef>
                <a:spcPts val="120"/>
              </a:spcBef>
              <a:spcAft>
                <a:spcPts val="100"/>
              </a:spcAft>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Data Pipe:</a:t>
            </a:r>
            <a:r>
              <a:rPr lang="en-US" sz="3200" dirty="0">
                <a:latin typeface="Times New Roman" panose="02020603050405020304" pitchFamily="18" charset="0"/>
                <a:cs typeface="Times New Roman" panose="02020603050405020304" pitchFamily="18" charset="0"/>
              </a:rPr>
              <a:t> the input raw data is converted into a time series of the prices.</a:t>
            </a:r>
          </a:p>
          <a:p>
            <a:pPr marL="800100" lvl="1" indent="-342900">
              <a:spcBef>
                <a:spcPts val="120"/>
              </a:spcBef>
              <a:spcAft>
                <a:spcPts val="100"/>
              </a:spcAft>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Data Processing Module: </a:t>
            </a:r>
            <a:r>
              <a:rPr lang="en-US" sz="3200" dirty="0">
                <a:latin typeface="Times New Roman" panose="02020603050405020304" pitchFamily="18" charset="0"/>
                <a:cs typeface="Times New Roman" panose="02020603050405020304" pitchFamily="18" charset="0"/>
              </a:rPr>
              <a:t>in accordance to the portfolio vector memory the raw data is processed to find the portfolio value of each agent.</a:t>
            </a:r>
          </a:p>
          <a:p>
            <a:pPr marL="800100" lvl="1" indent="-342900">
              <a:spcBef>
                <a:spcPts val="120"/>
              </a:spcBef>
              <a:spcAft>
                <a:spcPts val="100"/>
              </a:spcAft>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Quantum Approximate Optimizer: </a:t>
            </a:r>
            <a:r>
              <a:rPr lang="en-US" sz="3200" dirty="0">
                <a:latin typeface="Times New Roman" panose="02020603050405020304" pitchFamily="18" charset="0"/>
                <a:cs typeface="Times New Roman" panose="02020603050405020304" pitchFamily="18" charset="0"/>
              </a:rPr>
              <a:t>the quadratic problem is defined and the quantum circuits find the portfolio weights returning the optimum solution.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87704125-D528-BA9E-A63A-9F558BBFD6DE}"/>
            </a:ext>
          </a:extLst>
        </p:cNvPr>
        <p:cNvGrpSpPr/>
        <p:nvPr/>
      </p:nvGrpSpPr>
      <p:grpSpPr>
        <a:xfrm>
          <a:off x="0" y="0"/>
          <a:ext cx="0" cy="0"/>
          <a:chOff x="0" y="0"/>
          <a:chExt cx="0" cy="0"/>
        </a:xfrm>
      </p:grpSpPr>
      <p:sp>
        <p:nvSpPr>
          <p:cNvPr id="5" name="AutoShape 5">
            <a:extLst>
              <a:ext uri="{FF2B5EF4-FFF2-40B4-BE49-F238E27FC236}">
                <a16:creationId xmlns:a16="http://schemas.microsoft.com/office/drawing/2014/main" id="{7A69A50F-4779-FD68-6FB8-CE0D3035D8D6}"/>
              </a:ext>
            </a:extLst>
          </p:cNvPr>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6" name="AutoShape 6">
            <a:extLst>
              <a:ext uri="{FF2B5EF4-FFF2-40B4-BE49-F238E27FC236}">
                <a16:creationId xmlns:a16="http://schemas.microsoft.com/office/drawing/2014/main" id="{62FAD4B0-648E-8AE7-132E-CC9449B895F0}"/>
              </a:ext>
            </a:extLst>
          </p:cNvPr>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7" name="Group 7">
            <a:extLst>
              <a:ext uri="{FF2B5EF4-FFF2-40B4-BE49-F238E27FC236}">
                <a16:creationId xmlns:a16="http://schemas.microsoft.com/office/drawing/2014/main" id="{CB78F3FB-D29E-9E9F-BF5D-C6B4DB338537}"/>
              </a:ext>
            </a:extLst>
          </p:cNvPr>
          <p:cNvGrpSpPr/>
          <p:nvPr/>
        </p:nvGrpSpPr>
        <p:grpSpPr>
          <a:xfrm>
            <a:off x="15859155" y="0"/>
            <a:ext cx="1562612" cy="1673225"/>
            <a:chOff x="0" y="0"/>
            <a:chExt cx="2083482" cy="2230967"/>
          </a:xfrm>
        </p:grpSpPr>
        <p:grpSp>
          <p:nvGrpSpPr>
            <p:cNvPr id="8" name="Group 8">
              <a:extLst>
                <a:ext uri="{FF2B5EF4-FFF2-40B4-BE49-F238E27FC236}">
                  <a16:creationId xmlns:a16="http://schemas.microsoft.com/office/drawing/2014/main" id="{DD878905-13E1-6D2B-CFC1-E91004743166}"/>
                </a:ext>
              </a:extLst>
            </p:cNvPr>
            <p:cNvGrpSpPr/>
            <p:nvPr/>
          </p:nvGrpSpPr>
          <p:grpSpPr>
            <a:xfrm>
              <a:off x="75599" y="0"/>
              <a:ext cx="1932284" cy="2230967"/>
              <a:chOff x="0" y="0"/>
              <a:chExt cx="703982" cy="812800"/>
            </a:xfrm>
          </p:grpSpPr>
          <p:sp>
            <p:nvSpPr>
              <p:cNvPr id="9" name="Freeform 9">
                <a:extLst>
                  <a:ext uri="{FF2B5EF4-FFF2-40B4-BE49-F238E27FC236}">
                    <a16:creationId xmlns:a16="http://schemas.microsoft.com/office/drawing/2014/main" id="{15519700-FC13-CA65-6A64-8A0E629378D8}"/>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10">
                <a:extLst>
                  <a:ext uri="{FF2B5EF4-FFF2-40B4-BE49-F238E27FC236}">
                    <a16:creationId xmlns:a16="http://schemas.microsoft.com/office/drawing/2014/main" id="{0709CCF5-E7C2-766D-A329-C2C8A6419146}"/>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a:extLst>
                <a:ext uri="{FF2B5EF4-FFF2-40B4-BE49-F238E27FC236}">
                  <a16:creationId xmlns:a16="http://schemas.microsoft.com/office/drawing/2014/main" id="{8CA8FFC0-17D6-FC4C-0BF6-7BD30EB70117}"/>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18</a:t>
              </a:r>
            </a:p>
          </p:txBody>
        </p:sp>
      </p:grpSp>
      <p:sp>
        <p:nvSpPr>
          <p:cNvPr id="13" name="Freeform 13">
            <a:extLst>
              <a:ext uri="{FF2B5EF4-FFF2-40B4-BE49-F238E27FC236}">
                <a16:creationId xmlns:a16="http://schemas.microsoft.com/office/drawing/2014/main" id="{39842E2F-9D12-8C86-0C51-AE283A736E54}"/>
              </a:ext>
            </a:extLst>
          </p:cNvPr>
          <p:cNvSpPr/>
          <p:nvPr/>
        </p:nvSpPr>
        <p:spPr>
          <a:xfrm>
            <a:off x="-1145203"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a:extLst>
              <a:ext uri="{FF2B5EF4-FFF2-40B4-BE49-F238E27FC236}">
                <a16:creationId xmlns:a16="http://schemas.microsoft.com/office/drawing/2014/main" id="{2454026A-B060-376D-1E87-3FCB87681E0C}"/>
              </a:ext>
            </a:extLst>
          </p:cNvPr>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2">
            <a:extLst>
              <a:ext uri="{FF2B5EF4-FFF2-40B4-BE49-F238E27FC236}">
                <a16:creationId xmlns:a16="http://schemas.microsoft.com/office/drawing/2014/main" id="{170E998A-89CA-FDAC-63F0-D361CFD30D51}"/>
              </a:ext>
            </a:extLst>
          </p:cNvPr>
          <p:cNvSpPr txBox="1"/>
          <p:nvPr/>
        </p:nvSpPr>
        <p:spPr>
          <a:xfrm>
            <a:off x="5702946" y="8800282"/>
            <a:ext cx="6882108" cy="432811"/>
          </a:xfrm>
          <a:prstGeom prst="rect">
            <a:avLst/>
          </a:prstGeom>
        </p:spPr>
        <p:txBody>
          <a:bodyPr lIns="0" tIns="0" rIns="0" bIns="0" rtlCol="0" anchor="t">
            <a:spAutoFit/>
          </a:bodyPr>
          <a:lstStyle/>
          <a:p>
            <a:pPr algn="ctr">
              <a:lnSpc>
                <a:spcPts val="3779"/>
              </a:lnSpc>
            </a:pPr>
            <a:r>
              <a:rPr lang="en-US" sz="2000" dirty="0">
                <a:solidFill>
                  <a:srgbClr val="000000"/>
                </a:solidFill>
                <a:latin typeface="Alatsi Bold"/>
              </a:rPr>
              <a:t>Panimalar Engineering College | 2024</a:t>
            </a:r>
          </a:p>
        </p:txBody>
      </p:sp>
      <p:sp>
        <p:nvSpPr>
          <p:cNvPr id="4" name="TextBox 3">
            <a:extLst>
              <a:ext uri="{FF2B5EF4-FFF2-40B4-BE49-F238E27FC236}">
                <a16:creationId xmlns:a16="http://schemas.microsoft.com/office/drawing/2014/main" id="{6EA69896-E27D-2F91-3A67-E6065D254B09}"/>
              </a:ext>
            </a:extLst>
          </p:cNvPr>
          <p:cNvSpPr txBox="1"/>
          <p:nvPr/>
        </p:nvSpPr>
        <p:spPr>
          <a:xfrm>
            <a:off x="1752601" y="2942279"/>
            <a:ext cx="14315446" cy="4737194"/>
          </a:xfrm>
          <a:prstGeom prst="rect">
            <a:avLst/>
          </a:prstGeom>
          <a:noFill/>
        </p:spPr>
        <p:txBody>
          <a:bodyPr wrap="square" rtlCol="0">
            <a:spAutoFit/>
          </a:bodyPr>
          <a:lstStyle/>
          <a:p>
            <a:pPr lvl="1"/>
            <a:r>
              <a:rPr lang="en-US" sz="4000" b="1" dirty="0">
                <a:latin typeface="Times New Roman" panose="02020603050405020304" pitchFamily="18" charset="0"/>
                <a:cs typeface="Times New Roman" panose="02020603050405020304" pitchFamily="18" charset="0"/>
              </a:rPr>
              <a:t>Data Pre-processing Module: </a:t>
            </a:r>
            <a:endParaRPr lang="en-US" sz="4000" dirty="0">
              <a:latin typeface="Times New Roman" panose="02020603050405020304" pitchFamily="18" charset="0"/>
              <a:cs typeface="Times New Roman" panose="02020603050405020304" pitchFamily="18" charset="0"/>
            </a:endParaRPr>
          </a:p>
          <a:p>
            <a:pPr marL="1257300" lvl="2" indent="-342900">
              <a:spcBef>
                <a:spcPts val="120"/>
              </a:spcBef>
              <a:spcAft>
                <a:spcPts val="100"/>
              </a:spcAf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basic information is explored.</a:t>
            </a:r>
          </a:p>
          <a:p>
            <a:pPr marL="1257300" lvl="2" indent="-342900">
              <a:spcBef>
                <a:spcPts val="120"/>
              </a:spcBef>
              <a:spcAft>
                <a:spcPts val="100"/>
              </a:spcAf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data is checked for null values and cleaned if present.</a:t>
            </a:r>
          </a:p>
          <a:p>
            <a:pPr marL="1257300" lvl="2" indent="-342900">
              <a:spcBef>
                <a:spcPts val="120"/>
              </a:spcBef>
              <a:spcAft>
                <a:spcPts val="100"/>
              </a:spcAf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tickers are set for the portfolios of Tesla, Bank of America Corporation(BAC), International Business Machines(IBM), Exxon Mobil Corp.(XOM), and Pfizer Inc.(PFE).</a:t>
            </a:r>
          </a:p>
          <a:p>
            <a:pPr marL="1257300" lvl="2" indent="-342900">
              <a:spcBef>
                <a:spcPts val="120"/>
              </a:spcBef>
              <a:spcAft>
                <a:spcPts val="100"/>
              </a:spcAf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For each stock, the input is a raw time series of the prices (High, Low, Open, Close). The output is a matrix of 4 rows and n (number of available data points) columns.</a:t>
            </a:r>
          </a:p>
        </p:txBody>
      </p:sp>
      <p:sp>
        <p:nvSpPr>
          <p:cNvPr id="2" name="TextBox 2">
            <a:extLst>
              <a:ext uri="{FF2B5EF4-FFF2-40B4-BE49-F238E27FC236}">
                <a16:creationId xmlns:a16="http://schemas.microsoft.com/office/drawing/2014/main" id="{49A0188F-1C9C-A72D-5E66-BBA72692AFED}"/>
              </a:ext>
            </a:extLst>
          </p:cNvPr>
          <p:cNvSpPr txBox="1"/>
          <p:nvPr/>
        </p:nvSpPr>
        <p:spPr>
          <a:xfrm>
            <a:off x="1236347" y="866775"/>
            <a:ext cx="15815306" cy="1450976"/>
          </a:xfrm>
          <a:prstGeom prst="rect">
            <a:avLst/>
          </a:prstGeom>
        </p:spPr>
        <p:txBody>
          <a:bodyPr lIns="0" tIns="0" rIns="0" bIns="0" rtlCol="0" anchor="t">
            <a:spAutoFit/>
          </a:bodyPr>
          <a:lstStyle/>
          <a:p>
            <a:pPr algn="ctr">
              <a:lnSpc>
                <a:spcPts val="11899"/>
              </a:lnSpc>
            </a:pPr>
            <a:r>
              <a:rPr lang="en-US" sz="8499" b="1" dirty="0">
                <a:solidFill>
                  <a:srgbClr val="000000"/>
                </a:solidFill>
                <a:latin typeface="+mj-lt"/>
                <a:ea typeface="Alatsi Bold"/>
              </a:rPr>
              <a:t>﻿</a:t>
            </a:r>
            <a:r>
              <a:rPr lang="en-US" sz="8499" b="1" dirty="0">
                <a:solidFill>
                  <a:srgbClr val="000000"/>
                </a:solidFill>
                <a:latin typeface="+mj-lt"/>
              </a:rPr>
              <a:t>Module</a:t>
            </a:r>
            <a:r>
              <a:rPr lang="en-US" sz="8499" b="1" dirty="0">
                <a:solidFill>
                  <a:srgbClr val="000000"/>
                </a:solidFill>
                <a:latin typeface="+mj-lt"/>
                <a:ea typeface="Alatsi Bold"/>
              </a:rPr>
              <a:t> Description</a:t>
            </a:r>
          </a:p>
        </p:txBody>
      </p:sp>
    </p:spTree>
    <p:extLst>
      <p:ext uri="{BB962C8B-B14F-4D97-AF65-F5344CB8AC3E}">
        <p14:creationId xmlns:p14="http://schemas.microsoft.com/office/powerpoint/2010/main" val="1512650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943100" y="3162300"/>
            <a:ext cx="14401800" cy="5001369"/>
          </a:xfrm>
          <a:prstGeom prst="rect">
            <a:avLst/>
          </a:prstGeom>
        </p:spPr>
        <p:txBody>
          <a:bodyPr wrap="square" lIns="0" tIns="0" rIns="0" bIns="0" rtlCol="0" anchor="t">
            <a:spAutoFit/>
          </a:bodyPr>
          <a:lstStyle/>
          <a:p>
            <a:pPr marL="457200" indent="-457200">
              <a:spcBef>
                <a:spcPts val="120"/>
              </a:spcBef>
              <a:spcAft>
                <a:spcPts val="120"/>
              </a:spcAft>
              <a:buFont typeface="Arial" panose="020B0604020202020204" pitchFamily="34" charset="0"/>
              <a:buChar char="•"/>
            </a:pPr>
            <a:r>
              <a:rPr lang="en-US" sz="3200" b="1" i="0" dirty="0">
                <a:solidFill>
                  <a:srgbClr val="242424"/>
                </a:solidFill>
                <a:effectLst/>
                <a:latin typeface="Times New Roman" panose="02020603050405020304" pitchFamily="18" charset="0"/>
                <a:cs typeface="Times New Roman" panose="02020603050405020304" pitchFamily="18" charset="0"/>
              </a:rPr>
              <a:t>Portfolio optimization </a:t>
            </a:r>
            <a:r>
              <a:rPr lang="en-US" sz="3200" b="0" i="0" dirty="0">
                <a:solidFill>
                  <a:srgbClr val="242424"/>
                </a:solidFill>
                <a:effectLst/>
                <a:latin typeface="Times New Roman" panose="02020603050405020304" pitchFamily="18" charset="0"/>
                <a:cs typeface="Times New Roman" panose="02020603050405020304" pitchFamily="18" charset="0"/>
              </a:rPr>
              <a:t>is a primary component of the decision-making process in finance, aiming to tactfully allocate assets to achieve optimal returns while considering various constraints. </a:t>
            </a:r>
          </a:p>
          <a:p>
            <a:pPr marL="457200" indent="-457200">
              <a:spcBef>
                <a:spcPts val="120"/>
              </a:spcBef>
              <a:spcAft>
                <a:spcPts val="120"/>
              </a:spcAft>
              <a:buFont typeface="Arial" panose="020B0604020202020204" pitchFamily="34" charset="0"/>
              <a:buChar char="•"/>
            </a:pPr>
            <a:r>
              <a:rPr lang="en-US" sz="3200" b="0" i="0" dirty="0">
                <a:solidFill>
                  <a:srgbClr val="242424"/>
                </a:solidFill>
                <a:effectLst/>
                <a:latin typeface="Times New Roman" panose="02020603050405020304" pitchFamily="18" charset="0"/>
                <a:cs typeface="Times New Roman" panose="02020603050405020304" pitchFamily="18" charset="0"/>
              </a:rPr>
              <a:t>It is an optimization problem where we have a collection of assets and we want to select these assets that maximize our return but at the same time minimize the risk. </a:t>
            </a:r>
          </a:p>
          <a:p>
            <a:pPr marL="457200" indent="-457200">
              <a:spcBef>
                <a:spcPts val="120"/>
              </a:spcBef>
              <a:spcAft>
                <a:spcPts val="120"/>
              </a:spcAft>
              <a:buFont typeface="Arial" panose="020B0604020202020204" pitchFamily="34" charset="0"/>
              <a:buChar char="•"/>
            </a:pPr>
            <a:r>
              <a:rPr lang="en-US" sz="3200" b="0" i="0" dirty="0">
                <a:solidFill>
                  <a:srgbClr val="242424"/>
                </a:solidFill>
                <a:effectLst/>
                <a:latin typeface="Times New Roman" panose="02020603050405020304" pitchFamily="18" charset="0"/>
                <a:cs typeface="Times New Roman" panose="02020603050405020304" pitchFamily="18" charset="0"/>
              </a:rPr>
              <a:t>These optimization problems can be formulated as </a:t>
            </a:r>
            <a:r>
              <a:rPr lang="en-US" sz="3200" b="1" i="0" dirty="0">
                <a:solidFill>
                  <a:srgbClr val="242424"/>
                </a:solidFill>
                <a:effectLst/>
                <a:latin typeface="Times New Roman" panose="02020603050405020304" pitchFamily="18" charset="0"/>
                <a:cs typeface="Times New Roman" panose="02020603050405020304" pitchFamily="18" charset="0"/>
              </a:rPr>
              <a:t>quadratic programs </a:t>
            </a:r>
            <a:r>
              <a:rPr lang="en-US" sz="3200" b="0" i="0" dirty="0">
                <a:solidFill>
                  <a:srgbClr val="242424"/>
                </a:solidFill>
                <a:effectLst/>
                <a:latin typeface="Times New Roman" panose="02020603050405020304" pitchFamily="18" charset="0"/>
                <a:cs typeface="Times New Roman" panose="02020603050405020304" pitchFamily="18" charset="0"/>
              </a:rPr>
              <a:t>which are well studied classically and are very difficult to solve.</a:t>
            </a:r>
          </a:p>
          <a:p>
            <a:pPr marL="457200" indent="-457200">
              <a:spcBef>
                <a:spcPts val="120"/>
              </a:spcBef>
              <a:spcAft>
                <a:spcPts val="120"/>
              </a:spcAft>
              <a:buFont typeface="Arial" panose="020B0604020202020204" pitchFamily="34" charset="0"/>
              <a:buChar char="•"/>
            </a:pPr>
            <a:r>
              <a:rPr lang="en-US" sz="3200" b="1" i="0" u="none" strike="noStrike" cap="none" dirty="0">
                <a:solidFill>
                  <a:schemeClr val="dk1"/>
                </a:solidFill>
                <a:latin typeface="Times New Roman" panose="02020603050405020304" pitchFamily="18" charset="0"/>
                <a:ea typeface="Corbel"/>
                <a:cs typeface="Times New Roman" panose="02020603050405020304" pitchFamily="18" charset="0"/>
                <a:sym typeface="Corbel"/>
              </a:rPr>
              <a:t>Quantum Mechanics principles </a:t>
            </a:r>
            <a:r>
              <a:rPr lang="en-US" sz="3200" b="0" i="0" u="none" strike="noStrike" cap="none" dirty="0">
                <a:solidFill>
                  <a:schemeClr val="dk1"/>
                </a:solidFill>
                <a:latin typeface="Times New Roman" panose="02020603050405020304" pitchFamily="18" charset="0"/>
                <a:ea typeface="Corbel"/>
                <a:cs typeface="Times New Roman" panose="02020603050405020304" pitchFamily="18" charset="0"/>
                <a:sym typeface="Corbel"/>
              </a:rPr>
              <a:t>native to Quantum Computing, make it suitable for implementing financial systems, also inline with business objectives</a:t>
            </a:r>
            <a:r>
              <a:rPr lang="en-US" sz="3200" b="0" i="0" u="none" strike="noStrike" cap="none" dirty="0">
                <a:latin typeface="Times New Roman" panose="02020603050405020304" pitchFamily="18" charset="0"/>
                <a:ea typeface="Corbel"/>
                <a:cs typeface="Times New Roman" panose="02020603050405020304" pitchFamily="18" charset="0"/>
                <a:sym typeface="Corbel"/>
              </a:rPr>
              <a:t>; reducing execution time </a:t>
            </a:r>
            <a:r>
              <a:rPr lang="en-US" sz="3200" b="0" i="0" u="none" strike="noStrike" cap="none" dirty="0">
                <a:solidFill>
                  <a:schemeClr val="dk1"/>
                </a:solidFill>
                <a:latin typeface="Times New Roman" panose="02020603050405020304" pitchFamily="18" charset="0"/>
                <a:ea typeface="Corbel"/>
                <a:cs typeface="Times New Roman" panose="02020603050405020304" pitchFamily="18" charset="0"/>
                <a:sym typeface="Corbel"/>
              </a:rPr>
              <a:t>adding to higher returns.</a:t>
            </a:r>
            <a:endParaRPr lang="en-US" sz="3200" dirty="0">
              <a:solidFill>
                <a:srgbClr val="000000"/>
              </a:solidFill>
              <a:latin typeface="Alatsi Bold"/>
            </a:endParaRPr>
          </a:p>
        </p:txBody>
      </p:sp>
      <p:sp>
        <p:nvSpPr>
          <p:cNvPr id="4" name="AutoShape 4"/>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5" name="Freeform 5"/>
          <p:cNvSpPr/>
          <p:nvPr/>
        </p:nvSpPr>
        <p:spPr>
          <a:xfrm>
            <a:off x="14060484" y="818133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AutoShape 6"/>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7" name="TextBox 7"/>
          <p:cNvSpPr txBox="1"/>
          <p:nvPr/>
        </p:nvSpPr>
        <p:spPr>
          <a:xfrm>
            <a:off x="2553980" y="1278218"/>
            <a:ext cx="13180039" cy="1450976"/>
          </a:xfrm>
          <a:prstGeom prst="rect">
            <a:avLst/>
          </a:prstGeom>
        </p:spPr>
        <p:txBody>
          <a:bodyPr lIns="0" tIns="0" rIns="0" bIns="0" rtlCol="0" anchor="t">
            <a:spAutoFit/>
          </a:bodyPr>
          <a:lstStyle/>
          <a:p>
            <a:pPr algn="ctr">
              <a:lnSpc>
                <a:spcPts val="11899"/>
              </a:lnSpc>
            </a:pPr>
            <a:r>
              <a:rPr lang="en-US" sz="8499" b="1" dirty="0">
                <a:solidFill>
                  <a:srgbClr val="000000"/>
                </a:solidFill>
                <a:latin typeface="+mj-lt"/>
              </a:rPr>
              <a:t>Abstract</a:t>
            </a:r>
          </a:p>
        </p:txBody>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dirty="0"/>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1</a:t>
              </a:r>
            </a:p>
          </p:txBody>
        </p:sp>
      </p:grpSp>
      <p:sp>
        <p:nvSpPr>
          <p:cNvPr id="13" name="Freeform 13"/>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2">
            <a:extLst>
              <a:ext uri="{FF2B5EF4-FFF2-40B4-BE49-F238E27FC236}">
                <a16:creationId xmlns:a16="http://schemas.microsoft.com/office/drawing/2014/main" id="{4D9A710A-8EAB-D622-CC04-CA8737EC9F5D}"/>
              </a:ext>
            </a:extLst>
          </p:cNvPr>
          <p:cNvSpPr txBox="1"/>
          <p:nvPr/>
        </p:nvSpPr>
        <p:spPr>
          <a:xfrm>
            <a:off x="5702946" y="8800282"/>
            <a:ext cx="6882108" cy="432811"/>
          </a:xfrm>
          <a:prstGeom prst="rect">
            <a:avLst/>
          </a:prstGeom>
        </p:spPr>
        <p:txBody>
          <a:bodyPr lIns="0" tIns="0" rIns="0" bIns="0" rtlCol="0" anchor="t">
            <a:spAutoFit/>
          </a:bodyPr>
          <a:lstStyle/>
          <a:p>
            <a:pPr algn="ctr">
              <a:lnSpc>
                <a:spcPts val="3779"/>
              </a:lnSpc>
            </a:pPr>
            <a:r>
              <a:rPr lang="en-US" sz="2000" dirty="0">
                <a:solidFill>
                  <a:srgbClr val="000000"/>
                </a:solidFill>
                <a:latin typeface="Alatsi Bold"/>
              </a:rPr>
              <a:t>Panimalar Engineering College | 2024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87704125-D528-BA9E-A63A-9F558BBFD6DE}"/>
            </a:ext>
          </a:extLst>
        </p:cNvPr>
        <p:cNvGrpSpPr/>
        <p:nvPr/>
      </p:nvGrpSpPr>
      <p:grpSpPr>
        <a:xfrm>
          <a:off x="0" y="0"/>
          <a:ext cx="0" cy="0"/>
          <a:chOff x="0" y="0"/>
          <a:chExt cx="0" cy="0"/>
        </a:xfrm>
      </p:grpSpPr>
      <p:sp>
        <p:nvSpPr>
          <p:cNvPr id="5" name="AutoShape 5">
            <a:extLst>
              <a:ext uri="{FF2B5EF4-FFF2-40B4-BE49-F238E27FC236}">
                <a16:creationId xmlns:a16="http://schemas.microsoft.com/office/drawing/2014/main" id="{7A69A50F-4779-FD68-6FB8-CE0D3035D8D6}"/>
              </a:ext>
            </a:extLst>
          </p:cNvPr>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6" name="AutoShape 6">
            <a:extLst>
              <a:ext uri="{FF2B5EF4-FFF2-40B4-BE49-F238E27FC236}">
                <a16:creationId xmlns:a16="http://schemas.microsoft.com/office/drawing/2014/main" id="{62FAD4B0-648E-8AE7-132E-CC9449B895F0}"/>
              </a:ext>
            </a:extLst>
          </p:cNvPr>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7" name="Group 7">
            <a:extLst>
              <a:ext uri="{FF2B5EF4-FFF2-40B4-BE49-F238E27FC236}">
                <a16:creationId xmlns:a16="http://schemas.microsoft.com/office/drawing/2014/main" id="{CB78F3FB-D29E-9E9F-BF5D-C6B4DB338537}"/>
              </a:ext>
            </a:extLst>
          </p:cNvPr>
          <p:cNvGrpSpPr/>
          <p:nvPr/>
        </p:nvGrpSpPr>
        <p:grpSpPr>
          <a:xfrm>
            <a:off x="15859155" y="0"/>
            <a:ext cx="1562612" cy="1673225"/>
            <a:chOff x="0" y="0"/>
            <a:chExt cx="2083482" cy="2230967"/>
          </a:xfrm>
        </p:grpSpPr>
        <p:grpSp>
          <p:nvGrpSpPr>
            <p:cNvPr id="8" name="Group 8">
              <a:extLst>
                <a:ext uri="{FF2B5EF4-FFF2-40B4-BE49-F238E27FC236}">
                  <a16:creationId xmlns:a16="http://schemas.microsoft.com/office/drawing/2014/main" id="{DD878905-13E1-6D2B-CFC1-E91004743166}"/>
                </a:ext>
              </a:extLst>
            </p:cNvPr>
            <p:cNvGrpSpPr/>
            <p:nvPr/>
          </p:nvGrpSpPr>
          <p:grpSpPr>
            <a:xfrm>
              <a:off x="75599" y="0"/>
              <a:ext cx="1932284" cy="2230967"/>
              <a:chOff x="0" y="0"/>
              <a:chExt cx="703982" cy="812800"/>
            </a:xfrm>
          </p:grpSpPr>
          <p:sp>
            <p:nvSpPr>
              <p:cNvPr id="9" name="Freeform 9">
                <a:extLst>
                  <a:ext uri="{FF2B5EF4-FFF2-40B4-BE49-F238E27FC236}">
                    <a16:creationId xmlns:a16="http://schemas.microsoft.com/office/drawing/2014/main" id="{15519700-FC13-CA65-6A64-8A0E629378D8}"/>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10">
                <a:extLst>
                  <a:ext uri="{FF2B5EF4-FFF2-40B4-BE49-F238E27FC236}">
                    <a16:creationId xmlns:a16="http://schemas.microsoft.com/office/drawing/2014/main" id="{0709CCF5-E7C2-766D-A329-C2C8A6419146}"/>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a:extLst>
                <a:ext uri="{FF2B5EF4-FFF2-40B4-BE49-F238E27FC236}">
                  <a16:creationId xmlns:a16="http://schemas.microsoft.com/office/drawing/2014/main" id="{8CA8FFC0-17D6-FC4C-0BF6-7BD30EB70117}"/>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19</a:t>
              </a:r>
            </a:p>
          </p:txBody>
        </p:sp>
      </p:grpSp>
      <p:sp>
        <p:nvSpPr>
          <p:cNvPr id="13" name="Freeform 13">
            <a:extLst>
              <a:ext uri="{FF2B5EF4-FFF2-40B4-BE49-F238E27FC236}">
                <a16:creationId xmlns:a16="http://schemas.microsoft.com/office/drawing/2014/main" id="{39842E2F-9D12-8C86-0C51-AE283A736E54}"/>
              </a:ext>
            </a:extLst>
          </p:cNvPr>
          <p:cNvSpPr/>
          <p:nvPr/>
        </p:nvSpPr>
        <p:spPr>
          <a:xfrm>
            <a:off x="-1145203"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a:extLst>
              <a:ext uri="{FF2B5EF4-FFF2-40B4-BE49-F238E27FC236}">
                <a16:creationId xmlns:a16="http://schemas.microsoft.com/office/drawing/2014/main" id="{2454026A-B060-376D-1E87-3FCB87681E0C}"/>
              </a:ext>
            </a:extLst>
          </p:cNvPr>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2">
            <a:extLst>
              <a:ext uri="{FF2B5EF4-FFF2-40B4-BE49-F238E27FC236}">
                <a16:creationId xmlns:a16="http://schemas.microsoft.com/office/drawing/2014/main" id="{170E998A-89CA-FDAC-63F0-D361CFD30D51}"/>
              </a:ext>
            </a:extLst>
          </p:cNvPr>
          <p:cNvSpPr txBox="1"/>
          <p:nvPr/>
        </p:nvSpPr>
        <p:spPr>
          <a:xfrm>
            <a:off x="5702946" y="8800282"/>
            <a:ext cx="6882108" cy="432811"/>
          </a:xfrm>
          <a:prstGeom prst="rect">
            <a:avLst/>
          </a:prstGeom>
        </p:spPr>
        <p:txBody>
          <a:bodyPr lIns="0" tIns="0" rIns="0" bIns="0" rtlCol="0" anchor="t">
            <a:spAutoFit/>
          </a:bodyPr>
          <a:lstStyle/>
          <a:p>
            <a:pPr algn="ctr">
              <a:lnSpc>
                <a:spcPts val="3779"/>
              </a:lnSpc>
            </a:pPr>
            <a:r>
              <a:rPr lang="en-US" sz="2000" dirty="0">
                <a:solidFill>
                  <a:srgbClr val="000000"/>
                </a:solidFill>
                <a:latin typeface="Alatsi Bold"/>
              </a:rPr>
              <a:t>Panimalar Engineering College | 2024</a:t>
            </a:r>
          </a:p>
        </p:txBody>
      </p:sp>
      <p:sp>
        <p:nvSpPr>
          <p:cNvPr id="4" name="TextBox 3">
            <a:extLst>
              <a:ext uri="{FF2B5EF4-FFF2-40B4-BE49-F238E27FC236}">
                <a16:creationId xmlns:a16="http://schemas.microsoft.com/office/drawing/2014/main" id="{6EA69896-E27D-2F91-3A67-E6065D254B09}"/>
              </a:ext>
            </a:extLst>
          </p:cNvPr>
          <p:cNvSpPr txBox="1"/>
          <p:nvPr/>
        </p:nvSpPr>
        <p:spPr>
          <a:xfrm>
            <a:off x="1752601" y="2942279"/>
            <a:ext cx="14315446" cy="5493812"/>
          </a:xfrm>
          <a:prstGeom prst="rect">
            <a:avLst/>
          </a:prstGeom>
          <a:noFill/>
        </p:spPr>
        <p:txBody>
          <a:bodyPr wrap="square" rtlCol="0">
            <a:spAutoFit/>
          </a:bodyPr>
          <a:lstStyle/>
          <a:p>
            <a:pPr lvl="1">
              <a:spcBef>
                <a:spcPts val="120"/>
              </a:spcBef>
              <a:spcAft>
                <a:spcPts val="100"/>
              </a:spcAft>
            </a:pPr>
            <a:r>
              <a:rPr lang="en-US" sz="4000" b="1" dirty="0">
                <a:latin typeface="Times New Roman" panose="02020603050405020304" pitchFamily="18" charset="0"/>
                <a:cs typeface="Times New Roman" panose="02020603050405020304" pitchFamily="18" charset="0"/>
              </a:rPr>
              <a:t>Data Processing Module: </a:t>
            </a:r>
          </a:p>
          <a:p>
            <a:pPr marL="1257300" lvl="2" indent="-342900">
              <a:spcBef>
                <a:spcPts val="120"/>
              </a:spcBef>
              <a:spcAft>
                <a:spcPts val="100"/>
              </a:spcAf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parameters are set for the agent.</a:t>
            </a:r>
          </a:p>
          <a:p>
            <a:pPr marL="1257300" lvl="2" indent="-342900">
              <a:spcBef>
                <a:spcPts val="120"/>
              </a:spcBef>
              <a:spcAft>
                <a:spcPts val="100"/>
              </a:spcAf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environment is created for the trading agent.</a:t>
            </a:r>
          </a:p>
          <a:p>
            <a:pPr marL="1257300" lvl="2" indent="-342900">
              <a:spcBef>
                <a:spcPts val="120"/>
              </a:spcBef>
              <a:spcAft>
                <a:spcPts val="100"/>
              </a:spcAf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actor is defined and the trading cost and trading interest is calculated.</a:t>
            </a:r>
          </a:p>
          <a:p>
            <a:pPr marL="1257300" lvl="2" indent="-342900">
              <a:spcBef>
                <a:spcPts val="120"/>
              </a:spcBef>
              <a:spcAft>
                <a:spcPts val="100"/>
              </a:spcAf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agent portfolio value and the baseline value is found.</a:t>
            </a:r>
          </a:p>
          <a:p>
            <a:pPr lvl="2">
              <a:spcBef>
                <a:spcPts val="120"/>
              </a:spcBef>
              <a:spcAft>
                <a:spcPts val="100"/>
              </a:spcAft>
            </a:pPr>
            <a:endParaRPr lang="en-US" sz="3200" dirty="0">
              <a:latin typeface="Times New Roman" panose="02020603050405020304" pitchFamily="18" charset="0"/>
              <a:cs typeface="Times New Roman" panose="02020603050405020304" pitchFamily="18" charset="0"/>
            </a:endParaRPr>
          </a:p>
          <a:p>
            <a:pPr lvl="1">
              <a:spcBef>
                <a:spcPts val="120"/>
              </a:spcBef>
              <a:spcAft>
                <a:spcPts val="100"/>
              </a:spcAft>
            </a:pPr>
            <a:r>
              <a:rPr lang="en-US" sz="4000" b="1" dirty="0">
                <a:latin typeface="Times New Roman" panose="02020603050405020304" pitchFamily="18" charset="0"/>
                <a:cs typeface="Times New Roman" panose="02020603050405020304" pitchFamily="18" charset="0"/>
              </a:rPr>
              <a:t>Quantum Approximate Optimizer: </a:t>
            </a:r>
          </a:p>
          <a:p>
            <a:pPr marL="1257300" lvl="2" indent="-342900">
              <a:spcBef>
                <a:spcPts val="120"/>
              </a:spcBef>
              <a:spcAft>
                <a:spcPts val="100"/>
              </a:spcAf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covariance is calculated.</a:t>
            </a:r>
          </a:p>
          <a:p>
            <a:pPr marL="1257300" lvl="2" indent="-342900">
              <a:spcBef>
                <a:spcPts val="120"/>
              </a:spcBef>
              <a:spcAft>
                <a:spcPts val="100"/>
              </a:spcAf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weight of the assets are added</a:t>
            </a:r>
          </a:p>
          <a:p>
            <a:pPr marL="1257300" lvl="2" indent="-342900">
              <a:spcBef>
                <a:spcPts val="120"/>
              </a:spcBef>
              <a:spcAft>
                <a:spcPts val="100"/>
              </a:spcAf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portfolio optimum and risks are returned.</a:t>
            </a:r>
          </a:p>
        </p:txBody>
      </p:sp>
      <p:sp>
        <p:nvSpPr>
          <p:cNvPr id="2" name="TextBox 2">
            <a:extLst>
              <a:ext uri="{FF2B5EF4-FFF2-40B4-BE49-F238E27FC236}">
                <a16:creationId xmlns:a16="http://schemas.microsoft.com/office/drawing/2014/main" id="{49A0188F-1C9C-A72D-5E66-BBA72692AFED}"/>
              </a:ext>
            </a:extLst>
          </p:cNvPr>
          <p:cNvSpPr txBox="1"/>
          <p:nvPr/>
        </p:nvSpPr>
        <p:spPr>
          <a:xfrm>
            <a:off x="1236347" y="866775"/>
            <a:ext cx="15815306" cy="1450976"/>
          </a:xfrm>
          <a:prstGeom prst="rect">
            <a:avLst/>
          </a:prstGeom>
        </p:spPr>
        <p:txBody>
          <a:bodyPr lIns="0" tIns="0" rIns="0" bIns="0" rtlCol="0" anchor="t">
            <a:spAutoFit/>
          </a:bodyPr>
          <a:lstStyle/>
          <a:p>
            <a:pPr algn="ctr">
              <a:lnSpc>
                <a:spcPts val="11899"/>
              </a:lnSpc>
            </a:pPr>
            <a:r>
              <a:rPr lang="en-US" sz="8499" b="1" dirty="0">
                <a:solidFill>
                  <a:srgbClr val="000000"/>
                </a:solidFill>
                <a:latin typeface="+mj-lt"/>
                <a:ea typeface="Alatsi Bold"/>
              </a:rPr>
              <a:t>﻿</a:t>
            </a:r>
            <a:r>
              <a:rPr lang="en-US" sz="8499" b="1" dirty="0">
                <a:solidFill>
                  <a:srgbClr val="000000"/>
                </a:solidFill>
                <a:latin typeface="+mj-lt"/>
              </a:rPr>
              <a:t>Module</a:t>
            </a:r>
            <a:r>
              <a:rPr lang="en-US" sz="8499" b="1" dirty="0">
                <a:solidFill>
                  <a:srgbClr val="000000"/>
                </a:solidFill>
                <a:latin typeface="+mj-lt"/>
                <a:ea typeface="Alatsi Bold"/>
              </a:rPr>
              <a:t> Description</a:t>
            </a:r>
          </a:p>
        </p:txBody>
      </p:sp>
    </p:spTree>
    <p:extLst>
      <p:ext uri="{BB962C8B-B14F-4D97-AF65-F5344CB8AC3E}">
        <p14:creationId xmlns:p14="http://schemas.microsoft.com/office/powerpoint/2010/main" val="2630333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5" name="Freeform 5"/>
          <p:cNvSpPr/>
          <p:nvPr/>
        </p:nvSpPr>
        <p:spPr>
          <a:xfrm>
            <a:off x="12982861" y="594556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20</a:t>
              </a:r>
            </a:p>
          </p:txBody>
        </p:sp>
      </p:grpSp>
      <p:sp>
        <p:nvSpPr>
          <p:cNvPr id="13" name="TextBox 13"/>
          <p:cNvSpPr txBox="1"/>
          <p:nvPr/>
        </p:nvSpPr>
        <p:spPr>
          <a:xfrm>
            <a:off x="3679044" y="866775"/>
            <a:ext cx="10929913" cy="1450976"/>
          </a:xfrm>
          <a:prstGeom prst="rect">
            <a:avLst/>
          </a:prstGeom>
        </p:spPr>
        <p:txBody>
          <a:bodyPr lIns="0" tIns="0" rIns="0" bIns="0" rtlCol="0" anchor="t">
            <a:spAutoFit/>
          </a:bodyPr>
          <a:lstStyle/>
          <a:p>
            <a:pPr algn="ctr">
              <a:lnSpc>
                <a:spcPts val="11899"/>
              </a:lnSpc>
            </a:pPr>
            <a:r>
              <a:rPr lang="en-US" sz="8499" b="1" dirty="0">
                <a:solidFill>
                  <a:srgbClr val="000000"/>
                </a:solidFill>
                <a:latin typeface="+mj-lt"/>
              </a:rPr>
              <a:t>Output</a:t>
            </a:r>
          </a:p>
        </p:txBody>
      </p:sp>
      <p:sp>
        <p:nvSpPr>
          <p:cNvPr id="15" name="Freeform 15"/>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2">
            <a:extLst>
              <a:ext uri="{FF2B5EF4-FFF2-40B4-BE49-F238E27FC236}">
                <a16:creationId xmlns:a16="http://schemas.microsoft.com/office/drawing/2014/main" id="{D0704274-AA2B-7105-F1BD-BDCD81B4F5D5}"/>
              </a:ext>
            </a:extLst>
          </p:cNvPr>
          <p:cNvSpPr txBox="1"/>
          <p:nvPr/>
        </p:nvSpPr>
        <p:spPr>
          <a:xfrm>
            <a:off x="5702946" y="8800282"/>
            <a:ext cx="6882108" cy="432811"/>
          </a:xfrm>
          <a:prstGeom prst="rect">
            <a:avLst/>
          </a:prstGeom>
        </p:spPr>
        <p:txBody>
          <a:bodyPr lIns="0" tIns="0" rIns="0" bIns="0" rtlCol="0" anchor="t">
            <a:spAutoFit/>
          </a:bodyPr>
          <a:lstStyle/>
          <a:p>
            <a:pPr algn="ctr">
              <a:lnSpc>
                <a:spcPts val="3779"/>
              </a:lnSpc>
            </a:pPr>
            <a:r>
              <a:rPr lang="en-US" sz="2000" dirty="0">
                <a:solidFill>
                  <a:srgbClr val="000000"/>
                </a:solidFill>
                <a:latin typeface="Alatsi Bold"/>
              </a:rPr>
              <a:t>Panimalar Engineering College | 2024</a:t>
            </a:r>
          </a:p>
        </p:txBody>
      </p:sp>
      <p:pic>
        <p:nvPicPr>
          <p:cNvPr id="17" name="Picture 16" descr="A table with numbers and letters&#10;&#10;Description automatically generated">
            <a:extLst>
              <a:ext uri="{FF2B5EF4-FFF2-40B4-BE49-F238E27FC236}">
                <a16:creationId xmlns:a16="http://schemas.microsoft.com/office/drawing/2014/main" id="{1AE38884-3097-A6A4-FBA2-E60BBF48C1BF}"/>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1168500" y="3196486"/>
            <a:ext cx="6601746" cy="2362530"/>
          </a:xfrm>
          <a:prstGeom prst="rect">
            <a:avLst/>
          </a:prstGeom>
        </p:spPr>
      </p:pic>
      <p:sp>
        <p:nvSpPr>
          <p:cNvPr id="18" name="TextBox 17">
            <a:extLst>
              <a:ext uri="{FF2B5EF4-FFF2-40B4-BE49-F238E27FC236}">
                <a16:creationId xmlns:a16="http://schemas.microsoft.com/office/drawing/2014/main" id="{8F34D5F2-B390-1282-C0CA-6594916C3378}"/>
              </a:ext>
            </a:extLst>
          </p:cNvPr>
          <p:cNvSpPr txBox="1"/>
          <p:nvPr/>
        </p:nvSpPr>
        <p:spPr>
          <a:xfrm>
            <a:off x="1102113" y="2474785"/>
            <a:ext cx="6601746" cy="954107"/>
          </a:xfrm>
          <a:prstGeom prst="rect">
            <a:avLst/>
          </a:prstGeom>
          <a:noFill/>
        </p:spPr>
        <p:txBody>
          <a:bodyPr wrap="square" rtlCol="0">
            <a:spAutoFit/>
          </a:bodyPr>
          <a:lstStyle/>
          <a:p>
            <a:r>
              <a:rPr lang="en-US" sz="2800" dirty="0"/>
              <a:t>The data is analyzed and the pre-processing is complete.</a:t>
            </a:r>
          </a:p>
        </p:txBody>
      </p:sp>
      <p:pic>
        <p:nvPicPr>
          <p:cNvPr id="20" name="Picture 19">
            <a:extLst>
              <a:ext uri="{FF2B5EF4-FFF2-40B4-BE49-F238E27FC236}">
                <a16:creationId xmlns:a16="http://schemas.microsoft.com/office/drawing/2014/main" id="{04EC80F4-4F11-D4AF-F142-8BF9FF3FDA72}"/>
              </a:ext>
            </a:extLst>
          </p:cNvPr>
          <p:cNvPicPr>
            <a:picLocks noChangeAspect="1"/>
          </p:cNvPicPr>
          <p:nvPr/>
        </p:nvPicPr>
        <p:blipFill>
          <a:blip r:embed="rId5"/>
          <a:stretch>
            <a:fillRect/>
          </a:stretch>
        </p:blipFill>
        <p:spPr>
          <a:xfrm>
            <a:off x="8247739" y="2578736"/>
            <a:ext cx="9470244" cy="4872470"/>
          </a:xfrm>
          <a:prstGeom prst="rect">
            <a:avLst/>
          </a:prstGeom>
        </p:spPr>
      </p:pic>
      <p:pic>
        <p:nvPicPr>
          <p:cNvPr id="22" name="Picture 21">
            <a:extLst>
              <a:ext uri="{FF2B5EF4-FFF2-40B4-BE49-F238E27FC236}">
                <a16:creationId xmlns:a16="http://schemas.microsoft.com/office/drawing/2014/main" id="{A6A9667D-CA92-046A-244A-9055CF5F6878}"/>
              </a:ext>
            </a:extLst>
          </p:cNvPr>
          <p:cNvPicPr>
            <a:picLocks noChangeAspect="1"/>
          </p:cNvPicPr>
          <p:nvPr/>
        </p:nvPicPr>
        <p:blipFill>
          <a:blip r:embed="rId6"/>
          <a:stretch>
            <a:fillRect/>
          </a:stretch>
        </p:blipFill>
        <p:spPr>
          <a:xfrm>
            <a:off x="4239488" y="5577755"/>
            <a:ext cx="3530758" cy="3308977"/>
          </a:xfrm>
          <a:prstGeom prst="rect">
            <a:avLst/>
          </a:prstGeom>
        </p:spPr>
      </p:pic>
      <p:sp>
        <p:nvSpPr>
          <p:cNvPr id="23" name="TextBox 22">
            <a:extLst>
              <a:ext uri="{FF2B5EF4-FFF2-40B4-BE49-F238E27FC236}">
                <a16:creationId xmlns:a16="http://schemas.microsoft.com/office/drawing/2014/main" id="{E9CA79CE-7F62-E782-5830-6C834D7C0146}"/>
              </a:ext>
            </a:extLst>
          </p:cNvPr>
          <p:cNvSpPr txBox="1"/>
          <p:nvPr/>
        </p:nvSpPr>
        <p:spPr>
          <a:xfrm>
            <a:off x="8247739" y="7443441"/>
            <a:ext cx="9174028" cy="523220"/>
          </a:xfrm>
          <a:prstGeom prst="rect">
            <a:avLst/>
          </a:prstGeom>
          <a:noFill/>
        </p:spPr>
        <p:txBody>
          <a:bodyPr wrap="square" rtlCol="0">
            <a:spAutoFit/>
          </a:bodyPr>
          <a:lstStyle/>
          <a:p>
            <a:r>
              <a:rPr lang="en-US" sz="2800" dirty="0"/>
              <a:t>The returns for the assets are calculated.</a:t>
            </a:r>
          </a:p>
        </p:txBody>
      </p:sp>
      <p:pic>
        <p:nvPicPr>
          <p:cNvPr id="25" name="Picture 24">
            <a:extLst>
              <a:ext uri="{FF2B5EF4-FFF2-40B4-BE49-F238E27FC236}">
                <a16:creationId xmlns:a16="http://schemas.microsoft.com/office/drawing/2014/main" id="{D78B9056-43E3-1C9A-36A4-09F5886AF4DA}"/>
              </a:ext>
            </a:extLst>
          </p:cNvPr>
          <p:cNvPicPr>
            <a:picLocks noChangeAspect="1"/>
          </p:cNvPicPr>
          <p:nvPr/>
        </p:nvPicPr>
        <p:blipFill>
          <a:blip r:embed="rId7"/>
          <a:stretch>
            <a:fillRect/>
          </a:stretch>
        </p:blipFill>
        <p:spPr>
          <a:xfrm>
            <a:off x="8247739" y="7951284"/>
            <a:ext cx="7017013" cy="429614"/>
          </a:xfrm>
          <a:prstGeom prst="rect">
            <a:avLst/>
          </a:prstGeom>
        </p:spPr>
      </p:pic>
      <p:sp>
        <p:nvSpPr>
          <p:cNvPr id="26" name="TextBox 25">
            <a:extLst>
              <a:ext uri="{FF2B5EF4-FFF2-40B4-BE49-F238E27FC236}">
                <a16:creationId xmlns:a16="http://schemas.microsoft.com/office/drawing/2014/main" id="{C91F898D-7937-EC56-E844-4738D3D20D5D}"/>
              </a:ext>
            </a:extLst>
          </p:cNvPr>
          <p:cNvSpPr txBox="1"/>
          <p:nvPr/>
        </p:nvSpPr>
        <p:spPr>
          <a:xfrm>
            <a:off x="1167306" y="5730851"/>
            <a:ext cx="3111007" cy="2246769"/>
          </a:xfrm>
          <a:prstGeom prst="rect">
            <a:avLst/>
          </a:prstGeom>
          <a:noFill/>
        </p:spPr>
        <p:txBody>
          <a:bodyPr wrap="square" rtlCol="0">
            <a:spAutoFit/>
          </a:bodyPr>
          <a:lstStyle/>
          <a:p>
            <a:r>
              <a:rPr lang="en-US" sz="2800" dirty="0"/>
              <a:t>The covariance is calculated for the calculated returns of the various tickers.</a:t>
            </a:r>
          </a:p>
        </p:txBody>
      </p:sp>
      <p:sp>
        <p:nvSpPr>
          <p:cNvPr id="27" name="TextBox 26">
            <a:extLst>
              <a:ext uri="{FF2B5EF4-FFF2-40B4-BE49-F238E27FC236}">
                <a16:creationId xmlns:a16="http://schemas.microsoft.com/office/drawing/2014/main" id="{1C9B0BE1-2355-B010-1B4F-405E7FF47B99}"/>
              </a:ext>
            </a:extLst>
          </p:cNvPr>
          <p:cNvSpPr txBox="1"/>
          <p:nvPr/>
        </p:nvSpPr>
        <p:spPr>
          <a:xfrm>
            <a:off x="8215313" y="8301865"/>
            <a:ext cx="9174028" cy="523220"/>
          </a:xfrm>
          <a:prstGeom prst="rect">
            <a:avLst/>
          </a:prstGeom>
          <a:noFill/>
        </p:spPr>
        <p:txBody>
          <a:bodyPr wrap="square" rtlCol="0">
            <a:spAutoFit/>
          </a:bodyPr>
          <a:lstStyle/>
          <a:p>
            <a:r>
              <a:rPr lang="en-US" sz="2800" dirty="0"/>
              <a:t>The optimum selection is returned.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16870814-3DBE-EAA2-800C-327937277BE1}"/>
            </a:ext>
          </a:extLst>
        </p:cNvPr>
        <p:cNvGrpSpPr/>
        <p:nvPr/>
      </p:nvGrpSpPr>
      <p:grpSpPr>
        <a:xfrm>
          <a:off x="0" y="0"/>
          <a:ext cx="0" cy="0"/>
          <a:chOff x="0" y="0"/>
          <a:chExt cx="0" cy="0"/>
        </a:xfrm>
      </p:grpSpPr>
      <p:sp>
        <p:nvSpPr>
          <p:cNvPr id="3" name="AutoShape 3">
            <a:extLst>
              <a:ext uri="{FF2B5EF4-FFF2-40B4-BE49-F238E27FC236}">
                <a16:creationId xmlns:a16="http://schemas.microsoft.com/office/drawing/2014/main" id="{89B489DB-5214-039D-E2E2-A05731F49EB9}"/>
              </a:ext>
            </a:extLst>
          </p:cNvPr>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4" name="AutoShape 4">
            <a:extLst>
              <a:ext uri="{FF2B5EF4-FFF2-40B4-BE49-F238E27FC236}">
                <a16:creationId xmlns:a16="http://schemas.microsoft.com/office/drawing/2014/main" id="{EA7EC256-E181-5295-DCCF-2535104FE9D8}"/>
              </a:ext>
            </a:extLst>
          </p:cNvPr>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5" name="Freeform 5">
            <a:extLst>
              <a:ext uri="{FF2B5EF4-FFF2-40B4-BE49-F238E27FC236}">
                <a16:creationId xmlns:a16="http://schemas.microsoft.com/office/drawing/2014/main" id="{18044604-3FA8-FFE5-E523-046D1F3CA3C4}"/>
              </a:ext>
            </a:extLst>
          </p:cNvPr>
          <p:cNvSpPr/>
          <p:nvPr/>
        </p:nvSpPr>
        <p:spPr>
          <a:xfrm>
            <a:off x="12982861" y="594556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a:extLst>
              <a:ext uri="{FF2B5EF4-FFF2-40B4-BE49-F238E27FC236}">
                <a16:creationId xmlns:a16="http://schemas.microsoft.com/office/drawing/2014/main" id="{57DCB147-6D43-7B42-0AC9-0E7EA94B2A00}"/>
              </a:ext>
            </a:extLst>
          </p:cNvPr>
          <p:cNvGrpSpPr/>
          <p:nvPr/>
        </p:nvGrpSpPr>
        <p:grpSpPr>
          <a:xfrm>
            <a:off x="15859155" y="0"/>
            <a:ext cx="1562612" cy="1673225"/>
            <a:chOff x="0" y="0"/>
            <a:chExt cx="2083482" cy="2230967"/>
          </a:xfrm>
        </p:grpSpPr>
        <p:grpSp>
          <p:nvGrpSpPr>
            <p:cNvPr id="9" name="Group 9">
              <a:extLst>
                <a:ext uri="{FF2B5EF4-FFF2-40B4-BE49-F238E27FC236}">
                  <a16:creationId xmlns:a16="http://schemas.microsoft.com/office/drawing/2014/main" id="{8FA22825-5489-43FE-C5AE-30023A81B43A}"/>
                </a:ext>
              </a:extLst>
            </p:cNvPr>
            <p:cNvGrpSpPr/>
            <p:nvPr/>
          </p:nvGrpSpPr>
          <p:grpSpPr>
            <a:xfrm>
              <a:off x="75599" y="0"/>
              <a:ext cx="1932284" cy="2230967"/>
              <a:chOff x="0" y="0"/>
              <a:chExt cx="703982" cy="812800"/>
            </a:xfrm>
          </p:grpSpPr>
          <p:sp>
            <p:nvSpPr>
              <p:cNvPr id="10" name="Freeform 10">
                <a:extLst>
                  <a:ext uri="{FF2B5EF4-FFF2-40B4-BE49-F238E27FC236}">
                    <a16:creationId xmlns:a16="http://schemas.microsoft.com/office/drawing/2014/main" id="{E2432879-6472-1D9F-5909-46703D703843}"/>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a:extLst>
                  <a:ext uri="{FF2B5EF4-FFF2-40B4-BE49-F238E27FC236}">
                    <a16:creationId xmlns:a16="http://schemas.microsoft.com/office/drawing/2014/main" id="{6778A4C9-75F3-90EC-7CA1-32323899B7FD}"/>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a:extLst>
                <a:ext uri="{FF2B5EF4-FFF2-40B4-BE49-F238E27FC236}">
                  <a16:creationId xmlns:a16="http://schemas.microsoft.com/office/drawing/2014/main" id="{539334AD-44D4-AA86-652F-B54AA8BA11D7}"/>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21</a:t>
              </a:r>
            </a:p>
          </p:txBody>
        </p:sp>
      </p:grpSp>
      <p:sp>
        <p:nvSpPr>
          <p:cNvPr id="13" name="TextBox 13">
            <a:extLst>
              <a:ext uri="{FF2B5EF4-FFF2-40B4-BE49-F238E27FC236}">
                <a16:creationId xmlns:a16="http://schemas.microsoft.com/office/drawing/2014/main" id="{699BEAA1-82AE-6FF3-9D78-E5AE72499E51}"/>
              </a:ext>
            </a:extLst>
          </p:cNvPr>
          <p:cNvSpPr txBox="1"/>
          <p:nvPr/>
        </p:nvSpPr>
        <p:spPr>
          <a:xfrm>
            <a:off x="3679044" y="866775"/>
            <a:ext cx="10929913" cy="1450976"/>
          </a:xfrm>
          <a:prstGeom prst="rect">
            <a:avLst/>
          </a:prstGeom>
        </p:spPr>
        <p:txBody>
          <a:bodyPr lIns="0" tIns="0" rIns="0" bIns="0" rtlCol="0" anchor="t">
            <a:spAutoFit/>
          </a:bodyPr>
          <a:lstStyle/>
          <a:p>
            <a:pPr algn="ctr">
              <a:lnSpc>
                <a:spcPts val="11899"/>
              </a:lnSpc>
            </a:pPr>
            <a:r>
              <a:rPr lang="en-US" sz="8499" b="1" dirty="0">
                <a:solidFill>
                  <a:srgbClr val="000000"/>
                </a:solidFill>
                <a:latin typeface="+mj-lt"/>
              </a:rPr>
              <a:t>Results and Conclusion</a:t>
            </a:r>
          </a:p>
        </p:txBody>
      </p:sp>
      <p:sp>
        <p:nvSpPr>
          <p:cNvPr id="15" name="Freeform 15">
            <a:extLst>
              <a:ext uri="{FF2B5EF4-FFF2-40B4-BE49-F238E27FC236}">
                <a16:creationId xmlns:a16="http://schemas.microsoft.com/office/drawing/2014/main" id="{0A004467-F03B-8AA0-6F59-60D4506AB073}"/>
              </a:ext>
            </a:extLst>
          </p:cNvPr>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2">
            <a:extLst>
              <a:ext uri="{FF2B5EF4-FFF2-40B4-BE49-F238E27FC236}">
                <a16:creationId xmlns:a16="http://schemas.microsoft.com/office/drawing/2014/main" id="{3E549DCE-C852-88C4-E1CC-D072D75DFFEF}"/>
              </a:ext>
            </a:extLst>
          </p:cNvPr>
          <p:cNvSpPr txBox="1"/>
          <p:nvPr/>
        </p:nvSpPr>
        <p:spPr>
          <a:xfrm>
            <a:off x="5702946" y="8800282"/>
            <a:ext cx="6882108" cy="432811"/>
          </a:xfrm>
          <a:prstGeom prst="rect">
            <a:avLst/>
          </a:prstGeom>
        </p:spPr>
        <p:txBody>
          <a:bodyPr lIns="0" tIns="0" rIns="0" bIns="0" rtlCol="0" anchor="t">
            <a:spAutoFit/>
          </a:bodyPr>
          <a:lstStyle/>
          <a:p>
            <a:pPr algn="ctr">
              <a:lnSpc>
                <a:spcPts val="3779"/>
              </a:lnSpc>
            </a:pPr>
            <a:r>
              <a:rPr lang="en-US" sz="2000" dirty="0">
                <a:solidFill>
                  <a:srgbClr val="000000"/>
                </a:solidFill>
                <a:latin typeface="Alatsi Bold"/>
              </a:rPr>
              <a:t>Panimalar Engineering College | 2024</a:t>
            </a:r>
          </a:p>
        </p:txBody>
      </p:sp>
      <p:sp>
        <p:nvSpPr>
          <p:cNvPr id="2" name="TextBox 9">
            <a:extLst>
              <a:ext uri="{FF2B5EF4-FFF2-40B4-BE49-F238E27FC236}">
                <a16:creationId xmlns:a16="http://schemas.microsoft.com/office/drawing/2014/main" id="{344F31B8-F58F-5764-7DF9-89B3E2446DF8}"/>
              </a:ext>
            </a:extLst>
          </p:cNvPr>
          <p:cNvSpPr txBox="1"/>
          <p:nvPr/>
        </p:nvSpPr>
        <p:spPr>
          <a:xfrm>
            <a:off x="2133600" y="3124011"/>
            <a:ext cx="13990963" cy="4431983"/>
          </a:xfrm>
          <a:prstGeom prst="rect">
            <a:avLst/>
          </a:prstGeom>
        </p:spPr>
        <p:txBody>
          <a:bodyPr wrap="square" lIns="0" tIns="0" rIns="0" bIns="0" rtlCol="0" anchor="t">
            <a:spAutoFit/>
          </a:bodyPr>
          <a:lstStyle/>
          <a:p>
            <a:pPr marL="0" marR="0" algn="just">
              <a:spcBef>
                <a:spcPts val="0"/>
              </a:spcBef>
              <a:spcAft>
                <a:spcPts val="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The result is a portfolio where we divide all the budget into the different chosen assets. The weights are thus equally shared among the assets that were found relevant at the end of the QAOA calculations. </a:t>
            </a:r>
          </a:p>
          <a:p>
            <a:pPr marL="0" marR="0" algn="just">
              <a:spcBef>
                <a:spcPts val="0"/>
              </a:spcBef>
              <a:spcAft>
                <a:spcPts val="0"/>
              </a:spcAft>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We obtain the final optimal selection for QAOA based on the scope of the study which corresponds to a portfolio with 50% on Exxon and 50% on Tesla.</a:t>
            </a:r>
          </a:p>
          <a:p>
            <a:pPr marL="0" marR="0" algn="just">
              <a:spcBef>
                <a:spcPts val="0"/>
              </a:spcBef>
              <a:spcAft>
                <a:spcPts val="0"/>
              </a:spcAft>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3200" dirty="0">
                <a:latin typeface="Times New Roman" panose="02020603050405020304" pitchFamily="18" charset="0"/>
                <a:ea typeface="Calibri" panose="020F0502020204030204" pitchFamily="34" charset="0"/>
                <a:cs typeface="Times New Roman" panose="02020603050405020304" pitchFamily="18" charset="0"/>
              </a:rPr>
              <a:t>In</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conclusion, Quantum Machine-Learning is a viable solution to take into account when talking about this optimization problem. </a:t>
            </a:r>
          </a:p>
        </p:txBody>
      </p:sp>
    </p:spTree>
    <p:extLst>
      <p:ext uri="{BB962C8B-B14F-4D97-AF65-F5344CB8AC3E}">
        <p14:creationId xmlns:p14="http://schemas.microsoft.com/office/powerpoint/2010/main" val="2689014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5" name="Freeform 5"/>
          <p:cNvSpPr/>
          <p:nvPr/>
        </p:nvSpPr>
        <p:spPr>
          <a:xfrm>
            <a:off x="13764167" y="637964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2411959" y="866775"/>
            <a:ext cx="13464081" cy="1450976"/>
          </a:xfrm>
          <a:prstGeom prst="rect">
            <a:avLst/>
          </a:prstGeom>
        </p:spPr>
        <p:txBody>
          <a:bodyPr lIns="0" tIns="0" rIns="0" bIns="0" rtlCol="0" anchor="t">
            <a:spAutoFit/>
          </a:bodyPr>
          <a:lstStyle/>
          <a:p>
            <a:pPr algn="ctr">
              <a:lnSpc>
                <a:spcPts val="11899"/>
              </a:lnSpc>
            </a:pPr>
            <a:r>
              <a:rPr lang="en-US" sz="8499" b="1" dirty="0">
                <a:solidFill>
                  <a:srgbClr val="000000"/>
                </a:solidFill>
                <a:latin typeface="+mj-lt"/>
              </a:rPr>
              <a:t>Recommendation</a:t>
            </a:r>
          </a:p>
        </p:txBody>
      </p:sp>
      <p:sp>
        <p:nvSpPr>
          <p:cNvPr id="15" name="AutoShape 15"/>
          <p:cNvSpPr/>
          <p:nvPr/>
        </p:nvSpPr>
        <p:spPr>
          <a:xfrm>
            <a:off x="-260599" y="9619874"/>
            <a:ext cx="7105264" cy="19050"/>
          </a:xfrm>
          <a:prstGeom prst="line">
            <a:avLst/>
          </a:prstGeom>
          <a:ln w="114300" cap="flat">
            <a:solidFill>
              <a:srgbClr val="9FC3D0"/>
            </a:solidFill>
            <a:prstDash val="solid"/>
            <a:headEnd type="none" w="sm" len="sm"/>
            <a:tailEnd type="none" w="sm" len="sm"/>
          </a:ln>
        </p:spPr>
      </p:sp>
      <p:sp>
        <p:nvSpPr>
          <p:cNvPr id="16" name="AutoShape 16"/>
          <p:cNvSpPr/>
          <p:nvPr/>
        </p:nvSpPr>
        <p:spPr>
          <a:xfrm>
            <a:off x="11430169" y="9619874"/>
            <a:ext cx="7105264" cy="19050"/>
          </a:xfrm>
          <a:prstGeom prst="line">
            <a:avLst/>
          </a:prstGeom>
          <a:ln w="114300" cap="flat">
            <a:solidFill>
              <a:srgbClr val="9FC3D0"/>
            </a:solidFill>
            <a:prstDash val="solid"/>
            <a:headEnd type="none" w="sm" len="sm"/>
            <a:tailEnd type="none" w="sm" len="sm"/>
          </a:ln>
        </p:spPr>
      </p:sp>
      <p:grpSp>
        <p:nvGrpSpPr>
          <p:cNvPr id="17" name="Group 17"/>
          <p:cNvGrpSpPr/>
          <p:nvPr/>
        </p:nvGrpSpPr>
        <p:grpSpPr>
          <a:xfrm>
            <a:off x="15859155" y="0"/>
            <a:ext cx="1562612" cy="1673225"/>
            <a:chOff x="0" y="0"/>
            <a:chExt cx="2083482" cy="2230967"/>
          </a:xfrm>
        </p:grpSpPr>
        <p:grpSp>
          <p:nvGrpSpPr>
            <p:cNvPr id="18" name="Group 18"/>
            <p:cNvGrpSpPr/>
            <p:nvPr/>
          </p:nvGrpSpPr>
          <p:grpSpPr>
            <a:xfrm>
              <a:off x="75599" y="0"/>
              <a:ext cx="1932284" cy="2230967"/>
              <a:chOff x="0" y="0"/>
              <a:chExt cx="703982" cy="812800"/>
            </a:xfrm>
          </p:grpSpPr>
          <p:sp>
            <p:nvSpPr>
              <p:cNvPr id="19" name="Freeform 1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0" name="TextBox 2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22</a:t>
              </a:r>
            </a:p>
          </p:txBody>
        </p:sp>
      </p:grpSp>
      <p:sp>
        <p:nvSpPr>
          <p:cNvPr id="22" name="Freeform 22"/>
          <p:cNvSpPr/>
          <p:nvPr/>
        </p:nvSpPr>
        <p:spPr>
          <a:xfrm>
            <a:off x="-3657600"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3" name="TextBox 2">
            <a:extLst>
              <a:ext uri="{FF2B5EF4-FFF2-40B4-BE49-F238E27FC236}">
                <a16:creationId xmlns:a16="http://schemas.microsoft.com/office/drawing/2014/main" id="{05071982-381F-DAA5-BD91-9AECE0F4036A}"/>
              </a:ext>
            </a:extLst>
          </p:cNvPr>
          <p:cNvSpPr txBox="1"/>
          <p:nvPr/>
        </p:nvSpPr>
        <p:spPr>
          <a:xfrm>
            <a:off x="5702946" y="9358889"/>
            <a:ext cx="6882108" cy="432811"/>
          </a:xfrm>
          <a:prstGeom prst="rect">
            <a:avLst/>
          </a:prstGeom>
        </p:spPr>
        <p:txBody>
          <a:bodyPr lIns="0" tIns="0" rIns="0" bIns="0" rtlCol="0" anchor="t">
            <a:spAutoFit/>
          </a:bodyPr>
          <a:lstStyle/>
          <a:p>
            <a:pPr algn="ctr">
              <a:lnSpc>
                <a:spcPts val="3779"/>
              </a:lnSpc>
            </a:pPr>
            <a:r>
              <a:rPr lang="en-US" sz="2000" dirty="0">
                <a:solidFill>
                  <a:srgbClr val="000000"/>
                </a:solidFill>
                <a:latin typeface="Alatsi Bold"/>
              </a:rPr>
              <a:t>Panimalar Engineering College | 2024</a:t>
            </a:r>
          </a:p>
        </p:txBody>
      </p:sp>
      <p:grpSp>
        <p:nvGrpSpPr>
          <p:cNvPr id="26" name="Group 25">
            <a:extLst>
              <a:ext uri="{FF2B5EF4-FFF2-40B4-BE49-F238E27FC236}">
                <a16:creationId xmlns:a16="http://schemas.microsoft.com/office/drawing/2014/main" id="{C0CAFEC0-DBB5-9527-0116-6A33F0589B5D}"/>
              </a:ext>
            </a:extLst>
          </p:cNvPr>
          <p:cNvGrpSpPr/>
          <p:nvPr/>
        </p:nvGrpSpPr>
        <p:grpSpPr>
          <a:xfrm>
            <a:off x="1559290" y="2705100"/>
            <a:ext cx="15593021" cy="6407439"/>
            <a:chOff x="1559290" y="2705100"/>
            <a:chExt cx="15593021" cy="6407439"/>
          </a:xfrm>
        </p:grpSpPr>
        <p:sp>
          <p:nvSpPr>
            <p:cNvPr id="2" name="TextBox 2"/>
            <p:cNvSpPr txBox="1"/>
            <p:nvPr/>
          </p:nvSpPr>
          <p:spPr>
            <a:xfrm>
              <a:off x="2411958" y="2705100"/>
              <a:ext cx="14311586" cy="1831271"/>
            </a:xfrm>
            <a:prstGeom prst="rect">
              <a:avLst/>
            </a:prstGeom>
          </p:spPr>
          <p:txBody>
            <a:bodyPr wrap="square" lIns="0" tIns="0" rIns="0" bIns="0" rtlCol="0" anchor="t">
              <a:spAutoFit/>
            </a:bodyPr>
            <a:lstStyle/>
            <a:p>
              <a:pPr>
                <a:lnSpc>
                  <a:spcPts val="6580"/>
                </a:lnSpc>
              </a:pPr>
              <a:r>
                <a:rPr lang="en-US" sz="3200" b="1" dirty="0">
                  <a:solidFill>
                    <a:srgbClr val="000000"/>
                  </a:solidFill>
                  <a:latin typeface="+mj-lt"/>
                  <a:cs typeface="Times New Roman" panose="02020603050405020304" pitchFamily="18" charset="0"/>
                </a:rPr>
                <a:t>Migrating to Quantum Systems:</a:t>
              </a:r>
            </a:p>
            <a:p>
              <a:r>
                <a:rPr lang="en-US" sz="3200" dirty="0">
                  <a:solidFill>
                    <a:srgbClr val="000000"/>
                  </a:solidFill>
                  <a:latin typeface="Times New Roman" panose="02020603050405020304" pitchFamily="18" charset="0"/>
                  <a:cs typeface="Times New Roman" panose="02020603050405020304" pitchFamily="18" charset="0"/>
                </a:rPr>
                <a:t>The current systems runs on classical computers, migrating the system to a quantum computing environment will improve the system efficiency. </a:t>
              </a:r>
            </a:p>
          </p:txBody>
        </p:sp>
        <p:sp>
          <p:nvSpPr>
            <p:cNvPr id="3" name="TextBox 3"/>
            <p:cNvSpPr txBox="1"/>
            <p:nvPr/>
          </p:nvSpPr>
          <p:spPr>
            <a:xfrm>
              <a:off x="2304970" y="4842650"/>
              <a:ext cx="14001829" cy="1831271"/>
            </a:xfrm>
            <a:prstGeom prst="rect">
              <a:avLst/>
            </a:prstGeom>
          </p:spPr>
          <p:txBody>
            <a:bodyPr wrap="square" lIns="0" tIns="0" rIns="0" bIns="0" rtlCol="0" anchor="t">
              <a:spAutoFit/>
            </a:bodyPr>
            <a:lstStyle/>
            <a:p>
              <a:pPr>
                <a:lnSpc>
                  <a:spcPts val="6580"/>
                </a:lnSpc>
              </a:pPr>
              <a:r>
                <a:rPr lang="en-US" sz="3200" b="1" dirty="0">
                  <a:solidFill>
                    <a:srgbClr val="000000"/>
                  </a:solidFill>
                  <a:latin typeface="+mj-lt"/>
                  <a:cs typeface="Times New Roman" panose="02020603050405020304" pitchFamily="18" charset="0"/>
                </a:rPr>
                <a:t>Integration with Big Systems:</a:t>
              </a:r>
            </a:p>
            <a:p>
              <a:r>
                <a:rPr lang="en-US" sz="3200" dirty="0">
                  <a:solidFill>
                    <a:srgbClr val="000000"/>
                  </a:solidFill>
                  <a:latin typeface="Times New Roman" panose="02020603050405020304" pitchFamily="18" charset="0"/>
                  <a:cs typeface="Times New Roman" panose="02020603050405020304" pitchFamily="18" charset="0"/>
                </a:rPr>
                <a:t>The system has capacity to handle big data integration which will improve the system throughput.</a:t>
              </a:r>
              <a:endParaRPr lang="en-US" sz="4700" dirty="0">
                <a:solidFill>
                  <a:srgbClr val="000000"/>
                </a:solidFill>
                <a:latin typeface="Alatsi Bold"/>
              </a:endParaRPr>
            </a:p>
          </p:txBody>
        </p:sp>
        <p:sp>
          <p:nvSpPr>
            <p:cNvPr id="6" name="TextBox 6"/>
            <p:cNvSpPr txBox="1"/>
            <p:nvPr/>
          </p:nvSpPr>
          <p:spPr>
            <a:xfrm>
              <a:off x="2304970" y="7208684"/>
              <a:ext cx="14847341" cy="1903855"/>
            </a:xfrm>
            <a:prstGeom prst="rect">
              <a:avLst/>
            </a:prstGeom>
          </p:spPr>
          <p:txBody>
            <a:bodyPr lIns="0" tIns="0" rIns="0" bIns="0" rtlCol="0" anchor="t">
              <a:spAutoFit/>
            </a:bodyPr>
            <a:lstStyle/>
            <a:p>
              <a:pPr>
                <a:lnSpc>
                  <a:spcPts val="5125"/>
                </a:lnSpc>
              </a:pPr>
              <a:r>
                <a:rPr lang="en-US" sz="3200" b="1" dirty="0">
                  <a:solidFill>
                    <a:srgbClr val="000000"/>
                  </a:solidFill>
                  <a:latin typeface="+mj-lt"/>
                  <a:cs typeface="Times New Roman" panose="02020603050405020304" pitchFamily="18" charset="0"/>
                </a:rPr>
                <a:t>Market Volatility:</a:t>
              </a:r>
            </a:p>
            <a:p>
              <a:pPr>
                <a:lnSpc>
                  <a:spcPts val="5125"/>
                </a:lnSpc>
              </a:pPr>
              <a:r>
                <a:rPr lang="en-US" sz="3200" dirty="0">
                  <a:solidFill>
                    <a:srgbClr val="000000"/>
                  </a:solidFill>
                  <a:latin typeface="Times New Roman" panose="02020603050405020304" pitchFamily="18" charset="0"/>
                  <a:cs typeface="Times New Roman" panose="02020603050405020304" pitchFamily="18" charset="0"/>
                </a:rPr>
                <a:t>The financial market is volatile in nature and maybe subjected to unexpected changes beyond available scope.</a:t>
              </a:r>
              <a:endParaRPr lang="en-US" sz="3661" dirty="0">
                <a:solidFill>
                  <a:srgbClr val="000000"/>
                </a:solidFill>
                <a:latin typeface="Alatsi Bold"/>
              </a:endParaRPr>
            </a:p>
          </p:txBody>
        </p:sp>
        <p:grpSp>
          <p:nvGrpSpPr>
            <p:cNvPr id="9" name="Group 9"/>
            <p:cNvGrpSpPr/>
            <p:nvPr/>
          </p:nvGrpSpPr>
          <p:grpSpPr>
            <a:xfrm>
              <a:off x="1559290" y="5016267"/>
              <a:ext cx="516960" cy="51696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564456" y="2948038"/>
              <a:ext cx="516960" cy="51696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8" name="Group 9">
              <a:extLst>
                <a:ext uri="{FF2B5EF4-FFF2-40B4-BE49-F238E27FC236}">
                  <a16:creationId xmlns:a16="http://schemas.microsoft.com/office/drawing/2014/main" id="{9E908B5E-A846-0481-489D-764988D25E5A}"/>
                </a:ext>
              </a:extLst>
            </p:cNvPr>
            <p:cNvGrpSpPr/>
            <p:nvPr/>
          </p:nvGrpSpPr>
          <p:grpSpPr>
            <a:xfrm>
              <a:off x="1563923" y="7311336"/>
              <a:ext cx="516960" cy="516960"/>
              <a:chOff x="0" y="0"/>
              <a:chExt cx="812800" cy="812800"/>
            </a:xfrm>
          </p:grpSpPr>
          <p:sp>
            <p:nvSpPr>
              <p:cNvPr id="24" name="Freeform 10">
                <a:extLst>
                  <a:ext uri="{FF2B5EF4-FFF2-40B4-BE49-F238E27FC236}">
                    <a16:creationId xmlns:a16="http://schemas.microsoft.com/office/drawing/2014/main" id="{FB94A8B3-1005-4075-89F6-7504B0D707C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25" name="TextBox 11">
                <a:extLst>
                  <a:ext uri="{FF2B5EF4-FFF2-40B4-BE49-F238E27FC236}">
                    <a16:creationId xmlns:a16="http://schemas.microsoft.com/office/drawing/2014/main" id="{A083DC27-CF1E-9764-1FC3-77C68499FA2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FC0A896D-4ECA-BF9D-BD1F-B6D5273BF8F1}"/>
            </a:ext>
          </a:extLst>
        </p:cNvPr>
        <p:cNvGrpSpPr/>
        <p:nvPr/>
      </p:nvGrpSpPr>
      <p:grpSpPr>
        <a:xfrm>
          <a:off x="0" y="0"/>
          <a:ext cx="0" cy="0"/>
          <a:chOff x="0" y="0"/>
          <a:chExt cx="0" cy="0"/>
        </a:xfrm>
      </p:grpSpPr>
      <p:sp>
        <p:nvSpPr>
          <p:cNvPr id="4" name="AutoShape 4">
            <a:extLst>
              <a:ext uri="{FF2B5EF4-FFF2-40B4-BE49-F238E27FC236}">
                <a16:creationId xmlns:a16="http://schemas.microsoft.com/office/drawing/2014/main" id="{5C25A88E-485B-2B98-6200-C6860B8913CD}"/>
              </a:ext>
            </a:extLst>
          </p:cNvPr>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5" name="Freeform 5">
            <a:extLst>
              <a:ext uri="{FF2B5EF4-FFF2-40B4-BE49-F238E27FC236}">
                <a16:creationId xmlns:a16="http://schemas.microsoft.com/office/drawing/2014/main" id="{FE3D69A7-27EF-2601-8B35-EFA90B6BEBD5}"/>
              </a:ext>
            </a:extLst>
          </p:cNvPr>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AutoShape 6">
            <a:extLst>
              <a:ext uri="{FF2B5EF4-FFF2-40B4-BE49-F238E27FC236}">
                <a16:creationId xmlns:a16="http://schemas.microsoft.com/office/drawing/2014/main" id="{AE4627FF-75A7-35D3-7257-8BC2B7A54DAE}"/>
              </a:ext>
            </a:extLst>
          </p:cNvPr>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7" name="TextBox 7">
            <a:extLst>
              <a:ext uri="{FF2B5EF4-FFF2-40B4-BE49-F238E27FC236}">
                <a16:creationId xmlns:a16="http://schemas.microsoft.com/office/drawing/2014/main" id="{F7CE783A-27C4-178F-7E98-E0E8C2B2A45B}"/>
              </a:ext>
            </a:extLst>
          </p:cNvPr>
          <p:cNvSpPr txBox="1"/>
          <p:nvPr/>
        </p:nvSpPr>
        <p:spPr>
          <a:xfrm>
            <a:off x="2553980" y="34924"/>
            <a:ext cx="13180039" cy="1450976"/>
          </a:xfrm>
          <a:prstGeom prst="rect">
            <a:avLst/>
          </a:prstGeom>
        </p:spPr>
        <p:txBody>
          <a:bodyPr lIns="0" tIns="0" rIns="0" bIns="0" rtlCol="0" anchor="t">
            <a:spAutoFit/>
          </a:bodyPr>
          <a:lstStyle/>
          <a:p>
            <a:pPr algn="ctr">
              <a:lnSpc>
                <a:spcPts val="11899"/>
              </a:lnSpc>
            </a:pPr>
            <a:r>
              <a:rPr lang="en-US" sz="8499" b="1" dirty="0">
                <a:solidFill>
                  <a:srgbClr val="000000"/>
                </a:solidFill>
                <a:latin typeface="+mj-lt"/>
              </a:rPr>
              <a:t>References</a:t>
            </a:r>
          </a:p>
        </p:txBody>
      </p:sp>
      <p:grpSp>
        <p:nvGrpSpPr>
          <p:cNvPr id="8" name="Group 8">
            <a:extLst>
              <a:ext uri="{FF2B5EF4-FFF2-40B4-BE49-F238E27FC236}">
                <a16:creationId xmlns:a16="http://schemas.microsoft.com/office/drawing/2014/main" id="{E22DD8F0-8E42-E5DD-9724-B308E71DBB31}"/>
              </a:ext>
            </a:extLst>
          </p:cNvPr>
          <p:cNvGrpSpPr/>
          <p:nvPr/>
        </p:nvGrpSpPr>
        <p:grpSpPr>
          <a:xfrm>
            <a:off x="15859155" y="0"/>
            <a:ext cx="1562612" cy="1673225"/>
            <a:chOff x="0" y="0"/>
            <a:chExt cx="2083482" cy="2230967"/>
          </a:xfrm>
        </p:grpSpPr>
        <p:grpSp>
          <p:nvGrpSpPr>
            <p:cNvPr id="9" name="Group 9">
              <a:extLst>
                <a:ext uri="{FF2B5EF4-FFF2-40B4-BE49-F238E27FC236}">
                  <a16:creationId xmlns:a16="http://schemas.microsoft.com/office/drawing/2014/main" id="{34712D03-A446-049B-B5C5-604608CB22AB}"/>
                </a:ext>
              </a:extLst>
            </p:cNvPr>
            <p:cNvGrpSpPr/>
            <p:nvPr/>
          </p:nvGrpSpPr>
          <p:grpSpPr>
            <a:xfrm>
              <a:off x="75599" y="0"/>
              <a:ext cx="1932284" cy="2230967"/>
              <a:chOff x="0" y="0"/>
              <a:chExt cx="703982" cy="812800"/>
            </a:xfrm>
          </p:grpSpPr>
          <p:sp>
            <p:nvSpPr>
              <p:cNvPr id="10" name="Freeform 10">
                <a:extLst>
                  <a:ext uri="{FF2B5EF4-FFF2-40B4-BE49-F238E27FC236}">
                    <a16:creationId xmlns:a16="http://schemas.microsoft.com/office/drawing/2014/main" id="{BBAB883A-493B-3868-41ED-C56D9BC080E7}"/>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a:extLst>
                  <a:ext uri="{FF2B5EF4-FFF2-40B4-BE49-F238E27FC236}">
                    <a16:creationId xmlns:a16="http://schemas.microsoft.com/office/drawing/2014/main" id="{8ECB8572-8F12-C4CF-137E-7D1C363DDFCF}"/>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a:extLst>
                <a:ext uri="{FF2B5EF4-FFF2-40B4-BE49-F238E27FC236}">
                  <a16:creationId xmlns:a16="http://schemas.microsoft.com/office/drawing/2014/main" id="{BBA0D69B-6F5D-F145-74D8-27C2867DAF58}"/>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23</a:t>
              </a:r>
            </a:p>
          </p:txBody>
        </p:sp>
      </p:grpSp>
      <p:sp>
        <p:nvSpPr>
          <p:cNvPr id="13" name="Freeform 13">
            <a:extLst>
              <a:ext uri="{FF2B5EF4-FFF2-40B4-BE49-F238E27FC236}">
                <a16:creationId xmlns:a16="http://schemas.microsoft.com/office/drawing/2014/main" id="{814EAD10-0F84-102D-59BE-82FA2DCFAE2D}"/>
              </a:ext>
            </a:extLst>
          </p:cNvPr>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2">
            <a:extLst>
              <a:ext uri="{FF2B5EF4-FFF2-40B4-BE49-F238E27FC236}">
                <a16:creationId xmlns:a16="http://schemas.microsoft.com/office/drawing/2014/main" id="{33617F9D-1953-5D5E-0E7D-3C165E596293}"/>
              </a:ext>
            </a:extLst>
          </p:cNvPr>
          <p:cNvSpPr txBox="1"/>
          <p:nvPr/>
        </p:nvSpPr>
        <p:spPr>
          <a:xfrm>
            <a:off x="5702946" y="8800282"/>
            <a:ext cx="6882108" cy="432811"/>
          </a:xfrm>
          <a:prstGeom prst="rect">
            <a:avLst/>
          </a:prstGeom>
        </p:spPr>
        <p:txBody>
          <a:bodyPr lIns="0" tIns="0" rIns="0" bIns="0" rtlCol="0" anchor="t">
            <a:spAutoFit/>
          </a:bodyPr>
          <a:lstStyle/>
          <a:p>
            <a:pPr algn="ctr">
              <a:lnSpc>
                <a:spcPts val="3779"/>
              </a:lnSpc>
            </a:pPr>
            <a:r>
              <a:rPr lang="en-US" sz="2000" dirty="0">
                <a:solidFill>
                  <a:srgbClr val="000000"/>
                </a:solidFill>
                <a:latin typeface="Alatsi Bold"/>
              </a:rPr>
              <a:t>Panimalar Engineering College | 2024</a:t>
            </a:r>
          </a:p>
        </p:txBody>
      </p:sp>
      <p:sp>
        <p:nvSpPr>
          <p:cNvPr id="3" name="TextBox 2">
            <a:extLst>
              <a:ext uri="{FF2B5EF4-FFF2-40B4-BE49-F238E27FC236}">
                <a16:creationId xmlns:a16="http://schemas.microsoft.com/office/drawing/2014/main" id="{68B2F6D4-A20A-5E1E-2FC6-2AFB89B962BA}"/>
              </a:ext>
            </a:extLst>
          </p:cNvPr>
          <p:cNvSpPr txBox="1"/>
          <p:nvPr/>
        </p:nvSpPr>
        <p:spPr>
          <a:xfrm>
            <a:off x="1524000" y="1771266"/>
            <a:ext cx="14935200" cy="7294305"/>
          </a:xfrm>
          <a:prstGeom prst="rect">
            <a:avLst/>
          </a:prstGeom>
          <a:noFill/>
        </p:spPr>
        <p:txBody>
          <a:bodyPr wrap="square" numCol="2" rtlCol="0">
            <a:spAutoFit/>
          </a:bodyPr>
          <a:lstStyle/>
          <a:p>
            <a:r>
              <a:rPr lang="en-US" dirty="0"/>
              <a:t>[1] Roman </a:t>
            </a:r>
            <a:r>
              <a:rPr lang="en-US" dirty="0" err="1"/>
              <a:t>Orus</a:t>
            </a:r>
            <a:r>
              <a:rPr lang="en-US" dirty="0"/>
              <a:t>, Samuel </a:t>
            </a:r>
            <a:r>
              <a:rPr lang="en-US" dirty="0" err="1"/>
              <a:t>Mugel</a:t>
            </a:r>
            <a:r>
              <a:rPr lang="en-US" dirty="0"/>
              <a:t>, Enrique </a:t>
            </a:r>
            <a:r>
              <a:rPr lang="en-US" dirty="0" err="1"/>
              <a:t>Lizaso</a:t>
            </a:r>
            <a:r>
              <a:rPr lang="en-US" dirty="0"/>
              <a:t>, </a:t>
            </a:r>
            <a:r>
              <a:rPr lang="en-US" i="1" dirty="0"/>
              <a:t>Quantum computing for finance: overview and prospects,</a:t>
            </a:r>
            <a:r>
              <a:rPr lang="en-US" dirty="0"/>
              <a:t>(2024)</a:t>
            </a:r>
            <a:r>
              <a:rPr lang="en-US" i="1" dirty="0"/>
              <a:t> </a:t>
            </a:r>
            <a:r>
              <a:rPr lang="en-US" dirty="0" err="1"/>
              <a:t>arXiv</a:t>
            </a:r>
            <a:r>
              <a:rPr lang="en-US" dirty="0"/>
              <a:t> preprint </a:t>
            </a:r>
            <a:r>
              <a:rPr lang="en-US" i="1" dirty="0"/>
              <a:t>https://arxiv.org/abs/1807.03890</a:t>
            </a:r>
          </a:p>
          <a:p>
            <a:r>
              <a:rPr lang="en-US" dirty="0"/>
              <a:t>[2] E. Campbell, A. Khurana, and A. </a:t>
            </a:r>
            <a:r>
              <a:rPr lang="en-US" dirty="0" err="1"/>
              <a:t>Montanaro</a:t>
            </a:r>
            <a:r>
              <a:rPr lang="en-US" dirty="0"/>
              <a:t>, </a:t>
            </a:r>
            <a:r>
              <a:rPr lang="en-US" i="1" dirty="0"/>
              <a:t>Applying quantum algorithms to constraint satisfaction problems</a:t>
            </a:r>
            <a:r>
              <a:rPr lang="en-US" dirty="0"/>
              <a:t>, Tech. Rep. (2018) arXiv:1810.05582v1.</a:t>
            </a:r>
          </a:p>
          <a:p>
            <a:r>
              <a:rPr lang="en-US" dirty="0"/>
              <a:t>[3] N. Moll, P. </a:t>
            </a:r>
            <a:r>
              <a:rPr lang="en-US" dirty="0" err="1"/>
              <a:t>Barkoutsos</a:t>
            </a:r>
            <a:r>
              <a:rPr lang="en-US" dirty="0"/>
              <a:t>, L. S. Bishop, J. M. Chow, A. Cross, D. J. Egger, et al., </a:t>
            </a:r>
            <a:r>
              <a:rPr lang="en-US" i="1" dirty="0"/>
              <a:t>Quantum optimization using variational algorithms on near-term quantum devices</a:t>
            </a:r>
            <a:r>
              <a:rPr lang="en-US" dirty="0"/>
              <a:t>, Quantum Science and Technology 3, 030503 (2018).</a:t>
            </a:r>
          </a:p>
          <a:p>
            <a:r>
              <a:rPr lang="en-US" dirty="0"/>
              <a:t>[4] Gavin E Crooks. </a:t>
            </a:r>
            <a:r>
              <a:rPr lang="en-US" i="1" dirty="0"/>
              <a:t>Performance of the quantum approximate optimization algorithm on the maximum cut problem</a:t>
            </a:r>
            <a:r>
              <a:rPr lang="en-US" dirty="0"/>
              <a:t>. </a:t>
            </a:r>
            <a:r>
              <a:rPr lang="en-US" dirty="0" err="1"/>
              <a:t>arXiv</a:t>
            </a:r>
            <a:r>
              <a:rPr lang="en-US" dirty="0"/>
              <a:t> preprint arXiv:1811.08419, 2018. URL https:// arxiv.org/abs/1811.08419. </a:t>
            </a:r>
          </a:p>
          <a:p>
            <a:r>
              <a:rPr lang="en-US" dirty="0"/>
              <a:t>[5]</a:t>
            </a:r>
            <a:r>
              <a:rPr lang="en-US" b="0" i="0" dirty="0">
                <a:solidFill>
                  <a:srgbClr val="1F1F1F"/>
                </a:solidFill>
                <a:effectLst/>
                <a:latin typeface="ElsevierGulliver"/>
              </a:rPr>
              <a:t> </a:t>
            </a:r>
            <a:r>
              <a:rPr lang="en-US" b="0" i="0" dirty="0" err="1">
                <a:solidFill>
                  <a:srgbClr val="1F1F1F"/>
                </a:solidFill>
                <a:effectLst/>
                <a:latin typeface="ElsevierGulliver"/>
              </a:rPr>
              <a:t>Junkyu</a:t>
            </a:r>
            <a:r>
              <a:rPr lang="en-US" b="0" i="0" dirty="0">
                <a:solidFill>
                  <a:srgbClr val="1F1F1F"/>
                </a:solidFill>
                <a:effectLst/>
                <a:latin typeface="ElsevierGulliver"/>
              </a:rPr>
              <a:t> Jang, </a:t>
            </a:r>
            <a:r>
              <a:rPr lang="en-US" b="0" i="0" dirty="0" err="1">
                <a:solidFill>
                  <a:srgbClr val="1F1F1F"/>
                </a:solidFill>
                <a:effectLst/>
                <a:latin typeface="ElsevierGulliver"/>
              </a:rPr>
              <a:t>NohYoon</a:t>
            </a:r>
            <a:r>
              <a:rPr lang="en-US" b="0" i="0" dirty="0">
                <a:solidFill>
                  <a:srgbClr val="1F1F1F"/>
                </a:solidFill>
                <a:effectLst/>
                <a:latin typeface="ElsevierGulliver"/>
              </a:rPr>
              <a:t> </a:t>
            </a:r>
            <a:r>
              <a:rPr lang="en-US" b="0" i="0" dirty="0" err="1">
                <a:solidFill>
                  <a:srgbClr val="1F1F1F"/>
                </a:solidFill>
                <a:effectLst/>
                <a:latin typeface="ElsevierGulliver"/>
              </a:rPr>
              <a:t>Seong</a:t>
            </a:r>
            <a:r>
              <a:rPr lang="en-US" b="0" i="0" dirty="0">
                <a:solidFill>
                  <a:srgbClr val="1F1F1F"/>
                </a:solidFill>
                <a:effectLst/>
                <a:latin typeface="ElsevierGulliver"/>
              </a:rPr>
              <a:t>, </a:t>
            </a:r>
            <a:r>
              <a:rPr lang="en-US" b="0" i="1" dirty="0">
                <a:solidFill>
                  <a:srgbClr val="1F1F1F"/>
                </a:solidFill>
                <a:effectLst/>
                <a:latin typeface="ElsevierGulliver"/>
              </a:rPr>
              <a:t>Deep reinforcement learning for stock portfolio optimization by connecting with modern portfolio theory, </a:t>
            </a:r>
            <a:r>
              <a:rPr lang="en-US" b="0" dirty="0">
                <a:solidFill>
                  <a:srgbClr val="1F1F1F"/>
                </a:solidFill>
                <a:effectLst/>
                <a:latin typeface="ElsevierGulliver"/>
              </a:rPr>
              <a:t>ScienceDirect(2023), https://doi.org/10.1016/j.eswa.2023.119556</a:t>
            </a:r>
            <a:endParaRPr lang="en-US" i="1" dirty="0"/>
          </a:p>
          <a:p>
            <a:r>
              <a:rPr lang="en-US" dirty="0"/>
              <a:t>[6] Yu-Chi Jiang, Yun-Ting Lai, et al., </a:t>
            </a:r>
            <a:r>
              <a:rPr lang="en-US" i="1" dirty="0"/>
              <a:t>Quantum-inspired Computing: Entanglement-enhanced Technique for Short Portfolio in Global Markets, </a:t>
            </a:r>
            <a:r>
              <a:rPr lang="en-US" dirty="0"/>
              <a:t>IEEE Xplore (2023), DOI: 10.1109/NANO58406.2023.10231234</a:t>
            </a:r>
            <a:endParaRPr lang="en-US" i="1" dirty="0"/>
          </a:p>
          <a:p>
            <a:r>
              <a:rPr lang="en-US" dirty="0"/>
              <a:t>[7] Hao Fu, Prashanth Krishnamurthy, et al.,</a:t>
            </a:r>
            <a:r>
              <a:rPr lang="en-US" i="1" dirty="0"/>
              <a:t> A Deep Neural Network Algorithm for Linear-Quadratic Portfolio Optimization With MGARCH and Small Transaction Costs, </a:t>
            </a:r>
            <a:r>
              <a:rPr lang="en-US" dirty="0"/>
              <a:t>IEEE Xplore (2023), DOI: 10.1109/ACCESS.2023.3245570</a:t>
            </a:r>
            <a:endParaRPr lang="en-US" i="1" dirty="0"/>
          </a:p>
          <a:p>
            <a:r>
              <a:rPr lang="en-US" dirty="0"/>
              <a:t>[8] </a:t>
            </a:r>
            <a:r>
              <a:rPr lang="en-US" dirty="0" err="1"/>
              <a:t>Weipeng</a:t>
            </a:r>
            <a:r>
              <a:rPr lang="en-US" dirty="0"/>
              <a:t> Zhang, Tao Yin, et al., </a:t>
            </a:r>
            <a:r>
              <a:rPr lang="en-US" i="1" dirty="0"/>
              <a:t>Reinforcement Learning for Stock Prediction and High-Frequency Trading With T+1 Rules, </a:t>
            </a:r>
            <a:r>
              <a:rPr lang="en-US" dirty="0"/>
              <a:t>IEEE Xplore (2023), DOI: 10.1109/ACCESS.2022.3197165</a:t>
            </a:r>
          </a:p>
          <a:p>
            <a:r>
              <a:rPr lang="en-US" dirty="0"/>
              <a:t>[9] Prakash K. </a:t>
            </a:r>
            <a:r>
              <a:rPr lang="en-US" dirty="0" err="1"/>
              <a:t>Aithal</a:t>
            </a:r>
            <a:r>
              <a:rPr lang="en-US" dirty="0"/>
              <a:t>; M. Geetha, et al., </a:t>
            </a:r>
            <a:r>
              <a:rPr lang="en-US" i="1" dirty="0"/>
              <a:t>Real-Time Portfolio Management System Utilizing Machine Learning Techniques, </a:t>
            </a:r>
            <a:r>
              <a:rPr lang="en-US" dirty="0"/>
              <a:t>IEEE Xplore (2023), DOI: 10.1109/ACCESS.2023.3263260</a:t>
            </a:r>
            <a:endParaRPr lang="en-US" i="1" dirty="0"/>
          </a:p>
          <a:p>
            <a:r>
              <a:rPr lang="en-US" dirty="0"/>
              <a:t>[10] Schäfer LE, Dietz T, </a:t>
            </a:r>
            <a:r>
              <a:rPr lang="en-US" dirty="0" err="1"/>
              <a:t>Barbati</a:t>
            </a:r>
            <a:r>
              <a:rPr lang="en-US" dirty="0"/>
              <a:t> M, </a:t>
            </a:r>
            <a:r>
              <a:rPr lang="en-US" dirty="0" err="1"/>
              <a:t>Figueira</a:t>
            </a:r>
            <a:r>
              <a:rPr lang="en-US" dirty="0"/>
              <a:t> JR, Greco S, </a:t>
            </a:r>
            <a:r>
              <a:rPr lang="en-US" dirty="0" err="1"/>
              <a:t>Ruzika</a:t>
            </a:r>
            <a:r>
              <a:rPr lang="en-US" dirty="0"/>
              <a:t> S </a:t>
            </a:r>
            <a:r>
              <a:rPr lang="en-US" i="1" dirty="0"/>
              <a:t>The binary knapsack problem with qualitative levels</a:t>
            </a:r>
            <a:r>
              <a:rPr lang="en-US" dirty="0"/>
              <a:t>. European Journal of Operational Research 289(2):508–514, (2021) https://doi.org/10.1016/j.ejor. 2020.07.040 </a:t>
            </a:r>
          </a:p>
          <a:p>
            <a:r>
              <a:rPr lang="en-US" dirty="0"/>
              <a:t>[11] </a:t>
            </a:r>
            <a:r>
              <a:rPr lang="en-US" dirty="0" err="1"/>
              <a:t>Shunza</a:t>
            </a:r>
            <a:r>
              <a:rPr lang="en-US" dirty="0"/>
              <a:t> J, Akinyemi M, Yinka-Banjo C (2023) </a:t>
            </a:r>
            <a:r>
              <a:rPr lang="en-US" i="1" dirty="0"/>
              <a:t>Application of quantum computing in discrete portfolio optimization</a:t>
            </a:r>
            <a:r>
              <a:rPr lang="en-US" dirty="0"/>
              <a:t>. Journal of Management Science and Engineering https: //doi.org/10.1016/j.jmse.2023.02.001</a:t>
            </a:r>
          </a:p>
          <a:p>
            <a:r>
              <a:rPr lang="en-US" dirty="0"/>
              <a:t>[12] </a:t>
            </a:r>
            <a:r>
              <a:rPr lang="en-US" dirty="0" err="1"/>
              <a:t>Speidell</a:t>
            </a:r>
            <a:r>
              <a:rPr lang="en-US" dirty="0"/>
              <a:t> LS, Miller DH, Ullman JR (1989) </a:t>
            </a:r>
            <a:r>
              <a:rPr lang="en-US" i="1" dirty="0"/>
              <a:t>Portfolio optimization: A primer. Financial Analysts Journal </a:t>
            </a:r>
            <a:r>
              <a:rPr lang="en-US" dirty="0"/>
              <a:t>45(1):22– 30, https://doi.org/10.2469/faj.v45.n1.22 </a:t>
            </a:r>
          </a:p>
          <a:p>
            <a:r>
              <a:rPr lang="en-US" dirty="0"/>
              <a:t>[13] Zhou L, Wang ST, Choi S, Pichler H, Lukin MD (2020</a:t>
            </a:r>
            <a:r>
              <a:rPr lang="en-US" i="1" dirty="0"/>
              <a:t>) Quantum approximate optimization algorithm: Performance, mechanism, and implementation on near-term devices.</a:t>
            </a:r>
            <a:r>
              <a:rPr lang="en-US" dirty="0"/>
              <a:t> Phys Rev X 10:021067, https://doi.org/10.1103/ PhysRevX.10.021067</a:t>
            </a:r>
          </a:p>
          <a:p>
            <a:r>
              <a:rPr lang="en-US" dirty="0"/>
              <a:t>[14] Yu-Chi Jiang, Ming-Ho Chang, et al., </a:t>
            </a:r>
            <a:r>
              <a:rPr lang="en-US" i="1" dirty="0"/>
              <a:t>Trend Ratio-Based Portfolio Optimization Model Adopting Entanglement-enhanced Quantum-Inspired Evolutionary Computation in the Global Financial Markets, </a:t>
            </a:r>
            <a:r>
              <a:rPr lang="en-US" dirty="0"/>
              <a:t>IEEE(2023), DOI: 10.1109/CEC53210.2023.10254025</a:t>
            </a:r>
            <a:endParaRPr lang="en-US" i="1" dirty="0"/>
          </a:p>
          <a:p>
            <a:r>
              <a:rPr lang="en-US" dirty="0"/>
              <a:t>[15] Crooks GE (2018) </a:t>
            </a:r>
            <a:r>
              <a:rPr lang="en-US" i="1" dirty="0"/>
              <a:t>Performance of the quantum approximate optimization algorithm on the maximum cut problem</a:t>
            </a:r>
            <a:r>
              <a:rPr lang="en-US" dirty="0"/>
              <a:t>. </a:t>
            </a:r>
            <a:r>
              <a:rPr lang="en-US" dirty="0" err="1"/>
              <a:t>arXiv</a:t>
            </a:r>
            <a:r>
              <a:rPr lang="en-US" dirty="0"/>
              <a:t> preprint arXiv:181108419 https://doi.org/10. 48550/arXiv.1811.08419 </a:t>
            </a:r>
          </a:p>
          <a:p>
            <a:r>
              <a:rPr lang="en-US" dirty="0"/>
              <a:t>[16] Tae-Kyung Kim, </a:t>
            </a:r>
            <a:r>
              <a:rPr lang="en-US" dirty="0" err="1"/>
              <a:t>Youngsun</a:t>
            </a:r>
            <a:r>
              <a:rPr lang="en-US" dirty="0"/>
              <a:t> Han, et al., </a:t>
            </a:r>
            <a:r>
              <a:rPr lang="en-US" i="1" dirty="0"/>
              <a:t>Empirical Analysis of Quantum Approximate Optimization Algorithm for Knapsack-based Financial Portfolio Optimization, </a:t>
            </a:r>
            <a:r>
              <a:rPr lang="en-US" dirty="0"/>
              <a:t>(2024) </a:t>
            </a:r>
            <a:r>
              <a:rPr lang="en-US" dirty="0" err="1"/>
              <a:t>arXiv</a:t>
            </a:r>
            <a:r>
              <a:rPr lang="en-US" dirty="0"/>
              <a:t> preprint</a:t>
            </a:r>
            <a:r>
              <a:rPr lang="en-US" i="1" dirty="0"/>
              <a:t> https://arxiv.org/abs/2402.07123</a:t>
            </a:r>
          </a:p>
          <a:p>
            <a:r>
              <a:rPr lang="en-US" dirty="0"/>
              <a:t>[17] IBM </a:t>
            </a:r>
            <a:r>
              <a:rPr lang="en-US" dirty="0" err="1"/>
              <a:t>Qiskit</a:t>
            </a:r>
            <a:r>
              <a:rPr lang="en-US" dirty="0"/>
              <a:t> Ecosystem, </a:t>
            </a:r>
            <a:r>
              <a:rPr lang="en-US" i="1" dirty="0"/>
              <a:t>Portfolio Optimization,</a:t>
            </a:r>
            <a:r>
              <a:rPr lang="en-US" dirty="0"/>
              <a:t> </a:t>
            </a:r>
            <a:r>
              <a:rPr lang="en-US" dirty="0">
                <a:hlinkClick r:id="rId4"/>
              </a:rPr>
              <a:t>https://qiskit-community.github.io/qiskit-finance/tutorials/01_portfolio_optimization.html</a:t>
            </a:r>
            <a:endParaRPr lang="en-US" dirty="0"/>
          </a:p>
          <a:p>
            <a:endParaRPr lang="en-US" dirty="0"/>
          </a:p>
        </p:txBody>
      </p:sp>
    </p:spTree>
    <p:extLst>
      <p:ext uri="{BB962C8B-B14F-4D97-AF65-F5344CB8AC3E}">
        <p14:creationId xmlns:p14="http://schemas.microsoft.com/office/powerpoint/2010/main" val="491495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554977" y="3748035"/>
            <a:ext cx="11627497" cy="2514704"/>
          </a:xfrm>
          <a:prstGeom prst="rect">
            <a:avLst/>
          </a:prstGeom>
        </p:spPr>
        <p:txBody>
          <a:bodyPr lIns="0" tIns="0" rIns="0" bIns="0" rtlCol="0" anchor="t">
            <a:spAutoFit/>
          </a:bodyPr>
          <a:lstStyle/>
          <a:p>
            <a:pPr algn="ctr">
              <a:lnSpc>
                <a:spcPts val="20573"/>
              </a:lnSpc>
            </a:pPr>
            <a:r>
              <a:rPr lang="en-US" sz="14695">
                <a:solidFill>
                  <a:srgbClr val="000000"/>
                </a:solidFill>
                <a:latin typeface="Alatsi Bold"/>
              </a:rPr>
              <a:t>THANK YOU</a:t>
            </a:r>
          </a:p>
        </p:txBody>
      </p:sp>
      <p:grpSp>
        <p:nvGrpSpPr>
          <p:cNvPr id="5" name="Group 5"/>
          <p:cNvGrpSpPr/>
          <p:nvPr/>
        </p:nvGrpSpPr>
        <p:grpSpPr>
          <a:xfrm>
            <a:off x="-31071" y="0"/>
            <a:ext cx="4239083" cy="10287000"/>
            <a:chOff x="0" y="0"/>
            <a:chExt cx="5652111" cy="13716000"/>
          </a:xfrm>
        </p:grpSpPr>
        <p:grpSp>
          <p:nvGrpSpPr>
            <p:cNvPr id="6" name="Group 6"/>
            <p:cNvGrpSpPr/>
            <p:nvPr/>
          </p:nvGrpSpPr>
          <p:grpSpPr>
            <a:xfrm>
              <a:off x="2826056"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413028"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0" y="0"/>
              <a:ext cx="2826056" cy="13716000"/>
              <a:chOff x="0" y="0"/>
              <a:chExt cx="558233" cy="2709333"/>
            </a:xfrm>
          </p:grpSpPr>
          <p:sp>
            <p:nvSpPr>
              <p:cNvPr id="13" name="Freeform 13"/>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4" name="TextBox 14"/>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5" name="Freeform 15"/>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702946" y="9054089"/>
            <a:ext cx="6882108" cy="432811"/>
          </a:xfrm>
          <a:prstGeom prst="rect">
            <a:avLst/>
          </a:prstGeom>
        </p:spPr>
        <p:txBody>
          <a:bodyPr lIns="0" tIns="0" rIns="0" bIns="0" rtlCol="0" anchor="t">
            <a:spAutoFit/>
          </a:bodyPr>
          <a:lstStyle/>
          <a:p>
            <a:pPr algn="ctr">
              <a:lnSpc>
                <a:spcPts val="3779"/>
              </a:lnSpc>
            </a:pPr>
            <a:r>
              <a:rPr lang="en-US" sz="2000" dirty="0">
                <a:solidFill>
                  <a:srgbClr val="000000"/>
                </a:solidFill>
                <a:latin typeface="Alatsi Bold"/>
              </a:rPr>
              <a:t>Panimalar Engineering College | 2024</a:t>
            </a:r>
          </a:p>
        </p:txBody>
      </p:sp>
      <p:sp>
        <p:nvSpPr>
          <p:cNvPr id="3" name="AutoShape 3"/>
          <p:cNvSpPr/>
          <p:nvPr/>
        </p:nvSpPr>
        <p:spPr>
          <a:xfrm>
            <a:off x="-260599" y="9315074"/>
            <a:ext cx="7105264" cy="19050"/>
          </a:xfrm>
          <a:prstGeom prst="line">
            <a:avLst/>
          </a:prstGeom>
          <a:ln w="114300" cap="flat">
            <a:solidFill>
              <a:srgbClr val="9FC3D0"/>
            </a:solidFill>
            <a:prstDash val="solid"/>
            <a:headEnd type="none" w="sm" len="sm"/>
            <a:tailEnd type="none" w="sm" len="sm"/>
          </a:ln>
        </p:spPr>
      </p:sp>
      <p:sp>
        <p:nvSpPr>
          <p:cNvPr id="4" name="AutoShape 4"/>
          <p:cNvSpPr/>
          <p:nvPr/>
        </p:nvSpPr>
        <p:spPr>
          <a:xfrm>
            <a:off x="11430169" y="9315074"/>
            <a:ext cx="7105264" cy="19050"/>
          </a:xfrm>
          <a:prstGeom prst="line">
            <a:avLst/>
          </a:prstGeom>
          <a:ln w="114300" cap="flat">
            <a:solidFill>
              <a:srgbClr val="9FC3D0"/>
            </a:solidFill>
            <a:prstDash val="solid"/>
            <a:headEnd type="none" w="sm" len="sm"/>
            <a:tailEnd type="none" w="sm" len="sm"/>
          </a:ln>
        </p:spPr>
      </p:sp>
      <p:sp>
        <p:nvSpPr>
          <p:cNvPr id="5" name="Freeform 5"/>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b="1" dirty="0">
                <a:solidFill>
                  <a:srgbClr val="000000"/>
                </a:solidFill>
                <a:latin typeface="+mj-lt"/>
              </a:rPr>
              <a:t>Introduction</a:t>
            </a:r>
          </a:p>
        </p:txBody>
      </p:sp>
      <p:grpSp>
        <p:nvGrpSpPr>
          <p:cNvPr id="9" name="Group 9"/>
          <p:cNvGrpSpPr/>
          <p:nvPr/>
        </p:nvGrpSpPr>
        <p:grpSpPr>
          <a:xfrm>
            <a:off x="15859155" y="0"/>
            <a:ext cx="1562612" cy="1673225"/>
            <a:chOff x="0" y="0"/>
            <a:chExt cx="2083482" cy="2230967"/>
          </a:xfrm>
        </p:grpSpPr>
        <p:grpSp>
          <p:nvGrpSpPr>
            <p:cNvPr id="10" name="Group 10"/>
            <p:cNvGrpSpPr/>
            <p:nvPr/>
          </p:nvGrpSpPr>
          <p:grpSpPr>
            <a:xfrm>
              <a:off x="75599" y="0"/>
              <a:ext cx="1932284" cy="2230967"/>
              <a:chOff x="0" y="0"/>
              <a:chExt cx="703982" cy="812800"/>
            </a:xfrm>
          </p:grpSpPr>
          <p:sp>
            <p:nvSpPr>
              <p:cNvPr id="11" name="Freeform 1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2" name="TextBox 12"/>
              <p:cNvSpPr txBox="1"/>
              <p:nvPr/>
            </p:nvSpPr>
            <p:spPr>
              <a:xfrm>
                <a:off x="0" y="-47625"/>
                <a:ext cx="703982" cy="733425"/>
              </a:xfrm>
              <a:prstGeom prst="rect">
                <a:avLst/>
              </a:prstGeom>
            </p:spPr>
            <p:txBody>
              <a:bodyPr lIns="50800" tIns="50800" rIns="50800" bIns="50800" rtlCol="0" anchor="ctr"/>
              <a:lstStyle/>
              <a:p>
                <a:pPr algn="ctr">
                  <a:lnSpc>
                    <a:spcPts val="2659"/>
                  </a:lnSpc>
                </a:pPr>
                <a:endParaRPr dirty="0"/>
              </a:p>
            </p:txBody>
          </p:sp>
        </p:grpSp>
        <p:sp>
          <p:nvSpPr>
            <p:cNvPr id="13" name="TextBox 1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2</a:t>
              </a:r>
            </a:p>
          </p:txBody>
        </p:sp>
      </p:grpSp>
      <p:sp>
        <p:nvSpPr>
          <p:cNvPr id="14" name="Freeform 14"/>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15"/>
          <p:cNvSpPr txBox="1"/>
          <p:nvPr/>
        </p:nvSpPr>
        <p:spPr>
          <a:xfrm>
            <a:off x="2998189" y="2711760"/>
            <a:ext cx="7105265" cy="5484578"/>
          </a:xfrm>
          <a:prstGeom prst="rect">
            <a:avLst/>
          </a:prstGeom>
        </p:spPr>
        <p:txBody>
          <a:bodyPr wrap="square" lIns="0" tIns="0" rIns="0" bIns="0" rtlCol="0" anchor="t">
            <a:spAutoFit/>
          </a:bodyPr>
          <a:lstStyle/>
          <a:p>
            <a:pPr marL="0" lvl="0" indent="0" algn="just" rtl="0">
              <a:lnSpc>
                <a:spcPct val="90000"/>
              </a:lnSpc>
              <a:spcBef>
                <a:spcPts val="0"/>
              </a:spcBef>
              <a:spcAft>
                <a:spcPts val="0"/>
              </a:spcAft>
              <a:buSzPts val="1800"/>
              <a:buNone/>
            </a:pPr>
            <a:r>
              <a:rPr lang="en-US" sz="3600" dirty="0">
                <a:solidFill>
                  <a:schemeClr val="dk1"/>
                </a:solidFill>
                <a:latin typeface="Times New Roman" panose="02020603050405020304" pitchFamily="18" charset="0"/>
                <a:cs typeface="Times New Roman" panose="02020603050405020304" pitchFamily="18" charset="0"/>
              </a:rPr>
              <a:t>Financial portfolio optimization is the problem of </a:t>
            </a:r>
            <a:r>
              <a:rPr lang="en-US" sz="3600" b="1" dirty="0">
                <a:solidFill>
                  <a:schemeClr val="dk1"/>
                </a:solidFill>
                <a:latin typeface="Times New Roman" panose="02020603050405020304" pitchFamily="18" charset="0"/>
                <a:cs typeface="Times New Roman" panose="02020603050405020304" pitchFamily="18" charset="0"/>
              </a:rPr>
              <a:t>optimal allocation </a:t>
            </a:r>
            <a:r>
              <a:rPr lang="en-US" sz="3600" dirty="0">
                <a:solidFill>
                  <a:schemeClr val="dk1"/>
                </a:solidFill>
                <a:latin typeface="Times New Roman" panose="02020603050405020304" pitchFamily="18" charset="0"/>
                <a:cs typeface="Times New Roman" panose="02020603050405020304" pitchFamily="18" charset="0"/>
              </a:rPr>
              <a:t>of a fixed budget to a collection of assets (commodities, bonds, securities etc.) which produces random returns over time. </a:t>
            </a:r>
          </a:p>
          <a:p>
            <a:pPr marL="0" lvl="0" indent="0" algn="just" rtl="0">
              <a:lnSpc>
                <a:spcPct val="90000"/>
              </a:lnSpc>
              <a:spcBef>
                <a:spcPts val="0"/>
              </a:spcBef>
              <a:spcAft>
                <a:spcPts val="0"/>
              </a:spcAft>
              <a:buSzPts val="1800"/>
              <a:buNone/>
            </a:pPr>
            <a:endParaRPr lang="en-US" sz="3600" b="0" i="0" dirty="0">
              <a:solidFill>
                <a:srgbClr val="242424"/>
              </a:solidFill>
              <a:effectLst/>
              <a:latin typeface="Times New Roman" panose="02020603050405020304" pitchFamily="18" charset="0"/>
              <a:cs typeface="Times New Roman" panose="02020603050405020304" pitchFamily="18" charset="0"/>
            </a:endParaRPr>
          </a:p>
          <a:p>
            <a:pPr marL="0" lvl="0" indent="0" algn="just" rtl="0">
              <a:lnSpc>
                <a:spcPct val="90000"/>
              </a:lnSpc>
              <a:spcBef>
                <a:spcPts val="0"/>
              </a:spcBef>
              <a:spcAft>
                <a:spcPts val="0"/>
              </a:spcAft>
              <a:buSzPts val="1800"/>
              <a:buNone/>
            </a:pPr>
            <a:r>
              <a:rPr lang="en-US" sz="3600" b="0" i="0" dirty="0">
                <a:solidFill>
                  <a:srgbClr val="242424"/>
                </a:solidFill>
                <a:effectLst/>
                <a:latin typeface="Times New Roman" panose="02020603050405020304" pitchFamily="18" charset="0"/>
                <a:cs typeface="Times New Roman" panose="02020603050405020304" pitchFamily="18" charset="0"/>
              </a:rPr>
              <a:t>The </a:t>
            </a:r>
            <a:r>
              <a:rPr lang="en-US" sz="3600" b="1" i="0" dirty="0">
                <a:solidFill>
                  <a:srgbClr val="242424"/>
                </a:solidFill>
                <a:effectLst/>
                <a:latin typeface="Times New Roman" panose="02020603050405020304" pitchFamily="18" charset="0"/>
                <a:cs typeface="Times New Roman" panose="02020603050405020304" pitchFamily="18" charset="0"/>
              </a:rPr>
              <a:t>goal</a:t>
            </a:r>
            <a:r>
              <a:rPr lang="en-US" sz="3600" b="0" i="0" dirty="0">
                <a:solidFill>
                  <a:srgbClr val="242424"/>
                </a:solidFill>
                <a:effectLst/>
                <a:latin typeface="Times New Roman" panose="02020603050405020304" pitchFamily="18" charset="0"/>
                <a:cs typeface="Times New Roman" panose="02020603050405020304" pitchFamily="18" charset="0"/>
              </a:rPr>
              <a:t> of this process is to essentially ensure that one can acquire the </a:t>
            </a:r>
            <a:r>
              <a:rPr lang="en-US" sz="3600" b="1" i="0" dirty="0">
                <a:solidFill>
                  <a:srgbClr val="242424"/>
                </a:solidFill>
                <a:effectLst/>
                <a:latin typeface="Times New Roman" panose="02020603050405020304" pitchFamily="18" charset="0"/>
                <a:cs typeface="Times New Roman" panose="02020603050405020304" pitchFamily="18" charset="0"/>
              </a:rPr>
              <a:t>highest amount of profits with reasonable risk tolerance.</a:t>
            </a:r>
            <a:endParaRPr lang="en-US" sz="3600" b="1" dirty="0">
              <a:solidFill>
                <a:schemeClr val="dk1"/>
              </a:solidFill>
              <a:latin typeface="Times New Roman" panose="02020603050405020304" pitchFamily="18" charset="0"/>
              <a:cs typeface="Times New Roman" panose="02020603050405020304" pitchFamily="18" charset="0"/>
            </a:endParaRPr>
          </a:p>
        </p:txBody>
      </p:sp>
      <p:grpSp>
        <p:nvGrpSpPr>
          <p:cNvPr id="21" name="Group 20">
            <a:extLst>
              <a:ext uri="{FF2B5EF4-FFF2-40B4-BE49-F238E27FC236}">
                <a16:creationId xmlns:a16="http://schemas.microsoft.com/office/drawing/2014/main" id="{C36283A2-7166-3E28-E081-D7281932E159}"/>
              </a:ext>
            </a:extLst>
          </p:cNvPr>
          <p:cNvGrpSpPr/>
          <p:nvPr/>
        </p:nvGrpSpPr>
        <p:grpSpPr>
          <a:xfrm>
            <a:off x="10668000" y="2711760"/>
            <a:ext cx="5360484" cy="6241740"/>
            <a:chOff x="10668000" y="2711760"/>
            <a:chExt cx="5360484" cy="6241740"/>
          </a:xfrm>
        </p:grpSpPr>
        <p:sp>
          <p:nvSpPr>
            <p:cNvPr id="18" name="Rectangle 17">
              <a:extLst>
                <a:ext uri="{FF2B5EF4-FFF2-40B4-BE49-F238E27FC236}">
                  <a16:creationId xmlns:a16="http://schemas.microsoft.com/office/drawing/2014/main" id="{A9CBEE58-AA52-82ED-50EC-B175BFC4BB77}"/>
                </a:ext>
              </a:extLst>
            </p:cNvPr>
            <p:cNvSpPr/>
            <p:nvPr/>
          </p:nvSpPr>
          <p:spPr>
            <a:xfrm>
              <a:off x="10668000" y="5713889"/>
              <a:ext cx="2666999" cy="3239611"/>
            </a:xfrm>
            <a:prstGeom prst="rect">
              <a:avLst/>
            </a:prstGeom>
            <a:solidFill>
              <a:srgbClr val="EAE5D6"/>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mj-lt"/>
                </a:rPr>
                <a:t>Input</a:t>
              </a:r>
            </a:p>
            <a:p>
              <a:pPr marL="0" marR="0" lvl="0" indent="0" algn="l" rtl="0">
                <a:lnSpc>
                  <a:spcPct val="107000"/>
                </a:lnSpc>
                <a:spcBef>
                  <a:spcPts val="800"/>
                </a:spcBef>
                <a:spcAft>
                  <a:spcPts val="0"/>
                </a:spcAft>
                <a:buClr>
                  <a:srgbClr val="000000"/>
                </a:buClr>
                <a:buSzPts val="1800"/>
                <a:buFont typeface="Arial"/>
                <a:buNone/>
              </a:pPr>
              <a:r>
                <a:rPr lang="en-US" sz="2400" b="0" i="0" u="none" strike="noStrike" cap="none" dirty="0">
                  <a:solidFill>
                    <a:schemeClr val="tx1"/>
                  </a:solidFill>
                  <a:latin typeface="+mj-lt"/>
                  <a:ea typeface="Corbel"/>
                  <a:cs typeface="Corbel"/>
                  <a:sym typeface="Corbel"/>
                </a:rPr>
                <a:t>• Uniform random historical price data</a:t>
              </a:r>
            </a:p>
            <a:p>
              <a:pPr marL="0" marR="0" lvl="0" indent="0" algn="l" rtl="0">
                <a:lnSpc>
                  <a:spcPct val="107000"/>
                </a:lnSpc>
                <a:spcBef>
                  <a:spcPts val="800"/>
                </a:spcBef>
                <a:spcAft>
                  <a:spcPts val="0"/>
                </a:spcAft>
                <a:buClr>
                  <a:srgbClr val="000000"/>
                </a:buClr>
                <a:buSzPts val="1800"/>
                <a:buFont typeface="Arial"/>
                <a:buNone/>
              </a:pPr>
              <a:r>
                <a:rPr lang="en-US" sz="2400" b="0" i="0" u="none" strike="noStrike" cap="none" dirty="0">
                  <a:solidFill>
                    <a:schemeClr val="tx1"/>
                  </a:solidFill>
                  <a:latin typeface="+mj-lt"/>
                  <a:ea typeface="Corbel"/>
                  <a:cs typeface="Corbel"/>
                  <a:sym typeface="Corbel"/>
                </a:rPr>
                <a:t>• Budget </a:t>
              </a:r>
            </a:p>
            <a:p>
              <a:pPr marL="0" marR="0" lvl="0" indent="0" algn="l" rtl="0">
                <a:lnSpc>
                  <a:spcPct val="107000"/>
                </a:lnSpc>
                <a:spcBef>
                  <a:spcPts val="800"/>
                </a:spcBef>
                <a:spcAft>
                  <a:spcPts val="0"/>
                </a:spcAft>
                <a:buClr>
                  <a:srgbClr val="000000"/>
                </a:buClr>
                <a:buSzPts val="1800"/>
                <a:buFont typeface="Arial"/>
                <a:buNone/>
              </a:pPr>
              <a:r>
                <a:rPr lang="en-US" sz="2400" b="0" i="0" u="none" strike="noStrike" cap="none" dirty="0">
                  <a:solidFill>
                    <a:schemeClr val="tx1"/>
                  </a:solidFill>
                  <a:latin typeface="+mj-lt"/>
                  <a:ea typeface="Corbel"/>
                  <a:cs typeface="Corbel"/>
                  <a:sym typeface="Corbel"/>
                </a:rPr>
                <a:t>• Risk tolerance</a:t>
              </a:r>
            </a:p>
            <a:p>
              <a:pPr algn="ctr"/>
              <a:endParaRPr lang="en-US" dirty="0"/>
            </a:p>
          </p:txBody>
        </p:sp>
        <p:sp>
          <p:nvSpPr>
            <p:cNvPr id="17" name="Rectangle 16">
              <a:extLst>
                <a:ext uri="{FF2B5EF4-FFF2-40B4-BE49-F238E27FC236}">
                  <a16:creationId xmlns:a16="http://schemas.microsoft.com/office/drawing/2014/main" id="{C4D23C2F-3EDC-9AD0-B003-C9C9B2EDD17D}"/>
                </a:ext>
              </a:extLst>
            </p:cNvPr>
            <p:cNvSpPr/>
            <p:nvPr/>
          </p:nvSpPr>
          <p:spPr>
            <a:xfrm>
              <a:off x="10668000" y="2711760"/>
              <a:ext cx="5360484" cy="2966689"/>
            </a:xfrm>
            <a:prstGeom prst="rect">
              <a:avLst/>
            </a:prstGeom>
            <a:solidFill>
              <a:srgbClr val="E2C2C2"/>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tx1"/>
                  </a:solidFill>
                  <a:latin typeface="+mj-lt"/>
                </a:rPr>
                <a:t>Aim of </a:t>
              </a:r>
            </a:p>
            <a:p>
              <a:pPr algn="ctr"/>
              <a:r>
                <a:rPr lang="en-US" sz="3200" b="1" dirty="0">
                  <a:solidFill>
                    <a:schemeClr val="tx1"/>
                  </a:solidFill>
                  <a:latin typeface="+mj-lt"/>
                </a:rPr>
                <a:t>Portfolio Optimization:</a:t>
              </a:r>
            </a:p>
            <a:p>
              <a:pPr marL="0" marR="0" lvl="0" indent="0" algn="just" rtl="0">
                <a:spcBef>
                  <a:spcPts val="800"/>
                </a:spcBef>
                <a:spcAft>
                  <a:spcPts val="0"/>
                </a:spcAft>
                <a:buClr>
                  <a:srgbClr val="000000"/>
                </a:buClr>
                <a:buSzPts val="1800"/>
                <a:buFont typeface="Arial"/>
                <a:buNone/>
              </a:pPr>
              <a:r>
                <a:rPr lang="en-US" sz="2400" b="0" i="0" u="none" strike="noStrike" cap="none" dirty="0">
                  <a:solidFill>
                    <a:schemeClr val="tx1"/>
                  </a:solidFill>
                  <a:latin typeface="+mj-lt"/>
                  <a:ea typeface="Corbel"/>
                  <a:cs typeface="Corbel"/>
                  <a:sym typeface="Corbel"/>
                </a:rPr>
                <a:t>• Maximize returns </a:t>
              </a:r>
            </a:p>
            <a:p>
              <a:pPr marL="0" marR="0" lvl="0" indent="0" algn="just" rtl="0">
                <a:spcBef>
                  <a:spcPts val="800"/>
                </a:spcBef>
                <a:spcAft>
                  <a:spcPts val="0"/>
                </a:spcAft>
                <a:buClr>
                  <a:srgbClr val="000000"/>
                </a:buClr>
                <a:buSzPts val="1800"/>
                <a:buFont typeface="Arial"/>
                <a:buNone/>
              </a:pPr>
              <a:r>
                <a:rPr lang="en-US" sz="2400" b="0" i="0" u="none" strike="noStrike" cap="none" dirty="0">
                  <a:solidFill>
                    <a:schemeClr val="tx1"/>
                  </a:solidFill>
                  <a:latin typeface="+mj-lt"/>
                  <a:ea typeface="Corbel"/>
                  <a:cs typeface="Corbel"/>
                  <a:sym typeface="Corbel"/>
                </a:rPr>
                <a:t>• Minimize risk </a:t>
              </a:r>
            </a:p>
            <a:p>
              <a:pPr marL="0" marR="0" lvl="0" indent="0" algn="just" rtl="0">
                <a:spcBef>
                  <a:spcPts val="800"/>
                </a:spcBef>
                <a:spcAft>
                  <a:spcPts val="0"/>
                </a:spcAft>
                <a:buClr>
                  <a:srgbClr val="000000"/>
                </a:buClr>
                <a:buSzPts val="1800"/>
                <a:buFont typeface="Arial"/>
                <a:buNone/>
              </a:pPr>
              <a:r>
                <a:rPr lang="en-US" sz="2400" b="0" i="0" u="none" strike="noStrike" cap="none" dirty="0">
                  <a:solidFill>
                    <a:schemeClr val="tx1"/>
                  </a:solidFill>
                  <a:latin typeface="+mj-lt"/>
                  <a:ea typeface="Corbel"/>
                  <a:cs typeface="Corbel"/>
                  <a:sym typeface="Corbel"/>
                </a:rPr>
                <a:t>• Stay within budget</a:t>
              </a:r>
            </a:p>
            <a:p>
              <a:pPr algn="ctr"/>
              <a:endParaRPr lang="en-US" dirty="0">
                <a:latin typeface="+mj-lt"/>
              </a:endParaRPr>
            </a:p>
          </p:txBody>
        </p:sp>
        <p:sp>
          <p:nvSpPr>
            <p:cNvPr id="20" name="Rectangle 19">
              <a:extLst>
                <a:ext uri="{FF2B5EF4-FFF2-40B4-BE49-F238E27FC236}">
                  <a16:creationId xmlns:a16="http://schemas.microsoft.com/office/drawing/2014/main" id="{F8638FB0-74D8-4BD3-59FE-FFA7C55045C7}"/>
                </a:ext>
              </a:extLst>
            </p:cNvPr>
            <p:cNvSpPr/>
            <p:nvPr/>
          </p:nvSpPr>
          <p:spPr>
            <a:xfrm>
              <a:off x="13361485" y="5713889"/>
              <a:ext cx="2666999" cy="3239611"/>
            </a:xfrm>
            <a:prstGeom prst="rect">
              <a:avLst/>
            </a:prstGeom>
            <a:solidFill>
              <a:srgbClr val="E8DBCF"/>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mj-lt"/>
                </a:rPr>
                <a:t>Output</a:t>
              </a:r>
            </a:p>
            <a:p>
              <a:pPr marL="0" marR="0" lvl="0" indent="0" algn="l" defTabSz="914400" rtl="0" eaLnBrk="1" fontAlgn="auto" latinLnBrk="0" hangingPunct="1">
                <a:lnSpc>
                  <a:spcPct val="107000"/>
                </a:lnSpc>
                <a:spcBef>
                  <a:spcPts val="800"/>
                </a:spcBef>
                <a:spcAft>
                  <a:spcPts val="0"/>
                </a:spcAft>
                <a:buClr>
                  <a:srgbClr val="000000"/>
                </a:buClr>
                <a:buSzPts val="1800"/>
                <a:buFont typeface="Arial"/>
                <a:buNone/>
                <a:tabLst/>
                <a:defRPr/>
              </a:pPr>
              <a:r>
                <a:rPr lang="en-US" sz="2400" b="0" i="0" u="none" strike="noStrike" cap="none" dirty="0">
                  <a:solidFill>
                    <a:schemeClr val="tx1"/>
                  </a:solidFill>
                  <a:latin typeface="+mj-lt"/>
                  <a:ea typeface="Corbel"/>
                  <a:cs typeface="Corbel"/>
                  <a:sym typeface="Corbel"/>
                </a:rPr>
                <a:t>• </a:t>
              </a:r>
              <a:r>
                <a:rPr kumimoji="0" lang="en-US" sz="2400" b="0" i="0" u="none" strike="noStrike" kern="1200" cap="none" spc="0" normalizeH="0" baseline="0" noProof="0" dirty="0">
                  <a:ln>
                    <a:noFill/>
                  </a:ln>
                  <a:solidFill>
                    <a:prstClr val="black"/>
                  </a:solidFill>
                  <a:effectLst/>
                  <a:uLnTx/>
                  <a:uFillTx/>
                  <a:latin typeface="Calibri"/>
                  <a:ea typeface="Corbel"/>
                  <a:cs typeface="Corbel"/>
                  <a:sym typeface="Corbel"/>
                </a:rPr>
                <a:t>A portfolio representing a list of investments and the expected return</a:t>
              </a:r>
            </a:p>
            <a:p>
              <a:pPr algn="ctr"/>
              <a:endParaRPr lang="en-US"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8E5CC9BF-8B2B-0D4D-B265-7C6F4D524254}"/>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11F2C939-6768-0BE0-AEF9-A636BD3BBE0F}"/>
              </a:ext>
            </a:extLst>
          </p:cNvPr>
          <p:cNvSpPr txBox="1"/>
          <p:nvPr/>
        </p:nvSpPr>
        <p:spPr>
          <a:xfrm>
            <a:off x="2444644" y="2578736"/>
            <a:ext cx="13448019" cy="6305252"/>
          </a:xfrm>
          <a:prstGeom prst="rect">
            <a:avLst/>
          </a:prstGeom>
        </p:spPr>
        <p:txBody>
          <a:bodyPr wrap="square" lIns="0" tIns="0" rIns="0" bIns="0" rtlCol="0" anchor="t">
            <a:spAutoFit/>
          </a:bodyPr>
          <a:lstStyle/>
          <a:p>
            <a:pPr marL="0" marR="0" lvl="0" indent="0" algn="l" defTabSz="914400" rtl="0" eaLnBrk="1" fontAlgn="auto" latinLnBrk="0" hangingPunct="1">
              <a:spcBef>
                <a:spcPts val="0"/>
              </a:spcBef>
              <a:spcAft>
                <a:spcPts val="0"/>
              </a:spcAft>
              <a:buClrTx/>
              <a:buSzTx/>
              <a:buFontTx/>
              <a:buNone/>
              <a:tabLst/>
              <a:defRPr/>
            </a:pPr>
            <a:r>
              <a:rPr lang="en-US" sz="3000" dirty="0">
                <a:solidFill>
                  <a:srgbClr val="000000"/>
                </a:solidFill>
                <a:latin typeface="Times New Roman" panose="02020603050405020304" pitchFamily="18" charset="0"/>
                <a:cs typeface="Times New Roman" panose="02020603050405020304" pitchFamily="18" charset="0"/>
              </a:rPr>
              <a:t>Investors(J P Morgan Chase, Vanguard Group, Charles Schwab etc.) in multiple fields such as banks, artmobiles, etc., need to conduct portfolio optimization and use methods like:</a:t>
            </a:r>
          </a:p>
          <a:p>
            <a:pPr marL="457200" marR="0" lvl="0" indent="-457200" algn="l" defTabSz="914400" rtl="0" eaLnBrk="1" fontAlgn="auto" latinLnBrk="0" hangingPunct="1">
              <a:spcBef>
                <a:spcPts val="0"/>
              </a:spcBef>
              <a:spcAft>
                <a:spcPts val="0"/>
              </a:spcAft>
              <a:buClrTx/>
              <a:buSzTx/>
              <a:buFont typeface="Arial" panose="020B0604020202020204" pitchFamily="34" charset="0"/>
              <a:buChar char="•"/>
              <a:tabLst/>
              <a:defRPr/>
            </a:pPr>
            <a:r>
              <a:rPr lang="en-US" sz="3000" b="1" dirty="0">
                <a:solidFill>
                  <a:srgbClr val="000000"/>
                </a:solidFill>
                <a:latin typeface="Times New Roman" panose="02020603050405020304" pitchFamily="18" charset="0"/>
                <a:cs typeface="Times New Roman" panose="02020603050405020304" pitchFamily="18" charset="0"/>
              </a:rPr>
              <a:t>GRG Nonlinear Solver: </a:t>
            </a:r>
            <a:endParaRPr lang="en-US" sz="2800" b="1" dirty="0">
              <a:solidFill>
                <a:srgbClr val="000000"/>
              </a:solidFill>
              <a:latin typeface="Times New Roman" panose="02020603050405020304" pitchFamily="18" charset="0"/>
              <a:cs typeface="Times New Roman" panose="02020603050405020304" pitchFamily="18" charset="0"/>
            </a:endParaRPr>
          </a:p>
          <a:p>
            <a:pPr lvl="1">
              <a:defRPr/>
            </a:pPr>
            <a:r>
              <a:rPr lang="en-US" sz="2800" dirty="0">
                <a:solidFill>
                  <a:srgbClr val="000000"/>
                </a:solidFill>
                <a:latin typeface="Times New Roman" panose="02020603050405020304" pitchFamily="18" charset="0"/>
                <a:cs typeface="Times New Roman" panose="02020603050405020304" pitchFamily="18" charset="0"/>
              </a:rPr>
              <a:t>GRG stands for “Generalized Reduced Gradient.” </a:t>
            </a:r>
            <a:r>
              <a:rPr lang="en-US" sz="280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Solver </a:t>
            </a:r>
            <a:r>
              <a:rPr lang="en-GB" sz="2800" dirty="0">
                <a:solidFill>
                  <a:srgbClr val="1E1E1E"/>
                </a:solidFill>
                <a:effectLst/>
                <a:latin typeface="Times New Roman" panose="02020603050405020304" pitchFamily="18" charset="0"/>
                <a:ea typeface="Arial" panose="020B0604020202020204" pitchFamily="34" charset="0"/>
                <a:cs typeface="Times New Roman" panose="02020603050405020304" pitchFamily="18" charset="0"/>
              </a:rPr>
              <a:t>is </a:t>
            </a:r>
            <a:r>
              <a:rPr lang="en-GB" sz="2800" dirty="0">
                <a:effectLst/>
                <a:latin typeface="Times New Roman" panose="02020603050405020304" pitchFamily="18" charset="0"/>
                <a:ea typeface="Arial" panose="020B0604020202020204" pitchFamily="34" charset="0"/>
                <a:cs typeface="Times New Roman" panose="02020603050405020304" pitchFamily="18" charset="0"/>
              </a:rPr>
              <a:t>a Microsoft Excel add-in program; can  find an optimal (maximum or minimum) value for a formula in one cell — called the objective cell — subject to constraints, or limits, on the values of other formula cells on a worksheet.</a:t>
            </a:r>
            <a:r>
              <a:rPr lang="en-US" sz="2800" dirty="0">
                <a:solidFill>
                  <a:srgbClr val="000000"/>
                </a:solidFill>
                <a:latin typeface="Times New Roman" panose="02020603050405020304" pitchFamily="18" charset="0"/>
                <a:cs typeface="Times New Roman" panose="02020603050405020304" pitchFamily="18" charset="0"/>
              </a:rPr>
              <a:t> </a:t>
            </a:r>
          </a:p>
          <a:p>
            <a:pPr marL="457200" marR="0" indent="-457200" algn="just">
              <a:lnSpc>
                <a:spcPct val="107000"/>
              </a:lnSpc>
              <a:spcBef>
                <a:spcPts val="0"/>
              </a:spcBef>
              <a:spcAft>
                <a:spcPts val="0"/>
              </a:spcAft>
              <a:buFont typeface="Arial" panose="020B0604020202020204" pitchFamily="34" charset="0"/>
              <a:buChar char="•"/>
            </a:pPr>
            <a:endParaRPr lang="en-US" sz="2800" noProof="0" dirty="0">
              <a:solidFill>
                <a:srgbClr val="000000"/>
              </a:solidFill>
              <a:latin typeface="Alatsi Bold"/>
            </a:endParaRPr>
          </a:p>
          <a:p>
            <a:pPr marL="457200" marR="0" indent="-457200" algn="just">
              <a:lnSpc>
                <a:spcPct val="107000"/>
              </a:lnSpc>
              <a:spcBef>
                <a:spcPts val="0"/>
              </a:spcBef>
              <a:spcAft>
                <a:spcPts val="0"/>
              </a:spcAft>
              <a:buFont typeface="Arial" panose="020B0604020202020204" pitchFamily="34" charset="0"/>
              <a:buChar char="•"/>
            </a:pPr>
            <a:r>
              <a:rPr kumimoji="0" lang="en-GB" sz="2800" b="1" i="0" u="none" strike="noStrike" kern="1200" cap="none" spc="0" normalizeH="0" baseline="0" noProof="0" dirty="0">
                <a:ln>
                  <a:noFill/>
                </a:ln>
                <a:solidFill>
                  <a:srgbClr val="000000"/>
                </a:solidFill>
                <a:uLnTx/>
                <a:uFillTx/>
                <a:latin typeface="Times New Roman" panose="02020603050405020304" pitchFamily="18" charset="0"/>
                <a:cs typeface="Times New Roman" panose="02020603050405020304" pitchFamily="18" charset="0"/>
              </a:rPr>
              <a:t>Classical Machine Learning:</a:t>
            </a:r>
          </a:p>
          <a:p>
            <a:pPr lvl="1" algn="just">
              <a:lnSpc>
                <a:spcPct val="107000"/>
              </a:lnSpc>
            </a:pPr>
            <a:r>
              <a:rPr lang="en-GB" sz="2800" dirty="0">
                <a:solidFill>
                  <a:srgbClr val="000000"/>
                </a:solidFill>
                <a:effectLst/>
                <a:latin typeface="Times New Roman" panose="02020603050405020304" pitchFamily="18" charset="0"/>
                <a:cs typeface="Times New Roman" panose="02020603050405020304" pitchFamily="18" charset="0"/>
              </a:rPr>
              <a:t>Using the </a:t>
            </a:r>
            <a:r>
              <a:rPr lang="en-GB" sz="2800" dirty="0">
                <a:solidFill>
                  <a:srgbClr val="000000"/>
                </a:solidFill>
                <a:latin typeface="Times New Roman" panose="02020603050405020304" pitchFamily="18" charset="0"/>
                <a:cs typeface="Times New Roman" panose="02020603050405020304" pitchFamily="18" charset="0"/>
              </a:rPr>
              <a:t>E</a:t>
            </a:r>
            <a:r>
              <a:rPr lang="en-GB" sz="2800" dirty="0">
                <a:solidFill>
                  <a:srgbClr val="000000"/>
                </a:solidFill>
                <a:effectLst/>
                <a:latin typeface="Times New Roman" panose="02020603050405020304" pitchFamily="18" charset="0"/>
                <a:cs typeface="Times New Roman" panose="02020603050405020304" pitchFamily="18" charset="0"/>
              </a:rPr>
              <a:t>fficient Frontier Theory formulated </a:t>
            </a:r>
            <a:r>
              <a:rPr lang="en-US" sz="2800" dirty="0">
                <a:solidFill>
                  <a:srgbClr val="000000"/>
                </a:solidFill>
                <a:effectLst/>
                <a:latin typeface="Times New Roman" panose="02020603050405020304" pitchFamily="18" charset="0"/>
                <a:cs typeface="Times New Roman" panose="02020603050405020304" pitchFamily="18" charset="0"/>
              </a:rPr>
              <a:t>by Harry Markowitz in 1952,</a:t>
            </a:r>
            <a:r>
              <a:rPr lang="en-GB" sz="2800" dirty="0">
                <a:solidFill>
                  <a:srgbClr val="000000"/>
                </a:solidFill>
                <a:effectLst/>
                <a:latin typeface="Times New Roman" panose="02020603050405020304" pitchFamily="18" charset="0"/>
                <a:cs typeface="Times New Roman" panose="02020603050405020304" pitchFamily="18" charset="0"/>
              </a:rPr>
              <a:t> </a:t>
            </a:r>
            <a:r>
              <a:rPr lang="en-US" sz="2800" dirty="0">
                <a:solidFill>
                  <a:srgbClr val="000000"/>
                </a:solidFill>
                <a:effectLst/>
                <a:latin typeface="Times New Roman" panose="02020603050405020304" pitchFamily="18" charset="0"/>
                <a:cs typeface="Times New Roman" panose="02020603050405020304" pitchFamily="18" charset="0"/>
              </a:rPr>
              <a:t>an intelligent set of smart models for portfolio optimization </a:t>
            </a:r>
            <a:r>
              <a:rPr lang="en-US" sz="2800" dirty="0">
                <a:solidFill>
                  <a:srgbClr val="000000"/>
                </a:solidFill>
                <a:latin typeface="Times New Roman" panose="02020603050405020304" pitchFamily="18" charset="0"/>
                <a:cs typeface="Times New Roman" panose="02020603050405020304" pitchFamily="18" charset="0"/>
              </a:rPr>
              <a:t>were</a:t>
            </a:r>
            <a:r>
              <a:rPr lang="en-US" sz="2800" dirty="0">
                <a:solidFill>
                  <a:srgbClr val="000000"/>
                </a:solidFill>
                <a:effectLst/>
                <a:latin typeface="Times New Roman" panose="02020603050405020304" pitchFamily="18" charset="0"/>
                <a:cs typeface="Times New Roman" panose="02020603050405020304" pitchFamily="18" charset="0"/>
              </a:rPr>
              <a:t> constructed.</a:t>
            </a:r>
          </a:p>
          <a:p>
            <a:pPr lvl="1" algn="just">
              <a:lnSpc>
                <a:spcPct val="107000"/>
              </a:lnSpc>
            </a:pPr>
            <a:r>
              <a:rPr lang="en-US" sz="2800" dirty="0">
                <a:solidFill>
                  <a:srgbClr val="000000"/>
                </a:solidFill>
                <a:latin typeface="Times New Roman" panose="02020603050405020304" pitchFamily="18" charset="0"/>
                <a:cs typeface="Times New Roman" panose="02020603050405020304" pitchFamily="18" charset="0"/>
              </a:rPr>
              <a:t>These models process the quantitative data inputs, analyze them, and produce an </a:t>
            </a:r>
            <a:r>
              <a:rPr lang="en-US" sz="2800" dirty="0">
                <a:solidFill>
                  <a:srgbClr val="000000"/>
                </a:solidFill>
                <a:effectLst/>
                <a:latin typeface="Times New Roman" panose="02020603050405020304" pitchFamily="18" charset="0"/>
                <a:cs typeface="Times New Roman" panose="02020603050405020304" pitchFamily="18" charset="0"/>
              </a:rPr>
              <a:t>efficient allocation of capital. </a:t>
            </a:r>
            <a:endParaRPr kumimoji="0" lang="en-US" sz="280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 name="AutoShape 4">
            <a:extLst>
              <a:ext uri="{FF2B5EF4-FFF2-40B4-BE49-F238E27FC236}">
                <a16:creationId xmlns:a16="http://schemas.microsoft.com/office/drawing/2014/main" id="{4841EC9F-13CD-43C0-7CB6-DAB1E8242E19}"/>
              </a:ext>
            </a:extLst>
          </p:cNvPr>
          <p:cNvSpPr/>
          <p:nvPr/>
        </p:nvSpPr>
        <p:spPr>
          <a:xfrm>
            <a:off x="-260599" y="9315074"/>
            <a:ext cx="7105264" cy="19050"/>
          </a:xfrm>
          <a:prstGeom prst="line">
            <a:avLst/>
          </a:prstGeom>
          <a:ln w="114300" cap="flat">
            <a:solidFill>
              <a:srgbClr val="9FC3D0"/>
            </a:solidFill>
            <a:prstDash val="solid"/>
            <a:headEnd type="none" w="sm" len="sm"/>
            <a:tailEnd type="none" w="sm" len="sm"/>
          </a:ln>
        </p:spPr>
      </p:sp>
      <p:sp>
        <p:nvSpPr>
          <p:cNvPr id="5" name="Freeform 5">
            <a:extLst>
              <a:ext uri="{FF2B5EF4-FFF2-40B4-BE49-F238E27FC236}">
                <a16:creationId xmlns:a16="http://schemas.microsoft.com/office/drawing/2014/main" id="{A3DDFF99-BF41-39DC-ABF9-8B9FCE8610A8}"/>
              </a:ext>
            </a:extLst>
          </p:cNvPr>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AutoShape 6">
            <a:extLst>
              <a:ext uri="{FF2B5EF4-FFF2-40B4-BE49-F238E27FC236}">
                <a16:creationId xmlns:a16="http://schemas.microsoft.com/office/drawing/2014/main" id="{B7A63708-621E-2624-C5A1-427BA6C21C28}"/>
              </a:ext>
            </a:extLst>
          </p:cNvPr>
          <p:cNvSpPr/>
          <p:nvPr/>
        </p:nvSpPr>
        <p:spPr>
          <a:xfrm>
            <a:off x="11430169" y="9315074"/>
            <a:ext cx="7105264" cy="19050"/>
          </a:xfrm>
          <a:prstGeom prst="line">
            <a:avLst/>
          </a:prstGeom>
          <a:ln w="114300" cap="flat">
            <a:solidFill>
              <a:srgbClr val="9FC3D0"/>
            </a:solidFill>
            <a:prstDash val="solid"/>
            <a:headEnd type="none" w="sm" len="sm"/>
            <a:tailEnd type="none" w="sm" len="sm"/>
          </a:ln>
        </p:spPr>
      </p:sp>
      <p:sp>
        <p:nvSpPr>
          <p:cNvPr id="7" name="TextBox 7">
            <a:extLst>
              <a:ext uri="{FF2B5EF4-FFF2-40B4-BE49-F238E27FC236}">
                <a16:creationId xmlns:a16="http://schemas.microsoft.com/office/drawing/2014/main" id="{F5B1DF41-4164-A215-1899-334FA088FE67}"/>
              </a:ext>
            </a:extLst>
          </p:cNvPr>
          <p:cNvSpPr txBox="1"/>
          <p:nvPr/>
        </p:nvSpPr>
        <p:spPr>
          <a:xfrm>
            <a:off x="2553980" y="866775"/>
            <a:ext cx="13180039" cy="1450976"/>
          </a:xfrm>
          <a:prstGeom prst="rect">
            <a:avLst/>
          </a:prstGeom>
        </p:spPr>
        <p:txBody>
          <a:bodyPr lIns="0" tIns="0" rIns="0" bIns="0" rtlCol="0" anchor="t">
            <a:spAutoFit/>
          </a:bodyPr>
          <a:lstStyle/>
          <a:p>
            <a:pPr marL="0" marR="0" lvl="0" indent="0" algn="ctr" defTabSz="914400" rtl="0" eaLnBrk="1" fontAlgn="auto" latinLnBrk="0" hangingPunct="1">
              <a:lnSpc>
                <a:spcPts val="11899"/>
              </a:lnSpc>
              <a:spcBef>
                <a:spcPts val="0"/>
              </a:spcBef>
              <a:spcAft>
                <a:spcPts val="0"/>
              </a:spcAft>
              <a:buClrTx/>
              <a:buSzTx/>
              <a:buFontTx/>
              <a:buNone/>
              <a:tabLst/>
              <a:defRPr/>
            </a:pPr>
            <a:r>
              <a:rPr lang="en-US" sz="8499" b="1" dirty="0">
                <a:solidFill>
                  <a:srgbClr val="000000"/>
                </a:solidFill>
                <a:latin typeface="+mj-lt"/>
              </a:rPr>
              <a:t>Existing</a:t>
            </a:r>
            <a:r>
              <a:rPr lang="en-US" sz="8499" b="1" dirty="0">
                <a:solidFill>
                  <a:srgbClr val="000000"/>
                </a:solidFill>
                <a:latin typeface="Alatsi Bold"/>
              </a:rPr>
              <a:t> System</a:t>
            </a:r>
            <a:endParaRPr kumimoji="0" lang="en-US" sz="8499" b="1" i="0" u="none" strike="noStrike" kern="1200" cap="none" spc="0" normalizeH="0" baseline="0" noProof="0" dirty="0">
              <a:ln>
                <a:noFill/>
              </a:ln>
              <a:solidFill>
                <a:srgbClr val="000000"/>
              </a:solidFill>
              <a:effectLst/>
              <a:uLnTx/>
              <a:uFillTx/>
              <a:latin typeface="Alatsi Bold"/>
              <a:ea typeface="+mn-ea"/>
              <a:cs typeface="+mn-cs"/>
            </a:endParaRPr>
          </a:p>
        </p:txBody>
      </p:sp>
      <p:grpSp>
        <p:nvGrpSpPr>
          <p:cNvPr id="8" name="Group 8">
            <a:extLst>
              <a:ext uri="{FF2B5EF4-FFF2-40B4-BE49-F238E27FC236}">
                <a16:creationId xmlns:a16="http://schemas.microsoft.com/office/drawing/2014/main" id="{40AC6BAA-02DB-E8E9-8518-3B91AA12FC8A}"/>
              </a:ext>
            </a:extLst>
          </p:cNvPr>
          <p:cNvGrpSpPr/>
          <p:nvPr/>
        </p:nvGrpSpPr>
        <p:grpSpPr>
          <a:xfrm>
            <a:off x="15859155" y="0"/>
            <a:ext cx="1562612" cy="1673225"/>
            <a:chOff x="0" y="0"/>
            <a:chExt cx="2083482" cy="2230967"/>
          </a:xfrm>
        </p:grpSpPr>
        <p:grpSp>
          <p:nvGrpSpPr>
            <p:cNvPr id="9" name="Group 9">
              <a:extLst>
                <a:ext uri="{FF2B5EF4-FFF2-40B4-BE49-F238E27FC236}">
                  <a16:creationId xmlns:a16="http://schemas.microsoft.com/office/drawing/2014/main" id="{7D57C1C5-3D6C-0C1B-5B67-646D3C383FF4}"/>
                </a:ext>
              </a:extLst>
            </p:cNvPr>
            <p:cNvGrpSpPr/>
            <p:nvPr/>
          </p:nvGrpSpPr>
          <p:grpSpPr>
            <a:xfrm>
              <a:off x="75599" y="0"/>
              <a:ext cx="1932284" cy="2230967"/>
              <a:chOff x="0" y="0"/>
              <a:chExt cx="703982" cy="812800"/>
            </a:xfrm>
          </p:grpSpPr>
          <p:sp>
            <p:nvSpPr>
              <p:cNvPr id="10" name="Freeform 10">
                <a:extLst>
                  <a:ext uri="{FF2B5EF4-FFF2-40B4-BE49-F238E27FC236}">
                    <a16:creationId xmlns:a16="http://schemas.microsoft.com/office/drawing/2014/main" id="{366D3067-4E05-AF62-F347-2834957FC1AC}"/>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a:extLst>
                  <a:ext uri="{FF2B5EF4-FFF2-40B4-BE49-F238E27FC236}">
                    <a16:creationId xmlns:a16="http://schemas.microsoft.com/office/drawing/2014/main" id="{5CE99EDB-106E-A1FE-4664-AA6B8AECE943}"/>
                  </a:ext>
                </a:extLst>
              </p:cNvPr>
              <p:cNvSpPr txBox="1"/>
              <p:nvPr/>
            </p:nvSpPr>
            <p:spPr>
              <a:xfrm>
                <a:off x="0" y="-47625"/>
                <a:ext cx="703982" cy="7334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12" name="TextBox 12">
              <a:extLst>
                <a:ext uri="{FF2B5EF4-FFF2-40B4-BE49-F238E27FC236}">
                  <a16:creationId xmlns:a16="http://schemas.microsoft.com/office/drawing/2014/main" id="{4E18089B-4BA6-54A9-6726-29572D407C73}"/>
                </a:ext>
              </a:extLst>
            </p:cNvPr>
            <p:cNvSpPr txBox="1"/>
            <p:nvPr/>
          </p:nvSpPr>
          <p:spPr>
            <a:xfrm>
              <a:off x="0" y="437582"/>
              <a:ext cx="2083482" cy="1241504"/>
            </a:xfrm>
            <a:prstGeom prst="rect">
              <a:avLst/>
            </a:prstGeom>
          </p:spPr>
          <p:txBody>
            <a:bodyPr lIns="0" tIns="0" rIns="0" bIns="0" rtlCol="0" anchor="t">
              <a:spAutoFit/>
            </a:bodyPr>
            <a:lstStyle/>
            <a:p>
              <a:pPr marL="0" marR="0" lvl="0" indent="0" algn="ctr" defTabSz="914400" rtl="0" eaLnBrk="1" fontAlgn="auto" latinLnBrk="0" hangingPunct="1">
                <a:lnSpc>
                  <a:spcPts val="7805"/>
                </a:lnSpc>
                <a:spcBef>
                  <a:spcPts val="0"/>
                </a:spcBef>
                <a:spcAft>
                  <a:spcPts val="0"/>
                </a:spcAft>
                <a:buClrTx/>
                <a:buSzTx/>
                <a:buFontTx/>
                <a:buNone/>
                <a:tabLst/>
                <a:defRPr/>
              </a:pPr>
              <a:r>
                <a:rPr kumimoji="0" lang="en-US" sz="5575" b="0" i="0" u="none" strike="noStrike" kern="1200" cap="none" spc="0" normalizeH="0" baseline="0" noProof="0" dirty="0">
                  <a:ln>
                    <a:noFill/>
                  </a:ln>
                  <a:solidFill>
                    <a:srgbClr val="000000"/>
                  </a:solidFill>
                  <a:effectLst/>
                  <a:uLnTx/>
                  <a:uFillTx/>
                  <a:latin typeface="Open Sans Bold"/>
                  <a:ea typeface="+mn-ea"/>
                  <a:cs typeface="+mn-cs"/>
                </a:rPr>
                <a:t>3</a:t>
              </a:r>
            </a:p>
          </p:txBody>
        </p:sp>
      </p:grpSp>
      <p:sp>
        <p:nvSpPr>
          <p:cNvPr id="13" name="Freeform 13">
            <a:extLst>
              <a:ext uri="{FF2B5EF4-FFF2-40B4-BE49-F238E27FC236}">
                <a16:creationId xmlns:a16="http://schemas.microsoft.com/office/drawing/2014/main" id="{3EB22F0A-2E74-D9AA-672C-3A5646EC45AA}"/>
              </a:ext>
            </a:extLst>
          </p:cNvPr>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2">
            <a:extLst>
              <a:ext uri="{FF2B5EF4-FFF2-40B4-BE49-F238E27FC236}">
                <a16:creationId xmlns:a16="http://schemas.microsoft.com/office/drawing/2014/main" id="{16A587FC-CF6A-4BD3-5C01-290C3BAE8225}"/>
              </a:ext>
            </a:extLst>
          </p:cNvPr>
          <p:cNvSpPr txBox="1"/>
          <p:nvPr/>
        </p:nvSpPr>
        <p:spPr>
          <a:xfrm>
            <a:off x="5702946" y="9054089"/>
            <a:ext cx="6882108" cy="432811"/>
          </a:xfrm>
          <a:prstGeom prst="rect">
            <a:avLst/>
          </a:prstGeom>
        </p:spPr>
        <p:txBody>
          <a:bodyPr lIns="0" tIns="0" rIns="0" bIns="0" rtlCol="0" anchor="t">
            <a:spAutoFit/>
          </a:bodyPr>
          <a:lstStyle/>
          <a:p>
            <a:pPr algn="ctr">
              <a:lnSpc>
                <a:spcPts val="3779"/>
              </a:lnSpc>
            </a:pPr>
            <a:r>
              <a:rPr lang="en-US" sz="2000" dirty="0">
                <a:solidFill>
                  <a:srgbClr val="000000"/>
                </a:solidFill>
                <a:latin typeface="Alatsi Bold"/>
              </a:rPr>
              <a:t>Panimalar Engineering College | 2024</a:t>
            </a:r>
          </a:p>
        </p:txBody>
      </p:sp>
    </p:spTree>
    <p:extLst>
      <p:ext uri="{BB962C8B-B14F-4D97-AF65-F5344CB8AC3E}">
        <p14:creationId xmlns:p14="http://schemas.microsoft.com/office/powerpoint/2010/main" val="2105794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3918390" y="866775"/>
            <a:ext cx="10451219" cy="1450976"/>
          </a:xfrm>
          <a:prstGeom prst="rect">
            <a:avLst/>
          </a:prstGeom>
        </p:spPr>
        <p:txBody>
          <a:bodyPr lIns="0" tIns="0" rIns="0" bIns="0" rtlCol="0" anchor="t">
            <a:spAutoFit/>
          </a:bodyPr>
          <a:lstStyle/>
          <a:p>
            <a:pPr algn="ctr">
              <a:lnSpc>
                <a:spcPts val="11899"/>
              </a:lnSpc>
            </a:pPr>
            <a:r>
              <a:rPr lang="en-US" sz="8499" b="1" dirty="0">
                <a:solidFill>
                  <a:srgbClr val="000000"/>
                </a:solidFill>
                <a:latin typeface="+mj-lt"/>
              </a:rPr>
              <a:t>Drawbacks</a:t>
            </a:r>
          </a:p>
        </p:txBody>
      </p:sp>
      <p:grpSp>
        <p:nvGrpSpPr>
          <p:cNvPr id="3" name="Group 3"/>
          <p:cNvGrpSpPr/>
          <p:nvPr/>
        </p:nvGrpSpPr>
        <p:grpSpPr>
          <a:xfrm>
            <a:off x="3102065" y="3268672"/>
            <a:ext cx="6651535" cy="2465844"/>
            <a:chOff x="0" y="0"/>
            <a:chExt cx="8868713" cy="3287792"/>
          </a:xfrm>
        </p:grpSpPr>
        <p:grpSp>
          <p:nvGrpSpPr>
            <p:cNvPr id="4" name="Group 4"/>
            <p:cNvGrpSpPr/>
            <p:nvPr/>
          </p:nvGrpSpPr>
          <p:grpSpPr>
            <a:xfrm>
              <a:off x="0" y="0"/>
              <a:ext cx="8868713" cy="3287792"/>
              <a:chOff x="0" y="0"/>
              <a:chExt cx="1751844" cy="649440"/>
            </a:xfrm>
          </p:grpSpPr>
          <p:sp>
            <p:nvSpPr>
              <p:cNvPr id="5" name="Freeform 5"/>
              <p:cNvSpPr/>
              <p:nvPr/>
            </p:nvSpPr>
            <p:spPr>
              <a:xfrm>
                <a:off x="0" y="0"/>
                <a:ext cx="1751844" cy="649440"/>
              </a:xfrm>
              <a:custGeom>
                <a:avLst/>
                <a:gdLst/>
                <a:ahLst/>
                <a:cxnLst/>
                <a:rect l="l" t="t" r="r" b="b"/>
                <a:pathLst>
                  <a:path w="1751844" h="64944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txBody>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Highly dependent on initial condition.</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Solution obtained may not be the global optimum.</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Most likely to return the local optimum value nearest to the initial conditions.</a:t>
                </a:r>
              </a:p>
            </p:txBody>
          </p:sp>
          <p:sp>
            <p:nvSpPr>
              <p:cNvPr id="6" name="TextBox 6"/>
              <p:cNvSpPr txBox="1"/>
              <p:nvPr/>
            </p:nvSpPr>
            <p:spPr>
              <a:xfrm>
                <a:off x="0" y="-38100"/>
                <a:ext cx="1751844" cy="687540"/>
              </a:xfrm>
              <a:prstGeom prst="rect">
                <a:avLst/>
              </a:prstGeom>
            </p:spPr>
            <p:txBody>
              <a:bodyPr lIns="50800" tIns="50800" rIns="50800" bIns="50800" rtlCol="0" anchor="ctr"/>
              <a:lstStyle/>
              <a:p>
                <a:pPr algn="ctr">
                  <a:lnSpc>
                    <a:spcPts val="2659"/>
                  </a:lnSpc>
                </a:pPr>
                <a:endParaRPr dirty="0"/>
              </a:p>
            </p:txBody>
          </p:sp>
        </p:grpSp>
        <p:sp>
          <p:nvSpPr>
            <p:cNvPr id="7" name="TextBox 7"/>
            <p:cNvSpPr txBox="1"/>
            <p:nvPr/>
          </p:nvSpPr>
          <p:spPr>
            <a:xfrm>
              <a:off x="695604" y="133351"/>
              <a:ext cx="7735510" cy="673005"/>
            </a:xfrm>
            <a:prstGeom prst="rect">
              <a:avLst/>
            </a:prstGeom>
          </p:spPr>
          <p:txBody>
            <a:bodyPr lIns="0" tIns="0" rIns="0" bIns="0" rtlCol="0" anchor="t">
              <a:spAutoFit/>
            </a:bodyPr>
            <a:lstStyle/>
            <a:p>
              <a:pPr>
                <a:lnSpc>
                  <a:spcPts val="4193"/>
                </a:lnSpc>
              </a:pPr>
              <a:endParaRPr lang="en-US" sz="2995" dirty="0">
                <a:solidFill>
                  <a:srgbClr val="000000"/>
                </a:solidFill>
                <a:latin typeface="Alatsi Bold"/>
              </a:endParaRPr>
            </a:p>
          </p:txBody>
        </p:sp>
      </p:grpSp>
      <p:sp>
        <p:nvSpPr>
          <p:cNvPr id="8" name="TextBox 8"/>
          <p:cNvSpPr txBox="1"/>
          <p:nvPr/>
        </p:nvSpPr>
        <p:spPr>
          <a:xfrm>
            <a:off x="2979508" y="2620338"/>
            <a:ext cx="5276728" cy="660950"/>
          </a:xfrm>
          <a:prstGeom prst="rect">
            <a:avLst/>
          </a:prstGeom>
        </p:spPr>
        <p:txBody>
          <a:bodyPr wrap="square" lIns="0" tIns="0" rIns="0" bIns="0" rtlCol="0" anchor="t">
            <a:spAutoFit/>
          </a:bodyPr>
          <a:lstStyle/>
          <a:p>
            <a:pPr>
              <a:lnSpc>
                <a:spcPts val="5487"/>
              </a:lnSpc>
            </a:pPr>
            <a:r>
              <a:rPr lang="en-US" sz="3919" dirty="0">
                <a:solidFill>
                  <a:srgbClr val="000000"/>
                </a:solidFill>
                <a:latin typeface="Alatsi Bold"/>
              </a:rPr>
              <a:t>GRG Nonlinear Solver</a:t>
            </a:r>
          </a:p>
        </p:txBody>
      </p:sp>
      <p:sp>
        <p:nvSpPr>
          <p:cNvPr id="9" name="TextBox 9"/>
          <p:cNvSpPr txBox="1"/>
          <p:nvPr/>
        </p:nvSpPr>
        <p:spPr>
          <a:xfrm>
            <a:off x="10322929" y="3124011"/>
            <a:ext cx="5801634" cy="5909310"/>
          </a:xfrm>
          <a:prstGeom prst="rect">
            <a:avLst/>
          </a:prstGeom>
        </p:spPr>
        <p:txBody>
          <a:bodyPr wrap="square" lIns="0" tIns="0" rIns="0" bIns="0" rtlCol="0" anchor="t">
            <a:spAutoFit/>
          </a:bodyPr>
          <a:lstStyle/>
          <a:p>
            <a:pPr marL="0" marR="0" algn="just">
              <a:spcBef>
                <a:spcPts val="0"/>
              </a:spcBef>
              <a:spcAft>
                <a:spcPts val="0"/>
              </a:spcAft>
            </a:pPr>
            <a:r>
              <a:rPr lang="en-US" sz="3200" dirty="0">
                <a:effectLst/>
                <a:latin typeface="Times New Roman" panose="02020603050405020304" pitchFamily="18" charset="0"/>
                <a:ea typeface="Arial" panose="020B0604020202020204" pitchFamily="34" charset="0"/>
                <a:cs typeface="Times New Roman" panose="02020603050405020304" pitchFamily="18" charset="0"/>
              </a:rPr>
              <a:t>Having a large number of dimensions in the feature space can dramatically impact the performance of machine learning algorithms, especially in the real-time environment.</a:t>
            </a:r>
          </a:p>
          <a:p>
            <a:pPr marL="0" marR="0" algn="just">
              <a:spcBef>
                <a:spcPts val="0"/>
              </a:spcBef>
              <a:spcAft>
                <a:spcPts val="0"/>
              </a:spcAft>
            </a:pPr>
            <a:endParaRPr lang="en-US" sz="32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spcBef>
                <a:spcPts val="0"/>
              </a:spcBef>
              <a:spcAft>
                <a:spcPts val="0"/>
              </a:spcAft>
            </a:pPr>
            <a:r>
              <a:rPr lang="en-GB" sz="3200" dirty="0">
                <a:effectLst/>
                <a:latin typeface="Times New Roman" panose="02020603050405020304" pitchFamily="18" charset="0"/>
                <a:ea typeface="Arial" panose="020B0604020202020204" pitchFamily="34" charset="0"/>
                <a:cs typeface="Times New Roman" panose="02020603050405020304" pitchFamily="18" charset="0"/>
              </a:rPr>
              <a:t>Therefore, many algorithms of dimensionality reduction and features selection are used on the original dataset to reduce the number of input features. </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10" name="Group 10"/>
          <p:cNvGrpSpPr/>
          <p:nvPr/>
        </p:nvGrpSpPr>
        <p:grpSpPr>
          <a:xfrm>
            <a:off x="3102065" y="6685437"/>
            <a:ext cx="6651535" cy="2465844"/>
            <a:chOff x="0" y="0"/>
            <a:chExt cx="8868713" cy="3287792"/>
          </a:xfrm>
        </p:grpSpPr>
        <p:grpSp>
          <p:nvGrpSpPr>
            <p:cNvPr id="11" name="Group 11"/>
            <p:cNvGrpSpPr/>
            <p:nvPr/>
          </p:nvGrpSpPr>
          <p:grpSpPr>
            <a:xfrm>
              <a:off x="0" y="0"/>
              <a:ext cx="8868713" cy="3287792"/>
              <a:chOff x="0" y="0"/>
              <a:chExt cx="1751844" cy="649440"/>
            </a:xfrm>
          </p:grpSpPr>
          <p:sp>
            <p:nvSpPr>
              <p:cNvPr id="12" name="Freeform 12"/>
              <p:cNvSpPr/>
              <p:nvPr/>
            </p:nvSpPr>
            <p:spPr>
              <a:xfrm>
                <a:off x="0" y="0"/>
                <a:ext cx="1751844" cy="649440"/>
              </a:xfrm>
              <a:custGeom>
                <a:avLst/>
                <a:gdLst/>
                <a:ahLst/>
                <a:cxnLst/>
                <a:rect l="l" t="t" r="r" b="b"/>
                <a:pathLst>
                  <a:path w="1751844" h="64944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txBody>
              <a:bodyPr/>
              <a:lstStyle/>
              <a:p>
                <a:pPr marL="457200" marR="0" lvl="0" indent="-457200" algn="l" defTabSz="914400" rtl="0" eaLnBrk="1" fontAlgn="auto" latinLnBrk="0" hangingPunct="1">
                  <a:lnSpc>
                    <a:spcPts val="4193"/>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Large datasets are common and are difficult to interpret.</a:t>
                </a:r>
              </a:p>
              <a:p>
                <a:pPr marL="457200" marR="0" lvl="0" indent="-457200" algn="l" defTabSz="914400" rtl="0" eaLnBrk="1" fontAlgn="auto" latinLnBrk="0" hangingPunct="1">
                  <a:lnSpc>
                    <a:spcPts val="4193"/>
                  </a:lnSpc>
                  <a:spcBef>
                    <a:spcPts val="0"/>
                  </a:spcBef>
                  <a:spcAft>
                    <a:spcPts val="0"/>
                  </a:spcAft>
                  <a:buClrTx/>
                  <a:buSzTx/>
                  <a:buFont typeface="Arial" panose="020B0604020202020204" pitchFamily="34" charset="0"/>
                  <a:buChar char="•"/>
                  <a:tabLst/>
                  <a:defRPr/>
                </a:pPr>
                <a:r>
                  <a:rPr lang="en-US" sz="2800" dirty="0">
                    <a:solidFill>
                      <a:srgbClr val="000000"/>
                    </a:solidFill>
                    <a:latin typeface="Times New Roman" panose="02020603050405020304" pitchFamily="18" charset="0"/>
                    <a:cs typeface="Times New Roman" panose="02020603050405020304" pitchFamily="18" charset="0"/>
                  </a:rPr>
                  <a:t>Higher</a:t>
                </a:r>
                <a:r>
                  <a:rPr kumimoji="0" 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execution</a:t>
                </a:r>
                <a:r>
                  <a:rPr kumimoji="0" 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time.</a:t>
                </a:r>
              </a:p>
              <a:p>
                <a:endParaRPr lang="en-US" dirty="0"/>
              </a:p>
            </p:txBody>
          </p:sp>
          <p:sp>
            <p:nvSpPr>
              <p:cNvPr id="13" name="TextBox 13"/>
              <p:cNvSpPr txBox="1"/>
              <p:nvPr/>
            </p:nvSpPr>
            <p:spPr>
              <a:xfrm>
                <a:off x="0" y="-38100"/>
                <a:ext cx="1751844" cy="687540"/>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277967" y="133351"/>
              <a:ext cx="8153148" cy="650776"/>
            </a:xfrm>
            <a:prstGeom prst="rect">
              <a:avLst/>
            </a:prstGeom>
          </p:spPr>
          <p:txBody>
            <a:bodyPr wrap="square" lIns="0" tIns="0" rIns="0" bIns="0" rtlCol="0" anchor="t">
              <a:spAutoFit/>
            </a:bodyPr>
            <a:lstStyle/>
            <a:p>
              <a:pPr>
                <a:lnSpc>
                  <a:spcPts val="4193"/>
                </a:lnSpc>
              </a:pPr>
              <a:endParaRPr lang="en-US" sz="2800" dirty="0">
                <a:solidFill>
                  <a:srgbClr val="000000"/>
                </a:solidFill>
                <a:latin typeface="Times New Roman" panose="02020603050405020304" pitchFamily="18" charset="0"/>
                <a:cs typeface="Times New Roman" panose="02020603050405020304" pitchFamily="18" charset="0"/>
              </a:endParaRPr>
            </a:p>
          </p:txBody>
        </p:sp>
      </p:grpSp>
      <p:sp>
        <p:nvSpPr>
          <p:cNvPr id="15" name="TextBox 15"/>
          <p:cNvSpPr txBox="1"/>
          <p:nvPr/>
        </p:nvSpPr>
        <p:spPr>
          <a:xfrm rot="-5400000">
            <a:off x="-2373736" y="4927094"/>
            <a:ext cx="6882108" cy="432811"/>
          </a:xfrm>
          <a:prstGeom prst="rect">
            <a:avLst/>
          </a:prstGeom>
        </p:spPr>
        <p:txBody>
          <a:bodyPr lIns="0" tIns="0" rIns="0" bIns="0" rtlCol="0" anchor="t">
            <a:spAutoFit/>
          </a:bodyPr>
          <a:lstStyle/>
          <a:p>
            <a:pPr algn="ctr">
              <a:lnSpc>
                <a:spcPts val="3779"/>
              </a:lnSpc>
            </a:pPr>
            <a:r>
              <a:rPr lang="en-US" sz="2000" dirty="0">
                <a:solidFill>
                  <a:srgbClr val="000000"/>
                </a:solidFill>
                <a:latin typeface="Alatsi Bold"/>
              </a:rPr>
              <a:t>Panimalar Engineering College| 2024</a:t>
            </a:r>
          </a:p>
        </p:txBody>
      </p:sp>
      <p:sp>
        <p:nvSpPr>
          <p:cNvPr id="16" name="TextBox 16"/>
          <p:cNvSpPr txBox="1"/>
          <p:nvPr/>
        </p:nvSpPr>
        <p:spPr>
          <a:xfrm>
            <a:off x="2979507" y="5986928"/>
            <a:ext cx="5801633" cy="660950"/>
          </a:xfrm>
          <a:prstGeom prst="rect">
            <a:avLst/>
          </a:prstGeom>
        </p:spPr>
        <p:txBody>
          <a:bodyPr wrap="square" lIns="0" tIns="0" rIns="0" bIns="0" rtlCol="0" anchor="t">
            <a:spAutoFit/>
          </a:bodyPr>
          <a:lstStyle/>
          <a:p>
            <a:pPr>
              <a:lnSpc>
                <a:spcPts val="5487"/>
              </a:lnSpc>
            </a:pPr>
            <a:r>
              <a:rPr lang="en-US" sz="3919" dirty="0">
                <a:solidFill>
                  <a:srgbClr val="000000"/>
                </a:solidFill>
                <a:latin typeface="Alatsi Bold"/>
              </a:rPr>
              <a:t>Classical Machine Learning</a:t>
            </a:r>
          </a:p>
        </p:txBody>
      </p:sp>
      <p:sp>
        <p:nvSpPr>
          <p:cNvPr id="17" name="AutoShape 17"/>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sp>
      <p:sp>
        <p:nvSpPr>
          <p:cNvPr id="18" name="AutoShape 18"/>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sp>
      <p:grpSp>
        <p:nvGrpSpPr>
          <p:cNvPr id="19" name="Group 19"/>
          <p:cNvGrpSpPr/>
          <p:nvPr/>
        </p:nvGrpSpPr>
        <p:grpSpPr>
          <a:xfrm>
            <a:off x="15859155" y="0"/>
            <a:ext cx="1562612" cy="1673225"/>
            <a:chOff x="0" y="0"/>
            <a:chExt cx="2083482" cy="2230967"/>
          </a:xfrm>
        </p:grpSpPr>
        <p:grpSp>
          <p:nvGrpSpPr>
            <p:cNvPr id="20" name="Group 20"/>
            <p:cNvGrpSpPr/>
            <p:nvPr/>
          </p:nvGrpSpPr>
          <p:grpSpPr>
            <a:xfrm>
              <a:off x="75599" y="0"/>
              <a:ext cx="1932284" cy="2230967"/>
              <a:chOff x="0" y="0"/>
              <a:chExt cx="703982" cy="812800"/>
            </a:xfrm>
          </p:grpSpPr>
          <p:sp>
            <p:nvSpPr>
              <p:cNvPr id="21" name="Freeform 2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2" name="TextBox 2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4</a:t>
              </a:r>
            </a:p>
          </p:txBody>
        </p:sp>
      </p:grpSp>
      <p:sp>
        <p:nvSpPr>
          <p:cNvPr id="24" name="Freeform 24"/>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5" name="Freeform 25"/>
          <p:cNvSpPr/>
          <p:nvPr/>
        </p:nvSpPr>
        <p:spPr>
          <a:xfrm>
            <a:off x="892058" y="9048108"/>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20F7EADB-07A1-3D11-6A7D-9E178403D930}"/>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2E6DEFC2-DB7A-AB31-3749-3199F64C4A7F}"/>
              </a:ext>
            </a:extLst>
          </p:cNvPr>
          <p:cNvSpPr txBox="1"/>
          <p:nvPr/>
        </p:nvSpPr>
        <p:spPr>
          <a:xfrm>
            <a:off x="1791340" y="2895980"/>
            <a:ext cx="14705320" cy="5203348"/>
          </a:xfrm>
          <a:prstGeom prst="rect">
            <a:avLst/>
          </a:prstGeom>
        </p:spPr>
        <p:txBody>
          <a:bodyPr lIns="0" tIns="0" rIns="0" bIns="0" rtlCol="0" anchor="t">
            <a:spAutoFit/>
          </a:bodyPr>
          <a:lstStyle/>
          <a:p>
            <a:pPr marL="457200" marR="0" lvl="0" indent="-457200" algn="l" defTabSz="914400" rtl="0" eaLnBrk="1" fontAlgn="auto" latinLnBrk="0" hangingPunct="1">
              <a:lnSpc>
                <a:spcPts val="5852"/>
              </a:lnSpc>
              <a:spcBef>
                <a:spcPts val="0"/>
              </a:spcBef>
              <a:spcAft>
                <a:spcPts val="0"/>
              </a:spcAft>
              <a:buClrTx/>
              <a:buSzTx/>
              <a:buFont typeface="Arial" panose="020B0604020202020204" pitchFamily="34" charset="0"/>
              <a:buChar char="•"/>
              <a:tabLst/>
              <a:defRPr/>
            </a:pPr>
            <a:r>
              <a:rPr kumimoji="0" lang="en-US" sz="3200" i="0" u="none" strike="noStrike" kern="1200" cap="none" spc="0" normalizeH="0" baseline="0" noProof="0" dirty="0">
                <a:ln>
                  <a:noFill/>
                </a:ln>
                <a:solidFill>
                  <a:srgbClr val="242424"/>
                </a:solidFill>
                <a:effectLst/>
                <a:uLnTx/>
                <a:uFillTx/>
                <a:latin typeface="Times New Roman" panose="02020603050405020304" pitchFamily="18" charset="0"/>
                <a:ea typeface="+mn-ea"/>
                <a:cs typeface="Times New Roman" panose="02020603050405020304" pitchFamily="18" charset="0"/>
              </a:rPr>
              <a:t>The problem of portfolio optimization can be represented as finding a way to minimize a given cost function that is related to the risk taken when choosing an asset. </a:t>
            </a:r>
          </a:p>
          <a:p>
            <a:pPr marL="457200" marR="0" lvl="0" indent="-457200" algn="l" defTabSz="914400" rtl="0" eaLnBrk="1" fontAlgn="auto" latinLnBrk="0" hangingPunct="1">
              <a:lnSpc>
                <a:spcPts val="5852"/>
              </a:lnSpc>
              <a:spcBef>
                <a:spcPts val="0"/>
              </a:spcBef>
              <a:spcAft>
                <a:spcPts val="0"/>
              </a:spcAft>
              <a:buClrTx/>
              <a:buSzTx/>
              <a:buFont typeface="Arial" panose="020B0604020202020204" pitchFamily="34" charset="0"/>
              <a:buChar char="•"/>
              <a:tabLst/>
              <a:defRPr/>
            </a:pPr>
            <a:r>
              <a:rPr kumimoji="0" lang="en-US" sz="3200" i="0" u="none" strike="noStrike" kern="1200" cap="none" spc="0" normalizeH="0" baseline="0" noProof="0" dirty="0">
                <a:ln>
                  <a:noFill/>
                </a:ln>
                <a:solidFill>
                  <a:srgbClr val="242424"/>
                </a:solidFill>
                <a:effectLst/>
                <a:uLnTx/>
                <a:uFillTx/>
                <a:latin typeface="Times New Roman" panose="02020603050405020304" pitchFamily="18" charset="0"/>
                <a:ea typeface="+mn-ea"/>
                <a:cs typeface="Times New Roman" panose="02020603050405020304" pitchFamily="18" charset="0"/>
              </a:rPr>
              <a:t>The proposed system thus updates the weight associated with each asset in order to obtain a portfolio that has lower risk with high gain.</a:t>
            </a:r>
          </a:p>
          <a:p>
            <a:pPr marL="457200" marR="0" lvl="0" indent="-457200" algn="l" defTabSz="914400" rtl="0" eaLnBrk="1" fontAlgn="auto" latinLnBrk="0" hangingPunct="1">
              <a:lnSpc>
                <a:spcPts val="5852"/>
              </a:lnSpc>
              <a:spcBef>
                <a:spcPts val="0"/>
              </a:spcBef>
              <a:spcAft>
                <a:spcPts val="0"/>
              </a:spcAft>
              <a:buClrTx/>
              <a:buSzTx/>
              <a:buFont typeface="Arial" panose="020B0604020202020204" pitchFamily="34" charset="0"/>
              <a:buChar char="•"/>
              <a:tabLst/>
              <a:defRPr/>
            </a:pPr>
            <a:r>
              <a:rPr kumimoji="0" lang="en-US" sz="3200" i="0" u="none" strike="noStrike" kern="1200" cap="none" spc="0" normalizeH="0" baseline="0" noProof="0" dirty="0">
                <a:ln>
                  <a:noFill/>
                </a:ln>
                <a:solidFill>
                  <a:srgbClr val="242424"/>
                </a:solidFill>
                <a:effectLst/>
                <a:uLnTx/>
                <a:uFillTx/>
                <a:latin typeface="Times New Roman" panose="02020603050405020304" pitchFamily="18" charset="0"/>
                <a:ea typeface="+mn-ea"/>
                <a:cs typeface="Times New Roman" panose="02020603050405020304" pitchFamily="18" charset="0"/>
              </a:rPr>
              <a:t>Using </a:t>
            </a:r>
            <a:r>
              <a:rPr kumimoji="0" lang="en-US" sz="3200" b="1" i="0" u="none" strike="noStrike" kern="1200" cap="none" spc="0" normalizeH="0" baseline="0" noProof="0" dirty="0">
                <a:ln>
                  <a:noFill/>
                </a:ln>
                <a:solidFill>
                  <a:srgbClr val="242424"/>
                </a:solidFill>
                <a:effectLst/>
                <a:uLnTx/>
                <a:uFillTx/>
                <a:latin typeface="Times New Roman" panose="02020603050405020304" pitchFamily="18" charset="0"/>
                <a:ea typeface="+mn-ea"/>
                <a:cs typeface="Times New Roman" panose="02020603050405020304" pitchFamily="18" charset="0"/>
              </a:rPr>
              <a:t>Quantum Approximate Optimization Algorithm </a:t>
            </a:r>
            <a:r>
              <a:rPr kumimoji="0" lang="en-US" sz="3200" i="0" u="none" strike="noStrike" kern="1200" cap="none" spc="0" normalizeH="0" baseline="0" noProof="0" dirty="0">
                <a:ln>
                  <a:noFill/>
                </a:ln>
                <a:solidFill>
                  <a:srgbClr val="242424"/>
                </a:solidFill>
                <a:effectLst/>
                <a:uLnTx/>
                <a:uFillTx/>
                <a:latin typeface="Times New Roman" panose="02020603050405020304" pitchFamily="18" charset="0"/>
                <a:ea typeface="+mn-ea"/>
                <a:cs typeface="Times New Roman" panose="02020603050405020304" pitchFamily="18" charset="0"/>
              </a:rPr>
              <a:t>(QAOA), we solve the combinatorial problem of handling vast feature dimension and obtain optimum solution against various constraints.</a:t>
            </a:r>
          </a:p>
        </p:txBody>
      </p:sp>
      <p:sp>
        <p:nvSpPr>
          <p:cNvPr id="4" name="AutoShape 4">
            <a:extLst>
              <a:ext uri="{FF2B5EF4-FFF2-40B4-BE49-F238E27FC236}">
                <a16:creationId xmlns:a16="http://schemas.microsoft.com/office/drawing/2014/main" id="{93F25DB3-55DB-37E6-07A5-65A763FDEF1C}"/>
              </a:ext>
            </a:extLst>
          </p:cNvPr>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5" name="Freeform 5">
            <a:extLst>
              <a:ext uri="{FF2B5EF4-FFF2-40B4-BE49-F238E27FC236}">
                <a16:creationId xmlns:a16="http://schemas.microsoft.com/office/drawing/2014/main" id="{F55330ED-3385-DA10-6E66-3E0095D9E4B1}"/>
              </a:ext>
            </a:extLst>
          </p:cNvPr>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AutoShape 6">
            <a:extLst>
              <a:ext uri="{FF2B5EF4-FFF2-40B4-BE49-F238E27FC236}">
                <a16:creationId xmlns:a16="http://schemas.microsoft.com/office/drawing/2014/main" id="{29BD3E58-90FA-E0D4-ABE0-773634397E2B}"/>
              </a:ext>
            </a:extLst>
          </p:cNvPr>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7" name="TextBox 7">
            <a:extLst>
              <a:ext uri="{FF2B5EF4-FFF2-40B4-BE49-F238E27FC236}">
                <a16:creationId xmlns:a16="http://schemas.microsoft.com/office/drawing/2014/main" id="{0B05C0F9-2CA5-DEA1-AD29-E890ED3B55EA}"/>
              </a:ext>
            </a:extLst>
          </p:cNvPr>
          <p:cNvSpPr txBox="1"/>
          <p:nvPr/>
        </p:nvSpPr>
        <p:spPr>
          <a:xfrm>
            <a:off x="2553980" y="866775"/>
            <a:ext cx="13180039" cy="1450976"/>
          </a:xfrm>
          <a:prstGeom prst="rect">
            <a:avLst/>
          </a:prstGeom>
        </p:spPr>
        <p:txBody>
          <a:bodyPr lIns="0" tIns="0" rIns="0" bIns="0" rtlCol="0" anchor="t">
            <a:spAutoFit/>
          </a:bodyPr>
          <a:lstStyle/>
          <a:p>
            <a:pPr marL="0" marR="0" lvl="0" indent="0" algn="ctr" defTabSz="914400" rtl="0" eaLnBrk="1" fontAlgn="auto" latinLnBrk="0" hangingPunct="1">
              <a:lnSpc>
                <a:spcPts val="11899"/>
              </a:lnSpc>
              <a:spcBef>
                <a:spcPts val="0"/>
              </a:spcBef>
              <a:spcAft>
                <a:spcPts val="0"/>
              </a:spcAft>
              <a:buClrTx/>
              <a:buSzTx/>
              <a:buFontTx/>
              <a:buNone/>
              <a:tabLst/>
              <a:defRPr/>
            </a:pPr>
            <a:r>
              <a:rPr lang="en-US" sz="8499" b="1" dirty="0">
                <a:solidFill>
                  <a:srgbClr val="000000"/>
                </a:solidFill>
                <a:latin typeface="+mj-lt"/>
              </a:rPr>
              <a:t>Proposed System</a:t>
            </a:r>
            <a:endParaRPr kumimoji="0" lang="en-US" sz="8499" b="1" i="0" u="none" strike="noStrike" kern="1200" cap="none" spc="0" normalizeH="0" baseline="0" noProof="0" dirty="0">
              <a:ln>
                <a:noFill/>
              </a:ln>
              <a:solidFill>
                <a:srgbClr val="000000"/>
              </a:solidFill>
              <a:effectLst/>
              <a:uLnTx/>
              <a:uFillTx/>
              <a:latin typeface="+mj-lt"/>
              <a:ea typeface="+mn-ea"/>
              <a:cs typeface="+mn-cs"/>
            </a:endParaRPr>
          </a:p>
        </p:txBody>
      </p:sp>
      <p:grpSp>
        <p:nvGrpSpPr>
          <p:cNvPr id="8" name="Group 8">
            <a:extLst>
              <a:ext uri="{FF2B5EF4-FFF2-40B4-BE49-F238E27FC236}">
                <a16:creationId xmlns:a16="http://schemas.microsoft.com/office/drawing/2014/main" id="{C1BAFEA6-9600-0F8C-BC5A-00A7BCD95521}"/>
              </a:ext>
            </a:extLst>
          </p:cNvPr>
          <p:cNvGrpSpPr/>
          <p:nvPr/>
        </p:nvGrpSpPr>
        <p:grpSpPr>
          <a:xfrm>
            <a:off x="15859155" y="0"/>
            <a:ext cx="1562612" cy="1673225"/>
            <a:chOff x="0" y="0"/>
            <a:chExt cx="2083482" cy="2230967"/>
          </a:xfrm>
        </p:grpSpPr>
        <p:grpSp>
          <p:nvGrpSpPr>
            <p:cNvPr id="9" name="Group 9">
              <a:extLst>
                <a:ext uri="{FF2B5EF4-FFF2-40B4-BE49-F238E27FC236}">
                  <a16:creationId xmlns:a16="http://schemas.microsoft.com/office/drawing/2014/main" id="{631BCE90-554A-54D5-132F-DC7A45FD231E}"/>
                </a:ext>
              </a:extLst>
            </p:cNvPr>
            <p:cNvGrpSpPr/>
            <p:nvPr/>
          </p:nvGrpSpPr>
          <p:grpSpPr>
            <a:xfrm>
              <a:off x="75599" y="0"/>
              <a:ext cx="1932284" cy="2230967"/>
              <a:chOff x="0" y="0"/>
              <a:chExt cx="703982" cy="812800"/>
            </a:xfrm>
          </p:grpSpPr>
          <p:sp>
            <p:nvSpPr>
              <p:cNvPr id="10" name="Freeform 10">
                <a:extLst>
                  <a:ext uri="{FF2B5EF4-FFF2-40B4-BE49-F238E27FC236}">
                    <a16:creationId xmlns:a16="http://schemas.microsoft.com/office/drawing/2014/main" id="{0BA0BF0C-568D-B9F4-E3B2-EEF7798AABDE}"/>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a:extLst>
                  <a:ext uri="{FF2B5EF4-FFF2-40B4-BE49-F238E27FC236}">
                    <a16:creationId xmlns:a16="http://schemas.microsoft.com/office/drawing/2014/main" id="{51B3B4F5-9D4A-5296-7F2F-062E8C612240}"/>
                  </a:ext>
                </a:extLst>
              </p:cNvPr>
              <p:cNvSpPr txBox="1"/>
              <p:nvPr/>
            </p:nvSpPr>
            <p:spPr>
              <a:xfrm>
                <a:off x="0" y="-47625"/>
                <a:ext cx="703982" cy="7334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2" name="TextBox 12">
              <a:extLst>
                <a:ext uri="{FF2B5EF4-FFF2-40B4-BE49-F238E27FC236}">
                  <a16:creationId xmlns:a16="http://schemas.microsoft.com/office/drawing/2014/main" id="{4561E233-DFC4-AD85-3CD5-0A3CF9E1ABB7}"/>
                </a:ext>
              </a:extLst>
            </p:cNvPr>
            <p:cNvSpPr txBox="1"/>
            <p:nvPr/>
          </p:nvSpPr>
          <p:spPr>
            <a:xfrm>
              <a:off x="0" y="437582"/>
              <a:ext cx="2083482" cy="1241504"/>
            </a:xfrm>
            <a:prstGeom prst="rect">
              <a:avLst/>
            </a:prstGeom>
          </p:spPr>
          <p:txBody>
            <a:bodyPr lIns="0" tIns="0" rIns="0" bIns="0" rtlCol="0" anchor="t">
              <a:spAutoFit/>
            </a:bodyPr>
            <a:lstStyle/>
            <a:p>
              <a:pPr marL="0" marR="0" lvl="0" indent="0" algn="ctr" defTabSz="914400" rtl="0" eaLnBrk="1" fontAlgn="auto" latinLnBrk="0" hangingPunct="1">
                <a:lnSpc>
                  <a:spcPts val="7805"/>
                </a:lnSpc>
                <a:spcBef>
                  <a:spcPts val="0"/>
                </a:spcBef>
                <a:spcAft>
                  <a:spcPts val="0"/>
                </a:spcAft>
                <a:buClrTx/>
                <a:buSzTx/>
                <a:buFontTx/>
                <a:buNone/>
                <a:tabLst/>
                <a:defRPr/>
              </a:pPr>
              <a:r>
                <a:rPr lang="en-US" sz="5575" dirty="0">
                  <a:solidFill>
                    <a:srgbClr val="000000"/>
                  </a:solidFill>
                  <a:latin typeface="Open Sans Bold"/>
                </a:rPr>
                <a:t>5</a:t>
              </a:r>
              <a:endParaRPr kumimoji="0" lang="en-US" sz="5575" b="0" i="0" u="none" strike="noStrike" kern="1200" cap="none" spc="0" normalizeH="0" baseline="0" noProof="0" dirty="0">
                <a:ln>
                  <a:noFill/>
                </a:ln>
                <a:solidFill>
                  <a:srgbClr val="000000"/>
                </a:solidFill>
                <a:effectLst/>
                <a:uLnTx/>
                <a:uFillTx/>
                <a:latin typeface="Open Sans Bold"/>
                <a:ea typeface="+mn-ea"/>
                <a:cs typeface="+mn-cs"/>
              </a:endParaRPr>
            </a:p>
          </p:txBody>
        </p:sp>
      </p:grpSp>
      <p:sp>
        <p:nvSpPr>
          <p:cNvPr id="13" name="Freeform 13">
            <a:extLst>
              <a:ext uri="{FF2B5EF4-FFF2-40B4-BE49-F238E27FC236}">
                <a16:creationId xmlns:a16="http://schemas.microsoft.com/office/drawing/2014/main" id="{83F824EA-C4C3-C831-2499-243C8E709F2E}"/>
              </a:ext>
            </a:extLst>
          </p:cNvPr>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2">
            <a:extLst>
              <a:ext uri="{FF2B5EF4-FFF2-40B4-BE49-F238E27FC236}">
                <a16:creationId xmlns:a16="http://schemas.microsoft.com/office/drawing/2014/main" id="{5C3ACA97-D500-D1C5-77E9-8EF41E6ABA36}"/>
              </a:ext>
            </a:extLst>
          </p:cNvPr>
          <p:cNvSpPr txBox="1"/>
          <p:nvPr/>
        </p:nvSpPr>
        <p:spPr>
          <a:xfrm>
            <a:off x="5702946" y="8800282"/>
            <a:ext cx="6882108" cy="432811"/>
          </a:xfrm>
          <a:prstGeom prst="rect">
            <a:avLst/>
          </a:prstGeom>
        </p:spPr>
        <p:txBody>
          <a:bodyPr lIns="0" tIns="0" rIns="0" bIns="0" rtlCol="0" anchor="t">
            <a:spAutoFit/>
          </a:bodyPr>
          <a:lstStyle/>
          <a:p>
            <a:pPr algn="ctr">
              <a:lnSpc>
                <a:spcPts val="3779"/>
              </a:lnSpc>
            </a:pPr>
            <a:r>
              <a:rPr lang="en-US" sz="2000" dirty="0">
                <a:solidFill>
                  <a:srgbClr val="000000"/>
                </a:solidFill>
                <a:latin typeface="Alatsi Bold"/>
              </a:rPr>
              <a:t>Panimalar Engineering College | 2024</a:t>
            </a:r>
          </a:p>
        </p:txBody>
      </p:sp>
    </p:spTree>
    <p:extLst>
      <p:ext uri="{BB962C8B-B14F-4D97-AF65-F5344CB8AC3E}">
        <p14:creationId xmlns:p14="http://schemas.microsoft.com/office/powerpoint/2010/main" val="2532635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866775"/>
            <a:ext cx="16230600" cy="1450976"/>
          </a:xfrm>
          <a:prstGeom prst="rect">
            <a:avLst/>
          </a:prstGeom>
        </p:spPr>
        <p:txBody>
          <a:bodyPr lIns="0" tIns="0" rIns="0" bIns="0" rtlCol="0" anchor="t">
            <a:spAutoFit/>
          </a:bodyPr>
          <a:lstStyle/>
          <a:p>
            <a:pPr algn="ctr">
              <a:lnSpc>
                <a:spcPts val="11899"/>
              </a:lnSpc>
            </a:pPr>
            <a:r>
              <a:rPr lang="en-US" sz="8499" b="1" dirty="0">
                <a:solidFill>
                  <a:srgbClr val="000000"/>
                </a:solidFill>
                <a:latin typeface="+mj-lt"/>
              </a:rPr>
              <a:t>Advantages</a:t>
            </a:r>
          </a:p>
        </p:txBody>
      </p:sp>
      <p:grpSp>
        <p:nvGrpSpPr>
          <p:cNvPr id="3" name="Group 3"/>
          <p:cNvGrpSpPr/>
          <p:nvPr/>
        </p:nvGrpSpPr>
        <p:grpSpPr>
          <a:xfrm>
            <a:off x="1704735" y="3038299"/>
            <a:ext cx="15516465" cy="5719613"/>
            <a:chOff x="0" y="-63120"/>
            <a:chExt cx="20688620" cy="7626152"/>
          </a:xfrm>
        </p:grpSpPr>
        <p:grpSp>
          <p:nvGrpSpPr>
            <p:cNvPr id="4" name="Group 4"/>
            <p:cNvGrpSpPr/>
            <p:nvPr/>
          </p:nvGrpSpPr>
          <p:grpSpPr>
            <a:xfrm>
              <a:off x="0" y="0"/>
              <a:ext cx="1473815" cy="1473815"/>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130580"/>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Bold"/>
                </a:rPr>
                <a:t>1</a:t>
              </a:r>
            </a:p>
          </p:txBody>
        </p:sp>
        <p:grpSp>
          <p:nvGrpSpPr>
            <p:cNvPr id="8" name="Group 8"/>
            <p:cNvGrpSpPr/>
            <p:nvPr/>
          </p:nvGrpSpPr>
          <p:grpSpPr>
            <a:xfrm>
              <a:off x="0" y="2742037"/>
              <a:ext cx="1473815" cy="1473815"/>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2872617"/>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Bold"/>
                </a:rPr>
                <a:t>2</a:t>
              </a:r>
            </a:p>
          </p:txBody>
        </p:sp>
        <p:grpSp>
          <p:nvGrpSpPr>
            <p:cNvPr id="12" name="Group 12"/>
            <p:cNvGrpSpPr/>
            <p:nvPr/>
          </p:nvGrpSpPr>
          <p:grpSpPr>
            <a:xfrm>
              <a:off x="0" y="5484075"/>
              <a:ext cx="1473815" cy="1473815"/>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0" y="5614654"/>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Bold"/>
                </a:rPr>
                <a:t>3</a:t>
              </a:r>
            </a:p>
          </p:txBody>
        </p:sp>
        <p:sp>
          <p:nvSpPr>
            <p:cNvPr id="16" name="TextBox 16"/>
            <p:cNvSpPr txBox="1"/>
            <p:nvPr/>
          </p:nvSpPr>
          <p:spPr>
            <a:xfrm>
              <a:off x="1711697" y="-63120"/>
              <a:ext cx="18976923" cy="2145631"/>
            </a:xfrm>
            <a:prstGeom prst="rect">
              <a:avLst/>
            </a:prstGeom>
          </p:spPr>
          <p:txBody>
            <a:bodyPr lIns="0" tIns="0" rIns="0" bIns="0" rtlCol="0" anchor="t">
              <a:spAutoFit/>
            </a:bodyPr>
            <a:lstStyle/>
            <a:p>
              <a:pPr>
                <a:lnSpc>
                  <a:spcPts val="4322"/>
                </a:lnSpc>
              </a:pPr>
              <a:r>
                <a:rPr lang="en-US" sz="3087" dirty="0">
                  <a:solidFill>
                    <a:srgbClr val="000000"/>
                  </a:solidFill>
                  <a:latin typeface="Alatsi Bold"/>
                </a:rPr>
                <a:t>High Performance Computing:</a:t>
              </a:r>
            </a:p>
            <a:p>
              <a:pPr>
                <a:lnSpc>
                  <a:spcPts val="4322"/>
                </a:lnSpc>
              </a:pPr>
              <a:r>
                <a:rPr lang="en-US" sz="3087" dirty="0">
                  <a:solidFill>
                    <a:srgbClr val="000000"/>
                  </a:solidFill>
                  <a:latin typeface="Times New Roman" panose="02020603050405020304" pitchFamily="18" charset="0"/>
                  <a:cs typeface="Times New Roman" panose="02020603050405020304" pitchFamily="18" charset="0"/>
                </a:rPr>
                <a:t>The high speed processing power helps reduce the execution time required to process the data.</a:t>
              </a:r>
            </a:p>
          </p:txBody>
        </p:sp>
        <p:sp>
          <p:nvSpPr>
            <p:cNvPr id="17" name="TextBox 17"/>
            <p:cNvSpPr txBox="1"/>
            <p:nvPr/>
          </p:nvSpPr>
          <p:spPr>
            <a:xfrm>
              <a:off x="1711697" y="2677140"/>
              <a:ext cx="18976923" cy="2145631"/>
            </a:xfrm>
            <a:prstGeom prst="rect">
              <a:avLst/>
            </a:prstGeom>
          </p:spPr>
          <p:txBody>
            <a:bodyPr lIns="0" tIns="0" rIns="0" bIns="0" rtlCol="0" anchor="t">
              <a:spAutoFit/>
            </a:bodyPr>
            <a:lstStyle/>
            <a:p>
              <a:pPr>
                <a:lnSpc>
                  <a:spcPts val="4322"/>
                </a:lnSpc>
              </a:pPr>
              <a:r>
                <a:rPr lang="en-US" sz="3087" dirty="0">
                  <a:solidFill>
                    <a:srgbClr val="000000"/>
                  </a:solidFill>
                  <a:latin typeface="Alatsi Bold"/>
                </a:rPr>
                <a:t>Effective Handling of Large Datasets:</a:t>
              </a:r>
            </a:p>
            <a:p>
              <a:pPr>
                <a:lnSpc>
                  <a:spcPts val="4322"/>
                </a:lnSpc>
              </a:pPr>
              <a:r>
                <a:rPr lang="en-US" sz="3087" dirty="0">
                  <a:solidFill>
                    <a:srgbClr val="000000"/>
                  </a:solidFill>
                  <a:latin typeface="Times New Roman" panose="02020603050405020304" pitchFamily="18" charset="0"/>
                  <a:cs typeface="Times New Roman" panose="02020603050405020304" pitchFamily="18" charset="0"/>
                </a:rPr>
                <a:t>It is possible to process datasets with high dimensions in the feature space and huge amounts of data. </a:t>
              </a:r>
            </a:p>
          </p:txBody>
        </p:sp>
        <p:sp>
          <p:nvSpPr>
            <p:cNvPr id="18" name="TextBox 18"/>
            <p:cNvSpPr txBox="1"/>
            <p:nvPr/>
          </p:nvSpPr>
          <p:spPr>
            <a:xfrm>
              <a:off x="1711697" y="5417401"/>
              <a:ext cx="18976923" cy="2145631"/>
            </a:xfrm>
            <a:prstGeom prst="rect">
              <a:avLst/>
            </a:prstGeom>
          </p:spPr>
          <p:txBody>
            <a:bodyPr lIns="0" tIns="0" rIns="0" bIns="0" rtlCol="0" anchor="t">
              <a:spAutoFit/>
            </a:bodyPr>
            <a:lstStyle/>
            <a:p>
              <a:pPr>
                <a:lnSpc>
                  <a:spcPts val="4322"/>
                </a:lnSpc>
              </a:pPr>
              <a:r>
                <a:rPr lang="en-US" sz="3087" dirty="0">
                  <a:solidFill>
                    <a:srgbClr val="000000"/>
                  </a:solidFill>
                  <a:latin typeface="Alatsi Bold"/>
                </a:rPr>
                <a:t>Acquire Optimal Return:</a:t>
              </a:r>
            </a:p>
            <a:p>
              <a:pPr>
                <a:lnSpc>
                  <a:spcPts val="4322"/>
                </a:lnSpc>
              </a:pPr>
              <a:r>
                <a:rPr lang="en-US" sz="3087" dirty="0">
                  <a:solidFill>
                    <a:srgbClr val="000000"/>
                  </a:solidFill>
                  <a:latin typeface="Times New Roman" panose="02020603050405020304" pitchFamily="18" charset="0"/>
                  <a:cs typeface="Times New Roman" panose="02020603050405020304" pitchFamily="18" charset="0"/>
                </a:rPr>
                <a:t>It helps achieve the optimal returns against various constraints unlike existing systems which are likely to return local optimum.</a:t>
              </a:r>
            </a:p>
          </p:txBody>
        </p:sp>
      </p:grpSp>
      <p:grpSp>
        <p:nvGrpSpPr>
          <p:cNvPr id="19" name="Group 19"/>
          <p:cNvGrpSpPr/>
          <p:nvPr/>
        </p:nvGrpSpPr>
        <p:grpSpPr>
          <a:xfrm>
            <a:off x="627362" y="0"/>
            <a:ext cx="937061" cy="10287000"/>
            <a:chOff x="0" y="0"/>
            <a:chExt cx="246798" cy="2709333"/>
          </a:xfrm>
        </p:grpSpPr>
        <p:sp>
          <p:nvSpPr>
            <p:cNvPr id="20" name="Freeform 20"/>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21" name="TextBox 21"/>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23" name="AutoShape 23"/>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sp>
      <p:sp>
        <p:nvSpPr>
          <p:cNvPr id="24" name="AutoShape 24"/>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sp>
      <p:grpSp>
        <p:nvGrpSpPr>
          <p:cNvPr id="25" name="Group 25"/>
          <p:cNvGrpSpPr/>
          <p:nvPr/>
        </p:nvGrpSpPr>
        <p:grpSpPr>
          <a:xfrm>
            <a:off x="15859155" y="0"/>
            <a:ext cx="1562612" cy="1673225"/>
            <a:chOff x="0" y="0"/>
            <a:chExt cx="2083482" cy="2230967"/>
          </a:xfrm>
        </p:grpSpPr>
        <p:grpSp>
          <p:nvGrpSpPr>
            <p:cNvPr id="26" name="Group 26"/>
            <p:cNvGrpSpPr/>
            <p:nvPr/>
          </p:nvGrpSpPr>
          <p:grpSpPr>
            <a:xfrm>
              <a:off x="75599" y="0"/>
              <a:ext cx="1932284" cy="2230967"/>
              <a:chOff x="0" y="0"/>
              <a:chExt cx="703982" cy="812800"/>
            </a:xfrm>
          </p:grpSpPr>
          <p:sp>
            <p:nvSpPr>
              <p:cNvPr id="27" name="Freeform 2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8" name="TextBox 2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6</a:t>
              </a:r>
            </a:p>
          </p:txBody>
        </p:sp>
      </p:grpSp>
      <p:sp>
        <p:nvSpPr>
          <p:cNvPr id="30" name="Freeform 30"/>
          <p:cNvSpPr/>
          <p:nvPr/>
        </p:nvSpPr>
        <p:spPr>
          <a:xfrm>
            <a:off x="969754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1" name="Freeform 31"/>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2" name="TextBox 15">
            <a:extLst>
              <a:ext uri="{FF2B5EF4-FFF2-40B4-BE49-F238E27FC236}">
                <a16:creationId xmlns:a16="http://schemas.microsoft.com/office/drawing/2014/main" id="{9468489C-EAA0-8044-F751-4A502570C551}"/>
              </a:ext>
            </a:extLst>
          </p:cNvPr>
          <p:cNvSpPr txBox="1"/>
          <p:nvPr/>
        </p:nvSpPr>
        <p:spPr>
          <a:xfrm rot="-5400000">
            <a:off x="-2373736" y="4927094"/>
            <a:ext cx="6882108" cy="432811"/>
          </a:xfrm>
          <a:prstGeom prst="rect">
            <a:avLst/>
          </a:prstGeom>
        </p:spPr>
        <p:txBody>
          <a:bodyPr lIns="0" tIns="0" rIns="0" bIns="0" rtlCol="0" anchor="t">
            <a:spAutoFit/>
          </a:bodyPr>
          <a:lstStyle/>
          <a:p>
            <a:pPr algn="ctr">
              <a:lnSpc>
                <a:spcPts val="3779"/>
              </a:lnSpc>
            </a:pPr>
            <a:r>
              <a:rPr lang="en-US" sz="2000" dirty="0">
                <a:solidFill>
                  <a:srgbClr val="000000"/>
                </a:solidFill>
                <a:latin typeface="Alatsi Bold"/>
              </a:rPr>
              <a:t>Panimalar Engineering College| 2024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93BCC0AC-9A29-DBAF-4C7F-23B1939A2EFB}"/>
            </a:ext>
          </a:extLst>
        </p:cNvPr>
        <p:cNvGrpSpPr/>
        <p:nvPr/>
      </p:nvGrpSpPr>
      <p:grpSpPr>
        <a:xfrm>
          <a:off x="0" y="0"/>
          <a:ext cx="0" cy="0"/>
          <a:chOff x="0" y="0"/>
          <a:chExt cx="0" cy="0"/>
        </a:xfrm>
      </p:grpSpPr>
      <p:sp>
        <p:nvSpPr>
          <p:cNvPr id="13" name="Freeform 13">
            <a:extLst>
              <a:ext uri="{FF2B5EF4-FFF2-40B4-BE49-F238E27FC236}">
                <a16:creationId xmlns:a16="http://schemas.microsoft.com/office/drawing/2014/main" id="{8DDEFF4A-D60A-67BB-DE7D-CC6F3584805D}"/>
              </a:ext>
            </a:extLst>
          </p:cNvPr>
          <p:cNvSpPr/>
          <p:nvPr/>
        </p:nvSpPr>
        <p:spPr>
          <a:xfrm>
            <a:off x="-2187101" y="-58202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a:extLst>
              <a:ext uri="{FF2B5EF4-FFF2-40B4-BE49-F238E27FC236}">
                <a16:creationId xmlns:a16="http://schemas.microsoft.com/office/drawing/2014/main" id="{379F421C-0E81-61E1-9E43-063F596E5AA0}"/>
              </a:ext>
            </a:extLst>
          </p:cNvPr>
          <p:cNvSpPr txBox="1"/>
          <p:nvPr/>
        </p:nvSpPr>
        <p:spPr>
          <a:xfrm>
            <a:off x="1236347" y="510912"/>
            <a:ext cx="15815306" cy="1450976"/>
          </a:xfrm>
          <a:prstGeom prst="rect">
            <a:avLst/>
          </a:prstGeom>
        </p:spPr>
        <p:txBody>
          <a:bodyPr lIns="0" tIns="0" rIns="0" bIns="0" rtlCol="0" anchor="t">
            <a:spAutoFit/>
          </a:bodyPr>
          <a:lstStyle/>
          <a:p>
            <a:pPr algn="ctr">
              <a:lnSpc>
                <a:spcPts val="11899"/>
              </a:lnSpc>
            </a:pPr>
            <a:r>
              <a:rPr lang="en-US" sz="8499" b="1" dirty="0">
                <a:solidFill>
                  <a:srgbClr val="000000"/>
                </a:solidFill>
                <a:latin typeface="+mj-lt"/>
                <a:ea typeface="Alatsi Bold"/>
              </a:rPr>
              <a:t>﻿</a:t>
            </a:r>
            <a:r>
              <a:rPr lang="en-US" sz="8499" b="1" dirty="0">
                <a:solidFill>
                  <a:srgbClr val="000000"/>
                </a:solidFill>
                <a:latin typeface="+mj-lt"/>
              </a:rPr>
              <a:t>Literature</a:t>
            </a:r>
            <a:r>
              <a:rPr lang="en-US" sz="8499" b="1" dirty="0">
                <a:solidFill>
                  <a:srgbClr val="000000"/>
                </a:solidFill>
                <a:latin typeface="+mj-lt"/>
                <a:ea typeface="Alatsi Bold"/>
              </a:rPr>
              <a:t> Survey</a:t>
            </a:r>
          </a:p>
        </p:txBody>
      </p:sp>
      <p:sp>
        <p:nvSpPr>
          <p:cNvPr id="5" name="AutoShape 5">
            <a:extLst>
              <a:ext uri="{FF2B5EF4-FFF2-40B4-BE49-F238E27FC236}">
                <a16:creationId xmlns:a16="http://schemas.microsoft.com/office/drawing/2014/main" id="{5E26B6DE-32E8-5B73-F6EE-8DF6BFF971E5}"/>
              </a:ext>
            </a:extLst>
          </p:cNvPr>
          <p:cNvSpPr/>
          <p:nvPr/>
        </p:nvSpPr>
        <p:spPr>
          <a:xfrm>
            <a:off x="-260599" y="9892665"/>
            <a:ext cx="7105264" cy="19050"/>
          </a:xfrm>
          <a:prstGeom prst="line">
            <a:avLst/>
          </a:prstGeom>
          <a:ln w="114300" cap="flat">
            <a:solidFill>
              <a:srgbClr val="9FC3D0"/>
            </a:solidFill>
            <a:prstDash val="solid"/>
            <a:headEnd type="none" w="sm" len="sm"/>
            <a:tailEnd type="none" w="sm" len="sm"/>
          </a:ln>
        </p:spPr>
      </p:sp>
      <p:sp>
        <p:nvSpPr>
          <p:cNvPr id="6" name="AutoShape 6">
            <a:extLst>
              <a:ext uri="{FF2B5EF4-FFF2-40B4-BE49-F238E27FC236}">
                <a16:creationId xmlns:a16="http://schemas.microsoft.com/office/drawing/2014/main" id="{65FF3CC4-F398-1C6D-5A45-1A8A97F61B63}"/>
              </a:ext>
            </a:extLst>
          </p:cNvPr>
          <p:cNvSpPr/>
          <p:nvPr/>
        </p:nvSpPr>
        <p:spPr>
          <a:xfrm>
            <a:off x="11430169" y="9892665"/>
            <a:ext cx="7105264" cy="19050"/>
          </a:xfrm>
          <a:prstGeom prst="line">
            <a:avLst/>
          </a:prstGeom>
          <a:ln w="114300" cap="flat">
            <a:solidFill>
              <a:srgbClr val="9FC3D0"/>
            </a:solidFill>
            <a:prstDash val="solid"/>
            <a:headEnd type="none" w="sm" len="sm"/>
            <a:tailEnd type="none" w="sm" len="sm"/>
          </a:ln>
        </p:spPr>
      </p:sp>
      <p:grpSp>
        <p:nvGrpSpPr>
          <p:cNvPr id="7" name="Group 7">
            <a:extLst>
              <a:ext uri="{FF2B5EF4-FFF2-40B4-BE49-F238E27FC236}">
                <a16:creationId xmlns:a16="http://schemas.microsoft.com/office/drawing/2014/main" id="{3BC05AF0-922B-12DE-5171-C6FD5836B94E}"/>
              </a:ext>
            </a:extLst>
          </p:cNvPr>
          <p:cNvGrpSpPr/>
          <p:nvPr/>
        </p:nvGrpSpPr>
        <p:grpSpPr>
          <a:xfrm>
            <a:off x="15859155" y="0"/>
            <a:ext cx="1562612" cy="1673225"/>
            <a:chOff x="0" y="0"/>
            <a:chExt cx="2083482" cy="2230967"/>
          </a:xfrm>
        </p:grpSpPr>
        <p:grpSp>
          <p:nvGrpSpPr>
            <p:cNvPr id="8" name="Group 8">
              <a:extLst>
                <a:ext uri="{FF2B5EF4-FFF2-40B4-BE49-F238E27FC236}">
                  <a16:creationId xmlns:a16="http://schemas.microsoft.com/office/drawing/2014/main" id="{B0159F86-75AB-B64D-F60A-CC84A45A593E}"/>
                </a:ext>
              </a:extLst>
            </p:cNvPr>
            <p:cNvGrpSpPr/>
            <p:nvPr/>
          </p:nvGrpSpPr>
          <p:grpSpPr>
            <a:xfrm>
              <a:off x="75599" y="0"/>
              <a:ext cx="1932284" cy="2230967"/>
              <a:chOff x="0" y="0"/>
              <a:chExt cx="703982" cy="812800"/>
            </a:xfrm>
          </p:grpSpPr>
          <p:sp>
            <p:nvSpPr>
              <p:cNvPr id="9" name="Freeform 9">
                <a:extLst>
                  <a:ext uri="{FF2B5EF4-FFF2-40B4-BE49-F238E27FC236}">
                    <a16:creationId xmlns:a16="http://schemas.microsoft.com/office/drawing/2014/main" id="{2F21C11F-3C7C-96DF-9EB4-2D4E1C4ED094}"/>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10">
                <a:extLst>
                  <a:ext uri="{FF2B5EF4-FFF2-40B4-BE49-F238E27FC236}">
                    <a16:creationId xmlns:a16="http://schemas.microsoft.com/office/drawing/2014/main" id="{B925D3FD-AD4A-24C1-B128-41C81870FC44}"/>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a:extLst>
                <a:ext uri="{FF2B5EF4-FFF2-40B4-BE49-F238E27FC236}">
                  <a16:creationId xmlns:a16="http://schemas.microsoft.com/office/drawing/2014/main" id="{8CE4075B-DFE9-1110-2CDF-9EF304B4466A}"/>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7</a:t>
              </a:r>
            </a:p>
          </p:txBody>
        </p:sp>
      </p:grpSp>
      <p:sp>
        <p:nvSpPr>
          <p:cNvPr id="14" name="Freeform 14">
            <a:extLst>
              <a:ext uri="{FF2B5EF4-FFF2-40B4-BE49-F238E27FC236}">
                <a16:creationId xmlns:a16="http://schemas.microsoft.com/office/drawing/2014/main" id="{6246B3C2-9556-9F60-3BC7-3207AB89E76F}"/>
              </a:ext>
            </a:extLst>
          </p:cNvPr>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15" name="Table 14">
            <a:extLst>
              <a:ext uri="{FF2B5EF4-FFF2-40B4-BE49-F238E27FC236}">
                <a16:creationId xmlns:a16="http://schemas.microsoft.com/office/drawing/2014/main" id="{E7768BD7-57F4-A5F4-0EF5-21A6DBFF7674}"/>
              </a:ext>
            </a:extLst>
          </p:cNvPr>
          <p:cNvGraphicFramePr>
            <a:graphicFrameLocks noGrp="1"/>
          </p:cNvGraphicFramePr>
          <p:nvPr>
            <p:extLst>
              <p:ext uri="{D42A27DB-BD31-4B8C-83A1-F6EECF244321}">
                <p14:modId xmlns:p14="http://schemas.microsoft.com/office/powerpoint/2010/main" val="1064468759"/>
              </p:ext>
            </p:extLst>
          </p:nvPr>
        </p:nvGraphicFramePr>
        <p:xfrm>
          <a:off x="1470498" y="2414213"/>
          <a:ext cx="15369701" cy="6800950"/>
        </p:xfrm>
        <a:graphic>
          <a:graphicData uri="http://schemas.openxmlformats.org/drawingml/2006/table">
            <a:tbl>
              <a:tblPr firstRow="1" bandRow="1">
                <a:tableStyleId>{912C8C85-51F0-491E-9774-3900AFEF0FD7}</a:tableStyleId>
              </a:tblPr>
              <a:tblGrid>
                <a:gridCol w="1177321">
                  <a:extLst>
                    <a:ext uri="{9D8B030D-6E8A-4147-A177-3AD203B41FA5}">
                      <a16:colId xmlns:a16="http://schemas.microsoft.com/office/drawing/2014/main" val="413644826"/>
                    </a:ext>
                  </a:extLst>
                </a:gridCol>
                <a:gridCol w="1566691">
                  <a:extLst>
                    <a:ext uri="{9D8B030D-6E8A-4147-A177-3AD203B41FA5}">
                      <a16:colId xmlns:a16="http://schemas.microsoft.com/office/drawing/2014/main" val="2391251227"/>
                    </a:ext>
                  </a:extLst>
                </a:gridCol>
                <a:gridCol w="5805976">
                  <a:extLst>
                    <a:ext uri="{9D8B030D-6E8A-4147-A177-3AD203B41FA5}">
                      <a16:colId xmlns:a16="http://schemas.microsoft.com/office/drawing/2014/main" val="2638404562"/>
                    </a:ext>
                  </a:extLst>
                </a:gridCol>
                <a:gridCol w="3674427">
                  <a:extLst>
                    <a:ext uri="{9D8B030D-6E8A-4147-A177-3AD203B41FA5}">
                      <a16:colId xmlns:a16="http://schemas.microsoft.com/office/drawing/2014/main" val="285958090"/>
                    </a:ext>
                  </a:extLst>
                </a:gridCol>
                <a:gridCol w="3145286">
                  <a:extLst>
                    <a:ext uri="{9D8B030D-6E8A-4147-A177-3AD203B41FA5}">
                      <a16:colId xmlns:a16="http://schemas.microsoft.com/office/drawing/2014/main" val="1189595711"/>
                    </a:ext>
                  </a:extLst>
                </a:gridCol>
              </a:tblGrid>
              <a:tr h="1360190">
                <a:tc>
                  <a:txBody>
                    <a:bodyPr/>
                    <a:lstStyle/>
                    <a:p>
                      <a:pPr algn="ctr"/>
                      <a:r>
                        <a:rPr lang="en-US" sz="2400" dirty="0">
                          <a:solidFill>
                            <a:schemeClr val="tx1"/>
                          </a:solidFill>
                          <a:latin typeface="+mj-lt"/>
                          <a:cs typeface="Times New Roman" panose="02020603050405020304" pitchFamily="18" charset="0"/>
                        </a:rPr>
                        <a:t>S. 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D9B1"/>
                    </a:solidFill>
                  </a:tcPr>
                </a:tc>
                <a:tc>
                  <a:txBody>
                    <a:bodyPr/>
                    <a:lstStyle/>
                    <a:p>
                      <a:pPr algn="ctr"/>
                      <a:r>
                        <a:rPr lang="en-US" sz="2400" dirty="0">
                          <a:solidFill>
                            <a:schemeClr val="tx1"/>
                          </a:solidFill>
                          <a:latin typeface="+mj-lt"/>
                          <a:cs typeface="Times New Roman" panose="02020603050405020304" pitchFamily="18" charset="0"/>
                        </a:rPr>
                        <a:t>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D9B1"/>
                    </a:solidFill>
                  </a:tcPr>
                </a:tc>
                <a:tc>
                  <a:txBody>
                    <a:bodyPr/>
                    <a:lstStyle/>
                    <a:p>
                      <a:pPr algn="ctr"/>
                      <a:r>
                        <a:rPr lang="en-US" sz="2400" dirty="0">
                          <a:solidFill>
                            <a:schemeClr val="tx1"/>
                          </a:solidFill>
                          <a:latin typeface="+mj-lt"/>
                          <a:cs typeface="Times New Roman" panose="02020603050405020304" pitchFamily="18" charset="0"/>
                        </a:rPr>
                        <a:t>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D9B1"/>
                    </a:solidFill>
                  </a:tcPr>
                </a:tc>
                <a:tc>
                  <a:txBody>
                    <a:bodyPr/>
                    <a:lstStyle/>
                    <a:p>
                      <a:pPr algn="ctr"/>
                      <a:r>
                        <a:rPr lang="en-US" sz="2400" dirty="0">
                          <a:solidFill>
                            <a:schemeClr val="tx1"/>
                          </a:solidFill>
                          <a:latin typeface="+mj-lt"/>
                          <a:cs typeface="Times New Roman" panose="02020603050405020304" pitchFamily="18" charset="0"/>
                        </a:rPr>
                        <a:t>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D9B1"/>
                    </a:solidFill>
                  </a:tcPr>
                </a:tc>
                <a:tc>
                  <a:txBody>
                    <a:bodyPr/>
                    <a:lstStyle/>
                    <a:p>
                      <a:pPr algn="ctr"/>
                      <a:r>
                        <a:rPr lang="en-US" sz="2400" dirty="0">
                          <a:solidFill>
                            <a:schemeClr val="tx1"/>
                          </a:solidFill>
                          <a:latin typeface="+mj-lt"/>
                          <a:cs typeface="Times New Roman" panose="02020603050405020304" pitchFamily="18" charset="0"/>
                        </a:rPr>
                        <a:t>Limitation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D9B1"/>
                    </a:solidFill>
                  </a:tcPr>
                </a:tc>
                <a:extLst>
                  <a:ext uri="{0D108BD9-81ED-4DB2-BD59-A6C34878D82A}">
                    <a16:rowId xmlns:a16="http://schemas.microsoft.com/office/drawing/2014/main" val="2415001484"/>
                  </a:ext>
                </a:extLst>
              </a:tr>
              <a:tr h="1360190">
                <a:tc>
                  <a:txBody>
                    <a:bodyPr/>
                    <a:lstStyle/>
                    <a:p>
                      <a:r>
                        <a:rPr lang="en-US" sz="18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A Deep Neural Network Algorithm for</a:t>
                      </a:r>
                    </a:p>
                    <a:p>
                      <a:r>
                        <a:rPr lang="en-US" sz="1800" b="0" dirty="0">
                          <a:solidFill>
                            <a:schemeClr val="tx1"/>
                          </a:solidFill>
                          <a:latin typeface="Times New Roman" panose="02020603050405020304" pitchFamily="18" charset="0"/>
                          <a:cs typeface="Times New Roman" panose="02020603050405020304" pitchFamily="18" charset="0"/>
                        </a:rPr>
                        <a:t>Linear-Quadratic Portfolio Optimization With</a:t>
                      </a:r>
                    </a:p>
                    <a:p>
                      <a:r>
                        <a:rPr lang="en-US" sz="1800" b="0" dirty="0">
                          <a:solidFill>
                            <a:schemeClr val="tx1"/>
                          </a:solidFill>
                          <a:latin typeface="Times New Roman" panose="02020603050405020304" pitchFamily="18" charset="0"/>
                          <a:cs typeface="Times New Roman" panose="02020603050405020304" pitchFamily="18" charset="0"/>
                        </a:rPr>
                        <a:t>MGARCH and Small Transaction Costs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Reinforcement Learning using multivariate generalized autoregressive conditional- heteroskedasticity(MGARCH)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Applicable only for small transactions.</a:t>
                      </a:r>
                    </a:p>
                    <a:p>
                      <a:r>
                        <a:rPr lang="en-US" sz="1800" b="0" dirty="0">
                          <a:solidFill>
                            <a:schemeClr val="tx1"/>
                          </a:solidFill>
                          <a:latin typeface="Times New Roman" panose="02020603050405020304" pitchFamily="18" charset="0"/>
                          <a:cs typeface="Times New Roman" panose="02020603050405020304" pitchFamily="18" charset="0"/>
                        </a:rPr>
                        <a:t>Scaled down feature dimensions.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0135428"/>
                  </a:ext>
                </a:extLst>
              </a:tr>
              <a:tr h="1360190">
                <a:tc>
                  <a:txBody>
                    <a:bodyPr/>
                    <a:lstStyle/>
                    <a:p>
                      <a:r>
                        <a:rPr lang="en-US" sz="1800" b="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Empirical Analysis of Quantum Approximate Optimization Algorithm for Knapsack-based Financial Portfolio Optimization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Knapsack Algorithm used to find complexity and QAOA is used to find the optimal solution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Model yields only 50% result in noisy conditions.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1438377"/>
                  </a:ext>
                </a:extLst>
              </a:tr>
              <a:tr h="1360190">
                <a:tc>
                  <a:txBody>
                    <a:bodyPr/>
                    <a:lstStyle/>
                    <a:p>
                      <a:r>
                        <a:rPr lang="en-US" sz="1800" b="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Quantum-inspired Computing: Entanglement-enhanced</a:t>
                      </a:r>
                    </a:p>
                    <a:p>
                      <a:r>
                        <a:rPr lang="en-US" sz="1800" b="0" dirty="0">
                          <a:solidFill>
                            <a:schemeClr val="tx1"/>
                          </a:solidFill>
                          <a:latin typeface="Times New Roman" panose="02020603050405020304" pitchFamily="18" charset="0"/>
                          <a:cs typeface="Times New Roman" panose="02020603050405020304" pitchFamily="18" charset="0"/>
                        </a:rPr>
                        <a:t>Technique for Short Portfolio in Global Markets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QIO based portfolio optimization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Model unstable with higher data input.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8129505"/>
                  </a:ext>
                </a:extLst>
              </a:tr>
              <a:tr h="1360190">
                <a:tc>
                  <a:txBody>
                    <a:bodyPr/>
                    <a:lstStyle/>
                    <a:p>
                      <a:r>
                        <a:rPr lang="en-US" sz="1800" b="0"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Reinforcement Learning for Stock Prediction and</a:t>
                      </a:r>
                    </a:p>
                    <a:p>
                      <a:r>
                        <a:rPr lang="en-US" sz="1800" b="0" dirty="0">
                          <a:solidFill>
                            <a:schemeClr val="tx1"/>
                          </a:solidFill>
                          <a:latin typeface="Times New Roman" panose="02020603050405020304" pitchFamily="18" charset="0"/>
                          <a:cs typeface="Times New Roman" panose="02020603050405020304" pitchFamily="18" charset="0"/>
                        </a:rPr>
                        <a:t>High-Frequency Trading With T+1 Rules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Classical learning approach using inverse reinforcement learning, and multi-armed bandit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Higher execution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7135041"/>
                  </a:ext>
                </a:extLst>
              </a:tr>
            </a:tbl>
          </a:graphicData>
        </a:graphic>
      </p:graphicFrame>
      <p:sp>
        <p:nvSpPr>
          <p:cNvPr id="3" name="TextBox 2">
            <a:extLst>
              <a:ext uri="{FF2B5EF4-FFF2-40B4-BE49-F238E27FC236}">
                <a16:creationId xmlns:a16="http://schemas.microsoft.com/office/drawing/2014/main" id="{E44802BB-362B-797F-CF8F-92004E048A17}"/>
              </a:ext>
            </a:extLst>
          </p:cNvPr>
          <p:cNvSpPr txBox="1"/>
          <p:nvPr/>
        </p:nvSpPr>
        <p:spPr>
          <a:xfrm>
            <a:off x="5702946" y="9639300"/>
            <a:ext cx="6882108" cy="432811"/>
          </a:xfrm>
          <a:prstGeom prst="rect">
            <a:avLst/>
          </a:prstGeom>
        </p:spPr>
        <p:txBody>
          <a:bodyPr lIns="0" tIns="0" rIns="0" bIns="0" rtlCol="0" anchor="t">
            <a:spAutoFit/>
          </a:bodyPr>
          <a:lstStyle/>
          <a:p>
            <a:pPr algn="ctr">
              <a:lnSpc>
                <a:spcPts val="3779"/>
              </a:lnSpc>
            </a:pPr>
            <a:r>
              <a:rPr lang="en-US" sz="2000" dirty="0">
                <a:solidFill>
                  <a:srgbClr val="000000"/>
                </a:solidFill>
                <a:latin typeface="Alatsi Bold"/>
              </a:rPr>
              <a:t>Panimalar Engineering College | 2024</a:t>
            </a:r>
          </a:p>
        </p:txBody>
      </p:sp>
    </p:spTree>
    <p:extLst>
      <p:ext uri="{BB962C8B-B14F-4D97-AF65-F5344CB8AC3E}">
        <p14:creationId xmlns:p14="http://schemas.microsoft.com/office/powerpoint/2010/main" val="3383787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93BCC0AC-9A29-DBAF-4C7F-23B1939A2EFB}"/>
            </a:ext>
          </a:extLst>
        </p:cNvPr>
        <p:cNvGrpSpPr/>
        <p:nvPr/>
      </p:nvGrpSpPr>
      <p:grpSpPr>
        <a:xfrm>
          <a:off x="0" y="0"/>
          <a:ext cx="0" cy="0"/>
          <a:chOff x="0" y="0"/>
          <a:chExt cx="0" cy="0"/>
        </a:xfrm>
      </p:grpSpPr>
      <p:sp>
        <p:nvSpPr>
          <p:cNvPr id="13" name="Freeform 13">
            <a:extLst>
              <a:ext uri="{FF2B5EF4-FFF2-40B4-BE49-F238E27FC236}">
                <a16:creationId xmlns:a16="http://schemas.microsoft.com/office/drawing/2014/main" id="{8DDEFF4A-D60A-67BB-DE7D-CC6F3584805D}"/>
              </a:ext>
            </a:extLst>
          </p:cNvPr>
          <p:cNvSpPr/>
          <p:nvPr/>
        </p:nvSpPr>
        <p:spPr>
          <a:xfrm>
            <a:off x="-2187101" y="-58202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a:extLst>
              <a:ext uri="{FF2B5EF4-FFF2-40B4-BE49-F238E27FC236}">
                <a16:creationId xmlns:a16="http://schemas.microsoft.com/office/drawing/2014/main" id="{379F421C-0E81-61E1-9E43-063F596E5AA0}"/>
              </a:ext>
            </a:extLst>
          </p:cNvPr>
          <p:cNvSpPr txBox="1"/>
          <p:nvPr/>
        </p:nvSpPr>
        <p:spPr>
          <a:xfrm>
            <a:off x="1236347" y="510912"/>
            <a:ext cx="15815306" cy="1450976"/>
          </a:xfrm>
          <a:prstGeom prst="rect">
            <a:avLst/>
          </a:prstGeom>
        </p:spPr>
        <p:txBody>
          <a:bodyPr lIns="0" tIns="0" rIns="0" bIns="0" rtlCol="0" anchor="t">
            <a:spAutoFit/>
          </a:bodyPr>
          <a:lstStyle/>
          <a:p>
            <a:pPr algn="ctr">
              <a:lnSpc>
                <a:spcPts val="11899"/>
              </a:lnSpc>
            </a:pPr>
            <a:r>
              <a:rPr lang="en-US" sz="8499" b="1" dirty="0">
                <a:solidFill>
                  <a:srgbClr val="000000"/>
                </a:solidFill>
                <a:latin typeface="+mj-lt"/>
                <a:ea typeface="Alatsi Bold"/>
              </a:rPr>
              <a:t>﻿</a:t>
            </a:r>
            <a:r>
              <a:rPr lang="en-US" sz="8499" b="1" dirty="0">
                <a:solidFill>
                  <a:srgbClr val="000000"/>
                </a:solidFill>
                <a:latin typeface="+mj-lt"/>
              </a:rPr>
              <a:t>Literature</a:t>
            </a:r>
            <a:r>
              <a:rPr lang="en-US" sz="8499" b="1" dirty="0">
                <a:solidFill>
                  <a:srgbClr val="000000"/>
                </a:solidFill>
                <a:latin typeface="+mj-lt"/>
                <a:ea typeface="Alatsi Bold"/>
              </a:rPr>
              <a:t> Survey</a:t>
            </a:r>
          </a:p>
        </p:txBody>
      </p:sp>
      <p:sp>
        <p:nvSpPr>
          <p:cNvPr id="5" name="AutoShape 5">
            <a:extLst>
              <a:ext uri="{FF2B5EF4-FFF2-40B4-BE49-F238E27FC236}">
                <a16:creationId xmlns:a16="http://schemas.microsoft.com/office/drawing/2014/main" id="{5E26B6DE-32E8-5B73-F6EE-8DF6BFF971E5}"/>
              </a:ext>
            </a:extLst>
          </p:cNvPr>
          <p:cNvSpPr/>
          <p:nvPr/>
        </p:nvSpPr>
        <p:spPr>
          <a:xfrm>
            <a:off x="-260599" y="9892665"/>
            <a:ext cx="7105264" cy="19050"/>
          </a:xfrm>
          <a:prstGeom prst="line">
            <a:avLst/>
          </a:prstGeom>
          <a:ln w="114300" cap="flat">
            <a:solidFill>
              <a:srgbClr val="9FC3D0"/>
            </a:solidFill>
            <a:prstDash val="solid"/>
            <a:headEnd type="none" w="sm" len="sm"/>
            <a:tailEnd type="none" w="sm" len="sm"/>
          </a:ln>
        </p:spPr>
      </p:sp>
      <p:sp>
        <p:nvSpPr>
          <p:cNvPr id="6" name="AutoShape 6">
            <a:extLst>
              <a:ext uri="{FF2B5EF4-FFF2-40B4-BE49-F238E27FC236}">
                <a16:creationId xmlns:a16="http://schemas.microsoft.com/office/drawing/2014/main" id="{65FF3CC4-F398-1C6D-5A45-1A8A97F61B63}"/>
              </a:ext>
            </a:extLst>
          </p:cNvPr>
          <p:cNvSpPr/>
          <p:nvPr/>
        </p:nvSpPr>
        <p:spPr>
          <a:xfrm>
            <a:off x="11430169" y="9892665"/>
            <a:ext cx="7105264" cy="19050"/>
          </a:xfrm>
          <a:prstGeom prst="line">
            <a:avLst/>
          </a:prstGeom>
          <a:ln w="114300" cap="flat">
            <a:solidFill>
              <a:srgbClr val="9FC3D0"/>
            </a:solidFill>
            <a:prstDash val="solid"/>
            <a:headEnd type="none" w="sm" len="sm"/>
            <a:tailEnd type="none" w="sm" len="sm"/>
          </a:ln>
        </p:spPr>
      </p:sp>
      <p:grpSp>
        <p:nvGrpSpPr>
          <p:cNvPr id="7" name="Group 7">
            <a:extLst>
              <a:ext uri="{FF2B5EF4-FFF2-40B4-BE49-F238E27FC236}">
                <a16:creationId xmlns:a16="http://schemas.microsoft.com/office/drawing/2014/main" id="{3BC05AF0-922B-12DE-5171-C6FD5836B94E}"/>
              </a:ext>
            </a:extLst>
          </p:cNvPr>
          <p:cNvGrpSpPr/>
          <p:nvPr/>
        </p:nvGrpSpPr>
        <p:grpSpPr>
          <a:xfrm>
            <a:off x="15859155" y="0"/>
            <a:ext cx="1562612" cy="1673225"/>
            <a:chOff x="0" y="0"/>
            <a:chExt cx="2083482" cy="2230967"/>
          </a:xfrm>
        </p:grpSpPr>
        <p:grpSp>
          <p:nvGrpSpPr>
            <p:cNvPr id="8" name="Group 8">
              <a:extLst>
                <a:ext uri="{FF2B5EF4-FFF2-40B4-BE49-F238E27FC236}">
                  <a16:creationId xmlns:a16="http://schemas.microsoft.com/office/drawing/2014/main" id="{B0159F86-75AB-B64D-F60A-CC84A45A593E}"/>
                </a:ext>
              </a:extLst>
            </p:cNvPr>
            <p:cNvGrpSpPr/>
            <p:nvPr/>
          </p:nvGrpSpPr>
          <p:grpSpPr>
            <a:xfrm>
              <a:off x="75599" y="0"/>
              <a:ext cx="1932284" cy="2230967"/>
              <a:chOff x="0" y="0"/>
              <a:chExt cx="703982" cy="812800"/>
            </a:xfrm>
          </p:grpSpPr>
          <p:sp>
            <p:nvSpPr>
              <p:cNvPr id="9" name="Freeform 9">
                <a:extLst>
                  <a:ext uri="{FF2B5EF4-FFF2-40B4-BE49-F238E27FC236}">
                    <a16:creationId xmlns:a16="http://schemas.microsoft.com/office/drawing/2014/main" id="{2F21C11F-3C7C-96DF-9EB4-2D4E1C4ED094}"/>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10">
                <a:extLst>
                  <a:ext uri="{FF2B5EF4-FFF2-40B4-BE49-F238E27FC236}">
                    <a16:creationId xmlns:a16="http://schemas.microsoft.com/office/drawing/2014/main" id="{B925D3FD-AD4A-24C1-B128-41C81870FC44}"/>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a:extLst>
                <a:ext uri="{FF2B5EF4-FFF2-40B4-BE49-F238E27FC236}">
                  <a16:creationId xmlns:a16="http://schemas.microsoft.com/office/drawing/2014/main" id="{8CE4075B-DFE9-1110-2CDF-9EF304B4466A}"/>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8</a:t>
              </a:r>
            </a:p>
          </p:txBody>
        </p:sp>
      </p:grpSp>
      <p:sp>
        <p:nvSpPr>
          <p:cNvPr id="14" name="Freeform 14">
            <a:extLst>
              <a:ext uri="{FF2B5EF4-FFF2-40B4-BE49-F238E27FC236}">
                <a16:creationId xmlns:a16="http://schemas.microsoft.com/office/drawing/2014/main" id="{6246B3C2-9556-9F60-3BC7-3207AB89E76F}"/>
              </a:ext>
            </a:extLst>
          </p:cNvPr>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15" name="Table 14">
            <a:extLst>
              <a:ext uri="{FF2B5EF4-FFF2-40B4-BE49-F238E27FC236}">
                <a16:creationId xmlns:a16="http://schemas.microsoft.com/office/drawing/2014/main" id="{E7768BD7-57F4-A5F4-0EF5-21A6DBFF7674}"/>
              </a:ext>
            </a:extLst>
          </p:cNvPr>
          <p:cNvGraphicFramePr>
            <a:graphicFrameLocks noGrp="1"/>
          </p:cNvGraphicFramePr>
          <p:nvPr>
            <p:extLst>
              <p:ext uri="{D42A27DB-BD31-4B8C-83A1-F6EECF244321}">
                <p14:modId xmlns:p14="http://schemas.microsoft.com/office/powerpoint/2010/main" val="3169453862"/>
              </p:ext>
            </p:extLst>
          </p:nvPr>
        </p:nvGraphicFramePr>
        <p:xfrm>
          <a:off x="1470498" y="2414213"/>
          <a:ext cx="15369701" cy="6800950"/>
        </p:xfrm>
        <a:graphic>
          <a:graphicData uri="http://schemas.openxmlformats.org/drawingml/2006/table">
            <a:tbl>
              <a:tblPr firstRow="1" bandRow="1">
                <a:tableStyleId>{912C8C85-51F0-491E-9774-3900AFEF0FD7}</a:tableStyleId>
              </a:tblPr>
              <a:tblGrid>
                <a:gridCol w="1177321">
                  <a:extLst>
                    <a:ext uri="{9D8B030D-6E8A-4147-A177-3AD203B41FA5}">
                      <a16:colId xmlns:a16="http://schemas.microsoft.com/office/drawing/2014/main" val="413644826"/>
                    </a:ext>
                  </a:extLst>
                </a:gridCol>
                <a:gridCol w="1566691">
                  <a:extLst>
                    <a:ext uri="{9D8B030D-6E8A-4147-A177-3AD203B41FA5}">
                      <a16:colId xmlns:a16="http://schemas.microsoft.com/office/drawing/2014/main" val="2391251227"/>
                    </a:ext>
                  </a:extLst>
                </a:gridCol>
                <a:gridCol w="5805976">
                  <a:extLst>
                    <a:ext uri="{9D8B030D-6E8A-4147-A177-3AD203B41FA5}">
                      <a16:colId xmlns:a16="http://schemas.microsoft.com/office/drawing/2014/main" val="2638404562"/>
                    </a:ext>
                  </a:extLst>
                </a:gridCol>
                <a:gridCol w="3674427">
                  <a:extLst>
                    <a:ext uri="{9D8B030D-6E8A-4147-A177-3AD203B41FA5}">
                      <a16:colId xmlns:a16="http://schemas.microsoft.com/office/drawing/2014/main" val="285958090"/>
                    </a:ext>
                  </a:extLst>
                </a:gridCol>
                <a:gridCol w="3145286">
                  <a:extLst>
                    <a:ext uri="{9D8B030D-6E8A-4147-A177-3AD203B41FA5}">
                      <a16:colId xmlns:a16="http://schemas.microsoft.com/office/drawing/2014/main" val="1189595711"/>
                    </a:ext>
                  </a:extLst>
                </a:gridCol>
              </a:tblGrid>
              <a:tr h="1360190">
                <a:tc>
                  <a:txBody>
                    <a:bodyPr/>
                    <a:lstStyle/>
                    <a:p>
                      <a:pPr algn="ctr"/>
                      <a:r>
                        <a:rPr lang="en-US" sz="2400" dirty="0">
                          <a:solidFill>
                            <a:schemeClr val="tx1"/>
                          </a:solidFill>
                          <a:latin typeface="+mj-lt"/>
                          <a:cs typeface="Times New Roman" panose="02020603050405020304" pitchFamily="18" charset="0"/>
                        </a:rPr>
                        <a:t>S. 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D9B1"/>
                    </a:solidFill>
                  </a:tcPr>
                </a:tc>
                <a:tc>
                  <a:txBody>
                    <a:bodyPr/>
                    <a:lstStyle/>
                    <a:p>
                      <a:pPr algn="ctr"/>
                      <a:r>
                        <a:rPr lang="en-US" sz="2400" dirty="0">
                          <a:solidFill>
                            <a:schemeClr val="tx1"/>
                          </a:solidFill>
                          <a:latin typeface="+mj-lt"/>
                          <a:cs typeface="Times New Roman" panose="02020603050405020304" pitchFamily="18" charset="0"/>
                        </a:rPr>
                        <a:t>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D9B1"/>
                    </a:solidFill>
                  </a:tcPr>
                </a:tc>
                <a:tc>
                  <a:txBody>
                    <a:bodyPr/>
                    <a:lstStyle/>
                    <a:p>
                      <a:pPr algn="ctr"/>
                      <a:r>
                        <a:rPr lang="en-US" sz="2400" dirty="0">
                          <a:solidFill>
                            <a:schemeClr val="tx1"/>
                          </a:solidFill>
                          <a:latin typeface="+mj-lt"/>
                          <a:cs typeface="Times New Roman" panose="02020603050405020304" pitchFamily="18" charset="0"/>
                        </a:rPr>
                        <a:t>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D9B1"/>
                    </a:solidFill>
                  </a:tcPr>
                </a:tc>
                <a:tc>
                  <a:txBody>
                    <a:bodyPr/>
                    <a:lstStyle/>
                    <a:p>
                      <a:pPr algn="ctr"/>
                      <a:r>
                        <a:rPr lang="en-US" sz="2400" dirty="0">
                          <a:solidFill>
                            <a:schemeClr val="tx1"/>
                          </a:solidFill>
                          <a:latin typeface="+mj-lt"/>
                          <a:cs typeface="Times New Roman" panose="02020603050405020304" pitchFamily="18" charset="0"/>
                        </a:rPr>
                        <a:t>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D9B1"/>
                    </a:solidFill>
                  </a:tcPr>
                </a:tc>
                <a:tc>
                  <a:txBody>
                    <a:bodyPr/>
                    <a:lstStyle/>
                    <a:p>
                      <a:pPr algn="ctr"/>
                      <a:r>
                        <a:rPr lang="en-US" sz="2400" dirty="0">
                          <a:solidFill>
                            <a:schemeClr val="tx1"/>
                          </a:solidFill>
                          <a:latin typeface="+mj-lt"/>
                          <a:cs typeface="Times New Roman" panose="02020603050405020304" pitchFamily="18" charset="0"/>
                        </a:rPr>
                        <a:t>Limitation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D9B1"/>
                    </a:solidFill>
                  </a:tcPr>
                </a:tc>
                <a:extLst>
                  <a:ext uri="{0D108BD9-81ED-4DB2-BD59-A6C34878D82A}">
                    <a16:rowId xmlns:a16="http://schemas.microsoft.com/office/drawing/2014/main" val="2415001484"/>
                  </a:ext>
                </a:extLst>
              </a:tr>
              <a:tr h="1360190">
                <a:tc>
                  <a:txBody>
                    <a:bodyPr/>
                    <a:lstStyle/>
                    <a:p>
                      <a:r>
                        <a:rPr lang="en-US" sz="1800" b="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Trend Ratio-based Portfolio Optimization Model Adopting</a:t>
                      </a:r>
                    </a:p>
                    <a:p>
                      <a:r>
                        <a:rPr lang="en-US" sz="1800" b="0" dirty="0">
                          <a:solidFill>
                            <a:schemeClr val="tx1"/>
                          </a:solidFill>
                          <a:latin typeface="Times New Roman" panose="02020603050405020304" pitchFamily="18" charset="0"/>
                          <a:cs typeface="Times New Roman" panose="02020603050405020304" pitchFamily="18" charset="0"/>
                        </a:rPr>
                        <a:t>Entanglement-enhanced Quantum-inspired Evolutionary</a:t>
                      </a:r>
                    </a:p>
                    <a:p>
                      <a:r>
                        <a:rPr lang="en-US" sz="1800" b="0" dirty="0">
                          <a:solidFill>
                            <a:schemeClr val="tx1"/>
                          </a:solidFill>
                          <a:latin typeface="Times New Roman" panose="02020603050405020304" pitchFamily="18" charset="0"/>
                          <a:cs typeface="Times New Roman" panose="02020603050405020304" pitchFamily="18" charset="0"/>
                        </a:rPr>
                        <a:t>Computation in the Global Financial Markets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Quantum Inspired Optimization using Local and Global Search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Only finds critical areas in trends, limited application over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0135428"/>
                  </a:ext>
                </a:extLst>
              </a:tr>
              <a:tr h="1360190">
                <a:tc>
                  <a:txBody>
                    <a:bodyPr/>
                    <a:lstStyle/>
                    <a:p>
                      <a:r>
                        <a:rPr lang="en-US" sz="1800" b="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Real-Time Portfolio Management System Utilizing Machine Learning Techniques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Classical approach using K-means algorithm and metaheuristics 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Model can not handle high dimension feature selection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1438377"/>
                  </a:ext>
                </a:extLst>
              </a:tr>
              <a:tr h="1360190">
                <a:tc>
                  <a:txBody>
                    <a:bodyPr/>
                    <a:lstStyle/>
                    <a:p>
                      <a:r>
                        <a:rPr lang="en-US" sz="1800" b="0" dirty="0">
                          <a:solidFill>
                            <a:schemeClr val="tx1"/>
                          </a:solidFill>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Deep reinforcement learning for stock portfolio optimization by connecting with modern portfolio theory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Classical approach using reinforcement learning and modern portfolio theory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Times New Roman" panose="02020603050405020304" pitchFamily="18" charset="0"/>
                          <a:cs typeface="Times New Roman" panose="02020603050405020304" pitchFamily="18" charset="0"/>
                        </a:rPr>
                        <a:t>Higher execution time.</a:t>
                      </a:r>
                    </a:p>
                    <a:p>
                      <a:endParaRPr lang="en-US" sz="1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8129505"/>
                  </a:ext>
                </a:extLst>
              </a:tr>
              <a:tr h="1360190">
                <a:tc>
                  <a:txBody>
                    <a:bodyPr/>
                    <a:lstStyle/>
                    <a:p>
                      <a:r>
                        <a:rPr lang="en-US" sz="1800" b="0" dirty="0">
                          <a:solidFill>
                            <a:schemeClr val="tx1"/>
                          </a:solidFill>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Multi-qubit quantum computing using discrete-time quantum walks on closed graphs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Quantum walk model based on Grover’s 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Applicable only for closed graphs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7135041"/>
                  </a:ext>
                </a:extLst>
              </a:tr>
            </a:tbl>
          </a:graphicData>
        </a:graphic>
      </p:graphicFrame>
      <p:sp>
        <p:nvSpPr>
          <p:cNvPr id="3" name="TextBox 2">
            <a:extLst>
              <a:ext uri="{FF2B5EF4-FFF2-40B4-BE49-F238E27FC236}">
                <a16:creationId xmlns:a16="http://schemas.microsoft.com/office/drawing/2014/main" id="{E44802BB-362B-797F-CF8F-92004E048A17}"/>
              </a:ext>
            </a:extLst>
          </p:cNvPr>
          <p:cNvSpPr txBox="1"/>
          <p:nvPr/>
        </p:nvSpPr>
        <p:spPr>
          <a:xfrm>
            <a:off x="5702946" y="9639300"/>
            <a:ext cx="6882108" cy="432811"/>
          </a:xfrm>
          <a:prstGeom prst="rect">
            <a:avLst/>
          </a:prstGeom>
        </p:spPr>
        <p:txBody>
          <a:bodyPr lIns="0" tIns="0" rIns="0" bIns="0" rtlCol="0" anchor="t">
            <a:spAutoFit/>
          </a:bodyPr>
          <a:lstStyle/>
          <a:p>
            <a:pPr algn="ctr">
              <a:lnSpc>
                <a:spcPts val="3779"/>
              </a:lnSpc>
            </a:pPr>
            <a:r>
              <a:rPr lang="en-US" sz="2000" dirty="0">
                <a:solidFill>
                  <a:srgbClr val="000000"/>
                </a:solidFill>
                <a:latin typeface="Alatsi Bold"/>
              </a:rPr>
              <a:t>Panimalar Engineering College | 2024</a:t>
            </a:r>
          </a:p>
        </p:txBody>
      </p:sp>
    </p:spTree>
    <p:extLst>
      <p:ext uri="{BB962C8B-B14F-4D97-AF65-F5344CB8AC3E}">
        <p14:creationId xmlns:p14="http://schemas.microsoft.com/office/powerpoint/2010/main" val="3832959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738</TotalTime>
  <Words>3016</Words>
  <Application>Microsoft Office PowerPoint</Application>
  <PresentationFormat>Custom</PresentationFormat>
  <Paragraphs>340</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Alatsi Bold</vt:lpstr>
      <vt:lpstr>Calibri</vt:lpstr>
      <vt:lpstr>Open Sans Bold</vt:lpstr>
      <vt:lpstr>Times New Roman</vt:lpstr>
      <vt:lpstr>ElsevierGulliver</vt:lpstr>
      <vt:lpstr>Arial</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Pastel Minimalist Thesis Defense Presentation</dc:title>
  <cp:lastModifiedBy>Vijayalakshmi Sivaraman</cp:lastModifiedBy>
  <cp:revision>19</cp:revision>
  <dcterms:created xsi:type="dcterms:W3CDTF">2006-08-16T00:00:00Z</dcterms:created>
  <dcterms:modified xsi:type="dcterms:W3CDTF">2024-03-24T19:56:22Z</dcterms:modified>
  <dc:identifier>DAF-qcR5Kz4</dc:identifier>
</cp:coreProperties>
</file>