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93" r:id="rId17"/>
    <p:sldId id="272" r:id="rId18"/>
    <p:sldId id="273" r:id="rId19"/>
    <p:sldId id="274" r:id="rId20"/>
    <p:sldId id="275" r:id="rId21"/>
    <p:sldId id="276" r:id="rId22"/>
    <p:sldId id="277" r:id="rId23"/>
    <p:sldId id="278" r:id="rId24"/>
    <p:sldId id="279" r:id="rId25"/>
    <p:sldId id="280" r:id="rId26"/>
    <p:sldId id="285" r:id="rId27"/>
    <p:sldId id="286" r:id="rId28"/>
    <p:sldId id="287" r:id="rId29"/>
    <p:sldId id="288" r:id="rId30"/>
    <p:sldId id="289" r:id="rId31"/>
    <p:sldId id="290" r:id="rId32"/>
    <p:sldId id="291" r:id="rId33"/>
    <p:sldId id="292" r:id="rId34"/>
    <p:sldId id="281" r:id="rId35"/>
    <p:sldId id="282" r:id="rId36"/>
    <p:sldId id="283" r:id="rId37"/>
    <p:sldId id="28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ABF9-5D1F-D868-2BB6-8C56E125EB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0E5D59-AEF3-C377-7CB6-5D201CF69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DA5222-CFCC-7390-96F0-D604A9C12F56}"/>
              </a:ext>
            </a:extLst>
          </p:cNvPr>
          <p:cNvSpPr>
            <a:spLocks noGrp="1"/>
          </p:cNvSpPr>
          <p:nvPr>
            <p:ph type="dt" sz="half" idx="10"/>
          </p:nvPr>
        </p:nvSpPr>
        <p:spPr/>
        <p:txBody>
          <a:bodyPr/>
          <a:lstStyle/>
          <a:p>
            <a:fld id="{C89C4C0C-D1F3-4CB6-A9D5-82F2409AC516}" type="datetimeFigureOut">
              <a:rPr lang="en-IN" smtClean="0"/>
              <a:t>25-03-2024</a:t>
            </a:fld>
            <a:endParaRPr lang="en-IN"/>
          </a:p>
        </p:txBody>
      </p:sp>
      <p:sp>
        <p:nvSpPr>
          <p:cNvPr id="5" name="Footer Placeholder 4">
            <a:extLst>
              <a:ext uri="{FF2B5EF4-FFF2-40B4-BE49-F238E27FC236}">
                <a16:creationId xmlns:a16="http://schemas.microsoft.com/office/drawing/2014/main" id="{15191B27-AC64-CDB1-772B-C816275050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33F22-0C41-EF2B-50A6-1D2A3D7D3719}"/>
              </a:ext>
            </a:extLst>
          </p:cNvPr>
          <p:cNvSpPr>
            <a:spLocks noGrp="1"/>
          </p:cNvSpPr>
          <p:nvPr>
            <p:ph type="sldNum" sz="quarter" idx="12"/>
          </p:nvPr>
        </p:nvSpPr>
        <p:spPr/>
        <p:txBody>
          <a:bodyPr/>
          <a:lstStyle/>
          <a:p>
            <a:fld id="{2E6530A8-A41B-40A1-AB66-5088CDBCAE76}" type="slidenum">
              <a:rPr lang="en-IN" smtClean="0"/>
              <a:t>‹#›</a:t>
            </a:fld>
            <a:endParaRPr lang="en-IN"/>
          </a:p>
        </p:txBody>
      </p:sp>
    </p:spTree>
    <p:extLst>
      <p:ext uri="{BB962C8B-B14F-4D97-AF65-F5344CB8AC3E}">
        <p14:creationId xmlns:p14="http://schemas.microsoft.com/office/powerpoint/2010/main" val="414461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ED76-3B21-F977-4942-AB0E868EA5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058CA9-3B1B-F0AA-A260-64248903A3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664C57-1AAA-7089-4822-AB2B7B854A5C}"/>
              </a:ext>
            </a:extLst>
          </p:cNvPr>
          <p:cNvSpPr>
            <a:spLocks noGrp="1"/>
          </p:cNvSpPr>
          <p:nvPr>
            <p:ph type="dt" sz="half" idx="10"/>
          </p:nvPr>
        </p:nvSpPr>
        <p:spPr/>
        <p:txBody>
          <a:bodyPr/>
          <a:lstStyle/>
          <a:p>
            <a:fld id="{C89C4C0C-D1F3-4CB6-A9D5-82F2409AC516}" type="datetimeFigureOut">
              <a:rPr lang="en-IN" smtClean="0"/>
              <a:t>25-03-2024</a:t>
            </a:fld>
            <a:endParaRPr lang="en-IN"/>
          </a:p>
        </p:txBody>
      </p:sp>
      <p:sp>
        <p:nvSpPr>
          <p:cNvPr id="5" name="Footer Placeholder 4">
            <a:extLst>
              <a:ext uri="{FF2B5EF4-FFF2-40B4-BE49-F238E27FC236}">
                <a16:creationId xmlns:a16="http://schemas.microsoft.com/office/drawing/2014/main" id="{94A3ED82-A08A-C4F3-EDCB-5B66C8E18D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D2092-F5DC-4F57-F3FA-02A46C1747E3}"/>
              </a:ext>
            </a:extLst>
          </p:cNvPr>
          <p:cNvSpPr>
            <a:spLocks noGrp="1"/>
          </p:cNvSpPr>
          <p:nvPr>
            <p:ph type="sldNum" sz="quarter" idx="12"/>
          </p:nvPr>
        </p:nvSpPr>
        <p:spPr/>
        <p:txBody>
          <a:bodyPr/>
          <a:lstStyle/>
          <a:p>
            <a:fld id="{2E6530A8-A41B-40A1-AB66-5088CDBCAE76}" type="slidenum">
              <a:rPr lang="en-IN" smtClean="0"/>
              <a:t>‹#›</a:t>
            </a:fld>
            <a:endParaRPr lang="en-IN"/>
          </a:p>
        </p:txBody>
      </p:sp>
    </p:spTree>
    <p:extLst>
      <p:ext uri="{BB962C8B-B14F-4D97-AF65-F5344CB8AC3E}">
        <p14:creationId xmlns:p14="http://schemas.microsoft.com/office/powerpoint/2010/main" val="1926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6A3F86-CF6C-27BB-4AA5-9C6DABF301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F31CAC-65D4-9301-0CF8-B7F60E0A2E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191390-1936-4271-F543-EE6E12A114CF}"/>
              </a:ext>
            </a:extLst>
          </p:cNvPr>
          <p:cNvSpPr>
            <a:spLocks noGrp="1"/>
          </p:cNvSpPr>
          <p:nvPr>
            <p:ph type="dt" sz="half" idx="10"/>
          </p:nvPr>
        </p:nvSpPr>
        <p:spPr/>
        <p:txBody>
          <a:bodyPr/>
          <a:lstStyle/>
          <a:p>
            <a:fld id="{C89C4C0C-D1F3-4CB6-A9D5-82F2409AC516}" type="datetimeFigureOut">
              <a:rPr lang="en-IN" smtClean="0"/>
              <a:t>25-03-2024</a:t>
            </a:fld>
            <a:endParaRPr lang="en-IN"/>
          </a:p>
        </p:txBody>
      </p:sp>
      <p:sp>
        <p:nvSpPr>
          <p:cNvPr id="5" name="Footer Placeholder 4">
            <a:extLst>
              <a:ext uri="{FF2B5EF4-FFF2-40B4-BE49-F238E27FC236}">
                <a16:creationId xmlns:a16="http://schemas.microsoft.com/office/drawing/2014/main" id="{EB1C149E-6DDF-9E06-7AAA-8AC2706413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DC1F43-FC20-AEFA-50AC-81507ABCC786}"/>
              </a:ext>
            </a:extLst>
          </p:cNvPr>
          <p:cNvSpPr>
            <a:spLocks noGrp="1"/>
          </p:cNvSpPr>
          <p:nvPr>
            <p:ph type="sldNum" sz="quarter" idx="12"/>
          </p:nvPr>
        </p:nvSpPr>
        <p:spPr/>
        <p:txBody>
          <a:bodyPr/>
          <a:lstStyle/>
          <a:p>
            <a:fld id="{2E6530A8-A41B-40A1-AB66-5088CDBCAE76}" type="slidenum">
              <a:rPr lang="en-IN" smtClean="0"/>
              <a:t>‹#›</a:t>
            </a:fld>
            <a:endParaRPr lang="en-IN"/>
          </a:p>
        </p:txBody>
      </p:sp>
    </p:spTree>
    <p:extLst>
      <p:ext uri="{BB962C8B-B14F-4D97-AF65-F5344CB8AC3E}">
        <p14:creationId xmlns:p14="http://schemas.microsoft.com/office/powerpoint/2010/main" val="276870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175B-93BA-3E56-F0D4-D8973DA0AB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B067BE-8FF0-4366-39C8-B11174048D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CA204-FF2D-C218-E806-F5CA9DDFE093}"/>
              </a:ext>
            </a:extLst>
          </p:cNvPr>
          <p:cNvSpPr>
            <a:spLocks noGrp="1"/>
          </p:cNvSpPr>
          <p:nvPr>
            <p:ph type="dt" sz="half" idx="10"/>
          </p:nvPr>
        </p:nvSpPr>
        <p:spPr/>
        <p:txBody>
          <a:bodyPr/>
          <a:lstStyle/>
          <a:p>
            <a:fld id="{C89C4C0C-D1F3-4CB6-A9D5-82F2409AC516}" type="datetimeFigureOut">
              <a:rPr lang="en-IN" smtClean="0"/>
              <a:t>25-03-2024</a:t>
            </a:fld>
            <a:endParaRPr lang="en-IN"/>
          </a:p>
        </p:txBody>
      </p:sp>
      <p:sp>
        <p:nvSpPr>
          <p:cNvPr id="5" name="Footer Placeholder 4">
            <a:extLst>
              <a:ext uri="{FF2B5EF4-FFF2-40B4-BE49-F238E27FC236}">
                <a16:creationId xmlns:a16="http://schemas.microsoft.com/office/drawing/2014/main" id="{383C5D98-7A99-AD64-0C0E-A49B50FB5D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12DADD-945A-B6BA-1EE4-8E5677857998}"/>
              </a:ext>
            </a:extLst>
          </p:cNvPr>
          <p:cNvSpPr>
            <a:spLocks noGrp="1"/>
          </p:cNvSpPr>
          <p:nvPr>
            <p:ph type="sldNum" sz="quarter" idx="12"/>
          </p:nvPr>
        </p:nvSpPr>
        <p:spPr/>
        <p:txBody>
          <a:bodyPr/>
          <a:lstStyle/>
          <a:p>
            <a:fld id="{2E6530A8-A41B-40A1-AB66-5088CDBCAE76}" type="slidenum">
              <a:rPr lang="en-IN" smtClean="0"/>
              <a:t>‹#›</a:t>
            </a:fld>
            <a:endParaRPr lang="en-IN"/>
          </a:p>
        </p:txBody>
      </p:sp>
    </p:spTree>
    <p:extLst>
      <p:ext uri="{BB962C8B-B14F-4D97-AF65-F5344CB8AC3E}">
        <p14:creationId xmlns:p14="http://schemas.microsoft.com/office/powerpoint/2010/main" val="83132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4A55-CB8D-F9A4-AFF7-0B86EC99BD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3A5A32-24F2-0CA2-B111-36F1E1410B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A9FA76-3AD1-AAD3-384F-809DC4902D97}"/>
              </a:ext>
            </a:extLst>
          </p:cNvPr>
          <p:cNvSpPr>
            <a:spLocks noGrp="1"/>
          </p:cNvSpPr>
          <p:nvPr>
            <p:ph type="dt" sz="half" idx="10"/>
          </p:nvPr>
        </p:nvSpPr>
        <p:spPr/>
        <p:txBody>
          <a:bodyPr/>
          <a:lstStyle/>
          <a:p>
            <a:fld id="{C89C4C0C-D1F3-4CB6-A9D5-82F2409AC516}" type="datetimeFigureOut">
              <a:rPr lang="en-IN" smtClean="0"/>
              <a:t>25-03-2024</a:t>
            </a:fld>
            <a:endParaRPr lang="en-IN"/>
          </a:p>
        </p:txBody>
      </p:sp>
      <p:sp>
        <p:nvSpPr>
          <p:cNvPr id="5" name="Footer Placeholder 4">
            <a:extLst>
              <a:ext uri="{FF2B5EF4-FFF2-40B4-BE49-F238E27FC236}">
                <a16:creationId xmlns:a16="http://schemas.microsoft.com/office/drawing/2014/main" id="{C382619A-4F19-F18E-EFAE-5E29438492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69E98-C9AA-56F9-023E-168D8EC716B6}"/>
              </a:ext>
            </a:extLst>
          </p:cNvPr>
          <p:cNvSpPr>
            <a:spLocks noGrp="1"/>
          </p:cNvSpPr>
          <p:nvPr>
            <p:ph type="sldNum" sz="quarter" idx="12"/>
          </p:nvPr>
        </p:nvSpPr>
        <p:spPr/>
        <p:txBody>
          <a:bodyPr/>
          <a:lstStyle/>
          <a:p>
            <a:fld id="{2E6530A8-A41B-40A1-AB66-5088CDBCAE76}" type="slidenum">
              <a:rPr lang="en-IN" smtClean="0"/>
              <a:t>‹#›</a:t>
            </a:fld>
            <a:endParaRPr lang="en-IN"/>
          </a:p>
        </p:txBody>
      </p:sp>
    </p:spTree>
    <p:extLst>
      <p:ext uri="{BB962C8B-B14F-4D97-AF65-F5344CB8AC3E}">
        <p14:creationId xmlns:p14="http://schemas.microsoft.com/office/powerpoint/2010/main" val="70296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6D115-2E37-6BE6-9E2B-662A30A4E7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7EAD9C-56E4-A355-CB4C-3338CC187E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C7F24C-8632-F813-D9ED-069FCD3FC0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AE0FA7-D542-8421-957F-2608172FF53D}"/>
              </a:ext>
            </a:extLst>
          </p:cNvPr>
          <p:cNvSpPr>
            <a:spLocks noGrp="1"/>
          </p:cNvSpPr>
          <p:nvPr>
            <p:ph type="dt" sz="half" idx="10"/>
          </p:nvPr>
        </p:nvSpPr>
        <p:spPr/>
        <p:txBody>
          <a:bodyPr/>
          <a:lstStyle/>
          <a:p>
            <a:fld id="{C89C4C0C-D1F3-4CB6-A9D5-82F2409AC516}" type="datetimeFigureOut">
              <a:rPr lang="en-IN" smtClean="0"/>
              <a:t>25-03-2024</a:t>
            </a:fld>
            <a:endParaRPr lang="en-IN"/>
          </a:p>
        </p:txBody>
      </p:sp>
      <p:sp>
        <p:nvSpPr>
          <p:cNvPr id="6" name="Footer Placeholder 5">
            <a:extLst>
              <a:ext uri="{FF2B5EF4-FFF2-40B4-BE49-F238E27FC236}">
                <a16:creationId xmlns:a16="http://schemas.microsoft.com/office/drawing/2014/main" id="{6C3BF062-44C5-7A52-DDB6-6D762FA736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A1A38A-305A-E8CD-E686-C3087210B51A}"/>
              </a:ext>
            </a:extLst>
          </p:cNvPr>
          <p:cNvSpPr>
            <a:spLocks noGrp="1"/>
          </p:cNvSpPr>
          <p:nvPr>
            <p:ph type="sldNum" sz="quarter" idx="12"/>
          </p:nvPr>
        </p:nvSpPr>
        <p:spPr/>
        <p:txBody>
          <a:bodyPr/>
          <a:lstStyle/>
          <a:p>
            <a:fld id="{2E6530A8-A41B-40A1-AB66-5088CDBCAE76}" type="slidenum">
              <a:rPr lang="en-IN" smtClean="0"/>
              <a:t>‹#›</a:t>
            </a:fld>
            <a:endParaRPr lang="en-IN"/>
          </a:p>
        </p:txBody>
      </p:sp>
    </p:spTree>
    <p:extLst>
      <p:ext uri="{BB962C8B-B14F-4D97-AF65-F5344CB8AC3E}">
        <p14:creationId xmlns:p14="http://schemas.microsoft.com/office/powerpoint/2010/main" val="304545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86F7-27C7-396D-C80D-57D114D225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4715BB-03D7-6108-7E6C-E73933052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CBF50-4BD5-46B0-6C05-BB8B38377F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731882-0555-E002-F442-9485032358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729ED-2ADE-8650-CD58-F41F1EA8B1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3D2126-DBD4-F7A8-F007-015625452C9B}"/>
              </a:ext>
            </a:extLst>
          </p:cNvPr>
          <p:cNvSpPr>
            <a:spLocks noGrp="1"/>
          </p:cNvSpPr>
          <p:nvPr>
            <p:ph type="dt" sz="half" idx="10"/>
          </p:nvPr>
        </p:nvSpPr>
        <p:spPr/>
        <p:txBody>
          <a:bodyPr/>
          <a:lstStyle/>
          <a:p>
            <a:fld id="{C89C4C0C-D1F3-4CB6-A9D5-82F2409AC516}" type="datetimeFigureOut">
              <a:rPr lang="en-IN" smtClean="0"/>
              <a:t>25-03-2024</a:t>
            </a:fld>
            <a:endParaRPr lang="en-IN"/>
          </a:p>
        </p:txBody>
      </p:sp>
      <p:sp>
        <p:nvSpPr>
          <p:cNvPr id="8" name="Footer Placeholder 7">
            <a:extLst>
              <a:ext uri="{FF2B5EF4-FFF2-40B4-BE49-F238E27FC236}">
                <a16:creationId xmlns:a16="http://schemas.microsoft.com/office/drawing/2014/main" id="{9BD9BEEB-A292-0AB0-E316-8C1865E649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EECFC7-22AB-2B03-7381-B18DFE1A8DD8}"/>
              </a:ext>
            </a:extLst>
          </p:cNvPr>
          <p:cNvSpPr>
            <a:spLocks noGrp="1"/>
          </p:cNvSpPr>
          <p:nvPr>
            <p:ph type="sldNum" sz="quarter" idx="12"/>
          </p:nvPr>
        </p:nvSpPr>
        <p:spPr/>
        <p:txBody>
          <a:bodyPr/>
          <a:lstStyle/>
          <a:p>
            <a:fld id="{2E6530A8-A41B-40A1-AB66-5088CDBCAE76}" type="slidenum">
              <a:rPr lang="en-IN" smtClean="0"/>
              <a:t>‹#›</a:t>
            </a:fld>
            <a:endParaRPr lang="en-IN"/>
          </a:p>
        </p:txBody>
      </p:sp>
    </p:spTree>
    <p:extLst>
      <p:ext uri="{BB962C8B-B14F-4D97-AF65-F5344CB8AC3E}">
        <p14:creationId xmlns:p14="http://schemas.microsoft.com/office/powerpoint/2010/main" val="12915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81FB-A68D-5494-4F00-C5607BFA2D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E8097E-8323-AB06-0CD0-1FA021229D94}"/>
              </a:ext>
            </a:extLst>
          </p:cNvPr>
          <p:cNvSpPr>
            <a:spLocks noGrp="1"/>
          </p:cNvSpPr>
          <p:nvPr>
            <p:ph type="dt" sz="half" idx="10"/>
          </p:nvPr>
        </p:nvSpPr>
        <p:spPr/>
        <p:txBody>
          <a:bodyPr/>
          <a:lstStyle/>
          <a:p>
            <a:fld id="{C89C4C0C-D1F3-4CB6-A9D5-82F2409AC516}" type="datetimeFigureOut">
              <a:rPr lang="en-IN" smtClean="0"/>
              <a:t>25-03-2024</a:t>
            </a:fld>
            <a:endParaRPr lang="en-IN"/>
          </a:p>
        </p:txBody>
      </p:sp>
      <p:sp>
        <p:nvSpPr>
          <p:cNvPr id="4" name="Footer Placeholder 3">
            <a:extLst>
              <a:ext uri="{FF2B5EF4-FFF2-40B4-BE49-F238E27FC236}">
                <a16:creationId xmlns:a16="http://schemas.microsoft.com/office/drawing/2014/main" id="{3BA54055-4C1A-A960-E368-2812D62CE5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1E0F2E-FEF0-AB28-437E-CCE37A20D67D}"/>
              </a:ext>
            </a:extLst>
          </p:cNvPr>
          <p:cNvSpPr>
            <a:spLocks noGrp="1"/>
          </p:cNvSpPr>
          <p:nvPr>
            <p:ph type="sldNum" sz="quarter" idx="12"/>
          </p:nvPr>
        </p:nvSpPr>
        <p:spPr/>
        <p:txBody>
          <a:bodyPr/>
          <a:lstStyle/>
          <a:p>
            <a:fld id="{2E6530A8-A41B-40A1-AB66-5088CDBCAE76}" type="slidenum">
              <a:rPr lang="en-IN" smtClean="0"/>
              <a:t>‹#›</a:t>
            </a:fld>
            <a:endParaRPr lang="en-IN"/>
          </a:p>
        </p:txBody>
      </p:sp>
    </p:spTree>
    <p:extLst>
      <p:ext uri="{BB962C8B-B14F-4D97-AF65-F5344CB8AC3E}">
        <p14:creationId xmlns:p14="http://schemas.microsoft.com/office/powerpoint/2010/main" val="503654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935A1C-FAB5-97D4-C53D-B31E235FEBC9}"/>
              </a:ext>
            </a:extLst>
          </p:cNvPr>
          <p:cNvSpPr>
            <a:spLocks noGrp="1"/>
          </p:cNvSpPr>
          <p:nvPr>
            <p:ph type="dt" sz="half" idx="10"/>
          </p:nvPr>
        </p:nvSpPr>
        <p:spPr/>
        <p:txBody>
          <a:bodyPr/>
          <a:lstStyle/>
          <a:p>
            <a:fld id="{C89C4C0C-D1F3-4CB6-A9D5-82F2409AC516}" type="datetimeFigureOut">
              <a:rPr lang="en-IN" smtClean="0"/>
              <a:t>25-03-2024</a:t>
            </a:fld>
            <a:endParaRPr lang="en-IN"/>
          </a:p>
        </p:txBody>
      </p:sp>
      <p:sp>
        <p:nvSpPr>
          <p:cNvPr id="3" name="Footer Placeholder 2">
            <a:extLst>
              <a:ext uri="{FF2B5EF4-FFF2-40B4-BE49-F238E27FC236}">
                <a16:creationId xmlns:a16="http://schemas.microsoft.com/office/drawing/2014/main" id="{7FB634F4-11ED-5754-D5D9-A2F2EEF067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C93F4D-73D2-FA4F-0427-3FD4C6C50171}"/>
              </a:ext>
            </a:extLst>
          </p:cNvPr>
          <p:cNvSpPr>
            <a:spLocks noGrp="1"/>
          </p:cNvSpPr>
          <p:nvPr>
            <p:ph type="sldNum" sz="quarter" idx="12"/>
          </p:nvPr>
        </p:nvSpPr>
        <p:spPr/>
        <p:txBody>
          <a:bodyPr/>
          <a:lstStyle/>
          <a:p>
            <a:fld id="{2E6530A8-A41B-40A1-AB66-5088CDBCAE76}" type="slidenum">
              <a:rPr lang="en-IN" smtClean="0"/>
              <a:t>‹#›</a:t>
            </a:fld>
            <a:endParaRPr lang="en-IN"/>
          </a:p>
        </p:txBody>
      </p:sp>
    </p:spTree>
    <p:extLst>
      <p:ext uri="{BB962C8B-B14F-4D97-AF65-F5344CB8AC3E}">
        <p14:creationId xmlns:p14="http://schemas.microsoft.com/office/powerpoint/2010/main" val="189513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5BD9-F7E4-F523-D5EA-AAE811153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5DEBEC-7D9C-AECC-15F6-167A3F66D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2B8558-203F-EE83-B061-3A3EC2050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E56BC-1328-2183-31A3-388FEE5A8C83}"/>
              </a:ext>
            </a:extLst>
          </p:cNvPr>
          <p:cNvSpPr>
            <a:spLocks noGrp="1"/>
          </p:cNvSpPr>
          <p:nvPr>
            <p:ph type="dt" sz="half" idx="10"/>
          </p:nvPr>
        </p:nvSpPr>
        <p:spPr/>
        <p:txBody>
          <a:bodyPr/>
          <a:lstStyle/>
          <a:p>
            <a:fld id="{C89C4C0C-D1F3-4CB6-A9D5-82F2409AC516}" type="datetimeFigureOut">
              <a:rPr lang="en-IN" smtClean="0"/>
              <a:t>25-03-2024</a:t>
            </a:fld>
            <a:endParaRPr lang="en-IN"/>
          </a:p>
        </p:txBody>
      </p:sp>
      <p:sp>
        <p:nvSpPr>
          <p:cNvPr id="6" name="Footer Placeholder 5">
            <a:extLst>
              <a:ext uri="{FF2B5EF4-FFF2-40B4-BE49-F238E27FC236}">
                <a16:creationId xmlns:a16="http://schemas.microsoft.com/office/drawing/2014/main" id="{E99356D3-ECFA-D197-6795-E0700D2FF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A4CF1E-7051-C52F-61C6-13FAE2B82DB7}"/>
              </a:ext>
            </a:extLst>
          </p:cNvPr>
          <p:cNvSpPr>
            <a:spLocks noGrp="1"/>
          </p:cNvSpPr>
          <p:nvPr>
            <p:ph type="sldNum" sz="quarter" idx="12"/>
          </p:nvPr>
        </p:nvSpPr>
        <p:spPr/>
        <p:txBody>
          <a:bodyPr/>
          <a:lstStyle/>
          <a:p>
            <a:fld id="{2E6530A8-A41B-40A1-AB66-5088CDBCAE76}" type="slidenum">
              <a:rPr lang="en-IN" smtClean="0"/>
              <a:t>‹#›</a:t>
            </a:fld>
            <a:endParaRPr lang="en-IN"/>
          </a:p>
        </p:txBody>
      </p:sp>
    </p:spTree>
    <p:extLst>
      <p:ext uri="{BB962C8B-B14F-4D97-AF65-F5344CB8AC3E}">
        <p14:creationId xmlns:p14="http://schemas.microsoft.com/office/powerpoint/2010/main" val="296410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9491-1F4F-F692-B28A-02E1A24FC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D873AF-DACF-A587-F0C1-77B382234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B32414-7C85-BD31-3F3C-751CC02E8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DDA46-E05A-C522-1D14-9A08060FE962}"/>
              </a:ext>
            </a:extLst>
          </p:cNvPr>
          <p:cNvSpPr>
            <a:spLocks noGrp="1"/>
          </p:cNvSpPr>
          <p:nvPr>
            <p:ph type="dt" sz="half" idx="10"/>
          </p:nvPr>
        </p:nvSpPr>
        <p:spPr/>
        <p:txBody>
          <a:bodyPr/>
          <a:lstStyle/>
          <a:p>
            <a:fld id="{C89C4C0C-D1F3-4CB6-A9D5-82F2409AC516}" type="datetimeFigureOut">
              <a:rPr lang="en-IN" smtClean="0"/>
              <a:t>25-03-2024</a:t>
            </a:fld>
            <a:endParaRPr lang="en-IN"/>
          </a:p>
        </p:txBody>
      </p:sp>
      <p:sp>
        <p:nvSpPr>
          <p:cNvPr id="6" name="Footer Placeholder 5">
            <a:extLst>
              <a:ext uri="{FF2B5EF4-FFF2-40B4-BE49-F238E27FC236}">
                <a16:creationId xmlns:a16="http://schemas.microsoft.com/office/drawing/2014/main" id="{E17A432A-4653-C8D0-6CA2-BF80DE3BD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74CA7B-FEDD-2680-8B90-44B5B97CE743}"/>
              </a:ext>
            </a:extLst>
          </p:cNvPr>
          <p:cNvSpPr>
            <a:spLocks noGrp="1"/>
          </p:cNvSpPr>
          <p:nvPr>
            <p:ph type="sldNum" sz="quarter" idx="12"/>
          </p:nvPr>
        </p:nvSpPr>
        <p:spPr/>
        <p:txBody>
          <a:bodyPr/>
          <a:lstStyle/>
          <a:p>
            <a:fld id="{2E6530A8-A41B-40A1-AB66-5088CDBCAE76}" type="slidenum">
              <a:rPr lang="en-IN" smtClean="0"/>
              <a:t>‹#›</a:t>
            </a:fld>
            <a:endParaRPr lang="en-IN"/>
          </a:p>
        </p:txBody>
      </p:sp>
    </p:spTree>
    <p:extLst>
      <p:ext uri="{BB962C8B-B14F-4D97-AF65-F5344CB8AC3E}">
        <p14:creationId xmlns:p14="http://schemas.microsoft.com/office/powerpoint/2010/main" val="3556534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90AF41-0C57-D444-3B65-6C9AD6C2A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5000C1-78BA-B454-F925-A239D34073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7F201E-A548-FD6B-0462-1DD34EA89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C4C0C-D1F3-4CB6-A9D5-82F2409AC516}" type="datetimeFigureOut">
              <a:rPr lang="en-IN" smtClean="0"/>
              <a:t>25-03-2024</a:t>
            </a:fld>
            <a:endParaRPr lang="en-IN"/>
          </a:p>
        </p:txBody>
      </p:sp>
      <p:sp>
        <p:nvSpPr>
          <p:cNvPr id="5" name="Footer Placeholder 4">
            <a:extLst>
              <a:ext uri="{FF2B5EF4-FFF2-40B4-BE49-F238E27FC236}">
                <a16:creationId xmlns:a16="http://schemas.microsoft.com/office/drawing/2014/main" id="{888302A9-0302-FC80-4656-7704951F8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D8AC98-DE29-1E5B-4A11-B97FB349F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530A8-A41B-40A1-AB66-5088CDBCAE76}" type="slidenum">
              <a:rPr lang="en-IN" smtClean="0"/>
              <a:t>‹#›</a:t>
            </a:fld>
            <a:endParaRPr lang="en-IN"/>
          </a:p>
        </p:txBody>
      </p:sp>
    </p:spTree>
    <p:extLst>
      <p:ext uri="{BB962C8B-B14F-4D97-AF65-F5344CB8AC3E}">
        <p14:creationId xmlns:p14="http://schemas.microsoft.com/office/powerpoint/2010/main" val="393350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234E22F-B8BE-CBE5-5F61-047C59579A93}"/>
              </a:ext>
            </a:extLst>
          </p:cNvPr>
          <p:cNvSpPr>
            <a:spLocks noGrp="1"/>
          </p:cNvSpPr>
          <p:nvPr>
            <p:ph idx="1"/>
          </p:nvPr>
        </p:nvSpPr>
        <p:spPr>
          <a:xfrm>
            <a:off x="1981200" y="537882"/>
            <a:ext cx="7153835" cy="986117"/>
          </a:xfrm>
          <a:noFill/>
          <a:ln>
            <a:noFill/>
          </a:ln>
        </p:spPr>
        <p:txBody>
          <a:bodyPr/>
          <a:lstStyle/>
          <a:p>
            <a:pPr marL="0" indent="0" algn="ctr">
              <a:buNone/>
            </a:pPr>
            <a:r>
              <a:rPr lang="en-IN" dirty="0">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EARLY-STAGE DIABETES PREDICTION USING     </a:t>
            </a:r>
            <a:r>
              <a:rPr lang="en-US" sz="2000" b="1" spc="-20"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2000" b="1" spc="-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spc="-2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2000" b="1"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spc="-20" dirty="0">
                <a:effectLst/>
                <a:latin typeface="Times New Roman" panose="02020603050405020304" pitchFamily="18" charset="0"/>
                <a:ea typeface="Times New Roman" panose="02020603050405020304" pitchFamily="18" charset="0"/>
                <a:cs typeface="Times New Roman" panose="02020603050405020304" pitchFamily="18" charset="0"/>
              </a:rPr>
              <a:t>TECHNIQUE</a:t>
            </a:r>
            <a:endPar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7" name="Rectangle 6">
            <a:extLst>
              <a:ext uri="{FF2B5EF4-FFF2-40B4-BE49-F238E27FC236}">
                <a16:creationId xmlns:a16="http://schemas.microsoft.com/office/drawing/2014/main" id="{70754631-24F8-C9F4-CAE9-61F177BBE104}"/>
              </a:ext>
            </a:extLst>
          </p:cNvPr>
          <p:cNvSpPr/>
          <p:nvPr/>
        </p:nvSpPr>
        <p:spPr>
          <a:xfrm>
            <a:off x="0" y="6553200"/>
            <a:ext cx="12192000" cy="304800"/>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DE02927-F225-E638-A1C3-88C7A7F88357}"/>
              </a:ext>
            </a:extLst>
          </p:cNvPr>
          <p:cNvSpPr txBox="1"/>
          <p:nvPr/>
        </p:nvSpPr>
        <p:spPr>
          <a:xfrm>
            <a:off x="923365" y="2841812"/>
            <a:ext cx="3550023" cy="1754326"/>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TEAM MEMBERS</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SONIYA.D (211420104258)</a:t>
            </a:r>
          </a:p>
          <a:p>
            <a:r>
              <a:rPr lang="en-US" dirty="0">
                <a:latin typeface="Times New Roman" panose="02020603050405020304" pitchFamily="18" charset="0"/>
                <a:cs typeface="Times New Roman" panose="02020603050405020304" pitchFamily="18" charset="0"/>
              </a:rPr>
              <a:t>  SOWMIYA.A.V (211420104259)</a:t>
            </a:r>
          </a:p>
          <a:p>
            <a:r>
              <a:rPr lang="en-US" dirty="0">
                <a:latin typeface="Times New Roman" panose="02020603050405020304" pitchFamily="18" charset="0"/>
                <a:cs typeface="Times New Roman" panose="02020603050405020304" pitchFamily="18" charset="0"/>
              </a:rPr>
              <a:t>  SWETHA.K (211420104280)</a:t>
            </a:r>
          </a:p>
          <a:p>
            <a:endParaRPr lang="en-US"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0CB6C25-4CDA-FAF6-6C3F-D0A120B2253A}"/>
              </a:ext>
            </a:extLst>
          </p:cNvPr>
          <p:cNvSpPr txBox="1"/>
          <p:nvPr/>
        </p:nvSpPr>
        <p:spPr>
          <a:xfrm>
            <a:off x="7377953" y="2421344"/>
            <a:ext cx="3783106"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PROJECT COORDINATOR:</a:t>
            </a:r>
          </a:p>
          <a:p>
            <a:endParaRPr lang="en-IN" dirty="0"/>
          </a:p>
          <a:p>
            <a:r>
              <a:rPr lang="en-US" sz="1800" dirty="0">
                <a:effectLst/>
                <a:latin typeface="Times New Roman" panose="02020603050405020304" pitchFamily="18" charset="0"/>
                <a:ea typeface="Times New Roman" panose="02020603050405020304" pitchFamily="18" charset="0"/>
              </a:rPr>
              <a:t>    Dr. VALARMATHI , M.E., Ph.D</a:t>
            </a:r>
            <a:r>
              <a:rPr lang="en-US" dirty="0">
                <a:latin typeface="Times New Roman" panose="02020603050405020304" pitchFamily="18" charset="0"/>
                <a:ea typeface="Times New Roman" panose="02020603050405020304" pitchFamily="18" charset="0"/>
              </a:rPr>
              <a:t>.</a:t>
            </a:r>
            <a:endParaRPr lang="en-IN" dirty="0"/>
          </a:p>
        </p:txBody>
      </p:sp>
      <p:sp>
        <p:nvSpPr>
          <p:cNvPr id="6" name="TextBox 5">
            <a:extLst>
              <a:ext uri="{FF2B5EF4-FFF2-40B4-BE49-F238E27FC236}">
                <a16:creationId xmlns:a16="http://schemas.microsoft.com/office/drawing/2014/main" id="{3DE3BD78-6071-A317-C5E0-D065BF6AEF7B}"/>
              </a:ext>
            </a:extLst>
          </p:cNvPr>
          <p:cNvSpPr txBox="1"/>
          <p:nvPr/>
        </p:nvSpPr>
        <p:spPr>
          <a:xfrm>
            <a:off x="7377954" y="4177553"/>
            <a:ext cx="3783106"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PROJECT GUIDED: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JACKULIN , M.E., Ph.D.</a:t>
            </a:r>
          </a:p>
        </p:txBody>
      </p:sp>
    </p:spTree>
    <p:extLst>
      <p:ext uri="{BB962C8B-B14F-4D97-AF65-F5344CB8AC3E}">
        <p14:creationId xmlns:p14="http://schemas.microsoft.com/office/powerpoint/2010/main" val="159318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F75032-3662-B12A-186E-E16EF0C6D998}"/>
              </a:ext>
            </a:extLst>
          </p:cNvPr>
          <p:cNvSpPr/>
          <p:nvPr/>
        </p:nvSpPr>
        <p:spPr>
          <a:xfrm>
            <a:off x="0" y="6598024"/>
            <a:ext cx="12192000" cy="259976"/>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79707E5-CCB2-DED2-EE40-7EB23C579F1B}"/>
              </a:ext>
            </a:extLst>
          </p:cNvPr>
          <p:cNvSpPr txBox="1"/>
          <p:nvPr/>
        </p:nvSpPr>
        <p:spPr>
          <a:xfrm>
            <a:off x="161365" y="233082"/>
            <a:ext cx="11860306" cy="6022161"/>
          </a:xfrm>
          <a:prstGeom prst="rect">
            <a:avLst/>
          </a:prstGeom>
          <a:noFill/>
        </p:spPr>
        <p:txBody>
          <a:bodyPr wrap="square" rtlCol="0">
            <a:spAutoFit/>
          </a:bodyPr>
          <a:lstStyle/>
          <a:p>
            <a:pPr lvl="1" algn="just">
              <a:spcBef>
                <a:spcPts val="355"/>
              </a:spcBef>
              <a:buSzPts val="1800"/>
              <a:tabLst>
                <a:tab pos="903605" algn="l"/>
              </a:tabLst>
            </a:pPr>
            <a:r>
              <a:rPr lang="en-US" sz="3600" b="1" spc="-10" dirty="0">
                <a:effectLst/>
                <a:latin typeface="Times New Roman" panose="02020603050405020304" pitchFamily="18" charset="0"/>
                <a:ea typeface="Times New Roman" panose="02020603050405020304" pitchFamily="18" charset="0"/>
              </a:rPr>
              <a:t>PROPOSED</a:t>
            </a:r>
            <a:r>
              <a:rPr lang="en-US" sz="3600" b="1" spc="-75"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SYSTEM</a:t>
            </a:r>
          </a:p>
          <a:p>
            <a:pPr lvl="1" algn="just">
              <a:spcBef>
                <a:spcPts val="355"/>
              </a:spcBef>
              <a:buSzPts val="1800"/>
              <a:tabLst>
                <a:tab pos="903605" algn="l"/>
              </a:tabLst>
            </a:pPr>
            <a:endParaRPr lang="en-US" sz="3600" b="1" spc="-10" dirty="0">
              <a:effectLst/>
              <a:latin typeface="Times New Roman" panose="02020603050405020304" pitchFamily="18" charset="0"/>
              <a:ea typeface="Times New Roman" panose="02020603050405020304" pitchFamily="18" charset="0"/>
            </a:endParaRPr>
          </a:p>
          <a:p>
            <a:pPr marL="1028700" lvl="1" indent="-571500" algn="just">
              <a:spcBef>
                <a:spcPts val="355"/>
              </a:spcBef>
              <a:buSzPts val="1800"/>
              <a:buFont typeface="Wingdings" panose="05000000000000000000" pitchFamily="2" charset="2"/>
              <a:buChar char="v"/>
              <a:tabLst>
                <a:tab pos="903605" algn="l"/>
              </a:tabLst>
            </a:pPr>
            <a:r>
              <a:rPr lang="en-US" sz="2000" dirty="0">
                <a:effectLst/>
                <a:latin typeface="Times New Roman" panose="02020603050405020304" pitchFamily="18" charset="0"/>
                <a:ea typeface="Times New Roman" panose="02020603050405020304" pitchFamily="18" charset="0"/>
              </a:rPr>
              <a:t>A machine learning-based system will be developed to predict the likelihood of individuals developing diabetes in the early stages. </a:t>
            </a:r>
          </a:p>
          <a:p>
            <a:pPr lvl="1" algn="just">
              <a:spcBef>
                <a:spcPts val="355"/>
              </a:spcBef>
              <a:buSzPts val="1800"/>
              <a:tabLst>
                <a:tab pos="903605" algn="l"/>
              </a:tabLst>
            </a:pPr>
            <a:endParaRPr lang="en-US" sz="2000" dirty="0">
              <a:effectLst/>
              <a:latin typeface="Times New Roman" panose="02020603050405020304" pitchFamily="18" charset="0"/>
              <a:ea typeface="Times New Roman" panose="02020603050405020304" pitchFamily="18" charset="0"/>
            </a:endParaRPr>
          </a:p>
          <a:p>
            <a:pPr marL="1028700" lvl="1" indent="-571500" algn="just">
              <a:spcBef>
                <a:spcPts val="355"/>
              </a:spcBef>
              <a:buSzPts val="1800"/>
              <a:buFont typeface="Wingdings" panose="05000000000000000000" pitchFamily="2" charset="2"/>
              <a:buChar char="v"/>
              <a:tabLst>
                <a:tab pos="903605" algn="l"/>
              </a:tabLst>
            </a:pPr>
            <a:r>
              <a:rPr lang="en-US" sz="2000" dirty="0">
                <a:effectLst/>
                <a:latin typeface="Times New Roman" panose="02020603050405020304" pitchFamily="18" charset="0"/>
                <a:ea typeface="Times New Roman" panose="02020603050405020304" pitchFamily="18" charset="0"/>
              </a:rPr>
              <a:t>Comprehensive data on diabetes risk factors will be collected, including patient demographics, </a:t>
            </a:r>
            <a:r>
              <a:rPr lang="en-US" sz="2000" spc="-10" dirty="0">
                <a:effectLst/>
                <a:latin typeface="Times New Roman" panose="02020603050405020304" pitchFamily="18" charset="0"/>
                <a:ea typeface="Times New Roman" panose="02020603050405020304" pitchFamily="18" charset="0"/>
              </a:rPr>
              <a:t>medical history, lifestyle factors,</a:t>
            </a:r>
            <a:r>
              <a:rPr lang="en-US" sz="2000" spc="-4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clinical</a:t>
            </a:r>
            <a:r>
              <a:rPr lang="en-US" sz="2000" spc="-6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measures,</a:t>
            </a:r>
            <a:r>
              <a:rPr lang="en-US" sz="2000" spc="-4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and</a:t>
            </a:r>
            <a:r>
              <a:rPr lang="en-US" sz="2000" spc="-6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blood</a:t>
            </a:r>
            <a:r>
              <a:rPr lang="en-US" sz="2000" spc="-4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sugar</a:t>
            </a:r>
            <a:r>
              <a:rPr lang="en-US" sz="2000" spc="-7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levels.</a:t>
            </a:r>
            <a:r>
              <a:rPr lang="en-US" sz="2000" spc="-45" dirty="0">
                <a:effectLst/>
                <a:latin typeface="Times New Roman" panose="02020603050405020304" pitchFamily="18" charset="0"/>
                <a:ea typeface="Times New Roman" panose="02020603050405020304" pitchFamily="18" charset="0"/>
              </a:rPr>
              <a:t> </a:t>
            </a:r>
          </a:p>
          <a:p>
            <a:pPr lvl="1" algn="just">
              <a:spcBef>
                <a:spcPts val="355"/>
              </a:spcBef>
              <a:buSzPts val="1800"/>
              <a:tabLst>
                <a:tab pos="903605" algn="l"/>
              </a:tabLst>
            </a:pPr>
            <a:endParaRPr lang="en-US" sz="2000" spc="-45" dirty="0">
              <a:effectLst/>
              <a:latin typeface="Times New Roman" panose="02020603050405020304" pitchFamily="18" charset="0"/>
              <a:ea typeface="Times New Roman" panose="02020603050405020304" pitchFamily="18" charset="0"/>
            </a:endParaRPr>
          </a:p>
          <a:p>
            <a:pPr marL="1028700" lvl="1" indent="-571500" algn="just">
              <a:spcBef>
                <a:spcPts val="355"/>
              </a:spcBef>
              <a:buSzPts val="1800"/>
              <a:buFont typeface="Wingdings" panose="05000000000000000000" pitchFamily="2" charset="2"/>
              <a:buChar char="v"/>
              <a:tabLst>
                <a:tab pos="903605" algn="l"/>
              </a:tabLst>
            </a:pPr>
            <a:r>
              <a:rPr lang="en-US" sz="2000" spc="-10" dirty="0">
                <a:effectLst/>
                <a:latin typeface="Times New Roman" panose="02020603050405020304" pitchFamily="18" charset="0"/>
                <a:ea typeface="Times New Roman" panose="02020603050405020304" pitchFamily="18" charset="0"/>
              </a:rPr>
              <a:t>The</a:t>
            </a:r>
            <a:r>
              <a:rPr lang="en-US" sz="2000" spc="-5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data </a:t>
            </a:r>
            <a:r>
              <a:rPr lang="en-US" sz="2000" dirty="0">
                <a:effectLst/>
                <a:latin typeface="Times New Roman" panose="02020603050405020304" pitchFamily="18" charset="0"/>
                <a:ea typeface="Times New Roman" panose="02020603050405020304" pitchFamily="18" charset="0"/>
              </a:rPr>
              <a:t>will undergo preprocessing</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 handle missing values, outliers, and standardize formats, followed by feature selection to identify the most relevant features.</a:t>
            </a:r>
          </a:p>
          <a:p>
            <a:pPr lvl="1" algn="just">
              <a:spcBef>
                <a:spcPts val="355"/>
              </a:spcBef>
              <a:buSzPts val="1800"/>
              <a:tabLst>
                <a:tab pos="903605" algn="l"/>
              </a:tabLst>
            </a:pPr>
            <a:endParaRPr lang="en-US" sz="2000" dirty="0">
              <a:effectLst/>
              <a:latin typeface="Times New Roman" panose="02020603050405020304" pitchFamily="18" charset="0"/>
              <a:ea typeface="Times New Roman" panose="02020603050405020304" pitchFamily="18" charset="0"/>
            </a:endParaRPr>
          </a:p>
          <a:p>
            <a:pPr marL="1028700" lvl="1" indent="-571500" algn="just">
              <a:spcBef>
                <a:spcPts val="355"/>
              </a:spcBef>
              <a:buSzPts val="1800"/>
              <a:buFont typeface="Wingdings" panose="05000000000000000000" pitchFamily="2" charset="2"/>
              <a:buChar char="v"/>
              <a:tabLst>
                <a:tab pos="903605" algn="l"/>
              </a:tabLst>
            </a:pPr>
            <a:r>
              <a:rPr lang="en-US" sz="2000" dirty="0">
                <a:effectLst/>
                <a:latin typeface="Times New Roman" panose="02020603050405020304" pitchFamily="18" charset="0"/>
                <a:ea typeface="Times New Roman" panose="02020603050405020304" pitchFamily="18" charset="0"/>
              </a:rPr>
              <a:t>. An appropriate classification algorithm, such as logistic regression or decision trees, will</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chosen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trained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dataset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 cross-validation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techniques. </a:t>
            </a:r>
          </a:p>
          <a:p>
            <a:pPr lvl="1" algn="just">
              <a:spcBef>
                <a:spcPts val="355"/>
              </a:spcBef>
              <a:buSzPts val="1800"/>
              <a:tabLst>
                <a:tab pos="903605" algn="l"/>
              </a:tabLst>
            </a:pPr>
            <a:endParaRPr lang="en-US" sz="2000" dirty="0">
              <a:effectLst/>
              <a:latin typeface="Times New Roman" panose="02020603050405020304" pitchFamily="18" charset="0"/>
              <a:ea typeface="Times New Roman" panose="02020603050405020304" pitchFamily="18" charset="0"/>
            </a:endParaRPr>
          </a:p>
          <a:p>
            <a:pPr marL="1028700" lvl="1" indent="-571500" algn="just">
              <a:spcBef>
                <a:spcPts val="355"/>
              </a:spcBef>
              <a:buSzPts val="1800"/>
              <a:buFont typeface="Wingdings" panose="05000000000000000000" pitchFamily="2" charset="2"/>
              <a:buChar char="v"/>
              <a:tabLst>
                <a:tab pos="903605" algn="l"/>
              </a:tabLst>
            </a:pPr>
            <a:r>
              <a:rPr lang="en-US" sz="2000" dirty="0">
                <a:effectLst/>
                <a:latin typeface="Times New Roman" panose="02020603050405020304" pitchFamily="18" charset="0"/>
                <a:ea typeface="Times New Roman" panose="02020603050405020304" pitchFamily="18" charset="0"/>
              </a:rPr>
              <a:t>Model hyperparameters will be optimized, and evaluation will be performed using metrics like accuracy, precision, recall, and F1-score, along with the utilization of a confusion matrix. </a:t>
            </a:r>
            <a:endParaRPr lang="en-IN" sz="2000" b="1"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553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DEC02E-5D68-54F8-94CA-0B349481D1C3}"/>
              </a:ext>
            </a:extLst>
          </p:cNvPr>
          <p:cNvSpPr/>
          <p:nvPr/>
        </p:nvSpPr>
        <p:spPr>
          <a:xfrm>
            <a:off x="0" y="6598024"/>
            <a:ext cx="12192000" cy="259976"/>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917BE26-81F5-11F3-ED4D-E724B33FF4ED}"/>
              </a:ext>
            </a:extLst>
          </p:cNvPr>
          <p:cNvSpPr txBox="1"/>
          <p:nvPr/>
        </p:nvSpPr>
        <p:spPr>
          <a:xfrm>
            <a:off x="358588" y="412376"/>
            <a:ext cx="11672047" cy="5401479"/>
          </a:xfrm>
          <a:prstGeom prst="rect">
            <a:avLst/>
          </a:prstGeom>
          <a:noFill/>
        </p:spPr>
        <p:txBody>
          <a:bodyPr wrap="square" rtlCol="0">
            <a:spAutoFit/>
          </a:bodyPr>
          <a:lstStyle/>
          <a:p>
            <a:pPr>
              <a:spcBef>
                <a:spcPts val="360"/>
              </a:spcBef>
            </a:pPr>
            <a:r>
              <a:rPr lang="en-US" sz="1400"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MERITS</a:t>
            </a:r>
            <a:endParaRPr lang="en-IN" sz="3600" b="1" dirty="0">
              <a:effectLst/>
              <a:latin typeface="Times New Roman" panose="02020603050405020304" pitchFamily="18" charset="0"/>
              <a:ea typeface="Times New Roman" panose="02020603050405020304" pitchFamily="18" charset="0"/>
            </a:endParaRPr>
          </a:p>
          <a:p>
            <a:pPr>
              <a:spcBef>
                <a:spcPts val="1630"/>
              </a:spcBef>
            </a:pPr>
            <a:r>
              <a:rPr lang="en-US" sz="16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1257300" marR="537210" lvl="2" indent="-342900" algn="just">
              <a:lnSpc>
                <a:spcPct val="150000"/>
              </a:lnSpc>
              <a:spcAft>
                <a:spcPts val="0"/>
              </a:spcAft>
              <a:buSzPts val="1400"/>
              <a:buFont typeface="Wingdings" panose="05000000000000000000" pitchFamily="2" charset="2"/>
              <a:buChar char="v"/>
              <a:tabLst>
                <a:tab pos="802640" algn="l"/>
                <a:tab pos="803910" algn="l"/>
              </a:tabLst>
            </a:pPr>
            <a:r>
              <a:rPr lang="en-US" sz="2300" spc="0" dirty="0">
                <a:effectLst/>
                <a:latin typeface="Times New Roman" panose="02020603050405020304" pitchFamily="18" charset="0"/>
                <a:ea typeface="Wingdings" panose="05000000000000000000" pitchFamily="2" charset="2"/>
                <a:cs typeface="Wingdings" panose="05000000000000000000" pitchFamily="2" charset="2"/>
              </a:rPr>
              <a:t>We implemented the deployment process by using Frontend codes like Html, CSS, Bootstrap and Python Framework like Django or Flask.</a:t>
            </a:r>
            <a:endParaRPr lang="en-IN" sz="2300" spc="0" dirty="0">
              <a:effectLst/>
              <a:latin typeface="Times New Roman" panose="02020603050405020304" pitchFamily="18" charset="0"/>
              <a:ea typeface="Wingdings" panose="05000000000000000000" pitchFamily="2" charset="2"/>
              <a:cs typeface="Wingdings" panose="05000000000000000000" pitchFamily="2" charset="2"/>
            </a:endParaRPr>
          </a:p>
          <a:p>
            <a:pPr marL="1257300" marR="470535" lvl="2" indent="-342900" algn="just">
              <a:lnSpc>
                <a:spcPct val="150000"/>
              </a:lnSpc>
              <a:spcAft>
                <a:spcPts val="0"/>
              </a:spcAft>
              <a:buSzPts val="1400"/>
              <a:buFont typeface="Wingdings" panose="05000000000000000000" pitchFamily="2" charset="2"/>
              <a:buChar char="v"/>
              <a:tabLst>
                <a:tab pos="802640" algn="l"/>
                <a:tab pos="803910" algn="l"/>
              </a:tabLst>
            </a:pPr>
            <a:r>
              <a:rPr lang="en-US" sz="2300" spc="0" dirty="0">
                <a:effectLst/>
                <a:latin typeface="Times New Roman" panose="02020603050405020304" pitchFamily="18" charset="0"/>
                <a:ea typeface="Wingdings" panose="05000000000000000000" pitchFamily="2" charset="2"/>
                <a:cs typeface="Wingdings" panose="05000000000000000000" pitchFamily="2" charset="2"/>
              </a:rPr>
              <a:t>We implemented data preprocessing and data cleaning process by removing non-null values, missing values, duplicate values, unwanted data, and </a:t>
            </a:r>
            <a:r>
              <a:rPr lang="en-US" sz="2300" spc="-10" dirty="0" err="1">
                <a:effectLst/>
                <a:latin typeface="Times New Roman" panose="02020603050405020304" pitchFamily="18" charset="0"/>
                <a:ea typeface="Wingdings" panose="05000000000000000000" pitchFamily="2" charset="2"/>
                <a:cs typeface="Wingdings" panose="05000000000000000000" pitchFamily="2" charset="2"/>
              </a:rPr>
              <a:t>imbalancedata</a:t>
            </a:r>
            <a:r>
              <a:rPr lang="en-US" sz="2300" spc="-10" dirty="0">
                <a:effectLst/>
                <a:latin typeface="Times New Roman" panose="02020603050405020304" pitchFamily="18" charset="0"/>
                <a:ea typeface="Wingdings" panose="05000000000000000000" pitchFamily="2" charset="2"/>
                <a:cs typeface="Wingdings" panose="05000000000000000000" pitchFamily="2" charset="2"/>
              </a:rPr>
              <a:t>.</a:t>
            </a:r>
            <a:endParaRPr lang="en-IN" sz="2300" spc="0" dirty="0">
              <a:effectLst/>
              <a:latin typeface="Times New Roman" panose="02020603050405020304" pitchFamily="18" charset="0"/>
              <a:ea typeface="Wingdings" panose="05000000000000000000" pitchFamily="2" charset="2"/>
              <a:cs typeface="Wingdings" panose="05000000000000000000" pitchFamily="2" charset="2"/>
            </a:endParaRPr>
          </a:p>
          <a:p>
            <a:pPr marL="1257300" lvl="2" indent="-342900" algn="just">
              <a:buSzPts val="1400"/>
              <a:buFont typeface="Wingdings" panose="05000000000000000000" pitchFamily="2" charset="2"/>
              <a:buChar char="v"/>
              <a:tabLst>
                <a:tab pos="803275" algn="l"/>
              </a:tabLst>
            </a:pP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We</a:t>
            </a:r>
            <a:r>
              <a:rPr lang="en-US" sz="23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implemented</a:t>
            </a:r>
            <a:r>
              <a:rPr lang="en-US" sz="23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data</a:t>
            </a:r>
            <a:r>
              <a:rPr lang="en-US" sz="23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visualization</a:t>
            </a:r>
            <a:r>
              <a:rPr lang="en-US" sz="23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by</a:t>
            </a:r>
            <a:r>
              <a:rPr lang="en-US" sz="23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using</a:t>
            </a:r>
            <a:r>
              <a:rPr lang="en-US" sz="23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Heat</a:t>
            </a:r>
            <a:r>
              <a:rPr lang="en-US" sz="23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map,</a:t>
            </a:r>
            <a:r>
              <a:rPr lang="en-US" sz="23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err="1">
                <a:effectLst/>
                <a:latin typeface="Times New Roman" panose="02020603050405020304" pitchFamily="18" charset="0"/>
                <a:ea typeface="Wingdings" panose="05000000000000000000" pitchFamily="2" charset="2"/>
                <a:cs typeface="Wingdings" panose="05000000000000000000" pitchFamily="2" charset="2"/>
              </a:rPr>
              <a:t>Pychart</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a:t>
            </a:r>
            <a:endParaRPr lang="en-IN" sz="2300" spc="0" dirty="0">
              <a:effectLst/>
              <a:latin typeface="Times New Roman" panose="02020603050405020304" pitchFamily="18" charset="0"/>
              <a:ea typeface="Wingdings" panose="05000000000000000000" pitchFamily="2" charset="2"/>
              <a:cs typeface="Wingdings" panose="05000000000000000000" pitchFamily="2" charset="2"/>
            </a:endParaRPr>
          </a:p>
          <a:p>
            <a:pPr marL="1257300" lvl="2" indent="-342900" algn="just">
              <a:spcBef>
                <a:spcPts val="1575"/>
              </a:spcBef>
              <a:spcAft>
                <a:spcPts val="0"/>
              </a:spcAft>
              <a:buSzPts val="1400"/>
              <a:buFont typeface="Wingdings" panose="05000000000000000000" pitchFamily="2" charset="2"/>
              <a:buChar char="v"/>
              <a:tabLst>
                <a:tab pos="803275" algn="l"/>
              </a:tabLst>
            </a:pP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We</a:t>
            </a:r>
            <a:r>
              <a:rPr lang="en-US" sz="23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implemented</a:t>
            </a:r>
            <a:r>
              <a:rPr lang="en-US" sz="23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Data</a:t>
            </a:r>
            <a:r>
              <a:rPr lang="en-US" sz="23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analysis</a:t>
            </a:r>
            <a:r>
              <a:rPr lang="en-US" sz="23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process</a:t>
            </a:r>
            <a:r>
              <a:rPr lang="en-US" sz="23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by</a:t>
            </a:r>
            <a:r>
              <a:rPr lang="en-US" sz="23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using</a:t>
            </a:r>
            <a:r>
              <a:rPr lang="en-US" sz="23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Histogram,</a:t>
            </a:r>
            <a:r>
              <a:rPr lang="en-US" sz="23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Plot</a:t>
            </a:r>
            <a:r>
              <a:rPr lang="en-US" sz="23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and</a:t>
            </a:r>
            <a:r>
              <a:rPr lang="en-US" sz="23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Graphs.</a:t>
            </a:r>
            <a:endParaRPr lang="en-IN" sz="2300" spc="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20"/>
              </a:spcBef>
            </a:pPr>
            <a:endParaRPr lang="en-IN" sz="2300" dirty="0">
              <a:effectLst/>
              <a:latin typeface="Times New Roman" panose="02020603050405020304" pitchFamily="18" charset="0"/>
              <a:ea typeface="Times New Roman" panose="02020603050405020304" pitchFamily="18" charset="0"/>
            </a:endParaRPr>
          </a:p>
          <a:p>
            <a:pPr marL="1257300" lvl="2" indent="-342900" algn="just">
              <a:buSzPts val="1400"/>
              <a:buFont typeface="Wingdings" panose="05000000000000000000" pitchFamily="2" charset="2"/>
              <a:buChar char="v"/>
              <a:tabLst>
                <a:tab pos="803275" algn="l"/>
              </a:tabLst>
            </a:pP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We</a:t>
            </a:r>
            <a:r>
              <a:rPr lang="en-US" sz="23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compared</a:t>
            </a:r>
            <a:r>
              <a:rPr lang="en-US" sz="23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more</a:t>
            </a:r>
            <a:r>
              <a:rPr lang="en-US" sz="23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than</a:t>
            </a:r>
            <a:r>
              <a:rPr lang="en-US" sz="23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two</a:t>
            </a:r>
            <a:r>
              <a:rPr lang="en-US" sz="23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algorithms</a:t>
            </a:r>
            <a:r>
              <a:rPr lang="en-US" sz="23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to</a:t>
            </a:r>
            <a:r>
              <a:rPr lang="en-US" sz="23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getting</a:t>
            </a:r>
            <a:r>
              <a:rPr lang="en-US" sz="23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better</a:t>
            </a:r>
            <a:r>
              <a:rPr lang="en-US" sz="23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accuracy</a:t>
            </a:r>
            <a:r>
              <a:rPr lang="en-US" sz="23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30" dirty="0">
                <a:effectLst/>
                <a:latin typeface="Times New Roman" panose="02020603050405020304" pitchFamily="18" charset="0"/>
                <a:ea typeface="Wingdings" panose="05000000000000000000" pitchFamily="2" charset="2"/>
                <a:cs typeface="Wingdings" panose="05000000000000000000" pitchFamily="2" charset="2"/>
              </a:rPr>
              <a:t>level.</a:t>
            </a:r>
            <a:endParaRPr lang="en-IN" sz="2300" spc="0" dirty="0">
              <a:effectLst/>
              <a:latin typeface="Times New Roman" panose="02020603050405020304" pitchFamily="18" charset="0"/>
              <a:ea typeface="Wingdings" panose="05000000000000000000" pitchFamily="2" charset="2"/>
              <a:cs typeface="Wingdings" panose="05000000000000000000" pitchFamily="2" charset="2"/>
            </a:endParaRPr>
          </a:p>
          <a:p>
            <a:pPr marL="1257300" lvl="2" indent="-342900" algn="just">
              <a:spcBef>
                <a:spcPts val="1605"/>
              </a:spcBef>
              <a:spcAft>
                <a:spcPts val="0"/>
              </a:spcAft>
              <a:buSzPts val="1400"/>
              <a:buFont typeface="Wingdings" panose="05000000000000000000" pitchFamily="2" charset="2"/>
              <a:buChar char="v"/>
              <a:tabLst>
                <a:tab pos="803275" algn="l"/>
              </a:tabLst>
            </a:pPr>
            <a:r>
              <a:rPr lang="en-US" sz="2300" spc="-40" dirty="0">
                <a:effectLst/>
                <a:latin typeface="Times New Roman" panose="02020603050405020304" pitchFamily="18" charset="0"/>
                <a:ea typeface="Wingdings" panose="05000000000000000000" pitchFamily="2" charset="2"/>
                <a:cs typeface="Wingdings" panose="05000000000000000000" pitchFamily="2" charset="2"/>
              </a:rPr>
              <a:t>We</a:t>
            </a:r>
            <a:r>
              <a:rPr lang="en-US" sz="23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40" dirty="0">
                <a:effectLst/>
                <a:latin typeface="Times New Roman" panose="02020603050405020304" pitchFamily="18" charset="0"/>
                <a:ea typeface="Wingdings" panose="05000000000000000000" pitchFamily="2" charset="2"/>
                <a:cs typeface="Wingdings" panose="05000000000000000000" pitchFamily="2" charset="2"/>
              </a:rPr>
              <a:t>figure</a:t>
            </a:r>
            <a:r>
              <a:rPr lang="en-US" sz="2300" spc="-8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40" dirty="0">
                <a:effectLst/>
                <a:latin typeface="Times New Roman" panose="02020603050405020304" pitchFamily="18" charset="0"/>
                <a:ea typeface="Wingdings" panose="05000000000000000000" pitchFamily="2" charset="2"/>
                <a:cs typeface="Wingdings" panose="05000000000000000000" pitchFamily="2" charset="2"/>
              </a:rPr>
              <a:t>out</a:t>
            </a:r>
            <a:r>
              <a:rPr lang="en-US" sz="23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40" dirty="0">
                <a:effectLst/>
                <a:latin typeface="Times New Roman" panose="02020603050405020304" pitchFamily="18" charset="0"/>
                <a:ea typeface="Wingdings" panose="05000000000000000000" pitchFamily="2" charset="2"/>
                <a:cs typeface="Wingdings" panose="05000000000000000000" pitchFamily="2" charset="2"/>
              </a:rPr>
              <a:t>performance</a:t>
            </a:r>
            <a:r>
              <a:rPr lang="en-US" sz="23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40" dirty="0">
                <a:effectLst/>
                <a:latin typeface="Times New Roman" panose="02020603050405020304" pitchFamily="18" charset="0"/>
                <a:ea typeface="Wingdings" panose="05000000000000000000" pitchFamily="2" charset="2"/>
                <a:cs typeface="Wingdings" panose="05000000000000000000" pitchFamily="2" charset="2"/>
              </a:rPr>
              <a:t>and</a:t>
            </a:r>
            <a:r>
              <a:rPr lang="en-US" sz="2300" spc="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40" dirty="0">
                <a:effectLst/>
                <a:latin typeface="Times New Roman" panose="02020603050405020304" pitchFamily="18" charset="0"/>
                <a:ea typeface="Wingdings" panose="05000000000000000000" pitchFamily="2" charset="2"/>
                <a:cs typeface="Wingdings" panose="05000000000000000000" pitchFamily="2" charset="2"/>
              </a:rPr>
              <a:t>confusion</a:t>
            </a:r>
            <a:r>
              <a:rPr lang="en-US" sz="23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40" dirty="0">
                <a:effectLst/>
                <a:latin typeface="Times New Roman" panose="02020603050405020304" pitchFamily="18" charset="0"/>
                <a:ea typeface="Wingdings" panose="05000000000000000000" pitchFamily="2" charset="2"/>
                <a:cs typeface="Wingdings" panose="05000000000000000000" pitchFamily="2" charset="2"/>
              </a:rPr>
              <a:t>metrics</a:t>
            </a:r>
            <a:r>
              <a:rPr lang="en-US" sz="23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40" dirty="0">
                <a:effectLst/>
                <a:latin typeface="Times New Roman" panose="02020603050405020304" pitchFamily="18" charset="0"/>
                <a:ea typeface="Wingdings" panose="05000000000000000000" pitchFamily="2" charset="2"/>
                <a:cs typeface="Wingdings" panose="05000000000000000000" pitchFamily="2" charset="2"/>
              </a:rPr>
              <a:t>value</a:t>
            </a:r>
            <a:r>
              <a:rPr lang="en-US" sz="23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300" spc="-40" dirty="0">
                <a:effectLst/>
                <a:latin typeface="Times New Roman" panose="02020603050405020304" pitchFamily="18" charset="0"/>
                <a:ea typeface="Wingdings" panose="05000000000000000000" pitchFamily="2" charset="2"/>
                <a:cs typeface="Wingdings" panose="05000000000000000000" pitchFamily="2" charset="2"/>
              </a:rPr>
              <a:t>properly.</a:t>
            </a:r>
            <a:endParaRPr lang="en-IN" sz="2300" spc="0" dirty="0">
              <a:effectLst/>
              <a:latin typeface="Times New Roman" panose="02020603050405020304" pitchFamily="18"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49783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9ECD7A-96CC-43DA-A44F-4C996D944F44}"/>
              </a:ext>
            </a:extLst>
          </p:cNvPr>
          <p:cNvSpPr/>
          <p:nvPr/>
        </p:nvSpPr>
        <p:spPr>
          <a:xfrm>
            <a:off x="0" y="6606988"/>
            <a:ext cx="12192000" cy="251012"/>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779CAE2-FC96-BF4D-2048-312720672306}"/>
              </a:ext>
            </a:extLst>
          </p:cNvPr>
          <p:cNvSpPr txBox="1"/>
          <p:nvPr/>
        </p:nvSpPr>
        <p:spPr>
          <a:xfrm>
            <a:off x="277906" y="385482"/>
            <a:ext cx="1168997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ARCHITECTURE DIAGRAM</a:t>
            </a:r>
            <a:endParaRPr lang="en-IN" sz="3600" b="1" dirty="0">
              <a:latin typeface="Times New Roman" panose="02020603050405020304" pitchFamily="18" charset="0"/>
              <a:cs typeface="Times New Roman" panose="02020603050405020304" pitchFamily="18" charset="0"/>
            </a:endParaRPr>
          </a:p>
        </p:txBody>
      </p:sp>
      <p:pic>
        <p:nvPicPr>
          <p:cNvPr id="45" name="Picture 44" descr="Capture1">
            <a:extLst>
              <a:ext uri="{FF2B5EF4-FFF2-40B4-BE49-F238E27FC236}">
                <a16:creationId xmlns:a16="http://schemas.microsoft.com/office/drawing/2014/main" id="{48DE034C-C74C-4ED8-95DA-3268DF2AE52D}"/>
              </a:ext>
            </a:extLst>
          </p:cNvPr>
          <p:cNvPicPr>
            <a:picLocks noChangeAspect="1"/>
          </p:cNvPicPr>
          <p:nvPr/>
        </p:nvPicPr>
        <p:blipFill>
          <a:blip r:embed="rId2"/>
          <a:stretch>
            <a:fillRect/>
          </a:stretch>
        </p:blipFill>
        <p:spPr bwMode="auto">
          <a:xfrm>
            <a:off x="2895600" y="1541929"/>
            <a:ext cx="7037294" cy="4580965"/>
          </a:xfrm>
          <a:prstGeom prst="rect">
            <a:avLst/>
          </a:prstGeom>
        </p:spPr>
      </p:pic>
    </p:spTree>
    <p:extLst>
      <p:ext uri="{BB962C8B-B14F-4D97-AF65-F5344CB8AC3E}">
        <p14:creationId xmlns:p14="http://schemas.microsoft.com/office/powerpoint/2010/main" val="334319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6C507A-1A50-22F0-A0A7-2FDC3900E932}"/>
              </a:ext>
            </a:extLst>
          </p:cNvPr>
          <p:cNvSpPr/>
          <p:nvPr/>
        </p:nvSpPr>
        <p:spPr>
          <a:xfrm>
            <a:off x="0" y="6589059"/>
            <a:ext cx="12192000" cy="268941"/>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3844ACF-23F3-7937-5365-756B55017C13}"/>
              </a:ext>
            </a:extLst>
          </p:cNvPr>
          <p:cNvSpPr txBox="1"/>
          <p:nvPr/>
        </p:nvSpPr>
        <p:spPr>
          <a:xfrm>
            <a:off x="268941" y="439271"/>
            <a:ext cx="11725835" cy="1200329"/>
          </a:xfrm>
          <a:prstGeom prst="rect">
            <a:avLst/>
          </a:prstGeom>
          <a:noFill/>
        </p:spPr>
        <p:txBody>
          <a:bodyPr wrap="square" rtlCol="0">
            <a:spAutoFit/>
          </a:bodyPr>
          <a:lstStyle/>
          <a:p>
            <a:r>
              <a:rPr lang="en-IN" sz="3600" b="1" dirty="0">
                <a:solidFill>
                  <a:schemeClr val="tx1"/>
                </a:solidFill>
                <a:latin typeface="Times New Roman" panose="02020603050405020304" pitchFamily="18" charset="0"/>
                <a:cs typeface="Times New Roman" panose="02020603050405020304" pitchFamily="18" charset="0"/>
              </a:rPr>
              <a:t>MODULES</a:t>
            </a:r>
          </a:p>
          <a:p>
            <a:endParaRPr lang="en-IN" sz="3600" dirty="0"/>
          </a:p>
        </p:txBody>
      </p:sp>
      <p:sp>
        <p:nvSpPr>
          <p:cNvPr id="4" name="TextBox 3">
            <a:extLst>
              <a:ext uri="{FF2B5EF4-FFF2-40B4-BE49-F238E27FC236}">
                <a16:creationId xmlns:a16="http://schemas.microsoft.com/office/drawing/2014/main" id="{9D942740-AC71-BD0A-F130-B514918578C7}"/>
              </a:ext>
            </a:extLst>
          </p:cNvPr>
          <p:cNvSpPr txBox="1"/>
          <p:nvPr/>
        </p:nvSpPr>
        <p:spPr>
          <a:xfrm>
            <a:off x="1174376" y="1524000"/>
            <a:ext cx="6122896" cy="4418967"/>
          </a:xfrm>
          <a:prstGeom prst="rect">
            <a:avLst/>
          </a:prstGeom>
          <a:noFill/>
        </p:spPr>
        <p:txBody>
          <a:bodyPr wrap="square" rtlCol="0">
            <a:spAutoFit/>
          </a:bodyPr>
          <a:lstStyle/>
          <a:p>
            <a:pPr marL="342900" lvl="0" indent="-342900" algn="just">
              <a:lnSpc>
                <a:spcPct val="20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Wingdings" panose="05000000000000000000" pitchFamily="2" charset="2"/>
              </a:rPr>
              <a:t>Data Pre-processing</a:t>
            </a:r>
            <a:endParaRPr lang="en-IN" sz="2400" dirty="0">
              <a:effectLst/>
              <a:latin typeface="Calibri" panose="020F0502020204030204" pitchFamily="34" charset="0"/>
              <a:ea typeface="Calibri" panose="020F0502020204030204" pitchFamily="34" charset="0"/>
              <a:cs typeface="Wingdings" panose="05000000000000000000" pitchFamily="2" charset="2"/>
            </a:endParaRPr>
          </a:p>
          <a:p>
            <a:pPr marL="342900" lvl="0" indent="-342900" algn="just">
              <a:lnSpc>
                <a:spcPct val="20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Wingdings" panose="05000000000000000000" pitchFamily="2" charset="2"/>
              </a:rPr>
              <a:t>Data Analysis of Visualization</a:t>
            </a:r>
          </a:p>
          <a:p>
            <a:pPr marL="342900" lvl="0" indent="-342900" algn="just">
              <a:lnSpc>
                <a:spcPct val="20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Wingdings" panose="05000000000000000000" pitchFamily="2" charset="2"/>
              </a:rPr>
              <a:t>Ada Boosting Classifier </a:t>
            </a:r>
            <a:r>
              <a:rPr lang="en-US" sz="2400" dirty="0" err="1">
                <a:latin typeface="Times New Roman" panose="02020603050405020304" pitchFamily="18" charset="0"/>
                <a:ea typeface="Calibri" panose="020F0502020204030204" pitchFamily="34" charset="0"/>
                <a:cs typeface="Wingdings" panose="05000000000000000000" pitchFamily="2" charset="2"/>
              </a:rPr>
              <a:t>Alogorithm</a:t>
            </a:r>
            <a:endParaRPr lang="en-IN" sz="2400" dirty="0">
              <a:effectLst/>
              <a:latin typeface="Calibri" panose="020F0502020204030204" pitchFamily="34" charset="0"/>
              <a:ea typeface="Calibri" panose="020F0502020204030204" pitchFamily="34" charset="0"/>
              <a:cs typeface="Wingdings" panose="05000000000000000000" pitchFamily="2" charset="2"/>
            </a:endParaRPr>
          </a:p>
          <a:p>
            <a:pPr marL="342900" lvl="0" indent="-342900" algn="just">
              <a:lnSpc>
                <a:spcPct val="20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Wingdings" panose="05000000000000000000" pitchFamily="2" charset="2"/>
              </a:rPr>
              <a:t>Gradient boosting  classifier Algorithm </a:t>
            </a:r>
            <a:endParaRPr lang="en-IN" sz="2400" dirty="0">
              <a:effectLst/>
              <a:latin typeface="Calibri" panose="020F0502020204030204" pitchFamily="34" charset="0"/>
              <a:ea typeface="Calibri" panose="020F0502020204030204" pitchFamily="34" charset="0"/>
              <a:cs typeface="Wingdings" panose="05000000000000000000" pitchFamily="2" charset="2"/>
            </a:endParaRPr>
          </a:p>
          <a:p>
            <a:pPr marL="342900" lvl="0" indent="-342900" algn="just">
              <a:lnSpc>
                <a:spcPct val="200000"/>
              </a:lnSpc>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Wingdings" panose="05000000000000000000" pitchFamily="2" charset="2"/>
              </a:rPr>
              <a:t>Random forest classifier  Algorithm </a:t>
            </a:r>
            <a:endParaRPr lang="en-IN" sz="2400" dirty="0">
              <a:effectLst/>
              <a:latin typeface="Calibri" panose="020F0502020204030204" pitchFamily="34" charset="0"/>
              <a:ea typeface="Calibri" panose="020F0502020204030204" pitchFamily="34" charset="0"/>
              <a:cs typeface="Wingdings" panose="05000000000000000000" pitchFamily="2" charset="2"/>
            </a:endParaRPr>
          </a:p>
          <a:p>
            <a:pPr marL="342900" lvl="0" indent="-342900" algn="just">
              <a:lnSpc>
                <a:spcPct val="200000"/>
              </a:lnSpc>
              <a:spcAft>
                <a:spcPts val="100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Wingdings" panose="05000000000000000000" pitchFamily="2" charset="2"/>
              </a:rPr>
              <a:t>Deployment</a:t>
            </a:r>
            <a:endParaRPr lang="en-IN" sz="2400" dirty="0">
              <a:effectLst/>
              <a:latin typeface="Calibri" panose="020F0502020204030204" pitchFamily="34" charset="0"/>
              <a:ea typeface="Calibri" panose="020F0502020204030204" pitchFamily="34" charset="0"/>
              <a:cs typeface="Wingdings" panose="05000000000000000000" pitchFamily="2" charset="2"/>
            </a:endParaRPr>
          </a:p>
        </p:txBody>
      </p:sp>
    </p:spTree>
    <p:extLst>
      <p:ext uri="{BB962C8B-B14F-4D97-AF65-F5344CB8AC3E}">
        <p14:creationId xmlns:p14="http://schemas.microsoft.com/office/powerpoint/2010/main" val="974777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F06140-8094-C6E4-6851-8CD349E69F7B}"/>
              </a:ext>
            </a:extLst>
          </p:cNvPr>
          <p:cNvSpPr/>
          <p:nvPr/>
        </p:nvSpPr>
        <p:spPr>
          <a:xfrm>
            <a:off x="0" y="6606988"/>
            <a:ext cx="12192000" cy="251012"/>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3E8D37D-5C89-7610-C2B4-CCD462CE0DCE}"/>
              </a:ext>
            </a:extLst>
          </p:cNvPr>
          <p:cNvSpPr txBox="1"/>
          <p:nvPr/>
        </p:nvSpPr>
        <p:spPr>
          <a:xfrm>
            <a:off x="242047" y="340659"/>
            <a:ext cx="11725835" cy="1520737"/>
          </a:xfrm>
          <a:prstGeom prst="rect">
            <a:avLst/>
          </a:prstGeom>
          <a:noFill/>
        </p:spPr>
        <p:txBody>
          <a:bodyPr wrap="square" rtlCol="0">
            <a:spAutoFit/>
          </a:bodyPr>
          <a:lstStyle/>
          <a:p>
            <a:pPr>
              <a:lnSpc>
                <a:spcPct val="150000"/>
              </a:lnSpc>
              <a:spcAft>
                <a:spcPts val="800"/>
              </a:spcAft>
            </a:pPr>
            <a:r>
              <a:rPr lang="en-IN" sz="3600" b="1" dirty="0">
                <a:effectLst/>
                <a:latin typeface="Times New Roman" panose="02020603050405020304" pitchFamily="18" charset="0"/>
                <a:ea typeface="Calibri" panose="020F0502020204030204" pitchFamily="34" charset="0"/>
                <a:cs typeface="Calibri" panose="020F0502020204030204" pitchFamily="34" charset="0"/>
              </a:rPr>
              <a:t>Data Pre-processing</a:t>
            </a:r>
            <a:endParaRPr lang="en-IN" sz="36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800"/>
              </a:spcAft>
            </a:pPr>
            <a:r>
              <a:rPr lang="en-IN" sz="2400" dirty="0">
                <a:effectLst/>
                <a:latin typeface="Times New Roman" panose="02020603050405020304" pitchFamily="18" charset="0"/>
                <a:ea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99B8853-0EF0-B269-A54B-FFD66CEBBBEB}"/>
              </a:ext>
            </a:extLst>
          </p:cNvPr>
          <p:cNvSpPr txBox="1"/>
          <p:nvPr/>
        </p:nvSpPr>
        <p:spPr>
          <a:xfrm>
            <a:off x="833719" y="1362635"/>
            <a:ext cx="9448800" cy="6019597"/>
          </a:xfrm>
          <a:prstGeom prst="rect">
            <a:avLst/>
          </a:prstGeom>
          <a:noFill/>
        </p:spPr>
        <p:txBody>
          <a:bodyPr wrap="square" rtlCol="0">
            <a:spAutoFit/>
          </a:bodyPr>
          <a:lstStyle/>
          <a:p>
            <a:pPr>
              <a:spcBef>
                <a:spcPts val="970"/>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Validation techniques in machine learning are used to get the error rate of the Machine Learning (ML) model, which can be considered as close to the true error rate of the dataset. </a:t>
            </a:r>
          </a:p>
          <a:p>
            <a:pPr marL="285750" indent="-285750">
              <a:buFont typeface="Wingdings" panose="05000000000000000000" pitchFamily="2" charset="2"/>
              <a:buChar char="v"/>
            </a:pPr>
            <a:endParaRPr lang="en-US" sz="2000" dirty="0">
              <a:latin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the data volume is large enough to be representative of the population, you may not need the validation techniques.</a:t>
            </a:r>
          </a:p>
          <a:p>
            <a:pPr marL="285750" indent="-285750">
              <a:buFont typeface="Wingdings" panose="05000000000000000000" pitchFamily="2" charset="2"/>
              <a:buChar char="v"/>
            </a:pPr>
            <a:endParaRPr lang="en-US" sz="2000" dirty="0">
              <a:latin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However, in real- world scenarios, to work with samples of</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that may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true representative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population of</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given</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dataset.</a:t>
            </a:r>
            <a:r>
              <a:rPr lang="en-US" sz="2000" spc="-5" dirty="0">
                <a:effectLst/>
                <a:latin typeface="Times New Roman" panose="02020603050405020304" pitchFamily="18" charset="0"/>
                <a:ea typeface="Times New Roman" panose="02020603050405020304" pitchFamily="18" charset="0"/>
              </a:rPr>
              <a:t> </a:t>
            </a:r>
          </a:p>
          <a:p>
            <a:pPr marL="285750" indent="-285750">
              <a:buFont typeface="Wingdings" panose="05000000000000000000" pitchFamily="2" charset="2"/>
              <a:buChar char="v"/>
            </a:pPr>
            <a:endParaRPr lang="en-US" sz="2000" spc="-5" dirty="0">
              <a:latin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To finding the missing value, duplicate value, and description of data type whether it is float variable or integer. </a:t>
            </a:r>
          </a:p>
          <a:p>
            <a:pPr marL="285750" indent="-285750">
              <a:buFont typeface="Wingdings" panose="05000000000000000000" pitchFamily="2" charset="2"/>
              <a:buChar char="v"/>
            </a:pPr>
            <a:endParaRPr lang="en-US" sz="2000" dirty="0">
              <a:latin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The sample of data used to provide an unbiased evaluation of a model fit on the training dataset while</a:t>
            </a:r>
            <a:r>
              <a:rPr lang="en-US" sz="2000" spc="2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tuning model hyper parameters.</a:t>
            </a:r>
          </a:p>
          <a:p>
            <a:pPr marL="285750" indent="-285750">
              <a:buFont typeface="Wingdings" panose="05000000000000000000" pitchFamily="2" charset="2"/>
              <a:buChar char="v"/>
            </a:pPr>
            <a:endParaRPr lang="en-US" sz="2000" dirty="0">
              <a:latin typeface="Times New Roman" panose="02020603050405020304" pitchFamily="18" charset="0"/>
            </a:endParaRPr>
          </a:p>
          <a:p>
            <a:pPr>
              <a:spcBef>
                <a:spcPts val="1070"/>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189849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EDDB03-A130-8348-2F6F-E541B31D766C}"/>
              </a:ext>
            </a:extLst>
          </p:cNvPr>
          <p:cNvSpPr/>
          <p:nvPr/>
        </p:nvSpPr>
        <p:spPr>
          <a:xfrm>
            <a:off x="0" y="6606988"/>
            <a:ext cx="12192000" cy="251012"/>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CFCFDE4-AF4A-FBE3-0498-A6BFC1AA092F}"/>
              </a:ext>
            </a:extLst>
          </p:cNvPr>
          <p:cNvSpPr txBox="1"/>
          <p:nvPr/>
        </p:nvSpPr>
        <p:spPr>
          <a:xfrm>
            <a:off x="242047" y="376518"/>
            <a:ext cx="7485529" cy="834524"/>
          </a:xfrm>
          <a:prstGeom prst="rect">
            <a:avLst/>
          </a:prstGeom>
          <a:noFill/>
        </p:spPr>
        <p:txBody>
          <a:bodyPr wrap="square" rtlCol="0">
            <a:spAutoFit/>
          </a:bodyPr>
          <a:lstStyle/>
          <a:p>
            <a:pPr>
              <a:lnSpc>
                <a:spcPct val="150000"/>
              </a:lnSpc>
              <a:spcAft>
                <a:spcPts val="800"/>
              </a:spcAft>
            </a:pPr>
            <a:r>
              <a:rPr lang="en-IN" sz="3600" b="1" dirty="0">
                <a:effectLst/>
                <a:latin typeface="Times New Roman" panose="02020603050405020304" pitchFamily="18" charset="0"/>
                <a:ea typeface="Calibri" panose="020F0502020204030204" pitchFamily="34" charset="0"/>
                <a:cs typeface="Calibri" panose="020F0502020204030204" pitchFamily="34" charset="0"/>
              </a:rPr>
              <a:t>Data Analysis and Visualization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CE5C2E9-8CBA-2221-A7E5-DAF42DF013EB}"/>
              </a:ext>
            </a:extLst>
          </p:cNvPr>
          <p:cNvSpPr txBox="1"/>
          <p:nvPr/>
        </p:nvSpPr>
        <p:spPr>
          <a:xfrm>
            <a:off x="735105" y="1703294"/>
            <a:ext cx="10963835" cy="5232202"/>
          </a:xfrm>
          <a:prstGeom prst="rect">
            <a:avLst/>
          </a:prstGeom>
          <a:noFill/>
        </p:spPr>
        <p:txBody>
          <a:bodyPr wrap="square" rtlCol="0">
            <a:spAutoFit/>
          </a:bodyPr>
          <a:lstStyle/>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Data visualization is an important skill in applied statistics and machine learning. Statistics does indeed focus on quantitative descriptions and estimations of data. </a:t>
            </a:r>
          </a:p>
          <a:p>
            <a:pPr marL="285750" indent="-285750">
              <a:buFont typeface="Wingdings" panose="05000000000000000000" pitchFamily="2" charset="2"/>
              <a:buChar char="v"/>
            </a:pPr>
            <a:endParaRPr lang="en-US" sz="2000" dirty="0">
              <a:latin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Data visualization provides an important suite of tools for gaining a qualitative understanding.</a:t>
            </a:r>
          </a:p>
          <a:p>
            <a:endParaRPr lang="en-IN" sz="2000"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This can be helpful when exploring and getting to know a dataset and can help with identifying patterns, corrupt data, outliers, and much more. </a:t>
            </a:r>
          </a:p>
          <a:p>
            <a:pPr marL="285750" indent="-285750">
              <a:buFont typeface="Wingdings" panose="05000000000000000000" pitchFamily="2" charset="2"/>
              <a:buChar char="v"/>
            </a:pPr>
            <a:endParaRPr lang="en-US" sz="2000" dirty="0">
              <a:latin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With a little domain knowledge,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visualizations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can</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used</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express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demonstrate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key</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relationships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 plots and charts that are more visceral and stakeholders than measures of association or </a:t>
            </a:r>
            <a:r>
              <a:rPr lang="en-US" sz="2000" spc="-10" dirty="0">
                <a:effectLst/>
                <a:latin typeface="Times New Roman" panose="02020603050405020304" pitchFamily="18" charset="0"/>
                <a:ea typeface="Times New Roman" panose="02020603050405020304" pitchFamily="18" charset="0"/>
              </a:rPr>
              <a:t>significance.</a:t>
            </a:r>
          </a:p>
          <a:p>
            <a:pPr marL="285750" indent="-285750">
              <a:buFont typeface="Wingdings" panose="05000000000000000000" pitchFamily="2" charset="2"/>
              <a:buChar char="v"/>
            </a:pPr>
            <a:endParaRPr lang="en-US" sz="2000" spc="-1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r>
              <a:rPr lang="en-US" sz="2000" dirty="0">
                <a:latin typeface="Times New Roman" panose="02020603050405020304" pitchFamily="18" charset="0"/>
                <a:ea typeface="Times New Roman" panose="02020603050405020304" pitchFamily="18" charset="0"/>
              </a:rPr>
              <a:t>D</a:t>
            </a:r>
            <a:r>
              <a:rPr lang="en-US" sz="2000" dirty="0">
                <a:effectLst/>
                <a:latin typeface="Times New Roman" panose="02020603050405020304" pitchFamily="18" charset="0"/>
                <a:ea typeface="Times New Roman" panose="02020603050405020304" pitchFamily="18" charset="0"/>
              </a:rPr>
              <a:t>ata analysis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whole fields themselves 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 will recommend 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deeper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dive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into some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books mentioned at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end.</a:t>
            </a:r>
            <a:r>
              <a:rPr lang="en-US" sz="2000" spc="-5" dirty="0">
                <a:effectLst/>
                <a:latin typeface="Times New Roman" panose="02020603050405020304" pitchFamily="18" charset="0"/>
                <a:ea typeface="Times New Roman" panose="02020603050405020304" pitchFamily="18" charset="0"/>
              </a:rPr>
              <a:t> </a:t>
            </a:r>
            <a:endParaRPr lang="en-US" sz="2000" spc="-1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US" spc="-1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IN"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133294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DF01F5-0165-66E1-1AB6-354A6D09A767}"/>
              </a:ext>
            </a:extLst>
          </p:cNvPr>
          <p:cNvSpPr/>
          <p:nvPr/>
        </p:nvSpPr>
        <p:spPr>
          <a:xfrm>
            <a:off x="0" y="6606988"/>
            <a:ext cx="12192000" cy="251012"/>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7E142DC-D696-FCBE-1256-8BEBDCDB62AB}"/>
              </a:ext>
            </a:extLst>
          </p:cNvPr>
          <p:cNvSpPr txBox="1"/>
          <p:nvPr/>
        </p:nvSpPr>
        <p:spPr>
          <a:xfrm>
            <a:off x="1622612" y="1568824"/>
            <a:ext cx="9690847" cy="4093428"/>
          </a:xfrm>
          <a:prstGeom prst="rect">
            <a:avLst/>
          </a:prstGeom>
          <a:noFill/>
        </p:spPr>
        <p:txBody>
          <a:bodyPr wrap="square" rtlCol="0">
            <a:spAutoFit/>
          </a:bodyPr>
          <a:lstStyle/>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AdaBoost (Adaptive Boosting) is a popular ensemble learning technique that can be effectively used for early-stage diabetes prediction using machine learning.</a:t>
            </a:r>
          </a:p>
          <a:p>
            <a:pPr marL="285750" indent="-28575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the context of diabetes prediction, AdaBoost can combine multiple weak classifiers to create a strong classifier that can accurately predict the likelihood of an individual developing diabetes at an early stage.</a:t>
            </a:r>
          </a:p>
          <a:p>
            <a:pPr marL="285750" indent="-28575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AdaBoost for early-stage diabetes prediction, healthcare professionals can analyze various features and patterns in patient data to improve the early detection of diabetes.</a:t>
            </a:r>
          </a:p>
          <a:p>
            <a:pPr marL="285750" indent="-28575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can lead to timely interventions, personalized treatment plans, and ultimately better health outcomes for individuals at risk of developing diabetes</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E4A90D2-DAE5-3E5C-3E0E-78675CBD72B8}"/>
              </a:ext>
            </a:extLst>
          </p:cNvPr>
          <p:cNvSpPr txBox="1"/>
          <p:nvPr/>
        </p:nvSpPr>
        <p:spPr>
          <a:xfrm>
            <a:off x="295835" y="277906"/>
            <a:ext cx="7386917"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Ada Boosting Classifier Algorithm</a:t>
            </a:r>
          </a:p>
        </p:txBody>
      </p:sp>
    </p:spTree>
    <p:extLst>
      <p:ext uri="{BB962C8B-B14F-4D97-AF65-F5344CB8AC3E}">
        <p14:creationId xmlns:p14="http://schemas.microsoft.com/office/powerpoint/2010/main" val="2422318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61674E-80C8-7763-43E0-9FE86B728A4C}"/>
              </a:ext>
            </a:extLst>
          </p:cNvPr>
          <p:cNvSpPr/>
          <p:nvPr/>
        </p:nvSpPr>
        <p:spPr>
          <a:xfrm>
            <a:off x="0" y="6615953"/>
            <a:ext cx="12192000" cy="242047"/>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C91010E-F565-8FFA-F553-BE1CB68EC5E6}"/>
              </a:ext>
            </a:extLst>
          </p:cNvPr>
          <p:cNvSpPr txBox="1"/>
          <p:nvPr/>
        </p:nvSpPr>
        <p:spPr>
          <a:xfrm>
            <a:off x="98612" y="188260"/>
            <a:ext cx="9170895" cy="1042273"/>
          </a:xfrm>
          <a:prstGeom prst="rect">
            <a:avLst/>
          </a:prstGeom>
          <a:noFill/>
        </p:spPr>
        <p:txBody>
          <a:bodyPr wrap="square" rtlCol="0">
            <a:spAutoFit/>
          </a:bodyPr>
          <a:lstStyle/>
          <a:p>
            <a:pPr lvl="0" algn="just">
              <a:lnSpc>
                <a:spcPct val="200000"/>
              </a:lnSpc>
            </a:pPr>
            <a:r>
              <a:rPr lang="en-US" sz="3600" b="1" dirty="0">
                <a:effectLst/>
                <a:latin typeface="Times New Roman" panose="02020603050405020304" pitchFamily="18" charset="0"/>
                <a:ea typeface="Calibri" panose="020F0502020204030204" pitchFamily="34" charset="0"/>
                <a:cs typeface="Wingdings" panose="05000000000000000000" pitchFamily="2" charset="2"/>
              </a:rPr>
              <a:t>Gradient boosting  classifier Algorithm </a:t>
            </a:r>
            <a:endParaRPr lang="en-IN" sz="3600" b="1" dirty="0">
              <a:effectLst/>
              <a:latin typeface="Calibri" panose="020F0502020204030204" pitchFamily="34" charset="0"/>
              <a:ea typeface="Calibri" panose="020F0502020204030204" pitchFamily="34" charset="0"/>
              <a:cs typeface="Wingdings" panose="05000000000000000000" pitchFamily="2" charset="2"/>
            </a:endParaRPr>
          </a:p>
        </p:txBody>
      </p:sp>
      <p:sp>
        <p:nvSpPr>
          <p:cNvPr id="5" name="TextBox 4">
            <a:extLst>
              <a:ext uri="{FF2B5EF4-FFF2-40B4-BE49-F238E27FC236}">
                <a16:creationId xmlns:a16="http://schemas.microsoft.com/office/drawing/2014/main" id="{B5616BC2-BBCA-EF66-DB06-BC8F083506E3}"/>
              </a:ext>
            </a:extLst>
          </p:cNvPr>
          <p:cNvSpPr txBox="1"/>
          <p:nvPr/>
        </p:nvSpPr>
        <p:spPr>
          <a:xfrm>
            <a:off x="609601" y="1613647"/>
            <a:ext cx="11277599" cy="5816977"/>
          </a:xfrm>
          <a:prstGeom prst="rect">
            <a:avLst/>
          </a:prstGeom>
          <a:noFill/>
        </p:spPr>
        <p:txBody>
          <a:bodyPr wrap="square" rtlCol="0">
            <a:spAutoFit/>
          </a:bodyPr>
          <a:lstStyle/>
          <a:p>
            <a:pPr>
              <a:spcBef>
                <a:spcPts val="1450"/>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Gradient Boosting is a powerful machine learning technique that can be used for both regression and classification problems.</a:t>
            </a:r>
          </a:p>
          <a:p>
            <a:pPr marL="285750" indent="-285750">
              <a:buFont typeface="Wingdings" panose="05000000000000000000" pitchFamily="2" charset="2"/>
              <a:buChar char="v"/>
            </a:pPr>
            <a:endParaRPr lang="en-US" sz="20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 It is an ensemble learning method that combines the predictions of multiple weak learners (usually decision trees) to create a strong predictive model.</a:t>
            </a:r>
          </a:p>
          <a:p>
            <a:pPr marL="285750" indent="-285750">
              <a:buFont typeface="Wingdings" panose="05000000000000000000" pitchFamily="2" charset="2"/>
              <a:buChar char="v"/>
            </a:pPr>
            <a:endParaRPr lang="en-US" sz="20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The key idea behind gradient boosting is to build trees sequentially, with each tree correcting the errors of the previous ones. </a:t>
            </a:r>
          </a:p>
          <a:p>
            <a:pPr marL="285750" indent="-285750">
              <a:buFont typeface="Wingdings" panose="05000000000000000000" pitchFamily="2" charset="2"/>
              <a:buChar char="v"/>
            </a:pPr>
            <a:endParaRPr lang="en-US" sz="20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The process is guided by the gradient of the loss function with respect to the model's predictions.</a:t>
            </a:r>
          </a:p>
          <a:p>
            <a:pPr marL="285750" indent="-285750">
              <a:buFont typeface="Wingdings" panose="05000000000000000000" pitchFamily="2" charset="2"/>
              <a:buChar char="v"/>
            </a:pPr>
            <a:endParaRPr lang="en-US" sz="20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Build a weak learner (usually a decision tree): Train a weak learner on the dataset. </a:t>
            </a:r>
          </a:p>
          <a:p>
            <a:pPr marL="285750" indent="-285750">
              <a:buFont typeface="Wingdings" panose="05000000000000000000" pitchFamily="2" charset="2"/>
              <a:buChar char="v"/>
            </a:pPr>
            <a:endParaRPr lang="en-US" sz="20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A weak learner is a simple model that performs slightly better than random chance. </a:t>
            </a:r>
          </a:p>
          <a:p>
            <a:pPr marL="285750" indent="-285750">
              <a:buFont typeface="Wingdings" panose="05000000000000000000" pitchFamily="2" charset="2"/>
              <a:buChar char="v"/>
            </a:pPr>
            <a:endParaRPr lang="en-US" sz="20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US"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US" dirty="0">
              <a:latin typeface="Times New Roman" panose="02020603050405020304" pitchFamily="18"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0206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03ADA8-6584-780F-E350-3328DBCC9B0B}"/>
              </a:ext>
            </a:extLst>
          </p:cNvPr>
          <p:cNvSpPr/>
          <p:nvPr/>
        </p:nvSpPr>
        <p:spPr>
          <a:xfrm>
            <a:off x="0" y="6535270"/>
            <a:ext cx="12192000" cy="322729"/>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1353AB5-97CA-5A32-B1C9-D3AE6A041173}"/>
              </a:ext>
            </a:extLst>
          </p:cNvPr>
          <p:cNvSpPr txBox="1"/>
          <p:nvPr/>
        </p:nvSpPr>
        <p:spPr>
          <a:xfrm>
            <a:off x="62753" y="197225"/>
            <a:ext cx="12299576" cy="923330"/>
          </a:xfrm>
          <a:prstGeom prst="rect">
            <a:avLst/>
          </a:prstGeom>
          <a:noFill/>
        </p:spPr>
        <p:txBody>
          <a:bodyPr wrap="square" rtlCol="0">
            <a:spAutoFit/>
          </a:bodyPr>
          <a:lstStyle/>
          <a:p>
            <a:r>
              <a:rPr lang="en-US" sz="3600" b="1" dirty="0">
                <a:effectLst/>
                <a:latin typeface="Times New Roman" panose="02020603050405020304" pitchFamily="18" charset="0"/>
                <a:ea typeface="Calibri" panose="020F0502020204030204" pitchFamily="34" charset="0"/>
                <a:cs typeface="Wingdings" panose="05000000000000000000" pitchFamily="2" charset="2"/>
              </a:rPr>
              <a:t>Random forest classifier  Algorithm </a:t>
            </a:r>
            <a:endParaRPr lang="en-IN" sz="3600" b="1" dirty="0">
              <a:effectLst/>
              <a:latin typeface="Calibri" panose="020F0502020204030204" pitchFamily="34" charset="0"/>
              <a:ea typeface="Calibri" panose="020F0502020204030204" pitchFamily="34" charset="0"/>
              <a:cs typeface="Wingdings" panose="05000000000000000000" pitchFamily="2" charset="2"/>
            </a:endParaRPr>
          </a:p>
          <a:p>
            <a:endParaRPr lang="en-IN" dirty="0"/>
          </a:p>
        </p:txBody>
      </p:sp>
      <p:sp>
        <p:nvSpPr>
          <p:cNvPr id="5" name="TextBox 4">
            <a:extLst>
              <a:ext uri="{FF2B5EF4-FFF2-40B4-BE49-F238E27FC236}">
                <a16:creationId xmlns:a16="http://schemas.microsoft.com/office/drawing/2014/main" id="{B2C037D8-6127-E50A-B213-CEBD815C68BA}"/>
              </a:ext>
            </a:extLst>
          </p:cNvPr>
          <p:cNvSpPr txBox="1"/>
          <p:nvPr/>
        </p:nvSpPr>
        <p:spPr>
          <a:xfrm>
            <a:off x="878541" y="1299882"/>
            <a:ext cx="10901083" cy="5293757"/>
          </a:xfrm>
          <a:prstGeom prst="rect">
            <a:avLst/>
          </a:prstGeom>
          <a:noFill/>
        </p:spPr>
        <p:txBody>
          <a:bodyPr wrap="square" rtlCol="0">
            <a:spAutoFit/>
          </a:bodyPr>
          <a:lstStyle/>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Random Forest is a popular machine learning algorithm that belongs to the supervised learning technique.</a:t>
            </a:r>
          </a:p>
          <a:p>
            <a:pPr marL="285750" indent="-285750">
              <a:buFont typeface="Wingdings" panose="05000000000000000000" pitchFamily="2" charset="2"/>
              <a:buChar char="v"/>
            </a:pPr>
            <a:endParaRPr lang="en-US" sz="2000" dirty="0">
              <a:latin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It can be used for both Classification and Regression problems in ML.</a:t>
            </a:r>
          </a:p>
          <a:p>
            <a:pPr marL="285750" indent="-28575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is based on the concept of ensemble learning, which is a process of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combining multiple classifiers to solve a complex problem and to improve the performance of the model</a:t>
            </a:r>
            <a:r>
              <a:rPr lang="en-US" sz="2000" i="1" dirty="0">
                <a:effectLst/>
                <a:latin typeface="Times New Roman" panose="02020603050405020304" pitchFamily="18" charset="0"/>
                <a:ea typeface="Times New Roman" panose="02020603050405020304" pitchFamily="18" charset="0"/>
              </a:rPr>
              <a:t>.</a:t>
            </a:r>
          </a:p>
          <a:p>
            <a:pPr marL="285750" indent="-285750">
              <a:buFont typeface="Wingdings" panose="05000000000000000000" pitchFamily="2" charset="2"/>
              <a:buChar char="v"/>
            </a:pPr>
            <a:endParaRPr lang="en-US" sz="2000" i="1"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As the name suggests, "Random Forest is a classifier that contains a number of decision trees on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various subsets of</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given</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dataset and takes the average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 improve the predictive</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accuracy of that dataset." </a:t>
            </a:r>
          </a:p>
          <a:p>
            <a:pPr marL="285750" indent="-285750">
              <a:buFont typeface="Wingdings" panose="05000000000000000000" pitchFamily="2" charset="2"/>
              <a:buChar char="v"/>
            </a:pPr>
            <a:endParaRPr lang="en-US" sz="20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Instead of relying on one decision tree, the random forest takes the prediction from each tree and based on the majority votes of predictions, and it </a:t>
            </a:r>
            <a:r>
              <a:rPr lang="en-US" sz="2000" dirty="0" err="1">
                <a:effectLst/>
                <a:latin typeface="Times New Roman" panose="02020603050405020304" pitchFamily="18" charset="0"/>
                <a:ea typeface="Times New Roman" panose="02020603050405020304" pitchFamily="18" charset="0"/>
              </a:rPr>
              <a:t>predictsthe</a:t>
            </a:r>
            <a:r>
              <a:rPr lang="en-US" sz="2000" dirty="0">
                <a:effectLst/>
                <a:latin typeface="Times New Roman" panose="02020603050405020304" pitchFamily="18" charset="0"/>
                <a:ea typeface="Times New Roman" panose="02020603050405020304" pitchFamily="18" charset="0"/>
              </a:rPr>
              <a:t> final output.</a:t>
            </a:r>
            <a:endParaRPr lang="en-IN" sz="20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IN" sz="2000" dirty="0">
              <a:effectLst/>
              <a:latin typeface="Times New Roman" panose="02020603050405020304" pitchFamily="18" charset="0"/>
              <a:ea typeface="Times New Roman" panose="02020603050405020304" pitchFamily="18" charset="0"/>
            </a:endParaRPr>
          </a:p>
          <a:p>
            <a:endParaRPr lang="en-IN" sz="20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4286505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C25945-6C96-4A11-8244-C63A6A0D4735}"/>
              </a:ext>
            </a:extLst>
          </p:cNvPr>
          <p:cNvSpPr/>
          <p:nvPr/>
        </p:nvSpPr>
        <p:spPr>
          <a:xfrm>
            <a:off x="0" y="6580095"/>
            <a:ext cx="12192000" cy="277906"/>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1EF438E-68C8-AA72-3FA7-FE1ED3159D69}"/>
              </a:ext>
            </a:extLst>
          </p:cNvPr>
          <p:cNvSpPr txBox="1"/>
          <p:nvPr/>
        </p:nvSpPr>
        <p:spPr>
          <a:xfrm>
            <a:off x="224118" y="197224"/>
            <a:ext cx="7906870" cy="923330"/>
          </a:xfrm>
          <a:prstGeom prst="rect">
            <a:avLst/>
          </a:prstGeom>
          <a:noFill/>
        </p:spPr>
        <p:txBody>
          <a:bodyPr wrap="square" rtlCol="0">
            <a:spAutoFit/>
          </a:bodyPr>
          <a:lstStyle/>
          <a:p>
            <a:r>
              <a:rPr lang="en-US" sz="3600" b="1" dirty="0">
                <a:effectLst/>
                <a:latin typeface="Times New Roman" panose="02020603050405020304" pitchFamily="18" charset="0"/>
                <a:ea typeface="Calibri" panose="020F0502020204030204" pitchFamily="34" charset="0"/>
                <a:cs typeface="Wingdings" panose="05000000000000000000" pitchFamily="2" charset="2"/>
              </a:rPr>
              <a:t>Deployment</a:t>
            </a:r>
            <a:endParaRPr lang="en-IN" sz="3600" b="1" dirty="0">
              <a:effectLst/>
              <a:latin typeface="Calibri" panose="020F0502020204030204" pitchFamily="34" charset="0"/>
              <a:ea typeface="Calibri" panose="020F0502020204030204" pitchFamily="34" charset="0"/>
              <a:cs typeface="Wingdings" panose="05000000000000000000" pitchFamily="2" charset="2"/>
            </a:endParaRPr>
          </a:p>
          <a:p>
            <a:endParaRPr lang="en-IN" dirty="0"/>
          </a:p>
        </p:txBody>
      </p:sp>
      <p:sp>
        <p:nvSpPr>
          <p:cNvPr id="4" name="TextBox 3">
            <a:extLst>
              <a:ext uri="{FF2B5EF4-FFF2-40B4-BE49-F238E27FC236}">
                <a16:creationId xmlns:a16="http://schemas.microsoft.com/office/drawing/2014/main" id="{27A1F2E8-E675-7973-47A4-5B67461945ED}"/>
              </a:ext>
            </a:extLst>
          </p:cNvPr>
          <p:cNvSpPr txBox="1"/>
          <p:nvPr/>
        </p:nvSpPr>
        <p:spPr>
          <a:xfrm>
            <a:off x="959223" y="1344706"/>
            <a:ext cx="9852211" cy="4431983"/>
          </a:xfrm>
          <a:prstGeom prst="rect">
            <a:avLst/>
          </a:prstGeom>
          <a:noFill/>
        </p:spPr>
        <p:txBody>
          <a:bodyPr wrap="square" rtlCol="0">
            <a:spAutoFit/>
          </a:bodyPr>
          <a:lstStyle/>
          <a:p>
            <a:pPr marL="285750" indent="-285750">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Deployment involves making your machine learning model accessible for use in a real-world setting. </a:t>
            </a:r>
          </a:p>
          <a:p>
            <a:pPr marL="285750" indent="-285750">
              <a:buFont typeface="Wingdings" panose="05000000000000000000" pitchFamily="2" charset="2"/>
              <a:buChar char="v"/>
            </a:pPr>
            <a:endParaRPr lang="en-IN" sz="2400"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This can include integrating the model into a web application, creating APIs, or deploying it on cloud platforms. </a:t>
            </a:r>
          </a:p>
          <a:p>
            <a:pPr marL="285750" indent="-285750">
              <a:buFont typeface="Wingdings" panose="05000000000000000000" pitchFamily="2" charset="2"/>
              <a:buChar char="v"/>
            </a:pPr>
            <a:endParaRPr lang="en-IN" sz="2400"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Calibri" panose="020F0502020204030204" pitchFamily="34" charset="0"/>
              </a:rPr>
              <a:t>It's crucial to consider scalability, performance, and monitoring when deploying machine learning models.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sz="2400" dirty="0"/>
          </a:p>
          <a:p>
            <a:pPr marL="285750" indent="-285750">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Calibri" panose="020F0502020204030204" pitchFamily="34" charset="0"/>
              </a:rPr>
              <a:t>For a comprehensive understanding of each topic, further study and practical application are recommended.</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252967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ABBC61-3F60-B817-B1F9-73B205E80748}"/>
              </a:ext>
            </a:extLst>
          </p:cNvPr>
          <p:cNvSpPr/>
          <p:nvPr/>
        </p:nvSpPr>
        <p:spPr>
          <a:xfrm>
            <a:off x="0" y="6535271"/>
            <a:ext cx="12192000" cy="322729"/>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FC36C3A-51FC-3BAB-80A1-7B98DF6DD1C2}"/>
              </a:ext>
            </a:extLst>
          </p:cNvPr>
          <p:cNvSpPr txBox="1"/>
          <p:nvPr/>
        </p:nvSpPr>
        <p:spPr>
          <a:xfrm>
            <a:off x="0" y="0"/>
            <a:ext cx="6284259" cy="1107996"/>
          </a:xfrm>
          <a:prstGeom prst="rect">
            <a:avLst/>
          </a:prstGeom>
          <a:solidFill>
            <a:schemeClr val="tx1"/>
          </a:solidFill>
        </p:spPr>
        <p:txBody>
          <a:bodyPr wrap="square" rtlCol="0">
            <a:spAutoFit/>
          </a:bodyPr>
          <a:lstStyle/>
          <a:p>
            <a:r>
              <a:rPr lang="en-IN" sz="6600" dirty="0">
                <a:solidFill>
                  <a:schemeClr val="bg1"/>
                </a:solidFill>
              </a:rPr>
              <a:t>     BASE PAPER</a:t>
            </a:r>
          </a:p>
        </p:txBody>
      </p:sp>
      <p:sp>
        <p:nvSpPr>
          <p:cNvPr id="6" name="TextBox 5">
            <a:extLst>
              <a:ext uri="{FF2B5EF4-FFF2-40B4-BE49-F238E27FC236}">
                <a16:creationId xmlns:a16="http://schemas.microsoft.com/office/drawing/2014/main" id="{671BB458-E990-3667-75C7-B60008721B6C}"/>
              </a:ext>
            </a:extLst>
          </p:cNvPr>
          <p:cNvSpPr txBox="1"/>
          <p:nvPr/>
        </p:nvSpPr>
        <p:spPr>
          <a:xfrm>
            <a:off x="2653553" y="2913529"/>
            <a:ext cx="6822141" cy="646331"/>
          </a:xfrm>
          <a:prstGeom prst="rect">
            <a:avLst/>
          </a:prstGeom>
          <a:noFill/>
        </p:spPr>
        <p:txBody>
          <a:bodyPr wrap="square" rtlCol="0">
            <a:spAutoFit/>
          </a:bodyPr>
          <a:lstStyle/>
          <a:p>
            <a:r>
              <a:rPr lang="en-IN" sz="3600" dirty="0"/>
              <a:t>                 </a:t>
            </a:r>
            <a:r>
              <a:rPr lang="en-IN" sz="3600" b="1" dirty="0">
                <a:solidFill>
                  <a:schemeClr val="accent1">
                    <a:lumMod val="75000"/>
                  </a:schemeClr>
                </a:solidFill>
              </a:rPr>
              <a:t>BASE PAPER</a:t>
            </a:r>
          </a:p>
        </p:txBody>
      </p:sp>
    </p:spTree>
    <p:extLst>
      <p:ext uri="{BB962C8B-B14F-4D97-AF65-F5344CB8AC3E}">
        <p14:creationId xmlns:p14="http://schemas.microsoft.com/office/powerpoint/2010/main" val="2461323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E9DBA7-7E48-DDE8-3844-094920129602}"/>
              </a:ext>
            </a:extLst>
          </p:cNvPr>
          <p:cNvSpPr/>
          <p:nvPr/>
        </p:nvSpPr>
        <p:spPr>
          <a:xfrm>
            <a:off x="0" y="6553201"/>
            <a:ext cx="12192000" cy="304800"/>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1748D40-B275-9F50-6C0D-F2A4909CEAFB}"/>
              </a:ext>
            </a:extLst>
          </p:cNvPr>
          <p:cNvSpPr txBox="1"/>
          <p:nvPr/>
        </p:nvSpPr>
        <p:spPr>
          <a:xfrm>
            <a:off x="313765" y="582705"/>
            <a:ext cx="10712823" cy="1292662"/>
          </a:xfrm>
          <a:prstGeom prst="rect">
            <a:avLst/>
          </a:prstGeom>
          <a:noFill/>
        </p:spPr>
        <p:txBody>
          <a:bodyPr wrap="square" rtlCol="0">
            <a:spAutoFit/>
          </a:bodyPr>
          <a:lstStyle/>
          <a:p>
            <a:pPr>
              <a:spcBef>
                <a:spcPts val="180"/>
              </a:spcBef>
            </a:pPr>
            <a:r>
              <a:rPr lang="en-US" sz="1800" dirty="0">
                <a:effectLst/>
                <a:latin typeface="Times New Roman" panose="02020603050405020304" pitchFamily="18" charset="0"/>
                <a:ea typeface="Times New Roman" panose="02020603050405020304" pitchFamily="18" charset="0"/>
              </a:rPr>
              <a:t> </a:t>
            </a:r>
            <a:r>
              <a:rPr lang="en-US" sz="3600" b="1" spc="-20" dirty="0">
                <a:effectLst/>
                <a:latin typeface="Times New Roman" panose="02020603050405020304" pitchFamily="18" charset="0"/>
                <a:ea typeface="Times New Roman" panose="02020603050405020304" pitchFamily="18" charset="0"/>
              </a:rPr>
              <a:t>SOFTWARE</a:t>
            </a:r>
            <a:r>
              <a:rPr lang="en-US" sz="3600" b="1" spc="-65"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ENVIRONMENT</a:t>
            </a:r>
          </a:p>
          <a:p>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387C5629-9EC7-F212-1148-005EC565801F}"/>
              </a:ext>
            </a:extLst>
          </p:cNvPr>
          <p:cNvSpPr txBox="1"/>
          <p:nvPr/>
        </p:nvSpPr>
        <p:spPr>
          <a:xfrm>
            <a:off x="1604682" y="1792941"/>
            <a:ext cx="8265459" cy="3044423"/>
          </a:xfrm>
          <a:prstGeom prst="rect">
            <a:avLst/>
          </a:prstGeom>
          <a:noFill/>
        </p:spPr>
        <p:txBody>
          <a:bodyPr wrap="square" rtlCol="0">
            <a:spAutoFit/>
          </a:bodyPr>
          <a:lstStyle/>
          <a:p>
            <a:pPr>
              <a:spcBef>
                <a:spcPts val="180"/>
              </a:spcBef>
            </a:pPr>
            <a:r>
              <a:rPr lang="en-US" sz="3200" spc="-10" dirty="0">
                <a:latin typeface="Times New Roman" panose="02020603050405020304" pitchFamily="18" charset="0"/>
                <a:ea typeface="Times New Roman" panose="02020603050405020304" pitchFamily="18" charset="0"/>
              </a:rPr>
              <a:t>SOFTWARE ENVIRONMENT</a:t>
            </a:r>
            <a:endParaRPr lang="en-IN" sz="3200" spc="0" dirty="0">
              <a:effectLst/>
              <a:latin typeface="Times New Roman" panose="02020603050405020304" pitchFamily="18" charset="0"/>
              <a:ea typeface="Times New Roman" panose="02020603050405020304" pitchFamily="18" charset="0"/>
            </a:endParaRPr>
          </a:p>
          <a:p>
            <a:pPr>
              <a:spcBef>
                <a:spcPts val="1525"/>
              </a:spcBef>
            </a:pPr>
            <a:r>
              <a:rPr lang="en-US" sz="24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SzPts val="1400"/>
              <a:buFont typeface="Symbol" panose="05050102010706020507" pitchFamily="18" charset="2"/>
              <a:buChar char=""/>
              <a:tabLst>
                <a:tab pos="1471295" algn="l"/>
              </a:tabLst>
            </a:pPr>
            <a:r>
              <a:rPr lang="en-US" sz="2000" spc="0" dirty="0">
                <a:effectLst/>
                <a:latin typeface="Times New Roman" panose="02020603050405020304" pitchFamily="18" charset="0"/>
                <a:ea typeface="Symbol" panose="05050102010706020507" pitchFamily="18" charset="2"/>
                <a:cs typeface="Symbol" panose="05050102010706020507" pitchFamily="18" charset="2"/>
              </a:rPr>
              <a:t>Operating</a:t>
            </a:r>
            <a:r>
              <a:rPr lang="en-US" sz="2000" spc="18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0" dirty="0">
                <a:effectLst/>
                <a:latin typeface="Times New Roman" panose="02020603050405020304" pitchFamily="18" charset="0"/>
                <a:ea typeface="Symbol" panose="05050102010706020507" pitchFamily="18" charset="2"/>
                <a:cs typeface="Symbol" panose="05050102010706020507" pitchFamily="18" charset="2"/>
              </a:rPr>
              <a:t>System:</a:t>
            </a:r>
            <a:r>
              <a:rPr lang="en-US" sz="2000" spc="10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0" dirty="0">
                <a:effectLst/>
                <a:latin typeface="Times New Roman" panose="02020603050405020304" pitchFamily="18" charset="0"/>
                <a:ea typeface="Symbol" panose="05050102010706020507" pitchFamily="18" charset="2"/>
                <a:cs typeface="Symbol" panose="05050102010706020507" pitchFamily="18" charset="2"/>
              </a:rPr>
              <a:t>Windows</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0" dirty="0">
                <a:effectLst/>
                <a:latin typeface="Times New Roman" panose="02020603050405020304" pitchFamily="18" charset="0"/>
                <a:ea typeface="Symbol" panose="05050102010706020507" pitchFamily="18" charset="2"/>
                <a:cs typeface="Symbol" panose="05050102010706020507" pitchFamily="18" charset="2"/>
              </a:rPr>
              <a:t>10</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0" dirty="0">
                <a:effectLst/>
                <a:latin typeface="Times New Roman" panose="02020603050405020304" pitchFamily="18" charset="0"/>
                <a:ea typeface="Symbol" panose="05050102010706020507" pitchFamily="18" charset="2"/>
                <a:cs typeface="Symbol" panose="05050102010706020507" pitchFamily="18" charset="2"/>
              </a:rPr>
              <a:t>or</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later</a:t>
            </a:r>
            <a:endParaRPr lang="en-IN" sz="2000"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1570"/>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lvl="0" indent="-342900">
              <a:buSzPts val="1400"/>
              <a:buFont typeface="Symbol" panose="05050102010706020507" pitchFamily="18" charset="2"/>
              <a:buChar char=""/>
              <a:tabLst>
                <a:tab pos="1471295" algn="l"/>
              </a:tabLst>
            </a:pPr>
            <a:r>
              <a:rPr lang="en-US" sz="2000" spc="0" dirty="0">
                <a:effectLst/>
                <a:latin typeface="Times New Roman" panose="02020603050405020304" pitchFamily="18" charset="0"/>
                <a:ea typeface="Symbol" panose="05050102010706020507" pitchFamily="18" charset="2"/>
                <a:cs typeface="Symbol" panose="05050102010706020507" pitchFamily="18" charset="2"/>
              </a:rPr>
              <a:t>Tool</a:t>
            </a:r>
            <a:r>
              <a:rPr lang="en-US" sz="20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0" dirty="0">
                <a:effectLst/>
                <a:latin typeface="Times New Roman" panose="02020603050405020304" pitchFamily="18" charset="0"/>
                <a:ea typeface="Symbol" panose="05050102010706020507" pitchFamily="18" charset="2"/>
                <a:cs typeface="Symbol" panose="05050102010706020507" pitchFamily="18" charset="2"/>
              </a:rPr>
              <a:t>:</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0" dirty="0">
                <a:effectLst/>
                <a:latin typeface="Times New Roman" panose="02020603050405020304" pitchFamily="18" charset="0"/>
                <a:ea typeface="Symbol" panose="05050102010706020507" pitchFamily="18" charset="2"/>
                <a:cs typeface="Symbol" panose="05050102010706020507" pitchFamily="18" charset="2"/>
              </a:rPr>
              <a:t>Anaconda</a:t>
            </a:r>
            <a:r>
              <a:rPr lang="en-US" sz="2000" spc="8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0" dirty="0">
                <a:effectLst/>
                <a:latin typeface="Times New Roman" panose="02020603050405020304" pitchFamily="18" charset="0"/>
                <a:ea typeface="Symbol" panose="05050102010706020507" pitchFamily="18" charset="2"/>
                <a:cs typeface="Symbol" panose="05050102010706020507" pitchFamily="18" charset="2"/>
              </a:rPr>
              <a:t>with</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0" dirty="0" err="1">
                <a:effectLst/>
                <a:latin typeface="Times New Roman" panose="02020603050405020304" pitchFamily="18" charset="0"/>
                <a:ea typeface="Symbol" panose="05050102010706020507" pitchFamily="18" charset="2"/>
                <a:cs typeface="Symbol" panose="05050102010706020507" pitchFamily="18" charset="2"/>
              </a:rPr>
              <a:t>Jupyter</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Notebook</a:t>
            </a:r>
            <a:endParaRPr lang="en-IN" sz="2000"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1235"/>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5"/>
              </a:spcBef>
              <a:spcAft>
                <a:spcPts val="0"/>
              </a:spcAft>
              <a:buSzPts val="1400"/>
              <a:buFont typeface="Symbol" panose="05050102010706020507" pitchFamily="18" charset="2"/>
              <a:buChar char=""/>
              <a:tabLst>
                <a:tab pos="1471295" algn="l"/>
              </a:tabLst>
            </a:pPr>
            <a:r>
              <a:rPr lang="en-US" sz="2000" spc="0" dirty="0">
                <a:effectLst/>
                <a:latin typeface="Times New Roman" panose="02020603050405020304" pitchFamily="18" charset="0"/>
                <a:ea typeface="Symbol" panose="05050102010706020507" pitchFamily="18" charset="2"/>
                <a:cs typeface="Symbol" panose="05050102010706020507" pitchFamily="18" charset="2"/>
              </a:rPr>
              <a:t>Language</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spc="0" dirty="0">
                <a:effectLst/>
                <a:latin typeface="Times New Roman" panose="02020603050405020304" pitchFamily="18" charset="0"/>
                <a:ea typeface="Symbol" panose="05050102010706020507" pitchFamily="18" charset="2"/>
                <a:cs typeface="Symbol" panose="05050102010706020507" pitchFamily="18" charset="2"/>
              </a:rPr>
              <a:t>:</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python</a:t>
            </a:r>
            <a:endParaRPr lang="en-IN" sz="2000" spc="0" dirty="0">
              <a:effectLst/>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650087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E266ED-CF45-3D5B-DF09-9034A9FB7297}"/>
              </a:ext>
            </a:extLst>
          </p:cNvPr>
          <p:cNvSpPr/>
          <p:nvPr/>
        </p:nvSpPr>
        <p:spPr>
          <a:xfrm>
            <a:off x="0" y="6571129"/>
            <a:ext cx="12192000" cy="286871"/>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2CE44C5-EC5F-13A3-50D5-5983C2DACF37}"/>
              </a:ext>
            </a:extLst>
          </p:cNvPr>
          <p:cNvSpPr txBox="1"/>
          <p:nvPr/>
        </p:nvSpPr>
        <p:spPr>
          <a:xfrm>
            <a:off x="1470213" y="1873626"/>
            <a:ext cx="7853082" cy="4773102"/>
          </a:xfrm>
          <a:prstGeom prst="rect">
            <a:avLst/>
          </a:prstGeom>
          <a:noFill/>
        </p:spPr>
        <p:txBody>
          <a:bodyPr wrap="square" rtlCol="0">
            <a:spAutoFit/>
          </a:bodyPr>
          <a:lstStyle/>
          <a:p>
            <a:pPr>
              <a:spcBef>
                <a:spcPts val="750"/>
              </a:spcBef>
            </a:pPr>
            <a:r>
              <a:rPr lang="en-US" sz="1400" dirty="0">
                <a:effectLst/>
                <a:latin typeface="Times New Roman" panose="02020603050405020304" pitchFamily="18" charset="0"/>
                <a:ea typeface="Times New Roman" panose="02020603050405020304" pitchFamily="18" charset="0"/>
              </a:rPr>
              <a:t> </a:t>
            </a:r>
            <a:r>
              <a:rPr lang="en-US" sz="3200" spc="-20" dirty="0">
                <a:effectLst/>
                <a:latin typeface="Times New Roman" panose="02020603050405020304" pitchFamily="18" charset="0"/>
                <a:ea typeface="Times New Roman" panose="02020603050405020304" pitchFamily="18" charset="0"/>
              </a:rPr>
              <a:t>HARDWARE</a:t>
            </a:r>
            <a:r>
              <a:rPr lang="en-US" sz="3200" spc="-30" dirty="0">
                <a:effectLst/>
                <a:latin typeface="Times New Roman" panose="02020603050405020304" pitchFamily="18" charset="0"/>
                <a:ea typeface="Times New Roman" panose="02020603050405020304" pitchFamily="18" charset="0"/>
              </a:rPr>
              <a:t> </a:t>
            </a:r>
            <a:r>
              <a:rPr lang="en-US" sz="3200" spc="-10" dirty="0">
                <a:effectLst/>
                <a:latin typeface="Times New Roman" panose="02020603050405020304" pitchFamily="18" charset="0"/>
                <a:ea typeface="Times New Roman" panose="02020603050405020304" pitchFamily="18" charset="0"/>
              </a:rPr>
              <a:t>ENVIRONMENT</a:t>
            </a:r>
            <a:endParaRPr lang="en-IN" sz="3200" spc="0" dirty="0">
              <a:effectLst/>
              <a:latin typeface="Times New Roman" panose="02020603050405020304" pitchFamily="18" charset="0"/>
              <a:ea typeface="Times New Roman" panose="02020603050405020304" pitchFamily="18" charset="0"/>
            </a:endParaRPr>
          </a:p>
          <a:p>
            <a:r>
              <a:rPr lang="en-US" sz="3600" dirty="0">
                <a:effectLst/>
                <a:latin typeface="Times New Roman" panose="02020603050405020304" pitchFamily="18" charset="0"/>
                <a:ea typeface="Times New Roman" panose="02020603050405020304" pitchFamily="18" charset="0"/>
              </a:rPr>
              <a:t> </a:t>
            </a:r>
          </a:p>
          <a:p>
            <a:pPr lvl="0">
              <a:tabLst>
                <a:tab pos="1021715" algn="l"/>
                <a:tab pos="2852420" algn="l"/>
              </a:tabLst>
            </a:pPr>
            <a:endParaRPr lang="en-US" sz="3600" spc="-10" dirty="0">
              <a:latin typeface="Times New Roman" panose="02020603050405020304" pitchFamily="18" charset="0"/>
              <a:ea typeface="Symbol" panose="05050102010706020507" pitchFamily="18" charset="2"/>
              <a:cs typeface="Symbol" panose="05050102010706020507" pitchFamily="18" charset="2"/>
            </a:endParaRPr>
          </a:p>
          <a:p>
            <a:pPr marL="342900" lvl="0" indent="-342900">
              <a:buFont typeface="Arial" panose="020B0604020202020204" pitchFamily="34" charset="0"/>
              <a:buChar char="•"/>
              <a:tabLst>
                <a:tab pos="1021715" algn="l"/>
                <a:tab pos="2852420" algn="l"/>
              </a:tabLst>
            </a:pPr>
            <a:r>
              <a:rPr lang="en-US" sz="2400" spc="-10" dirty="0">
                <a:effectLst/>
                <a:latin typeface="Times New Roman" panose="02020603050405020304" pitchFamily="18" charset="0"/>
                <a:ea typeface="Symbol" panose="05050102010706020507" pitchFamily="18" charset="2"/>
                <a:cs typeface="Symbol" panose="05050102010706020507" pitchFamily="18" charset="2"/>
              </a:rPr>
              <a:t>Processor</a:t>
            </a:r>
            <a:r>
              <a:rPr lang="en-US" sz="2400" dirty="0">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a:t>
            </a:r>
            <a:r>
              <a:rPr lang="en-US" sz="2400" spc="-7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Intel</a:t>
            </a:r>
            <a:r>
              <a:rPr lang="en-US" sz="24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i3</a:t>
            </a:r>
            <a:endParaRPr lang="en-IN" sz="2400" dirty="0">
              <a:latin typeface="Times New Roman" panose="02020603050405020304" pitchFamily="18" charset="0"/>
              <a:ea typeface="Symbol" panose="05050102010706020507" pitchFamily="18" charset="2"/>
              <a:cs typeface="Symbol" panose="05050102010706020507" pitchFamily="18" charset="2"/>
            </a:endParaRPr>
          </a:p>
          <a:p>
            <a:pPr lvl="0">
              <a:tabLst>
                <a:tab pos="1021715" algn="l"/>
                <a:tab pos="2852420" algn="l"/>
              </a:tabLst>
            </a:pPr>
            <a:endParaRPr lang="en-IN" sz="24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1021715" algn="l"/>
                <a:tab pos="2852420" algn="l"/>
              </a:tabLst>
            </a:pPr>
            <a:r>
              <a:rPr lang="en-US" sz="2400" spc="0" dirty="0">
                <a:effectLst/>
                <a:latin typeface="Times New Roman" panose="02020603050405020304" pitchFamily="18" charset="0"/>
                <a:ea typeface="Symbol" panose="05050102010706020507" pitchFamily="18" charset="2"/>
                <a:cs typeface="Symbol" panose="05050102010706020507" pitchFamily="18" charset="2"/>
              </a:rPr>
              <a:t>Hard</a:t>
            </a:r>
            <a:r>
              <a:rPr lang="en-US" sz="24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disk</a:t>
            </a:r>
            <a:r>
              <a:rPr lang="en-US" sz="2400" dirty="0">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a:t>
            </a:r>
            <a:r>
              <a:rPr lang="en-US" sz="2400" spc="10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minimum</a:t>
            </a:r>
            <a:r>
              <a:rPr lang="en-US" sz="24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80</a:t>
            </a:r>
            <a:r>
              <a:rPr lang="en-US" sz="24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GB</a:t>
            </a:r>
            <a:endParaRPr lang="en-IN" sz="2400"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1310"/>
              </a:spcBef>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5"/>
              </a:spcBef>
              <a:buFont typeface="Arial" panose="020B0604020202020204" pitchFamily="34" charset="0"/>
              <a:buChar char="•"/>
              <a:tabLst>
                <a:tab pos="1021715" algn="l"/>
                <a:tab pos="2852420" algn="l"/>
              </a:tabLst>
            </a:pPr>
            <a:r>
              <a:rPr lang="en-US" sz="2400" spc="-25" dirty="0">
                <a:effectLst/>
                <a:latin typeface="Times New Roman" panose="02020603050405020304" pitchFamily="18" charset="0"/>
                <a:ea typeface="Symbol" panose="05050102010706020507" pitchFamily="18" charset="2"/>
                <a:cs typeface="Symbol" panose="05050102010706020507" pitchFamily="18" charset="2"/>
              </a:rPr>
              <a:t>RAM</a:t>
            </a:r>
            <a:r>
              <a:rPr lang="en-US" sz="2400" dirty="0">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a:t>
            </a:r>
            <a:r>
              <a:rPr lang="en-US" sz="24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minimum</a:t>
            </a:r>
            <a:r>
              <a:rPr lang="en-US" sz="24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2</a:t>
            </a:r>
            <a:r>
              <a:rPr lang="en-US" sz="2400" spc="7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GB</a:t>
            </a:r>
            <a:endParaRPr lang="en-IN" sz="2400" spc="0" dirty="0">
              <a:effectLst/>
              <a:latin typeface="Times New Roman" panose="02020603050405020304" pitchFamily="18" charset="0"/>
              <a:ea typeface="Symbol" panose="05050102010706020507" pitchFamily="18" charset="2"/>
              <a:cs typeface="Symbol" panose="05050102010706020507" pitchFamily="18" charset="2"/>
            </a:endParaRPr>
          </a:p>
          <a:p>
            <a:endParaRPr lang="en-IN" sz="2400" dirty="0">
              <a:effectLst/>
              <a:latin typeface="Times New Roman" panose="02020603050405020304" pitchFamily="18" charset="0"/>
              <a:ea typeface="Times New Roman" panose="02020603050405020304" pitchFamily="18" charset="0"/>
            </a:endParaRPr>
          </a:p>
          <a:p>
            <a:pPr>
              <a:spcBef>
                <a:spcPts val="330"/>
              </a:spcBef>
            </a:pPr>
            <a:r>
              <a:rPr lang="en-US" sz="18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spcBef>
                <a:spcPts val="1305"/>
              </a:spcBef>
            </a:pPr>
            <a:r>
              <a:rPr lang="en-US" sz="1400" dirty="0">
                <a:effectLst/>
                <a:latin typeface="Times New Roman" panose="02020603050405020304" pitchFamily="18" charset="0"/>
                <a:ea typeface="Times New Roman" panose="02020603050405020304" pitchFamily="18" charset="0"/>
              </a:rPr>
              <a:t> </a:t>
            </a:r>
            <a:endParaRPr lang="en-IN" sz="1100" spc="0" dirty="0">
              <a:effectLst/>
              <a:latin typeface="Times New Roman" panose="02020603050405020304" pitchFamily="18" charset="0"/>
              <a:ea typeface="Symbol" panose="05050102010706020507" pitchFamily="18" charset="2"/>
              <a:cs typeface="Symbol" panose="05050102010706020507" pitchFamily="18" charset="2"/>
            </a:endParaRPr>
          </a:p>
        </p:txBody>
      </p:sp>
      <p:sp>
        <p:nvSpPr>
          <p:cNvPr id="5" name="TextBox 4">
            <a:extLst>
              <a:ext uri="{FF2B5EF4-FFF2-40B4-BE49-F238E27FC236}">
                <a16:creationId xmlns:a16="http://schemas.microsoft.com/office/drawing/2014/main" id="{8B3006EF-9D71-7600-8761-37F42008DFF7}"/>
              </a:ext>
            </a:extLst>
          </p:cNvPr>
          <p:cNvSpPr txBox="1"/>
          <p:nvPr/>
        </p:nvSpPr>
        <p:spPr>
          <a:xfrm>
            <a:off x="295835" y="268941"/>
            <a:ext cx="6920753" cy="923330"/>
          </a:xfrm>
          <a:prstGeom prst="rect">
            <a:avLst/>
          </a:prstGeom>
          <a:noFill/>
        </p:spPr>
        <p:txBody>
          <a:bodyPr wrap="square" rtlCol="0">
            <a:spAutoFit/>
          </a:bodyPr>
          <a:lstStyle/>
          <a:p>
            <a:r>
              <a:rPr lang="en-US" sz="3600" b="1" spc="-20" dirty="0">
                <a:effectLst/>
                <a:latin typeface="Times New Roman" panose="02020603050405020304" pitchFamily="18" charset="0"/>
                <a:ea typeface="Times New Roman" panose="02020603050405020304" pitchFamily="18" charset="0"/>
              </a:rPr>
              <a:t>HARDWARE</a:t>
            </a:r>
            <a:r>
              <a:rPr lang="en-US" sz="3600" b="1" spc="-30"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ENVIRONMENT</a:t>
            </a:r>
            <a:endParaRPr lang="en-IN" sz="3600" b="1" spc="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70657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E134CE-3B5D-6969-8128-489E65E9F458}"/>
              </a:ext>
            </a:extLst>
          </p:cNvPr>
          <p:cNvSpPr/>
          <p:nvPr/>
        </p:nvSpPr>
        <p:spPr>
          <a:xfrm>
            <a:off x="0" y="6598024"/>
            <a:ext cx="12192000" cy="259976"/>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3826106-1B65-F224-C2F7-DE1D2EACBC72}"/>
              </a:ext>
            </a:extLst>
          </p:cNvPr>
          <p:cNvSpPr txBox="1"/>
          <p:nvPr/>
        </p:nvSpPr>
        <p:spPr>
          <a:xfrm>
            <a:off x="188259" y="215153"/>
            <a:ext cx="6508376" cy="646331"/>
          </a:xfrm>
          <a:prstGeom prst="rect">
            <a:avLst/>
          </a:prstGeom>
          <a:noFill/>
        </p:spPr>
        <p:txBody>
          <a:bodyPr wrap="square" rtlCol="0">
            <a:spAutoFit/>
          </a:bodyPr>
          <a:lstStyle/>
          <a:p>
            <a:pPr lvl="1">
              <a:spcBef>
                <a:spcPts val="305"/>
              </a:spcBef>
              <a:spcAft>
                <a:spcPts val="0"/>
              </a:spcAft>
              <a:buSzPts val="1800"/>
              <a:tabLst>
                <a:tab pos="975360" algn="l"/>
              </a:tabLst>
            </a:pPr>
            <a:r>
              <a:rPr lang="en-US" sz="3600" b="1" spc="-20" dirty="0">
                <a:effectLst/>
                <a:latin typeface="Times New Roman" panose="02020603050405020304" pitchFamily="18" charset="0"/>
                <a:ea typeface="Times New Roman" panose="02020603050405020304" pitchFamily="18" charset="0"/>
              </a:rPr>
              <a:t>Entity</a:t>
            </a:r>
            <a:r>
              <a:rPr lang="en-US" sz="3600" b="1" spc="-75" dirty="0">
                <a:effectLst/>
                <a:latin typeface="Times New Roman" panose="02020603050405020304" pitchFamily="18" charset="0"/>
                <a:ea typeface="Times New Roman" panose="02020603050405020304" pitchFamily="18" charset="0"/>
              </a:rPr>
              <a:t> </a:t>
            </a:r>
            <a:r>
              <a:rPr lang="en-US" sz="3600" b="1" spc="-20" dirty="0">
                <a:effectLst/>
                <a:latin typeface="Times New Roman" panose="02020603050405020304" pitchFamily="18" charset="0"/>
                <a:ea typeface="Times New Roman" panose="02020603050405020304" pitchFamily="18" charset="0"/>
              </a:rPr>
              <a:t>Relationship</a:t>
            </a:r>
            <a:r>
              <a:rPr lang="en-US" sz="3600" b="1" spc="-95" dirty="0">
                <a:effectLst/>
                <a:latin typeface="Times New Roman" panose="02020603050405020304" pitchFamily="18" charset="0"/>
                <a:ea typeface="Times New Roman" panose="02020603050405020304" pitchFamily="18" charset="0"/>
              </a:rPr>
              <a:t> </a:t>
            </a:r>
            <a:r>
              <a:rPr lang="en-US" sz="3600" b="1" spc="-20" dirty="0">
                <a:effectLst/>
                <a:latin typeface="Times New Roman" panose="02020603050405020304" pitchFamily="18" charset="0"/>
                <a:ea typeface="Times New Roman" panose="02020603050405020304" pitchFamily="18" charset="0"/>
              </a:rPr>
              <a:t>Diagram</a:t>
            </a:r>
            <a:endParaRPr lang="en-IN" sz="3600" b="1" spc="0" dirty="0">
              <a:effectLst/>
              <a:latin typeface="Times New Roman" panose="02020603050405020304" pitchFamily="18" charset="0"/>
              <a:ea typeface="Times New Roman" panose="02020603050405020304" pitchFamily="18" charset="0"/>
            </a:endParaRPr>
          </a:p>
        </p:txBody>
      </p:sp>
      <p:grpSp>
        <p:nvGrpSpPr>
          <p:cNvPr id="5" name="Group 4">
            <a:extLst>
              <a:ext uri="{FF2B5EF4-FFF2-40B4-BE49-F238E27FC236}">
                <a16:creationId xmlns:a16="http://schemas.microsoft.com/office/drawing/2014/main" id="{FDF3B454-392F-930A-E638-F7D77C55BABA}"/>
              </a:ext>
            </a:extLst>
          </p:cNvPr>
          <p:cNvGrpSpPr>
            <a:grpSpLocks/>
          </p:cNvGrpSpPr>
          <p:nvPr/>
        </p:nvGrpSpPr>
        <p:grpSpPr>
          <a:xfrm>
            <a:off x="2115671" y="1380564"/>
            <a:ext cx="8588188" cy="4747235"/>
            <a:chOff x="6350" y="6350"/>
            <a:chExt cx="5654586" cy="5397550"/>
          </a:xfrm>
        </p:grpSpPr>
        <p:sp>
          <p:nvSpPr>
            <p:cNvPr id="6" name="Graphic 5">
              <a:extLst>
                <a:ext uri="{FF2B5EF4-FFF2-40B4-BE49-F238E27FC236}">
                  <a16:creationId xmlns:a16="http://schemas.microsoft.com/office/drawing/2014/main" id="{61070609-D949-5E6F-2855-0889CBF34189}"/>
                </a:ext>
              </a:extLst>
            </p:cNvPr>
            <p:cNvSpPr/>
            <p:nvPr/>
          </p:nvSpPr>
          <p:spPr>
            <a:xfrm>
              <a:off x="400088" y="1828545"/>
              <a:ext cx="1405255" cy="1018540"/>
            </a:xfrm>
            <a:custGeom>
              <a:avLst/>
              <a:gdLst/>
              <a:ahLst/>
              <a:cxnLst/>
              <a:rect l="l" t="t" r="r" b="b"/>
              <a:pathLst>
                <a:path w="1405255" h="1018540">
                  <a:moveTo>
                    <a:pt x="0" y="509015"/>
                  </a:moveTo>
                  <a:lnTo>
                    <a:pt x="2159" y="469264"/>
                  </a:lnTo>
                  <a:lnTo>
                    <a:pt x="8381" y="430275"/>
                  </a:lnTo>
                  <a:lnTo>
                    <a:pt x="18541" y="392302"/>
                  </a:lnTo>
                  <a:lnTo>
                    <a:pt x="32638" y="355345"/>
                  </a:lnTo>
                  <a:lnTo>
                    <a:pt x="50291" y="319659"/>
                  </a:lnTo>
                  <a:lnTo>
                    <a:pt x="71500" y="285114"/>
                  </a:lnTo>
                  <a:lnTo>
                    <a:pt x="96012" y="252094"/>
                  </a:lnTo>
                  <a:lnTo>
                    <a:pt x="123697" y="220599"/>
                  </a:lnTo>
                  <a:lnTo>
                    <a:pt x="154431" y="190626"/>
                  </a:lnTo>
                  <a:lnTo>
                    <a:pt x="187960" y="162432"/>
                  </a:lnTo>
                  <a:lnTo>
                    <a:pt x="224281" y="136143"/>
                  </a:lnTo>
                  <a:lnTo>
                    <a:pt x="263270" y="111760"/>
                  </a:lnTo>
                  <a:lnTo>
                    <a:pt x="304545" y="89535"/>
                  </a:lnTo>
                  <a:lnTo>
                    <a:pt x="347980" y="69468"/>
                  </a:lnTo>
                  <a:lnTo>
                    <a:pt x="393700" y="51688"/>
                  </a:lnTo>
                  <a:lnTo>
                    <a:pt x="441198" y="36322"/>
                  </a:lnTo>
                  <a:lnTo>
                    <a:pt x="490600" y="23494"/>
                  </a:lnTo>
                  <a:lnTo>
                    <a:pt x="541527" y="13335"/>
                  </a:lnTo>
                  <a:lnTo>
                    <a:pt x="593979" y="5968"/>
                  </a:lnTo>
                  <a:lnTo>
                    <a:pt x="647700" y="1524"/>
                  </a:lnTo>
                  <a:lnTo>
                    <a:pt x="702690" y="0"/>
                  </a:lnTo>
                  <a:lnTo>
                    <a:pt x="757555" y="1524"/>
                  </a:lnTo>
                  <a:lnTo>
                    <a:pt x="811276" y="5968"/>
                  </a:lnTo>
                  <a:lnTo>
                    <a:pt x="863726" y="13335"/>
                  </a:lnTo>
                  <a:lnTo>
                    <a:pt x="914654" y="23494"/>
                  </a:lnTo>
                  <a:lnTo>
                    <a:pt x="964057" y="36322"/>
                  </a:lnTo>
                  <a:lnTo>
                    <a:pt x="1011555" y="51688"/>
                  </a:lnTo>
                  <a:lnTo>
                    <a:pt x="1057275" y="69468"/>
                  </a:lnTo>
                  <a:lnTo>
                    <a:pt x="1100708" y="89535"/>
                  </a:lnTo>
                  <a:lnTo>
                    <a:pt x="1141983" y="111760"/>
                  </a:lnTo>
                  <a:lnTo>
                    <a:pt x="1180973" y="136143"/>
                  </a:lnTo>
                  <a:lnTo>
                    <a:pt x="1217295" y="162432"/>
                  </a:lnTo>
                  <a:lnTo>
                    <a:pt x="1250823" y="190626"/>
                  </a:lnTo>
                  <a:lnTo>
                    <a:pt x="1281557" y="220599"/>
                  </a:lnTo>
                  <a:lnTo>
                    <a:pt x="1309243" y="252094"/>
                  </a:lnTo>
                  <a:lnTo>
                    <a:pt x="1333754" y="285114"/>
                  </a:lnTo>
                  <a:lnTo>
                    <a:pt x="1354963" y="319659"/>
                  </a:lnTo>
                  <a:lnTo>
                    <a:pt x="1372615" y="355345"/>
                  </a:lnTo>
                  <a:lnTo>
                    <a:pt x="1386713" y="392302"/>
                  </a:lnTo>
                  <a:lnTo>
                    <a:pt x="1396873" y="430275"/>
                  </a:lnTo>
                  <a:lnTo>
                    <a:pt x="1403095" y="469264"/>
                  </a:lnTo>
                  <a:lnTo>
                    <a:pt x="1405255" y="509015"/>
                  </a:lnTo>
                  <a:lnTo>
                    <a:pt x="1403095" y="548893"/>
                  </a:lnTo>
                  <a:lnTo>
                    <a:pt x="1396873" y="587755"/>
                  </a:lnTo>
                  <a:lnTo>
                    <a:pt x="1386713" y="625855"/>
                  </a:lnTo>
                  <a:lnTo>
                    <a:pt x="1372615" y="662813"/>
                  </a:lnTo>
                  <a:lnTo>
                    <a:pt x="1354963" y="698500"/>
                  </a:lnTo>
                  <a:lnTo>
                    <a:pt x="1333754" y="733043"/>
                  </a:lnTo>
                  <a:lnTo>
                    <a:pt x="1309243" y="766063"/>
                  </a:lnTo>
                  <a:lnTo>
                    <a:pt x="1281557" y="797560"/>
                  </a:lnTo>
                  <a:lnTo>
                    <a:pt x="1250823" y="827531"/>
                  </a:lnTo>
                  <a:lnTo>
                    <a:pt x="1217295" y="855726"/>
                  </a:lnTo>
                  <a:lnTo>
                    <a:pt x="1180973" y="882014"/>
                  </a:lnTo>
                  <a:lnTo>
                    <a:pt x="1141983" y="906399"/>
                  </a:lnTo>
                  <a:lnTo>
                    <a:pt x="1100708" y="928624"/>
                  </a:lnTo>
                  <a:lnTo>
                    <a:pt x="1057275" y="948689"/>
                  </a:lnTo>
                  <a:lnTo>
                    <a:pt x="1011555" y="966469"/>
                  </a:lnTo>
                  <a:lnTo>
                    <a:pt x="964057" y="981837"/>
                  </a:lnTo>
                  <a:lnTo>
                    <a:pt x="914654" y="994537"/>
                  </a:lnTo>
                  <a:lnTo>
                    <a:pt x="863726" y="1004697"/>
                  </a:lnTo>
                  <a:lnTo>
                    <a:pt x="811276" y="1012189"/>
                  </a:lnTo>
                  <a:lnTo>
                    <a:pt x="757555" y="1016635"/>
                  </a:lnTo>
                  <a:lnTo>
                    <a:pt x="702690" y="1018159"/>
                  </a:lnTo>
                  <a:lnTo>
                    <a:pt x="647700" y="1016635"/>
                  </a:lnTo>
                  <a:lnTo>
                    <a:pt x="593979" y="1012189"/>
                  </a:lnTo>
                  <a:lnTo>
                    <a:pt x="541527" y="1004697"/>
                  </a:lnTo>
                  <a:lnTo>
                    <a:pt x="490600" y="994537"/>
                  </a:lnTo>
                  <a:lnTo>
                    <a:pt x="441198" y="981837"/>
                  </a:lnTo>
                  <a:lnTo>
                    <a:pt x="393700" y="966469"/>
                  </a:lnTo>
                  <a:lnTo>
                    <a:pt x="347980" y="948689"/>
                  </a:lnTo>
                  <a:lnTo>
                    <a:pt x="304545" y="928624"/>
                  </a:lnTo>
                  <a:lnTo>
                    <a:pt x="263270" y="906399"/>
                  </a:lnTo>
                  <a:lnTo>
                    <a:pt x="224281" y="882014"/>
                  </a:lnTo>
                  <a:lnTo>
                    <a:pt x="187960" y="855726"/>
                  </a:lnTo>
                  <a:lnTo>
                    <a:pt x="154431" y="827531"/>
                  </a:lnTo>
                  <a:lnTo>
                    <a:pt x="123697" y="797560"/>
                  </a:lnTo>
                  <a:lnTo>
                    <a:pt x="96012" y="766063"/>
                  </a:lnTo>
                  <a:lnTo>
                    <a:pt x="71500" y="733043"/>
                  </a:lnTo>
                  <a:lnTo>
                    <a:pt x="50291" y="698500"/>
                  </a:lnTo>
                  <a:lnTo>
                    <a:pt x="32638" y="662813"/>
                  </a:lnTo>
                  <a:lnTo>
                    <a:pt x="18541" y="625855"/>
                  </a:lnTo>
                  <a:lnTo>
                    <a:pt x="8381" y="587755"/>
                  </a:lnTo>
                  <a:lnTo>
                    <a:pt x="2159" y="548893"/>
                  </a:lnTo>
                  <a:lnTo>
                    <a:pt x="0" y="509015"/>
                  </a:lnTo>
                  <a:close/>
                </a:path>
              </a:pathLst>
            </a:custGeom>
            <a:ln w="19050">
              <a:solidFill>
                <a:srgbClr val="172C51"/>
              </a:solidFill>
              <a:prstDash val="solid"/>
            </a:ln>
          </p:spPr>
          <p:txBody>
            <a:bodyPr wrap="square" lIns="0" tIns="0" rIns="0" bIns="0" rtlCol="0">
              <a:prstTxWarp prst="textNoShape">
                <a:avLst/>
              </a:prstTxWarp>
              <a:noAutofit/>
            </a:bodyPr>
            <a:lstStyle/>
            <a:p>
              <a:endParaRPr lang="en-IN"/>
            </a:p>
          </p:txBody>
        </p:sp>
        <p:sp>
          <p:nvSpPr>
            <p:cNvPr id="7" name="Graphic 6">
              <a:extLst>
                <a:ext uri="{FF2B5EF4-FFF2-40B4-BE49-F238E27FC236}">
                  <a16:creationId xmlns:a16="http://schemas.microsoft.com/office/drawing/2014/main" id="{AB3CBEFD-F3D2-5180-D36C-380A190CE67C}"/>
                </a:ext>
              </a:extLst>
            </p:cNvPr>
            <p:cNvSpPr/>
            <p:nvPr/>
          </p:nvSpPr>
          <p:spPr>
            <a:xfrm>
              <a:off x="3565690" y="1874392"/>
              <a:ext cx="1358900" cy="949325"/>
            </a:xfrm>
            <a:custGeom>
              <a:avLst/>
              <a:gdLst/>
              <a:ahLst/>
              <a:cxnLst/>
              <a:rect l="l" t="t" r="r" b="b"/>
              <a:pathLst>
                <a:path w="1358900" h="949325">
                  <a:moveTo>
                    <a:pt x="0" y="474725"/>
                  </a:moveTo>
                  <a:lnTo>
                    <a:pt x="2286" y="435737"/>
                  </a:lnTo>
                  <a:lnTo>
                    <a:pt x="8889" y="397763"/>
                  </a:lnTo>
                  <a:lnTo>
                    <a:pt x="19812" y="360679"/>
                  </a:lnTo>
                  <a:lnTo>
                    <a:pt x="34671" y="324738"/>
                  </a:lnTo>
                  <a:lnTo>
                    <a:pt x="53339" y="289940"/>
                  </a:lnTo>
                  <a:lnTo>
                    <a:pt x="75819" y="256539"/>
                  </a:lnTo>
                  <a:lnTo>
                    <a:pt x="101853" y="224662"/>
                  </a:lnTo>
                  <a:lnTo>
                    <a:pt x="131063" y="194437"/>
                  </a:lnTo>
                  <a:lnTo>
                    <a:pt x="163575" y="165862"/>
                  </a:lnTo>
                  <a:lnTo>
                    <a:pt x="199009" y="139064"/>
                  </a:lnTo>
                  <a:lnTo>
                    <a:pt x="237236" y="114300"/>
                  </a:lnTo>
                  <a:lnTo>
                    <a:pt x="278130" y="91693"/>
                  </a:lnTo>
                  <a:lnTo>
                    <a:pt x="321563" y="71119"/>
                  </a:lnTo>
                  <a:lnTo>
                    <a:pt x="367157" y="53085"/>
                  </a:lnTo>
                  <a:lnTo>
                    <a:pt x="415036" y="37337"/>
                  </a:lnTo>
                  <a:lnTo>
                    <a:pt x="464693" y="24256"/>
                  </a:lnTo>
                  <a:lnTo>
                    <a:pt x="516127" y="13842"/>
                  </a:lnTo>
                  <a:lnTo>
                    <a:pt x="569213" y="6222"/>
                  </a:lnTo>
                  <a:lnTo>
                    <a:pt x="623697" y="1650"/>
                  </a:lnTo>
                  <a:lnTo>
                    <a:pt x="679450" y="0"/>
                  </a:lnTo>
                  <a:lnTo>
                    <a:pt x="735202" y="1650"/>
                  </a:lnTo>
                  <a:lnTo>
                    <a:pt x="789686" y="6222"/>
                  </a:lnTo>
                  <a:lnTo>
                    <a:pt x="842772" y="13842"/>
                  </a:lnTo>
                  <a:lnTo>
                    <a:pt x="894207" y="24256"/>
                  </a:lnTo>
                  <a:lnTo>
                    <a:pt x="943863" y="37337"/>
                  </a:lnTo>
                  <a:lnTo>
                    <a:pt x="991743" y="53085"/>
                  </a:lnTo>
                  <a:lnTo>
                    <a:pt x="1037336" y="71119"/>
                  </a:lnTo>
                  <a:lnTo>
                    <a:pt x="1080770" y="91693"/>
                  </a:lnTo>
                  <a:lnTo>
                    <a:pt x="1121664" y="114300"/>
                  </a:lnTo>
                  <a:lnTo>
                    <a:pt x="1159890" y="139064"/>
                  </a:lnTo>
                  <a:lnTo>
                    <a:pt x="1195324" y="165862"/>
                  </a:lnTo>
                  <a:lnTo>
                    <a:pt x="1227836" y="194437"/>
                  </a:lnTo>
                  <a:lnTo>
                    <a:pt x="1257046" y="224662"/>
                  </a:lnTo>
                  <a:lnTo>
                    <a:pt x="1283081" y="256539"/>
                  </a:lnTo>
                  <a:lnTo>
                    <a:pt x="1305433" y="289940"/>
                  </a:lnTo>
                  <a:lnTo>
                    <a:pt x="1324228" y="324738"/>
                  </a:lnTo>
                  <a:lnTo>
                    <a:pt x="1339088" y="360679"/>
                  </a:lnTo>
                  <a:lnTo>
                    <a:pt x="1350010" y="397763"/>
                  </a:lnTo>
                  <a:lnTo>
                    <a:pt x="1356614" y="435737"/>
                  </a:lnTo>
                  <a:lnTo>
                    <a:pt x="1358900" y="474725"/>
                  </a:lnTo>
                  <a:lnTo>
                    <a:pt x="1356614" y="513588"/>
                  </a:lnTo>
                  <a:lnTo>
                    <a:pt x="1350010" y="551688"/>
                  </a:lnTo>
                  <a:lnTo>
                    <a:pt x="1339088" y="588771"/>
                  </a:lnTo>
                  <a:lnTo>
                    <a:pt x="1324228" y="624713"/>
                  </a:lnTo>
                  <a:lnTo>
                    <a:pt x="1305433" y="659510"/>
                  </a:lnTo>
                  <a:lnTo>
                    <a:pt x="1283081" y="692912"/>
                  </a:lnTo>
                  <a:lnTo>
                    <a:pt x="1257046" y="724788"/>
                  </a:lnTo>
                  <a:lnTo>
                    <a:pt x="1227836" y="755014"/>
                  </a:lnTo>
                  <a:lnTo>
                    <a:pt x="1195324" y="783589"/>
                  </a:lnTo>
                  <a:lnTo>
                    <a:pt x="1159890" y="810387"/>
                  </a:lnTo>
                  <a:lnTo>
                    <a:pt x="1121664" y="835151"/>
                  </a:lnTo>
                  <a:lnTo>
                    <a:pt x="1080770" y="857757"/>
                  </a:lnTo>
                  <a:lnTo>
                    <a:pt x="1037336" y="878331"/>
                  </a:lnTo>
                  <a:lnTo>
                    <a:pt x="991743" y="896365"/>
                  </a:lnTo>
                  <a:lnTo>
                    <a:pt x="943863" y="912113"/>
                  </a:lnTo>
                  <a:lnTo>
                    <a:pt x="894207" y="925194"/>
                  </a:lnTo>
                  <a:lnTo>
                    <a:pt x="842772" y="935608"/>
                  </a:lnTo>
                  <a:lnTo>
                    <a:pt x="789686" y="943101"/>
                  </a:lnTo>
                  <a:lnTo>
                    <a:pt x="735202" y="947801"/>
                  </a:lnTo>
                  <a:lnTo>
                    <a:pt x="679450" y="949325"/>
                  </a:lnTo>
                  <a:lnTo>
                    <a:pt x="623697" y="947801"/>
                  </a:lnTo>
                  <a:lnTo>
                    <a:pt x="569213" y="943101"/>
                  </a:lnTo>
                  <a:lnTo>
                    <a:pt x="516127" y="935608"/>
                  </a:lnTo>
                  <a:lnTo>
                    <a:pt x="464693" y="925194"/>
                  </a:lnTo>
                  <a:lnTo>
                    <a:pt x="415036" y="912113"/>
                  </a:lnTo>
                  <a:lnTo>
                    <a:pt x="367157" y="896365"/>
                  </a:lnTo>
                  <a:lnTo>
                    <a:pt x="321563" y="878331"/>
                  </a:lnTo>
                  <a:lnTo>
                    <a:pt x="278130" y="857757"/>
                  </a:lnTo>
                  <a:lnTo>
                    <a:pt x="237236" y="835151"/>
                  </a:lnTo>
                  <a:lnTo>
                    <a:pt x="199009" y="810387"/>
                  </a:lnTo>
                  <a:lnTo>
                    <a:pt x="163575" y="783589"/>
                  </a:lnTo>
                  <a:lnTo>
                    <a:pt x="131063" y="755014"/>
                  </a:lnTo>
                  <a:lnTo>
                    <a:pt x="101853" y="724788"/>
                  </a:lnTo>
                  <a:lnTo>
                    <a:pt x="75819" y="692912"/>
                  </a:lnTo>
                  <a:lnTo>
                    <a:pt x="53339" y="659510"/>
                  </a:lnTo>
                  <a:lnTo>
                    <a:pt x="34671" y="624713"/>
                  </a:lnTo>
                  <a:lnTo>
                    <a:pt x="19812" y="588771"/>
                  </a:lnTo>
                  <a:lnTo>
                    <a:pt x="8889" y="551688"/>
                  </a:lnTo>
                  <a:lnTo>
                    <a:pt x="2286" y="513588"/>
                  </a:lnTo>
                  <a:lnTo>
                    <a:pt x="0" y="474725"/>
                  </a:lnTo>
                  <a:close/>
                </a:path>
              </a:pathLst>
            </a:custGeom>
            <a:ln w="12700">
              <a:solidFill>
                <a:srgbClr val="172C51"/>
              </a:solidFill>
              <a:prstDash val="solid"/>
            </a:ln>
          </p:spPr>
          <p:txBody>
            <a:bodyPr wrap="square" lIns="0" tIns="0" rIns="0" bIns="0" rtlCol="0">
              <a:prstTxWarp prst="textNoShape">
                <a:avLst/>
              </a:prstTxWarp>
              <a:noAutofit/>
            </a:bodyPr>
            <a:lstStyle/>
            <a:p>
              <a:endParaRPr lang="en-IN"/>
            </a:p>
          </p:txBody>
        </p:sp>
        <p:sp>
          <p:nvSpPr>
            <p:cNvPr id="8" name="Graphic 7">
              <a:extLst>
                <a:ext uri="{FF2B5EF4-FFF2-40B4-BE49-F238E27FC236}">
                  <a16:creationId xmlns:a16="http://schemas.microsoft.com/office/drawing/2014/main" id="{E4E0D01F-3551-15D7-D222-18A62F106039}"/>
                </a:ext>
              </a:extLst>
            </p:cNvPr>
            <p:cNvSpPr/>
            <p:nvPr/>
          </p:nvSpPr>
          <p:spPr>
            <a:xfrm>
              <a:off x="877989" y="366267"/>
              <a:ext cx="4032250" cy="4639945"/>
            </a:xfrm>
            <a:custGeom>
              <a:avLst/>
              <a:gdLst/>
              <a:ahLst/>
              <a:cxnLst/>
              <a:rect l="l" t="t" r="r" b="b"/>
              <a:pathLst>
                <a:path w="4032250" h="4639945">
                  <a:moveTo>
                    <a:pt x="77216" y="1385316"/>
                  </a:moveTo>
                  <a:lnTo>
                    <a:pt x="45085" y="1385570"/>
                  </a:lnTo>
                  <a:lnTo>
                    <a:pt x="38100" y="643001"/>
                  </a:lnTo>
                  <a:lnTo>
                    <a:pt x="25273" y="643001"/>
                  </a:lnTo>
                  <a:lnTo>
                    <a:pt x="32258" y="1385697"/>
                  </a:lnTo>
                  <a:lnTo>
                    <a:pt x="0" y="1386078"/>
                  </a:lnTo>
                  <a:lnTo>
                    <a:pt x="39370" y="1462278"/>
                  </a:lnTo>
                  <a:lnTo>
                    <a:pt x="77216" y="1385316"/>
                  </a:lnTo>
                  <a:close/>
                </a:path>
                <a:path w="4032250" h="4639945">
                  <a:moveTo>
                    <a:pt x="1069975" y="3212973"/>
                  </a:moveTo>
                  <a:lnTo>
                    <a:pt x="1062736" y="3202559"/>
                  </a:lnTo>
                  <a:lnTo>
                    <a:pt x="308229" y="3710813"/>
                  </a:lnTo>
                  <a:lnTo>
                    <a:pt x="290068" y="3684397"/>
                  </a:lnTo>
                  <a:lnTo>
                    <a:pt x="247904" y="3759073"/>
                  </a:lnTo>
                  <a:lnTo>
                    <a:pt x="333502" y="3747643"/>
                  </a:lnTo>
                  <a:lnTo>
                    <a:pt x="315341" y="3721227"/>
                  </a:lnTo>
                  <a:lnTo>
                    <a:pt x="1069975" y="3212973"/>
                  </a:lnTo>
                  <a:close/>
                </a:path>
                <a:path w="4032250" h="4639945">
                  <a:moveTo>
                    <a:pt x="1845310" y="4562475"/>
                  </a:moveTo>
                  <a:lnTo>
                    <a:pt x="1813179" y="4562856"/>
                  </a:lnTo>
                  <a:lnTo>
                    <a:pt x="1798574" y="3207639"/>
                  </a:lnTo>
                  <a:lnTo>
                    <a:pt x="1785620" y="3207893"/>
                  </a:lnTo>
                  <a:lnTo>
                    <a:pt x="1800352" y="4562983"/>
                  </a:lnTo>
                  <a:lnTo>
                    <a:pt x="1768094" y="4563237"/>
                  </a:lnTo>
                  <a:lnTo>
                    <a:pt x="1807464" y="4639437"/>
                  </a:lnTo>
                  <a:lnTo>
                    <a:pt x="1845310" y="4562475"/>
                  </a:lnTo>
                  <a:close/>
                </a:path>
                <a:path w="4032250" h="4639945">
                  <a:moveTo>
                    <a:pt x="2695448" y="1890903"/>
                  </a:moveTo>
                  <a:lnTo>
                    <a:pt x="2618359" y="1852295"/>
                  </a:lnTo>
                  <a:lnTo>
                    <a:pt x="2618232" y="1884299"/>
                  </a:lnTo>
                  <a:lnTo>
                    <a:pt x="927354" y="1876933"/>
                  </a:lnTo>
                  <a:lnTo>
                    <a:pt x="927354" y="1889633"/>
                  </a:lnTo>
                  <a:lnTo>
                    <a:pt x="2618232" y="1896999"/>
                  </a:lnTo>
                  <a:lnTo>
                    <a:pt x="2618105" y="1928876"/>
                  </a:lnTo>
                  <a:lnTo>
                    <a:pt x="2695448" y="1890903"/>
                  </a:lnTo>
                  <a:close/>
                </a:path>
                <a:path w="4032250" h="4639945">
                  <a:moveTo>
                    <a:pt x="3156077" y="1527302"/>
                  </a:moveTo>
                  <a:lnTo>
                    <a:pt x="2044319" y="57404"/>
                  </a:lnTo>
                  <a:lnTo>
                    <a:pt x="2069973" y="38227"/>
                  </a:lnTo>
                  <a:lnTo>
                    <a:pt x="1992884" y="0"/>
                  </a:lnTo>
                  <a:lnTo>
                    <a:pt x="2008251" y="84201"/>
                  </a:lnTo>
                  <a:lnTo>
                    <a:pt x="2034032" y="65024"/>
                  </a:lnTo>
                  <a:lnTo>
                    <a:pt x="3145790" y="1534922"/>
                  </a:lnTo>
                  <a:lnTo>
                    <a:pt x="3156077" y="1527302"/>
                  </a:lnTo>
                  <a:close/>
                </a:path>
                <a:path w="4032250" h="4639945">
                  <a:moveTo>
                    <a:pt x="3220466" y="3667125"/>
                  </a:moveTo>
                  <a:lnTo>
                    <a:pt x="3181604" y="3590671"/>
                  </a:lnTo>
                  <a:lnTo>
                    <a:pt x="3162427" y="3616325"/>
                  </a:lnTo>
                  <a:lnTo>
                    <a:pt x="2591181" y="3195066"/>
                  </a:lnTo>
                  <a:lnTo>
                    <a:pt x="2583434" y="3205226"/>
                  </a:lnTo>
                  <a:lnTo>
                    <a:pt x="3154680" y="3626612"/>
                  </a:lnTo>
                  <a:lnTo>
                    <a:pt x="3135503" y="3652266"/>
                  </a:lnTo>
                  <a:lnTo>
                    <a:pt x="3220466" y="3667125"/>
                  </a:lnTo>
                  <a:close/>
                </a:path>
                <a:path w="4032250" h="4639945">
                  <a:moveTo>
                    <a:pt x="4031869" y="498602"/>
                  </a:moveTo>
                  <a:lnTo>
                    <a:pt x="4023487" y="413385"/>
                  </a:lnTo>
                  <a:lnTo>
                    <a:pt x="3959860" y="471170"/>
                  </a:lnTo>
                  <a:lnTo>
                    <a:pt x="3989832" y="482600"/>
                  </a:lnTo>
                  <a:lnTo>
                    <a:pt x="3592703" y="1513459"/>
                  </a:lnTo>
                  <a:lnTo>
                    <a:pt x="3604768" y="1518158"/>
                  </a:lnTo>
                  <a:lnTo>
                    <a:pt x="4001897" y="487172"/>
                  </a:lnTo>
                  <a:lnTo>
                    <a:pt x="4031869" y="498602"/>
                  </a:lnTo>
                  <a:close/>
                </a:path>
              </a:pathLst>
            </a:custGeom>
            <a:solidFill>
              <a:srgbClr val="000000"/>
            </a:solidFill>
          </p:spPr>
          <p:txBody>
            <a:bodyPr wrap="square" lIns="0" tIns="0" rIns="0" bIns="0" rtlCol="0">
              <a:prstTxWarp prst="textNoShape">
                <a:avLst/>
              </a:prstTxWarp>
              <a:noAutofit/>
            </a:bodyPr>
            <a:lstStyle/>
            <a:p>
              <a:endParaRPr lang="en-IN"/>
            </a:p>
          </p:txBody>
        </p:sp>
        <p:sp>
          <p:nvSpPr>
            <p:cNvPr id="9" name="Graphic 8">
              <a:extLst>
                <a:ext uri="{FF2B5EF4-FFF2-40B4-BE49-F238E27FC236}">
                  <a16:creationId xmlns:a16="http://schemas.microsoft.com/office/drawing/2014/main" id="{42FDE79A-8E01-D84B-BD02-09CF58506D52}"/>
                </a:ext>
              </a:extLst>
            </p:cNvPr>
            <p:cNvSpPr/>
            <p:nvPr/>
          </p:nvSpPr>
          <p:spPr>
            <a:xfrm>
              <a:off x="2654592" y="2479294"/>
              <a:ext cx="949960" cy="758190"/>
            </a:xfrm>
            <a:custGeom>
              <a:avLst/>
              <a:gdLst/>
              <a:ahLst/>
              <a:cxnLst/>
              <a:rect l="l" t="t" r="r" b="b"/>
              <a:pathLst>
                <a:path w="949960" h="758190">
                  <a:moveTo>
                    <a:pt x="949706" y="0"/>
                  </a:moveTo>
                  <a:lnTo>
                    <a:pt x="474853" y="0"/>
                  </a:lnTo>
                  <a:lnTo>
                    <a:pt x="0" y="0"/>
                  </a:lnTo>
                </a:path>
                <a:path w="949960" h="758190">
                  <a:moveTo>
                    <a:pt x="11557" y="7620"/>
                  </a:moveTo>
                  <a:lnTo>
                    <a:pt x="11557" y="757936"/>
                  </a:lnTo>
                </a:path>
              </a:pathLst>
            </a:custGeom>
            <a:ln w="12700">
              <a:solidFill>
                <a:srgbClr val="000000"/>
              </a:solidFill>
              <a:prstDash val="solid"/>
            </a:ln>
          </p:spPr>
          <p:txBody>
            <a:bodyPr wrap="square" lIns="0" tIns="0" rIns="0" bIns="0" rtlCol="0">
              <a:prstTxWarp prst="textNoShape">
                <a:avLst/>
              </a:prstTxWarp>
              <a:noAutofit/>
            </a:bodyPr>
            <a:lstStyle/>
            <a:p>
              <a:endParaRPr lang="en-IN"/>
            </a:p>
          </p:txBody>
        </p:sp>
        <p:sp>
          <p:nvSpPr>
            <p:cNvPr id="10" name="Graphic 9">
              <a:extLst>
                <a:ext uri="{FF2B5EF4-FFF2-40B4-BE49-F238E27FC236}">
                  <a16:creationId xmlns:a16="http://schemas.microsoft.com/office/drawing/2014/main" id="{FD1F5E48-413D-85E9-AB93-08264882DF68}"/>
                </a:ext>
              </a:extLst>
            </p:cNvPr>
            <p:cNvSpPr/>
            <p:nvPr/>
          </p:nvSpPr>
          <p:spPr>
            <a:xfrm>
              <a:off x="4709071" y="903985"/>
              <a:ext cx="951865" cy="43180"/>
            </a:xfrm>
            <a:custGeom>
              <a:avLst/>
              <a:gdLst/>
              <a:ahLst/>
              <a:cxnLst/>
              <a:rect l="l" t="t" r="r" b="b"/>
              <a:pathLst>
                <a:path w="951865" h="43180">
                  <a:moveTo>
                    <a:pt x="951865" y="0"/>
                  </a:moveTo>
                  <a:lnTo>
                    <a:pt x="0" y="0"/>
                  </a:lnTo>
                  <a:lnTo>
                    <a:pt x="0" y="1270"/>
                  </a:lnTo>
                  <a:lnTo>
                    <a:pt x="0" y="43180"/>
                  </a:lnTo>
                  <a:lnTo>
                    <a:pt x="635" y="43180"/>
                  </a:lnTo>
                  <a:lnTo>
                    <a:pt x="635" y="1270"/>
                  </a:lnTo>
                  <a:lnTo>
                    <a:pt x="951230" y="1270"/>
                  </a:lnTo>
                  <a:lnTo>
                    <a:pt x="951230" y="43180"/>
                  </a:lnTo>
                  <a:lnTo>
                    <a:pt x="951865" y="43180"/>
                  </a:lnTo>
                  <a:lnTo>
                    <a:pt x="951865" y="1270"/>
                  </a:lnTo>
                  <a:lnTo>
                    <a:pt x="951865" y="0"/>
                  </a:lnTo>
                  <a:close/>
                </a:path>
              </a:pathLst>
            </a:custGeom>
            <a:solidFill>
              <a:srgbClr val="DFDFDF"/>
            </a:solidFill>
          </p:spPr>
          <p:txBody>
            <a:bodyPr wrap="square" lIns="0" tIns="0" rIns="0" bIns="0" rtlCol="0">
              <a:prstTxWarp prst="textNoShape">
                <a:avLst/>
              </a:prstTxWarp>
              <a:noAutofit/>
            </a:bodyPr>
            <a:lstStyle/>
            <a:p>
              <a:endParaRPr lang="en-IN"/>
            </a:p>
          </p:txBody>
        </p:sp>
        <p:sp>
          <p:nvSpPr>
            <p:cNvPr id="11" name="Textbox 10">
              <a:extLst>
                <a:ext uri="{FF2B5EF4-FFF2-40B4-BE49-F238E27FC236}">
                  <a16:creationId xmlns:a16="http://schemas.microsoft.com/office/drawing/2014/main" id="{D063B4E4-AC70-7DC4-D3D0-CB0E9A4ECB9F}"/>
                </a:ext>
              </a:extLst>
            </p:cNvPr>
            <p:cNvSpPr txBox="1"/>
            <p:nvPr/>
          </p:nvSpPr>
          <p:spPr>
            <a:xfrm>
              <a:off x="780453" y="2178711"/>
              <a:ext cx="662305" cy="334010"/>
            </a:xfrm>
            <a:prstGeom prst="rect">
              <a:avLst/>
            </a:prstGeom>
          </p:spPr>
          <p:txBody>
            <a:bodyPr wrap="square" lIns="0" tIns="0" rIns="0" bIns="0" rtlCol="0">
              <a:noAutofit/>
            </a:bodyPr>
            <a:lstStyle/>
            <a:p>
              <a:pPr marL="63500" marR="11430" indent="-64135">
                <a:lnSpc>
                  <a:spcPct val="110000"/>
                </a:lnSpc>
                <a:spcAft>
                  <a:spcPts val="0"/>
                </a:spcAft>
              </a:pPr>
              <a:r>
                <a:rPr lang="en-US" sz="1100" b="1" spc="-20">
                  <a:effectLst/>
                  <a:latin typeface="Times New Roman" panose="02020603050405020304" pitchFamily="18" charset="0"/>
                  <a:ea typeface="Times New Roman" panose="02020603050405020304" pitchFamily="18" charset="0"/>
                </a:rPr>
                <a:t>Supervised </a:t>
              </a:r>
              <a:r>
                <a:rPr lang="en-US" sz="1100" b="1" spc="-10">
                  <a:effectLst/>
                  <a:latin typeface="Times New Roman" panose="02020603050405020304" pitchFamily="18" charset="0"/>
                  <a:ea typeface="Times New Roman" panose="02020603050405020304" pitchFamily="18" charset="0"/>
                </a:rPr>
                <a:t>machine</a:t>
              </a:r>
              <a:endParaRPr lang="en-IN" sz="110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1CF91616-B203-B742-6EE8-EC6D33A71E71}"/>
                </a:ext>
              </a:extLst>
            </p:cNvPr>
            <p:cNvSpPr txBox="1"/>
            <p:nvPr/>
          </p:nvSpPr>
          <p:spPr>
            <a:xfrm>
              <a:off x="3987584" y="2270151"/>
              <a:ext cx="555625" cy="155575"/>
            </a:xfrm>
            <a:prstGeom prst="rect">
              <a:avLst/>
            </a:prstGeom>
          </p:spPr>
          <p:txBody>
            <a:bodyPr wrap="square" lIns="0" tIns="0" rIns="0" bIns="0" rtlCol="0">
              <a:noAutofit/>
            </a:bodyPr>
            <a:lstStyle/>
            <a:p>
              <a:pPr>
                <a:lnSpc>
                  <a:spcPts val="1220"/>
                </a:lnSpc>
              </a:pPr>
              <a:r>
                <a:rPr lang="en-US" sz="1100" b="1" spc="-10">
                  <a:effectLst/>
                  <a:latin typeface="Times New Roman" panose="02020603050405020304" pitchFamily="18" charset="0"/>
                  <a:ea typeface="Times New Roman" panose="02020603050405020304" pitchFamily="18" charset="0"/>
                </a:rPr>
                <a:t>Tunining</a:t>
              </a:r>
              <a:endParaRPr lang="en-IN" sz="110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FE2F5490-0F96-FB62-4D5A-9DA5A93C0F91}"/>
                </a:ext>
              </a:extLst>
            </p:cNvPr>
            <p:cNvSpPr txBox="1"/>
            <p:nvPr/>
          </p:nvSpPr>
          <p:spPr>
            <a:xfrm>
              <a:off x="6350" y="511670"/>
              <a:ext cx="1706880" cy="490220"/>
            </a:xfrm>
            <a:prstGeom prst="rect">
              <a:avLst/>
            </a:prstGeom>
            <a:ln w="12700">
              <a:solidFill>
                <a:srgbClr val="000000"/>
              </a:solidFill>
              <a:prstDash val="solid"/>
            </a:ln>
          </p:spPr>
          <p:txBody>
            <a:bodyPr wrap="square" lIns="0" tIns="0" rIns="0" bIns="0" rtlCol="0">
              <a:noAutofit/>
            </a:bodyPr>
            <a:lstStyle/>
            <a:p>
              <a:pPr marL="90805" marR="514985">
                <a:lnSpc>
                  <a:spcPct val="106000"/>
                </a:lnSpc>
                <a:spcBef>
                  <a:spcPts val="370"/>
                </a:spcBef>
                <a:spcAft>
                  <a:spcPts val="0"/>
                </a:spcAft>
              </a:pPr>
              <a:r>
                <a:rPr lang="en-US" sz="1100" b="1" spc="-10">
                  <a:effectLst/>
                  <a:latin typeface="Times New Roman" panose="02020603050405020304" pitchFamily="18" charset="0"/>
                  <a:ea typeface="Times New Roman" panose="02020603050405020304" pitchFamily="18" charset="0"/>
                </a:rPr>
                <a:t>Fraudent Behaviour</a:t>
              </a:r>
              <a:r>
                <a:rPr lang="en-US" sz="1100" b="1" spc="-60">
                  <a:effectLst/>
                  <a:latin typeface="Times New Roman" panose="02020603050405020304" pitchFamily="18" charset="0"/>
                  <a:ea typeface="Times New Roman" panose="02020603050405020304" pitchFamily="18" charset="0"/>
                </a:rPr>
                <a:t> </a:t>
              </a:r>
              <a:r>
                <a:rPr lang="en-US" sz="1100" b="1" spc="-10">
                  <a:effectLst/>
                  <a:latin typeface="Times New Roman" panose="02020603050405020304" pitchFamily="18" charset="0"/>
                  <a:ea typeface="Times New Roman" panose="02020603050405020304" pitchFamily="18" charset="0"/>
                </a:rPr>
                <a:t>Dataset</a:t>
              </a:r>
              <a:endParaRPr lang="en-IN" sz="110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AB80FE82-65B6-A3B7-8DEE-98D7EF4273CE}"/>
                </a:ext>
              </a:extLst>
            </p:cNvPr>
            <p:cNvSpPr txBox="1"/>
            <p:nvPr/>
          </p:nvSpPr>
          <p:spPr>
            <a:xfrm>
              <a:off x="4515396" y="404482"/>
              <a:ext cx="918844" cy="382905"/>
            </a:xfrm>
            <a:prstGeom prst="rect">
              <a:avLst/>
            </a:prstGeom>
            <a:ln w="12700">
              <a:solidFill>
                <a:srgbClr val="000000"/>
              </a:solidFill>
              <a:prstDash val="solid"/>
            </a:ln>
          </p:spPr>
          <p:txBody>
            <a:bodyPr wrap="square" lIns="0" tIns="0" rIns="0" bIns="0" rtlCol="0">
              <a:noAutofit/>
            </a:bodyPr>
            <a:lstStyle/>
            <a:p>
              <a:pPr marL="297815">
                <a:spcBef>
                  <a:spcPts val="375"/>
                </a:spcBef>
                <a:spcAft>
                  <a:spcPts val="0"/>
                </a:spcAft>
              </a:pPr>
              <a:r>
                <a:rPr lang="en-US" sz="1100" b="1" spc="-25">
                  <a:effectLst/>
                  <a:latin typeface="Times New Roman" panose="02020603050405020304" pitchFamily="18" charset="0"/>
                  <a:ea typeface="Times New Roman" panose="02020603050405020304" pitchFamily="18" charset="0"/>
                </a:rPr>
                <a:t>GRB</a:t>
              </a:r>
              <a:endParaRPr lang="en-IN" sz="110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94599A93-558D-B1B0-CB84-4DFFA6214E82}"/>
                </a:ext>
              </a:extLst>
            </p:cNvPr>
            <p:cNvSpPr txBox="1"/>
            <p:nvPr/>
          </p:nvSpPr>
          <p:spPr>
            <a:xfrm>
              <a:off x="2260892" y="6350"/>
              <a:ext cx="1111885" cy="352425"/>
            </a:xfrm>
            <a:prstGeom prst="rect">
              <a:avLst/>
            </a:prstGeom>
            <a:ln w="12700">
              <a:solidFill>
                <a:srgbClr val="000000"/>
              </a:solidFill>
              <a:prstDash val="solid"/>
            </a:ln>
          </p:spPr>
          <p:txBody>
            <a:bodyPr wrap="square" lIns="0" tIns="0" rIns="0" bIns="0" rtlCol="0">
              <a:noAutofit/>
            </a:bodyPr>
            <a:lstStyle/>
            <a:p>
              <a:pPr marL="77470" algn="ctr">
                <a:spcBef>
                  <a:spcPts val="365"/>
                </a:spcBef>
                <a:spcAft>
                  <a:spcPts val="0"/>
                </a:spcAft>
              </a:pPr>
              <a:r>
                <a:rPr lang="en-US" sz="1100" b="1" spc="-25">
                  <a:effectLst/>
                  <a:latin typeface="Times New Roman" panose="02020603050405020304" pitchFamily="18" charset="0"/>
                  <a:ea typeface="Times New Roman" panose="02020603050405020304" pitchFamily="18" charset="0"/>
                </a:rPr>
                <a:t>RFC</a:t>
              </a:r>
              <a:endParaRPr lang="en-IN" sz="1100">
                <a:effectLs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772FFBB4-F315-B10F-EC5B-F9E404391FE8}"/>
                </a:ext>
              </a:extLst>
            </p:cNvPr>
            <p:cNvSpPr txBox="1"/>
            <p:nvPr/>
          </p:nvSpPr>
          <p:spPr>
            <a:xfrm>
              <a:off x="1944281" y="3260102"/>
              <a:ext cx="1529080" cy="321945"/>
            </a:xfrm>
            <a:prstGeom prst="rect">
              <a:avLst/>
            </a:prstGeom>
            <a:ln w="12700">
              <a:solidFill>
                <a:srgbClr val="000000"/>
              </a:solidFill>
              <a:prstDash val="solid"/>
            </a:ln>
          </p:spPr>
          <p:txBody>
            <a:bodyPr wrap="square" lIns="0" tIns="0" rIns="0" bIns="0" rtlCol="0">
              <a:noAutofit/>
            </a:bodyPr>
            <a:lstStyle/>
            <a:p>
              <a:pPr marL="251460">
                <a:spcBef>
                  <a:spcPts val="365"/>
                </a:spcBef>
                <a:spcAft>
                  <a:spcPts val="0"/>
                </a:spcAft>
              </a:pPr>
              <a:r>
                <a:rPr lang="en-US" sz="1100" b="1">
                  <a:effectLst/>
                  <a:latin typeface="Times New Roman" panose="02020603050405020304" pitchFamily="18" charset="0"/>
                  <a:ea typeface="Times New Roman" panose="02020603050405020304" pitchFamily="18" charset="0"/>
                </a:rPr>
                <a:t>Model</a:t>
              </a:r>
              <a:r>
                <a:rPr lang="en-US" sz="1100" b="1" spc="-30">
                  <a:effectLst/>
                  <a:latin typeface="Times New Roman" panose="02020603050405020304" pitchFamily="18" charset="0"/>
                  <a:ea typeface="Times New Roman" panose="02020603050405020304" pitchFamily="18" charset="0"/>
                </a:rPr>
                <a:t> </a:t>
              </a:r>
              <a:r>
                <a:rPr lang="en-US" sz="1100" b="1" spc="-10">
                  <a:effectLst/>
                  <a:latin typeface="Times New Roman" panose="02020603050405020304" pitchFamily="18" charset="0"/>
                  <a:ea typeface="Times New Roman" panose="02020603050405020304" pitchFamily="18" charset="0"/>
                </a:rPr>
                <a:t>Selection</a:t>
              </a:r>
              <a:endParaRPr lang="en-IN" sz="1100">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75B22807-FB3F-E137-CBE6-597C81874B4D}"/>
                </a:ext>
              </a:extLst>
            </p:cNvPr>
            <p:cNvSpPr txBox="1"/>
            <p:nvPr/>
          </p:nvSpPr>
          <p:spPr>
            <a:xfrm>
              <a:off x="1936534" y="5013375"/>
              <a:ext cx="1629410" cy="390525"/>
            </a:xfrm>
            <a:prstGeom prst="rect">
              <a:avLst/>
            </a:prstGeom>
            <a:ln w="12700">
              <a:solidFill>
                <a:srgbClr val="000000"/>
              </a:solidFill>
              <a:prstDash val="solid"/>
            </a:ln>
          </p:spPr>
          <p:txBody>
            <a:bodyPr wrap="square" lIns="0" tIns="0" rIns="0" bIns="0" rtlCol="0">
              <a:noAutofit/>
            </a:bodyPr>
            <a:lstStyle/>
            <a:p>
              <a:pPr marL="408940">
                <a:spcBef>
                  <a:spcPts val="375"/>
                </a:spcBef>
                <a:spcAft>
                  <a:spcPts val="0"/>
                </a:spcAft>
              </a:pPr>
              <a:r>
                <a:rPr lang="en-US" sz="1100" b="1" spc="-20">
                  <a:effectLst/>
                  <a:latin typeface="Times New Roman" panose="02020603050405020304" pitchFamily="18" charset="0"/>
                  <a:ea typeface="Times New Roman" panose="02020603050405020304" pitchFamily="18" charset="0"/>
                </a:rPr>
                <a:t>Trained</a:t>
              </a:r>
              <a:r>
                <a:rPr lang="en-US" sz="1100" b="1">
                  <a:effectLst/>
                  <a:latin typeface="Times New Roman" panose="02020603050405020304" pitchFamily="18" charset="0"/>
                  <a:ea typeface="Times New Roman" panose="02020603050405020304" pitchFamily="18" charset="0"/>
                </a:rPr>
                <a:t> </a:t>
              </a:r>
              <a:r>
                <a:rPr lang="en-US" sz="1100" b="1" spc="-20">
                  <a:effectLst/>
                  <a:latin typeface="Times New Roman" panose="02020603050405020304" pitchFamily="18" charset="0"/>
                  <a:ea typeface="Times New Roman" panose="02020603050405020304" pitchFamily="18" charset="0"/>
                </a:rPr>
                <a:t>Model</a:t>
              </a:r>
              <a:endParaRPr lang="en-IN" sz="1100">
                <a:effectLst/>
                <a:latin typeface="Times New Roman" panose="02020603050405020304" pitchFamily="18" charset="0"/>
                <a:ea typeface="Times New Roman" panose="02020603050405020304" pitchFamily="18" charset="0"/>
              </a:endParaRPr>
            </a:p>
          </p:txBody>
        </p:sp>
        <p:sp>
          <p:nvSpPr>
            <p:cNvPr id="18" name="Textbox 17">
              <a:extLst>
                <a:ext uri="{FF2B5EF4-FFF2-40B4-BE49-F238E27FC236}">
                  <a16:creationId xmlns:a16="http://schemas.microsoft.com/office/drawing/2014/main" id="{2874481A-DAF0-9DCD-59E6-CC576F617F8E}"/>
                </a:ext>
              </a:extLst>
            </p:cNvPr>
            <p:cNvSpPr txBox="1"/>
            <p:nvPr/>
          </p:nvSpPr>
          <p:spPr>
            <a:xfrm>
              <a:off x="3075851" y="4132960"/>
              <a:ext cx="2438400" cy="419100"/>
            </a:xfrm>
            <a:prstGeom prst="rect">
              <a:avLst/>
            </a:prstGeom>
            <a:ln w="12700">
              <a:solidFill>
                <a:srgbClr val="000000"/>
              </a:solidFill>
              <a:prstDash val="solid"/>
            </a:ln>
          </p:spPr>
          <p:txBody>
            <a:bodyPr wrap="square" lIns="0" tIns="0" rIns="0" bIns="0" rtlCol="0">
              <a:noAutofit/>
            </a:bodyPr>
            <a:lstStyle/>
            <a:p>
              <a:pPr marL="222250">
                <a:spcBef>
                  <a:spcPts val="370"/>
                </a:spcBef>
                <a:spcAft>
                  <a:spcPts val="0"/>
                </a:spcAft>
              </a:pPr>
              <a:r>
                <a:rPr lang="en-US" sz="1400">
                  <a:effectLst/>
                  <a:latin typeface="Times New Roman" panose="02020603050405020304" pitchFamily="18" charset="0"/>
                  <a:ea typeface="Times New Roman" panose="02020603050405020304" pitchFamily="18" charset="0"/>
                </a:rPr>
                <a:t>Predict</a:t>
              </a:r>
              <a:r>
                <a:rPr lang="en-US" sz="1400" spc="-50">
                  <a:effectLst/>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of</a:t>
              </a:r>
              <a:r>
                <a:rPr lang="en-US" sz="1400" spc="-45">
                  <a:effectLst/>
                  <a:latin typeface="Times New Roman" panose="02020603050405020304" pitchFamily="18" charset="0"/>
                  <a:ea typeface="Times New Roman" panose="02020603050405020304" pitchFamily="18" charset="0"/>
                </a:rPr>
                <a:t> </a:t>
              </a:r>
              <a:r>
                <a:rPr lang="en-US" sz="1400" spc="-10">
                  <a:effectLst/>
                  <a:latin typeface="Times New Roman" panose="02020603050405020304" pitchFamily="18" charset="0"/>
                  <a:ea typeface="Times New Roman" panose="02020603050405020304" pitchFamily="18" charset="0"/>
                </a:rPr>
                <a:t>Diabetes</a:t>
              </a:r>
              <a:endParaRPr lang="en-IN"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833091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92984D-B5F4-B2B7-F018-1543336983D4}"/>
              </a:ext>
            </a:extLst>
          </p:cNvPr>
          <p:cNvSpPr/>
          <p:nvPr/>
        </p:nvSpPr>
        <p:spPr>
          <a:xfrm>
            <a:off x="0" y="6526306"/>
            <a:ext cx="12102353" cy="331694"/>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F08D7F6-EB84-DE42-F9FA-D42610E2CAF3}"/>
              </a:ext>
            </a:extLst>
          </p:cNvPr>
          <p:cNvSpPr txBox="1"/>
          <p:nvPr/>
        </p:nvSpPr>
        <p:spPr>
          <a:xfrm>
            <a:off x="259976" y="340659"/>
            <a:ext cx="6257365" cy="646331"/>
          </a:xfrm>
          <a:prstGeom prst="rect">
            <a:avLst/>
          </a:prstGeom>
          <a:noFill/>
        </p:spPr>
        <p:txBody>
          <a:bodyPr wrap="square" rtlCol="0">
            <a:spAutoFit/>
          </a:bodyPr>
          <a:lstStyle/>
          <a:p>
            <a:r>
              <a:rPr lang="en-US" sz="3600" b="1" spc="-10" dirty="0">
                <a:effectLst/>
                <a:latin typeface="Times New Roman" panose="02020603050405020304" pitchFamily="18" charset="0"/>
                <a:ea typeface="Times New Roman" panose="02020603050405020304" pitchFamily="18" charset="0"/>
              </a:rPr>
              <a:t>Dataflow</a:t>
            </a:r>
            <a:r>
              <a:rPr lang="en-US" sz="3600" b="1" spc="-70"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Diagram</a:t>
            </a:r>
            <a:endParaRPr lang="en-IN" sz="3600" b="1" dirty="0"/>
          </a:p>
        </p:txBody>
      </p:sp>
      <p:sp>
        <p:nvSpPr>
          <p:cNvPr id="109" name="Rectangle 108">
            <a:extLst>
              <a:ext uri="{FF2B5EF4-FFF2-40B4-BE49-F238E27FC236}">
                <a16:creationId xmlns:a16="http://schemas.microsoft.com/office/drawing/2014/main" id="{9A48D1C3-5C9B-AEA0-1D5D-7AE8883E5CE0}"/>
              </a:ext>
            </a:extLst>
          </p:cNvPr>
          <p:cNvSpPr/>
          <p:nvPr/>
        </p:nvSpPr>
        <p:spPr>
          <a:xfrm>
            <a:off x="4482353" y="1174376"/>
            <a:ext cx="2357718" cy="39893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SOURCE DATA</a:t>
            </a:r>
          </a:p>
        </p:txBody>
      </p:sp>
      <p:cxnSp>
        <p:nvCxnSpPr>
          <p:cNvPr id="113" name="Straight Arrow Connector 112">
            <a:extLst>
              <a:ext uri="{FF2B5EF4-FFF2-40B4-BE49-F238E27FC236}">
                <a16:creationId xmlns:a16="http://schemas.microsoft.com/office/drawing/2014/main" id="{A1BB8C3A-CD17-6809-C9D6-02BD161ED9CE}"/>
              </a:ext>
            </a:extLst>
          </p:cNvPr>
          <p:cNvCxnSpPr>
            <a:cxnSpLocks/>
            <a:stCxn id="109" idx="2"/>
          </p:cNvCxnSpPr>
          <p:nvPr/>
        </p:nvCxnSpPr>
        <p:spPr>
          <a:xfrm>
            <a:off x="5661212" y="1573306"/>
            <a:ext cx="4482" cy="502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4" name="Rectangle 113">
            <a:extLst>
              <a:ext uri="{FF2B5EF4-FFF2-40B4-BE49-F238E27FC236}">
                <a16:creationId xmlns:a16="http://schemas.microsoft.com/office/drawing/2014/main" id="{A8CBA42C-2FC5-21A0-2A4D-162920202CF4}"/>
              </a:ext>
            </a:extLst>
          </p:cNvPr>
          <p:cNvSpPr/>
          <p:nvPr/>
        </p:nvSpPr>
        <p:spPr>
          <a:xfrm>
            <a:off x="3998257" y="2075329"/>
            <a:ext cx="3567955" cy="50202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DATA PROCESSING AND CLEANING</a:t>
            </a:r>
          </a:p>
        </p:txBody>
      </p:sp>
      <p:cxnSp>
        <p:nvCxnSpPr>
          <p:cNvPr id="116" name="Straight Arrow Connector 115">
            <a:extLst>
              <a:ext uri="{FF2B5EF4-FFF2-40B4-BE49-F238E27FC236}">
                <a16:creationId xmlns:a16="http://schemas.microsoft.com/office/drawing/2014/main" id="{3ECC0D61-9A87-65FB-D545-B6C7EA51CA55}"/>
              </a:ext>
            </a:extLst>
          </p:cNvPr>
          <p:cNvCxnSpPr>
            <a:cxnSpLocks/>
          </p:cNvCxnSpPr>
          <p:nvPr/>
        </p:nvCxnSpPr>
        <p:spPr>
          <a:xfrm flipH="1">
            <a:off x="3998257" y="2577352"/>
            <a:ext cx="941296" cy="5446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7E845132-63EA-389D-4633-0C88CAE71754}"/>
              </a:ext>
            </a:extLst>
          </p:cNvPr>
          <p:cNvCxnSpPr>
            <a:cxnSpLocks/>
          </p:cNvCxnSpPr>
          <p:nvPr/>
        </p:nvCxnSpPr>
        <p:spPr>
          <a:xfrm>
            <a:off x="6104966" y="2577352"/>
            <a:ext cx="941293" cy="528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9" name="Cylinder 118">
            <a:extLst>
              <a:ext uri="{FF2B5EF4-FFF2-40B4-BE49-F238E27FC236}">
                <a16:creationId xmlns:a16="http://schemas.microsoft.com/office/drawing/2014/main" id="{C1618D0A-84DA-C063-00DA-46D8595B08C4}"/>
              </a:ext>
            </a:extLst>
          </p:cNvPr>
          <p:cNvSpPr/>
          <p:nvPr/>
        </p:nvSpPr>
        <p:spPr>
          <a:xfrm>
            <a:off x="2761130" y="3106270"/>
            <a:ext cx="1855694" cy="1349188"/>
          </a:xfrm>
          <a:prstGeom prst="ca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TRAINING</a:t>
            </a:r>
            <a:r>
              <a:rPr lang="en-IN" dirty="0"/>
              <a:t> </a:t>
            </a:r>
            <a:r>
              <a:rPr lang="en-IN" dirty="0">
                <a:solidFill>
                  <a:schemeClr val="tx1"/>
                </a:solidFill>
              </a:rPr>
              <a:t>DATA</a:t>
            </a:r>
          </a:p>
        </p:txBody>
      </p:sp>
      <p:sp>
        <p:nvSpPr>
          <p:cNvPr id="120" name="Cylinder 119">
            <a:extLst>
              <a:ext uri="{FF2B5EF4-FFF2-40B4-BE49-F238E27FC236}">
                <a16:creationId xmlns:a16="http://schemas.microsoft.com/office/drawing/2014/main" id="{053426AC-0371-84DB-3439-0392FD6EB558}"/>
              </a:ext>
            </a:extLst>
          </p:cNvPr>
          <p:cNvSpPr/>
          <p:nvPr/>
        </p:nvSpPr>
        <p:spPr>
          <a:xfrm>
            <a:off x="6517341" y="3116108"/>
            <a:ext cx="1730189" cy="1290918"/>
          </a:xfrm>
          <a:prstGeom prst="ca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TESTING DATA SET</a:t>
            </a:r>
          </a:p>
        </p:txBody>
      </p:sp>
      <p:cxnSp>
        <p:nvCxnSpPr>
          <p:cNvPr id="127" name="Straight Arrow Connector 126">
            <a:extLst>
              <a:ext uri="{FF2B5EF4-FFF2-40B4-BE49-F238E27FC236}">
                <a16:creationId xmlns:a16="http://schemas.microsoft.com/office/drawing/2014/main" id="{FF1E8221-9420-52B6-8DCF-904462FDA8BB}"/>
              </a:ext>
            </a:extLst>
          </p:cNvPr>
          <p:cNvCxnSpPr/>
          <p:nvPr/>
        </p:nvCxnSpPr>
        <p:spPr>
          <a:xfrm>
            <a:off x="3688977" y="4527176"/>
            <a:ext cx="0" cy="233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Flowchart: Data 127">
            <a:extLst>
              <a:ext uri="{FF2B5EF4-FFF2-40B4-BE49-F238E27FC236}">
                <a16:creationId xmlns:a16="http://schemas.microsoft.com/office/drawing/2014/main" id="{E74F59BC-6AC3-AE2E-78F4-4C20D413FD25}"/>
              </a:ext>
            </a:extLst>
          </p:cNvPr>
          <p:cNvSpPr/>
          <p:nvPr/>
        </p:nvSpPr>
        <p:spPr>
          <a:xfrm>
            <a:off x="1909481" y="4814047"/>
            <a:ext cx="3451409" cy="427192"/>
          </a:xfrm>
          <a:prstGeom prst="flowChartInputOutp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CLASSFICATION ML</a:t>
            </a:r>
          </a:p>
        </p:txBody>
      </p:sp>
      <p:cxnSp>
        <p:nvCxnSpPr>
          <p:cNvPr id="130" name="Straight Arrow Connector 129">
            <a:extLst>
              <a:ext uri="{FF2B5EF4-FFF2-40B4-BE49-F238E27FC236}">
                <a16:creationId xmlns:a16="http://schemas.microsoft.com/office/drawing/2014/main" id="{7DD713F5-B483-803D-CD5D-0D8737AC89AE}"/>
              </a:ext>
            </a:extLst>
          </p:cNvPr>
          <p:cNvCxnSpPr>
            <a:stCxn id="120" idx="3"/>
          </p:cNvCxnSpPr>
          <p:nvPr/>
        </p:nvCxnSpPr>
        <p:spPr>
          <a:xfrm>
            <a:off x="7382436" y="4407026"/>
            <a:ext cx="40340" cy="26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1" name="Flowchart: Data 130">
            <a:extLst>
              <a:ext uri="{FF2B5EF4-FFF2-40B4-BE49-F238E27FC236}">
                <a16:creationId xmlns:a16="http://schemas.microsoft.com/office/drawing/2014/main" id="{34746B1C-2F6F-944F-7E93-2D426936628C}"/>
              </a:ext>
            </a:extLst>
          </p:cNvPr>
          <p:cNvSpPr/>
          <p:nvPr/>
        </p:nvSpPr>
        <p:spPr>
          <a:xfrm>
            <a:off x="6096000" y="4706472"/>
            <a:ext cx="3218330" cy="502023"/>
          </a:xfrm>
          <a:prstGeom prst="flowChartInputOutpu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BEST MODEL BY ACCURACY</a:t>
            </a:r>
          </a:p>
        </p:txBody>
      </p:sp>
      <p:cxnSp>
        <p:nvCxnSpPr>
          <p:cNvPr id="133" name="Straight Arrow Connector 132">
            <a:extLst>
              <a:ext uri="{FF2B5EF4-FFF2-40B4-BE49-F238E27FC236}">
                <a16:creationId xmlns:a16="http://schemas.microsoft.com/office/drawing/2014/main" id="{7647C453-BBB3-1108-8CC3-9B88861EB506}"/>
              </a:ext>
            </a:extLst>
          </p:cNvPr>
          <p:cNvCxnSpPr>
            <a:stCxn id="131" idx="4"/>
          </p:cNvCxnSpPr>
          <p:nvPr/>
        </p:nvCxnSpPr>
        <p:spPr>
          <a:xfrm>
            <a:off x="7705165" y="5208495"/>
            <a:ext cx="0" cy="268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4" name="Flowchart: Process 133">
            <a:extLst>
              <a:ext uri="{FF2B5EF4-FFF2-40B4-BE49-F238E27FC236}">
                <a16:creationId xmlns:a16="http://schemas.microsoft.com/office/drawing/2014/main" id="{73A5C41F-0886-0A58-3E38-09BCF2422552}"/>
              </a:ext>
            </a:extLst>
          </p:cNvPr>
          <p:cNvSpPr/>
          <p:nvPr/>
        </p:nvSpPr>
        <p:spPr>
          <a:xfrm>
            <a:off x="6750424" y="5459506"/>
            <a:ext cx="2061882" cy="564778"/>
          </a:xfrm>
          <a:prstGeom prst="flowChartProcess">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FINDING DIABETICS</a:t>
            </a:r>
          </a:p>
        </p:txBody>
      </p:sp>
      <p:cxnSp>
        <p:nvCxnSpPr>
          <p:cNvPr id="136" name="Straight Arrow Connector 135">
            <a:extLst>
              <a:ext uri="{FF2B5EF4-FFF2-40B4-BE49-F238E27FC236}">
                <a16:creationId xmlns:a16="http://schemas.microsoft.com/office/drawing/2014/main" id="{82F817FD-5AC3-9363-48DB-F6118CFF9C8B}"/>
              </a:ext>
            </a:extLst>
          </p:cNvPr>
          <p:cNvCxnSpPr>
            <a:stCxn id="128" idx="5"/>
            <a:endCxn id="131" idx="2"/>
          </p:cNvCxnSpPr>
          <p:nvPr/>
        </p:nvCxnSpPr>
        <p:spPr>
          <a:xfrm flipV="1">
            <a:off x="5015749" y="4957484"/>
            <a:ext cx="1402084" cy="70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93742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945494D2-A104-CD9B-E97A-6CF02A4D568C}"/>
              </a:ext>
            </a:extLst>
          </p:cNvPr>
          <p:cNvSpPr/>
          <p:nvPr/>
        </p:nvSpPr>
        <p:spPr>
          <a:xfrm>
            <a:off x="0" y="6633882"/>
            <a:ext cx="12631271" cy="224118"/>
          </a:xfrm>
          <a:prstGeom prst="flowChartProcess">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88B1532-41E7-3972-EEFD-B6B83A04F818}"/>
              </a:ext>
            </a:extLst>
          </p:cNvPr>
          <p:cNvSpPr txBox="1"/>
          <p:nvPr/>
        </p:nvSpPr>
        <p:spPr>
          <a:xfrm>
            <a:off x="80682" y="259976"/>
            <a:ext cx="4957483" cy="834524"/>
          </a:xfrm>
          <a:prstGeom prst="rect">
            <a:avLst/>
          </a:prstGeom>
          <a:noFill/>
        </p:spPr>
        <p:txBody>
          <a:bodyPr wrap="square" rtlCol="0">
            <a:spAutoFit/>
          </a:bodyPr>
          <a:lstStyle/>
          <a:p>
            <a:pPr>
              <a:lnSpc>
                <a:spcPct val="150000"/>
              </a:lnSpc>
              <a:spcAft>
                <a:spcPts val="800"/>
              </a:spcAft>
            </a:pPr>
            <a:r>
              <a:rPr lang="en-IN" sz="3600" b="1" dirty="0">
                <a:effectLst/>
                <a:latin typeface="Times New Roman" panose="02020603050405020304" pitchFamily="18" charset="0"/>
                <a:ea typeface="Calibri" panose="020F0502020204030204" pitchFamily="34" charset="0"/>
                <a:cs typeface="Calibri" panose="020F0502020204030204" pitchFamily="34" charset="0"/>
              </a:rPr>
              <a:t>Use Case Diagram</a:t>
            </a:r>
            <a:endParaRPr lang="en-IN" sz="360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5" name="Group 4">
            <a:extLst>
              <a:ext uri="{FF2B5EF4-FFF2-40B4-BE49-F238E27FC236}">
                <a16:creationId xmlns:a16="http://schemas.microsoft.com/office/drawing/2014/main" id="{D37BA8DE-F5DB-2292-662F-ED27BDA5C351}"/>
              </a:ext>
            </a:extLst>
          </p:cNvPr>
          <p:cNvGrpSpPr>
            <a:grpSpLocks/>
          </p:cNvGrpSpPr>
          <p:nvPr/>
        </p:nvGrpSpPr>
        <p:grpSpPr>
          <a:xfrm>
            <a:off x="2599765" y="1658470"/>
            <a:ext cx="7342094" cy="4472849"/>
            <a:chOff x="0" y="6350"/>
            <a:chExt cx="4756784" cy="5036820"/>
          </a:xfrm>
        </p:grpSpPr>
        <p:sp>
          <p:nvSpPr>
            <p:cNvPr id="6" name="Graphic 56">
              <a:extLst>
                <a:ext uri="{FF2B5EF4-FFF2-40B4-BE49-F238E27FC236}">
                  <a16:creationId xmlns:a16="http://schemas.microsoft.com/office/drawing/2014/main" id="{E72195CB-5FF7-0FC3-2E03-C7C30D575063}"/>
                </a:ext>
              </a:extLst>
            </p:cNvPr>
            <p:cNvSpPr/>
            <p:nvPr/>
          </p:nvSpPr>
          <p:spPr>
            <a:xfrm>
              <a:off x="132079" y="445769"/>
              <a:ext cx="2200275" cy="1304290"/>
            </a:xfrm>
            <a:custGeom>
              <a:avLst/>
              <a:gdLst/>
              <a:ahLst/>
              <a:cxnLst/>
              <a:rect l="l" t="t" r="r" b="b"/>
              <a:pathLst>
                <a:path w="2200275" h="1304290">
                  <a:moveTo>
                    <a:pt x="1248664" y="0"/>
                  </a:moveTo>
                  <a:lnTo>
                    <a:pt x="1159510" y="34036"/>
                  </a:lnTo>
                  <a:lnTo>
                    <a:pt x="1189863" y="56134"/>
                  </a:lnTo>
                  <a:lnTo>
                    <a:pt x="0" y="1300479"/>
                  </a:lnTo>
                  <a:lnTo>
                    <a:pt x="5715" y="1304289"/>
                  </a:lnTo>
                  <a:lnTo>
                    <a:pt x="1195578" y="60578"/>
                  </a:lnTo>
                  <a:lnTo>
                    <a:pt x="1232154" y="60578"/>
                  </a:lnTo>
                  <a:lnTo>
                    <a:pt x="1248664" y="0"/>
                  </a:lnTo>
                  <a:close/>
                </a:path>
                <a:path w="2200275" h="1304290">
                  <a:moveTo>
                    <a:pt x="1232154" y="60578"/>
                  </a:moveTo>
                  <a:lnTo>
                    <a:pt x="1195578" y="60578"/>
                  </a:lnTo>
                  <a:lnTo>
                    <a:pt x="1226566" y="82676"/>
                  </a:lnTo>
                  <a:lnTo>
                    <a:pt x="1232154" y="60578"/>
                  </a:lnTo>
                  <a:close/>
                </a:path>
                <a:path w="2200275" h="1304290">
                  <a:moveTo>
                    <a:pt x="2113026" y="362838"/>
                  </a:moveTo>
                  <a:lnTo>
                    <a:pt x="2154174" y="439165"/>
                  </a:lnTo>
                  <a:lnTo>
                    <a:pt x="2200275" y="364743"/>
                  </a:lnTo>
                  <a:lnTo>
                    <a:pt x="2160524" y="363474"/>
                  </a:lnTo>
                  <a:lnTo>
                    <a:pt x="2152904" y="363474"/>
                  </a:lnTo>
                  <a:lnTo>
                    <a:pt x="2113026" y="362838"/>
                  </a:lnTo>
                  <a:close/>
                </a:path>
                <a:path w="2200275" h="1304290">
                  <a:moveTo>
                    <a:pt x="2166747" y="143890"/>
                  </a:moveTo>
                  <a:lnTo>
                    <a:pt x="2159254" y="143890"/>
                  </a:lnTo>
                  <a:lnTo>
                    <a:pt x="2152904" y="363474"/>
                  </a:lnTo>
                  <a:lnTo>
                    <a:pt x="2160524" y="363474"/>
                  </a:lnTo>
                  <a:lnTo>
                    <a:pt x="2166747" y="143890"/>
                  </a:lnTo>
                  <a:close/>
                </a:path>
              </a:pathLst>
            </a:custGeom>
            <a:solidFill>
              <a:srgbClr val="155F82"/>
            </a:solidFill>
          </p:spPr>
          <p:txBody>
            <a:bodyPr wrap="square" lIns="0" tIns="0" rIns="0" bIns="0" rtlCol="0">
              <a:prstTxWarp prst="textNoShape">
                <a:avLst/>
              </a:prstTxWarp>
              <a:noAutofit/>
            </a:bodyPr>
            <a:lstStyle/>
            <a:p>
              <a:endParaRPr lang="en-IN"/>
            </a:p>
          </p:txBody>
        </p:sp>
        <p:sp>
          <p:nvSpPr>
            <p:cNvPr id="7" name="Graphic 57">
              <a:extLst>
                <a:ext uri="{FF2B5EF4-FFF2-40B4-BE49-F238E27FC236}">
                  <a16:creationId xmlns:a16="http://schemas.microsoft.com/office/drawing/2014/main" id="{A66A8EC9-A0EF-4282-DD4D-4D6DFA0763D4}"/>
                </a:ext>
              </a:extLst>
            </p:cNvPr>
            <p:cNvSpPr/>
            <p:nvPr/>
          </p:nvSpPr>
          <p:spPr>
            <a:xfrm>
              <a:off x="1363344" y="6350"/>
              <a:ext cx="1864360" cy="590550"/>
            </a:xfrm>
            <a:custGeom>
              <a:avLst/>
              <a:gdLst/>
              <a:ahLst/>
              <a:cxnLst/>
              <a:rect l="l" t="t" r="r" b="b"/>
              <a:pathLst>
                <a:path w="1864360" h="590550">
                  <a:moveTo>
                    <a:pt x="932179" y="0"/>
                  </a:moveTo>
                  <a:lnTo>
                    <a:pt x="855726" y="1270"/>
                  </a:lnTo>
                  <a:lnTo>
                    <a:pt x="781176" y="3810"/>
                  </a:lnTo>
                  <a:lnTo>
                    <a:pt x="708405" y="8890"/>
                  </a:lnTo>
                  <a:lnTo>
                    <a:pt x="637666" y="15113"/>
                  </a:lnTo>
                  <a:lnTo>
                    <a:pt x="569468" y="23368"/>
                  </a:lnTo>
                  <a:lnTo>
                    <a:pt x="503681" y="32766"/>
                  </a:lnTo>
                  <a:lnTo>
                    <a:pt x="441070" y="44196"/>
                  </a:lnTo>
                  <a:lnTo>
                    <a:pt x="381762" y="56769"/>
                  </a:lnTo>
                  <a:lnTo>
                    <a:pt x="325500" y="71247"/>
                  </a:lnTo>
                  <a:lnTo>
                    <a:pt x="273050" y="86487"/>
                  </a:lnTo>
                  <a:lnTo>
                    <a:pt x="224408" y="102870"/>
                  </a:lnTo>
                  <a:lnTo>
                    <a:pt x="180086" y="121157"/>
                  </a:lnTo>
                  <a:lnTo>
                    <a:pt x="139700" y="140080"/>
                  </a:lnTo>
                  <a:lnTo>
                    <a:pt x="73279" y="180467"/>
                  </a:lnTo>
                  <a:lnTo>
                    <a:pt x="27177" y="224663"/>
                  </a:lnTo>
                  <a:lnTo>
                    <a:pt x="3175" y="271272"/>
                  </a:lnTo>
                  <a:lnTo>
                    <a:pt x="0" y="295275"/>
                  </a:lnTo>
                  <a:lnTo>
                    <a:pt x="3175" y="319277"/>
                  </a:lnTo>
                  <a:lnTo>
                    <a:pt x="27177" y="365887"/>
                  </a:lnTo>
                  <a:lnTo>
                    <a:pt x="73279" y="410082"/>
                  </a:lnTo>
                  <a:lnTo>
                    <a:pt x="139700" y="451103"/>
                  </a:lnTo>
                  <a:lnTo>
                    <a:pt x="180086" y="469392"/>
                  </a:lnTo>
                  <a:lnTo>
                    <a:pt x="224408" y="487680"/>
                  </a:lnTo>
                  <a:lnTo>
                    <a:pt x="273050" y="504063"/>
                  </a:lnTo>
                  <a:lnTo>
                    <a:pt x="325500" y="519303"/>
                  </a:lnTo>
                  <a:lnTo>
                    <a:pt x="381762" y="533781"/>
                  </a:lnTo>
                  <a:lnTo>
                    <a:pt x="441070" y="546354"/>
                  </a:lnTo>
                  <a:lnTo>
                    <a:pt x="503681" y="557784"/>
                  </a:lnTo>
                  <a:lnTo>
                    <a:pt x="569468" y="567182"/>
                  </a:lnTo>
                  <a:lnTo>
                    <a:pt x="637666" y="575437"/>
                  </a:lnTo>
                  <a:lnTo>
                    <a:pt x="708405" y="581660"/>
                  </a:lnTo>
                  <a:lnTo>
                    <a:pt x="781176" y="586740"/>
                  </a:lnTo>
                  <a:lnTo>
                    <a:pt x="855726" y="589280"/>
                  </a:lnTo>
                  <a:lnTo>
                    <a:pt x="932179" y="590550"/>
                  </a:lnTo>
                  <a:lnTo>
                    <a:pt x="1008634" y="589280"/>
                  </a:lnTo>
                  <a:lnTo>
                    <a:pt x="1083183" y="586740"/>
                  </a:lnTo>
                  <a:lnTo>
                    <a:pt x="1156589" y="581660"/>
                  </a:lnTo>
                  <a:lnTo>
                    <a:pt x="1226692" y="575437"/>
                  </a:lnTo>
                  <a:lnTo>
                    <a:pt x="1294891" y="567182"/>
                  </a:lnTo>
                  <a:lnTo>
                    <a:pt x="1360677" y="557784"/>
                  </a:lnTo>
                  <a:lnTo>
                    <a:pt x="1423289" y="546354"/>
                  </a:lnTo>
                  <a:lnTo>
                    <a:pt x="1482598" y="533781"/>
                  </a:lnTo>
                  <a:lnTo>
                    <a:pt x="1538859" y="519303"/>
                  </a:lnTo>
                  <a:lnTo>
                    <a:pt x="1591310" y="504063"/>
                  </a:lnTo>
                  <a:lnTo>
                    <a:pt x="1639951" y="487680"/>
                  </a:lnTo>
                  <a:lnTo>
                    <a:pt x="1684909" y="469392"/>
                  </a:lnTo>
                  <a:lnTo>
                    <a:pt x="1724660" y="451103"/>
                  </a:lnTo>
                  <a:lnTo>
                    <a:pt x="1791080" y="410082"/>
                  </a:lnTo>
                  <a:lnTo>
                    <a:pt x="1837182" y="365887"/>
                  </a:lnTo>
                  <a:lnTo>
                    <a:pt x="1861185" y="319277"/>
                  </a:lnTo>
                  <a:lnTo>
                    <a:pt x="1864360" y="295275"/>
                  </a:lnTo>
                  <a:lnTo>
                    <a:pt x="1861185" y="271272"/>
                  </a:lnTo>
                  <a:lnTo>
                    <a:pt x="1837182" y="224663"/>
                  </a:lnTo>
                  <a:lnTo>
                    <a:pt x="1791080" y="180467"/>
                  </a:lnTo>
                  <a:lnTo>
                    <a:pt x="1724660" y="140080"/>
                  </a:lnTo>
                  <a:lnTo>
                    <a:pt x="1684909" y="121157"/>
                  </a:lnTo>
                  <a:lnTo>
                    <a:pt x="1639951" y="102870"/>
                  </a:lnTo>
                  <a:lnTo>
                    <a:pt x="1591310" y="86487"/>
                  </a:lnTo>
                  <a:lnTo>
                    <a:pt x="1538859" y="71247"/>
                  </a:lnTo>
                  <a:lnTo>
                    <a:pt x="1482598" y="56769"/>
                  </a:lnTo>
                  <a:lnTo>
                    <a:pt x="1423289" y="44196"/>
                  </a:lnTo>
                  <a:lnTo>
                    <a:pt x="1360677" y="32766"/>
                  </a:lnTo>
                  <a:lnTo>
                    <a:pt x="1294891" y="23368"/>
                  </a:lnTo>
                  <a:lnTo>
                    <a:pt x="1226692" y="15113"/>
                  </a:lnTo>
                  <a:lnTo>
                    <a:pt x="1156589" y="8890"/>
                  </a:lnTo>
                  <a:lnTo>
                    <a:pt x="1083183" y="3810"/>
                  </a:lnTo>
                  <a:lnTo>
                    <a:pt x="1008634" y="1270"/>
                  </a:lnTo>
                  <a:lnTo>
                    <a:pt x="932179" y="0"/>
                  </a:lnTo>
                  <a:close/>
                </a:path>
              </a:pathLst>
            </a:custGeom>
            <a:solidFill>
              <a:srgbClr val="FFFFFF"/>
            </a:solidFill>
          </p:spPr>
          <p:txBody>
            <a:bodyPr wrap="square" lIns="0" tIns="0" rIns="0" bIns="0" rtlCol="0">
              <a:prstTxWarp prst="textNoShape">
                <a:avLst/>
              </a:prstTxWarp>
              <a:noAutofit/>
            </a:bodyPr>
            <a:lstStyle/>
            <a:p>
              <a:endParaRPr lang="en-IN"/>
            </a:p>
          </p:txBody>
        </p:sp>
        <p:sp>
          <p:nvSpPr>
            <p:cNvPr id="8" name="Graphic 58">
              <a:extLst>
                <a:ext uri="{FF2B5EF4-FFF2-40B4-BE49-F238E27FC236}">
                  <a16:creationId xmlns:a16="http://schemas.microsoft.com/office/drawing/2014/main" id="{8D761CB3-B574-1A91-6027-7EE66222FBD1}"/>
                </a:ext>
              </a:extLst>
            </p:cNvPr>
            <p:cNvSpPr/>
            <p:nvPr/>
          </p:nvSpPr>
          <p:spPr>
            <a:xfrm>
              <a:off x="1363344" y="6350"/>
              <a:ext cx="1864360" cy="590550"/>
            </a:xfrm>
            <a:custGeom>
              <a:avLst/>
              <a:gdLst/>
              <a:ahLst/>
              <a:cxnLst/>
              <a:rect l="l" t="t" r="r" b="b"/>
              <a:pathLst>
                <a:path w="1864360" h="590550">
                  <a:moveTo>
                    <a:pt x="0" y="295275"/>
                  </a:moveTo>
                  <a:lnTo>
                    <a:pt x="12064" y="247269"/>
                  </a:lnTo>
                  <a:lnTo>
                    <a:pt x="47370" y="201929"/>
                  </a:lnTo>
                  <a:lnTo>
                    <a:pt x="104267" y="159639"/>
                  </a:lnTo>
                  <a:lnTo>
                    <a:pt x="180086" y="121157"/>
                  </a:lnTo>
                  <a:lnTo>
                    <a:pt x="224408" y="102870"/>
                  </a:lnTo>
                  <a:lnTo>
                    <a:pt x="273050" y="86487"/>
                  </a:lnTo>
                  <a:lnTo>
                    <a:pt x="325500" y="71247"/>
                  </a:lnTo>
                  <a:lnTo>
                    <a:pt x="381762" y="56769"/>
                  </a:lnTo>
                  <a:lnTo>
                    <a:pt x="441070" y="44196"/>
                  </a:lnTo>
                  <a:lnTo>
                    <a:pt x="503681" y="32766"/>
                  </a:lnTo>
                  <a:lnTo>
                    <a:pt x="569468" y="23368"/>
                  </a:lnTo>
                  <a:lnTo>
                    <a:pt x="637666" y="15113"/>
                  </a:lnTo>
                  <a:lnTo>
                    <a:pt x="708405" y="8890"/>
                  </a:lnTo>
                  <a:lnTo>
                    <a:pt x="781176" y="3810"/>
                  </a:lnTo>
                  <a:lnTo>
                    <a:pt x="855726" y="1270"/>
                  </a:lnTo>
                  <a:lnTo>
                    <a:pt x="932179" y="0"/>
                  </a:lnTo>
                  <a:lnTo>
                    <a:pt x="1008634" y="1270"/>
                  </a:lnTo>
                  <a:lnTo>
                    <a:pt x="1083183" y="3810"/>
                  </a:lnTo>
                  <a:lnTo>
                    <a:pt x="1156589" y="8890"/>
                  </a:lnTo>
                  <a:lnTo>
                    <a:pt x="1226692" y="15113"/>
                  </a:lnTo>
                  <a:lnTo>
                    <a:pt x="1294891" y="23368"/>
                  </a:lnTo>
                  <a:lnTo>
                    <a:pt x="1360677" y="32766"/>
                  </a:lnTo>
                  <a:lnTo>
                    <a:pt x="1423289" y="44196"/>
                  </a:lnTo>
                  <a:lnTo>
                    <a:pt x="1482598" y="56769"/>
                  </a:lnTo>
                  <a:lnTo>
                    <a:pt x="1538859" y="71247"/>
                  </a:lnTo>
                  <a:lnTo>
                    <a:pt x="1591310" y="86487"/>
                  </a:lnTo>
                  <a:lnTo>
                    <a:pt x="1639951" y="102870"/>
                  </a:lnTo>
                  <a:lnTo>
                    <a:pt x="1684909" y="121157"/>
                  </a:lnTo>
                  <a:lnTo>
                    <a:pt x="1724660" y="140080"/>
                  </a:lnTo>
                  <a:lnTo>
                    <a:pt x="1791080" y="180467"/>
                  </a:lnTo>
                  <a:lnTo>
                    <a:pt x="1837182" y="224663"/>
                  </a:lnTo>
                  <a:lnTo>
                    <a:pt x="1861185" y="271272"/>
                  </a:lnTo>
                  <a:lnTo>
                    <a:pt x="1864360" y="295275"/>
                  </a:lnTo>
                  <a:lnTo>
                    <a:pt x="1861185" y="319277"/>
                  </a:lnTo>
                  <a:lnTo>
                    <a:pt x="1837182" y="365887"/>
                  </a:lnTo>
                  <a:lnTo>
                    <a:pt x="1791080" y="410082"/>
                  </a:lnTo>
                  <a:lnTo>
                    <a:pt x="1724660" y="451103"/>
                  </a:lnTo>
                  <a:lnTo>
                    <a:pt x="1684909" y="469392"/>
                  </a:lnTo>
                  <a:lnTo>
                    <a:pt x="1639951" y="487680"/>
                  </a:lnTo>
                  <a:lnTo>
                    <a:pt x="1591310" y="504063"/>
                  </a:lnTo>
                  <a:lnTo>
                    <a:pt x="1538859" y="519303"/>
                  </a:lnTo>
                  <a:lnTo>
                    <a:pt x="1482598" y="533781"/>
                  </a:lnTo>
                  <a:lnTo>
                    <a:pt x="1423289" y="546354"/>
                  </a:lnTo>
                  <a:lnTo>
                    <a:pt x="1360677" y="557784"/>
                  </a:lnTo>
                  <a:lnTo>
                    <a:pt x="1294891" y="567182"/>
                  </a:lnTo>
                  <a:lnTo>
                    <a:pt x="1226692" y="575437"/>
                  </a:lnTo>
                  <a:lnTo>
                    <a:pt x="1156589" y="581660"/>
                  </a:lnTo>
                  <a:lnTo>
                    <a:pt x="1083183" y="586740"/>
                  </a:lnTo>
                  <a:lnTo>
                    <a:pt x="1008634" y="589280"/>
                  </a:lnTo>
                  <a:lnTo>
                    <a:pt x="932179" y="590550"/>
                  </a:lnTo>
                  <a:lnTo>
                    <a:pt x="855726" y="589280"/>
                  </a:lnTo>
                  <a:lnTo>
                    <a:pt x="781176" y="586740"/>
                  </a:lnTo>
                  <a:lnTo>
                    <a:pt x="708405" y="581660"/>
                  </a:lnTo>
                  <a:lnTo>
                    <a:pt x="637666" y="575437"/>
                  </a:lnTo>
                  <a:lnTo>
                    <a:pt x="569468" y="567182"/>
                  </a:lnTo>
                  <a:lnTo>
                    <a:pt x="503681" y="557784"/>
                  </a:lnTo>
                  <a:lnTo>
                    <a:pt x="441070" y="546354"/>
                  </a:lnTo>
                  <a:lnTo>
                    <a:pt x="381762" y="533781"/>
                  </a:lnTo>
                  <a:lnTo>
                    <a:pt x="325500" y="519303"/>
                  </a:lnTo>
                  <a:lnTo>
                    <a:pt x="273050" y="504063"/>
                  </a:lnTo>
                  <a:lnTo>
                    <a:pt x="224408" y="487680"/>
                  </a:lnTo>
                  <a:lnTo>
                    <a:pt x="180086" y="469392"/>
                  </a:lnTo>
                  <a:lnTo>
                    <a:pt x="139700" y="451103"/>
                  </a:lnTo>
                  <a:lnTo>
                    <a:pt x="73279" y="410082"/>
                  </a:lnTo>
                  <a:lnTo>
                    <a:pt x="27177" y="365887"/>
                  </a:lnTo>
                  <a:lnTo>
                    <a:pt x="3175" y="319277"/>
                  </a:lnTo>
                  <a:lnTo>
                    <a:pt x="0" y="295275"/>
                  </a:lnTo>
                  <a:close/>
                </a:path>
              </a:pathLst>
            </a:custGeom>
            <a:ln w="12700">
              <a:solidFill>
                <a:srgbClr val="000000"/>
              </a:solidFill>
              <a:prstDash val="solid"/>
            </a:ln>
          </p:spPr>
          <p:txBody>
            <a:bodyPr wrap="square" lIns="0" tIns="0" rIns="0" bIns="0" rtlCol="0">
              <a:prstTxWarp prst="textNoShape">
                <a:avLst/>
              </a:prstTxWarp>
              <a:noAutofit/>
            </a:bodyPr>
            <a:lstStyle/>
            <a:p>
              <a:endParaRPr lang="en-IN"/>
            </a:p>
          </p:txBody>
        </p:sp>
        <p:sp>
          <p:nvSpPr>
            <p:cNvPr id="9" name="Graphic 59">
              <a:extLst>
                <a:ext uri="{FF2B5EF4-FFF2-40B4-BE49-F238E27FC236}">
                  <a16:creationId xmlns:a16="http://schemas.microsoft.com/office/drawing/2014/main" id="{61F538CB-E5BC-9997-19AE-32A64368802E}"/>
                </a:ext>
              </a:extLst>
            </p:cNvPr>
            <p:cNvSpPr/>
            <p:nvPr/>
          </p:nvSpPr>
          <p:spPr>
            <a:xfrm>
              <a:off x="2303145" y="1551305"/>
              <a:ext cx="86995" cy="295275"/>
            </a:xfrm>
            <a:custGeom>
              <a:avLst/>
              <a:gdLst/>
              <a:ahLst/>
              <a:cxnLst/>
              <a:rect l="l" t="t" r="r" b="b"/>
              <a:pathLst>
                <a:path w="86995" h="295275">
                  <a:moveTo>
                    <a:pt x="53594" y="0"/>
                  </a:moveTo>
                  <a:lnTo>
                    <a:pt x="46609" y="0"/>
                  </a:lnTo>
                  <a:lnTo>
                    <a:pt x="39750" y="219582"/>
                  </a:lnTo>
                  <a:lnTo>
                    <a:pt x="0" y="218312"/>
                  </a:lnTo>
                  <a:lnTo>
                    <a:pt x="41655" y="295275"/>
                  </a:lnTo>
                  <a:lnTo>
                    <a:pt x="86995" y="220852"/>
                  </a:lnTo>
                  <a:lnTo>
                    <a:pt x="47244" y="219582"/>
                  </a:lnTo>
                  <a:lnTo>
                    <a:pt x="53594" y="0"/>
                  </a:lnTo>
                  <a:close/>
                </a:path>
              </a:pathLst>
            </a:custGeom>
            <a:solidFill>
              <a:srgbClr val="155F82"/>
            </a:solidFill>
          </p:spPr>
          <p:txBody>
            <a:bodyPr wrap="square" lIns="0" tIns="0" rIns="0" bIns="0" rtlCol="0">
              <a:prstTxWarp prst="textNoShape">
                <a:avLst/>
              </a:prstTxWarp>
              <a:noAutofit/>
            </a:bodyPr>
            <a:lstStyle/>
            <a:p>
              <a:endParaRPr lang="en-IN"/>
            </a:p>
          </p:txBody>
        </p:sp>
        <p:sp>
          <p:nvSpPr>
            <p:cNvPr id="10" name="Graphic 60">
              <a:extLst>
                <a:ext uri="{FF2B5EF4-FFF2-40B4-BE49-F238E27FC236}">
                  <a16:creationId xmlns:a16="http://schemas.microsoft.com/office/drawing/2014/main" id="{6531090C-A5EF-73B5-07E3-5E283C55B6D4}"/>
                </a:ext>
              </a:extLst>
            </p:cNvPr>
            <p:cNvSpPr/>
            <p:nvPr/>
          </p:nvSpPr>
          <p:spPr>
            <a:xfrm>
              <a:off x="1406525" y="915035"/>
              <a:ext cx="1830070" cy="621030"/>
            </a:xfrm>
            <a:custGeom>
              <a:avLst/>
              <a:gdLst/>
              <a:ahLst/>
              <a:cxnLst/>
              <a:rect l="l" t="t" r="r" b="b"/>
              <a:pathLst>
                <a:path w="1830070" h="621030">
                  <a:moveTo>
                    <a:pt x="0" y="310514"/>
                  </a:moveTo>
                  <a:lnTo>
                    <a:pt x="12064" y="259969"/>
                  </a:lnTo>
                  <a:lnTo>
                    <a:pt x="46736" y="212089"/>
                  </a:lnTo>
                  <a:lnTo>
                    <a:pt x="102362" y="167894"/>
                  </a:lnTo>
                  <a:lnTo>
                    <a:pt x="176402" y="126873"/>
                  </a:lnTo>
                  <a:lnTo>
                    <a:pt x="220599" y="108585"/>
                  </a:lnTo>
                  <a:lnTo>
                    <a:pt x="267969" y="90932"/>
                  </a:lnTo>
                  <a:lnTo>
                    <a:pt x="319913" y="74422"/>
                  </a:lnTo>
                  <a:lnTo>
                    <a:pt x="374903" y="59944"/>
                  </a:lnTo>
                  <a:lnTo>
                    <a:pt x="433069" y="46736"/>
                  </a:lnTo>
                  <a:lnTo>
                    <a:pt x="494283" y="34671"/>
                  </a:lnTo>
                  <a:lnTo>
                    <a:pt x="558799" y="24637"/>
                  </a:lnTo>
                  <a:lnTo>
                    <a:pt x="625856" y="15748"/>
                  </a:lnTo>
                  <a:lnTo>
                    <a:pt x="695324" y="8889"/>
                  </a:lnTo>
                  <a:lnTo>
                    <a:pt x="766825" y="3810"/>
                  </a:lnTo>
                  <a:lnTo>
                    <a:pt x="840105" y="1270"/>
                  </a:lnTo>
                  <a:lnTo>
                    <a:pt x="915289" y="0"/>
                  </a:lnTo>
                  <a:lnTo>
                    <a:pt x="989965" y="1270"/>
                  </a:lnTo>
                  <a:lnTo>
                    <a:pt x="1063244" y="3810"/>
                  </a:lnTo>
                  <a:lnTo>
                    <a:pt x="1134745" y="8889"/>
                  </a:lnTo>
                  <a:lnTo>
                    <a:pt x="1204214" y="15748"/>
                  </a:lnTo>
                  <a:lnTo>
                    <a:pt x="1271270" y="24637"/>
                  </a:lnTo>
                  <a:lnTo>
                    <a:pt x="1335785" y="34671"/>
                  </a:lnTo>
                  <a:lnTo>
                    <a:pt x="1396999" y="46736"/>
                  </a:lnTo>
                  <a:lnTo>
                    <a:pt x="1455166" y="59944"/>
                  </a:lnTo>
                  <a:lnTo>
                    <a:pt x="1510792" y="74422"/>
                  </a:lnTo>
                  <a:lnTo>
                    <a:pt x="1562099" y="90932"/>
                  </a:lnTo>
                  <a:lnTo>
                    <a:pt x="1610106" y="108585"/>
                  </a:lnTo>
                  <a:lnTo>
                    <a:pt x="1653667" y="126873"/>
                  </a:lnTo>
                  <a:lnTo>
                    <a:pt x="1692909" y="147065"/>
                  </a:lnTo>
                  <a:lnTo>
                    <a:pt x="1758060" y="189357"/>
                  </a:lnTo>
                  <a:lnTo>
                    <a:pt x="1803527" y="236093"/>
                  </a:lnTo>
                  <a:lnTo>
                    <a:pt x="1826895" y="285241"/>
                  </a:lnTo>
                  <a:lnTo>
                    <a:pt x="1830070" y="310514"/>
                  </a:lnTo>
                  <a:lnTo>
                    <a:pt x="1826895" y="335788"/>
                  </a:lnTo>
                  <a:lnTo>
                    <a:pt x="1803527" y="384937"/>
                  </a:lnTo>
                  <a:lnTo>
                    <a:pt x="1758060" y="431673"/>
                  </a:lnTo>
                  <a:lnTo>
                    <a:pt x="1692909" y="473963"/>
                  </a:lnTo>
                  <a:lnTo>
                    <a:pt x="1653667" y="494157"/>
                  </a:lnTo>
                  <a:lnTo>
                    <a:pt x="1610106" y="512445"/>
                  </a:lnTo>
                  <a:lnTo>
                    <a:pt x="1562099" y="530098"/>
                  </a:lnTo>
                  <a:lnTo>
                    <a:pt x="1510792" y="546608"/>
                  </a:lnTo>
                  <a:lnTo>
                    <a:pt x="1455166" y="561086"/>
                  </a:lnTo>
                  <a:lnTo>
                    <a:pt x="1396999" y="574294"/>
                  </a:lnTo>
                  <a:lnTo>
                    <a:pt x="1335785" y="586359"/>
                  </a:lnTo>
                  <a:lnTo>
                    <a:pt x="1271270" y="596391"/>
                  </a:lnTo>
                  <a:lnTo>
                    <a:pt x="1204214" y="605282"/>
                  </a:lnTo>
                  <a:lnTo>
                    <a:pt x="1134745" y="612139"/>
                  </a:lnTo>
                  <a:lnTo>
                    <a:pt x="1063244" y="617220"/>
                  </a:lnTo>
                  <a:lnTo>
                    <a:pt x="989965" y="619760"/>
                  </a:lnTo>
                  <a:lnTo>
                    <a:pt x="915289" y="621030"/>
                  </a:lnTo>
                  <a:lnTo>
                    <a:pt x="840105" y="619760"/>
                  </a:lnTo>
                  <a:lnTo>
                    <a:pt x="766825" y="617220"/>
                  </a:lnTo>
                  <a:lnTo>
                    <a:pt x="695324" y="612139"/>
                  </a:lnTo>
                  <a:lnTo>
                    <a:pt x="625856" y="605282"/>
                  </a:lnTo>
                  <a:lnTo>
                    <a:pt x="558799" y="596391"/>
                  </a:lnTo>
                  <a:lnTo>
                    <a:pt x="494283" y="586359"/>
                  </a:lnTo>
                  <a:lnTo>
                    <a:pt x="433069" y="574294"/>
                  </a:lnTo>
                  <a:lnTo>
                    <a:pt x="374903" y="561086"/>
                  </a:lnTo>
                  <a:lnTo>
                    <a:pt x="319913" y="546608"/>
                  </a:lnTo>
                  <a:lnTo>
                    <a:pt x="267969" y="530098"/>
                  </a:lnTo>
                  <a:lnTo>
                    <a:pt x="220599" y="512445"/>
                  </a:lnTo>
                  <a:lnTo>
                    <a:pt x="176402" y="494157"/>
                  </a:lnTo>
                  <a:lnTo>
                    <a:pt x="137159" y="473963"/>
                  </a:lnTo>
                  <a:lnTo>
                    <a:pt x="72008" y="431673"/>
                  </a:lnTo>
                  <a:lnTo>
                    <a:pt x="26543" y="384937"/>
                  </a:lnTo>
                  <a:lnTo>
                    <a:pt x="3175" y="335788"/>
                  </a:lnTo>
                  <a:lnTo>
                    <a:pt x="0" y="310514"/>
                  </a:lnTo>
                  <a:close/>
                </a:path>
              </a:pathLst>
            </a:custGeom>
            <a:ln w="12700">
              <a:solidFill>
                <a:srgbClr val="000000"/>
              </a:solidFill>
              <a:prstDash val="solid"/>
            </a:ln>
          </p:spPr>
          <p:txBody>
            <a:bodyPr wrap="square" lIns="0" tIns="0" rIns="0" bIns="0" rtlCol="0">
              <a:prstTxWarp prst="textNoShape">
                <a:avLst/>
              </a:prstTxWarp>
              <a:noAutofit/>
            </a:bodyPr>
            <a:lstStyle/>
            <a:p>
              <a:endParaRPr lang="en-IN"/>
            </a:p>
          </p:txBody>
        </p:sp>
        <p:sp>
          <p:nvSpPr>
            <p:cNvPr id="11" name="Graphic 61">
              <a:extLst>
                <a:ext uri="{FF2B5EF4-FFF2-40B4-BE49-F238E27FC236}">
                  <a16:creationId xmlns:a16="http://schemas.microsoft.com/office/drawing/2014/main" id="{7A2B034A-5292-0F85-8FEA-2498F41D0ED5}"/>
                </a:ext>
              </a:extLst>
            </p:cNvPr>
            <p:cNvSpPr/>
            <p:nvPr/>
          </p:nvSpPr>
          <p:spPr>
            <a:xfrm>
              <a:off x="2312035" y="2430145"/>
              <a:ext cx="95885" cy="439420"/>
            </a:xfrm>
            <a:custGeom>
              <a:avLst/>
              <a:gdLst/>
              <a:ahLst/>
              <a:cxnLst/>
              <a:rect l="l" t="t" r="r" b="b"/>
              <a:pathLst>
                <a:path w="95885" h="439420">
                  <a:moveTo>
                    <a:pt x="62484" y="0"/>
                  </a:moveTo>
                  <a:lnTo>
                    <a:pt x="54863" y="0"/>
                  </a:lnTo>
                  <a:lnTo>
                    <a:pt x="51054" y="143890"/>
                  </a:lnTo>
                  <a:lnTo>
                    <a:pt x="46100" y="143890"/>
                  </a:lnTo>
                  <a:lnTo>
                    <a:pt x="44196" y="219710"/>
                  </a:lnTo>
                  <a:lnTo>
                    <a:pt x="8889" y="218439"/>
                  </a:lnTo>
                  <a:lnTo>
                    <a:pt x="42290" y="280924"/>
                  </a:lnTo>
                  <a:lnTo>
                    <a:pt x="39750" y="363600"/>
                  </a:lnTo>
                  <a:lnTo>
                    <a:pt x="0" y="362458"/>
                  </a:lnTo>
                  <a:lnTo>
                    <a:pt x="41021" y="439420"/>
                  </a:lnTo>
                  <a:lnTo>
                    <a:pt x="86995" y="364871"/>
                  </a:lnTo>
                  <a:lnTo>
                    <a:pt x="47371" y="363600"/>
                  </a:lnTo>
                  <a:lnTo>
                    <a:pt x="49149" y="294259"/>
                  </a:lnTo>
                  <a:lnTo>
                    <a:pt x="49784" y="295528"/>
                  </a:lnTo>
                  <a:lnTo>
                    <a:pt x="95885" y="220979"/>
                  </a:lnTo>
                  <a:lnTo>
                    <a:pt x="55499" y="219710"/>
                  </a:lnTo>
                  <a:lnTo>
                    <a:pt x="62484" y="0"/>
                  </a:lnTo>
                  <a:close/>
                </a:path>
              </a:pathLst>
            </a:custGeom>
            <a:solidFill>
              <a:srgbClr val="155F82"/>
            </a:solidFill>
          </p:spPr>
          <p:txBody>
            <a:bodyPr wrap="square" lIns="0" tIns="0" rIns="0" bIns="0" rtlCol="0">
              <a:prstTxWarp prst="textNoShape">
                <a:avLst/>
              </a:prstTxWarp>
              <a:noAutofit/>
            </a:bodyPr>
            <a:lstStyle/>
            <a:p>
              <a:endParaRPr lang="en-IN"/>
            </a:p>
          </p:txBody>
        </p:sp>
        <p:sp>
          <p:nvSpPr>
            <p:cNvPr id="12" name="Graphic 62">
              <a:extLst>
                <a:ext uri="{FF2B5EF4-FFF2-40B4-BE49-F238E27FC236}">
                  <a16:creationId xmlns:a16="http://schemas.microsoft.com/office/drawing/2014/main" id="{7E5B01C2-D381-7CE0-BFB4-C32E71CA617B}"/>
                </a:ext>
              </a:extLst>
            </p:cNvPr>
            <p:cNvSpPr/>
            <p:nvPr/>
          </p:nvSpPr>
          <p:spPr>
            <a:xfrm>
              <a:off x="1406525" y="1846579"/>
              <a:ext cx="1830070" cy="575945"/>
            </a:xfrm>
            <a:custGeom>
              <a:avLst/>
              <a:gdLst/>
              <a:ahLst/>
              <a:cxnLst/>
              <a:rect l="l" t="t" r="r" b="b"/>
              <a:pathLst>
                <a:path w="1830070" h="575945">
                  <a:moveTo>
                    <a:pt x="0" y="287908"/>
                  </a:moveTo>
                  <a:lnTo>
                    <a:pt x="13334" y="238760"/>
                  </a:lnTo>
                  <a:lnTo>
                    <a:pt x="51815" y="192658"/>
                  </a:lnTo>
                  <a:lnTo>
                    <a:pt x="112521" y="149732"/>
                  </a:lnTo>
                  <a:lnTo>
                    <a:pt x="151130" y="129412"/>
                  </a:lnTo>
                  <a:lnTo>
                    <a:pt x="194690" y="110489"/>
                  </a:lnTo>
                  <a:lnTo>
                    <a:pt x="242696" y="92837"/>
                  </a:lnTo>
                  <a:lnTo>
                    <a:pt x="294639" y="76453"/>
                  </a:lnTo>
                  <a:lnTo>
                    <a:pt x="350900" y="61213"/>
                  </a:lnTo>
                  <a:lnTo>
                    <a:pt x="410844" y="47370"/>
                  </a:lnTo>
                  <a:lnTo>
                    <a:pt x="474725" y="35305"/>
                  </a:lnTo>
                  <a:lnTo>
                    <a:pt x="541782" y="25273"/>
                  </a:lnTo>
                  <a:lnTo>
                    <a:pt x="611250" y="16382"/>
                  </a:lnTo>
                  <a:lnTo>
                    <a:pt x="684021" y="9525"/>
                  </a:lnTo>
                  <a:lnTo>
                    <a:pt x="759206" y="4444"/>
                  </a:lnTo>
                  <a:lnTo>
                    <a:pt x="836294" y="1269"/>
                  </a:lnTo>
                  <a:lnTo>
                    <a:pt x="915289" y="0"/>
                  </a:lnTo>
                  <a:lnTo>
                    <a:pt x="993774" y="1269"/>
                  </a:lnTo>
                  <a:lnTo>
                    <a:pt x="1070864" y="4444"/>
                  </a:lnTo>
                  <a:lnTo>
                    <a:pt x="1146047" y="9525"/>
                  </a:lnTo>
                  <a:lnTo>
                    <a:pt x="1218819" y="16382"/>
                  </a:lnTo>
                  <a:lnTo>
                    <a:pt x="1288287" y="25273"/>
                  </a:lnTo>
                  <a:lnTo>
                    <a:pt x="1355344" y="35305"/>
                  </a:lnTo>
                  <a:lnTo>
                    <a:pt x="1419224" y="47370"/>
                  </a:lnTo>
                  <a:lnTo>
                    <a:pt x="1479169" y="61213"/>
                  </a:lnTo>
                  <a:lnTo>
                    <a:pt x="1535430" y="76453"/>
                  </a:lnTo>
                  <a:lnTo>
                    <a:pt x="1588008" y="92837"/>
                  </a:lnTo>
                  <a:lnTo>
                    <a:pt x="1635379" y="110489"/>
                  </a:lnTo>
                  <a:lnTo>
                    <a:pt x="1678940" y="129412"/>
                  </a:lnTo>
                  <a:lnTo>
                    <a:pt x="1717547" y="149732"/>
                  </a:lnTo>
                  <a:lnTo>
                    <a:pt x="1778254" y="192658"/>
                  </a:lnTo>
                  <a:lnTo>
                    <a:pt x="1816734" y="238760"/>
                  </a:lnTo>
                  <a:lnTo>
                    <a:pt x="1830070" y="287908"/>
                  </a:lnTo>
                  <a:lnTo>
                    <a:pt x="1826895" y="312546"/>
                  </a:lnTo>
                  <a:lnTo>
                    <a:pt x="1800986" y="360552"/>
                  </a:lnTo>
                  <a:lnTo>
                    <a:pt x="1750441" y="405383"/>
                  </a:lnTo>
                  <a:lnTo>
                    <a:pt x="1678940" y="446531"/>
                  </a:lnTo>
                  <a:lnTo>
                    <a:pt x="1635379" y="465454"/>
                  </a:lnTo>
                  <a:lnTo>
                    <a:pt x="1588008" y="483107"/>
                  </a:lnTo>
                  <a:lnTo>
                    <a:pt x="1535430" y="499490"/>
                  </a:lnTo>
                  <a:lnTo>
                    <a:pt x="1479169" y="514730"/>
                  </a:lnTo>
                  <a:lnTo>
                    <a:pt x="1419224" y="528574"/>
                  </a:lnTo>
                  <a:lnTo>
                    <a:pt x="1355344" y="540638"/>
                  </a:lnTo>
                  <a:lnTo>
                    <a:pt x="1288287" y="550671"/>
                  </a:lnTo>
                  <a:lnTo>
                    <a:pt x="1218819" y="559562"/>
                  </a:lnTo>
                  <a:lnTo>
                    <a:pt x="1146047" y="566419"/>
                  </a:lnTo>
                  <a:lnTo>
                    <a:pt x="1070864" y="571500"/>
                  </a:lnTo>
                  <a:lnTo>
                    <a:pt x="993774" y="574675"/>
                  </a:lnTo>
                  <a:lnTo>
                    <a:pt x="915289" y="575944"/>
                  </a:lnTo>
                  <a:lnTo>
                    <a:pt x="836294" y="574675"/>
                  </a:lnTo>
                  <a:lnTo>
                    <a:pt x="759206" y="571500"/>
                  </a:lnTo>
                  <a:lnTo>
                    <a:pt x="684021" y="566419"/>
                  </a:lnTo>
                  <a:lnTo>
                    <a:pt x="611250" y="559562"/>
                  </a:lnTo>
                  <a:lnTo>
                    <a:pt x="541782" y="550671"/>
                  </a:lnTo>
                  <a:lnTo>
                    <a:pt x="474725" y="540638"/>
                  </a:lnTo>
                  <a:lnTo>
                    <a:pt x="410844" y="528574"/>
                  </a:lnTo>
                  <a:lnTo>
                    <a:pt x="350900" y="514730"/>
                  </a:lnTo>
                  <a:lnTo>
                    <a:pt x="294639" y="499490"/>
                  </a:lnTo>
                  <a:lnTo>
                    <a:pt x="242696" y="483107"/>
                  </a:lnTo>
                  <a:lnTo>
                    <a:pt x="194690" y="465454"/>
                  </a:lnTo>
                  <a:lnTo>
                    <a:pt x="151130" y="446531"/>
                  </a:lnTo>
                  <a:lnTo>
                    <a:pt x="112521" y="426212"/>
                  </a:lnTo>
                  <a:lnTo>
                    <a:pt x="51815" y="383286"/>
                  </a:lnTo>
                  <a:lnTo>
                    <a:pt x="13334" y="337185"/>
                  </a:lnTo>
                  <a:lnTo>
                    <a:pt x="0" y="287908"/>
                  </a:lnTo>
                  <a:close/>
                </a:path>
              </a:pathLst>
            </a:custGeom>
            <a:ln w="12700">
              <a:solidFill>
                <a:srgbClr val="000000"/>
              </a:solidFill>
              <a:prstDash val="solid"/>
            </a:ln>
          </p:spPr>
          <p:txBody>
            <a:bodyPr wrap="square" lIns="0" tIns="0" rIns="0" bIns="0" rtlCol="0">
              <a:prstTxWarp prst="textNoShape">
                <a:avLst/>
              </a:prstTxWarp>
              <a:noAutofit/>
            </a:bodyPr>
            <a:lstStyle/>
            <a:p>
              <a:endParaRPr lang="en-IN"/>
            </a:p>
          </p:txBody>
        </p:sp>
        <p:sp>
          <p:nvSpPr>
            <p:cNvPr id="13" name="Graphic 63">
              <a:extLst>
                <a:ext uri="{FF2B5EF4-FFF2-40B4-BE49-F238E27FC236}">
                  <a16:creationId xmlns:a16="http://schemas.microsoft.com/office/drawing/2014/main" id="{E21D87E7-EA66-1EA4-9216-A9C72B6A10AA}"/>
                </a:ext>
              </a:extLst>
            </p:cNvPr>
            <p:cNvSpPr/>
            <p:nvPr/>
          </p:nvSpPr>
          <p:spPr>
            <a:xfrm>
              <a:off x="2346325" y="3230245"/>
              <a:ext cx="87630" cy="295275"/>
            </a:xfrm>
            <a:custGeom>
              <a:avLst/>
              <a:gdLst/>
              <a:ahLst/>
              <a:cxnLst/>
              <a:rect l="l" t="t" r="r" b="b"/>
              <a:pathLst>
                <a:path w="87630" h="295275">
                  <a:moveTo>
                    <a:pt x="46990" y="0"/>
                  </a:moveTo>
                  <a:lnTo>
                    <a:pt x="40005" y="219583"/>
                  </a:lnTo>
                  <a:lnTo>
                    <a:pt x="0" y="218948"/>
                  </a:lnTo>
                  <a:lnTo>
                    <a:pt x="41910" y="295275"/>
                  </a:lnTo>
                  <a:lnTo>
                    <a:pt x="87630" y="220852"/>
                  </a:lnTo>
                  <a:lnTo>
                    <a:pt x="47625" y="220217"/>
                  </a:lnTo>
                  <a:lnTo>
                    <a:pt x="53975" y="635"/>
                  </a:lnTo>
                  <a:lnTo>
                    <a:pt x="46990" y="0"/>
                  </a:lnTo>
                  <a:close/>
                </a:path>
              </a:pathLst>
            </a:custGeom>
            <a:solidFill>
              <a:srgbClr val="155F82"/>
            </a:solidFill>
          </p:spPr>
          <p:txBody>
            <a:bodyPr wrap="square" lIns="0" tIns="0" rIns="0" bIns="0" rtlCol="0">
              <a:prstTxWarp prst="textNoShape">
                <a:avLst/>
              </a:prstTxWarp>
              <a:noAutofit/>
            </a:bodyPr>
            <a:lstStyle/>
            <a:p>
              <a:endParaRPr lang="en-IN"/>
            </a:p>
          </p:txBody>
        </p:sp>
        <p:sp>
          <p:nvSpPr>
            <p:cNvPr id="14" name="Graphic 64">
              <a:extLst>
                <a:ext uri="{FF2B5EF4-FFF2-40B4-BE49-F238E27FC236}">
                  <a16:creationId xmlns:a16="http://schemas.microsoft.com/office/drawing/2014/main" id="{B6D7F9EE-5C33-97D1-1622-EF108BBCEB05}"/>
                </a:ext>
              </a:extLst>
            </p:cNvPr>
            <p:cNvSpPr/>
            <p:nvPr/>
          </p:nvSpPr>
          <p:spPr>
            <a:xfrm>
              <a:off x="1467485" y="2725420"/>
              <a:ext cx="1829435" cy="560705"/>
            </a:xfrm>
            <a:custGeom>
              <a:avLst/>
              <a:gdLst/>
              <a:ahLst/>
              <a:cxnLst/>
              <a:rect l="l" t="t" r="r" b="b"/>
              <a:pathLst>
                <a:path w="1829435" h="560705">
                  <a:moveTo>
                    <a:pt x="914400" y="0"/>
                  </a:moveTo>
                  <a:lnTo>
                    <a:pt x="835406" y="1270"/>
                  </a:lnTo>
                  <a:lnTo>
                    <a:pt x="758317" y="3810"/>
                  </a:lnTo>
                  <a:lnTo>
                    <a:pt x="683768" y="8889"/>
                  </a:lnTo>
                  <a:lnTo>
                    <a:pt x="611124" y="15748"/>
                  </a:lnTo>
                  <a:lnTo>
                    <a:pt x="540893" y="24637"/>
                  </a:lnTo>
                  <a:lnTo>
                    <a:pt x="474599" y="34671"/>
                  </a:lnTo>
                  <a:lnTo>
                    <a:pt x="410718" y="46100"/>
                  </a:lnTo>
                  <a:lnTo>
                    <a:pt x="350774" y="59309"/>
                  </a:lnTo>
                  <a:lnTo>
                    <a:pt x="294513" y="74549"/>
                  </a:lnTo>
                  <a:lnTo>
                    <a:pt x="242062" y="90297"/>
                  </a:lnTo>
                  <a:lnTo>
                    <a:pt x="194056" y="107314"/>
                  </a:lnTo>
                  <a:lnTo>
                    <a:pt x="151003" y="126237"/>
                  </a:lnTo>
                  <a:lnTo>
                    <a:pt x="112522" y="145287"/>
                  </a:lnTo>
                  <a:lnTo>
                    <a:pt x="51181" y="187578"/>
                  </a:lnTo>
                  <a:lnTo>
                    <a:pt x="13208" y="232410"/>
                  </a:lnTo>
                  <a:lnTo>
                    <a:pt x="0" y="280415"/>
                  </a:lnTo>
                  <a:lnTo>
                    <a:pt x="3175" y="304291"/>
                  </a:lnTo>
                  <a:lnTo>
                    <a:pt x="29083" y="351027"/>
                  </a:lnTo>
                  <a:lnTo>
                    <a:pt x="78993" y="394588"/>
                  </a:lnTo>
                  <a:lnTo>
                    <a:pt x="151003" y="435101"/>
                  </a:lnTo>
                  <a:lnTo>
                    <a:pt x="194056" y="453389"/>
                  </a:lnTo>
                  <a:lnTo>
                    <a:pt x="242062" y="470408"/>
                  </a:lnTo>
                  <a:lnTo>
                    <a:pt x="294513" y="486155"/>
                  </a:lnTo>
                  <a:lnTo>
                    <a:pt x="350774" y="501396"/>
                  </a:lnTo>
                  <a:lnTo>
                    <a:pt x="410718" y="514603"/>
                  </a:lnTo>
                  <a:lnTo>
                    <a:pt x="474599" y="526034"/>
                  </a:lnTo>
                  <a:lnTo>
                    <a:pt x="540893" y="536066"/>
                  </a:lnTo>
                  <a:lnTo>
                    <a:pt x="611124" y="544956"/>
                  </a:lnTo>
                  <a:lnTo>
                    <a:pt x="683768" y="551814"/>
                  </a:lnTo>
                  <a:lnTo>
                    <a:pt x="758317" y="556895"/>
                  </a:lnTo>
                  <a:lnTo>
                    <a:pt x="835406" y="559435"/>
                  </a:lnTo>
                  <a:lnTo>
                    <a:pt x="914400" y="560704"/>
                  </a:lnTo>
                  <a:lnTo>
                    <a:pt x="993394" y="559435"/>
                  </a:lnTo>
                  <a:lnTo>
                    <a:pt x="1070483" y="556895"/>
                  </a:lnTo>
                  <a:lnTo>
                    <a:pt x="1145032" y="551814"/>
                  </a:lnTo>
                  <a:lnTo>
                    <a:pt x="1217676" y="544956"/>
                  </a:lnTo>
                  <a:lnTo>
                    <a:pt x="1287907" y="536066"/>
                  </a:lnTo>
                  <a:lnTo>
                    <a:pt x="1354201" y="526034"/>
                  </a:lnTo>
                  <a:lnTo>
                    <a:pt x="1418082" y="514603"/>
                  </a:lnTo>
                  <a:lnTo>
                    <a:pt x="1478026" y="501396"/>
                  </a:lnTo>
                  <a:lnTo>
                    <a:pt x="1534287" y="486155"/>
                  </a:lnTo>
                  <a:lnTo>
                    <a:pt x="1586738" y="470408"/>
                  </a:lnTo>
                  <a:lnTo>
                    <a:pt x="1634744" y="453389"/>
                  </a:lnTo>
                  <a:lnTo>
                    <a:pt x="1677797" y="435101"/>
                  </a:lnTo>
                  <a:lnTo>
                    <a:pt x="1716277" y="415416"/>
                  </a:lnTo>
                  <a:lnTo>
                    <a:pt x="1777619" y="373125"/>
                  </a:lnTo>
                  <a:lnTo>
                    <a:pt x="1816227" y="328295"/>
                  </a:lnTo>
                  <a:lnTo>
                    <a:pt x="1829435" y="280415"/>
                  </a:lnTo>
                  <a:lnTo>
                    <a:pt x="1825625" y="256412"/>
                  </a:lnTo>
                  <a:lnTo>
                    <a:pt x="1799717" y="209676"/>
                  </a:lnTo>
                  <a:lnTo>
                    <a:pt x="1749806" y="166115"/>
                  </a:lnTo>
                  <a:lnTo>
                    <a:pt x="1677797" y="126237"/>
                  </a:lnTo>
                  <a:lnTo>
                    <a:pt x="1634744" y="107314"/>
                  </a:lnTo>
                  <a:lnTo>
                    <a:pt x="1586738" y="90297"/>
                  </a:lnTo>
                  <a:lnTo>
                    <a:pt x="1534287" y="74549"/>
                  </a:lnTo>
                  <a:lnTo>
                    <a:pt x="1478026" y="59309"/>
                  </a:lnTo>
                  <a:lnTo>
                    <a:pt x="1418082" y="46100"/>
                  </a:lnTo>
                  <a:lnTo>
                    <a:pt x="1354201" y="34671"/>
                  </a:lnTo>
                  <a:lnTo>
                    <a:pt x="1287907" y="24637"/>
                  </a:lnTo>
                  <a:lnTo>
                    <a:pt x="1217676" y="15748"/>
                  </a:lnTo>
                  <a:lnTo>
                    <a:pt x="1145032" y="8889"/>
                  </a:lnTo>
                  <a:lnTo>
                    <a:pt x="1070483" y="3810"/>
                  </a:lnTo>
                  <a:lnTo>
                    <a:pt x="993394" y="1270"/>
                  </a:lnTo>
                  <a:lnTo>
                    <a:pt x="914400" y="0"/>
                  </a:lnTo>
                  <a:close/>
                </a:path>
              </a:pathLst>
            </a:custGeom>
            <a:solidFill>
              <a:srgbClr val="FFFFFF"/>
            </a:solidFill>
          </p:spPr>
          <p:txBody>
            <a:bodyPr wrap="square" lIns="0" tIns="0" rIns="0" bIns="0" rtlCol="0">
              <a:prstTxWarp prst="textNoShape">
                <a:avLst/>
              </a:prstTxWarp>
              <a:noAutofit/>
            </a:bodyPr>
            <a:lstStyle/>
            <a:p>
              <a:endParaRPr lang="en-IN"/>
            </a:p>
          </p:txBody>
        </p:sp>
        <p:sp>
          <p:nvSpPr>
            <p:cNvPr id="15" name="Graphic 65">
              <a:extLst>
                <a:ext uri="{FF2B5EF4-FFF2-40B4-BE49-F238E27FC236}">
                  <a16:creationId xmlns:a16="http://schemas.microsoft.com/office/drawing/2014/main" id="{BB75816F-DD4A-9119-04FC-86A07AA0A513}"/>
                </a:ext>
              </a:extLst>
            </p:cNvPr>
            <p:cNvSpPr/>
            <p:nvPr/>
          </p:nvSpPr>
          <p:spPr>
            <a:xfrm>
              <a:off x="1467485" y="2725420"/>
              <a:ext cx="1829435" cy="560705"/>
            </a:xfrm>
            <a:custGeom>
              <a:avLst/>
              <a:gdLst/>
              <a:ahLst/>
              <a:cxnLst/>
              <a:rect l="l" t="t" r="r" b="b"/>
              <a:pathLst>
                <a:path w="1829435" h="560705">
                  <a:moveTo>
                    <a:pt x="0" y="280415"/>
                  </a:moveTo>
                  <a:lnTo>
                    <a:pt x="13208" y="232410"/>
                  </a:lnTo>
                  <a:lnTo>
                    <a:pt x="51181" y="187578"/>
                  </a:lnTo>
                  <a:lnTo>
                    <a:pt x="112522" y="145287"/>
                  </a:lnTo>
                  <a:lnTo>
                    <a:pt x="151003" y="126237"/>
                  </a:lnTo>
                  <a:lnTo>
                    <a:pt x="194056" y="107314"/>
                  </a:lnTo>
                  <a:lnTo>
                    <a:pt x="242062" y="90297"/>
                  </a:lnTo>
                  <a:lnTo>
                    <a:pt x="294513" y="74549"/>
                  </a:lnTo>
                  <a:lnTo>
                    <a:pt x="350774" y="59309"/>
                  </a:lnTo>
                  <a:lnTo>
                    <a:pt x="410718" y="46100"/>
                  </a:lnTo>
                  <a:lnTo>
                    <a:pt x="474599" y="34671"/>
                  </a:lnTo>
                  <a:lnTo>
                    <a:pt x="540893" y="24637"/>
                  </a:lnTo>
                  <a:lnTo>
                    <a:pt x="611124" y="15748"/>
                  </a:lnTo>
                  <a:lnTo>
                    <a:pt x="683768" y="8889"/>
                  </a:lnTo>
                  <a:lnTo>
                    <a:pt x="758317" y="3810"/>
                  </a:lnTo>
                  <a:lnTo>
                    <a:pt x="835406" y="1270"/>
                  </a:lnTo>
                  <a:lnTo>
                    <a:pt x="914400" y="0"/>
                  </a:lnTo>
                  <a:lnTo>
                    <a:pt x="993394" y="1270"/>
                  </a:lnTo>
                  <a:lnTo>
                    <a:pt x="1070483" y="3810"/>
                  </a:lnTo>
                  <a:lnTo>
                    <a:pt x="1145032" y="8889"/>
                  </a:lnTo>
                  <a:lnTo>
                    <a:pt x="1217676" y="15748"/>
                  </a:lnTo>
                  <a:lnTo>
                    <a:pt x="1287907" y="24637"/>
                  </a:lnTo>
                  <a:lnTo>
                    <a:pt x="1354201" y="34671"/>
                  </a:lnTo>
                  <a:lnTo>
                    <a:pt x="1418082" y="46100"/>
                  </a:lnTo>
                  <a:lnTo>
                    <a:pt x="1478026" y="59309"/>
                  </a:lnTo>
                  <a:lnTo>
                    <a:pt x="1534287" y="74549"/>
                  </a:lnTo>
                  <a:lnTo>
                    <a:pt x="1586738" y="90297"/>
                  </a:lnTo>
                  <a:lnTo>
                    <a:pt x="1634744" y="107314"/>
                  </a:lnTo>
                  <a:lnTo>
                    <a:pt x="1677797" y="126237"/>
                  </a:lnTo>
                  <a:lnTo>
                    <a:pt x="1716277" y="145287"/>
                  </a:lnTo>
                  <a:lnTo>
                    <a:pt x="1777619" y="187578"/>
                  </a:lnTo>
                  <a:lnTo>
                    <a:pt x="1816227" y="232410"/>
                  </a:lnTo>
                  <a:lnTo>
                    <a:pt x="1829435" y="280415"/>
                  </a:lnTo>
                  <a:lnTo>
                    <a:pt x="1825625" y="304291"/>
                  </a:lnTo>
                  <a:lnTo>
                    <a:pt x="1799717" y="351027"/>
                  </a:lnTo>
                  <a:lnTo>
                    <a:pt x="1749806" y="394588"/>
                  </a:lnTo>
                  <a:lnTo>
                    <a:pt x="1677797" y="435101"/>
                  </a:lnTo>
                  <a:lnTo>
                    <a:pt x="1634744" y="453389"/>
                  </a:lnTo>
                  <a:lnTo>
                    <a:pt x="1586738" y="470408"/>
                  </a:lnTo>
                  <a:lnTo>
                    <a:pt x="1534287" y="486155"/>
                  </a:lnTo>
                  <a:lnTo>
                    <a:pt x="1478026" y="501396"/>
                  </a:lnTo>
                  <a:lnTo>
                    <a:pt x="1418082" y="514603"/>
                  </a:lnTo>
                  <a:lnTo>
                    <a:pt x="1354201" y="526034"/>
                  </a:lnTo>
                  <a:lnTo>
                    <a:pt x="1287907" y="536066"/>
                  </a:lnTo>
                  <a:lnTo>
                    <a:pt x="1217676" y="544956"/>
                  </a:lnTo>
                  <a:lnTo>
                    <a:pt x="1145032" y="551814"/>
                  </a:lnTo>
                  <a:lnTo>
                    <a:pt x="1070483" y="556895"/>
                  </a:lnTo>
                  <a:lnTo>
                    <a:pt x="993394" y="559435"/>
                  </a:lnTo>
                  <a:lnTo>
                    <a:pt x="914400" y="560704"/>
                  </a:lnTo>
                  <a:lnTo>
                    <a:pt x="835406" y="559435"/>
                  </a:lnTo>
                  <a:lnTo>
                    <a:pt x="758317" y="556895"/>
                  </a:lnTo>
                  <a:lnTo>
                    <a:pt x="683768" y="551814"/>
                  </a:lnTo>
                  <a:lnTo>
                    <a:pt x="611124" y="544956"/>
                  </a:lnTo>
                  <a:lnTo>
                    <a:pt x="540893" y="536066"/>
                  </a:lnTo>
                  <a:lnTo>
                    <a:pt x="474599" y="526034"/>
                  </a:lnTo>
                  <a:lnTo>
                    <a:pt x="410718" y="514603"/>
                  </a:lnTo>
                  <a:lnTo>
                    <a:pt x="350774" y="501396"/>
                  </a:lnTo>
                  <a:lnTo>
                    <a:pt x="294513" y="486155"/>
                  </a:lnTo>
                  <a:lnTo>
                    <a:pt x="242062" y="470408"/>
                  </a:lnTo>
                  <a:lnTo>
                    <a:pt x="194056" y="453389"/>
                  </a:lnTo>
                  <a:lnTo>
                    <a:pt x="151003" y="435101"/>
                  </a:lnTo>
                  <a:lnTo>
                    <a:pt x="112522" y="415416"/>
                  </a:lnTo>
                  <a:lnTo>
                    <a:pt x="51181" y="373125"/>
                  </a:lnTo>
                  <a:lnTo>
                    <a:pt x="13208" y="328295"/>
                  </a:lnTo>
                  <a:lnTo>
                    <a:pt x="0" y="280415"/>
                  </a:lnTo>
                  <a:close/>
                </a:path>
              </a:pathLst>
            </a:custGeom>
            <a:ln w="12697">
              <a:solidFill>
                <a:srgbClr val="000000"/>
              </a:solidFill>
              <a:prstDash val="solid"/>
            </a:ln>
          </p:spPr>
          <p:txBody>
            <a:bodyPr wrap="square" lIns="0" tIns="0" rIns="0" bIns="0" rtlCol="0">
              <a:prstTxWarp prst="textNoShape">
                <a:avLst/>
              </a:prstTxWarp>
              <a:noAutofit/>
            </a:bodyPr>
            <a:lstStyle/>
            <a:p>
              <a:endParaRPr lang="en-IN"/>
            </a:p>
          </p:txBody>
        </p:sp>
        <p:sp>
          <p:nvSpPr>
            <p:cNvPr id="16" name="Graphic 66">
              <a:extLst>
                <a:ext uri="{FF2B5EF4-FFF2-40B4-BE49-F238E27FC236}">
                  <a16:creationId xmlns:a16="http://schemas.microsoft.com/office/drawing/2014/main" id="{08950D59-16C1-145F-6AE1-12F4D5F16B8F}"/>
                </a:ext>
              </a:extLst>
            </p:cNvPr>
            <p:cNvSpPr/>
            <p:nvPr/>
          </p:nvSpPr>
          <p:spPr>
            <a:xfrm>
              <a:off x="2355214" y="4119245"/>
              <a:ext cx="87630" cy="295275"/>
            </a:xfrm>
            <a:custGeom>
              <a:avLst/>
              <a:gdLst/>
              <a:ahLst/>
              <a:cxnLst/>
              <a:rect l="l" t="t" r="r" b="b"/>
              <a:pathLst>
                <a:path w="87630" h="295275">
                  <a:moveTo>
                    <a:pt x="53975" y="0"/>
                  </a:moveTo>
                  <a:lnTo>
                    <a:pt x="46354" y="0"/>
                  </a:lnTo>
                  <a:lnTo>
                    <a:pt x="40004" y="219582"/>
                  </a:lnTo>
                  <a:lnTo>
                    <a:pt x="0" y="218312"/>
                  </a:lnTo>
                  <a:lnTo>
                    <a:pt x="41275" y="295275"/>
                  </a:lnTo>
                  <a:lnTo>
                    <a:pt x="87629" y="220852"/>
                  </a:lnTo>
                  <a:lnTo>
                    <a:pt x="47625" y="219582"/>
                  </a:lnTo>
                  <a:lnTo>
                    <a:pt x="53975" y="0"/>
                  </a:lnTo>
                  <a:close/>
                </a:path>
              </a:pathLst>
            </a:custGeom>
            <a:solidFill>
              <a:srgbClr val="155F82"/>
            </a:solidFill>
          </p:spPr>
          <p:txBody>
            <a:bodyPr wrap="square" lIns="0" tIns="0" rIns="0" bIns="0" rtlCol="0">
              <a:prstTxWarp prst="textNoShape">
                <a:avLst/>
              </a:prstTxWarp>
              <a:noAutofit/>
            </a:bodyPr>
            <a:lstStyle/>
            <a:p>
              <a:endParaRPr lang="en-IN"/>
            </a:p>
          </p:txBody>
        </p:sp>
        <p:pic>
          <p:nvPicPr>
            <p:cNvPr id="17" name="Image 67">
              <a:extLst>
                <a:ext uri="{FF2B5EF4-FFF2-40B4-BE49-F238E27FC236}">
                  <a16:creationId xmlns:a16="http://schemas.microsoft.com/office/drawing/2014/main" id="{1805E655-1B41-58BF-63AB-38504C4A1DAF}"/>
                </a:ext>
              </a:extLst>
            </p:cNvPr>
            <p:cNvPicPr/>
            <p:nvPr/>
          </p:nvPicPr>
          <p:blipFill>
            <a:blip r:embed="rId2" cstate="print"/>
            <a:stretch>
              <a:fillRect/>
            </a:stretch>
          </p:blipFill>
          <p:spPr>
            <a:xfrm>
              <a:off x="4316095" y="2650489"/>
              <a:ext cx="440689" cy="912494"/>
            </a:xfrm>
            <a:prstGeom prst="rect">
              <a:avLst/>
            </a:prstGeom>
          </p:spPr>
        </p:pic>
        <p:sp>
          <p:nvSpPr>
            <p:cNvPr id="18" name="Graphic 68">
              <a:extLst>
                <a:ext uri="{FF2B5EF4-FFF2-40B4-BE49-F238E27FC236}">
                  <a16:creationId xmlns:a16="http://schemas.microsoft.com/office/drawing/2014/main" id="{C10126B9-BC22-FF2E-59F0-79D295689823}"/>
                </a:ext>
              </a:extLst>
            </p:cNvPr>
            <p:cNvSpPr/>
            <p:nvPr/>
          </p:nvSpPr>
          <p:spPr>
            <a:xfrm>
              <a:off x="3389629" y="3573779"/>
              <a:ext cx="987425" cy="986790"/>
            </a:xfrm>
            <a:custGeom>
              <a:avLst/>
              <a:gdLst/>
              <a:ahLst/>
              <a:cxnLst/>
              <a:rect l="l" t="t" r="r" b="b"/>
              <a:pathLst>
                <a:path w="987425" h="986790">
                  <a:moveTo>
                    <a:pt x="987425" y="0"/>
                  </a:moveTo>
                  <a:lnTo>
                    <a:pt x="897001" y="32257"/>
                  </a:lnTo>
                  <a:lnTo>
                    <a:pt x="927353" y="54863"/>
                  </a:lnTo>
                  <a:lnTo>
                    <a:pt x="0" y="982979"/>
                  </a:lnTo>
                  <a:lnTo>
                    <a:pt x="5714" y="986789"/>
                  </a:lnTo>
                  <a:lnTo>
                    <a:pt x="933068" y="59308"/>
                  </a:lnTo>
                  <a:lnTo>
                    <a:pt x="963422" y="82041"/>
                  </a:lnTo>
                  <a:lnTo>
                    <a:pt x="987425" y="0"/>
                  </a:lnTo>
                  <a:close/>
                </a:path>
              </a:pathLst>
            </a:custGeom>
            <a:solidFill>
              <a:srgbClr val="155F82"/>
            </a:solidFill>
          </p:spPr>
          <p:txBody>
            <a:bodyPr wrap="square" lIns="0" tIns="0" rIns="0" bIns="0" rtlCol="0">
              <a:prstTxWarp prst="textNoShape">
                <a:avLst/>
              </a:prstTxWarp>
              <a:noAutofit/>
            </a:bodyPr>
            <a:lstStyle/>
            <a:p>
              <a:endParaRPr lang="en-IN"/>
            </a:p>
          </p:txBody>
        </p:sp>
        <p:sp>
          <p:nvSpPr>
            <p:cNvPr id="19" name="Graphic 69">
              <a:extLst>
                <a:ext uri="{FF2B5EF4-FFF2-40B4-BE49-F238E27FC236}">
                  <a16:creationId xmlns:a16="http://schemas.microsoft.com/office/drawing/2014/main" id="{75964190-C5F7-6D45-3C95-54091D1F0B46}"/>
                </a:ext>
              </a:extLst>
            </p:cNvPr>
            <p:cNvSpPr/>
            <p:nvPr/>
          </p:nvSpPr>
          <p:spPr>
            <a:xfrm>
              <a:off x="1528444" y="4399279"/>
              <a:ext cx="1830070" cy="643890"/>
            </a:xfrm>
            <a:custGeom>
              <a:avLst/>
              <a:gdLst/>
              <a:ahLst/>
              <a:cxnLst/>
              <a:rect l="l" t="t" r="r" b="b"/>
              <a:pathLst>
                <a:path w="1830070" h="643890">
                  <a:moveTo>
                    <a:pt x="915288" y="0"/>
                  </a:moveTo>
                  <a:lnTo>
                    <a:pt x="840104" y="1270"/>
                  </a:lnTo>
                  <a:lnTo>
                    <a:pt x="766826" y="4445"/>
                  </a:lnTo>
                  <a:lnTo>
                    <a:pt x="695325" y="9525"/>
                  </a:lnTo>
                  <a:lnTo>
                    <a:pt x="625855" y="16383"/>
                  </a:lnTo>
                  <a:lnTo>
                    <a:pt x="558800" y="25273"/>
                  </a:lnTo>
                  <a:lnTo>
                    <a:pt x="494284" y="35941"/>
                  </a:lnTo>
                  <a:lnTo>
                    <a:pt x="433070" y="48006"/>
                  </a:lnTo>
                  <a:lnTo>
                    <a:pt x="374904" y="61849"/>
                  </a:lnTo>
                  <a:lnTo>
                    <a:pt x="319913" y="77597"/>
                  </a:lnTo>
                  <a:lnTo>
                    <a:pt x="267969" y="94107"/>
                  </a:lnTo>
                  <a:lnTo>
                    <a:pt x="220599" y="112395"/>
                  </a:lnTo>
                  <a:lnTo>
                    <a:pt x="176402" y="131953"/>
                  </a:lnTo>
                  <a:lnTo>
                    <a:pt x="137160" y="152146"/>
                  </a:lnTo>
                  <a:lnTo>
                    <a:pt x="72008" y="196977"/>
                  </a:lnTo>
                  <a:lnTo>
                    <a:pt x="26543" y="244348"/>
                  </a:lnTo>
                  <a:lnTo>
                    <a:pt x="3175" y="295402"/>
                  </a:lnTo>
                  <a:lnTo>
                    <a:pt x="0" y="321945"/>
                  </a:lnTo>
                  <a:lnTo>
                    <a:pt x="3175" y="348488"/>
                  </a:lnTo>
                  <a:lnTo>
                    <a:pt x="26543" y="399542"/>
                  </a:lnTo>
                  <a:lnTo>
                    <a:pt x="72008" y="447548"/>
                  </a:lnTo>
                  <a:lnTo>
                    <a:pt x="137160" y="491744"/>
                  </a:lnTo>
                  <a:lnTo>
                    <a:pt x="176402" y="511937"/>
                  </a:lnTo>
                  <a:lnTo>
                    <a:pt x="220599" y="531495"/>
                  </a:lnTo>
                  <a:lnTo>
                    <a:pt x="267969" y="549783"/>
                  </a:lnTo>
                  <a:lnTo>
                    <a:pt x="319913" y="566293"/>
                  </a:lnTo>
                  <a:lnTo>
                    <a:pt x="374904" y="582041"/>
                  </a:lnTo>
                  <a:lnTo>
                    <a:pt x="433070" y="595884"/>
                  </a:lnTo>
                  <a:lnTo>
                    <a:pt x="494284" y="607949"/>
                  </a:lnTo>
                  <a:lnTo>
                    <a:pt x="558800" y="618617"/>
                  </a:lnTo>
                  <a:lnTo>
                    <a:pt x="625855" y="627507"/>
                  </a:lnTo>
                  <a:lnTo>
                    <a:pt x="695325" y="634365"/>
                  </a:lnTo>
                  <a:lnTo>
                    <a:pt x="766826" y="639445"/>
                  </a:lnTo>
                  <a:lnTo>
                    <a:pt x="840104" y="642620"/>
                  </a:lnTo>
                  <a:lnTo>
                    <a:pt x="915288" y="643890"/>
                  </a:lnTo>
                  <a:lnTo>
                    <a:pt x="989964" y="642620"/>
                  </a:lnTo>
                  <a:lnTo>
                    <a:pt x="1063244" y="639445"/>
                  </a:lnTo>
                  <a:lnTo>
                    <a:pt x="1134745" y="634365"/>
                  </a:lnTo>
                  <a:lnTo>
                    <a:pt x="1204214" y="627507"/>
                  </a:lnTo>
                  <a:lnTo>
                    <a:pt x="1271270" y="618617"/>
                  </a:lnTo>
                  <a:lnTo>
                    <a:pt x="1335786" y="607949"/>
                  </a:lnTo>
                  <a:lnTo>
                    <a:pt x="1397000" y="595884"/>
                  </a:lnTo>
                  <a:lnTo>
                    <a:pt x="1455165" y="582041"/>
                  </a:lnTo>
                  <a:lnTo>
                    <a:pt x="1510791" y="566293"/>
                  </a:lnTo>
                  <a:lnTo>
                    <a:pt x="1562100" y="549783"/>
                  </a:lnTo>
                  <a:lnTo>
                    <a:pt x="1610105" y="531495"/>
                  </a:lnTo>
                  <a:lnTo>
                    <a:pt x="1653666" y="511937"/>
                  </a:lnTo>
                  <a:lnTo>
                    <a:pt x="1692910" y="491744"/>
                  </a:lnTo>
                  <a:lnTo>
                    <a:pt x="1758061" y="447548"/>
                  </a:lnTo>
                  <a:lnTo>
                    <a:pt x="1803527" y="399542"/>
                  </a:lnTo>
                  <a:lnTo>
                    <a:pt x="1826895" y="348488"/>
                  </a:lnTo>
                  <a:lnTo>
                    <a:pt x="1830070" y="321945"/>
                  </a:lnTo>
                  <a:lnTo>
                    <a:pt x="1826895" y="295402"/>
                  </a:lnTo>
                  <a:lnTo>
                    <a:pt x="1803527" y="244348"/>
                  </a:lnTo>
                  <a:lnTo>
                    <a:pt x="1758061" y="196977"/>
                  </a:lnTo>
                  <a:lnTo>
                    <a:pt x="1692910" y="152146"/>
                  </a:lnTo>
                  <a:lnTo>
                    <a:pt x="1653666" y="131953"/>
                  </a:lnTo>
                  <a:lnTo>
                    <a:pt x="1610105" y="112395"/>
                  </a:lnTo>
                  <a:lnTo>
                    <a:pt x="1562100" y="94107"/>
                  </a:lnTo>
                  <a:lnTo>
                    <a:pt x="1510791" y="77597"/>
                  </a:lnTo>
                  <a:lnTo>
                    <a:pt x="1455165" y="61849"/>
                  </a:lnTo>
                  <a:lnTo>
                    <a:pt x="1397000" y="48006"/>
                  </a:lnTo>
                  <a:lnTo>
                    <a:pt x="1335786" y="35941"/>
                  </a:lnTo>
                  <a:lnTo>
                    <a:pt x="1271270" y="25273"/>
                  </a:lnTo>
                  <a:lnTo>
                    <a:pt x="1204214" y="16383"/>
                  </a:lnTo>
                  <a:lnTo>
                    <a:pt x="1134745" y="9525"/>
                  </a:lnTo>
                  <a:lnTo>
                    <a:pt x="1063244" y="4445"/>
                  </a:lnTo>
                  <a:lnTo>
                    <a:pt x="989964" y="1270"/>
                  </a:lnTo>
                  <a:lnTo>
                    <a:pt x="915288" y="0"/>
                  </a:lnTo>
                  <a:close/>
                </a:path>
              </a:pathLst>
            </a:custGeom>
            <a:solidFill>
              <a:srgbClr val="FFFFFF"/>
            </a:solidFill>
          </p:spPr>
          <p:txBody>
            <a:bodyPr wrap="square" lIns="0" tIns="0" rIns="0" bIns="0" rtlCol="0">
              <a:prstTxWarp prst="textNoShape">
                <a:avLst/>
              </a:prstTxWarp>
              <a:noAutofit/>
            </a:bodyPr>
            <a:lstStyle/>
            <a:p>
              <a:endParaRPr lang="en-IN"/>
            </a:p>
          </p:txBody>
        </p:sp>
        <p:sp>
          <p:nvSpPr>
            <p:cNvPr id="20" name="Graphic 70">
              <a:extLst>
                <a:ext uri="{FF2B5EF4-FFF2-40B4-BE49-F238E27FC236}">
                  <a16:creationId xmlns:a16="http://schemas.microsoft.com/office/drawing/2014/main" id="{4CC8358D-4CD9-DBC8-05B7-358D500403CC}"/>
                </a:ext>
              </a:extLst>
            </p:cNvPr>
            <p:cNvSpPr/>
            <p:nvPr/>
          </p:nvSpPr>
          <p:spPr>
            <a:xfrm>
              <a:off x="1441450" y="3543300"/>
              <a:ext cx="1917064" cy="1499870"/>
            </a:xfrm>
            <a:custGeom>
              <a:avLst/>
              <a:gdLst/>
              <a:ahLst/>
              <a:cxnLst/>
              <a:rect l="l" t="t" r="r" b="b"/>
              <a:pathLst>
                <a:path w="1917064" h="1499870">
                  <a:moveTo>
                    <a:pt x="87249" y="1177925"/>
                  </a:moveTo>
                  <a:lnTo>
                    <a:pt x="99187" y="1125474"/>
                  </a:lnTo>
                  <a:lnTo>
                    <a:pt x="133984" y="1076325"/>
                  </a:lnTo>
                  <a:lnTo>
                    <a:pt x="189611" y="1030224"/>
                  </a:lnTo>
                  <a:lnTo>
                    <a:pt x="263525" y="987933"/>
                  </a:lnTo>
                  <a:lnTo>
                    <a:pt x="307847" y="968375"/>
                  </a:lnTo>
                  <a:lnTo>
                    <a:pt x="355219" y="950087"/>
                  </a:lnTo>
                  <a:lnTo>
                    <a:pt x="407034" y="933577"/>
                  </a:lnTo>
                  <a:lnTo>
                    <a:pt x="462025" y="917829"/>
                  </a:lnTo>
                  <a:lnTo>
                    <a:pt x="520192" y="903986"/>
                  </a:lnTo>
                  <a:lnTo>
                    <a:pt x="581532" y="891921"/>
                  </a:lnTo>
                  <a:lnTo>
                    <a:pt x="645921" y="881253"/>
                  </a:lnTo>
                  <a:lnTo>
                    <a:pt x="712978" y="872363"/>
                  </a:lnTo>
                  <a:lnTo>
                    <a:pt x="782446" y="865505"/>
                  </a:lnTo>
                  <a:lnTo>
                    <a:pt x="853947" y="860425"/>
                  </a:lnTo>
                  <a:lnTo>
                    <a:pt x="927227" y="857250"/>
                  </a:lnTo>
                  <a:lnTo>
                    <a:pt x="1002410" y="855980"/>
                  </a:lnTo>
                  <a:lnTo>
                    <a:pt x="1077086" y="857250"/>
                  </a:lnTo>
                  <a:lnTo>
                    <a:pt x="1150366" y="860425"/>
                  </a:lnTo>
                  <a:lnTo>
                    <a:pt x="1221740" y="865505"/>
                  </a:lnTo>
                  <a:lnTo>
                    <a:pt x="1291335" y="872363"/>
                  </a:lnTo>
                  <a:lnTo>
                    <a:pt x="1358265" y="881253"/>
                  </a:lnTo>
                  <a:lnTo>
                    <a:pt x="1422781" y="891921"/>
                  </a:lnTo>
                  <a:lnTo>
                    <a:pt x="1484121" y="903986"/>
                  </a:lnTo>
                  <a:lnTo>
                    <a:pt x="1542287" y="917829"/>
                  </a:lnTo>
                  <a:lnTo>
                    <a:pt x="1597914" y="933577"/>
                  </a:lnTo>
                  <a:lnTo>
                    <a:pt x="1649095" y="950087"/>
                  </a:lnTo>
                  <a:lnTo>
                    <a:pt x="1697100" y="968375"/>
                  </a:lnTo>
                  <a:lnTo>
                    <a:pt x="1740661" y="987933"/>
                  </a:lnTo>
                  <a:lnTo>
                    <a:pt x="1779905" y="1008126"/>
                  </a:lnTo>
                  <a:lnTo>
                    <a:pt x="1845056" y="1052957"/>
                  </a:lnTo>
                  <a:lnTo>
                    <a:pt x="1890521" y="1100328"/>
                  </a:lnTo>
                  <a:lnTo>
                    <a:pt x="1913890" y="1151382"/>
                  </a:lnTo>
                  <a:lnTo>
                    <a:pt x="1917065" y="1177925"/>
                  </a:lnTo>
                  <a:lnTo>
                    <a:pt x="1913890" y="1204468"/>
                  </a:lnTo>
                  <a:lnTo>
                    <a:pt x="1890521" y="1255522"/>
                  </a:lnTo>
                  <a:lnTo>
                    <a:pt x="1845056" y="1303528"/>
                  </a:lnTo>
                  <a:lnTo>
                    <a:pt x="1779905" y="1347724"/>
                  </a:lnTo>
                  <a:lnTo>
                    <a:pt x="1740661" y="1367917"/>
                  </a:lnTo>
                  <a:lnTo>
                    <a:pt x="1697100" y="1387475"/>
                  </a:lnTo>
                  <a:lnTo>
                    <a:pt x="1649095" y="1405763"/>
                  </a:lnTo>
                  <a:lnTo>
                    <a:pt x="1597914" y="1422273"/>
                  </a:lnTo>
                  <a:lnTo>
                    <a:pt x="1542287" y="1438021"/>
                  </a:lnTo>
                  <a:lnTo>
                    <a:pt x="1484121" y="1451864"/>
                  </a:lnTo>
                  <a:lnTo>
                    <a:pt x="1422781" y="1463929"/>
                  </a:lnTo>
                  <a:lnTo>
                    <a:pt x="1358265" y="1474597"/>
                  </a:lnTo>
                  <a:lnTo>
                    <a:pt x="1291335" y="1483487"/>
                  </a:lnTo>
                  <a:lnTo>
                    <a:pt x="1221740" y="1490345"/>
                  </a:lnTo>
                  <a:lnTo>
                    <a:pt x="1150366" y="1495425"/>
                  </a:lnTo>
                  <a:lnTo>
                    <a:pt x="1077086" y="1498600"/>
                  </a:lnTo>
                  <a:lnTo>
                    <a:pt x="1002410" y="1499870"/>
                  </a:lnTo>
                  <a:lnTo>
                    <a:pt x="927227" y="1498600"/>
                  </a:lnTo>
                  <a:lnTo>
                    <a:pt x="853947" y="1495425"/>
                  </a:lnTo>
                  <a:lnTo>
                    <a:pt x="782446" y="1490345"/>
                  </a:lnTo>
                  <a:lnTo>
                    <a:pt x="712978" y="1483487"/>
                  </a:lnTo>
                  <a:lnTo>
                    <a:pt x="645921" y="1474597"/>
                  </a:lnTo>
                  <a:lnTo>
                    <a:pt x="581532" y="1463929"/>
                  </a:lnTo>
                  <a:lnTo>
                    <a:pt x="520192" y="1451864"/>
                  </a:lnTo>
                  <a:lnTo>
                    <a:pt x="462025" y="1438021"/>
                  </a:lnTo>
                  <a:lnTo>
                    <a:pt x="407034" y="1422273"/>
                  </a:lnTo>
                  <a:lnTo>
                    <a:pt x="355219" y="1405763"/>
                  </a:lnTo>
                  <a:lnTo>
                    <a:pt x="307847" y="1387475"/>
                  </a:lnTo>
                  <a:lnTo>
                    <a:pt x="263525" y="1367917"/>
                  </a:lnTo>
                  <a:lnTo>
                    <a:pt x="224408" y="1347724"/>
                  </a:lnTo>
                  <a:lnTo>
                    <a:pt x="159257" y="1303528"/>
                  </a:lnTo>
                  <a:lnTo>
                    <a:pt x="113792" y="1255522"/>
                  </a:lnTo>
                  <a:lnTo>
                    <a:pt x="90424" y="1204468"/>
                  </a:lnTo>
                  <a:lnTo>
                    <a:pt x="87249" y="1177925"/>
                  </a:lnTo>
                  <a:close/>
                </a:path>
                <a:path w="1917064" h="1499870">
                  <a:moveTo>
                    <a:pt x="0" y="287909"/>
                  </a:moveTo>
                  <a:lnTo>
                    <a:pt x="13334" y="238633"/>
                  </a:lnTo>
                  <a:lnTo>
                    <a:pt x="51815" y="192532"/>
                  </a:lnTo>
                  <a:lnTo>
                    <a:pt x="112521" y="149606"/>
                  </a:lnTo>
                  <a:lnTo>
                    <a:pt x="151002" y="129412"/>
                  </a:lnTo>
                  <a:lnTo>
                    <a:pt x="194690" y="110490"/>
                  </a:lnTo>
                  <a:lnTo>
                    <a:pt x="242696" y="92837"/>
                  </a:lnTo>
                  <a:lnTo>
                    <a:pt x="294513" y="76326"/>
                  </a:lnTo>
                  <a:lnTo>
                    <a:pt x="351408" y="61213"/>
                  </a:lnTo>
                  <a:lnTo>
                    <a:pt x="411480" y="47371"/>
                  </a:lnTo>
                  <a:lnTo>
                    <a:pt x="474725" y="35306"/>
                  </a:lnTo>
                  <a:lnTo>
                    <a:pt x="541655" y="25273"/>
                  </a:lnTo>
                  <a:lnTo>
                    <a:pt x="611885" y="16383"/>
                  </a:lnTo>
                  <a:lnTo>
                    <a:pt x="683894" y="9525"/>
                  </a:lnTo>
                  <a:lnTo>
                    <a:pt x="759079" y="4445"/>
                  </a:lnTo>
                  <a:lnTo>
                    <a:pt x="836168" y="1270"/>
                  </a:lnTo>
                  <a:lnTo>
                    <a:pt x="915289" y="0"/>
                  </a:lnTo>
                  <a:lnTo>
                    <a:pt x="994282" y="1270"/>
                  </a:lnTo>
                  <a:lnTo>
                    <a:pt x="1071371" y="4445"/>
                  </a:lnTo>
                  <a:lnTo>
                    <a:pt x="1145920" y="9525"/>
                  </a:lnTo>
                  <a:lnTo>
                    <a:pt x="1218692" y="16383"/>
                  </a:lnTo>
                  <a:lnTo>
                    <a:pt x="1288160" y="25273"/>
                  </a:lnTo>
                  <a:lnTo>
                    <a:pt x="1355217" y="35306"/>
                  </a:lnTo>
                  <a:lnTo>
                    <a:pt x="1418970" y="47371"/>
                  </a:lnTo>
                  <a:lnTo>
                    <a:pt x="1479042" y="61213"/>
                  </a:lnTo>
                  <a:lnTo>
                    <a:pt x="1535303" y="76326"/>
                  </a:lnTo>
                  <a:lnTo>
                    <a:pt x="1587754" y="92837"/>
                  </a:lnTo>
                  <a:lnTo>
                    <a:pt x="1635759" y="110490"/>
                  </a:lnTo>
                  <a:lnTo>
                    <a:pt x="1678812" y="129412"/>
                  </a:lnTo>
                  <a:lnTo>
                    <a:pt x="1717294" y="149606"/>
                  </a:lnTo>
                  <a:lnTo>
                    <a:pt x="1778634" y="192532"/>
                  </a:lnTo>
                  <a:lnTo>
                    <a:pt x="1816608" y="238633"/>
                  </a:lnTo>
                  <a:lnTo>
                    <a:pt x="1829816" y="287909"/>
                  </a:lnTo>
                  <a:lnTo>
                    <a:pt x="1826641" y="312420"/>
                  </a:lnTo>
                  <a:lnTo>
                    <a:pt x="1800733" y="360426"/>
                  </a:lnTo>
                  <a:lnTo>
                    <a:pt x="1750821" y="405257"/>
                  </a:lnTo>
                  <a:lnTo>
                    <a:pt x="1678812" y="446278"/>
                  </a:lnTo>
                  <a:lnTo>
                    <a:pt x="1635759" y="465201"/>
                  </a:lnTo>
                  <a:lnTo>
                    <a:pt x="1587754" y="482854"/>
                  </a:lnTo>
                  <a:lnTo>
                    <a:pt x="1535303" y="499364"/>
                  </a:lnTo>
                  <a:lnTo>
                    <a:pt x="1479042" y="514477"/>
                  </a:lnTo>
                  <a:lnTo>
                    <a:pt x="1418970" y="528320"/>
                  </a:lnTo>
                  <a:lnTo>
                    <a:pt x="1355217" y="540385"/>
                  </a:lnTo>
                  <a:lnTo>
                    <a:pt x="1288160" y="550418"/>
                  </a:lnTo>
                  <a:lnTo>
                    <a:pt x="1218692" y="559308"/>
                  </a:lnTo>
                  <a:lnTo>
                    <a:pt x="1145920" y="566293"/>
                  </a:lnTo>
                  <a:lnTo>
                    <a:pt x="1071371" y="571246"/>
                  </a:lnTo>
                  <a:lnTo>
                    <a:pt x="994282" y="574421"/>
                  </a:lnTo>
                  <a:lnTo>
                    <a:pt x="915289" y="575691"/>
                  </a:lnTo>
                  <a:lnTo>
                    <a:pt x="836168" y="574421"/>
                  </a:lnTo>
                  <a:lnTo>
                    <a:pt x="759079" y="571246"/>
                  </a:lnTo>
                  <a:lnTo>
                    <a:pt x="683894" y="566293"/>
                  </a:lnTo>
                  <a:lnTo>
                    <a:pt x="611885" y="559308"/>
                  </a:lnTo>
                  <a:lnTo>
                    <a:pt x="541655" y="550418"/>
                  </a:lnTo>
                  <a:lnTo>
                    <a:pt x="474725" y="540385"/>
                  </a:lnTo>
                  <a:lnTo>
                    <a:pt x="411480" y="528320"/>
                  </a:lnTo>
                  <a:lnTo>
                    <a:pt x="351408" y="514477"/>
                  </a:lnTo>
                  <a:lnTo>
                    <a:pt x="294513" y="499364"/>
                  </a:lnTo>
                  <a:lnTo>
                    <a:pt x="242696" y="482854"/>
                  </a:lnTo>
                  <a:lnTo>
                    <a:pt x="194690" y="465201"/>
                  </a:lnTo>
                  <a:lnTo>
                    <a:pt x="151002" y="446278"/>
                  </a:lnTo>
                  <a:lnTo>
                    <a:pt x="112521" y="426085"/>
                  </a:lnTo>
                  <a:lnTo>
                    <a:pt x="51815" y="383159"/>
                  </a:lnTo>
                  <a:lnTo>
                    <a:pt x="13334" y="337058"/>
                  </a:lnTo>
                  <a:lnTo>
                    <a:pt x="0" y="287909"/>
                  </a:lnTo>
                  <a:close/>
                </a:path>
              </a:pathLst>
            </a:custGeom>
            <a:ln w="12700">
              <a:solidFill>
                <a:srgbClr val="000000"/>
              </a:solidFill>
              <a:prstDash val="solid"/>
            </a:ln>
          </p:spPr>
          <p:txBody>
            <a:bodyPr wrap="square" lIns="0" tIns="0" rIns="0" bIns="0" rtlCol="0">
              <a:prstTxWarp prst="textNoShape">
                <a:avLst/>
              </a:prstTxWarp>
              <a:noAutofit/>
            </a:bodyPr>
            <a:lstStyle/>
            <a:p>
              <a:endParaRPr lang="en-IN"/>
            </a:p>
          </p:txBody>
        </p:sp>
        <p:pic>
          <p:nvPicPr>
            <p:cNvPr id="21" name="Image 71">
              <a:extLst>
                <a:ext uri="{FF2B5EF4-FFF2-40B4-BE49-F238E27FC236}">
                  <a16:creationId xmlns:a16="http://schemas.microsoft.com/office/drawing/2014/main" id="{7AB64B83-5FCA-98B3-7B05-E75728F007E4}"/>
                </a:ext>
              </a:extLst>
            </p:cNvPr>
            <p:cNvPicPr/>
            <p:nvPr/>
          </p:nvPicPr>
          <p:blipFill>
            <a:blip r:embed="rId3" cstate="print"/>
            <a:stretch>
              <a:fillRect/>
            </a:stretch>
          </p:blipFill>
          <p:spPr>
            <a:xfrm>
              <a:off x="1987550" y="2022475"/>
              <a:ext cx="268604" cy="102235"/>
            </a:xfrm>
            <a:prstGeom prst="rect">
              <a:avLst/>
            </a:prstGeom>
          </p:spPr>
        </p:pic>
        <p:pic>
          <p:nvPicPr>
            <p:cNvPr id="22" name="Image 72">
              <a:extLst>
                <a:ext uri="{FF2B5EF4-FFF2-40B4-BE49-F238E27FC236}">
                  <a16:creationId xmlns:a16="http://schemas.microsoft.com/office/drawing/2014/main" id="{AF5CC1D2-52AF-112B-0BE1-DE3590828A93}"/>
                </a:ext>
              </a:extLst>
            </p:cNvPr>
            <p:cNvPicPr/>
            <p:nvPr/>
          </p:nvPicPr>
          <p:blipFill>
            <a:blip r:embed="rId4" cstate="print"/>
            <a:stretch>
              <a:fillRect/>
            </a:stretch>
          </p:blipFill>
          <p:spPr>
            <a:xfrm>
              <a:off x="2075814" y="2893695"/>
              <a:ext cx="233045" cy="102235"/>
            </a:xfrm>
            <a:prstGeom prst="rect">
              <a:avLst/>
            </a:prstGeom>
          </p:spPr>
        </p:pic>
        <p:pic>
          <p:nvPicPr>
            <p:cNvPr id="23" name="Image 73">
              <a:extLst>
                <a:ext uri="{FF2B5EF4-FFF2-40B4-BE49-F238E27FC236}">
                  <a16:creationId xmlns:a16="http://schemas.microsoft.com/office/drawing/2014/main" id="{77DC81A4-9967-4663-EC67-0B5ECE506746}"/>
                </a:ext>
              </a:extLst>
            </p:cNvPr>
            <p:cNvPicPr/>
            <p:nvPr/>
          </p:nvPicPr>
          <p:blipFill>
            <a:blip r:embed="rId2" cstate="print"/>
            <a:stretch>
              <a:fillRect/>
            </a:stretch>
          </p:blipFill>
          <p:spPr>
            <a:xfrm>
              <a:off x="0" y="1755139"/>
              <a:ext cx="440055" cy="912494"/>
            </a:xfrm>
            <a:prstGeom prst="rect">
              <a:avLst/>
            </a:prstGeom>
          </p:spPr>
        </p:pic>
        <p:sp>
          <p:nvSpPr>
            <p:cNvPr id="24" name="Textbox 74">
              <a:extLst>
                <a:ext uri="{FF2B5EF4-FFF2-40B4-BE49-F238E27FC236}">
                  <a16:creationId xmlns:a16="http://schemas.microsoft.com/office/drawing/2014/main" id="{3FB07D7E-A61E-664E-3A2D-7183E2FF193C}"/>
                </a:ext>
              </a:extLst>
            </p:cNvPr>
            <p:cNvSpPr txBox="1"/>
            <p:nvPr/>
          </p:nvSpPr>
          <p:spPr>
            <a:xfrm>
              <a:off x="1774444" y="158290"/>
              <a:ext cx="920115" cy="163195"/>
            </a:xfrm>
            <a:prstGeom prst="rect">
              <a:avLst/>
            </a:prstGeom>
          </p:spPr>
          <p:txBody>
            <a:bodyPr wrap="square" lIns="0" tIns="0" rIns="0" bIns="0" rtlCol="0">
              <a:noAutofit/>
            </a:bodyPr>
            <a:lstStyle/>
            <a:p>
              <a:r>
                <a:rPr lang="en-US" sz="1100" spc="-10">
                  <a:effectLst/>
                  <a:latin typeface="Trebuchet MS" panose="020B0603020202020204" pitchFamily="34" charset="0"/>
                  <a:ea typeface="Times New Roman" panose="02020603050405020304" pitchFamily="18" charset="0"/>
                </a:rPr>
                <a:t>Datacollection</a:t>
              </a:r>
              <a:endParaRPr lang="en-IN" sz="1100">
                <a:effectLst/>
                <a:latin typeface="Times New Roman" panose="02020603050405020304" pitchFamily="18" charset="0"/>
                <a:ea typeface="Times New Roman" panose="02020603050405020304" pitchFamily="18" charset="0"/>
              </a:endParaRPr>
            </a:p>
          </p:txBody>
        </p:sp>
        <p:sp>
          <p:nvSpPr>
            <p:cNvPr id="25" name="Textbox 75">
              <a:extLst>
                <a:ext uri="{FF2B5EF4-FFF2-40B4-BE49-F238E27FC236}">
                  <a16:creationId xmlns:a16="http://schemas.microsoft.com/office/drawing/2014/main" id="{AEFFE52C-71D6-D416-0D2A-E606D523BEDF}"/>
                </a:ext>
              </a:extLst>
            </p:cNvPr>
            <p:cNvSpPr txBox="1"/>
            <p:nvPr/>
          </p:nvSpPr>
          <p:spPr>
            <a:xfrm>
              <a:off x="1925320" y="1052878"/>
              <a:ext cx="708660" cy="326390"/>
            </a:xfrm>
            <a:prstGeom prst="rect">
              <a:avLst/>
            </a:prstGeom>
          </p:spPr>
          <p:txBody>
            <a:bodyPr wrap="square" lIns="0" tIns="0" rIns="0" bIns="0" rtlCol="0">
              <a:noAutofit/>
            </a:bodyPr>
            <a:lstStyle/>
            <a:p>
              <a:pPr marL="309245" marR="11430" indent="-309880">
                <a:spcAft>
                  <a:spcPts val="0"/>
                </a:spcAft>
              </a:pPr>
              <a:r>
                <a:rPr lang="en-US" sz="1100" spc="-40">
                  <a:effectLst/>
                  <a:latin typeface="Trebuchet MS" panose="020B0603020202020204" pitchFamily="34" charset="0"/>
                  <a:ea typeface="Times New Roman" panose="02020603050405020304" pitchFamily="18" charset="0"/>
                </a:rPr>
                <a:t>Classificatio </a:t>
              </a:r>
              <a:r>
                <a:rPr lang="en-US" sz="1100" spc="-50">
                  <a:effectLst/>
                  <a:latin typeface="Trebuchet MS" panose="020B0603020202020204" pitchFamily="34" charset="0"/>
                  <a:ea typeface="Times New Roman" panose="02020603050405020304" pitchFamily="18" charset="0"/>
                </a:rPr>
                <a:t>n</a:t>
              </a:r>
              <a:endParaRPr lang="en-IN" sz="1100">
                <a:effectLst/>
                <a:latin typeface="Times New Roman" panose="02020603050405020304" pitchFamily="18" charset="0"/>
                <a:ea typeface="Times New Roman" panose="02020603050405020304" pitchFamily="18" charset="0"/>
              </a:endParaRPr>
            </a:p>
          </p:txBody>
        </p:sp>
        <p:sp>
          <p:nvSpPr>
            <p:cNvPr id="26" name="Textbox 76">
              <a:extLst>
                <a:ext uri="{FF2B5EF4-FFF2-40B4-BE49-F238E27FC236}">
                  <a16:creationId xmlns:a16="http://schemas.microsoft.com/office/drawing/2014/main" id="{454A4316-56CE-46A7-940B-7BCFE18FE9BB}"/>
                </a:ext>
              </a:extLst>
            </p:cNvPr>
            <p:cNvSpPr txBox="1"/>
            <p:nvPr/>
          </p:nvSpPr>
          <p:spPr>
            <a:xfrm>
              <a:off x="2303272" y="1999536"/>
              <a:ext cx="292100" cy="163195"/>
            </a:xfrm>
            <a:prstGeom prst="rect">
              <a:avLst/>
            </a:prstGeom>
          </p:spPr>
          <p:txBody>
            <a:bodyPr wrap="square" lIns="0" tIns="0" rIns="0" bIns="0" rtlCol="0">
              <a:noAutofit/>
            </a:bodyPr>
            <a:lstStyle/>
            <a:p>
              <a:r>
                <a:rPr lang="en-US" sz="1100" spc="-20">
                  <a:effectLst/>
                  <a:latin typeface="Trebuchet MS" panose="020B0603020202020204" pitchFamily="34" charset="0"/>
                  <a:ea typeface="Times New Roman" panose="02020603050405020304" pitchFamily="18" charset="0"/>
                </a:rPr>
                <a:t>data</a:t>
              </a:r>
              <a:endParaRPr lang="en-IN" sz="1100">
                <a:effectLst/>
                <a:latin typeface="Times New Roman" panose="02020603050405020304" pitchFamily="18" charset="0"/>
                <a:ea typeface="Times New Roman" panose="02020603050405020304" pitchFamily="18" charset="0"/>
              </a:endParaRPr>
            </a:p>
          </p:txBody>
        </p:sp>
        <p:sp>
          <p:nvSpPr>
            <p:cNvPr id="27" name="Textbox 77">
              <a:extLst>
                <a:ext uri="{FF2B5EF4-FFF2-40B4-BE49-F238E27FC236}">
                  <a16:creationId xmlns:a16="http://schemas.microsoft.com/office/drawing/2014/main" id="{DBDF1ACA-344E-183B-2CF8-7E53F9EE275E}"/>
                </a:ext>
              </a:extLst>
            </p:cNvPr>
            <p:cNvSpPr txBox="1"/>
            <p:nvPr/>
          </p:nvSpPr>
          <p:spPr>
            <a:xfrm>
              <a:off x="2341372" y="2869740"/>
              <a:ext cx="292100" cy="163195"/>
            </a:xfrm>
            <a:prstGeom prst="rect">
              <a:avLst/>
            </a:prstGeom>
          </p:spPr>
          <p:txBody>
            <a:bodyPr wrap="square" lIns="0" tIns="0" rIns="0" bIns="0" rtlCol="0">
              <a:noAutofit/>
            </a:bodyPr>
            <a:lstStyle/>
            <a:p>
              <a:r>
                <a:rPr lang="en-US" sz="1100" spc="-20">
                  <a:effectLst/>
                  <a:latin typeface="Trebuchet MS" panose="020B0603020202020204" pitchFamily="34" charset="0"/>
                  <a:ea typeface="Times New Roman" panose="02020603050405020304" pitchFamily="18" charset="0"/>
                </a:rPr>
                <a:t>data</a:t>
              </a:r>
              <a:endParaRPr lang="en-IN" sz="1100">
                <a:effectLst/>
                <a:latin typeface="Times New Roman" panose="02020603050405020304" pitchFamily="18" charset="0"/>
                <a:ea typeface="Times New Roman" panose="02020603050405020304" pitchFamily="18" charset="0"/>
              </a:endParaRPr>
            </a:p>
          </p:txBody>
        </p:sp>
        <p:sp>
          <p:nvSpPr>
            <p:cNvPr id="28" name="Textbox 78">
              <a:extLst>
                <a:ext uri="{FF2B5EF4-FFF2-40B4-BE49-F238E27FC236}">
                  <a16:creationId xmlns:a16="http://schemas.microsoft.com/office/drawing/2014/main" id="{F388DE71-9897-5194-4B0D-6C16E4DA4D87}"/>
                </a:ext>
              </a:extLst>
            </p:cNvPr>
            <p:cNvSpPr txBox="1"/>
            <p:nvPr/>
          </p:nvSpPr>
          <p:spPr>
            <a:xfrm>
              <a:off x="1847595" y="3697272"/>
              <a:ext cx="882015" cy="163195"/>
            </a:xfrm>
            <a:prstGeom prst="rect">
              <a:avLst/>
            </a:prstGeom>
          </p:spPr>
          <p:txBody>
            <a:bodyPr wrap="square" lIns="0" tIns="0" rIns="0" bIns="0" rtlCol="0">
              <a:noAutofit/>
            </a:bodyPr>
            <a:lstStyle/>
            <a:p>
              <a:r>
                <a:rPr lang="en-US" sz="1100" spc="-35">
                  <a:effectLst/>
                  <a:latin typeface="Trebuchet MS" panose="020B0603020202020204" pitchFamily="34" charset="0"/>
                  <a:ea typeface="Times New Roman" panose="02020603050405020304" pitchFamily="18" charset="0"/>
                </a:rPr>
                <a:t>Building</a:t>
              </a:r>
              <a:r>
                <a:rPr lang="en-US" sz="1100" spc="-95">
                  <a:effectLst/>
                  <a:latin typeface="Trebuchet MS" panose="020B0603020202020204" pitchFamily="34" charset="0"/>
                  <a:ea typeface="Times New Roman" panose="02020603050405020304" pitchFamily="18" charset="0"/>
                </a:rPr>
                <a:t> </a:t>
              </a:r>
              <a:r>
                <a:rPr lang="en-US" sz="1100" spc="-10">
                  <a:effectLst/>
                  <a:latin typeface="Trebuchet MS" panose="020B0603020202020204" pitchFamily="34" charset="0"/>
                  <a:ea typeface="Times New Roman" panose="02020603050405020304" pitchFamily="18" charset="0"/>
                </a:rPr>
                <a:t>model</a:t>
              </a:r>
              <a:endParaRPr lang="en-IN" sz="1100">
                <a:effectLst/>
                <a:latin typeface="Times New Roman" panose="02020603050405020304" pitchFamily="18" charset="0"/>
                <a:ea typeface="Times New Roman" panose="02020603050405020304" pitchFamily="18" charset="0"/>
              </a:endParaRPr>
            </a:p>
          </p:txBody>
        </p:sp>
        <p:sp>
          <p:nvSpPr>
            <p:cNvPr id="29" name="Textbox 79">
              <a:extLst>
                <a:ext uri="{FF2B5EF4-FFF2-40B4-BE49-F238E27FC236}">
                  <a16:creationId xmlns:a16="http://schemas.microsoft.com/office/drawing/2014/main" id="{DB2740CD-BD58-3A92-7E4B-C17DB9A180E3}"/>
                </a:ext>
              </a:extLst>
            </p:cNvPr>
            <p:cNvSpPr txBox="1"/>
            <p:nvPr/>
          </p:nvSpPr>
          <p:spPr>
            <a:xfrm>
              <a:off x="2089911" y="4548045"/>
              <a:ext cx="665480" cy="354965"/>
            </a:xfrm>
            <a:prstGeom prst="rect">
              <a:avLst/>
            </a:prstGeom>
          </p:spPr>
          <p:txBody>
            <a:bodyPr wrap="square" lIns="0" tIns="0" rIns="0" bIns="0" rtlCol="0">
              <a:noAutofit/>
            </a:bodyPr>
            <a:lstStyle/>
            <a:p>
              <a:pPr marR="11430" algn="ctr"/>
              <a:r>
                <a:rPr lang="en-US" sz="1100" spc="-50">
                  <a:effectLst/>
                  <a:latin typeface="Trebuchet MS" panose="020B0603020202020204" pitchFamily="34" charset="0"/>
                  <a:ea typeface="Times New Roman" panose="02020603050405020304" pitchFamily="18" charset="0"/>
                </a:rPr>
                <a:t>Predicating</a:t>
              </a:r>
              <a:endParaRPr lang="en-IN" sz="1100">
                <a:effectLst/>
                <a:latin typeface="Times New Roman" panose="02020603050405020304" pitchFamily="18" charset="0"/>
                <a:ea typeface="Times New Roman" panose="02020603050405020304" pitchFamily="18" charset="0"/>
              </a:endParaRPr>
            </a:p>
            <a:p>
              <a:pPr marR="27305" algn="ctr">
                <a:spcBef>
                  <a:spcPts val="235"/>
                </a:spcBef>
                <a:spcAft>
                  <a:spcPts val="0"/>
                </a:spcAft>
              </a:pPr>
              <a:r>
                <a:rPr lang="en-US" sz="1100" spc="-10">
                  <a:effectLst/>
                  <a:latin typeface="Trebuchet MS" panose="020B0603020202020204" pitchFamily="34" charset="0"/>
                  <a:ea typeface="Times New Roman" panose="02020603050405020304" pitchFamily="18" charset="0"/>
                </a:rPr>
                <a:t>output</a:t>
              </a:r>
              <a:endParaRPr lang="en-IN"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340790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5068B928-F6B4-7FC8-751F-DD4238FBD815}"/>
              </a:ext>
            </a:extLst>
          </p:cNvPr>
          <p:cNvSpPr/>
          <p:nvPr/>
        </p:nvSpPr>
        <p:spPr>
          <a:xfrm>
            <a:off x="0" y="6624918"/>
            <a:ext cx="12192000" cy="233082"/>
          </a:xfrm>
          <a:prstGeom prst="flowChartProcess">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9817ACB-8235-BF6E-FECA-C1769CCCC415}"/>
              </a:ext>
            </a:extLst>
          </p:cNvPr>
          <p:cNvSpPr txBox="1"/>
          <p:nvPr/>
        </p:nvSpPr>
        <p:spPr>
          <a:xfrm>
            <a:off x="134471" y="233082"/>
            <a:ext cx="5961529"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Class Diagram</a:t>
            </a:r>
          </a:p>
        </p:txBody>
      </p:sp>
      <p:pic>
        <p:nvPicPr>
          <p:cNvPr id="7" name="Picture 6" descr="Capture2">
            <a:extLst>
              <a:ext uri="{FF2B5EF4-FFF2-40B4-BE49-F238E27FC236}">
                <a16:creationId xmlns:a16="http://schemas.microsoft.com/office/drawing/2014/main" id="{612FE2BB-B228-F685-C14E-79A1674A3C20}"/>
              </a:ext>
            </a:extLst>
          </p:cNvPr>
          <p:cNvPicPr>
            <a:picLocks noChangeAspect="1"/>
          </p:cNvPicPr>
          <p:nvPr/>
        </p:nvPicPr>
        <p:blipFill>
          <a:blip r:embed="rId2"/>
          <a:stretch>
            <a:fillRect/>
          </a:stretch>
        </p:blipFill>
        <p:spPr bwMode="auto">
          <a:xfrm>
            <a:off x="1873623" y="1396047"/>
            <a:ext cx="8498541" cy="4529624"/>
          </a:xfrm>
          <a:prstGeom prst="rect">
            <a:avLst/>
          </a:prstGeom>
        </p:spPr>
      </p:pic>
    </p:spTree>
    <p:extLst>
      <p:ext uri="{BB962C8B-B14F-4D97-AF65-F5344CB8AC3E}">
        <p14:creationId xmlns:p14="http://schemas.microsoft.com/office/powerpoint/2010/main" val="2620632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2200E2-BB75-B49E-5AA3-AE23059BB663}"/>
              </a:ext>
            </a:extLst>
          </p:cNvPr>
          <p:cNvSpPr/>
          <p:nvPr/>
        </p:nvSpPr>
        <p:spPr>
          <a:xfrm>
            <a:off x="0" y="6598024"/>
            <a:ext cx="12192000" cy="259976"/>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9CA3698-B3D7-3161-05BA-A0004F736917}"/>
              </a:ext>
            </a:extLst>
          </p:cNvPr>
          <p:cNvSpPr txBox="1"/>
          <p:nvPr/>
        </p:nvSpPr>
        <p:spPr>
          <a:xfrm>
            <a:off x="206188" y="313765"/>
            <a:ext cx="608703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SAMPLE SCREENSHOTS</a:t>
            </a:r>
          </a:p>
        </p:txBody>
      </p:sp>
      <p:grpSp>
        <p:nvGrpSpPr>
          <p:cNvPr id="5" name="Group 4">
            <a:extLst>
              <a:ext uri="{FF2B5EF4-FFF2-40B4-BE49-F238E27FC236}">
                <a16:creationId xmlns:a16="http://schemas.microsoft.com/office/drawing/2014/main" id="{DD6EECBF-2C7B-4D8A-6B8B-67875E7DD8B8}"/>
              </a:ext>
            </a:extLst>
          </p:cNvPr>
          <p:cNvGrpSpPr>
            <a:grpSpLocks/>
          </p:cNvGrpSpPr>
          <p:nvPr/>
        </p:nvGrpSpPr>
        <p:grpSpPr>
          <a:xfrm>
            <a:off x="2805953" y="1138518"/>
            <a:ext cx="5414439" cy="4194212"/>
            <a:chOff x="4762" y="4762"/>
            <a:chExt cx="4248785" cy="3807460"/>
          </a:xfrm>
        </p:grpSpPr>
        <p:pic>
          <p:nvPicPr>
            <p:cNvPr id="6" name="Image 215">
              <a:extLst>
                <a:ext uri="{FF2B5EF4-FFF2-40B4-BE49-F238E27FC236}">
                  <a16:creationId xmlns:a16="http://schemas.microsoft.com/office/drawing/2014/main" id="{D248B96A-A5D2-91CF-A950-FC8B054AE7F8}"/>
                </a:ext>
              </a:extLst>
            </p:cNvPr>
            <p:cNvPicPr/>
            <p:nvPr/>
          </p:nvPicPr>
          <p:blipFill>
            <a:blip r:embed="rId2" cstate="print"/>
            <a:stretch>
              <a:fillRect/>
            </a:stretch>
          </p:blipFill>
          <p:spPr>
            <a:xfrm>
              <a:off x="9461" y="9461"/>
              <a:ext cx="4239133" cy="3797935"/>
            </a:xfrm>
            <a:prstGeom prst="rect">
              <a:avLst/>
            </a:prstGeom>
          </p:spPr>
        </p:pic>
        <p:sp>
          <p:nvSpPr>
            <p:cNvPr id="7" name="Graphic 216">
              <a:extLst>
                <a:ext uri="{FF2B5EF4-FFF2-40B4-BE49-F238E27FC236}">
                  <a16:creationId xmlns:a16="http://schemas.microsoft.com/office/drawing/2014/main" id="{1BD7A197-3D2A-4053-7305-FB4798A88AB0}"/>
                </a:ext>
              </a:extLst>
            </p:cNvPr>
            <p:cNvSpPr/>
            <p:nvPr/>
          </p:nvSpPr>
          <p:spPr>
            <a:xfrm>
              <a:off x="4762" y="4762"/>
              <a:ext cx="4248785" cy="3807460"/>
            </a:xfrm>
            <a:custGeom>
              <a:avLst/>
              <a:gdLst/>
              <a:ahLst/>
              <a:cxnLst/>
              <a:rect l="l" t="t" r="r" b="b"/>
              <a:pathLst>
                <a:path w="4248785" h="3807460">
                  <a:moveTo>
                    <a:pt x="0" y="3807459"/>
                  </a:moveTo>
                  <a:lnTo>
                    <a:pt x="4248658" y="3807459"/>
                  </a:lnTo>
                  <a:lnTo>
                    <a:pt x="4248658" y="0"/>
                  </a:lnTo>
                  <a:lnTo>
                    <a:pt x="0" y="0"/>
                  </a:lnTo>
                  <a:lnTo>
                    <a:pt x="0" y="3807459"/>
                  </a:lnTo>
                  <a:close/>
                </a:path>
              </a:pathLst>
            </a:custGeom>
            <a:ln w="9525">
              <a:solidFill>
                <a:srgbClr val="000000"/>
              </a:solidFill>
              <a:prstDash val="solid"/>
            </a:ln>
          </p:spPr>
          <p:txBody>
            <a:bodyPr wrap="square" lIns="0" tIns="0" rIns="0" bIns="0" rtlCol="0">
              <a:prstTxWarp prst="textNoShape">
                <a:avLst/>
              </a:prstTxWarp>
              <a:noAutofit/>
            </a:bodyPr>
            <a:lstStyle/>
            <a:p>
              <a:endParaRPr lang="en-IN"/>
            </a:p>
          </p:txBody>
        </p:sp>
      </p:grpSp>
      <p:sp>
        <p:nvSpPr>
          <p:cNvPr id="9" name="TextBox 8">
            <a:extLst>
              <a:ext uri="{FF2B5EF4-FFF2-40B4-BE49-F238E27FC236}">
                <a16:creationId xmlns:a16="http://schemas.microsoft.com/office/drawing/2014/main" id="{92A72B54-5741-0866-D7B8-8F8C51BB25B9}"/>
              </a:ext>
            </a:extLst>
          </p:cNvPr>
          <p:cNvSpPr txBox="1"/>
          <p:nvPr/>
        </p:nvSpPr>
        <p:spPr>
          <a:xfrm>
            <a:off x="2716306" y="5737411"/>
            <a:ext cx="5746377" cy="369332"/>
          </a:xfrm>
          <a:prstGeom prst="rect">
            <a:avLst/>
          </a:prstGeom>
          <a:noFill/>
        </p:spPr>
        <p:txBody>
          <a:bodyPr wrap="square" rtlCol="0">
            <a:spAutoFit/>
          </a:bodyPr>
          <a:lstStyle/>
          <a:p>
            <a:pPr marL="403225" marR="838200" algn="ctr">
              <a:spcAft>
                <a:spcPts val="0"/>
              </a:spcAft>
            </a:pPr>
            <a:r>
              <a:rPr lang="en-US" sz="1800" dirty="0">
                <a:effectLst/>
                <a:latin typeface="Times New Roman" panose="02020603050405020304" pitchFamily="18" charset="0"/>
                <a:ea typeface="Times New Roman" panose="02020603050405020304" pitchFamily="18" charset="0"/>
              </a:rPr>
              <a:t>FIG.1</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t>
            </a:r>
            <a:r>
              <a:rPr lang="en-US" sz="1800" spc="-85"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UP</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4462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97D9BC-376C-6ABD-E696-C0B7362F89F8}"/>
              </a:ext>
            </a:extLst>
          </p:cNvPr>
          <p:cNvSpPr/>
          <p:nvPr/>
        </p:nvSpPr>
        <p:spPr>
          <a:xfrm>
            <a:off x="0" y="6642847"/>
            <a:ext cx="12192000" cy="215153"/>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7D500C62-A77B-4F04-440D-BAA47C83E3C7}"/>
              </a:ext>
            </a:extLst>
          </p:cNvPr>
          <p:cNvGrpSpPr>
            <a:grpSpLocks/>
          </p:cNvGrpSpPr>
          <p:nvPr/>
        </p:nvGrpSpPr>
        <p:grpSpPr>
          <a:xfrm>
            <a:off x="2465294" y="577998"/>
            <a:ext cx="7028330" cy="4504989"/>
            <a:chOff x="3175" y="3175"/>
            <a:chExt cx="5798820" cy="3299460"/>
          </a:xfrm>
        </p:grpSpPr>
        <p:sp>
          <p:nvSpPr>
            <p:cNvPr id="5" name="Graphic 218">
              <a:extLst>
                <a:ext uri="{FF2B5EF4-FFF2-40B4-BE49-F238E27FC236}">
                  <a16:creationId xmlns:a16="http://schemas.microsoft.com/office/drawing/2014/main" id="{128C1FBD-250B-11E4-81B2-A994EF4DB64C}"/>
                </a:ext>
              </a:extLst>
            </p:cNvPr>
            <p:cNvSpPr/>
            <p:nvPr/>
          </p:nvSpPr>
          <p:spPr>
            <a:xfrm>
              <a:off x="3175" y="3175"/>
              <a:ext cx="5798820" cy="3299460"/>
            </a:xfrm>
            <a:custGeom>
              <a:avLst/>
              <a:gdLst/>
              <a:ahLst/>
              <a:cxnLst/>
              <a:rect l="l" t="t" r="r" b="b"/>
              <a:pathLst>
                <a:path w="5798820" h="3299460">
                  <a:moveTo>
                    <a:pt x="0" y="3299460"/>
                  </a:moveTo>
                  <a:lnTo>
                    <a:pt x="5798820" y="3299460"/>
                  </a:lnTo>
                  <a:lnTo>
                    <a:pt x="5798820" y="0"/>
                  </a:lnTo>
                  <a:lnTo>
                    <a:pt x="0" y="0"/>
                  </a:lnTo>
                  <a:lnTo>
                    <a:pt x="0" y="3299460"/>
                  </a:lnTo>
                  <a:close/>
                </a:path>
              </a:pathLst>
            </a:custGeom>
            <a:ln w="6350">
              <a:solidFill>
                <a:srgbClr val="000000"/>
              </a:solidFill>
              <a:prstDash val="solid"/>
            </a:ln>
          </p:spPr>
          <p:txBody>
            <a:bodyPr wrap="square" lIns="0" tIns="0" rIns="0" bIns="0" rtlCol="0">
              <a:prstTxWarp prst="textNoShape">
                <a:avLst/>
              </a:prstTxWarp>
              <a:noAutofit/>
            </a:bodyPr>
            <a:lstStyle/>
            <a:p>
              <a:endParaRPr lang="en-IN"/>
            </a:p>
          </p:txBody>
        </p:sp>
        <p:pic>
          <p:nvPicPr>
            <p:cNvPr id="6" name="Image 219">
              <a:extLst>
                <a:ext uri="{FF2B5EF4-FFF2-40B4-BE49-F238E27FC236}">
                  <a16:creationId xmlns:a16="http://schemas.microsoft.com/office/drawing/2014/main" id="{4789B428-7E5A-7C7B-2156-C4274E0932DC}"/>
                </a:ext>
              </a:extLst>
            </p:cNvPr>
            <p:cNvPicPr/>
            <p:nvPr/>
          </p:nvPicPr>
          <p:blipFill>
            <a:blip r:embed="rId2" cstate="print"/>
            <a:stretch>
              <a:fillRect/>
            </a:stretch>
          </p:blipFill>
          <p:spPr>
            <a:xfrm>
              <a:off x="316865" y="125729"/>
              <a:ext cx="5185410" cy="3128644"/>
            </a:xfrm>
            <a:prstGeom prst="rect">
              <a:avLst/>
            </a:prstGeom>
          </p:spPr>
        </p:pic>
      </p:grpSp>
      <p:sp>
        <p:nvSpPr>
          <p:cNvPr id="7" name="TextBox 6">
            <a:extLst>
              <a:ext uri="{FF2B5EF4-FFF2-40B4-BE49-F238E27FC236}">
                <a16:creationId xmlns:a16="http://schemas.microsoft.com/office/drawing/2014/main" id="{2A8F6934-A85D-CC09-35F3-971D00660668}"/>
              </a:ext>
            </a:extLst>
          </p:cNvPr>
          <p:cNvSpPr txBox="1"/>
          <p:nvPr/>
        </p:nvSpPr>
        <p:spPr>
          <a:xfrm>
            <a:off x="4643718" y="5567082"/>
            <a:ext cx="3424517" cy="376518"/>
          </a:xfrm>
          <a:prstGeom prst="rect">
            <a:avLst/>
          </a:prstGeom>
          <a:noFill/>
        </p:spPr>
        <p:txBody>
          <a:bodyPr wrap="square" rtlCol="0">
            <a:spAutoFit/>
          </a:bodyPr>
          <a:lstStyle/>
          <a:p>
            <a:pPr marL="254000" marR="1092200" algn="ctr">
              <a:spcAft>
                <a:spcPts val="0"/>
              </a:spcAft>
            </a:pPr>
            <a:r>
              <a:rPr lang="en-US" sz="1800" spc="-10" dirty="0">
                <a:effectLst/>
                <a:latin typeface="Times New Roman" panose="02020603050405020304" pitchFamily="18" charset="0"/>
                <a:ea typeface="Times New Roman" panose="02020603050405020304" pitchFamily="18" charset="0"/>
              </a:rPr>
              <a:t>       FIG.2  LOGIN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642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2BD321-31AA-C9C7-396D-5A728B2C1533}"/>
              </a:ext>
            </a:extLst>
          </p:cNvPr>
          <p:cNvSpPr/>
          <p:nvPr/>
        </p:nvSpPr>
        <p:spPr>
          <a:xfrm>
            <a:off x="0" y="6669741"/>
            <a:ext cx="12192000" cy="188259"/>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48DF449E-4932-BC2F-5174-5CF382E82CBD}"/>
              </a:ext>
            </a:extLst>
          </p:cNvPr>
          <p:cNvGrpSpPr>
            <a:grpSpLocks/>
          </p:cNvGrpSpPr>
          <p:nvPr/>
        </p:nvGrpSpPr>
        <p:grpSpPr>
          <a:xfrm>
            <a:off x="2716305" y="340659"/>
            <a:ext cx="6741459" cy="4867835"/>
            <a:chOff x="3175" y="3175"/>
            <a:chExt cx="5242560" cy="5006340"/>
          </a:xfrm>
        </p:grpSpPr>
        <p:sp>
          <p:nvSpPr>
            <p:cNvPr id="7" name="Graphic 221">
              <a:extLst>
                <a:ext uri="{FF2B5EF4-FFF2-40B4-BE49-F238E27FC236}">
                  <a16:creationId xmlns:a16="http://schemas.microsoft.com/office/drawing/2014/main" id="{A6CD1F29-A92F-31D1-F340-51C6D48772B4}"/>
                </a:ext>
              </a:extLst>
            </p:cNvPr>
            <p:cNvSpPr/>
            <p:nvPr/>
          </p:nvSpPr>
          <p:spPr>
            <a:xfrm>
              <a:off x="3175" y="3175"/>
              <a:ext cx="5242560" cy="5006340"/>
            </a:xfrm>
            <a:custGeom>
              <a:avLst/>
              <a:gdLst/>
              <a:ahLst/>
              <a:cxnLst/>
              <a:rect l="l" t="t" r="r" b="b"/>
              <a:pathLst>
                <a:path w="5242560" h="5006340">
                  <a:moveTo>
                    <a:pt x="0" y="5006340"/>
                  </a:moveTo>
                  <a:lnTo>
                    <a:pt x="5242560" y="5006340"/>
                  </a:lnTo>
                  <a:lnTo>
                    <a:pt x="5242560" y="0"/>
                  </a:lnTo>
                  <a:lnTo>
                    <a:pt x="0" y="0"/>
                  </a:lnTo>
                  <a:lnTo>
                    <a:pt x="0" y="5006340"/>
                  </a:lnTo>
                  <a:close/>
                </a:path>
              </a:pathLst>
            </a:custGeom>
            <a:ln w="6350">
              <a:solidFill>
                <a:srgbClr val="000000"/>
              </a:solidFill>
              <a:prstDash val="solid"/>
            </a:ln>
          </p:spPr>
          <p:txBody>
            <a:bodyPr wrap="square" lIns="0" tIns="0" rIns="0" bIns="0" rtlCol="0">
              <a:prstTxWarp prst="textNoShape">
                <a:avLst/>
              </a:prstTxWarp>
              <a:noAutofit/>
            </a:bodyPr>
            <a:lstStyle/>
            <a:p>
              <a:endParaRPr lang="en-IN"/>
            </a:p>
          </p:txBody>
        </p:sp>
        <p:pic>
          <p:nvPicPr>
            <p:cNvPr id="8" name="Image 222">
              <a:extLst>
                <a:ext uri="{FF2B5EF4-FFF2-40B4-BE49-F238E27FC236}">
                  <a16:creationId xmlns:a16="http://schemas.microsoft.com/office/drawing/2014/main" id="{21ADEB18-6C28-316E-CEB3-7E1C400305DA}"/>
                </a:ext>
              </a:extLst>
            </p:cNvPr>
            <p:cNvPicPr/>
            <p:nvPr/>
          </p:nvPicPr>
          <p:blipFill>
            <a:blip r:embed="rId2" cstate="print"/>
            <a:stretch>
              <a:fillRect/>
            </a:stretch>
          </p:blipFill>
          <p:spPr>
            <a:xfrm>
              <a:off x="294004" y="125729"/>
              <a:ext cx="4688839" cy="4648200"/>
            </a:xfrm>
            <a:prstGeom prst="rect">
              <a:avLst/>
            </a:prstGeom>
          </p:spPr>
        </p:pic>
      </p:grpSp>
      <p:sp>
        <p:nvSpPr>
          <p:cNvPr id="9" name="TextBox 8">
            <a:extLst>
              <a:ext uri="{FF2B5EF4-FFF2-40B4-BE49-F238E27FC236}">
                <a16:creationId xmlns:a16="http://schemas.microsoft.com/office/drawing/2014/main" id="{C97AC8BD-8F95-969D-07E2-56C7AEA08E5C}"/>
              </a:ext>
            </a:extLst>
          </p:cNvPr>
          <p:cNvSpPr txBox="1"/>
          <p:nvPr/>
        </p:nvSpPr>
        <p:spPr>
          <a:xfrm>
            <a:off x="4150659" y="5728447"/>
            <a:ext cx="3693459" cy="369332"/>
          </a:xfrm>
          <a:prstGeom prst="rect">
            <a:avLst/>
          </a:prstGeom>
          <a:noFill/>
        </p:spPr>
        <p:txBody>
          <a:bodyPr wrap="square" rtlCol="0">
            <a:spAutoFit/>
          </a:bodyPr>
          <a:lstStyle/>
          <a:p>
            <a:r>
              <a:rPr lang="en-US" sz="1800" spc="-10" dirty="0">
                <a:effectLst/>
                <a:latin typeface="Times New Roman" panose="02020603050405020304" pitchFamily="18" charset="0"/>
                <a:ea typeface="Times New Roman" panose="02020603050405020304" pitchFamily="18" charset="0"/>
              </a:rPr>
              <a:t>FIG</a:t>
            </a:r>
            <a:r>
              <a:rPr lang="en-US" spc="-50" dirty="0">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3</a:t>
            </a:r>
            <a:r>
              <a:rPr lang="en-US" sz="1800" spc="-3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EARLYSTAGE</a:t>
            </a:r>
            <a:r>
              <a:rPr lang="en-US" sz="1800" spc="-20" dirty="0">
                <a:effectLst/>
                <a:latin typeface="Times New Roman" panose="02020603050405020304" pitchFamily="18" charset="0"/>
                <a:ea typeface="Times New Roman" panose="02020603050405020304" pitchFamily="18" charset="0"/>
              </a:rPr>
              <a:t> FORM</a:t>
            </a:r>
            <a:endParaRPr lang="en-IN" dirty="0"/>
          </a:p>
        </p:txBody>
      </p:sp>
    </p:spTree>
    <p:extLst>
      <p:ext uri="{BB962C8B-B14F-4D97-AF65-F5344CB8AC3E}">
        <p14:creationId xmlns:p14="http://schemas.microsoft.com/office/powerpoint/2010/main" val="4245962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84C0AC-5961-9718-36D0-6D23D5F7AB65}"/>
              </a:ext>
            </a:extLst>
          </p:cNvPr>
          <p:cNvSpPr/>
          <p:nvPr/>
        </p:nvSpPr>
        <p:spPr>
          <a:xfrm>
            <a:off x="0" y="6562165"/>
            <a:ext cx="12192000" cy="295835"/>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B2723C60-683D-173A-9AE1-11FF7983BE98}"/>
              </a:ext>
            </a:extLst>
          </p:cNvPr>
          <p:cNvGrpSpPr>
            <a:grpSpLocks/>
          </p:cNvGrpSpPr>
          <p:nvPr/>
        </p:nvGrpSpPr>
        <p:grpSpPr>
          <a:xfrm>
            <a:off x="2429435" y="618565"/>
            <a:ext cx="7539318" cy="4189655"/>
            <a:chOff x="3175" y="3175"/>
            <a:chExt cx="4732020" cy="2758440"/>
          </a:xfrm>
        </p:grpSpPr>
        <p:sp>
          <p:nvSpPr>
            <p:cNvPr id="6" name="Graphic 224">
              <a:extLst>
                <a:ext uri="{FF2B5EF4-FFF2-40B4-BE49-F238E27FC236}">
                  <a16:creationId xmlns:a16="http://schemas.microsoft.com/office/drawing/2014/main" id="{A8373531-C74C-3BC6-81CB-622CAA13CA0B}"/>
                </a:ext>
              </a:extLst>
            </p:cNvPr>
            <p:cNvSpPr/>
            <p:nvPr/>
          </p:nvSpPr>
          <p:spPr>
            <a:xfrm>
              <a:off x="3175" y="3175"/>
              <a:ext cx="4732020" cy="2758440"/>
            </a:xfrm>
            <a:custGeom>
              <a:avLst/>
              <a:gdLst/>
              <a:ahLst/>
              <a:cxnLst/>
              <a:rect l="l" t="t" r="r" b="b"/>
              <a:pathLst>
                <a:path w="4732020" h="2758440">
                  <a:moveTo>
                    <a:pt x="0" y="2758440"/>
                  </a:moveTo>
                  <a:lnTo>
                    <a:pt x="4732020" y="2758440"/>
                  </a:lnTo>
                  <a:lnTo>
                    <a:pt x="4732020" y="0"/>
                  </a:lnTo>
                  <a:lnTo>
                    <a:pt x="0" y="0"/>
                  </a:lnTo>
                  <a:lnTo>
                    <a:pt x="0" y="2758440"/>
                  </a:lnTo>
                  <a:close/>
                </a:path>
              </a:pathLst>
            </a:custGeom>
            <a:ln w="6350">
              <a:solidFill>
                <a:srgbClr val="000000"/>
              </a:solidFill>
              <a:prstDash val="solid"/>
            </a:ln>
          </p:spPr>
          <p:txBody>
            <a:bodyPr wrap="square" lIns="0" tIns="0" rIns="0" bIns="0" rtlCol="0">
              <a:prstTxWarp prst="textNoShape">
                <a:avLst/>
              </a:prstTxWarp>
              <a:noAutofit/>
            </a:bodyPr>
            <a:lstStyle/>
            <a:p>
              <a:endParaRPr lang="en-IN"/>
            </a:p>
          </p:txBody>
        </p:sp>
        <p:pic>
          <p:nvPicPr>
            <p:cNvPr id="7" name="Image 225">
              <a:extLst>
                <a:ext uri="{FF2B5EF4-FFF2-40B4-BE49-F238E27FC236}">
                  <a16:creationId xmlns:a16="http://schemas.microsoft.com/office/drawing/2014/main" id="{375F276B-A612-0B0A-CBFD-74A7C9C36141}"/>
                </a:ext>
              </a:extLst>
            </p:cNvPr>
            <p:cNvPicPr/>
            <p:nvPr/>
          </p:nvPicPr>
          <p:blipFill>
            <a:blip r:embed="rId2" cstate="print"/>
            <a:stretch>
              <a:fillRect/>
            </a:stretch>
          </p:blipFill>
          <p:spPr>
            <a:xfrm>
              <a:off x="273684" y="125729"/>
              <a:ext cx="4103370" cy="2486660"/>
            </a:xfrm>
            <a:prstGeom prst="rect">
              <a:avLst/>
            </a:prstGeom>
          </p:spPr>
        </p:pic>
      </p:grpSp>
      <p:sp>
        <p:nvSpPr>
          <p:cNvPr id="8" name="TextBox 7">
            <a:extLst>
              <a:ext uri="{FF2B5EF4-FFF2-40B4-BE49-F238E27FC236}">
                <a16:creationId xmlns:a16="http://schemas.microsoft.com/office/drawing/2014/main" id="{140282B1-0469-83BF-693F-B4DC233526D0}"/>
              </a:ext>
            </a:extLst>
          </p:cNvPr>
          <p:cNvSpPr txBox="1"/>
          <p:nvPr/>
        </p:nvSpPr>
        <p:spPr>
          <a:xfrm>
            <a:off x="3801035" y="5315861"/>
            <a:ext cx="6033247" cy="369332"/>
          </a:xfrm>
          <a:prstGeom prst="rect">
            <a:avLst/>
          </a:prstGeom>
          <a:noFill/>
        </p:spPr>
        <p:txBody>
          <a:bodyPr wrap="square" rtlCol="0">
            <a:spAutoFit/>
          </a:bodyPr>
          <a:lstStyle/>
          <a:p>
            <a:pPr marR="2241550" algn="r">
              <a:spcBef>
                <a:spcPts val="5"/>
              </a:spcBef>
              <a:spcAft>
                <a:spcPts val="0"/>
              </a:spcAft>
            </a:pPr>
            <a:r>
              <a:rPr lang="en-US" sz="1800" spc="-10" dirty="0">
                <a:effectLst/>
                <a:latin typeface="Times New Roman" panose="02020603050405020304" pitchFamily="18" charset="0"/>
                <a:ea typeface="Times New Roman" panose="02020603050405020304" pitchFamily="18" charset="0"/>
              </a:rPr>
              <a:t>FIG.</a:t>
            </a:r>
            <a:r>
              <a:rPr lang="en-US" spc="-10" dirty="0">
                <a:latin typeface="Times New Roman" panose="02020603050405020304" pitchFamily="18" charset="0"/>
                <a:ea typeface="Times New Roman" panose="02020603050405020304" pitchFamily="18" charset="0"/>
              </a:rPr>
              <a:t>4 </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EARLYSTAGE</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RESULT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5464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96524B-B4F9-E432-844F-E4F478079505}"/>
              </a:ext>
            </a:extLst>
          </p:cNvPr>
          <p:cNvSpPr/>
          <p:nvPr/>
        </p:nvSpPr>
        <p:spPr>
          <a:xfrm>
            <a:off x="0" y="6606988"/>
            <a:ext cx="12192000" cy="251012"/>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CD2FE46-A311-3792-3DC1-3616E4C51326}"/>
              </a:ext>
            </a:extLst>
          </p:cNvPr>
          <p:cNvSpPr txBox="1"/>
          <p:nvPr/>
        </p:nvSpPr>
        <p:spPr>
          <a:xfrm>
            <a:off x="672353" y="188259"/>
            <a:ext cx="11161060" cy="6432530"/>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ABSTRACT</a:t>
            </a:r>
          </a:p>
          <a:p>
            <a:r>
              <a:rPr lang="en-US" sz="2200" dirty="0">
                <a:effectLst/>
                <a:latin typeface="Times New Roman" panose="02020603050405020304" pitchFamily="18" charset="0"/>
                <a:ea typeface="Times New Roman" panose="02020603050405020304" pitchFamily="18" charset="0"/>
              </a:rPr>
              <a:t>    </a:t>
            </a:r>
          </a:p>
          <a:p>
            <a:pPr algn="just"/>
            <a:r>
              <a:rPr lang="en-US" sz="2200" dirty="0">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   Early-stage diabetic prediction using machine learning is a significant research area that aims to improve the early detection and management of diabetes. Diabetes is a chronic metabolic disorder that affects a large population worldwide and can lead to severe health complications if left untreated. Machine learning algorithms have shown promise in analyzing diverse datasets and identifying patterns that may indicate the presence of early signs of diabetes. This paper presents an overview of the approach to developing a machine learning model for early-stage diabetic prediction. Early-stage diabetic prediction using machine learning has the potential to revolutionize healthcare by enabling timely</a:t>
            </a:r>
            <a:r>
              <a:rPr lang="en-US" sz="2200" spc="20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intervention and personalized treatment for individuals at risk of developing diabetes. By identifying high-risk individuals early on, healthcare providers can </a:t>
            </a:r>
            <a:r>
              <a:rPr lang="en-US" sz="2200" spc="-10" dirty="0">
                <a:effectLst/>
                <a:latin typeface="Times New Roman" panose="02020603050405020304" pitchFamily="18" charset="0"/>
                <a:ea typeface="Times New Roman" panose="02020603050405020304" pitchFamily="18" charset="0"/>
              </a:rPr>
              <a:t>implement</a:t>
            </a:r>
            <a:r>
              <a:rPr lang="en-US" sz="2200" spc="-2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preventive</a:t>
            </a:r>
            <a:r>
              <a:rPr lang="en-US" sz="2200" spc="-20"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measures</a:t>
            </a:r>
            <a:r>
              <a:rPr lang="en-US" sz="2200" spc="-2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and lifestyle</a:t>
            </a:r>
            <a:r>
              <a:rPr lang="en-US" sz="2200" spc="-3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interventions</a:t>
            </a:r>
            <a:r>
              <a:rPr lang="en-US" sz="2200" spc="-30"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to</a:t>
            </a:r>
            <a:r>
              <a:rPr lang="en-US" sz="2200" spc="-2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mitigate</a:t>
            </a:r>
            <a:r>
              <a:rPr lang="en-US" sz="2200" spc="-3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the</a:t>
            </a:r>
            <a:r>
              <a:rPr lang="en-US" sz="2200" spc="-3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progression </a:t>
            </a:r>
            <a:r>
              <a:rPr lang="en-US" sz="2200" dirty="0">
                <a:effectLst/>
                <a:latin typeface="Times New Roman" panose="02020603050405020304" pitchFamily="18" charset="0"/>
                <a:ea typeface="Times New Roman" panose="02020603050405020304" pitchFamily="18" charset="0"/>
              </a:rPr>
              <a:t>of the disease and reduce associated complications. Future research in this field should focus on enhancing the accuracy and interpretability of predictive models, integrating additional data sources, and expanding the scope to cover various subtypes of diabetes. Keywords early-stage diabetic prediction, machine learning, feature selection, model training, hyper parameter tuning, validation, healthcare.</a:t>
            </a:r>
            <a:endParaRPr lang="en-IN" sz="2200" dirty="0">
              <a:effectLst/>
              <a:latin typeface="Times New Roman" panose="02020603050405020304" pitchFamily="18" charset="0"/>
              <a:ea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879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79792B-2B82-C4B6-395C-A8708CBC4C54}"/>
              </a:ext>
            </a:extLst>
          </p:cNvPr>
          <p:cNvSpPr/>
          <p:nvPr/>
        </p:nvSpPr>
        <p:spPr>
          <a:xfrm>
            <a:off x="0" y="6606988"/>
            <a:ext cx="12192000" cy="251012"/>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AD1510FE-8714-8B2B-1F01-74E09B66FC37}"/>
              </a:ext>
            </a:extLst>
          </p:cNvPr>
          <p:cNvGrpSpPr>
            <a:grpSpLocks/>
          </p:cNvGrpSpPr>
          <p:nvPr/>
        </p:nvGrpSpPr>
        <p:grpSpPr>
          <a:xfrm>
            <a:off x="2402541" y="654425"/>
            <a:ext cx="7664823" cy="4303060"/>
            <a:chOff x="3175" y="3175"/>
            <a:chExt cx="4250055" cy="3872229"/>
          </a:xfrm>
        </p:grpSpPr>
        <p:sp>
          <p:nvSpPr>
            <p:cNvPr id="5" name="Graphic 227">
              <a:extLst>
                <a:ext uri="{FF2B5EF4-FFF2-40B4-BE49-F238E27FC236}">
                  <a16:creationId xmlns:a16="http://schemas.microsoft.com/office/drawing/2014/main" id="{71BE4B6A-8B53-2B9A-545C-7F46055845FD}"/>
                </a:ext>
              </a:extLst>
            </p:cNvPr>
            <p:cNvSpPr/>
            <p:nvPr/>
          </p:nvSpPr>
          <p:spPr>
            <a:xfrm>
              <a:off x="3175" y="3175"/>
              <a:ext cx="4250055" cy="3872229"/>
            </a:xfrm>
            <a:custGeom>
              <a:avLst/>
              <a:gdLst/>
              <a:ahLst/>
              <a:cxnLst/>
              <a:rect l="l" t="t" r="r" b="b"/>
              <a:pathLst>
                <a:path w="4250055" h="3872229">
                  <a:moveTo>
                    <a:pt x="0" y="3872229"/>
                  </a:moveTo>
                  <a:lnTo>
                    <a:pt x="4250055" y="3872229"/>
                  </a:lnTo>
                  <a:lnTo>
                    <a:pt x="4250055" y="0"/>
                  </a:lnTo>
                  <a:lnTo>
                    <a:pt x="0" y="0"/>
                  </a:lnTo>
                  <a:lnTo>
                    <a:pt x="0" y="3872229"/>
                  </a:lnTo>
                  <a:close/>
                </a:path>
              </a:pathLst>
            </a:custGeom>
            <a:ln w="6350">
              <a:solidFill>
                <a:srgbClr val="000000"/>
              </a:solidFill>
              <a:prstDash val="solid"/>
            </a:ln>
          </p:spPr>
          <p:txBody>
            <a:bodyPr wrap="square" lIns="0" tIns="0" rIns="0" bIns="0" rtlCol="0">
              <a:prstTxWarp prst="textNoShape">
                <a:avLst/>
              </a:prstTxWarp>
              <a:noAutofit/>
            </a:bodyPr>
            <a:lstStyle/>
            <a:p>
              <a:endParaRPr lang="en-IN"/>
            </a:p>
          </p:txBody>
        </p:sp>
        <p:pic>
          <p:nvPicPr>
            <p:cNvPr id="6" name="Image 228">
              <a:extLst>
                <a:ext uri="{FF2B5EF4-FFF2-40B4-BE49-F238E27FC236}">
                  <a16:creationId xmlns:a16="http://schemas.microsoft.com/office/drawing/2014/main" id="{34B40739-9B14-7202-0292-F4010700929C}"/>
                </a:ext>
              </a:extLst>
            </p:cNvPr>
            <p:cNvPicPr/>
            <p:nvPr/>
          </p:nvPicPr>
          <p:blipFill>
            <a:blip r:embed="rId2" cstate="print"/>
            <a:stretch>
              <a:fillRect/>
            </a:stretch>
          </p:blipFill>
          <p:spPr>
            <a:xfrm>
              <a:off x="249554" y="107314"/>
              <a:ext cx="3697604" cy="3726814"/>
            </a:xfrm>
            <a:prstGeom prst="rect">
              <a:avLst/>
            </a:prstGeom>
          </p:spPr>
        </p:pic>
      </p:grpSp>
      <p:sp>
        <p:nvSpPr>
          <p:cNvPr id="7" name="TextBox 6">
            <a:extLst>
              <a:ext uri="{FF2B5EF4-FFF2-40B4-BE49-F238E27FC236}">
                <a16:creationId xmlns:a16="http://schemas.microsoft.com/office/drawing/2014/main" id="{DB955BEE-0198-24E5-E81B-327BEC4E0346}"/>
              </a:ext>
            </a:extLst>
          </p:cNvPr>
          <p:cNvSpPr txBox="1"/>
          <p:nvPr/>
        </p:nvSpPr>
        <p:spPr>
          <a:xfrm>
            <a:off x="2725272" y="5567082"/>
            <a:ext cx="7664822" cy="369332"/>
          </a:xfrm>
          <a:prstGeom prst="rect">
            <a:avLst/>
          </a:prstGeom>
          <a:noFill/>
        </p:spPr>
        <p:txBody>
          <a:bodyPr wrap="square" rtlCol="0">
            <a:spAutoFit/>
          </a:bodyPr>
          <a:lstStyle/>
          <a:p>
            <a:pPr marL="805180" marR="838200" algn="ctr">
              <a:spcBef>
                <a:spcPts val="1605"/>
              </a:spcBef>
              <a:spcAft>
                <a:spcPts val="0"/>
              </a:spcAft>
            </a:pPr>
            <a:r>
              <a:rPr lang="en-US" sz="1800" spc="-20" dirty="0">
                <a:effectLst/>
                <a:latin typeface="Times New Roman" panose="02020603050405020304" pitchFamily="18" charset="0"/>
                <a:ea typeface="Times New Roman" panose="02020603050405020304" pitchFamily="18" charset="0"/>
              </a:rPr>
              <a:t>FIG</a:t>
            </a:r>
            <a:r>
              <a:rPr lang="en-US" spc="-40" dirty="0">
                <a:latin typeface="Times New Roman" panose="02020603050405020304" pitchFamily="18" charset="0"/>
                <a:ea typeface="Times New Roman" panose="02020603050405020304" pitchFamily="18" charset="0"/>
              </a:rPr>
              <a:t>.5</a:t>
            </a:r>
            <a:r>
              <a:rPr lang="en-US" sz="1800" spc="-2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DIABETIC</a:t>
            </a:r>
            <a:r>
              <a:rPr lang="en-US" sz="1800" spc="-50"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PREDICTION</a:t>
            </a:r>
            <a:r>
              <a:rPr lang="en-US" sz="1800" spc="-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FORM</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81673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A96A28-58BC-05A0-C8C6-4F9C66B63898}"/>
              </a:ext>
            </a:extLst>
          </p:cNvPr>
          <p:cNvSpPr/>
          <p:nvPr/>
        </p:nvSpPr>
        <p:spPr>
          <a:xfrm>
            <a:off x="0" y="6606988"/>
            <a:ext cx="12192000" cy="251012"/>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7E59BDB4-3982-4869-4F80-EE7AD38E7A99}"/>
              </a:ext>
            </a:extLst>
          </p:cNvPr>
          <p:cNvGrpSpPr>
            <a:grpSpLocks/>
          </p:cNvGrpSpPr>
          <p:nvPr/>
        </p:nvGrpSpPr>
        <p:grpSpPr>
          <a:xfrm>
            <a:off x="2635623" y="448236"/>
            <a:ext cx="6723530" cy="4542921"/>
            <a:chOff x="-596116" y="3175"/>
            <a:chExt cx="6723530" cy="3034665"/>
          </a:xfrm>
        </p:grpSpPr>
        <p:sp>
          <p:nvSpPr>
            <p:cNvPr id="6" name="Graphic 230">
              <a:extLst>
                <a:ext uri="{FF2B5EF4-FFF2-40B4-BE49-F238E27FC236}">
                  <a16:creationId xmlns:a16="http://schemas.microsoft.com/office/drawing/2014/main" id="{97A253DC-7720-5CA7-B4E5-F934BDC58F01}"/>
                </a:ext>
              </a:extLst>
            </p:cNvPr>
            <p:cNvSpPr/>
            <p:nvPr/>
          </p:nvSpPr>
          <p:spPr>
            <a:xfrm>
              <a:off x="-596116" y="3175"/>
              <a:ext cx="6723530" cy="3034665"/>
            </a:xfrm>
            <a:custGeom>
              <a:avLst/>
              <a:gdLst/>
              <a:ahLst/>
              <a:cxnLst/>
              <a:rect l="l" t="t" r="r" b="b"/>
              <a:pathLst>
                <a:path w="5166360" h="3034665">
                  <a:moveTo>
                    <a:pt x="0" y="3034664"/>
                  </a:moveTo>
                  <a:lnTo>
                    <a:pt x="5166360" y="3034664"/>
                  </a:lnTo>
                  <a:lnTo>
                    <a:pt x="5166360" y="0"/>
                  </a:lnTo>
                  <a:lnTo>
                    <a:pt x="0" y="0"/>
                  </a:lnTo>
                  <a:lnTo>
                    <a:pt x="0" y="3034664"/>
                  </a:lnTo>
                  <a:close/>
                </a:path>
              </a:pathLst>
            </a:custGeom>
            <a:ln w="6350">
              <a:solidFill>
                <a:srgbClr val="000000"/>
              </a:solidFill>
              <a:prstDash val="solid"/>
            </a:ln>
          </p:spPr>
          <p:txBody>
            <a:bodyPr wrap="square" lIns="0" tIns="0" rIns="0" bIns="0" rtlCol="0">
              <a:prstTxWarp prst="textNoShape">
                <a:avLst/>
              </a:prstTxWarp>
              <a:noAutofit/>
            </a:bodyPr>
            <a:lstStyle/>
            <a:p>
              <a:endParaRPr lang="en-IN"/>
            </a:p>
          </p:txBody>
        </p:sp>
        <p:pic>
          <p:nvPicPr>
            <p:cNvPr id="7" name="Image 231">
              <a:extLst>
                <a:ext uri="{FF2B5EF4-FFF2-40B4-BE49-F238E27FC236}">
                  <a16:creationId xmlns:a16="http://schemas.microsoft.com/office/drawing/2014/main" id="{B0ADA344-0312-E58C-0F0C-FFC0843C7DEC}"/>
                </a:ext>
              </a:extLst>
            </p:cNvPr>
            <p:cNvPicPr/>
            <p:nvPr/>
          </p:nvPicPr>
          <p:blipFill>
            <a:blip r:embed="rId2" cstate="print"/>
            <a:stretch>
              <a:fillRect/>
            </a:stretch>
          </p:blipFill>
          <p:spPr>
            <a:xfrm>
              <a:off x="285115" y="93980"/>
              <a:ext cx="4511039" cy="2844164"/>
            </a:xfrm>
            <a:prstGeom prst="rect">
              <a:avLst/>
            </a:prstGeom>
          </p:spPr>
        </p:pic>
      </p:grpSp>
      <p:sp>
        <p:nvSpPr>
          <p:cNvPr id="8" name="TextBox 7">
            <a:extLst>
              <a:ext uri="{FF2B5EF4-FFF2-40B4-BE49-F238E27FC236}">
                <a16:creationId xmlns:a16="http://schemas.microsoft.com/office/drawing/2014/main" id="{0FAF856D-2D64-841F-462B-BD8686818E65}"/>
              </a:ext>
            </a:extLst>
          </p:cNvPr>
          <p:cNvSpPr txBox="1"/>
          <p:nvPr/>
        </p:nvSpPr>
        <p:spPr>
          <a:xfrm>
            <a:off x="2223248" y="5414682"/>
            <a:ext cx="7135906" cy="646331"/>
          </a:xfrm>
          <a:prstGeom prst="rect">
            <a:avLst/>
          </a:prstGeom>
          <a:noFill/>
        </p:spPr>
        <p:txBody>
          <a:bodyPr wrap="square" rtlCol="0">
            <a:spAutoFit/>
          </a:bodyPr>
          <a:lstStyle/>
          <a:p>
            <a:pPr marL="1484630"/>
            <a:r>
              <a:rPr lang="en-US" sz="1800" spc="-20" dirty="0">
                <a:effectLst/>
                <a:latin typeface="Times New Roman" panose="02020603050405020304" pitchFamily="18" charset="0"/>
                <a:ea typeface="Times New Roman" panose="02020603050405020304" pitchFamily="18" charset="0"/>
              </a:rPr>
              <a:t>FIG</a:t>
            </a:r>
            <a:r>
              <a:rPr lang="en-US" spc="35" dirty="0">
                <a:latin typeface="Times New Roman" panose="02020603050405020304" pitchFamily="18" charset="0"/>
                <a:ea typeface="Times New Roman" panose="02020603050405020304" pitchFamily="18" charset="0"/>
              </a:rPr>
              <a:t>.6</a:t>
            </a:r>
            <a:r>
              <a:rPr lang="en-US" sz="1800" spc="50"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DIABETIC</a:t>
            </a:r>
            <a:r>
              <a:rPr lang="en-US" sz="1800" spc="1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PREDICTION</a:t>
            </a:r>
            <a:r>
              <a:rPr lang="en-US" sz="1800" spc="290"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RESULT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94155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9C4D5E-2207-4F99-9228-33C843EE609F}"/>
              </a:ext>
            </a:extLst>
          </p:cNvPr>
          <p:cNvSpPr/>
          <p:nvPr/>
        </p:nvSpPr>
        <p:spPr>
          <a:xfrm>
            <a:off x="0" y="6615953"/>
            <a:ext cx="12192000" cy="242047"/>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0CF9875-7397-02C2-D191-2FA98BAD6C18}"/>
              </a:ext>
            </a:extLst>
          </p:cNvPr>
          <p:cNvSpPr txBox="1"/>
          <p:nvPr/>
        </p:nvSpPr>
        <p:spPr>
          <a:xfrm>
            <a:off x="152400" y="385482"/>
            <a:ext cx="6768353"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DDC5FD5E-6F19-6899-5B02-9DC02B6FA27F}"/>
              </a:ext>
            </a:extLst>
          </p:cNvPr>
          <p:cNvSpPr txBox="1"/>
          <p:nvPr/>
        </p:nvSpPr>
        <p:spPr>
          <a:xfrm>
            <a:off x="1053352" y="1146227"/>
            <a:ext cx="10085295" cy="5355312"/>
          </a:xfrm>
          <a:prstGeom prst="rect">
            <a:avLst/>
          </a:prstGeom>
          <a:noFill/>
        </p:spPr>
        <p:txBody>
          <a:bodyPr wrap="square" rtlCol="0">
            <a:spAutoFit/>
          </a:bodyPr>
          <a:lstStyle/>
          <a:p>
            <a:pPr marL="285750" indent="-285750">
              <a:buFont typeface="Wingdings" panose="05000000000000000000" pitchFamily="2" charset="2"/>
              <a:buChar char="v"/>
            </a:pPr>
            <a:r>
              <a:rPr lang="en-US" sz="1900" dirty="0">
                <a:effectLst/>
                <a:latin typeface="Times New Roman" panose="02020603050405020304" pitchFamily="18" charset="0"/>
                <a:ea typeface="Times New Roman" panose="02020603050405020304" pitchFamily="18" charset="0"/>
              </a:rPr>
              <a:t>The analytical process for identifying diabetes in patients typically begins with meticulous data cleaning and processing to ensure the quality and integrity of the dataset.</a:t>
            </a:r>
          </a:p>
          <a:p>
            <a:pPr marL="285750" indent="-285750">
              <a:buFont typeface="Wingdings" panose="05000000000000000000" pitchFamily="2" charset="2"/>
              <a:buChar char="v"/>
            </a:pPr>
            <a:endParaRPr lang="en-US" sz="1900" dirty="0">
              <a:latin typeface="Times New Roman" panose="02020603050405020304" pitchFamily="18" charset="0"/>
            </a:endParaRPr>
          </a:p>
          <a:p>
            <a:pPr marL="285750" indent="-285750">
              <a:buFont typeface="Wingdings" panose="05000000000000000000" pitchFamily="2" charset="2"/>
              <a:buChar char="v"/>
            </a:pPr>
            <a:r>
              <a:rPr lang="en-US" sz="1900" dirty="0">
                <a:effectLst/>
                <a:latin typeface="Times New Roman" panose="02020603050405020304" pitchFamily="18" charset="0"/>
                <a:ea typeface="Times New Roman" panose="02020603050405020304" pitchFamily="18" charset="0"/>
              </a:rPr>
              <a:t>This involves tasks such as handling missing values, removing duplicates, and standardizing formats. Subsequently, exploratory analysis is conducted to gain insights into the data's structure and characteristics, uncovering potential patterns or anomalies.</a:t>
            </a:r>
          </a:p>
          <a:p>
            <a:pPr marL="285750" indent="-285750">
              <a:buFont typeface="Wingdings" panose="05000000000000000000" pitchFamily="2" charset="2"/>
              <a:buChar char="v"/>
            </a:pPr>
            <a:endParaRPr lang="en-US" sz="1900" dirty="0">
              <a:latin typeface="Times New Roman" panose="02020603050405020304" pitchFamily="18" charset="0"/>
            </a:endParaRPr>
          </a:p>
          <a:p>
            <a:pPr marL="285750" indent="-285750">
              <a:buFont typeface="Wingdings" panose="05000000000000000000" pitchFamily="2" charset="2"/>
              <a:buChar char="v"/>
            </a:pPr>
            <a:r>
              <a:rPr lang="en-US" sz="1900" dirty="0">
                <a:effectLst/>
                <a:latin typeface="Times New Roman" panose="02020603050405020304" pitchFamily="18" charset="0"/>
                <a:ea typeface="Times New Roman" panose="02020603050405020304" pitchFamily="18" charset="0"/>
              </a:rPr>
              <a:t>Armed with a clear understanding of the data, predictive models are then constructed using various algorithms, ranging from traditional</a:t>
            </a:r>
            <a:r>
              <a:rPr lang="en-US" sz="1900" spc="-8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statistical</a:t>
            </a:r>
            <a:r>
              <a:rPr lang="en-US" sz="1900" spc="-7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methods</a:t>
            </a:r>
            <a:r>
              <a:rPr lang="en-US" sz="1900" spc="-7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to</a:t>
            </a:r>
            <a:r>
              <a:rPr lang="en-US" sz="1900" spc="-7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more</a:t>
            </a:r>
            <a:r>
              <a:rPr lang="en-US" sz="1900" spc="-7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advanced</a:t>
            </a:r>
            <a:r>
              <a:rPr lang="en-US" sz="1900" spc="-7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machine</a:t>
            </a:r>
            <a:r>
              <a:rPr lang="en-US" sz="1900" spc="-7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learning</a:t>
            </a:r>
            <a:r>
              <a:rPr lang="en-US" sz="1900" spc="-7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techniques.</a:t>
            </a:r>
            <a:r>
              <a:rPr lang="en-US" sz="1900" spc="-75" dirty="0">
                <a:effectLst/>
                <a:latin typeface="Times New Roman" panose="02020603050405020304" pitchFamily="18" charset="0"/>
                <a:ea typeface="Times New Roman" panose="02020603050405020304" pitchFamily="18" charset="0"/>
              </a:rPr>
              <a:t> </a:t>
            </a:r>
          </a:p>
          <a:p>
            <a:pPr marL="285750" indent="-285750">
              <a:buFont typeface="Wingdings" panose="05000000000000000000" pitchFamily="2" charset="2"/>
              <a:buChar char="v"/>
            </a:pPr>
            <a:endParaRPr lang="en-US" sz="1900" spc="-75" dirty="0">
              <a:latin typeface="Times New Roman" panose="02020603050405020304" pitchFamily="18" charset="0"/>
            </a:endParaRPr>
          </a:p>
          <a:p>
            <a:pPr marL="285750" indent="-285750">
              <a:buFont typeface="Wingdings" panose="05000000000000000000" pitchFamily="2" charset="2"/>
              <a:buChar char="v"/>
            </a:pPr>
            <a:r>
              <a:rPr lang="en-US" sz="1900" dirty="0">
                <a:effectLst/>
                <a:latin typeface="Times New Roman" panose="02020603050405020304" pitchFamily="18" charset="0"/>
                <a:ea typeface="Times New Roman" panose="02020603050405020304" pitchFamily="18" charset="0"/>
              </a:rPr>
              <a:t>These models are trained on the prepared dataset and evaluated rigorously to determine their effectiveness in accurately predicting diabetes.</a:t>
            </a:r>
          </a:p>
          <a:p>
            <a:pPr marL="285750" indent="-285750">
              <a:buFont typeface="Wingdings" panose="05000000000000000000" pitchFamily="2" charset="2"/>
              <a:buChar char="v"/>
            </a:pPr>
            <a:endParaRPr lang="en-US" sz="1900" dirty="0">
              <a:latin typeface="Times New Roman" panose="02020603050405020304" pitchFamily="18" charset="0"/>
            </a:endParaRPr>
          </a:p>
          <a:p>
            <a:pPr marL="285750" indent="-285750">
              <a:buFont typeface="Wingdings" panose="05000000000000000000" pitchFamily="2" charset="2"/>
              <a:buChar char="v"/>
            </a:pPr>
            <a:r>
              <a:rPr lang="en-US" sz="1900" dirty="0">
                <a:effectLst/>
                <a:latin typeface="Times New Roman" panose="02020603050405020304" pitchFamily="18" charset="0"/>
                <a:ea typeface="Times New Roman" panose="02020603050405020304" pitchFamily="18" charset="0"/>
              </a:rPr>
              <a:t>Metrics such as accuracy, precision,</a:t>
            </a:r>
            <a:r>
              <a:rPr lang="en-US" sz="1900" spc="-6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and</a:t>
            </a:r>
            <a:r>
              <a:rPr lang="en-US" sz="1900" spc="-5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recall</a:t>
            </a:r>
            <a:r>
              <a:rPr lang="en-US" sz="1900" spc="-8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are</a:t>
            </a:r>
            <a:r>
              <a:rPr lang="en-US" sz="1900" spc="-4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utilized</a:t>
            </a:r>
            <a:r>
              <a:rPr lang="en-US" sz="1900" spc="-3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to</a:t>
            </a:r>
            <a:r>
              <a:rPr lang="en-US" sz="1900" spc="-5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assess</a:t>
            </a:r>
            <a:r>
              <a:rPr lang="en-US" sz="1900" spc="-4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model</a:t>
            </a:r>
            <a:r>
              <a:rPr lang="en-US" sz="1900" spc="-9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performance.</a:t>
            </a:r>
            <a:r>
              <a:rPr lang="en-US" sz="1900" spc="-40" dirty="0">
                <a:effectLst/>
                <a:latin typeface="Times New Roman" panose="02020603050405020304" pitchFamily="18" charset="0"/>
                <a:ea typeface="Times New Roman" panose="02020603050405020304" pitchFamily="18" charset="0"/>
              </a:rPr>
              <a:t> </a:t>
            </a:r>
          </a:p>
          <a:p>
            <a:pPr marL="285750" indent="-285750">
              <a:buFont typeface="Wingdings" panose="05000000000000000000" pitchFamily="2" charset="2"/>
              <a:buChar char="v"/>
            </a:pPr>
            <a:endParaRPr lang="en-US" sz="1900" spc="-40" dirty="0">
              <a:latin typeface="Times New Roman" panose="02020603050405020304" pitchFamily="18" charset="0"/>
            </a:endParaRPr>
          </a:p>
          <a:p>
            <a:pPr marL="285750" indent="-285750">
              <a:buFont typeface="Wingdings" panose="05000000000000000000" pitchFamily="2" charset="2"/>
              <a:buChar char="v"/>
            </a:pPr>
            <a:r>
              <a:rPr lang="en-US" sz="1900" dirty="0">
                <a:effectLst/>
                <a:latin typeface="Times New Roman" panose="02020603050405020304" pitchFamily="18" charset="0"/>
                <a:ea typeface="Times New Roman" panose="02020603050405020304" pitchFamily="18" charset="0"/>
              </a:rPr>
              <a:t>The</a:t>
            </a:r>
            <a:r>
              <a:rPr lang="en-US" sz="1900" spc="-4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model</a:t>
            </a:r>
            <a:r>
              <a:rPr lang="en-US" sz="1900" spc="-65"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exhibiting the highest accuracy score on a public test set is identified as the most suitable candidate for deployment. </a:t>
            </a:r>
            <a:endParaRPr lang="en-IN" sz="1900" dirty="0"/>
          </a:p>
        </p:txBody>
      </p:sp>
    </p:spTree>
    <p:extLst>
      <p:ext uri="{BB962C8B-B14F-4D97-AF65-F5344CB8AC3E}">
        <p14:creationId xmlns:p14="http://schemas.microsoft.com/office/powerpoint/2010/main" val="3146728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4A3854-969A-B15D-FFF7-B46CE373F417}"/>
              </a:ext>
            </a:extLst>
          </p:cNvPr>
          <p:cNvSpPr/>
          <p:nvPr/>
        </p:nvSpPr>
        <p:spPr>
          <a:xfrm>
            <a:off x="0" y="6624918"/>
            <a:ext cx="12192000" cy="233082"/>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3D4710A-60AA-3A78-26D3-22EE30B78DCC}"/>
              </a:ext>
            </a:extLst>
          </p:cNvPr>
          <p:cNvSpPr txBox="1"/>
          <p:nvPr/>
        </p:nvSpPr>
        <p:spPr>
          <a:xfrm>
            <a:off x="179294" y="394447"/>
            <a:ext cx="6060141"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FUTURE ENHANCEMENT</a:t>
            </a:r>
          </a:p>
        </p:txBody>
      </p:sp>
      <p:sp>
        <p:nvSpPr>
          <p:cNvPr id="5" name="TextBox 4">
            <a:extLst>
              <a:ext uri="{FF2B5EF4-FFF2-40B4-BE49-F238E27FC236}">
                <a16:creationId xmlns:a16="http://schemas.microsoft.com/office/drawing/2014/main" id="{D565533F-9B5C-E7D2-D3F4-04E5465C660D}"/>
              </a:ext>
            </a:extLst>
          </p:cNvPr>
          <p:cNvSpPr txBox="1"/>
          <p:nvPr/>
        </p:nvSpPr>
        <p:spPr>
          <a:xfrm>
            <a:off x="1093694" y="1407459"/>
            <a:ext cx="10676965" cy="5092804"/>
          </a:xfrm>
          <a:prstGeom prst="rect">
            <a:avLst/>
          </a:prstGeom>
          <a:noFill/>
        </p:spPr>
        <p:txBody>
          <a:bodyPr wrap="square" rtlCol="0">
            <a:spAutoFit/>
          </a:bodyPr>
          <a:lstStyle/>
          <a:p>
            <a:pPr>
              <a:spcBef>
                <a:spcPts val="1040"/>
              </a:spcBef>
            </a:pPr>
            <a:r>
              <a:rPr lang="en-US" sz="18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1143000" marR="1409700" lvl="2" indent="-228600" algn="just">
              <a:lnSpc>
                <a:spcPct val="140000"/>
              </a:lnSpc>
              <a:spcAft>
                <a:spcPts val="0"/>
              </a:spcAft>
              <a:buSzPts val="1400"/>
              <a:buFont typeface="Symbol" panose="05050102010706020507" pitchFamily="18" charset="2"/>
              <a:buChar char=""/>
              <a:tabLst>
                <a:tab pos="1132205" algn="l"/>
                <a:tab pos="1136015"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It is truly remarkable how advancements in technology are transforming</a:t>
            </a:r>
            <a:r>
              <a:rPr lang="en-US" spc="-9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HealthCare,</a:t>
            </a:r>
            <a:r>
              <a:rPr lang="en-US" spc="-8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particularly</a:t>
            </a:r>
            <a:r>
              <a:rPr lang="en-US" spc="-8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in</a:t>
            </a:r>
            <a:r>
              <a:rPr lang="en-US" spc="-9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the</a:t>
            </a:r>
            <a:r>
              <a:rPr lang="en-US" spc="-8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realm</a:t>
            </a:r>
            <a:r>
              <a:rPr lang="en-US" spc="-9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of</a:t>
            </a:r>
            <a:r>
              <a:rPr lang="en-US" spc="-8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diabetes prediction and personalized medicine.</a:t>
            </a:r>
            <a:endParaRPr lang="en-IN"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940"/>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143000" marR="701040" lvl="2" indent="-228600" algn="just">
              <a:lnSpc>
                <a:spcPct val="141000"/>
              </a:lnSpc>
              <a:spcAft>
                <a:spcPts val="0"/>
              </a:spcAft>
              <a:buSzPts val="1400"/>
              <a:buFont typeface="Symbol" panose="05050102010706020507" pitchFamily="18" charset="2"/>
              <a:buChar char=""/>
              <a:tabLst>
                <a:tab pos="1132205" algn="l"/>
                <a:tab pos="1136015"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By incorporating real-time data from wearable technology and mobile health</a:t>
            </a:r>
            <a:r>
              <a:rPr lang="en-US" spc="-9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apps,</a:t>
            </a:r>
            <a:r>
              <a:rPr lang="en-US" spc="-8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we</a:t>
            </a:r>
            <a:r>
              <a:rPr lang="en-US" spc="-9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can</a:t>
            </a:r>
            <a:r>
              <a:rPr lang="en-US" spc="-8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significantly</a:t>
            </a:r>
            <a:r>
              <a:rPr lang="en-US" spc="-9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improve</a:t>
            </a:r>
            <a:r>
              <a:rPr lang="en-US" spc="-8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the</a:t>
            </a:r>
            <a:r>
              <a:rPr lang="en-US" spc="-9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accuracy</a:t>
            </a:r>
            <a:r>
              <a:rPr lang="en-US" spc="-8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and</a:t>
            </a:r>
            <a:r>
              <a:rPr lang="en-US" spc="-90"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efficiency</a:t>
            </a:r>
            <a:r>
              <a:rPr lang="en-US" spc="-85" dirty="0">
                <a:effectLst/>
                <a:latin typeface="Times New Roman" panose="02020603050405020304" pitchFamily="18" charset="0"/>
                <a:ea typeface="Symbol" panose="05050102010706020507" pitchFamily="18" charset="2"/>
                <a:cs typeface="Symbol" panose="05050102010706020507" pitchFamily="18" charset="2"/>
              </a:rPr>
              <a:t> </a:t>
            </a:r>
            <a:r>
              <a:rPr lang="en-US" spc="0" dirty="0">
                <a:effectLst/>
                <a:latin typeface="Times New Roman" panose="02020603050405020304" pitchFamily="18" charset="0"/>
                <a:ea typeface="Symbol" panose="05050102010706020507" pitchFamily="18" charset="2"/>
                <a:cs typeface="Symbol" panose="05050102010706020507" pitchFamily="18" charset="2"/>
              </a:rPr>
              <a:t>of diabetes prediction models.</a:t>
            </a:r>
            <a:endParaRPr lang="en-IN" spc="0" dirty="0">
              <a:effectLst/>
              <a:latin typeface="Times New Roman" panose="02020603050405020304" pitchFamily="18" charset="0"/>
              <a:ea typeface="Symbol" panose="05050102010706020507" pitchFamily="18" charset="2"/>
              <a:cs typeface="Symbol" panose="05050102010706020507" pitchFamily="18" charset="2"/>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143000" marR="635635" lvl="2" indent="-228600" algn="just">
              <a:lnSpc>
                <a:spcPct val="133000"/>
              </a:lnSpc>
              <a:spcAft>
                <a:spcPts val="0"/>
              </a:spcAft>
              <a:buSzPts val="1400"/>
              <a:buFont typeface="Symbol" panose="05050102010706020507" pitchFamily="18" charset="2"/>
              <a:buChar char=""/>
              <a:tabLst>
                <a:tab pos="1132205" algn="l"/>
                <a:tab pos="1136015" algn="l"/>
              </a:tabLst>
            </a:pPr>
            <a:r>
              <a:rPr lang="en-US" spc="-10" dirty="0">
                <a:effectLst/>
                <a:latin typeface="Times New Roman" panose="02020603050405020304" pitchFamily="18" charset="0"/>
                <a:ea typeface="Symbol" panose="05050102010706020507" pitchFamily="18" charset="2"/>
                <a:cs typeface="Symbol" panose="05050102010706020507" pitchFamily="18" charset="2"/>
              </a:rPr>
              <a:t>This,</a:t>
            </a:r>
            <a:r>
              <a:rPr lang="en-US" spc="-90"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in</a:t>
            </a:r>
            <a:r>
              <a:rPr lang="en-US" spc="-7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turn,</a:t>
            </a:r>
            <a:r>
              <a:rPr lang="en-US" spc="-80"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enables</a:t>
            </a:r>
            <a:r>
              <a:rPr lang="en-US" spc="-7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us</a:t>
            </a:r>
            <a:r>
              <a:rPr lang="en-US" spc="-80"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to</a:t>
            </a:r>
            <a:r>
              <a:rPr lang="en-US" spc="-7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offer</a:t>
            </a:r>
            <a:r>
              <a:rPr lang="en-US" spc="-80"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personalized</a:t>
            </a:r>
            <a:r>
              <a:rPr lang="en-US" spc="-7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recommendations</a:t>
            </a:r>
            <a:r>
              <a:rPr lang="en-US" spc="-80"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tailored</a:t>
            </a:r>
            <a:r>
              <a:rPr lang="en-US" spc="-7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to </a:t>
            </a:r>
            <a:r>
              <a:rPr lang="en-US" spc="0" dirty="0">
                <a:effectLst/>
                <a:latin typeface="Times New Roman" panose="02020603050405020304" pitchFamily="18" charset="0"/>
                <a:ea typeface="Symbol" panose="05050102010706020507" pitchFamily="18" charset="2"/>
                <a:cs typeface="Symbol" panose="05050102010706020507" pitchFamily="18" charset="2"/>
              </a:rPr>
              <a:t>everyone’s specific health indicators and medical background.</a:t>
            </a:r>
            <a:endParaRPr lang="en-IN" spc="0" dirty="0">
              <a:effectLst/>
              <a:latin typeface="Times New Roman" panose="02020603050405020304" pitchFamily="18" charset="0"/>
              <a:ea typeface="Symbol" panose="05050102010706020507" pitchFamily="18" charset="2"/>
              <a:cs typeface="Symbol" panose="05050102010706020507" pitchFamily="18" charset="2"/>
            </a:endParaRPr>
          </a:p>
          <a:p>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1143000" marR="704215" lvl="2" indent="-228600" algn="just">
              <a:lnSpc>
                <a:spcPct val="140000"/>
              </a:lnSpc>
              <a:spcAft>
                <a:spcPts val="0"/>
              </a:spcAft>
              <a:buSzPts val="1400"/>
              <a:buFont typeface="Symbol" panose="05050102010706020507" pitchFamily="18" charset="2"/>
              <a:buChar char=""/>
              <a:tabLst>
                <a:tab pos="1132205" algn="l"/>
                <a:tab pos="1136015" algn="l"/>
              </a:tabLst>
            </a:pPr>
            <a:r>
              <a:rPr lang="en-US" spc="0" dirty="0">
                <a:effectLst/>
                <a:latin typeface="Times New Roman" panose="02020603050405020304" pitchFamily="18" charset="0"/>
                <a:ea typeface="Symbol" panose="05050102010706020507" pitchFamily="18" charset="2"/>
                <a:cs typeface="Symbol" panose="05050102010706020507" pitchFamily="18" charset="2"/>
              </a:rPr>
              <a:t>The potential for customized diet, exercise plans, and medication </a:t>
            </a:r>
            <a:r>
              <a:rPr lang="en-US" spc="-10" dirty="0">
                <a:effectLst/>
                <a:latin typeface="Times New Roman" panose="02020603050405020304" pitchFamily="18" charset="0"/>
                <a:ea typeface="Symbol" panose="05050102010706020507" pitchFamily="18" charset="2"/>
                <a:cs typeface="Symbol" panose="05050102010706020507" pitchFamily="18" charset="2"/>
              </a:rPr>
              <a:t>regimens</a:t>
            </a:r>
            <a:r>
              <a:rPr lang="en-US" spc="-4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based</a:t>
            </a:r>
            <a:r>
              <a:rPr lang="en-US" spc="-4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on</a:t>
            </a:r>
            <a:r>
              <a:rPr lang="en-US" spc="-80"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this</a:t>
            </a:r>
            <a:r>
              <a:rPr lang="en-US" spc="-4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data</a:t>
            </a:r>
            <a:r>
              <a:rPr lang="en-US" spc="-30"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is</a:t>
            </a:r>
            <a:r>
              <a:rPr lang="en-US" spc="-3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incredibly</a:t>
            </a:r>
            <a:r>
              <a:rPr lang="en-US" spc="-7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promising</a:t>
            </a:r>
            <a:r>
              <a:rPr lang="en-US" spc="-60"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and</a:t>
            </a:r>
            <a:r>
              <a:rPr lang="en-US" spc="-30"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has</a:t>
            </a:r>
            <a:r>
              <a:rPr lang="en-US" spc="-5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the</a:t>
            </a:r>
            <a:r>
              <a:rPr lang="en-US" spc="-55" dirty="0">
                <a:effectLst/>
                <a:latin typeface="Times New Roman" panose="02020603050405020304" pitchFamily="18" charset="0"/>
                <a:ea typeface="Symbol" panose="05050102010706020507" pitchFamily="18" charset="2"/>
                <a:cs typeface="Symbol" panose="05050102010706020507" pitchFamily="18" charset="2"/>
              </a:rPr>
              <a:t> </a:t>
            </a:r>
            <a:r>
              <a:rPr lang="en-US" spc="-10" dirty="0">
                <a:effectLst/>
                <a:latin typeface="Times New Roman" panose="02020603050405020304" pitchFamily="18" charset="0"/>
                <a:ea typeface="Symbol" panose="05050102010706020507" pitchFamily="18" charset="2"/>
                <a:cs typeface="Symbol" panose="05050102010706020507" pitchFamily="18" charset="2"/>
              </a:rPr>
              <a:t>potential </a:t>
            </a:r>
            <a:r>
              <a:rPr lang="en-US" spc="0" dirty="0">
                <a:effectLst/>
                <a:latin typeface="Times New Roman" panose="02020603050405020304" pitchFamily="18" charset="0"/>
                <a:ea typeface="Symbol" panose="05050102010706020507" pitchFamily="18" charset="2"/>
                <a:cs typeface="Symbol" panose="05050102010706020507" pitchFamily="18" charset="2"/>
              </a:rPr>
              <a:t>to greatly enhance patient care and outcomes.</a:t>
            </a:r>
            <a:endParaRPr lang="en-IN"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105"/>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spcBef>
                <a:spcPts val="1050"/>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69000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2B52A0B0-CAC0-D00F-7820-69C6892E7643}"/>
              </a:ext>
            </a:extLst>
          </p:cNvPr>
          <p:cNvSpPr/>
          <p:nvPr/>
        </p:nvSpPr>
        <p:spPr>
          <a:xfrm>
            <a:off x="0" y="6606988"/>
            <a:ext cx="12192000" cy="251012"/>
          </a:xfrm>
          <a:prstGeom prst="flowChartProcess">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FBAE309-D16C-192F-06CC-986EFA89FA01}"/>
              </a:ext>
            </a:extLst>
          </p:cNvPr>
          <p:cNvSpPr txBox="1"/>
          <p:nvPr/>
        </p:nvSpPr>
        <p:spPr>
          <a:xfrm>
            <a:off x="215153" y="268941"/>
            <a:ext cx="11707906" cy="6373540"/>
          </a:xfrm>
          <a:prstGeom prst="rect">
            <a:avLst/>
          </a:prstGeom>
          <a:noFill/>
        </p:spPr>
        <p:txBody>
          <a:bodyPr wrap="square" rtlCol="0">
            <a:spAutoFit/>
          </a:bodyPr>
          <a:lstStyle/>
          <a:p>
            <a:pPr marL="363220">
              <a:spcBef>
                <a:spcPts val="1095"/>
              </a:spcBef>
            </a:pPr>
            <a:r>
              <a:rPr lang="en-US" sz="3600" b="1" spc="-10" dirty="0">
                <a:effectLst/>
                <a:latin typeface="Times New Roman" panose="02020603050405020304" pitchFamily="18" charset="0"/>
                <a:ea typeface="Times New Roman" panose="02020603050405020304" pitchFamily="18" charset="0"/>
              </a:rPr>
              <a:t>REFERENCE</a:t>
            </a:r>
            <a:endParaRPr lang="en-IN" sz="3600" b="1" dirty="0">
              <a:effectLst/>
              <a:latin typeface="Times New Roman" panose="02020603050405020304" pitchFamily="18" charset="0"/>
              <a:ea typeface="Times New Roman" panose="02020603050405020304" pitchFamily="18" charset="0"/>
            </a:endParaRPr>
          </a:p>
          <a:p>
            <a:r>
              <a:rPr lang="en-US" sz="20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spcBef>
                <a:spcPts val="905"/>
              </a:spcBef>
            </a:pPr>
            <a:r>
              <a:rPr lang="en-US" sz="20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1257300" marR="961390" lvl="2" indent="-342900" algn="just">
              <a:spcAft>
                <a:spcPts val="0"/>
              </a:spcAft>
              <a:buSzPts val="1400"/>
              <a:buFont typeface="Wingdings" panose="05000000000000000000" pitchFamily="2" charset="2"/>
              <a:buChar char="v"/>
              <a:tabLst>
                <a:tab pos="803910" algn="l"/>
                <a:tab pos="805180" algn="l"/>
              </a:tabLst>
            </a:pPr>
            <a:r>
              <a:rPr lang="en-US" sz="2000" spc="0" dirty="0">
                <a:effectLst/>
                <a:latin typeface="Times New Roman" panose="02020603050405020304" pitchFamily="18" charset="0"/>
                <a:ea typeface="Times New Roman" panose="02020603050405020304" pitchFamily="18" charset="0"/>
              </a:rPr>
              <a:t>L.</a:t>
            </a:r>
            <a:r>
              <a:rPr lang="en-US" sz="2000" spc="-8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DiMeglio,</a:t>
            </a:r>
            <a:r>
              <a:rPr lang="en-US" sz="2000" spc="-5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C.</a:t>
            </a:r>
            <a:r>
              <a:rPr lang="en-US" sz="2000" spc="-7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Evans-Molina,</a:t>
            </a:r>
            <a:r>
              <a:rPr lang="en-US" sz="2000" spc="-7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and</a:t>
            </a:r>
            <a:r>
              <a:rPr lang="en-US" sz="2000" spc="-5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R.</a:t>
            </a:r>
            <a:r>
              <a:rPr lang="en-US" sz="2000" spc="-7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Oram,</a:t>
            </a:r>
            <a:r>
              <a:rPr lang="en-US" sz="2000" spc="-6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“Type</a:t>
            </a:r>
            <a:r>
              <a:rPr lang="en-US" sz="2000" spc="-7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1</a:t>
            </a:r>
            <a:r>
              <a:rPr lang="en-US" sz="2000" spc="-5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diabetes,”</a:t>
            </a:r>
            <a:r>
              <a:rPr lang="en-US" sz="2000" spc="-8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Lancet, vol. 391, pp. 2449–2462, Jun. 2018.</a:t>
            </a:r>
            <a:endParaRPr lang="en-IN" sz="2000" spc="0" dirty="0">
              <a:effectLst/>
              <a:latin typeface="Times New Roman" panose="02020603050405020304" pitchFamily="18" charset="0"/>
              <a:ea typeface="Times New Roman" panose="02020603050405020304" pitchFamily="18" charset="0"/>
            </a:endParaRPr>
          </a:p>
          <a:p>
            <a:pPr algn="just">
              <a:spcBef>
                <a:spcPts val="10"/>
              </a:spcBef>
            </a:pPr>
            <a:endParaRPr lang="en-IN" sz="2000" dirty="0">
              <a:effectLst/>
              <a:latin typeface="Times New Roman" panose="02020603050405020304" pitchFamily="18" charset="0"/>
              <a:ea typeface="Times New Roman" panose="02020603050405020304" pitchFamily="18" charset="0"/>
            </a:endParaRPr>
          </a:p>
          <a:p>
            <a:pPr marL="1257300" marR="1054100" lvl="2" indent="-342900" algn="just">
              <a:spcAft>
                <a:spcPts val="0"/>
              </a:spcAft>
              <a:buSzPts val="1400"/>
              <a:buFont typeface="Wingdings" panose="05000000000000000000" pitchFamily="2" charset="2"/>
              <a:buChar char="v"/>
              <a:tabLst>
                <a:tab pos="803910" algn="l"/>
                <a:tab pos="805180" algn="l"/>
              </a:tabLst>
            </a:pPr>
            <a:r>
              <a:rPr lang="en-US" sz="2000" spc="0" dirty="0">
                <a:effectLst/>
                <a:latin typeface="Times New Roman" panose="02020603050405020304" pitchFamily="18" charset="0"/>
                <a:ea typeface="Times New Roman" panose="02020603050405020304" pitchFamily="18" charset="0"/>
              </a:rPr>
              <a:t>C. </a:t>
            </a:r>
            <a:r>
              <a:rPr lang="en-US" sz="2000" spc="0" dirty="0" err="1">
                <a:effectLst/>
                <a:latin typeface="Times New Roman" panose="02020603050405020304" pitchFamily="18" charset="0"/>
                <a:ea typeface="Times New Roman" panose="02020603050405020304" pitchFamily="18" charset="0"/>
              </a:rPr>
              <a:t>Cobelli</a:t>
            </a:r>
            <a:r>
              <a:rPr lang="en-US" sz="2000" spc="0" dirty="0">
                <a:effectLst/>
                <a:latin typeface="Times New Roman" panose="02020603050405020304" pitchFamily="18" charset="0"/>
                <a:ea typeface="Times New Roman" panose="02020603050405020304" pitchFamily="18" charset="0"/>
              </a:rPr>
              <a:t>, C. D. Man, G. </a:t>
            </a:r>
            <a:r>
              <a:rPr lang="en-US" sz="2000" spc="0" dirty="0" err="1">
                <a:effectLst/>
                <a:latin typeface="Times New Roman" panose="02020603050405020304" pitchFamily="18" charset="0"/>
                <a:ea typeface="Times New Roman" panose="02020603050405020304" pitchFamily="18" charset="0"/>
              </a:rPr>
              <a:t>Sparacino</a:t>
            </a:r>
            <a:r>
              <a:rPr lang="en-US" sz="2000" spc="0" dirty="0">
                <a:effectLst/>
                <a:latin typeface="Times New Roman" panose="02020603050405020304" pitchFamily="18" charset="0"/>
                <a:ea typeface="Times New Roman" panose="02020603050405020304" pitchFamily="18" charset="0"/>
              </a:rPr>
              <a:t>, L. Magni, G. D. Nicolao, and B. </a:t>
            </a:r>
            <a:r>
              <a:rPr lang="en-US" sz="2000" spc="-20" dirty="0">
                <a:effectLst/>
                <a:latin typeface="Times New Roman" panose="02020603050405020304" pitchFamily="18" charset="0"/>
                <a:ea typeface="Times New Roman" panose="02020603050405020304" pitchFamily="18" charset="0"/>
              </a:rPr>
              <a:t>Kovatchev,</a:t>
            </a:r>
            <a:r>
              <a:rPr lang="en-US" sz="2000" spc="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“Diabetes: Models, signals and</a:t>
            </a:r>
            <a:r>
              <a:rPr lang="en-US" sz="2000" spc="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control,”</a:t>
            </a:r>
            <a:r>
              <a:rPr lang="en-US" sz="2000" spc="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IEEE </a:t>
            </a:r>
            <a:r>
              <a:rPr lang="en-US" sz="2000" spc="-20" dirty="0" err="1">
                <a:effectLst/>
                <a:latin typeface="Times New Roman" panose="02020603050405020304" pitchFamily="18" charset="0"/>
                <a:ea typeface="Times New Roman" panose="02020603050405020304" pitchFamily="18" charset="0"/>
              </a:rPr>
              <a:t>Rev.Biomed</a:t>
            </a:r>
            <a:r>
              <a:rPr lang="en-US" sz="2000" spc="-2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Eng., vol. 2, pp. 54–96, 2009.</a:t>
            </a:r>
            <a:r>
              <a:rPr lang="en-US" sz="2000" dirty="0">
                <a:effectLst/>
                <a:latin typeface="Times New Roman" panose="02020603050405020304" pitchFamily="18" charset="0"/>
                <a:ea typeface="Times New Roman" panose="02020603050405020304" pitchFamily="18" charset="0"/>
              </a:rPr>
              <a:t> </a:t>
            </a:r>
          </a:p>
          <a:p>
            <a:pPr marR="1054100" lvl="2" algn="just">
              <a:spcAft>
                <a:spcPts val="0"/>
              </a:spcAft>
              <a:buSzPts val="1400"/>
              <a:tabLst>
                <a:tab pos="803910" algn="l"/>
                <a:tab pos="805180" algn="l"/>
              </a:tabLst>
            </a:pPr>
            <a:endParaRPr lang="en-IN" sz="2000" dirty="0">
              <a:effectLst/>
              <a:latin typeface="Times New Roman" panose="02020603050405020304" pitchFamily="18" charset="0"/>
              <a:ea typeface="Times New Roman" panose="02020603050405020304" pitchFamily="18" charset="0"/>
            </a:endParaRPr>
          </a:p>
          <a:p>
            <a:pPr marL="1257300" marR="927100" lvl="2" indent="-342900" algn="just">
              <a:spcBef>
                <a:spcPts val="5"/>
              </a:spcBef>
              <a:spcAft>
                <a:spcPts val="0"/>
              </a:spcAft>
              <a:buSzPts val="1400"/>
              <a:buFont typeface="Wingdings" panose="05000000000000000000" pitchFamily="2" charset="2"/>
              <a:buChar char="v"/>
              <a:tabLst>
                <a:tab pos="802640" algn="l"/>
                <a:tab pos="805180" algn="l"/>
              </a:tabLst>
            </a:pPr>
            <a:r>
              <a:rPr lang="en-US" sz="2000" spc="0" dirty="0">
                <a:effectLst/>
                <a:latin typeface="Times New Roman" panose="02020603050405020304" pitchFamily="18" charset="0"/>
                <a:ea typeface="Times New Roman" panose="02020603050405020304" pitchFamily="18" charset="0"/>
              </a:rPr>
              <a:t>E. </a:t>
            </a:r>
            <a:r>
              <a:rPr lang="en-US" sz="2000" spc="0" dirty="0" err="1">
                <a:effectLst/>
                <a:latin typeface="Times New Roman" panose="02020603050405020304" pitchFamily="18" charset="0"/>
                <a:ea typeface="Times New Roman" panose="02020603050405020304" pitchFamily="18" charset="0"/>
              </a:rPr>
              <a:t>Bekiari</a:t>
            </a:r>
            <a:r>
              <a:rPr lang="en-US" sz="2000" spc="0" dirty="0">
                <a:effectLst/>
                <a:latin typeface="Times New Roman" panose="02020603050405020304" pitchFamily="18" charset="0"/>
                <a:ea typeface="Times New Roman" panose="02020603050405020304" pitchFamily="18" charset="0"/>
              </a:rPr>
              <a:t> et al., “Artificial pancreas treatment for outpatients with type 1</a:t>
            </a:r>
            <a:r>
              <a:rPr lang="en-US" sz="2000" spc="-7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diabetes:</a:t>
            </a:r>
            <a:r>
              <a:rPr lang="en-US" sz="2000" spc="-7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Systematic</a:t>
            </a:r>
            <a:r>
              <a:rPr lang="en-US" sz="2000" spc="-5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review</a:t>
            </a:r>
            <a:r>
              <a:rPr lang="en-US" sz="2000" spc="-6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and</a:t>
            </a:r>
            <a:r>
              <a:rPr lang="en-US" sz="2000" spc="-4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meta-analysis,”</a:t>
            </a:r>
            <a:r>
              <a:rPr lang="en-US" sz="2000" spc="-8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Brit.</a:t>
            </a:r>
            <a:r>
              <a:rPr lang="en-US" sz="2000" spc="-8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Med.</a:t>
            </a:r>
            <a:r>
              <a:rPr lang="en-US" sz="2000" spc="-8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J.,</a:t>
            </a:r>
            <a:r>
              <a:rPr lang="en-US" sz="2000" spc="-9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vol.</a:t>
            </a:r>
            <a:r>
              <a:rPr lang="en-US" sz="2000" spc="-8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361, Apr. 2018, Art. no. k1310.</a:t>
            </a:r>
            <a:endParaRPr lang="en-IN" sz="2000" spc="0" dirty="0">
              <a:effectLst/>
              <a:latin typeface="Times New Roman" panose="02020603050405020304" pitchFamily="18" charset="0"/>
              <a:ea typeface="Times New Roman" panose="02020603050405020304" pitchFamily="18" charset="0"/>
            </a:endParaRPr>
          </a:p>
          <a:p>
            <a:pPr marL="1257300" marR="1204595" lvl="2" indent="-342900" algn="just">
              <a:lnSpc>
                <a:spcPct val="100000"/>
              </a:lnSpc>
              <a:spcBef>
                <a:spcPts val="1575"/>
              </a:spcBef>
              <a:spcAft>
                <a:spcPts val="0"/>
              </a:spcAft>
              <a:buSzPts val="1400"/>
              <a:buFont typeface="Wingdings" panose="05000000000000000000" pitchFamily="2" charset="2"/>
              <a:buChar char="v"/>
              <a:tabLst>
                <a:tab pos="803910" algn="l"/>
                <a:tab pos="805180" algn="l"/>
              </a:tabLst>
            </a:pPr>
            <a:r>
              <a:rPr lang="en-US" sz="2000" spc="-10" dirty="0">
                <a:effectLst/>
                <a:latin typeface="Times New Roman" panose="02020603050405020304" pitchFamily="18" charset="0"/>
                <a:ea typeface="Times New Roman" panose="02020603050405020304" pitchFamily="18" charset="0"/>
              </a:rPr>
              <a:t>H.</a:t>
            </a:r>
            <a:r>
              <a:rPr lang="en-US" sz="2000" spc="-8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Thabit</a:t>
            </a:r>
            <a:r>
              <a:rPr lang="en-US" sz="2000" spc="-7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and</a:t>
            </a:r>
            <a:r>
              <a:rPr lang="en-US" sz="2000" spc="-5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R.</a:t>
            </a:r>
            <a:r>
              <a:rPr lang="en-US" sz="2000" spc="-80" dirty="0">
                <a:effectLst/>
                <a:latin typeface="Times New Roman" panose="02020603050405020304" pitchFamily="18" charset="0"/>
                <a:ea typeface="Times New Roman" panose="02020603050405020304" pitchFamily="18" charset="0"/>
              </a:rPr>
              <a:t> </a:t>
            </a:r>
            <a:r>
              <a:rPr lang="en-US" sz="2000" spc="-10" dirty="0" err="1">
                <a:effectLst/>
                <a:latin typeface="Times New Roman" panose="02020603050405020304" pitchFamily="18" charset="0"/>
                <a:ea typeface="Times New Roman" panose="02020603050405020304" pitchFamily="18" charset="0"/>
              </a:rPr>
              <a:t>Hovorka</a:t>
            </a:r>
            <a:r>
              <a:rPr lang="en-US" sz="2000" spc="-10" dirty="0">
                <a:effectLst/>
                <a:latin typeface="Times New Roman" panose="02020603050405020304" pitchFamily="18" charset="0"/>
                <a:ea typeface="Times New Roman" panose="02020603050405020304" pitchFamily="18" charset="0"/>
              </a:rPr>
              <a:t>,</a:t>
            </a:r>
            <a:r>
              <a:rPr lang="en-US" sz="2000" spc="-7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“Coming</a:t>
            </a:r>
            <a:r>
              <a:rPr lang="en-US" sz="2000" spc="-7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of</a:t>
            </a:r>
            <a:r>
              <a:rPr lang="en-US" sz="2000" spc="-8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age:</a:t>
            </a:r>
            <a:r>
              <a:rPr lang="en-US" sz="2000" spc="-4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The</a:t>
            </a:r>
            <a:r>
              <a:rPr lang="en-US" sz="2000" spc="-7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artificial</a:t>
            </a:r>
            <a:r>
              <a:rPr lang="en-US" sz="2000" spc="-4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pancreas for </a:t>
            </a:r>
            <a:r>
              <a:rPr lang="en-US" sz="2000" spc="0" dirty="0">
                <a:effectLst/>
                <a:latin typeface="Times New Roman" panose="02020603050405020304" pitchFamily="18" charset="0"/>
                <a:ea typeface="Times New Roman" panose="02020603050405020304" pitchFamily="18" charset="0"/>
              </a:rPr>
              <a:t>type 1 diabetes,” Diabetology, vol. 59, no. 9, pp. 1795–1805, 2016.</a:t>
            </a:r>
            <a:endParaRPr lang="en-IN" sz="2000" spc="0" dirty="0">
              <a:effectLst/>
              <a:latin typeface="Times New Roman" panose="02020603050405020304" pitchFamily="18" charset="0"/>
              <a:ea typeface="Times New Roman" panose="02020603050405020304" pitchFamily="18" charset="0"/>
            </a:endParaRPr>
          </a:p>
          <a:p>
            <a:pPr marL="1257300" marR="1239520" lvl="2" indent="-342900" algn="just">
              <a:spcBef>
                <a:spcPts val="1585"/>
              </a:spcBef>
              <a:spcAft>
                <a:spcPts val="0"/>
              </a:spcAft>
              <a:buSzPts val="1400"/>
              <a:buFont typeface="Wingdings" panose="05000000000000000000" pitchFamily="2" charset="2"/>
              <a:buChar char="v"/>
              <a:tabLst>
                <a:tab pos="803910" algn="l"/>
                <a:tab pos="805180" algn="l"/>
              </a:tabLst>
            </a:pPr>
            <a:r>
              <a:rPr lang="en-US" sz="2000" spc="0" dirty="0">
                <a:effectLst/>
                <a:latin typeface="Times New Roman" panose="02020603050405020304" pitchFamily="18" charset="0"/>
                <a:ea typeface="Times New Roman" panose="02020603050405020304" pitchFamily="18" charset="0"/>
              </a:rPr>
              <a:t>T. </a:t>
            </a:r>
            <a:r>
              <a:rPr lang="en-US" sz="2000" spc="0" dirty="0" err="1">
                <a:effectLst/>
                <a:latin typeface="Times New Roman" panose="02020603050405020304" pitchFamily="18" charset="0"/>
                <a:ea typeface="Times New Roman" panose="02020603050405020304" pitchFamily="18" charset="0"/>
              </a:rPr>
              <a:t>Peyser</a:t>
            </a:r>
            <a:r>
              <a:rPr lang="en-US" sz="2000" spc="0" dirty="0">
                <a:effectLst/>
                <a:latin typeface="Times New Roman" panose="02020603050405020304" pitchFamily="18" charset="0"/>
                <a:ea typeface="Times New Roman" panose="02020603050405020304" pitchFamily="18" charset="0"/>
              </a:rPr>
              <a:t>, E. </a:t>
            </a:r>
            <a:r>
              <a:rPr lang="en-US" sz="2000" spc="0" dirty="0" err="1">
                <a:effectLst/>
                <a:latin typeface="Times New Roman" panose="02020603050405020304" pitchFamily="18" charset="0"/>
                <a:ea typeface="Times New Roman" panose="02020603050405020304" pitchFamily="18" charset="0"/>
              </a:rPr>
              <a:t>Dassau</a:t>
            </a:r>
            <a:r>
              <a:rPr lang="en-US" sz="2000" spc="0" dirty="0">
                <a:effectLst/>
                <a:latin typeface="Times New Roman" panose="02020603050405020304" pitchFamily="18" charset="0"/>
                <a:ea typeface="Times New Roman" panose="02020603050405020304" pitchFamily="18" charset="0"/>
              </a:rPr>
              <a:t>, M. Breton, and J. S. Skyler, “The artificial pancreas: Current status and future prospects in the management of diabetes,”</a:t>
            </a:r>
            <a:r>
              <a:rPr lang="en-US" sz="2000" spc="-5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Ann.</a:t>
            </a:r>
            <a:r>
              <a:rPr lang="en-US" sz="2000" spc="-4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New</a:t>
            </a:r>
            <a:r>
              <a:rPr lang="en-US" sz="2000" spc="-5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York</a:t>
            </a:r>
            <a:r>
              <a:rPr lang="en-US" sz="2000" spc="-6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Acad.</a:t>
            </a:r>
            <a:r>
              <a:rPr lang="en-US" sz="2000" spc="-5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Sci.,</a:t>
            </a:r>
            <a:r>
              <a:rPr lang="en-US" sz="2000" spc="-7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vol.</a:t>
            </a:r>
            <a:r>
              <a:rPr lang="en-US" sz="2000" spc="-7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1311,</a:t>
            </a:r>
            <a:r>
              <a:rPr lang="en-US" sz="2000" spc="-5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no.</a:t>
            </a:r>
            <a:r>
              <a:rPr lang="en-US" sz="2000" spc="-5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1,</a:t>
            </a:r>
            <a:r>
              <a:rPr lang="en-US" sz="2000" spc="-7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pp.</a:t>
            </a:r>
            <a:r>
              <a:rPr lang="en-US" sz="2000" spc="-5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102–123, Apr. 2014.</a:t>
            </a:r>
            <a:endParaRPr lang="en-IN" sz="2000" spc="0" dirty="0">
              <a:effectLst/>
              <a:latin typeface="Times New Roman" panose="02020603050405020304" pitchFamily="18" charset="0"/>
              <a:ea typeface="Times New Roman" panose="02020603050405020304" pitchFamily="18" charset="0"/>
            </a:endParaRPr>
          </a:p>
          <a:p>
            <a:pPr algn="just">
              <a:spcBef>
                <a:spcPts val="5"/>
              </a:spcBef>
            </a:pP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92159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E5FE9711-D560-8D87-721B-E544871062C9}"/>
              </a:ext>
            </a:extLst>
          </p:cNvPr>
          <p:cNvSpPr/>
          <p:nvPr/>
        </p:nvSpPr>
        <p:spPr>
          <a:xfrm>
            <a:off x="0" y="6624918"/>
            <a:ext cx="12192000" cy="233082"/>
          </a:xfrm>
          <a:prstGeom prst="flowChartProcess">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5855942-01B2-0847-8C2F-AB75E087F708}"/>
              </a:ext>
            </a:extLst>
          </p:cNvPr>
          <p:cNvSpPr txBox="1"/>
          <p:nvPr/>
        </p:nvSpPr>
        <p:spPr>
          <a:xfrm>
            <a:off x="251012" y="331694"/>
            <a:ext cx="11698941" cy="6327373"/>
          </a:xfrm>
          <a:prstGeom prst="rect">
            <a:avLst/>
          </a:prstGeom>
          <a:noFill/>
        </p:spPr>
        <p:txBody>
          <a:bodyPr wrap="square" rtlCol="0">
            <a:spAutoFit/>
          </a:bodyPr>
          <a:lstStyle/>
          <a:p>
            <a:pPr marL="1257300" marR="972185" lvl="2" indent="-342900" algn="just">
              <a:spcAft>
                <a:spcPts val="0"/>
              </a:spcAft>
              <a:buSzPts val="1400"/>
              <a:buFont typeface="Wingdings" panose="05000000000000000000" pitchFamily="2" charset="2"/>
              <a:buChar char="v"/>
              <a:tabLst>
                <a:tab pos="803910" algn="l"/>
                <a:tab pos="805180" algn="l"/>
              </a:tabLst>
            </a:pPr>
            <a:r>
              <a:rPr lang="en-US" sz="2000" spc="0" dirty="0">
                <a:effectLst/>
                <a:latin typeface="Times New Roman" panose="02020603050405020304" pitchFamily="18" charset="0"/>
                <a:ea typeface="Times New Roman" panose="02020603050405020304" pitchFamily="18" charset="0"/>
              </a:rPr>
              <a:t>D. Shi, S. Deshpande, E. </a:t>
            </a:r>
            <a:r>
              <a:rPr lang="en-US" sz="2000" spc="0" dirty="0" err="1">
                <a:effectLst/>
                <a:latin typeface="Times New Roman" panose="02020603050405020304" pitchFamily="18" charset="0"/>
                <a:ea typeface="Times New Roman" panose="02020603050405020304" pitchFamily="18" charset="0"/>
              </a:rPr>
              <a:t>Dassau</a:t>
            </a:r>
            <a:r>
              <a:rPr lang="en-US" sz="2000" spc="0" dirty="0">
                <a:effectLst/>
                <a:latin typeface="Times New Roman" panose="02020603050405020304" pitchFamily="18" charset="0"/>
                <a:ea typeface="Times New Roman" panose="02020603050405020304" pitchFamily="18" charset="0"/>
              </a:rPr>
              <a:t>, and F. J. Doyle III, Feedback Control Algorithms</a:t>
            </a:r>
            <a:r>
              <a:rPr lang="en-US" sz="2000" spc="-5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for</a:t>
            </a:r>
            <a:r>
              <a:rPr lang="en-US" sz="2000" spc="-7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Automated</a:t>
            </a:r>
            <a:r>
              <a:rPr lang="en-US" sz="2000" spc="-7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Glucose</a:t>
            </a:r>
            <a:r>
              <a:rPr lang="en-US" sz="2000" spc="-7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Management</a:t>
            </a:r>
            <a:r>
              <a:rPr lang="en-US" sz="2000" spc="-6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in</a:t>
            </a:r>
            <a:r>
              <a:rPr lang="en-US" sz="2000" spc="-8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T1DM:</a:t>
            </a:r>
            <a:r>
              <a:rPr lang="en-US" sz="2000" spc="-8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The</a:t>
            </a:r>
            <a:r>
              <a:rPr lang="en-US" sz="2000" spc="-9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State</a:t>
            </a:r>
            <a:r>
              <a:rPr lang="en-US" sz="2000" spc="-8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of the Art, 1st ed. San Diego, CA, USA: Academic, 2019.</a:t>
            </a:r>
            <a:endParaRPr lang="en-IN" sz="2000" spc="0" dirty="0">
              <a:effectLst/>
              <a:latin typeface="Times New Roman" panose="02020603050405020304" pitchFamily="18" charset="0"/>
              <a:ea typeface="Times New Roman" panose="02020603050405020304" pitchFamily="18" charset="0"/>
            </a:endParaRPr>
          </a:p>
          <a:p>
            <a:pPr algn="just">
              <a:spcBef>
                <a:spcPts val="15"/>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257300" marR="901065" lvl="2" indent="-342900" algn="just">
              <a:spcAft>
                <a:spcPts val="0"/>
              </a:spcAft>
              <a:buSzPts val="1400"/>
              <a:buFont typeface="Wingdings" panose="05000000000000000000" pitchFamily="2" charset="2"/>
              <a:buChar char="v"/>
              <a:tabLst>
                <a:tab pos="803910" algn="l"/>
                <a:tab pos="805180" algn="l"/>
              </a:tabLst>
            </a:pPr>
            <a:r>
              <a:rPr lang="en-US" sz="2000" spc="0" dirty="0">
                <a:effectLst/>
                <a:latin typeface="Times New Roman" panose="02020603050405020304" pitchFamily="18" charset="0"/>
                <a:ea typeface="Times New Roman" panose="02020603050405020304" pitchFamily="18" charset="0"/>
              </a:rPr>
              <a:t>G.</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M.</a:t>
            </a:r>
            <a:r>
              <a:rPr lang="en-US" sz="2000" spc="-10" dirty="0">
                <a:effectLst/>
                <a:latin typeface="Times New Roman" panose="02020603050405020304" pitchFamily="18" charset="0"/>
                <a:ea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rPr>
              <a:t>Steil</a:t>
            </a:r>
            <a:r>
              <a:rPr lang="en-US" sz="2000" spc="0" dirty="0">
                <a:effectLst/>
                <a:latin typeface="Times New Roman" panose="02020603050405020304" pitchFamily="18"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K.</a:t>
            </a:r>
            <a:r>
              <a:rPr lang="en-US" sz="2000" spc="-10" dirty="0">
                <a:effectLst/>
                <a:latin typeface="Times New Roman" panose="02020603050405020304" pitchFamily="18" charset="0"/>
                <a:ea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rPr>
              <a:t>Rebrin</a:t>
            </a:r>
            <a:r>
              <a:rPr lang="en-US" sz="2000" spc="0" dirty="0">
                <a:effectLst/>
                <a:latin typeface="Times New Roman" panose="02020603050405020304" pitchFamily="18" charset="0"/>
                <a:ea typeface="Times New Roman" panose="02020603050405020304" pitchFamily="18" charset="0"/>
              </a:rPr>
              <a:t>,</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C.</a:t>
            </a:r>
            <a:r>
              <a:rPr lang="en-US" sz="2000" spc="-1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Darwin,</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F.</a:t>
            </a:r>
            <a:r>
              <a:rPr lang="en-US" sz="2000" spc="-1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Hariri,</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and M.</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F.</a:t>
            </a:r>
            <a:r>
              <a:rPr lang="en-US" sz="2000" spc="-1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Saad,</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effect of insulin feedback on closed loop glucose control,” J. Clin. Endocrinol. Metabolism, vol. 55, pp. 3344–3350, Dec. 2016.</a:t>
            </a:r>
            <a:endParaRPr lang="en-IN" sz="2000" spc="0" dirty="0">
              <a:effectLst/>
              <a:latin typeface="Times New Roman" panose="02020603050405020304" pitchFamily="18" charset="0"/>
              <a:ea typeface="Times New Roman" panose="02020603050405020304" pitchFamily="18" charset="0"/>
            </a:endParaRPr>
          </a:p>
          <a:p>
            <a:pPr marL="1257300" marR="1026795" lvl="2" indent="-342900" algn="just">
              <a:spcBef>
                <a:spcPts val="1605"/>
              </a:spcBef>
              <a:spcAft>
                <a:spcPts val="0"/>
              </a:spcAft>
              <a:buSzPts val="1400"/>
              <a:buFont typeface="Wingdings" panose="05000000000000000000" pitchFamily="2" charset="2"/>
              <a:buChar char="v"/>
              <a:tabLst>
                <a:tab pos="803910" algn="l"/>
                <a:tab pos="805180" algn="l"/>
              </a:tabLst>
            </a:pPr>
            <a:r>
              <a:rPr lang="en-US" sz="2000" spc="-10" dirty="0">
                <a:effectLst/>
                <a:latin typeface="Times New Roman" panose="02020603050405020304" pitchFamily="18" charset="0"/>
                <a:ea typeface="Times New Roman" panose="02020603050405020304" pitchFamily="18" charset="0"/>
              </a:rPr>
              <a:t>G.</a:t>
            </a:r>
            <a:r>
              <a:rPr lang="en-US" sz="2000" spc="-8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M.</a:t>
            </a:r>
            <a:r>
              <a:rPr lang="en-US" sz="2000" spc="-75" dirty="0">
                <a:effectLst/>
                <a:latin typeface="Times New Roman" panose="02020603050405020304" pitchFamily="18" charset="0"/>
                <a:ea typeface="Times New Roman" panose="02020603050405020304" pitchFamily="18" charset="0"/>
              </a:rPr>
              <a:t> </a:t>
            </a:r>
            <a:r>
              <a:rPr lang="en-US" sz="2000" spc="-10" dirty="0" err="1">
                <a:effectLst/>
                <a:latin typeface="Times New Roman" panose="02020603050405020304" pitchFamily="18" charset="0"/>
                <a:ea typeface="Times New Roman" panose="02020603050405020304" pitchFamily="18" charset="0"/>
              </a:rPr>
              <a:t>Steil</a:t>
            </a:r>
            <a:r>
              <a:rPr lang="en-US" sz="2000" spc="-10" dirty="0">
                <a:effectLst/>
                <a:latin typeface="Times New Roman" panose="02020603050405020304" pitchFamily="18" charset="0"/>
                <a:ea typeface="Times New Roman" panose="02020603050405020304" pitchFamily="18" charset="0"/>
              </a:rPr>
              <a:t>,</a:t>
            </a:r>
            <a:r>
              <a:rPr lang="en-US" sz="2000" spc="-6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K.</a:t>
            </a:r>
            <a:r>
              <a:rPr lang="en-US" sz="2000" spc="-50" dirty="0">
                <a:effectLst/>
                <a:latin typeface="Times New Roman" panose="02020603050405020304" pitchFamily="18" charset="0"/>
                <a:ea typeface="Times New Roman" panose="02020603050405020304" pitchFamily="18" charset="0"/>
              </a:rPr>
              <a:t> </a:t>
            </a:r>
            <a:r>
              <a:rPr lang="en-US" sz="2000" spc="-10" dirty="0" err="1">
                <a:effectLst/>
                <a:latin typeface="Times New Roman" panose="02020603050405020304" pitchFamily="18" charset="0"/>
                <a:ea typeface="Times New Roman" panose="02020603050405020304" pitchFamily="18" charset="0"/>
              </a:rPr>
              <a:t>Rebrin</a:t>
            </a:r>
            <a:r>
              <a:rPr lang="en-US" sz="2000" spc="-10" dirty="0">
                <a:effectLst/>
                <a:latin typeface="Times New Roman" panose="02020603050405020304" pitchFamily="18" charset="0"/>
                <a:ea typeface="Times New Roman" panose="02020603050405020304" pitchFamily="18" charset="0"/>
              </a:rPr>
              <a:t>,</a:t>
            </a:r>
            <a:r>
              <a:rPr lang="en-US" sz="2000" spc="-6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C.</a:t>
            </a:r>
            <a:r>
              <a:rPr lang="en-US" sz="2000" spc="-6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Darwin, F.</a:t>
            </a:r>
            <a:r>
              <a:rPr lang="en-US" sz="2000" spc="-8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Hariri,</a:t>
            </a:r>
            <a:r>
              <a:rPr lang="en-US" sz="2000" spc="-3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and</a:t>
            </a:r>
            <a:r>
              <a:rPr lang="en-US" sz="2000" spc="-4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M.</a:t>
            </a:r>
            <a:r>
              <a:rPr lang="en-US" sz="2000" spc="-6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F.</a:t>
            </a:r>
            <a:r>
              <a:rPr lang="en-US" sz="2000" spc="-6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Saad,</a:t>
            </a:r>
            <a:r>
              <a:rPr lang="en-US" sz="2000" spc="-5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“Feasibility </a:t>
            </a:r>
            <a:r>
              <a:rPr lang="en-US" sz="2000" spc="0" dirty="0">
                <a:effectLst/>
                <a:latin typeface="Times New Roman" panose="02020603050405020304" pitchFamily="18" charset="0"/>
                <a:ea typeface="Times New Roman" panose="02020603050405020304" pitchFamily="18" charset="0"/>
              </a:rPr>
              <a:t>of automating insulin delivery for the treatment of type 1 diabetes,” Diabetes, vol. 55, no. 12, pp. 3344–3350, Dec. 2006.</a:t>
            </a:r>
            <a:endParaRPr lang="en-IN" sz="2000" spc="0" dirty="0">
              <a:effectLst/>
              <a:latin typeface="Times New Roman" panose="02020603050405020304" pitchFamily="18" charset="0"/>
              <a:ea typeface="Times New Roman" panose="02020603050405020304" pitchFamily="18" charset="0"/>
            </a:endParaRPr>
          </a:p>
          <a:p>
            <a:pPr marL="1257300" lvl="2" indent="-342900" algn="just">
              <a:spcBef>
                <a:spcPts val="1580"/>
              </a:spcBef>
              <a:spcAft>
                <a:spcPts val="0"/>
              </a:spcAft>
              <a:buSzPts val="1400"/>
              <a:buFont typeface="Wingdings" panose="05000000000000000000" pitchFamily="2" charset="2"/>
              <a:buChar char="v"/>
              <a:tabLst>
                <a:tab pos="802640" algn="l"/>
              </a:tabLst>
            </a:pPr>
            <a:r>
              <a:rPr lang="en-US" sz="2000" spc="-10" dirty="0">
                <a:effectLst/>
                <a:latin typeface="Times New Roman" panose="02020603050405020304" pitchFamily="18" charset="0"/>
                <a:ea typeface="Times New Roman" panose="02020603050405020304" pitchFamily="18" charset="0"/>
              </a:rPr>
              <a:t>P.</a:t>
            </a:r>
            <a:r>
              <a:rPr lang="en-US" sz="2000" spc="-11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Herrero,</a:t>
            </a:r>
            <a:r>
              <a:rPr lang="en-US" sz="2000" spc="-9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P.</a:t>
            </a:r>
            <a:r>
              <a:rPr lang="en-US" sz="2000" spc="-7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Georgiou,</a:t>
            </a:r>
            <a:r>
              <a:rPr lang="en-US" sz="2000" spc="-8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N.</a:t>
            </a:r>
            <a:r>
              <a:rPr lang="en-US" sz="2000" spc="-8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Oliver,</a:t>
            </a:r>
            <a:r>
              <a:rPr lang="en-US" sz="2000" spc="-9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D.</a:t>
            </a:r>
            <a:r>
              <a:rPr lang="en-US" sz="2000" spc="-6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G.</a:t>
            </a:r>
            <a:r>
              <a:rPr lang="en-US" sz="2000" spc="-9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Johnston,</a:t>
            </a:r>
            <a:r>
              <a:rPr lang="en-US" sz="2000" spc="-2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and</a:t>
            </a:r>
            <a:r>
              <a:rPr lang="en-US" sz="2000" spc="-2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C.</a:t>
            </a:r>
            <a:r>
              <a:rPr lang="en-US" sz="2000" spc="-80" dirty="0">
                <a:effectLst/>
                <a:latin typeface="Times New Roman" panose="02020603050405020304" pitchFamily="18" charset="0"/>
                <a:ea typeface="Times New Roman" panose="02020603050405020304" pitchFamily="18" charset="0"/>
              </a:rPr>
              <a:t> </a:t>
            </a:r>
            <a:r>
              <a:rPr lang="en-US" sz="2000" spc="-10" dirty="0" err="1">
                <a:effectLst/>
                <a:latin typeface="Times New Roman" panose="02020603050405020304" pitchFamily="18" charset="0"/>
                <a:ea typeface="Times New Roman" panose="02020603050405020304" pitchFamily="18" charset="0"/>
              </a:rPr>
              <a:t>Toumazou</a:t>
            </a:r>
            <a:r>
              <a:rPr lang="en-US" sz="2000" spc="-10" dirty="0">
                <a:effectLst/>
                <a:latin typeface="Times New Roman" panose="02020603050405020304" pitchFamily="18" charset="0"/>
                <a:ea typeface="Times New Roman" panose="02020603050405020304" pitchFamily="18" charset="0"/>
              </a:rPr>
              <a:t>,</a:t>
            </a:r>
            <a:endParaRPr lang="en-IN" sz="2000" spc="0" dirty="0">
              <a:effectLst/>
              <a:latin typeface="Times New Roman" panose="02020603050405020304" pitchFamily="18" charset="0"/>
              <a:ea typeface="Times New Roman" panose="02020603050405020304" pitchFamily="18" charset="0"/>
            </a:endParaRPr>
          </a:p>
          <a:p>
            <a:pPr marL="805180" algn="just">
              <a:spcBef>
                <a:spcPts val="25"/>
              </a:spcBef>
              <a:spcAft>
                <a:spcPts val="0"/>
              </a:spcAft>
            </a:pPr>
            <a:r>
              <a:rPr lang="en-US" sz="2000" dirty="0">
                <a:effectLst/>
                <a:latin typeface="Times New Roman" panose="02020603050405020304" pitchFamily="18" charset="0"/>
                <a:ea typeface="Times New Roman" panose="02020603050405020304" pitchFamily="18" charset="0"/>
              </a:rPr>
              <a:t>       “A</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bio-inspired glucose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controller</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based</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pancreatic</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β-cell</a:t>
            </a:r>
            <a:r>
              <a:rPr lang="en-US" sz="2000" spc="-6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physiology,”</a:t>
            </a:r>
            <a:endParaRPr lang="en-IN" sz="2000" dirty="0">
              <a:effectLst/>
              <a:latin typeface="Times New Roman" panose="02020603050405020304" pitchFamily="18" charset="0"/>
              <a:ea typeface="Times New Roman" panose="02020603050405020304" pitchFamily="18" charset="0"/>
            </a:endParaRPr>
          </a:p>
          <a:p>
            <a:pPr marL="805180" algn="just">
              <a:spcBef>
                <a:spcPts val="20"/>
              </a:spcBef>
              <a:spcAft>
                <a:spcPts val="0"/>
              </a:spcAft>
            </a:pPr>
            <a:r>
              <a:rPr lang="en-US" sz="2000" spc="-20" dirty="0">
                <a:effectLst/>
                <a:latin typeface="Times New Roman" panose="02020603050405020304" pitchFamily="18" charset="0"/>
                <a:ea typeface="Times New Roman" panose="02020603050405020304" pitchFamily="18" charset="0"/>
              </a:rPr>
              <a:t>       J.</a:t>
            </a:r>
            <a:r>
              <a:rPr lang="en-US" sz="2000" spc="-7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Diabetes</a:t>
            </a:r>
            <a:r>
              <a:rPr lang="en-US" sz="2000" spc="15"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Sci.</a:t>
            </a:r>
            <a:r>
              <a:rPr lang="en-US" sz="2000" spc="5"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Technol.,</a:t>
            </a:r>
            <a:r>
              <a:rPr lang="en-US" sz="2000" spc="-25"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vol.</a:t>
            </a:r>
            <a:r>
              <a:rPr lang="en-US" sz="2000" spc="-55"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6,</a:t>
            </a:r>
            <a:r>
              <a:rPr lang="en-US" sz="2000" spc="-3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no.</a:t>
            </a:r>
            <a:r>
              <a:rPr lang="en-US" sz="2000" spc="-6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3,</a:t>
            </a:r>
            <a:r>
              <a:rPr lang="en-US" sz="2000" spc="-3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pp.</a:t>
            </a:r>
            <a:r>
              <a:rPr lang="en-US" sz="2000" spc="-65"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606–616, May</a:t>
            </a:r>
            <a:r>
              <a:rPr lang="en-US" sz="2000" spc="-3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2012.</a:t>
            </a:r>
          </a:p>
          <a:p>
            <a:pPr marL="1148080" indent="-342900" algn="just">
              <a:spcBef>
                <a:spcPts val="20"/>
              </a:spcBef>
              <a:spcAft>
                <a:spcPts val="0"/>
              </a:spcAft>
              <a:buFont typeface="Wingdings" panose="05000000000000000000" pitchFamily="2" charset="2"/>
              <a:buChar char="v"/>
            </a:pPr>
            <a:endParaRPr lang="en-US" sz="2000" spc="-20" dirty="0">
              <a:latin typeface="Times New Roman" panose="02020603050405020304" pitchFamily="18" charset="0"/>
              <a:ea typeface="Times New Roman" panose="02020603050405020304" pitchFamily="18" charset="0"/>
            </a:endParaRPr>
          </a:p>
          <a:p>
            <a:pPr marL="1148080" indent="-342900" algn="just">
              <a:spcBef>
                <a:spcPts val="20"/>
              </a:spcBef>
              <a:buFont typeface="Wingdings" panose="05000000000000000000" pitchFamily="2" charset="2"/>
              <a:buChar char="v"/>
            </a:pPr>
            <a:r>
              <a:rPr lang="en-US" sz="2000" spc="-20" dirty="0">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R. </a:t>
            </a:r>
            <a:r>
              <a:rPr lang="en-US" sz="2000" spc="0" dirty="0" err="1">
                <a:effectLst/>
                <a:latin typeface="Times New Roman" panose="02020603050405020304" pitchFamily="18" charset="0"/>
                <a:ea typeface="Times New Roman" panose="02020603050405020304" pitchFamily="18" charset="0"/>
              </a:rPr>
              <a:t>Hovorka</a:t>
            </a:r>
            <a:r>
              <a:rPr lang="en-US" sz="2000" spc="0" dirty="0">
                <a:effectLst/>
                <a:latin typeface="Times New Roman" panose="02020603050405020304" pitchFamily="18" charset="0"/>
                <a:ea typeface="Times New Roman" panose="02020603050405020304" pitchFamily="18" charset="0"/>
              </a:rPr>
              <a:t> et al., “Nonlinear model</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predictive</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control</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of</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glucose concentration</a:t>
            </a:r>
            <a:r>
              <a:rPr lang="en-US" sz="2000" spc="-1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in</a:t>
            </a:r>
            <a:r>
              <a:rPr lang="en-US" sz="2000" spc="-1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subjects</a:t>
            </a:r>
            <a:r>
              <a:rPr lang="en-US" sz="2000" spc="-1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with</a:t>
            </a:r>
            <a:r>
              <a:rPr lang="en-US" sz="2000" spc="-1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type</a:t>
            </a:r>
            <a:r>
              <a:rPr lang="en-US" sz="2000" spc="-1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1</a:t>
            </a:r>
            <a:r>
              <a:rPr lang="en-US" sz="2000" spc="-1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diabetes,”</a:t>
            </a:r>
            <a:r>
              <a:rPr lang="en-US" sz="2000" spc="-15" dirty="0">
                <a:effectLst/>
                <a:latin typeface="Times New Roman" panose="02020603050405020304" pitchFamily="18" charset="0"/>
                <a:ea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rPr>
              <a:t>Physiolog</a:t>
            </a:r>
            <a:r>
              <a:rPr lang="en-US" sz="2000" spc="0" dirty="0">
                <a:effectLst/>
                <a:latin typeface="Times New Roman" panose="02020603050405020304" pitchFamily="18" charset="0"/>
                <a:ea typeface="Times New Roman" panose="02020603050405020304" pitchFamily="18" charset="0"/>
              </a:rPr>
              <a:t>.</a:t>
            </a:r>
            <a:r>
              <a:rPr lang="en-US" sz="2000" spc="-1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Meas., vol. 25, no. 4, pp. 905–920, 2004.</a:t>
            </a:r>
            <a:endParaRPr lang="en-IN" sz="2000" spc="0" dirty="0">
              <a:effectLst/>
              <a:latin typeface="Times New Roman" panose="02020603050405020304" pitchFamily="18" charset="0"/>
              <a:ea typeface="Times New Roman" panose="02020603050405020304" pitchFamily="18" charset="0"/>
            </a:endParaRPr>
          </a:p>
          <a:p>
            <a:pPr marL="1148080" indent="-342900" algn="just">
              <a:spcBef>
                <a:spcPts val="20"/>
              </a:spcBef>
              <a:spcAft>
                <a:spcPts val="0"/>
              </a:spcAft>
              <a:buFont typeface="Wingdings" panose="05000000000000000000" pitchFamily="2" charset="2"/>
              <a:buChar char="v"/>
            </a:pPr>
            <a:endParaRPr lang="en-US" sz="2000" spc="-20" dirty="0">
              <a:latin typeface="Times New Roman" panose="02020603050405020304" pitchFamily="18" charset="0"/>
              <a:ea typeface="Times New Roman" panose="02020603050405020304" pitchFamily="18" charset="0"/>
            </a:endParaRPr>
          </a:p>
          <a:p>
            <a:pPr marL="1148080" indent="-342900" algn="just">
              <a:spcBef>
                <a:spcPts val="20"/>
              </a:spcBef>
              <a:spcAft>
                <a:spcPts val="0"/>
              </a:spcAft>
              <a:buFont typeface="Wingdings" panose="05000000000000000000" pitchFamily="2" charset="2"/>
              <a:buChar char="v"/>
            </a:pPr>
            <a:endParaRPr lang="en-IN" sz="2000" spc="-20" dirty="0">
              <a:latin typeface="Times New Roman" panose="02020603050405020304" pitchFamily="18" charset="0"/>
              <a:ea typeface="Times New Roman" panose="02020603050405020304" pitchFamily="18" charset="0"/>
            </a:endParaRPr>
          </a:p>
          <a:p>
            <a:pPr marL="805180" algn="just">
              <a:spcBef>
                <a:spcPts val="20"/>
              </a:spcBef>
              <a:spcAft>
                <a:spcPts val="0"/>
              </a:spcAft>
            </a:pPr>
            <a:endParaRPr lang="en-IN" dirty="0"/>
          </a:p>
        </p:txBody>
      </p:sp>
    </p:spTree>
    <p:extLst>
      <p:ext uri="{BB962C8B-B14F-4D97-AF65-F5344CB8AC3E}">
        <p14:creationId xmlns:p14="http://schemas.microsoft.com/office/powerpoint/2010/main" val="3306993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1AB55CC1-157F-9A39-123F-E6EFAE2E5362}"/>
              </a:ext>
            </a:extLst>
          </p:cNvPr>
          <p:cNvSpPr/>
          <p:nvPr/>
        </p:nvSpPr>
        <p:spPr>
          <a:xfrm>
            <a:off x="0" y="6633882"/>
            <a:ext cx="12192000" cy="224118"/>
          </a:xfrm>
          <a:prstGeom prst="flowChartProcess">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49D98E7-2FEA-AD88-E5BF-B8C2F15B7144}"/>
              </a:ext>
            </a:extLst>
          </p:cNvPr>
          <p:cNvSpPr txBox="1"/>
          <p:nvPr/>
        </p:nvSpPr>
        <p:spPr>
          <a:xfrm>
            <a:off x="197224" y="295835"/>
            <a:ext cx="11761694" cy="5611793"/>
          </a:xfrm>
          <a:prstGeom prst="rect">
            <a:avLst/>
          </a:prstGeom>
          <a:noFill/>
        </p:spPr>
        <p:txBody>
          <a:bodyPr wrap="square" rtlCol="0">
            <a:spAutoFit/>
          </a:bodyPr>
          <a:lstStyle/>
          <a:p>
            <a:pPr>
              <a:spcBef>
                <a:spcPts val="1600"/>
              </a:spcBef>
            </a:pP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1257300" marR="1146810" lvl="2" indent="-342900" algn="just">
              <a:spcAft>
                <a:spcPts val="0"/>
              </a:spcAft>
              <a:buSzPts val="1400"/>
              <a:buFont typeface="Wingdings" panose="05000000000000000000" pitchFamily="2" charset="2"/>
              <a:buChar char="v"/>
              <a:tabLst>
                <a:tab pos="981710" algn="l"/>
                <a:tab pos="983615" algn="l"/>
              </a:tabLst>
            </a:pPr>
            <a:r>
              <a:rPr lang="en-US" sz="2000" spc="-10" dirty="0">
                <a:effectLst/>
                <a:latin typeface="Times New Roman" panose="02020603050405020304" pitchFamily="18" charset="0"/>
                <a:ea typeface="Times New Roman" panose="02020603050405020304" pitchFamily="18" charset="0"/>
              </a:rPr>
              <a:t>B.</a:t>
            </a:r>
            <a:r>
              <a:rPr lang="en-US" sz="2000" spc="-80" dirty="0">
                <a:effectLst/>
                <a:latin typeface="Times New Roman" panose="02020603050405020304" pitchFamily="18" charset="0"/>
                <a:ea typeface="Times New Roman" panose="02020603050405020304" pitchFamily="18" charset="0"/>
              </a:rPr>
              <a:t> </a:t>
            </a:r>
            <a:r>
              <a:rPr lang="en-US" sz="2000" spc="-10" dirty="0" err="1">
                <a:effectLst/>
                <a:latin typeface="Times New Roman" panose="02020603050405020304" pitchFamily="18" charset="0"/>
                <a:ea typeface="Times New Roman" panose="02020603050405020304" pitchFamily="18" charset="0"/>
              </a:rPr>
              <a:t>Grosman</a:t>
            </a:r>
            <a:r>
              <a:rPr lang="en-US" sz="2000" spc="-10" dirty="0">
                <a:effectLst/>
                <a:latin typeface="Times New Roman" panose="02020603050405020304" pitchFamily="18" charset="0"/>
                <a:ea typeface="Times New Roman" panose="02020603050405020304" pitchFamily="18" charset="0"/>
              </a:rPr>
              <a:t>,</a:t>
            </a:r>
            <a:r>
              <a:rPr lang="en-US" sz="2000" spc="-5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E.</a:t>
            </a:r>
            <a:r>
              <a:rPr lang="en-US" sz="2000" spc="-75" dirty="0">
                <a:effectLst/>
                <a:latin typeface="Times New Roman" panose="02020603050405020304" pitchFamily="18" charset="0"/>
                <a:ea typeface="Times New Roman" panose="02020603050405020304" pitchFamily="18" charset="0"/>
              </a:rPr>
              <a:t> </a:t>
            </a:r>
            <a:r>
              <a:rPr lang="en-US" sz="2000" spc="-10" dirty="0" err="1">
                <a:effectLst/>
                <a:latin typeface="Times New Roman" panose="02020603050405020304" pitchFamily="18" charset="0"/>
                <a:ea typeface="Times New Roman" panose="02020603050405020304" pitchFamily="18" charset="0"/>
              </a:rPr>
              <a:t>Dassau</a:t>
            </a:r>
            <a:r>
              <a:rPr lang="en-US" sz="2000" spc="-10" dirty="0">
                <a:effectLst/>
                <a:latin typeface="Times New Roman" panose="02020603050405020304" pitchFamily="18" charset="0"/>
                <a:ea typeface="Times New Roman" panose="02020603050405020304" pitchFamily="18" charset="0"/>
              </a:rPr>
              <a:t>,</a:t>
            </a:r>
            <a:r>
              <a:rPr lang="en-US" sz="2000" spc="-3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H.</a:t>
            </a:r>
            <a:r>
              <a:rPr lang="en-US" sz="2000" spc="-6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C.</a:t>
            </a:r>
            <a:r>
              <a:rPr lang="en-US" sz="2000" spc="-70" dirty="0">
                <a:effectLst/>
                <a:latin typeface="Times New Roman" panose="02020603050405020304" pitchFamily="18" charset="0"/>
                <a:ea typeface="Times New Roman" panose="02020603050405020304" pitchFamily="18" charset="0"/>
              </a:rPr>
              <a:t> </a:t>
            </a:r>
            <a:r>
              <a:rPr lang="en-US" sz="2000" spc="-10" dirty="0" err="1">
                <a:effectLst/>
                <a:latin typeface="Times New Roman" panose="02020603050405020304" pitchFamily="18" charset="0"/>
                <a:ea typeface="Times New Roman" panose="02020603050405020304" pitchFamily="18" charset="0"/>
              </a:rPr>
              <a:t>Zisser</a:t>
            </a:r>
            <a:r>
              <a:rPr lang="en-US" sz="2000" spc="-10" dirty="0">
                <a:effectLst/>
                <a:latin typeface="Times New Roman" panose="02020603050405020304" pitchFamily="18" charset="0"/>
                <a:ea typeface="Times New Roman" panose="02020603050405020304" pitchFamily="18" charset="0"/>
              </a:rPr>
              <a:t>,</a:t>
            </a:r>
            <a:r>
              <a:rPr lang="en-US" sz="2000" spc="-4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L.</a:t>
            </a:r>
            <a:r>
              <a:rPr lang="en-US" sz="2000" spc="-70" dirty="0">
                <a:effectLst/>
                <a:latin typeface="Times New Roman" panose="02020603050405020304" pitchFamily="18" charset="0"/>
                <a:ea typeface="Times New Roman" panose="02020603050405020304" pitchFamily="18" charset="0"/>
              </a:rPr>
              <a:t> </a:t>
            </a:r>
            <a:r>
              <a:rPr lang="en-US" sz="2000" spc="-10" dirty="0" err="1">
                <a:effectLst/>
                <a:latin typeface="Times New Roman" panose="02020603050405020304" pitchFamily="18" charset="0"/>
                <a:ea typeface="Times New Roman" panose="02020603050405020304" pitchFamily="18" charset="0"/>
              </a:rPr>
              <a:t>Jovanoviˇc</a:t>
            </a:r>
            <a:r>
              <a:rPr lang="en-US" sz="2000" spc="-10" dirty="0">
                <a:effectLst/>
                <a:latin typeface="Times New Roman" panose="02020603050405020304" pitchFamily="18" charset="0"/>
                <a:ea typeface="Times New Roman" panose="02020603050405020304" pitchFamily="18" charset="0"/>
              </a:rPr>
              <a:t>,</a:t>
            </a:r>
            <a:r>
              <a:rPr lang="en-US" sz="2000" spc="-6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and</a:t>
            </a:r>
            <a:r>
              <a:rPr lang="en-US" sz="2000" spc="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F.</a:t>
            </a:r>
            <a:r>
              <a:rPr lang="en-US" sz="2000" spc="-7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J.</a:t>
            </a:r>
            <a:r>
              <a:rPr lang="en-US" sz="2000" spc="-7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Doyle, </a:t>
            </a:r>
            <a:r>
              <a:rPr lang="en-US" sz="2000" spc="0" dirty="0">
                <a:effectLst/>
                <a:latin typeface="Times New Roman" panose="02020603050405020304" pitchFamily="18" charset="0"/>
                <a:ea typeface="Times New Roman" panose="02020603050405020304" pitchFamily="18" charset="0"/>
              </a:rPr>
              <a:t>III, “Zone model predictive control: A strategy to minimize hyper and hypoglycemic events,”</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J. Diabetes Sci.</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Technol., vol. 4,</a:t>
            </a:r>
            <a:r>
              <a:rPr lang="en-US" sz="2000" spc="-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no.</a:t>
            </a:r>
            <a:r>
              <a:rPr lang="en-US" sz="2000" spc="-1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4,</a:t>
            </a:r>
            <a:endParaRPr lang="en-IN" sz="2000" spc="0" dirty="0">
              <a:effectLst/>
              <a:latin typeface="Times New Roman" panose="02020603050405020304" pitchFamily="18" charset="0"/>
              <a:ea typeface="Times New Roman" panose="02020603050405020304" pitchFamily="18" charset="0"/>
            </a:endParaRPr>
          </a:p>
          <a:p>
            <a:pPr marL="983615" algn="just">
              <a:spcBef>
                <a:spcPts val="10"/>
              </a:spcBef>
              <a:spcAft>
                <a:spcPts val="0"/>
              </a:spcAft>
            </a:pPr>
            <a:r>
              <a:rPr lang="en-US" sz="2000" dirty="0">
                <a:effectLst/>
                <a:latin typeface="Times New Roman" panose="02020603050405020304" pitchFamily="18" charset="0"/>
                <a:ea typeface="Times New Roman" panose="02020603050405020304" pitchFamily="18" charset="0"/>
              </a:rPr>
              <a:t>     pp.</a:t>
            </a:r>
            <a:r>
              <a:rPr lang="en-US" sz="2000" spc="-1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961–975,</a:t>
            </a:r>
            <a:r>
              <a:rPr lang="en-US" sz="2000" spc="-6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2010.</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257300" marR="861695" lvl="2" indent="-342900" algn="just">
              <a:lnSpc>
                <a:spcPct val="100000"/>
              </a:lnSpc>
              <a:spcBef>
                <a:spcPts val="5"/>
              </a:spcBef>
              <a:spcAft>
                <a:spcPts val="0"/>
              </a:spcAft>
              <a:buSzPts val="1400"/>
              <a:buFont typeface="Wingdings" panose="05000000000000000000" pitchFamily="2" charset="2"/>
              <a:buChar char="v"/>
              <a:tabLst>
                <a:tab pos="981710" algn="l"/>
                <a:tab pos="983615" algn="l"/>
              </a:tabLst>
            </a:pPr>
            <a:r>
              <a:rPr lang="en-US" sz="2000" spc="-20" dirty="0">
                <a:effectLst/>
                <a:latin typeface="Times New Roman" panose="02020603050405020304" pitchFamily="18" charset="0"/>
                <a:ea typeface="Times New Roman" panose="02020603050405020304" pitchFamily="18" charset="0"/>
              </a:rPr>
              <a:t>Aishwarya Mujumdar, Dr. </a:t>
            </a:r>
            <a:r>
              <a:rPr lang="en-US" sz="2000" spc="-20" dirty="0" err="1">
                <a:effectLst/>
                <a:latin typeface="Times New Roman" panose="02020603050405020304" pitchFamily="18" charset="0"/>
                <a:ea typeface="Times New Roman" panose="02020603050405020304" pitchFamily="18" charset="0"/>
              </a:rPr>
              <a:t>Vaidehi</a:t>
            </a:r>
            <a:r>
              <a:rPr lang="en-US" sz="2000" spc="-20" dirty="0">
                <a:effectLst/>
                <a:latin typeface="Times New Roman" panose="02020603050405020304" pitchFamily="18" charset="0"/>
                <a:ea typeface="Times New Roman" panose="02020603050405020304" pitchFamily="18" charset="0"/>
              </a:rPr>
              <a:t> “ Diabetes</a:t>
            </a:r>
            <a:r>
              <a:rPr lang="en-US" sz="2000" spc="5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Prediction using</a:t>
            </a:r>
            <a:r>
              <a:rPr lang="en-US" sz="2000" spc="-3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Machine </a:t>
            </a:r>
            <a:r>
              <a:rPr lang="en-US" sz="2000" spc="0" dirty="0">
                <a:effectLst/>
                <a:latin typeface="Times New Roman" panose="02020603050405020304" pitchFamily="18" charset="0"/>
                <a:ea typeface="Times New Roman" panose="02020603050405020304" pitchFamily="18" charset="0"/>
              </a:rPr>
              <a:t>Learning Algorithms” 2019.</a:t>
            </a:r>
            <a:endParaRPr lang="en-IN" sz="2000" spc="0" dirty="0">
              <a:effectLst/>
              <a:latin typeface="Times New Roman" panose="02020603050405020304" pitchFamily="18" charset="0"/>
              <a:ea typeface="Times New Roman" panose="02020603050405020304" pitchFamily="18" charset="0"/>
            </a:endParaRPr>
          </a:p>
          <a:p>
            <a:pPr algn="just">
              <a:spcBef>
                <a:spcPts val="1580"/>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257300" marR="1297305" lvl="2" indent="-342900" algn="just">
              <a:spcAft>
                <a:spcPts val="0"/>
              </a:spcAft>
              <a:buSzPts val="1400"/>
              <a:buFont typeface="Wingdings" panose="05000000000000000000" pitchFamily="2" charset="2"/>
              <a:buChar char="v"/>
              <a:tabLst>
                <a:tab pos="981710" algn="l"/>
                <a:tab pos="983615" algn="l"/>
              </a:tabLst>
            </a:pPr>
            <a:r>
              <a:rPr lang="en-US" sz="2000" spc="-30" dirty="0">
                <a:effectLst/>
                <a:latin typeface="Times New Roman" panose="02020603050405020304" pitchFamily="18" charset="0"/>
                <a:ea typeface="Times New Roman" panose="02020603050405020304" pitchFamily="18" charset="0"/>
              </a:rPr>
              <a:t>Talha</a:t>
            </a:r>
            <a:r>
              <a:rPr lang="en-US" sz="2000" spc="-70" dirty="0">
                <a:effectLst/>
                <a:latin typeface="Times New Roman" panose="02020603050405020304" pitchFamily="18" charset="0"/>
                <a:ea typeface="Times New Roman" panose="02020603050405020304" pitchFamily="18" charset="0"/>
              </a:rPr>
              <a:t> </a:t>
            </a:r>
            <a:r>
              <a:rPr lang="en-US" sz="2000" spc="-30" dirty="0">
                <a:effectLst/>
                <a:latin typeface="Times New Roman" panose="02020603050405020304" pitchFamily="18" charset="0"/>
                <a:ea typeface="Times New Roman" panose="02020603050405020304" pitchFamily="18" charset="0"/>
              </a:rPr>
              <a:t>Mahboob</a:t>
            </a:r>
            <a:r>
              <a:rPr lang="en-US" sz="2000" spc="-55" dirty="0">
                <a:effectLst/>
                <a:latin typeface="Times New Roman" panose="02020603050405020304" pitchFamily="18" charset="0"/>
                <a:ea typeface="Times New Roman" panose="02020603050405020304" pitchFamily="18" charset="0"/>
              </a:rPr>
              <a:t> </a:t>
            </a:r>
            <a:r>
              <a:rPr lang="en-US" sz="2000" spc="-30" dirty="0" err="1">
                <a:effectLst/>
                <a:latin typeface="Times New Roman" panose="02020603050405020304" pitchFamily="18" charset="0"/>
                <a:ea typeface="Times New Roman" panose="02020603050405020304" pitchFamily="18" charset="0"/>
              </a:rPr>
              <a:t>Alama</a:t>
            </a:r>
            <a:r>
              <a:rPr lang="en-US" sz="2000" spc="-30" dirty="0">
                <a:effectLst/>
                <a:latin typeface="Times New Roman" panose="02020603050405020304" pitchFamily="18" charset="0"/>
                <a:ea typeface="Times New Roman" panose="02020603050405020304" pitchFamily="18" charset="0"/>
              </a:rPr>
              <a:t>,</a:t>
            </a:r>
            <a:r>
              <a:rPr lang="en-US" sz="2000" spc="-60" dirty="0">
                <a:effectLst/>
                <a:latin typeface="Times New Roman" panose="02020603050405020304" pitchFamily="18" charset="0"/>
                <a:ea typeface="Times New Roman" panose="02020603050405020304" pitchFamily="18" charset="0"/>
              </a:rPr>
              <a:t> </a:t>
            </a:r>
            <a:r>
              <a:rPr lang="en-US" sz="2000" spc="-30" dirty="0">
                <a:effectLst/>
                <a:latin typeface="Times New Roman" panose="02020603050405020304" pitchFamily="18" charset="0"/>
                <a:ea typeface="Times New Roman" panose="02020603050405020304" pitchFamily="18" charset="0"/>
              </a:rPr>
              <a:t>Muhammad</a:t>
            </a:r>
            <a:r>
              <a:rPr lang="en-US" sz="2000" spc="-55" dirty="0">
                <a:effectLst/>
                <a:latin typeface="Times New Roman" panose="02020603050405020304" pitchFamily="18" charset="0"/>
                <a:ea typeface="Times New Roman" panose="02020603050405020304" pitchFamily="18" charset="0"/>
              </a:rPr>
              <a:t> </a:t>
            </a:r>
            <a:r>
              <a:rPr lang="en-US" sz="2000" spc="-30" dirty="0">
                <a:effectLst/>
                <a:latin typeface="Times New Roman" panose="02020603050405020304" pitchFamily="18" charset="0"/>
                <a:ea typeface="Times New Roman" panose="02020603050405020304" pitchFamily="18" charset="0"/>
              </a:rPr>
              <a:t>Atif</a:t>
            </a:r>
            <a:r>
              <a:rPr lang="en-US" sz="2000" spc="-60" dirty="0">
                <a:effectLst/>
                <a:latin typeface="Times New Roman" panose="02020603050405020304" pitchFamily="18" charset="0"/>
                <a:ea typeface="Times New Roman" panose="02020603050405020304" pitchFamily="18" charset="0"/>
              </a:rPr>
              <a:t> </a:t>
            </a:r>
            <a:r>
              <a:rPr lang="en-US" sz="2000" spc="-30" dirty="0" err="1">
                <a:effectLst/>
                <a:latin typeface="Times New Roman" panose="02020603050405020304" pitchFamily="18" charset="0"/>
                <a:ea typeface="Times New Roman" panose="02020603050405020304" pitchFamily="18" charset="0"/>
              </a:rPr>
              <a:t>Iqbala</a:t>
            </a:r>
            <a:r>
              <a:rPr lang="en-US" sz="2000" spc="-55" dirty="0">
                <a:effectLst/>
                <a:latin typeface="Times New Roman" panose="02020603050405020304" pitchFamily="18" charset="0"/>
                <a:ea typeface="Times New Roman" panose="02020603050405020304" pitchFamily="18" charset="0"/>
              </a:rPr>
              <a:t> </a:t>
            </a:r>
            <a:r>
              <a:rPr lang="en-US" sz="2000" spc="-30" dirty="0">
                <a:effectLst/>
                <a:latin typeface="Times New Roman" panose="02020603050405020304" pitchFamily="18" charset="0"/>
                <a:ea typeface="Times New Roman" panose="02020603050405020304" pitchFamily="18" charset="0"/>
              </a:rPr>
              <a:t>“</a:t>
            </a:r>
            <a:r>
              <a:rPr lang="en-US" sz="2000" spc="-60" dirty="0">
                <a:effectLst/>
                <a:latin typeface="Times New Roman" panose="02020603050405020304" pitchFamily="18" charset="0"/>
                <a:ea typeface="Times New Roman" panose="02020603050405020304" pitchFamily="18" charset="0"/>
              </a:rPr>
              <a:t> </a:t>
            </a:r>
            <a:r>
              <a:rPr lang="en-US" sz="2000" spc="-30" dirty="0">
                <a:effectLst/>
                <a:latin typeface="Times New Roman" panose="02020603050405020304" pitchFamily="18" charset="0"/>
                <a:ea typeface="Times New Roman" panose="02020603050405020304" pitchFamily="18" charset="0"/>
              </a:rPr>
              <a:t>A</a:t>
            </a:r>
            <a:r>
              <a:rPr lang="en-US" sz="2000" spc="-55" dirty="0">
                <a:effectLst/>
                <a:latin typeface="Times New Roman" panose="02020603050405020304" pitchFamily="18" charset="0"/>
                <a:ea typeface="Times New Roman" panose="02020603050405020304" pitchFamily="18" charset="0"/>
              </a:rPr>
              <a:t> </a:t>
            </a:r>
            <a:r>
              <a:rPr lang="en-US" sz="2000" spc="-30" dirty="0">
                <a:effectLst/>
                <a:latin typeface="Times New Roman" panose="02020603050405020304" pitchFamily="18" charset="0"/>
                <a:ea typeface="Times New Roman" panose="02020603050405020304" pitchFamily="18" charset="0"/>
              </a:rPr>
              <a:t>model</a:t>
            </a:r>
            <a:r>
              <a:rPr lang="en-US" sz="2000" spc="-60" dirty="0">
                <a:effectLst/>
                <a:latin typeface="Times New Roman" panose="02020603050405020304" pitchFamily="18" charset="0"/>
                <a:ea typeface="Times New Roman" panose="02020603050405020304" pitchFamily="18" charset="0"/>
              </a:rPr>
              <a:t> </a:t>
            </a:r>
            <a:r>
              <a:rPr lang="en-US" sz="2000" spc="-30" dirty="0">
                <a:effectLst/>
                <a:latin typeface="Times New Roman" panose="02020603050405020304" pitchFamily="18" charset="0"/>
                <a:ea typeface="Times New Roman" panose="02020603050405020304" pitchFamily="18" charset="0"/>
              </a:rPr>
              <a:t>for</a:t>
            </a:r>
            <a:r>
              <a:rPr lang="en-US" sz="2000" spc="-55" dirty="0">
                <a:effectLst/>
                <a:latin typeface="Times New Roman" panose="02020603050405020304" pitchFamily="18" charset="0"/>
                <a:ea typeface="Times New Roman" panose="02020603050405020304" pitchFamily="18" charset="0"/>
              </a:rPr>
              <a:t> </a:t>
            </a:r>
            <a:r>
              <a:rPr lang="en-US" sz="2000" spc="-30" dirty="0">
                <a:effectLst/>
                <a:latin typeface="Times New Roman" panose="02020603050405020304" pitchFamily="18" charset="0"/>
                <a:ea typeface="Times New Roman" panose="02020603050405020304" pitchFamily="18" charset="0"/>
              </a:rPr>
              <a:t>early </a:t>
            </a:r>
            <a:r>
              <a:rPr lang="en-US" sz="2000" spc="0" dirty="0">
                <a:effectLst/>
                <a:latin typeface="Times New Roman" panose="02020603050405020304" pitchFamily="18" charset="0"/>
                <a:ea typeface="Times New Roman" panose="02020603050405020304" pitchFamily="18" charset="0"/>
              </a:rPr>
              <a:t>Prediction of Diabetes “ , 2019.</a:t>
            </a:r>
            <a:endParaRPr lang="en-IN" sz="2000" spc="0" dirty="0">
              <a:effectLst/>
              <a:latin typeface="Times New Roman" panose="02020603050405020304" pitchFamily="18" charset="0"/>
              <a:ea typeface="Times New Roman" panose="02020603050405020304" pitchFamily="18" charset="0"/>
            </a:endParaRPr>
          </a:p>
          <a:p>
            <a:pPr algn="just">
              <a:spcBef>
                <a:spcPts val="1600"/>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257300" lvl="2" indent="-342900" algn="just">
              <a:buSzPts val="1400"/>
              <a:buFont typeface="Wingdings" panose="05000000000000000000" pitchFamily="2" charset="2"/>
              <a:buChar char="v"/>
              <a:tabLst>
                <a:tab pos="981710" algn="l"/>
              </a:tabLst>
            </a:pPr>
            <a:r>
              <a:rPr lang="en-US" sz="2000" spc="-20" dirty="0">
                <a:effectLst/>
                <a:latin typeface="Times New Roman" panose="02020603050405020304" pitchFamily="18" charset="0"/>
                <a:ea typeface="Times New Roman" panose="02020603050405020304" pitchFamily="18" charset="0"/>
              </a:rPr>
              <a:t>KM</a:t>
            </a:r>
            <a:r>
              <a:rPr lang="en-US" sz="2000" spc="-7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Jyoti</a:t>
            </a:r>
            <a:r>
              <a:rPr lang="en-US" sz="2000" spc="-65"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Rani</a:t>
            </a:r>
            <a:r>
              <a:rPr lang="en-US" sz="2000" spc="-7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a:t>
            </a:r>
            <a:r>
              <a:rPr lang="en-US" sz="2000" spc="-6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Diabetes</a:t>
            </a:r>
            <a:r>
              <a:rPr lang="en-US" sz="2000" spc="-55"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Prediction</a:t>
            </a:r>
            <a:r>
              <a:rPr lang="en-US" sz="2000" spc="-7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Using</a:t>
            </a:r>
            <a:r>
              <a:rPr lang="en-US" sz="2000" spc="-3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Machine Learning</a:t>
            </a:r>
            <a:r>
              <a:rPr lang="en-US" sz="2000" spc="-55"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a:t>
            </a:r>
            <a:r>
              <a:rPr lang="en-US" sz="2000" spc="-35"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2020</a:t>
            </a:r>
            <a:endParaRPr lang="en-IN" sz="2000" spc="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spcBef>
                <a:spcPts val="20"/>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257300" marR="788670" lvl="2" indent="-342900" algn="just">
              <a:spcBef>
                <a:spcPts val="5"/>
              </a:spcBef>
              <a:spcAft>
                <a:spcPts val="0"/>
              </a:spcAft>
              <a:buSzPts val="1400"/>
              <a:buFont typeface="Wingdings" panose="05000000000000000000" pitchFamily="2" charset="2"/>
              <a:buChar char="v"/>
              <a:tabLst>
                <a:tab pos="981710" algn="l"/>
                <a:tab pos="983615" algn="l"/>
              </a:tabLst>
            </a:pPr>
            <a:r>
              <a:rPr lang="en-US" sz="2000" spc="-20" dirty="0" err="1">
                <a:effectLst/>
                <a:latin typeface="Times New Roman" panose="02020603050405020304" pitchFamily="18" charset="0"/>
                <a:ea typeface="Times New Roman" panose="02020603050405020304" pitchFamily="18" charset="0"/>
              </a:rPr>
              <a:t>Jingyu</a:t>
            </a:r>
            <a:r>
              <a:rPr lang="en-US" sz="2000" spc="-4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Xue</a:t>
            </a:r>
            <a:r>
              <a:rPr lang="en-US" sz="2000" spc="-3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 Research</a:t>
            </a:r>
            <a:r>
              <a:rPr lang="en-US" sz="2000" spc="-55"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on</a:t>
            </a:r>
            <a:r>
              <a:rPr lang="en-US" sz="2000" spc="-6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Diabetes</a:t>
            </a:r>
            <a:r>
              <a:rPr lang="en-US" sz="2000" spc="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Prediction Method</a:t>
            </a:r>
            <a:r>
              <a:rPr lang="en-US" sz="2000" spc="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Based on</a:t>
            </a:r>
            <a:r>
              <a:rPr lang="en-US" sz="2000" spc="-6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Machine </a:t>
            </a:r>
            <a:r>
              <a:rPr lang="en-US" sz="2000" spc="0" dirty="0">
                <a:effectLst/>
                <a:latin typeface="Times New Roman" panose="02020603050405020304" pitchFamily="18" charset="0"/>
                <a:ea typeface="Times New Roman" panose="02020603050405020304" pitchFamily="18" charset="0"/>
              </a:rPr>
              <a:t>Learning “ 2020 .</a:t>
            </a:r>
            <a:endParaRPr lang="en-IN" sz="2000" spc="0" dirty="0">
              <a:effectLst/>
              <a:latin typeface="Times New Roman" panose="02020603050405020304" pitchFamily="18" charset="0"/>
              <a:ea typeface="Times New Roman" panose="02020603050405020304" pitchFamily="18" charset="0"/>
            </a:endParaRPr>
          </a:p>
          <a:p>
            <a:pPr algn="ctr"/>
            <a:endParaRPr lang="en-IN" dirty="0"/>
          </a:p>
        </p:txBody>
      </p:sp>
    </p:spTree>
    <p:extLst>
      <p:ext uri="{BB962C8B-B14F-4D97-AF65-F5344CB8AC3E}">
        <p14:creationId xmlns:p14="http://schemas.microsoft.com/office/powerpoint/2010/main" val="3434949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a:extLst>
              <a:ext uri="{FF2B5EF4-FFF2-40B4-BE49-F238E27FC236}">
                <a16:creationId xmlns:a16="http://schemas.microsoft.com/office/drawing/2014/main" id="{1DCA7ED5-C35D-A021-E3FC-9DAAECD5309D}"/>
              </a:ext>
            </a:extLst>
          </p:cNvPr>
          <p:cNvSpPr/>
          <p:nvPr/>
        </p:nvSpPr>
        <p:spPr>
          <a:xfrm>
            <a:off x="0" y="6580094"/>
            <a:ext cx="12192000" cy="277906"/>
          </a:xfrm>
          <a:prstGeom prst="flowChartProcess">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F5A10D70-1DBA-3A8C-B2AF-14897F656A17}"/>
              </a:ext>
            </a:extLst>
          </p:cNvPr>
          <p:cNvSpPr txBox="1"/>
          <p:nvPr/>
        </p:nvSpPr>
        <p:spPr>
          <a:xfrm>
            <a:off x="2241176" y="2411506"/>
            <a:ext cx="7655859" cy="2800767"/>
          </a:xfrm>
          <a:prstGeom prst="rect">
            <a:avLst/>
          </a:prstGeom>
          <a:noFill/>
        </p:spPr>
        <p:txBody>
          <a:bodyPr wrap="square" rtlCol="0">
            <a:spAutoFit/>
          </a:bodyPr>
          <a:lstStyle/>
          <a:p>
            <a:r>
              <a:rPr lang="en-IN" sz="8800" b="1" dirty="0">
                <a:latin typeface="Times New Roman" panose="02020603050405020304" pitchFamily="18" charset="0"/>
                <a:cs typeface="Times New Roman" panose="02020603050405020304" pitchFamily="18" charset="0"/>
              </a:rPr>
              <a:t> THANK YOU</a:t>
            </a:r>
          </a:p>
          <a:p>
            <a:endParaRPr lang="en-IN" sz="8800" dirty="0"/>
          </a:p>
        </p:txBody>
      </p:sp>
    </p:spTree>
    <p:extLst>
      <p:ext uri="{BB962C8B-B14F-4D97-AF65-F5344CB8AC3E}">
        <p14:creationId xmlns:p14="http://schemas.microsoft.com/office/powerpoint/2010/main" val="161440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B95FE1-9D86-018A-1514-5C7BAD3DEE1E}"/>
              </a:ext>
            </a:extLst>
          </p:cNvPr>
          <p:cNvSpPr/>
          <p:nvPr/>
        </p:nvSpPr>
        <p:spPr>
          <a:xfrm>
            <a:off x="0" y="6571129"/>
            <a:ext cx="12192000" cy="286871"/>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5488445-1BE3-4CC2-BAF0-14FDA76366BD}"/>
              </a:ext>
            </a:extLst>
          </p:cNvPr>
          <p:cNvSpPr txBox="1"/>
          <p:nvPr/>
        </p:nvSpPr>
        <p:spPr>
          <a:xfrm>
            <a:off x="152400" y="215153"/>
            <a:ext cx="957430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LITERATURE SURVEY</a:t>
            </a:r>
          </a:p>
        </p:txBody>
      </p:sp>
      <p:sp>
        <p:nvSpPr>
          <p:cNvPr id="4" name="TextBox 3">
            <a:extLst>
              <a:ext uri="{FF2B5EF4-FFF2-40B4-BE49-F238E27FC236}">
                <a16:creationId xmlns:a16="http://schemas.microsoft.com/office/drawing/2014/main" id="{86854ED9-1B3B-737A-42EC-8D203F994350}"/>
              </a:ext>
            </a:extLst>
          </p:cNvPr>
          <p:cNvSpPr txBox="1"/>
          <p:nvPr/>
        </p:nvSpPr>
        <p:spPr>
          <a:xfrm>
            <a:off x="224118" y="1281953"/>
            <a:ext cx="11698941" cy="4571573"/>
          </a:xfrm>
          <a:prstGeom prst="rect">
            <a:avLst/>
          </a:prstGeom>
          <a:noFill/>
        </p:spPr>
        <p:txBody>
          <a:bodyPr wrap="square" rtlCol="0">
            <a:spAutoFit/>
          </a:bodyPr>
          <a:lstStyle/>
          <a:p>
            <a:pPr>
              <a:spcBef>
                <a:spcPts val="1695"/>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2027555" lvl="0" algn="just">
              <a:lnSpc>
                <a:spcPct val="150000"/>
              </a:lnSpc>
              <a:spcAft>
                <a:spcPts val="0"/>
              </a:spcAft>
              <a:buSzPts val="1400"/>
              <a:tabLst>
                <a:tab pos="555625" algn="l"/>
              </a:tabLst>
            </a:pPr>
            <a:r>
              <a:rPr lang="en-US" sz="2000" b="1" spc="0" dirty="0">
                <a:effectLst/>
                <a:latin typeface="Times New Roman" panose="02020603050405020304" pitchFamily="18" charset="0"/>
                <a:ea typeface="Times New Roman" panose="02020603050405020304" pitchFamily="18" charset="0"/>
              </a:rPr>
              <a:t>1. Diabetes</a:t>
            </a:r>
            <a:r>
              <a:rPr lang="en-US" sz="2000" b="1" spc="-20"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Prediction</a:t>
            </a:r>
            <a:r>
              <a:rPr lang="en-US" sz="2000" b="1" spc="-30"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using</a:t>
            </a:r>
            <a:r>
              <a:rPr lang="en-US" sz="2000" b="1" spc="-15"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Machine</a:t>
            </a:r>
            <a:r>
              <a:rPr lang="en-US" sz="2000" b="1" spc="-15"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Learning</a:t>
            </a:r>
            <a:r>
              <a:rPr lang="en-US" sz="2000" b="1" spc="-25"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Algorithms</a:t>
            </a:r>
          </a:p>
          <a:p>
            <a:pPr marR="2027555" lvl="0" algn="just">
              <a:lnSpc>
                <a:spcPct val="150000"/>
              </a:lnSpc>
              <a:spcAft>
                <a:spcPts val="0"/>
              </a:spcAft>
              <a:buSzPts val="1400"/>
              <a:tabLst>
                <a:tab pos="555625" algn="l"/>
              </a:tabLst>
            </a:pPr>
            <a:r>
              <a:rPr lang="en-US" sz="2000" b="1" spc="0" dirty="0">
                <a:effectLst/>
                <a:latin typeface="Times New Roman" panose="02020603050405020304" pitchFamily="18" charset="0"/>
                <a:ea typeface="Times New Roman" panose="02020603050405020304" pitchFamily="18" charset="0"/>
              </a:rPr>
              <a:t>    Author: </a:t>
            </a:r>
            <a:r>
              <a:rPr lang="en-US" sz="2000" spc="0" dirty="0">
                <a:effectLst/>
                <a:latin typeface="Times New Roman" panose="02020603050405020304" pitchFamily="18" charset="0"/>
                <a:ea typeface="Times New Roman" panose="02020603050405020304" pitchFamily="18" charset="0"/>
              </a:rPr>
              <a:t>Aishwarya Mujumdar, Dr. </a:t>
            </a:r>
            <a:r>
              <a:rPr lang="en-US" sz="2000" spc="0" dirty="0" err="1">
                <a:effectLst/>
                <a:latin typeface="Times New Roman" panose="02020603050405020304" pitchFamily="18" charset="0"/>
                <a:ea typeface="Times New Roman" panose="02020603050405020304" pitchFamily="18" charset="0"/>
              </a:rPr>
              <a:t>Vaidehi</a:t>
            </a:r>
            <a:endParaRPr lang="en-IN" sz="2000" dirty="0">
              <a:latin typeface="Times New Roman" panose="02020603050405020304" pitchFamily="18" charset="0"/>
              <a:ea typeface="Times New Roman" panose="02020603050405020304" pitchFamily="18" charset="0"/>
            </a:endParaRPr>
          </a:p>
          <a:p>
            <a:pPr marR="2027555" lvl="0" algn="just">
              <a:lnSpc>
                <a:spcPct val="150000"/>
              </a:lnSpc>
              <a:spcAft>
                <a:spcPts val="0"/>
              </a:spcAft>
              <a:buSzPts val="1400"/>
              <a:tabLst>
                <a:tab pos="555625" algn="l"/>
              </a:tabLst>
            </a:pPr>
            <a:r>
              <a:rPr lang="en-IN" sz="2000" b="1" spc="-45" dirty="0">
                <a:effectLst/>
                <a:latin typeface="Times New Roman" panose="02020603050405020304" pitchFamily="18" charset="0"/>
                <a:ea typeface="Times New Roman" panose="02020603050405020304" pitchFamily="18" charset="0"/>
              </a:rPr>
              <a:t>    </a:t>
            </a:r>
            <a:r>
              <a:rPr lang="en-US" sz="2000" b="1" spc="-45" dirty="0">
                <a:effectLst/>
                <a:latin typeface="Times New Roman" panose="02020603050405020304" pitchFamily="18" charset="0"/>
                <a:ea typeface="Times New Roman" panose="02020603050405020304" pitchFamily="18" charset="0"/>
              </a:rPr>
              <a:t>Year:</a:t>
            </a:r>
            <a:r>
              <a:rPr lang="en-US" sz="2000" b="1" spc="-1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2019</a:t>
            </a:r>
            <a:endParaRPr lang="en-IN" sz="2000" dirty="0">
              <a:effectLst/>
              <a:latin typeface="Times New Roman" panose="02020603050405020304" pitchFamily="18" charset="0"/>
              <a:ea typeface="Times New Roman" panose="02020603050405020304" pitchFamily="18" charset="0"/>
            </a:endParaRPr>
          </a:p>
          <a:p>
            <a:pPr marL="329565" marR="105410" indent="664210" algn="just">
              <a:lnSpc>
                <a:spcPct val="150000"/>
              </a:lnSpc>
              <a:spcBef>
                <a:spcPts val="825"/>
              </a:spcBef>
              <a:spcAft>
                <a:spcPts val="0"/>
              </a:spcAft>
            </a:pPr>
            <a:r>
              <a:rPr lang="en-US" sz="2000" dirty="0">
                <a:effectLst/>
                <a:latin typeface="Times New Roman" panose="02020603050405020304" pitchFamily="18" charset="0"/>
                <a:ea typeface="Times New Roman" panose="02020603050405020304" pitchFamily="18" charset="0"/>
              </a:rPr>
              <a:t>Diabetes Mellitus is among critical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diseases and lots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 people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suffering from this disease. Age, obesity, lack of exercise, hereditary diabetes, living style, bad diet, high blood pressure, etc. can cause Diabetes Mellitus. People having diabetes have high risk of diseases</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like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heart</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disease,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kidney</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disease,</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stroke,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eye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problem,</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nerve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damage,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etc.</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Current practice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hospital</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collect</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required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information</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diabetes</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diagnosis</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through</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various tests and appropriate treatment is provided based on diagnosis. Big Data Analytics plays a significant</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role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healthcare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industries.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Healthcare</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industries</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have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large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volume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databases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4395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86ED41-8004-5E2B-8188-2FC7E6E6FA69}"/>
              </a:ext>
            </a:extLst>
          </p:cNvPr>
          <p:cNvSpPr/>
          <p:nvPr/>
        </p:nvSpPr>
        <p:spPr>
          <a:xfrm>
            <a:off x="0" y="6580094"/>
            <a:ext cx="12192000" cy="340659"/>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31B53BF-D465-66E9-AE0F-A2817C78B63F}"/>
              </a:ext>
            </a:extLst>
          </p:cNvPr>
          <p:cNvSpPr txBox="1"/>
          <p:nvPr/>
        </p:nvSpPr>
        <p:spPr>
          <a:xfrm>
            <a:off x="215153" y="358588"/>
            <a:ext cx="11663082" cy="5698035"/>
          </a:xfrm>
          <a:prstGeom prst="rect">
            <a:avLst/>
          </a:prstGeom>
          <a:noFill/>
        </p:spPr>
        <p:txBody>
          <a:bodyPr wrap="square" rtlCol="0">
            <a:spAutoFit/>
          </a:bodyPr>
          <a:lstStyle/>
          <a:p>
            <a:pPr marR="2900045" lvl="0" algn="just">
              <a:lnSpc>
                <a:spcPct val="148000"/>
              </a:lnSpc>
              <a:spcBef>
                <a:spcPts val="335"/>
              </a:spcBef>
              <a:spcAft>
                <a:spcPts val="0"/>
              </a:spcAft>
              <a:buSzPts val="1400"/>
              <a:tabLst>
                <a:tab pos="555625" algn="l"/>
              </a:tabLst>
            </a:pPr>
            <a:r>
              <a:rPr lang="en-US" sz="2000" b="1" dirty="0">
                <a:latin typeface="Times New Roman" panose="02020603050405020304" pitchFamily="18" charset="0"/>
                <a:ea typeface="Times New Roman" panose="02020603050405020304" pitchFamily="18" charset="0"/>
              </a:rPr>
              <a:t>2. </a:t>
            </a:r>
            <a:r>
              <a:rPr lang="en-US" sz="2000" b="1" spc="0" dirty="0">
                <a:effectLst/>
                <a:latin typeface="Times New Roman" panose="02020603050405020304" pitchFamily="18" charset="0"/>
                <a:ea typeface="Times New Roman" panose="02020603050405020304" pitchFamily="18" charset="0"/>
              </a:rPr>
              <a:t>Diabetes</a:t>
            </a:r>
            <a:r>
              <a:rPr lang="en-US" sz="2000" b="1" spc="-20"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Prediction</a:t>
            </a:r>
            <a:r>
              <a:rPr lang="en-US" sz="2000" b="1" spc="-25"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Using</a:t>
            </a:r>
            <a:r>
              <a:rPr lang="en-US" sz="2000" b="1" spc="-15"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Machine</a:t>
            </a:r>
            <a:r>
              <a:rPr lang="en-US" sz="2000" b="1" spc="-20"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Learning</a:t>
            </a:r>
          </a:p>
          <a:p>
            <a:pPr marR="2900045" lvl="0" algn="just">
              <a:lnSpc>
                <a:spcPct val="148000"/>
              </a:lnSpc>
              <a:spcBef>
                <a:spcPts val="335"/>
              </a:spcBef>
              <a:spcAft>
                <a:spcPts val="0"/>
              </a:spcAft>
              <a:buSzPts val="1400"/>
              <a:tabLst>
                <a:tab pos="555625" algn="l"/>
              </a:tabLst>
            </a:pPr>
            <a:r>
              <a:rPr lang="en-US" sz="2000" b="1" dirty="0">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 Author: </a:t>
            </a:r>
            <a:r>
              <a:rPr lang="en-US" sz="2000" spc="0" dirty="0">
                <a:effectLst/>
                <a:latin typeface="Times New Roman" panose="02020603050405020304" pitchFamily="18" charset="0"/>
                <a:ea typeface="Times New Roman" panose="02020603050405020304" pitchFamily="18" charset="0"/>
              </a:rPr>
              <a:t>KM Jyoti Rani</a:t>
            </a:r>
            <a:endParaRPr lang="en-IN" sz="2000" dirty="0">
              <a:latin typeface="Times New Roman" panose="02020603050405020304" pitchFamily="18" charset="0"/>
              <a:ea typeface="Times New Roman" panose="02020603050405020304" pitchFamily="18" charset="0"/>
            </a:endParaRPr>
          </a:p>
          <a:p>
            <a:pPr marR="2900045" lvl="0" algn="just">
              <a:lnSpc>
                <a:spcPct val="148000"/>
              </a:lnSpc>
              <a:spcBef>
                <a:spcPts val="335"/>
              </a:spcBef>
              <a:spcAft>
                <a:spcPts val="0"/>
              </a:spcAft>
              <a:buSzPts val="1400"/>
              <a:tabLst>
                <a:tab pos="555625" algn="l"/>
              </a:tabLst>
            </a:pPr>
            <a:r>
              <a:rPr lang="en-IN" sz="2000" b="1" spc="-45" dirty="0">
                <a:effectLst/>
                <a:latin typeface="Times New Roman" panose="02020603050405020304" pitchFamily="18" charset="0"/>
                <a:ea typeface="Times New Roman" panose="02020603050405020304" pitchFamily="18" charset="0"/>
              </a:rPr>
              <a:t>    </a:t>
            </a:r>
            <a:r>
              <a:rPr lang="en-US" sz="2000" b="1" spc="-45" dirty="0">
                <a:effectLst/>
                <a:latin typeface="Times New Roman" panose="02020603050405020304" pitchFamily="18" charset="0"/>
                <a:ea typeface="Times New Roman" panose="02020603050405020304" pitchFamily="18" charset="0"/>
              </a:rPr>
              <a:t>Year:</a:t>
            </a:r>
            <a:r>
              <a:rPr lang="en-US" sz="2000" b="1" spc="-1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2020</a:t>
            </a:r>
            <a:endParaRPr lang="en-IN" sz="2000" dirty="0">
              <a:effectLst/>
              <a:latin typeface="Times New Roman" panose="02020603050405020304" pitchFamily="18" charset="0"/>
              <a:ea typeface="Times New Roman" panose="02020603050405020304" pitchFamily="18" charset="0"/>
            </a:endParaRPr>
          </a:p>
          <a:p>
            <a:pPr marL="66040" marR="95250" indent="887095" algn="just">
              <a:lnSpc>
                <a:spcPct val="150000"/>
              </a:lnSpc>
              <a:spcBef>
                <a:spcPts val="795"/>
              </a:spcBef>
              <a:spcAft>
                <a:spcPts val="0"/>
              </a:spcAft>
            </a:pPr>
            <a:r>
              <a:rPr lang="en-US" sz="2000" dirty="0">
                <a:effectLst/>
                <a:latin typeface="Times New Roman" panose="02020603050405020304" pitchFamily="18" charset="0"/>
                <a:ea typeface="Times New Roman" panose="02020603050405020304" pitchFamily="18" charset="0"/>
              </a:rPr>
              <a:t>Diabetes is a chronic disease with the potential to cause a worldwide health care crisis. According to International Diabetes Federation 382 million people are living with diabetes across the whole world. By 2035, this will be doubled as 592 million. Diabetes is a disease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caused</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due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increase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level</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blood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glucose.</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high</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blood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glucose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produces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symptoms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frequent</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urination,</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increased</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thirst,</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increased</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hunger.</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Diabetes</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leading</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causes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blindness,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kidney</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failure,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amputations,</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heart</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failure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stroke.</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When</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eat, our body turns food into sugars, or glucose. At that point, our pancreas is supposed to release insulin. Insulin serves as a key to open our cells, to allow the glucose to enter and allow us to use the glucose for energy.</a:t>
            </a:r>
            <a:endParaRPr lang="en-IN" sz="2000" dirty="0">
              <a:effectLst/>
              <a:latin typeface="Times New Roman" panose="02020603050405020304" pitchFamily="18" charset="0"/>
              <a:ea typeface="Times New Roman" panose="02020603050405020304" pitchFamily="18" charset="0"/>
            </a:endParaRPr>
          </a:p>
          <a:p>
            <a:pPr marR="2027555" lvl="0" algn="just">
              <a:lnSpc>
                <a:spcPct val="147000"/>
              </a:lnSpc>
              <a:spcAft>
                <a:spcPts val="0"/>
              </a:spcAft>
              <a:buSzPts val="1400"/>
              <a:tabLst>
                <a:tab pos="555625" algn="l"/>
              </a:tabLst>
            </a:pPr>
            <a:endParaRPr lang="en-IN" dirty="0"/>
          </a:p>
        </p:txBody>
      </p:sp>
    </p:spTree>
    <p:extLst>
      <p:ext uri="{BB962C8B-B14F-4D97-AF65-F5344CB8AC3E}">
        <p14:creationId xmlns:p14="http://schemas.microsoft.com/office/powerpoint/2010/main" val="29633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65DC81-5B33-D2AF-3B71-FCC4352A3C45}"/>
              </a:ext>
            </a:extLst>
          </p:cNvPr>
          <p:cNvSpPr/>
          <p:nvPr/>
        </p:nvSpPr>
        <p:spPr>
          <a:xfrm>
            <a:off x="0" y="6544235"/>
            <a:ext cx="12192000" cy="313765"/>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E77B862-FF5A-DF1E-E493-D672259AA4AB}"/>
              </a:ext>
            </a:extLst>
          </p:cNvPr>
          <p:cNvSpPr txBox="1"/>
          <p:nvPr/>
        </p:nvSpPr>
        <p:spPr>
          <a:xfrm>
            <a:off x="322730" y="277906"/>
            <a:ext cx="11546542" cy="5531771"/>
          </a:xfrm>
          <a:prstGeom prst="rect">
            <a:avLst/>
          </a:prstGeom>
          <a:noFill/>
        </p:spPr>
        <p:txBody>
          <a:bodyPr wrap="square" rtlCol="0">
            <a:spAutoFit/>
          </a:bodyPr>
          <a:lstStyle/>
          <a:p>
            <a:pPr marR="338455" lvl="0" algn="just">
              <a:lnSpc>
                <a:spcPct val="148000"/>
              </a:lnSpc>
              <a:spcAft>
                <a:spcPts val="0"/>
              </a:spcAft>
              <a:buSzPts val="1400"/>
              <a:tabLst>
                <a:tab pos="601345" algn="l"/>
              </a:tabLst>
            </a:pPr>
            <a:r>
              <a:rPr lang="en-US" sz="2000" b="1" dirty="0">
                <a:latin typeface="Times New Roman" panose="02020603050405020304" pitchFamily="18" charset="0"/>
                <a:ea typeface="Times New Roman" panose="02020603050405020304" pitchFamily="18" charset="0"/>
              </a:rPr>
              <a:t>3. </a:t>
            </a:r>
            <a:r>
              <a:rPr lang="en-US" sz="2000" b="1" spc="0" dirty="0">
                <a:effectLst/>
                <a:latin typeface="Times New Roman" panose="02020603050405020304" pitchFamily="18" charset="0"/>
                <a:ea typeface="Times New Roman" panose="02020603050405020304" pitchFamily="18" charset="0"/>
              </a:rPr>
              <a:t> Application</a:t>
            </a:r>
            <a:r>
              <a:rPr lang="en-US" sz="2000" b="1" spc="-10"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of</a:t>
            </a:r>
            <a:r>
              <a:rPr lang="en-US" sz="2000" b="1" spc="-10"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Artificial</a:t>
            </a:r>
            <a:r>
              <a:rPr lang="en-US" sz="2000" b="1" spc="-5"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Intelligence</a:t>
            </a:r>
            <a:r>
              <a:rPr lang="en-US" sz="2000" b="1" spc="-10"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in</a:t>
            </a:r>
            <a:r>
              <a:rPr lang="en-US" sz="2000" b="1" spc="-20"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Diabetes Education</a:t>
            </a:r>
            <a:r>
              <a:rPr lang="en-US" sz="2000" b="1" spc="-20"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and Management</a:t>
            </a:r>
          </a:p>
          <a:p>
            <a:pPr marR="338455" lvl="0" algn="just">
              <a:lnSpc>
                <a:spcPct val="148000"/>
              </a:lnSpc>
              <a:spcAft>
                <a:spcPts val="0"/>
              </a:spcAft>
              <a:buSzPts val="1400"/>
              <a:tabLst>
                <a:tab pos="601345" algn="l"/>
              </a:tabLst>
            </a:pPr>
            <a:r>
              <a:rPr lang="en-US" sz="2000" b="1" dirty="0">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Author: </a:t>
            </a:r>
            <a:r>
              <a:rPr lang="en-US" sz="2000" b="0" spc="0" dirty="0">
                <a:effectLst/>
                <a:latin typeface="Times New Roman" panose="02020603050405020304" pitchFamily="18" charset="0"/>
                <a:ea typeface="Times New Roman" panose="02020603050405020304" pitchFamily="18" charset="0"/>
              </a:rPr>
              <a:t>Juan Li, Jin Huang</a:t>
            </a:r>
            <a:endParaRPr lang="en-IN" sz="2000" b="1" dirty="0">
              <a:latin typeface="Times New Roman" panose="02020603050405020304" pitchFamily="18" charset="0"/>
              <a:ea typeface="Times New Roman" panose="02020603050405020304" pitchFamily="18" charset="0"/>
            </a:endParaRPr>
          </a:p>
          <a:p>
            <a:pPr marR="338455" lvl="0" algn="just">
              <a:lnSpc>
                <a:spcPct val="148000"/>
              </a:lnSpc>
              <a:spcAft>
                <a:spcPts val="0"/>
              </a:spcAft>
              <a:buSzPts val="1400"/>
              <a:tabLst>
                <a:tab pos="601345" algn="l"/>
              </a:tabLst>
            </a:pPr>
            <a:r>
              <a:rPr lang="en-IN" sz="2000" b="1" spc="-45" dirty="0">
                <a:latin typeface="Times New Roman" panose="02020603050405020304" pitchFamily="18" charset="0"/>
                <a:ea typeface="Times New Roman" panose="02020603050405020304" pitchFamily="18" charset="0"/>
              </a:rPr>
              <a:t>    </a:t>
            </a:r>
            <a:r>
              <a:rPr lang="en-US" sz="2000" b="1" spc="-45" dirty="0">
                <a:latin typeface="Times New Roman" panose="02020603050405020304" pitchFamily="18" charset="0"/>
                <a:ea typeface="Times New Roman" panose="02020603050405020304" pitchFamily="18" charset="0"/>
              </a:rPr>
              <a:t>  </a:t>
            </a:r>
            <a:r>
              <a:rPr lang="en-US" sz="2000" b="1" spc="-45" dirty="0">
                <a:effectLst/>
                <a:latin typeface="Times New Roman" panose="02020603050405020304" pitchFamily="18" charset="0"/>
                <a:ea typeface="Times New Roman" panose="02020603050405020304" pitchFamily="18" charset="0"/>
              </a:rPr>
              <a:t>Year:</a:t>
            </a:r>
            <a:r>
              <a:rPr lang="en-US" sz="2000" b="1" spc="-10"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2020</a:t>
            </a:r>
            <a:endParaRPr lang="en-IN" sz="2000" dirty="0">
              <a:effectLst/>
              <a:latin typeface="Times New Roman" panose="02020603050405020304" pitchFamily="18" charset="0"/>
              <a:ea typeface="Times New Roman" panose="02020603050405020304" pitchFamily="18" charset="0"/>
            </a:endParaRPr>
          </a:p>
          <a:p>
            <a:pPr marL="329565" marR="107315" indent="752475" algn="just">
              <a:lnSpc>
                <a:spcPct val="150000"/>
              </a:lnSpc>
              <a:spcBef>
                <a:spcPts val="815"/>
              </a:spcBef>
              <a:spcAft>
                <a:spcPts val="0"/>
              </a:spcAft>
            </a:pPr>
            <a:r>
              <a:rPr lang="en-US" sz="2000" dirty="0">
                <a:effectLst/>
                <a:latin typeface="Times New Roman" panose="02020603050405020304" pitchFamily="18" charset="0"/>
                <a:ea typeface="Times New Roman" panose="02020603050405020304" pitchFamily="18" charset="0"/>
              </a:rPr>
              <a:t>Despite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rapid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development</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science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technology</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healthcare,</a:t>
            </a:r>
            <a:r>
              <a:rPr lang="en-US" sz="2000" spc="1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diabetes remains an incurable lifelong illness. Diabetes education aiming to improve the self- management skills 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 essential way to help</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patients enhance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their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metabolic</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control and quality of life. Artificial intelligence (AI) technologies have made significant progress in transforming available genetic data and clinical information into valuable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knowledge.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application</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AI</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tech</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disease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education</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would</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extremely</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beneficial</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considering</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their advantages</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promoting</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individualization</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full-course</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education</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intervention</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according to the unique pictures of different individuals. This paper reviews and discusses the most recent applications of AI techniques to various aspects of diabetes education.</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2424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14D53B-415A-844E-15CB-CE71A76A931F}"/>
              </a:ext>
            </a:extLst>
          </p:cNvPr>
          <p:cNvSpPr/>
          <p:nvPr/>
        </p:nvSpPr>
        <p:spPr>
          <a:xfrm>
            <a:off x="0" y="6606988"/>
            <a:ext cx="12192000" cy="251012"/>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BD20997-D23D-03E6-AE34-AA57E64B7161}"/>
              </a:ext>
            </a:extLst>
          </p:cNvPr>
          <p:cNvSpPr txBox="1"/>
          <p:nvPr/>
        </p:nvSpPr>
        <p:spPr>
          <a:xfrm>
            <a:off x="242047" y="376518"/>
            <a:ext cx="11761694" cy="5884753"/>
          </a:xfrm>
          <a:prstGeom prst="rect">
            <a:avLst/>
          </a:prstGeom>
          <a:noFill/>
        </p:spPr>
        <p:txBody>
          <a:bodyPr wrap="square" rtlCol="0">
            <a:spAutoFit/>
          </a:bodyPr>
          <a:lstStyle/>
          <a:p>
            <a:pPr lvl="0">
              <a:spcBef>
                <a:spcPts val="300"/>
              </a:spcBef>
              <a:spcAft>
                <a:spcPts val="0"/>
              </a:spcAft>
              <a:buSzPts val="1400"/>
              <a:tabLst>
                <a:tab pos="648335" algn="l"/>
              </a:tabLst>
            </a:pPr>
            <a:r>
              <a:rPr lang="en-US" sz="1800" b="1" spc="-30" dirty="0">
                <a:effectLst/>
                <a:latin typeface="Times New Roman" panose="02020603050405020304" pitchFamily="18" charset="0"/>
                <a:ea typeface="Times New Roman" panose="02020603050405020304" pitchFamily="18" charset="0"/>
              </a:rPr>
              <a:t>4</a:t>
            </a:r>
            <a:r>
              <a:rPr lang="en-US" sz="2000" b="1" spc="-30" dirty="0">
                <a:effectLst/>
                <a:latin typeface="Times New Roman" panose="02020603050405020304" pitchFamily="18" charset="0"/>
                <a:ea typeface="Times New Roman" panose="02020603050405020304" pitchFamily="18" charset="0"/>
              </a:rPr>
              <a:t>.   Research</a:t>
            </a:r>
            <a:r>
              <a:rPr lang="en-US" sz="2000" b="1" spc="-100" dirty="0">
                <a:effectLst/>
                <a:latin typeface="Times New Roman" panose="02020603050405020304" pitchFamily="18" charset="0"/>
                <a:ea typeface="Times New Roman" panose="02020603050405020304" pitchFamily="18" charset="0"/>
              </a:rPr>
              <a:t> </a:t>
            </a:r>
            <a:r>
              <a:rPr lang="en-US" sz="2000" b="1" spc="-30" dirty="0">
                <a:effectLst/>
                <a:latin typeface="Times New Roman" panose="02020603050405020304" pitchFamily="18" charset="0"/>
                <a:ea typeface="Times New Roman" panose="02020603050405020304" pitchFamily="18" charset="0"/>
              </a:rPr>
              <a:t>on</a:t>
            </a:r>
            <a:r>
              <a:rPr lang="en-US" sz="2000" b="1" spc="-60" dirty="0">
                <a:effectLst/>
                <a:latin typeface="Times New Roman" panose="02020603050405020304" pitchFamily="18" charset="0"/>
                <a:ea typeface="Times New Roman" panose="02020603050405020304" pitchFamily="18" charset="0"/>
              </a:rPr>
              <a:t> </a:t>
            </a:r>
            <a:r>
              <a:rPr lang="en-US" sz="2000" b="1" spc="-30" dirty="0">
                <a:effectLst/>
                <a:latin typeface="Times New Roman" panose="02020603050405020304" pitchFamily="18" charset="0"/>
                <a:ea typeface="Times New Roman" panose="02020603050405020304" pitchFamily="18" charset="0"/>
              </a:rPr>
              <a:t>Diabetes</a:t>
            </a:r>
            <a:r>
              <a:rPr lang="en-US" sz="2000" b="1" spc="-55" dirty="0">
                <a:effectLst/>
                <a:latin typeface="Times New Roman" panose="02020603050405020304" pitchFamily="18" charset="0"/>
                <a:ea typeface="Times New Roman" panose="02020603050405020304" pitchFamily="18" charset="0"/>
              </a:rPr>
              <a:t> </a:t>
            </a:r>
            <a:r>
              <a:rPr lang="en-US" sz="2000" b="1" spc="-30" dirty="0">
                <a:effectLst/>
                <a:latin typeface="Times New Roman" panose="02020603050405020304" pitchFamily="18" charset="0"/>
                <a:ea typeface="Times New Roman" panose="02020603050405020304" pitchFamily="18" charset="0"/>
              </a:rPr>
              <a:t>Prediction</a:t>
            </a:r>
            <a:r>
              <a:rPr lang="en-US" sz="2000" b="1" spc="-60" dirty="0">
                <a:effectLst/>
                <a:latin typeface="Times New Roman" panose="02020603050405020304" pitchFamily="18" charset="0"/>
                <a:ea typeface="Times New Roman" panose="02020603050405020304" pitchFamily="18" charset="0"/>
              </a:rPr>
              <a:t> </a:t>
            </a:r>
            <a:r>
              <a:rPr lang="en-US" sz="2000" b="1" spc="-30" dirty="0">
                <a:effectLst/>
                <a:latin typeface="Times New Roman" panose="02020603050405020304" pitchFamily="18" charset="0"/>
                <a:ea typeface="Times New Roman" panose="02020603050405020304" pitchFamily="18" charset="0"/>
              </a:rPr>
              <a:t>Method</a:t>
            </a:r>
            <a:r>
              <a:rPr lang="en-US" sz="2000" b="1" spc="-40" dirty="0">
                <a:effectLst/>
                <a:latin typeface="Times New Roman" panose="02020603050405020304" pitchFamily="18" charset="0"/>
                <a:ea typeface="Times New Roman" panose="02020603050405020304" pitchFamily="18" charset="0"/>
              </a:rPr>
              <a:t> </a:t>
            </a:r>
            <a:r>
              <a:rPr lang="en-US" sz="2000" b="1" spc="-30" dirty="0">
                <a:effectLst/>
                <a:latin typeface="Times New Roman" panose="02020603050405020304" pitchFamily="18" charset="0"/>
                <a:ea typeface="Times New Roman" panose="02020603050405020304" pitchFamily="18" charset="0"/>
              </a:rPr>
              <a:t>Based</a:t>
            </a:r>
            <a:r>
              <a:rPr lang="en-US" sz="2000" b="1" spc="-55" dirty="0">
                <a:effectLst/>
                <a:latin typeface="Times New Roman" panose="02020603050405020304" pitchFamily="18" charset="0"/>
                <a:ea typeface="Times New Roman" panose="02020603050405020304" pitchFamily="18" charset="0"/>
              </a:rPr>
              <a:t> </a:t>
            </a:r>
            <a:r>
              <a:rPr lang="en-US" sz="2000" b="1" spc="-30" dirty="0">
                <a:effectLst/>
                <a:latin typeface="Times New Roman" panose="02020603050405020304" pitchFamily="18" charset="0"/>
                <a:ea typeface="Times New Roman" panose="02020603050405020304" pitchFamily="18" charset="0"/>
              </a:rPr>
              <a:t>on</a:t>
            </a:r>
            <a:r>
              <a:rPr lang="en-US" sz="2000" b="1" spc="-60" dirty="0">
                <a:effectLst/>
                <a:latin typeface="Times New Roman" panose="02020603050405020304" pitchFamily="18" charset="0"/>
                <a:ea typeface="Times New Roman" panose="02020603050405020304" pitchFamily="18" charset="0"/>
              </a:rPr>
              <a:t> </a:t>
            </a:r>
            <a:r>
              <a:rPr lang="en-US" sz="2000" b="1" spc="-30" dirty="0">
                <a:effectLst/>
                <a:latin typeface="Times New Roman" panose="02020603050405020304" pitchFamily="18" charset="0"/>
                <a:ea typeface="Times New Roman" panose="02020603050405020304" pitchFamily="18" charset="0"/>
              </a:rPr>
              <a:t>Machine</a:t>
            </a:r>
            <a:r>
              <a:rPr lang="en-US" sz="2000" b="1" spc="-10" dirty="0">
                <a:effectLst/>
                <a:latin typeface="Times New Roman" panose="02020603050405020304" pitchFamily="18" charset="0"/>
                <a:ea typeface="Times New Roman" panose="02020603050405020304" pitchFamily="18" charset="0"/>
              </a:rPr>
              <a:t> </a:t>
            </a:r>
            <a:r>
              <a:rPr lang="en-US" sz="2000" b="1" spc="-30" dirty="0">
                <a:effectLst/>
                <a:latin typeface="Times New Roman" panose="02020603050405020304" pitchFamily="18" charset="0"/>
                <a:ea typeface="Times New Roman" panose="02020603050405020304" pitchFamily="18" charset="0"/>
              </a:rPr>
              <a:t>Learning</a:t>
            </a:r>
            <a:endParaRPr lang="en-IN" sz="2000" b="1" spc="0" dirty="0">
              <a:effectLst/>
              <a:latin typeface="Times New Roman" panose="02020603050405020304" pitchFamily="18" charset="0"/>
              <a:ea typeface="Times New Roman" panose="02020603050405020304" pitchFamily="18" charset="0"/>
            </a:endParaRPr>
          </a:p>
          <a:p>
            <a:pPr marL="329565" algn="just">
              <a:spcBef>
                <a:spcPts val="815"/>
              </a:spcBef>
              <a:spcAft>
                <a:spcPts val="0"/>
              </a:spcAft>
            </a:pPr>
            <a:r>
              <a:rPr lang="en-US" sz="2000" b="1" spc="-20" dirty="0">
                <a:effectLst/>
                <a:latin typeface="Times New Roman" panose="02020603050405020304" pitchFamily="18" charset="0"/>
                <a:ea typeface="Times New Roman" panose="02020603050405020304" pitchFamily="18" charset="0"/>
              </a:rPr>
              <a:t>Author:</a:t>
            </a:r>
            <a:r>
              <a:rPr lang="en-US" sz="2000" b="1" spc="10" dirty="0">
                <a:effectLst/>
                <a:latin typeface="Times New Roman" panose="02020603050405020304" pitchFamily="18" charset="0"/>
                <a:ea typeface="Times New Roman" panose="02020603050405020304" pitchFamily="18" charset="0"/>
              </a:rPr>
              <a:t> </a:t>
            </a:r>
            <a:r>
              <a:rPr lang="en-US" sz="2000" spc="-20" dirty="0" err="1">
                <a:effectLst/>
                <a:latin typeface="Times New Roman" panose="02020603050405020304" pitchFamily="18" charset="0"/>
                <a:ea typeface="Times New Roman" panose="02020603050405020304" pitchFamily="18" charset="0"/>
              </a:rPr>
              <a:t>Jingyu</a:t>
            </a:r>
            <a:r>
              <a:rPr lang="en-US" sz="2000" spc="-70" dirty="0">
                <a:effectLst/>
                <a:latin typeface="Times New Roman" panose="02020603050405020304" pitchFamily="18" charset="0"/>
                <a:ea typeface="Times New Roman" panose="02020603050405020304" pitchFamily="18" charset="0"/>
              </a:rPr>
              <a:t> </a:t>
            </a:r>
            <a:r>
              <a:rPr lang="en-US" sz="2000" spc="-25" dirty="0">
                <a:effectLst/>
                <a:latin typeface="Times New Roman" panose="02020603050405020304" pitchFamily="18" charset="0"/>
                <a:ea typeface="Times New Roman" panose="02020603050405020304" pitchFamily="18" charset="0"/>
              </a:rPr>
              <a:t>Xue</a:t>
            </a:r>
            <a:endParaRPr lang="en-IN" sz="2000" spc="-25" dirty="0">
              <a:latin typeface="Times New Roman" panose="02020603050405020304" pitchFamily="18" charset="0"/>
              <a:ea typeface="Times New Roman" panose="02020603050405020304" pitchFamily="18" charset="0"/>
            </a:endParaRPr>
          </a:p>
          <a:p>
            <a:pPr marL="329565" algn="just">
              <a:spcBef>
                <a:spcPts val="815"/>
              </a:spcBef>
              <a:spcAft>
                <a:spcPts val="0"/>
              </a:spcAft>
            </a:pPr>
            <a:r>
              <a:rPr lang="en-US" sz="2000" b="1" dirty="0">
                <a:effectLst/>
                <a:latin typeface="Times New Roman" panose="02020603050405020304" pitchFamily="18" charset="0"/>
                <a:ea typeface="Times New Roman" panose="02020603050405020304" pitchFamily="18" charset="0"/>
              </a:rPr>
              <a:t>Year:</a:t>
            </a:r>
            <a:r>
              <a:rPr lang="en-US" sz="2000" b="1" spc="85" dirty="0">
                <a:effectLst/>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2020</a:t>
            </a:r>
            <a:endParaRPr lang="en-IN" sz="2000" dirty="0">
              <a:effectLst/>
              <a:latin typeface="Times New Roman" panose="02020603050405020304" pitchFamily="18" charset="0"/>
              <a:ea typeface="Times New Roman" panose="02020603050405020304" pitchFamily="18" charset="0"/>
            </a:endParaRPr>
          </a:p>
          <a:p>
            <a:pPr marL="329565" marR="102235" indent="443230" algn="just">
              <a:lnSpc>
                <a:spcPct val="150000"/>
              </a:lnSpc>
              <a:spcBef>
                <a:spcPts val="840"/>
              </a:spcBef>
              <a:spcAft>
                <a:spcPts val="0"/>
              </a:spcAft>
            </a:pPr>
            <a:r>
              <a:rPr lang="en-US" sz="2000" dirty="0">
                <a:effectLst/>
                <a:latin typeface="Times New Roman" panose="02020603050405020304" pitchFamily="18" charset="0"/>
                <a:ea typeface="Times New Roman" panose="02020603050405020304" pitchFamily="18" charset="0"/>
              </a:rPr>
              <a:t>Diabetes mellitus (DM) is a metabolic disease characterized by high blood sugar. The main</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clinical types are type 1 diabetes and type 2 diabetes. Now, the proportion of young</a:t>
            </a:r>
            <a:r>
              <a:rPr lang="en-US" sz="2000" spc="-5"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peoplesuffering</a:t>
            </a:r>
            <a:r>
              <a:rPr lang="en-US" sz="2000" dirty="0">
                <a:effectLst/>
                <a:latin typeface="Times New Roman" panose="02020603050405020304" pitchFamily="18" charset="0"/>
                <a:ea typeface="Times New Roman" panose="02020603050405020304" pitchFamily="18" charset="0"/>
              </a:rPr>
              <a:t> from</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type 1 diabetes has increased significantly. Type 1 diabetes is chronic</a:t>
            </a:r>
            <a:r>
              <a:rPr lang="en-US" sz="2000" spc="-2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whenit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occurs 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childhood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adolescence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long incubation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period.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early</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symptoms</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onset</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not</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obvious,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which</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may</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lead</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failure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detect</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time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delay treatment. Long- term high blood sugar can cause chronic damage and dysfunction of various tissues, especially eyes, kidneys, heart, blood vessels and nerves. Therefore, the early prediction of diabetes is particularly important. In this paper, we use supervised machine-learning algorithms like Support Vector Machine (SVM), Naive Bayes classifier and Light to train on the actual data of 520 diabetic patients and potential diabetic patients aged</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16</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90.</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Through</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comparative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analysis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classification</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recognition</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accuracy,</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performance of support vector machine is the best.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1932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7CE2D2-4455-205B-DE70-AD2411E84E2C}"/>
              </a:ext>
            </a:extLst>
          </p:cNvPr>
          <p:cNvSpPr/>
          <p:nvPr/>
        </p:nvSpPr>
        <p:spPr>
          <a:xfrm>
            <a:off x="0" y="6651812"/>
            <a:ext cx="12192000" cy="206188"/>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35AB038-470C-468D-B15B-AD66EA3B7895}"/>
              </a:ext>
            </a:extLst>
          </p:cNvPr>
          <p:cNvSpPr txBox="1"/>
          <p:nvPr/>
        </p:nvSpPr>
        <p:spPr>
          <a:xfrm>
            <a:off x="322729" y="322729"/>
            <a:ext cx="11761695" cy="563231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EXISTING SYSTEM</a:t>
            </a:r>
          </a:p>
          <a:p>
            <a:endParaRPr lang="en-IN" sz="4000" b="1"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The difficulty for those with type 1 diabetes (T1D) is to provide exogenous insulin to keep blood glucose (BG) levels within a safe physiological range to prevent consequences that could be rather serious.</a:t>
            </a:r>
          </a:p>
          <a:p>
            <a:pPr marL="571500" indent="-571500">
              <a:buFont typeface="Wingdings" panose="05000000000000000000" pitchFamily="2" charset="2"/>
              <a:buChar char="v"/>
            </a:pPr>
            <a:endParaRPr lang="en-US" sz="2000" b="1"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Patients are helped by the artificial pancreas (AP) to overcome this difficulty by automating insulin injection. </a:t>
            </a:r>
          </a:p>
          <a:p>
            <a:pPr marL="571500" indent="-571500">
              <a:buFont typeface="Wingdings" panose="05000000000000000000" pitchFamily="2" charset="2"/>
              <a:buChar char="v"/>
            </a:pPr>
            <a:endParaRPr lang="en-US" sz="2000" b="1"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Even if insulin lowers blood glucose, the presence of another factor that raises blood glucose could enhance blood glucose regulation</a:t>
            </a:r>
          </a:p>
          <a:p>
            <a:pPr marL="571500" indent="-571500">
              <a:buFont typeface="Wingdings" panose="05000000000000000000" pitchFamily="2" charset="2"/>
              <a:buChar char="v"/>
            </a:pPr>
            <a:endParaRPr lang="en-US" sz="2000" b="1"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en-US" sz="2000" dirty="0">
                <a:latin typeface="Times New Roman" panose="02020603050405020304" pitchFamily="18" charset="0"/>
                <a:ea typeface="Times New Roman" panose="02020603050405020304" pitchFamily="18" charset="0"/>
              </a:rPr>
              <a:t>W</a:t>
            </a:r>
            <a:r>
              <a:rPr lang="en-US" sz="2000" dirty="0">
                <a:effectLst/>
                <a:latin typeface="Times New Roman" panose="02020603050405020304" pitchFamily="18" charset="0"/>
                <a:ea typeface="Times New Roman" panose="02020603050405020304" pitchFamily="18" charset="0"/>
              </a:rPr>
              <a:t>e build a model predictive control (MPC) algorithm that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offers suggestions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 carbohydrates (CHOs)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 a</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second,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glucose-increasing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control input, in addition to insulin infusion. </a:t>
            </a:r>
          </a:p>
          <a:p>
            <a:pPr marL="571500" indent="-571500">
              <a:buFont typeface="Wingdings" panose="05000000000000000000" pitchFamily="2" charset="2"/>
              <a:buChar char="v"/>
            </a:pPr>
            <a:endParaRPr lang="en-US" sz="2000" b="1"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Because CHO consumption must be manually activated, much attention is taken to reduce any additional load that may be placed on patients.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63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F5A71C-E9AF-1E79-A55B-98459C48DBD0}"/>
              </a:ext>
            </a:extLst>
          </p:cNvPr>
          <p:cNvSpPr/>
          <p:nvPr/>
        </p:nvSpPr>
        <p:spPr>
          <a:xfrm>
            <a:off x="0" y="6615953"/>
            <a:ext cx="12192000" cy="242047"/>
          </a:xfrm>
          <a:prstGeom prst="rect">
            <a:avLst/>
          </a:prstGeom>
          <a:solidFill>
            <a:srgbClr val="CC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9C99D3F-7F91-1646-F135-1A77213F0E11}"/>
              </a:ext>
            </a:extLst>
          </p:cNvPr>
          <p:cNvSpPr txBox="1"/>
          <p:nvPr/>
        </p:nvSpPr>
        <p:spPr>
          <a:xfrm>
            <a:off x="295835" y="358587"/>
            <a:ext cx="11985812" cy="4455130"/>
          </a:xfrm>
          <a:prstGeom prst="rect">
            <a:avLst/>
          </a:prstGeom>
          <a:noFill/>
        </p:spPr>
        <p:txBody>
          <a:bodyPr wrap="square" rtlCol="0">
            <a:spAutoFit/>
          </a:bodyPr>
          <a:lstStyle/>
          <a:p>
            <a:pPr>
              <a:spcBef>
                <a:spcPts val="445"/>
              </a:spcBef>
            </a:pPr>
            <a:r>
              <a:rPr lang="en-US" sz="1400"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DEMERITS</a:t>
            </a:r>
            <a:endParaRPr lang="en-IN" sz="3600" dirty="0">
              <a:effectLst/>
              <a:latin typeface="Times New Roman" panose="02020603050405020304" pitchFamily="18" charset="0"/>
              <a:ea typeface="Times New Roman" panose="02020603050405020304" pitchFamily="18" charset="0"/>
            </a:endParaRPr>
          </a:p>
          <a:p>
            <a:pPr>
              <a:spcBef>
                <a:spcPts val="1160"/>
              </a:spcBef>
            </a:pPr>
            <a:r>
              <a:rPr lang="en-US" sz="14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1200150" lvl="2" indent="-285750">
              <a:buSzPts val="1400"/>
              <a:buFont typeface="Wingdings" panose="05000000000000000000" pitchFamily="2" charset="2"/>
              <a:buChar char="v"/>
              <a:tabLst>
                <a:tab pos="879475" algn="l"/>
              </a:tabLst>
            </a:pP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They</a:t>
            </a:r>
            <a:r>
              <a:rPr lang="en-US" sz="20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did</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not</a:t>
            </a:r>
            <a:r>
              <a:rPr lang="en-US" sz="20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implement</a:t>
            </a:r>
            <a:r>
              <a:rPr lang="en-US" sz="20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the</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deployment</a:t>
            </a:r>
            <a:r>
              <a:rPr lang="en-US" sz="2000"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process.</a:t>
            </a:r>
            <a:endParaRPr lang="en-IN" sz="2000" spc="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55"/>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200150" marR="1159510" lvl="2" indent="-285750">
              <a:lnSpc>
                <a:spcPct val="148000"/>
              </a:lnSpc>
              <a:spcAft>
                <a:spcPts val="0"/>
              </a:spcAft>
              <a:buSzPts val="1400"/>
              <a:buFont typeface="Wingdings" panose="05000000000000000000" pitchFamily="2" charset="2"/>
              <a:buChar char="v"/>
              <a:tabLst>
                <a:tab pos="878840" algn="l"/>
                <a:tab pos="880110" algn="l"/>
              </a:tabLst>
            </a:pPr>
            <a:r>
              <a:rPr lang="en-US" sz="2000" spc="0" dirty="0">
                <a:effectLst/>
                <a:latin typeface="Times New Roman" panose="02020603050405020304" pitchFamily="18" charset="0"/>
                <a:ea typeface="Wingdings" panose="05000000000000000000" pitchFamily="2" charset="2"/>
                <a:cs typeface="Wingdings" panose="05000000000000000000" pitchFamily="2" charset="2"/>
              </a:rPr>
              <a:t> They</a:t>
            </a:r>
            <a:r>
              <a:rPr lang="en-US" sz="2000" spc="-9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0" dirty="0">
                <a:effectLst/>
                <a:latin typeface="Times New Roman" panose="02020603050405020304" pitchFamily="18" charset="0"/>
                <a:ea typeface="Wingdings" panose="05000000000000000000" pitchFamily="2" charset="2"/>
                <a:cs typeface="Wingdings" panose="05000000000000000000" pitchFamily="2" charset="2"/>
              </a:rPr>
              <a:t>implemented</a:t>
            </a:r>
            <a:r>
              <a:rPr lang="en-US" sz="2000" spc="-9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0" dirty="0">
                <a:effectLst/>
                <a:latin typeface="Times New Roman" panose="02020603050405020304" pitchFamily="18" charset="0"/>
                <a:ea typeface="Wingdings" panose="05000000000000000000" pitchFamily="2" charset="2"/>
                <a:cs typeface="Wingdings" panose="05000000000000000000" pitchFamily="2" charset="2"/>
              </a:rPr>
              <a:t>simple</a:t>
            </a:r>
            <a:r>
              <a:rPr lang="en-US" sz="2000" spc="-8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0" dirty="0">
                <a:effectLst/>
                <a:latin typeface="Times New Roman" panose="02020603050405020304" pitchFamily="18" charset="0"/>
                <a:ea typeface="Wingdings" panose="05000000000000000000" pitchFamily="2" charset="2"/>
                <a:cs typeface="Wingdings" panose="05000000000000000000" pitchFamily="2" charset="2"/>
              </a:rPr>
              <a:t>method.</a:t>
            </a:r>
            <a:r>
              <a:rPr lang="en-US" sz="2000" spc="-9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0" dirty="0">
                <a:effectLst/>
                <a:latin typeface="Times New Roman" panose="02020603050405020304" pitchFamily="18" charset="0"/>
                <a:ea typeface="Wingdings" panose="05000000000000000000" pitchFamily="2" charset="2"/>
                <a:cs typeface="Wingdings" panose="05000000000000000000" pitchFamily="2" charset="2"/>
              </a:rPr>
              <a:t>They</a:t>
            </a:r>
            <a:r>
              <a:rPr lang="en-US" sz="2000" spc="-8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0" dirty="0">
                <a:effectLst/>
                <a:latin typeface="Times New Roman" panose="02020603050405020304" pitchFamily="18" charset="0"/>
                <a:ea typeface="Wingdings" panose="05000000000000000000" pitchFamily="2" charset="2"/>
                <a:cs typeface="Wingdings" panose="05000000000000000000" pitchFamily="2" charset="2"/>
              </a:rPr>
              <a:t>did</a:t>
            </a:r>
            <a:r>
              <a:rPr lang="en-US" sz="2000" spc="-7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0" dirty="0">
                <a:effectLst/>
                <a:latin typeface="Times New Roman" panose="02020603050405020304" pitchFamily="18" charset="0"/>
                <a:ea typeface="Wingdings" panose="05000000000000000000" pitchFamily="2" charset="2"/>
                <a:cs typeface="Wingdings" panose="05000000000000000000" pitchFamily="2" charset="2"/>
              </a:rPr>
              <a:t>not</a:t>
            </a:r>
            <a:r>
              <a:rPr lang="en-US" sz="2000" spc="-8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0" dirty="0">
                <a:effectLst/>
                <a:latin typeface="Times New Roman" panose="02020603050405020304" pitchFamily="18" charset="0"/>
                <a:ea typeface="Wingdings" panose="05000000000000000000" pitchFamily="2" charset="2"/>
                <a:cs typeface="Wingdings" panose="05000000000000000000" pitchFamily="2" charset="2"/>
              </a:rPr>
              <a:t>Implement</a:t>
            </a:r>
            <a:r>
              <a:rPr lang="en-US" sz="2000" spc="-8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0" dirty="0">
                <a:effectLst/>
                <a:latin typeface="Times New Roman" panose="02020603050405020304" pitchFamily="18" charset="0"/>
                <a:ea typeface="Wingdings" panose="05000000000000000000" pitchFamily="2" charset="2"/>
                <a:cs typeface="Wingdings" panose="05000000000000000000" pitchFamily="2" charset="2"/>
              </a:rPr>
              <a:t>Machine </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Learning.</a:t>
            </a:r>
            <a:endParaRPr lang="en-IN" sz="2000" spc="0" dirty="0">
              <a:effectLst/>
              <a:latin typeface="Times New Roman" panose="02020603050405020304" pitchFamily="18" charset="0"/>
              <a:ea typeface="Wingdings" panose="05000000000000000000" pitchFamily="2" charset="2"/>
              <a:cs typeface="Wingdings" panose="05000000000000000000" pitchFamily="2" charset="2"/>
            </a:endParaRPr>
          </a:p>
          <a:p>
            <a:pPr lvl="2">
              <a:lnSpc>
                <a:spcPts val="1600"/>
              </a:lnSpc>
              <a:buSzPts val="1400"/>
              <a:tabLst>
                <a:tab pos="879475" algn="l"/>
              </a:tabLst>
            </a:pPr>
            <a:endParaRPr lang="en-US" sz="2000" spc="-40" dirty="0">
              <a:effectLst/>
              <a:latin typeface="Times New Roman" panose="02020603050405020304" pitchFamily="18" charset="0"/>
              <a:ea typeface="Wingdings" panose="05000000000000000000" pitchFamily="2" charset="2"/>
              <a:cs typeface="Wingdings" panose="05000000000000000000" pitchFamily="2" charset="2"/>
            </a:endParaRPr>
          </a:p>
          <a:p>
            <a:pPr marL="1200150" lvl="2" indent="-285750">
              <a:lnSpc>
                <a:spcPts val="1600"/>
              </a:lnSpc>
              <a:buSzPts val="1400"/>
              <a:buFont typeface="Wingdings" panose="05000000000000000000" pitchFamily="2" charset="2"/>
              <a:buChar char="v"/>
              <a:tabLst>
                <a:tab pos="879475" algn="l"/>
              </a:tabLst>
            </a:pP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They</a:t>
            </a:r>
            <a:r>
              <a:rPr lang="en-US" sz="20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did</a:t>
            </a:r>
            <a:r>
              <a:rPr lang="en-US" sz="20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not</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do</a:t>
            </a:r>
            <a:r>
              <a:rPr lang="en-US" sz="20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data</a:t>
            </a:r>
            <a:r>
              <a:rPr lang="en-US" sz="2000" spc="-8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preprocessing</a:t>
            </a:r>
            <a:r>
              <a:rPr lang="en-US" sz="20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and</a:t>
            </a:r>
            <a:r>
              <a:rPr lang="en-US" sz="20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data</a:t>
            </a:r>
            <a:r>
              <a:rPr lang="en-US" sz="2000"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cleaning</a:t>
            </a:r>
            <a:r>
              <a:rPr lang="en-US" sz="20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process.</a:t>
            </a:r>
            <a:endParaRPr lang="en-IN" sz="2000" spc="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30"/>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200150" lvl="2" indent="-285750">
              <a:buSzPts val="1400"/>
              <a:buFont typeface="Wingdings" panose="05000000000000000000" pitchFamily="2" charset="2"/>
              <a:buChar char="v"/>
              <a:tabLst>
                <a:tab pos="879475" algn="l"/>
              </a:tabLst>
            </a:pPr>
            <a:r>
              <a:rPr lang="en-US" sz="2000" spc="-30" dirty="0">
                <a:effectLst/>
                <a:latin typeface="Times New Roman" panose="02020603050405020304" pitchFamily="18" charset="0"/>
                <a:ea typeface="Wingdings" panose="05000000000000000000" pitchFamily="2" charset="2"/>
                <a:cs typeface="Wingdings" panose="05000000000000000000" pitchFamily="2" charset="2"/>
              </a:rPr>
              <a:t>They</a:t>
            </a:r>
            <a:r>
              <a:rPr lang="en-US" sz="20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30" dirty="0">
                <a:effectLst/>
                <a:latin typeface="Times New Roman" panose="02020603050405020304" pitchFamily="18" charset="0"/>
                <a:ea typeface="Wingdings" panose="05000000000000000000" pitchFamily="2" charset="2"/>
                <a:cs typeface="Wingdings" panose="05000000000000000000" pitchFamily="2" charset="2"/>
              </a:rPr>
              <a:t>did</a:t>
            </a:r>
            <a:r>
              <a:rPr lang="en-US" sz="20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30" dirty="0">
                <a:effectLst/>
                <a:latin typeface="Times New Roman" panose="02020603050405020304" pitchFamily="18" charset="0"/>
                <a:ea typeface="Wingdings" panose="05000000000000000000" pitchFamily="2" charset="2"/>
                <a:cs typeface="Wingdings" panose="05000000000000000000" pitchFamily="2" charset="2"/>
              </a:rPr>
              <a:t>not</a:t>
            </a:r>
            <a:r>
              <a:rPr lang="en-US" sz="20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30" dirty="0">
                <a:effectLst/>
                <a:latin typeface="Times New Roman" panose="02020603050405020304" pitchFamily="18" charset="0"/>
                <a:ea typeface="Wingdings" panose="05000000000000000000" pitchFamily="2" charset="2"/>
                <a:cs typeface="Wingdings" panose="05000000000000000000" pitchFamily="2" charset="2"/>
              </a:rPr>
              <a:t>do</a:t>
            </a:r>
            <a:r>
              <a:rPr lang="en-US" sz="20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30" dirty="0">
                <a:effectLst/>
                <a:latin typeface="Times New Roman" panose="02020603050405020304" pitchFamily="18" charset="0"/>
                <a:ea typeface="Wingdings" panose="05000000000000000000" pitchFamily="2" charset="2"/>
                <a:cs typeface="Wingdings" panose="05000000000000000000" pitchFamily="2" charset="2"/>
              </a:rPr>
              <a:t>data</a:t>
            </a:r>
            <a:r>
              <a:rPr lang="en-US" sz="20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30" dirty="0">
                <a:effectLst/>
                <a:latin typeface="Times New Roman" panose="02020603050405020304" pitchFamily="18" charset="0"/>
                <a:ea typeface="Wingdings" panose="05000000000000000000" pitchFamily="2" charset="2"/>
                <a:cs typeface="Wingdings" panose="05000000000000000000" pitchFamily="2" charset="2"/>
              </a:rPr>
              <a:t>visualization</a:t>
            </a:r>
            <a:r>
              <a:rPr lang="en-US" sz="20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30" dirty="0">
                <a:effectLst/>
                <a:latin typeface="Times New Roman" panose="02020603050405020304" pitchFamily="18" charset="0"/>
                <a:ea typeface="Wingdings" panose="05000000000000000000" pitchFamily="2" charset="2"/>
                <a:cs typeface="Wingdings" panose="05000000000000000000" pitchFamily="2" charset="2"/>
              </a:rPr>
              <a:t>by</a:t>
            </a:r>
            <a:r>
              <a:rPr lang="en-US" sz="20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30" dirty="0">
                <a:effectLst/>
                <a:latin typeface="Times New Roman" panose="02020603050405020304" pitchFamily="18" charset="0"/>
                <a:ea typeface="Wingdings" panose="05000000000000000000" pitchFamily="2" charset="2"/>
                <a:cs typeface="Wingdings" panose="05000000000000000000" pitchFamily="2" charset="2"/>
              </a:rPr>
              <a:t>using</a:t>
            </a:r>
            <a:r>
              <a:rPr lang="en-US" sz="20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30" dirty="0">
                <a:effectLst/>
                <a:latin typeface="Times New Roman" panose="02020603050405020304" pitchFamily="18" charset="0"/>
                <a:ea typeface="Wingdings" panose="05000000000000000000" pitchFamily="2" charset="2"/>
                <a:cs typeface="Wingdings" panose="05000000000000000000" pitchFamily="2" charset="2"/>
              </a:rPr>
              <a:t>Heat</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30" dirty="0">
                <a:effectLst/>
                <a:latin typeface="Times New Roman" panose="02020603050405020304" pitchFamily="18" charset="0"/>
                <a:ea typeface="Wingdings" panose="05000000000000000000" pitchFamily="2" charset="2"/>
                <a:cs typeface="Wingdings" panose="05000000000000000000" pitchFamily="2" charset="2"/>
              </a:rPr>
              <a:t>map,</a:t>
            </a:r>
            <a:r>
              <a:rPr lang="en-US" sz="20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30" dirty="0" err="1">
                <a:effectLst/>
                <a:latin typeface="Times New Roman" panose="02020603050405020304" pitchFamily="18" charset="0"/>
                <a:ea typeface="Wingdings" panose="05000000000000000000" pitchFamily="2" charset="2"/>
                <a:cs typeface="Wingdings" panose="05000000000000000000" pitchFamily="2" charset="2"/>
              </a:rPr>
              <a:t>Pychart</a:t>
            </a:r>
            <a:r>
              <a:rPr lang="en-US" sz="2000" spc="-30" dirty="0">
                <a:effectLst/>
                <a:latin typeface="Times New Roman" panose="02020603050405020304" pitchFamily="18" charset="0"/>
                <a:ea typeface="Wingdings" panose="05000000000000000000" pitchFamily="2" charset="2"/>
                <a:cs typeface="Wingdings" panose="05000000000000000000" pitchFamily="2" charset="2"/>
              </a:rPr>
              <a:t>.</a:t>
            </a:r>
            <a:endParaRPr lang="en-IN" sz="2000" spc="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10"/>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200150" lvl="2" indent="-285750">
              <a:spcBef>
                <a:spcPts val="5"/>
              </a:spcBef>
              <a:spcAft>
                <a:spcPts val="0"/>
              </a:spcAft>
              <a:buSzPts val="1400"/>
              <a:buFont typeface="Wingdings" panose="05000000000000000000" pitchFamily="2" charset="2"/>
              <a:buChar char="v"/>
              <a:tabLst>
                <a:tab pos="925195" algn="l"/>
              </a:tabLst>
            </a:pP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Data</a:t>
            </a:r>
            <a:r>
              <a:rPr lang="en-US" sz="20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analysis</a:t>
            </a:r>
            <a:r>
              <a:rPr lang="en-US" sz="20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process Histogram, Plot</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and</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40" dirty="0">
                <a:effectLst/>
                <a:latin typeface="Times New Roman" panose="02020603050405020304" pitchFamily="18" charset="0"/>
                <a:ea typeface="Wingdings" panose="05000000000000000000" pitchFamily="2" charset="2"/>
                <a:cs typeface="Wingdings" panose="05000000000000000000" pitchFamily="2" charset="2"/>
              </a:rPr>
              <a:t>Graphs.</a:t>
            </a:r>
            <a:endParaRPr lang="en-IN" sz="2000" spc="0" dirty="0">
              <a:effectLst/>
              <a:latin typeface="Times New Roman" panose="02020603050405020304" pitchFamily="18" charset="0"/>
              <a:ea typeface="Wingdings" panose="05000000000000000000" pitchFamily="2" charset="2"/>
              <a:cs typeface="Wingdings" panose="05000000000000000000" pitchFamily="2" charset="2"/>
            </a:endParaRPr>
          </a:p>
          <a:p>
            <a:pPr>
              <a:spcBef>
                <a:spcPts val="20"/>
              </a:spcBef>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1200150" marR="1772285" lvl="2" indent="-285750">
              <a:lnSpc>
                <a:spcPct val="150000"/>
              </a:lnSpc>
              <a:spcAft>
                <a:spcPts val="0"/>
              </a:spcAft>
              <a:buSzPts val="1400"/>
              <a:buFont typeface="Wingdings" panose="05000000000000000000" pitchFamily="2" charset="2"/>
              <a:buChar char="v"/>
              <a:tabLst>
                <a:tab pos="878840" algn="l"/>
                <a:tab pos="880110" algn="l"/>
              </a:tabLst>
            </a:pP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They</a:t>
            </a:r>
            <a:r>
              <a:rPr lang="en-US" sz="20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did</a:t>
            </a:r>
            <a:r>
              <a:rPr lang="en-US" sz="20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not</a:t>
            </a:r>
            <a:r>
              <a:rPr lang="en-US" sz="20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compare</a:t>
            </a:r>
            <a:r>
              <a:rPr lang="en-US" sz="20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more</a:t>
            </a:r>
            <a:r>
              <a:rPr lang="en-US" sz="20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than</a:t>
            </a:r>
            <a:r>
              <a:rPr lang="en-US" sz="20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an</a:t>
            </a:r>
            <a:r>
              <a:rPr lang="en-US" sz="20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algorithm</a:t>
            </a:r>
            <a:r>
              <a:rPr lang="en-US" sz="20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to</a:t>
            </a:r>
            <a:r>
              <a:rPr lang="en-US" sz="20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getting</a:t>
            </a:r>
            <a:r>
              <a:rPr lang="en-US" sz="20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spc="-20" dirty="0">
                <a:effectLst/>
                <a:latin typeface="Times New Roman" panose="02020603050405020304" pitchFamily="18" charset="0"/>
                <a:ea typeface="Wingdings" panose="05000000000000000000" pitchFamily="2" charset="2"/>
                <a:cs typeface="Wingdings" panose="05000000000000000000" pitchFamily="2" charset="2"/>
              </a:rPr>
              <a:t>better </a:t>
            </a:r>
            <a:r>
              <a:rPr lang="en-US" sz="2000" spc="-10" dirty="0" err="1">
                <a:effectLst/>
                <a:latin typeface="Times New Roman" panose="02020603050405020304" pitchFamily="18" charset="0"/>
                <a:ea typeface="Wingdings" panose="05000000000000000000" pitchFamily="2" charset="2"/>
                <a:cs typeface="Wingdings" panose="05000000000000000000" pitchFamily="2" charset="2"/>
              </a:rPr>
              <a:t>accuracylevel</a:t>
            </a:r>
            <a:r>
              <a:rPr lang="en-US" sz="2000" spc="-10" dirty="0">
                <a:effectLst/>
                <a:latin typeface="Times New Roman" panose="02020603050405020304" pitchFamily="18" charset="0"/>
                <a:ea typeface="Wingdings" panose="05000000000000000000" pitchFamily="2" charset="2"/>
                <a:cs typeface="Wingdings" panose="05000000000000000000" pitchFamily="2" charset="2"/>
              </a:rPr>
              <a:t>.</a:t>
            </a:r>
            <a:endParaRPr lang="en-IN" sz="2000" spc="0" dirty="0">
              <a:effectLst/>
              <a:latin typeface="Times New Roman" panose="02020603050405020304" pitchFamily="18"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342424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3109</Words>
  <Application>Microsoft Office PowerPoint</Application>
  <PresentationFormat>Widescreen</PresentationFormat>
  <Paragraphs>268</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SOWMIYA VIJAYAKUMAR</dc:creator>
  <cp:lastModifiedBy>SOWMIYA VIJAYAKUMAR</cp:lastModifiedBy>
  <cp:revision>6</cp:revision>
  <dcterms:created xsi:type="dcterms:W3CDTF">2024-03-23T13:30:04Z</dcterms:created>
  <dcterms:modified xsi:type="dcterms:W3CDTF">2024-03-25T02:51:12Z</dcterms:modified>
</cp:coreProperties>
</file>