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notesMasterIdLst>
    <p:notesMasterId r:id="rId33"/>
  </p:notesMasterIdLst>
  <p:sldIdLst>
    <p:sldId id="256" r:id="rId2"/>
    <p:sldId id="257" r:id="rId3"/>
    <p:sldId id="258" r:id="rId4"/>
    <p:sldId id="259" r:id="rId5"/>
    <p:sldId id="260" r:id="rId6"/>
    <p:sldId id="261" r:id="rId7"/>
    <p:sldId id="263" r:id="rId8"/>
    <p:sldId id="262" r:id="rId9"/>
    <p:sldId id="270" r:id="rId10"/>
    <p:sldId id="279" r:id="rId11"/>
    <p:sldId id="264" r:id="rId12"/>
    <p:sldId id="265" r:id="rId13"/>
    <p:sldId id="284" r:id="rId14"/>
    <p:sldId id="266" r:id="rId15"/>
    <p:sldId id="267" r:id="rId16"/>
    <p:sldId id="268" r:id="rId17"/>
    <p:sldId id="269" r:id="rId18"/>
    <p:sldId id="285" r:id="rId19"/>
    <p:sldId id="271" r:id="rId20"/>
    <p:sldId id="272" r:id="rId21"/>
    <p:sldId id="274" r:id="rId22"/>
    <p:sldId id="280" r:id="rId23"/>
    <p:sldId id="281" r:id="rId24"/>
    <p:sldId id="286" r:id="rId25"/>
    <p:sldId id="287" r:id="rId26"/>
    <p:sldId id="282" r:id="rId27"/>
    <p:sldId id="283" r:id="rId28"/>
    <p:sldId id="275" r:id="rId29"/>
    <p:sldId id="276" r:id="rId30"/>
    <p:sldId id="277" r:id="rId31"/>
    <p:sldId id="278"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10" autoAdjust="0"/>
  </p:normalViewPr>
  <p:slideViewPr>
    <p:cSldViewPr>
      <p:cViewPr>
        <p:scale>
          <a:sx n="80" d="100"/>
          <a:sy n="80" d="100"/>
        </p:scale>
        <p:origin x="-1445" y="-3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35EE36-92B0-48C1-9ACD-C5E358B833F3}" type="datetimeFigureOut">
              <a:rPr lang="en-IN" smtClean="0"/>
              <a:t>23-03-2024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E0EACD-E379-4C3A-B7AD-CA14988A9F77}" type="slidenum">
              <a:rPr lang="en-IN" smtClean="0"/>
              <a:t>‹#›</a:t>
            </a:fld>
            <a:endParaRPr lang="en-IN"/>
          </a:p>
        </p:txBody>
      </p:sp>
    </p:spTree>
    <p:extLst>
      <p:ext uri="{BB962C8B-B14F-4D97-AF65-F5344CB8AC3E}">
        <p14:creationId xmlns:p14="http://schemas.microsoft.com/office/powerpoint/2010/main" val="312518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1"/>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A432C8-69A7-458B-9684-2BFA64B31948}" type="datetime2">
              <a:rPr lang="en-US" smtClean="0"/>
              <a:t>Saturday, March 23, 2024</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C057FC-95B6-4D89-AFDA-ABA33EE921E5}" type="datetime2">
              <a:rPr lang="en-US" smtClean="0"/>
              <a:t>Saturday, March 23, 2024</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549AC-EB31-477F-92A9-B1988E232878}" type="datetime2">
              <a:rPr lang="en-US" smtClean="0"/>
              <a:t>Saturday, March 23, 2024</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96A3A3-94A6-4E5B-AF39-173ACA3E61CC}" type="datetime2">
              <a:rPr lang="en-US" smtClean="0"/>
              <a:t>Saturday, March 23, 2024</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1"/>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5"/>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33D019-A32C-4EAD-B8E6-DBDA699692FD}" type="datetime2">
              <a:rPr lang="en-US" smtClean="0"/>
              <a:t>Saturday, March 23, 2024</a:t>
            </a:fld>
            <a:endParaRPr lang="en-US"/>
          </a:p>
        </p:txBody>
      </p:sp>
      <p:sp>
        <p:nvSpPr>
          <p:cNvPr id="5" name="Footer Placeholder 4"/>
          <p:cNvSpPr>
            <a:spLocks noGrp="1"/>
          </p:cNvSpPr>
          <p:nvPr>
            <p:ph type="ftr" sz="quarter" idx="11"/>
          </p:nvPr>
        </p:nvSpPr>
        <p:spPr/>
        <p:txBody>
          <a:bodyPr/>
          <a:lstStyle/>
          <a:p>
            <a:pPr algn="r"/>
            <a:endParaRPr lang="en-US" dirty="0"/>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EBA98F-560C-4997-81C4-81D4D9187EAB}" type="datetime2">
              <a:rPr lang="en-US" smtClean="0"/>
              <a:t>Saturday, March 23, 2024</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0972B2-CA5C-437D-87D0-8081271A9E4B}" type="datetime2">
              <a:rPr lang="en-US" smtClean="0"/>
              <a:t>Saturday, March 23, 2024</a:t>
            </a:fld>
            <a:endParaRPr lang="en-US"/>
          </a:p>
        </p:txBody>
      </p:sp>
      <p:sp>
        <p:nvSpPr>
          <p:cNvPr id="8" name="Footer Placeholder 7"/>
          <p:cNvSpPr>
            <a:spLocks noGrp="1"/>
          </p:cNvSpPr>
          <p:nvPr>
            <p:ph type="ftr" sz="quarter" idx="11"/>
          </p:nvPr>
        </p:nvSpPr>
        <p:spPr/>
        <p:txBody>
          <a:bodyPr/>
          <a:lstStyle/>
          <a:p>
            <a:pPr algn="r"/>
            <a:endParaRPr lang="en-US" dirty="0"/>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5"/>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CD4847-11EF-4466-A8AD-85CDB7B49118}" type="datetime2">
              <a:rPr lang="en-US" smtClean="0"/>
              <a:t>Saturday, March 23, 2024</a:t>
            </a:fld>
            <a:endParaRPr lang="en-US"/>
          </a:p>
        </p:txBody>
      </p:sp>
      <p:sp>
        <p:nvSpPr>
          <p:cNvPr id="4" name="Footer Placeholder 3"/>
          <p:cNvSpPr>
            <a:spLocks noGrp="1"/>
          </p:cNvSpPr>
          <p:nvPr>
            <p:ph type="ftr" sz="quarter" idx="11"/>
          </p:nvPr>
        </p:nvSpPr>
        <p:spPr/>
        <p:txBody>
          <a:bodyPr/>
          <a:lstStyle/>
          <a:p>
            <a:pPr algn="r"/>
            <a:endParaRPr lang="en-US" dirty="0"/>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68457A-3AB9-4880-8A0C-9F8524491207}" type="datetime2">
              <a:rPr lang="en-US" smtClean="0"/>
              <a:t>Saturday, March 23, 2024</a:t>
            </a:fld>
            <a:endParaRPr lang="en-US"/>
          </a:p>
        </p:txBody>
      </p:sp>
      <p:sp>
        <p:nvSpPr>
          <p:cNvPr id="3" name="Footer Placeholder 2"/>
          <p:cNvSpPr>
            <a:spLocks noGrp="1"/>
          </p:cNvSpPr>
          <p:nvPr>
            <p:ph type="ftr" sz="quarter" idx="11"/>
          </p:nvPr>
        </p:nvSpPr>
        <p:spPr/>
        <p:txBody>
          <a:bodyPr/>
          <a:lstStyle/>
          <a:p>
            <a:pPr algn="r"/>
            <a:endParaRPr lang="en-US" dirty="0"/>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3"/>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E976D3-5B7F-4300-ABED-C91F1B2AE209}" type="datetime2">
              <a:rPr lang="en-US" smtClean="0"/>
              <a:t>Saturday, March 23, 2024</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2"/>
            <a:ext cx="5904391"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DC1E59-17DD-41CE-97CA-624A472382D4}" type="datetime2">
              <a:rPr lang="en-US" smtClean="0"/>
              <a:t>Saturday, March 23, 2024</a:t>
            </a:fld>
            <a:endParaRPr lang="en-US"/>
          </a:p>
        </p:txBody>
      </p:sp>
      <p:sp>
        <p:nvSpPr>
          <p:cNvPr id="6" name="Footer Placeholder 5"/>
          <p:cNvSpPr>
            <a:spLocks noGrp="1"/>
          </p:cNvSpPr>
          <p:nvPr>
            <p:ph type="ftr" sz="quarter" idx="11"/>
          </p:nvPr>
        </p:nvSpPr>
        <p:spPr/>
        <p:txBody>
          <a:bodyPr/>
          <a:lstStyle/>
          <a:p>
            <a:pPr algn="r"/>
            <a:endParaRPr lang="en-US" dirty="0"/>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A80CB818-7379-467D-8E76-EF9D9074A26C}" type="datetime2">
              <a:rPr lang="en-US" smtClean="0"/>
              <a:t>Saturday, March 23, 2024</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lgn="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0CFEC368-1D7A-4F81-ABF6-AE0E36BAF64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sldNum="0"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hbase.apache.or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pinpoint-apm/pinpoint/releases/lates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dx.doi.org/10.1109/ICACCA.2016.%207578902" TargetMode="External"/><Relationship Id="rId2" Type="http://schemas.openxmlformats.org/officeDocument/2006/relationships/hyperlink" Target="http://dx.doi.org/10.1145/3382494.3410679"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dx.doi.org/10.1109/ICDCS.2019.00174"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620688"/>
            <a:ext cx="8208912" cy="2592288"/>
          </a:xfrm>
          <a:ln>
            <a:solidFill>
              <a:schemeClr val="tx1"/>
            </a:solidFill>
          </a:ln>
        </p:spPr>
        <p:txBody>
          <a:bodyPr/>
          <a:lstStyle/>
          <a:p>
            <a:pPr algn="ctr"/>
            <a:r>
              <a:rPr lang="en-US" sz="4000" dirty="0">
                <a:solidFill>
                  <a:srgbClr val="C00000"/>
                </a:solidFill>
              </a:rPr>
              <a:t>SYSTEM MONITORING AND INSTRUMENTATION IN </a:t>
            </a:r>
            <a:r>
              <a:rPr lang="en-US" sz="4000" dirty="0" smtClean="0">
                <a:solidFill>
                  <a:srgbClr val="C00000"/>
                </a:solidFill>
              </a:rPr>
              <a:t>VIRTUAL</a:t>
            </a:r>
            <a:r>
              <a:rPr lang="en-US" dirty="0"/>
              <a:t/>
            </a:r>
            <a:br>
              <a:rPr lang="en-US" dirty="0"/>
            </a:br>
            <a:r>
              <a:rPr lang="en-US" sz="2800" dirty="0">
                <a:solidFill>
                  <a:schemeClr val="tx1"/>
                </a:solidFill>
              </a:rPr>
              <a:t>Final year project</a:t>
            </a:r>
            <a:br>
              <a:rPr lang="en-US" sz="2800" dirty="0">
                <a:solidFill>
                  <a:schemeClr val="tx1"/>
                </a:solidFill>
              </a:rPr>
            </a:br>
            <a:r>
              <a:rPr lang="en-US" sz="2800" dirty="0">
                <a:solidFill>
                  <a:schemeClr val="tx1"/>
                </a:solidFill>
              </a:rPr>
              <a:t>date : 25-03-2024</a:t>
            </a:r>
            <a:endParaRPr lang="en-IN" sz="2800" dirty="0">
              <a:solidFill>
                <a:schemeClr val="tx1"/>
              </a:solidFill>
            </a:endParaRPr>
          </a:p>
        </p:txBody>
      </p:sp>
      <p:sp>
        <p:nvSpPr>
          <p:cNvPr id="3" name="Subtitle 2"/>
          <p:cNvSpPr>
            <a:spLocks noGrp="1"/>
          </p:cNvSpPr>
          <p:nvPr>
            <p:ph type="subTitle" idx="1"/>
          </p:nvPr>
        </p:nvSpPr>
        <p:spPr>
          <a:xfrm>
            <a:off x="467544" y="3933056"/>
            <a:ext cx="8280920" cy="1512168"/>
          </a:xfrm>
          <a:ln>
            <a:solidFill>
              <a:schemeClr val="tx1"/>
            </a:solidFill>
          </a:ln>
        </p:spPr>
        <p:txBody>
          <a:bodyPr>
            <a:normAutofit/>
          </a:bodyPr>
          <a:lstStyle/>
          <a:p>
            <a:r>
              <a:rPr lang="en-US" sz="2000" u="sng" dirty="0">
                <a:solidFill>
                  <a:srgbClr val="C00000"/>
                </a:solidFill>
              </a:rPr>
              <a:t>TEAM MEMBERS:</a:t>
            </a:r>
            <a:r>
              <a:rPr lang="en-US" sz="2000" dirty="0">
                <a:solidFill>
                  <a:srgbClr val="C00000"/>
                </a:solidFill>
              </a:rPr>
              <a:t>			</a:t>
            </a:r>
            <a:r>
              <a:rPr lang="en-US" sz="2000" u="sng" dirty="0">
                <a:solidFill>
                  <a:srgbClr val="C00000"/>
                </a:solidFill>
              </a:rPr>
              <a:t>GUIDED BY:</a:t>
            </a:r>
          </a:p>
          <a:p>
            <a:r>
              <a:rPr lang="en-US" sz="2000" dirty="0">
                <a:solidFill>
                  <a:schemeClr val="tx1"/>
                </a:solidFill>
              </a:rPr>
              <a:t>SRIVARSHINI T(2020PECCS186)     </a:t>
            </a:r>
            <a:r>
              <a:rPr lang="en-IN" dirty="0" smtClean="0">
                <a:solidFill>
                  <a:schemeClr val="tx1"/>
                </a:solidFill>
              </a:rPr>
              <a:t>DR.A.HEMLATHADHEVI</a:t>
            </a:r>
            <a:endParaRPr lang="en-US" dirty="0">
              <a:solidFill>
                <a:schemeClr val="tx1"/>
              </a:solidFill>
            </a:endParaRPr>
          </a:p>
          <a:p>
            <a:r>
              <a:rPr lang="en-US" sz="2000" dirty="0">
                <a:solidFill>
                  <a:schemeClr val="tx1"/>
                </a:solidFill>
              </a:rPr>
              <a:t>RITIKAA </a:t>
            </a:r>
            <a:r>
              <a:rPr lang="en-US" sz="2000" dirty="0" smtClean="0">
                <a:solidFill>
                  <a:schemeClr val="tx1"/>
                </a:solidFill>
              </a:rPr>
              <a:t>R (</a:t>
            </a:r>
            <a:r>
              <a:rPr lang="en-US" sz="2000" dirty="0">
                <a:solidFill>
                  <a:schemeClr val="tx1"/>
                </a:solidFill>
              </a:rPr>
              <a:t>2020PECCS170)</a:t>
            </a:r>
            <a:endParaRPr lang="en-IN" sz="2000" dirty="0">
              <a:solidFill>
                <a:schemeClr val="tx1"/>
              </a:solidFill>
            </a:endParaRPr>
          </a:p>
        </p:txBody>
      </p:sp>
    </p:spTree>
    <p:extLst>
      <p:ext uri="{BB962C8B-B14F-4D97-AF65-F5344CB8AC3E}">
        <p14:creationId xmlns:p14="http://schemas.microsoft.com/office/powerpoint/2010/main" val="3536967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6D5AD0-9315-5BE3-DEB2-0282DF647B3C}"/>
              </a:ext>
            </a:extLst>
          </p:cNvPr>
          <p:cNvSpPr>
            <a:spLocks noGrp="1"/>
          </p:cNvSpPr>
          <p:nvPr>
            <p:ph type="title"/>
          </p:nvPr>
        </p:nvSpPr>
        <p:spPr>
          <a:xfrm>
            <a:off x="457200" y="533400"/>
            <a:ext cx="8229600" cy="375320"/>
          </a:xfrm>
          <a:ln>
            <a:solidFill>
              <a:schemeClr val="tx1"/>
            </a:solidFill>
          </a:ln>
        </p:spPr>
        <p:txBody>
          <a:bodyPr>
            <a:normAutofit fontScale="90000"/>
          </a:bodyPr>
          <a:lstStyle/>
          <a:p>
            <a:r>
              <a:rPr lang="en-IN" sz="3200" dirty="0">
                <a:latin typeface="Times New Roman" panose="02020603050405020304" pitchFamily="18" charset="0"/>
                <a:cs typeface="Times New Roman" panose="02020603050405020304" pitchFamily="18" charset="0"/>
              </a:rPr>
              <a:t>                  </a:t>
            </a:r>
            <a:r>
              <a:rPr lang="en-IN" sz="3200" b="1" dirty="0">
                <a:latin typeface="Times New Roman" panose="02020603050405020304" pitchFamily="18" charset="0"/>
                <a:cs typeface="Times New Roman" panose="02020603050405020304" pitchFamily="18" charset="0"/>
              </a:rPr>
              <a:t>ENVIRONMENT REQURIMENTS</a:t>
            </a:r>
          </a:p>
        </p:txBody>
      </p:sp>
      <p:sp>
        <p:nvSpPr>
          <p:cNvPr id="3" name="Content Placeholder 2">
            <a:extLst>
              <a:ext uri="{FF2B5EF4-FFF2-40B4-BE49-F238E27FC236}">
                <a16:creationId xmlns:a16="http://schemas.microsoft.com/office/drawing/2014/main" xmlns="" id="{DB77E2B9-21B5-9385-6899-8A5EDBA603D2}"/>
              </a:ext>
            </a:extLst>
          </p:cNvPr>
          <p:cNvSpPr>
            <a:spLocks noGrp="1"/>
          </p:cNvSpPr>
          <p:nvPr>
            <p:ph idx="1"/>
          </p:nvPr>
        </p:nvSpPr>
        <p:spPr>
          <a:xfrm>
            <a:off x="457200" y="1052736"/>
            <a:ext cx="8229600" cy="5424264"/>
          </a:xfrm>
          <a:ln>
            <a:solidFill>
              <a:schemeClr val="tx1"/>
            </a:solidFill>
          </a:ln>
        </p:spPr>
        <p:txBody>
          <a:bodyPr>
            <a:normAutofit/>
          </a:bodyPr>
          <a:lstStyle/>
          <a:p>
            <a:r>
              <a:rPr lang="en-IN" sz="2800" b="1" dirty="0">
                <a:latin typeface="Times New Roman" panose="02020603050405020304" pitchFamily="18" charset="0"/>
                <a:cs typeface="Times New Roman" panose="02020603050405020304" pitchFamily="18" charset="0"/>
              </a:rPr>
              <a:t>SOFTWARE REQUIREMENTS:</a:t>
            </a:r>
          </a:p>
          <a:p>
            <a:pPr marL="0" indent="0">
              <a:buNone/>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Ubuntu </a:t>
            </a:r>
            <a:r>
              <a:rPr lang="en-IN" dirty="0">
                <a:latin typeface="Times New Roman" panose="02020603050405020304" pitchFamily="18" charset="0"/>
                <a:cs typeface="Times New Roman" panose="02020603050405020304" pitchFamily="18" charset="0"/>
              </a:rPr>
              <a:t>LS-20.0.7</a:t>
            </a:r>
          </a:p>
          <a:p>
            <a:pPr marL="0" indent="0">
              <a:buNone/>
            </a:pP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Java </a:t>
            </a:r>
            <a:r>
              <a:rPr lang="en-IN" dirty="0">
                <a:latin typeface="Times New Roman" panose="02020603050405020304" pitchFamily="18" charset="0"/>
                <a:cs typeface="Times New Roman" panose="02020603050405020304" pitchFamily="18" charset="0"/>
              </a:rPr>
              <a:t>Development Kit - </a:t>
            </a:r>
            <a:r>
              <a:rPr lang="en-IN" b="1" dirty="0">
                <a:latin typeface="Times New Roman" panose="02020603050405020304" pitchFamily="18" charset="0"/>
                <a:cs typeface="Times New Roman" panose="02020603050405020304" pitchFamily="18" charset="0"/>
              </a:rPr>
              <a:t>JAVA 8, JAVA 17, JAVA 21</a:t>
            </a:r>
          </a:p>
          <a:p>
            <a:pPr marL="0" indent="0">
              <a:buNone/>
            </a:pPr>
            <a:r>
              <a:rPr lang="en-IN" dirty="0" smtClean="0">
                <a:latin typeface="Times New Roman" panose="02020603050405020304" pitchFamily="18" charset="0"/>
                <a:cs typeface="Times New Roman" panose="02020603050405020304" pitchFamily="18" charset="0"/>
              </a:rPr>
              <a:t>	Spring </a:t>
            </a:r>
            <a:r>
              <a:rPr lang="en-IN" dirty="0">
                <a:latin typeface="Times New Roman" panose="02020603050405020304" pitchFamily="18" charset="0"/>
                <a:cs typeface="Times New Roman" panose="02020603050405020304" pitchFamily="18" charset="0"/>
              </a:rPr>
              <a:t>Boot initializer</a:t>
            </a:r>
          </a:p>
          <a:p>
            <a:pPr marL="0" indent="0">
              <a:buNone/>
            </a:pPr>
            <a:r>
              <a:rPr lang="en-IN" dirty="0" smtClean="0">
                <a:latin typeface="Times New Roman" panose="02020603050405020304" pitchFamily="18" charset="0"/>
                <a:cs typeface="Times New Roman" panose="02020603050405020304" pitchFamily="18" charset="0"/>
              </a:rPr>
              <a:t>	Idea </a:t>
            </a:r>
            <a:r>
              <a:rPr lang="en-IN" dirty="0">
                <a:latin typeface="Times New Roman" panose="02020603050405020304" pitchFamily="18" charset="0"/>
                <a:cs typeface="Times New Roman" panose="02020603050405020304" pitchFamily="18" charset="0"/>
              </a:rPr>
              <a:t>Community IDE</a:t>
            </a:r>
          </a:p>
          <a:p>
            <a:pPr marL="0" indent="0">
              <a:buNone/>
            </a:pP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HBase</a:t>
            </a: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Hadoop 0.98.2</a:t>
            </a:r>
          </a:p>
          <a:p>
            <a:pPr marL="0" indent="0">
              <a:buNone/>
            </a:pPr>
            <a:r>
              <a:rPr lang="en-IN" dirty="0" smtClean="0">
                <a:latin typeface="Times New Roman" panose="02020603050405020304" pitchFamily="18" charset="0"/>
                <a:cs typeface="Times New Roman" panose="02020603050405020304" pitchFamily="18" charset="0"/>
              </a:rPr>
              <a:t>	Pinpoint </a:t>
            </a:r>
            <a:r>
              <a:rPr lang="en-IN" dirty="0">
                <a:latin typeface="Times New Roman" panose="02020603050405020304" pitchFamily="18" charset="0"/>
                <a:cs typeface="Times New Roman" panose="02020603050405020304" pitchFamily="18" charset="0"/>
              </a:rPr>
              <a:t>Web viewer</a:t>
            </a:r>
          </a:p>
          <a:p>
            <a:r>
              <a:rPr lang="en-IN" b="1" dirty="0">
                <a:latin typeface="Times New Roman" panose="02020603050405020304" pitchFamily="18" charset="0"/>
                <a:cs typeface="Times New Roman" panose="02020603050405020304" pitchFamily="18" charset="0"/>
              </a:rPr>
              <a:t>HARDWARE REQUIREMENTS</a:t>
            </a:r>
            <a:r>
              <a:rPr lang="en-IN"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Processor</a:t>
            </a:r>
            <a:r>
              <a:rPr lang="en-US" dirty="0">
                <a:latin typeface="Times New Roman" panose="02020603050405020304" pitchFamily="18" charset="0"/>
                <a:cs typeface="Times New Roman" panose="02020603050405020304" pitchFamily="18" charset="0"/>
              </a:rPr>
              <a:t>: Intel i5 or above</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Memory </a:t>
            </a:r>
            <a:r>
              <a:rPr lang="en-US" dirty="0">
                <a:latin typeface="Times New Roman" panose="02020603050405020304" pitchFamily="18" charset="0"/>
                <a:cs typeface="Times New Roman" panose="02020603050405020304" pitchFamily="18" charset="0"/>
              </a:rPr>
              <a:t>(RAM): 16 GB</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Hard </a:t>
            </a:r>
            <a:r>
              <a:rPr lang="en-US" dirty="0">
                <a:latin typeface="Times New Roman" panose="02020603050405020304" pitchFamily="18" charset="0"/>
                <a:cs typeface="Times New Roman" panose="02020603050405020304" pitchFamily="18" charset="0"/>
              </a:rPr>
              <a:t>Drive: 32 GB</a:t>
            </a: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Internet </a:t>
            </a:r>
            <a:r>
              <a:rPr lang="en-US" dirty="0">
                <a:latin typeface="Times New Roman" panose="02020603050405020304" pitchFamily="18" charset="0"/>
                <a:cs typeface="Times New Roman" panose="02020603050405020304" pitchFamily="18" charset="0"/>
              </a:rPr>
              <a:t>Connection</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9014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solidFill>
          </a:ln>
        </p:spPr>
        <p:txBody>
          <a:bodyPr/>
          <a:lstStyle/>
          <a:p>
            <a:r>
              <a:rPr lang="en-IN" dirty="0">
                <a:solidFill>
                  <a:srgbClr val="C00000"/>
                </a:solidFill>
              </a:rPr>
              <a:t>                        </a:t>
            </a:r>
            <a:r>
              <a:rPr lang="en-IN" sz="3200" dirty="0">
                <a:solidFill>
                  <a:srgbClr val="C00000"/>
                </a:solidFill>
                <a:latin typeface="Times New Roman" panose="02020603050405020304" pitchFamily="18" charset="0"/>
                <a:cs typeface="Times New Roman" panose="02020603050405020304" pitchFamily="18" charset="0"/>
              </a:rPr>
              <a:t>MODULES</a:t>
            </a:r>
          </a:p>
        </p:txBody>
      </p:sp>
      <p:sp>
        <p:nvSpPr>
          <p:cNvPr id="3" name="Content Placeholder 2"/>
          <p:cNvSpPr>
            <a:spLocks noGrp="1"/>
          </p:cNvSpPr>
          <p:nvPr>
            <p:ph idx="1"/>
          </p:nvPr>
        </p:nvSpPr>
        <p:spPr>
          <a:ln>
            <a:solidFill>
              <a:schemeClr val="tx1"/>
            </a:solidFill>
          </a:ln>
        </p:spPr>
        <p:txBody>
          <a:bodyPr/>
          <a:lstStyle/>
          <a:p>
            <a:endParaRPr lang="en-IN" b="1" dirty="0"/>
          </a:p>
          <a:p>
            <a:endParaRPr lang="en-IN" b="1" dirty="0"/>
          </a:p>
          <a:p>
            <a:r>
              <a:rPr lang="en-IN" sz="2600" b="1" dirty="0" err="1">
                <a:latin typeface="Times New Roman" panose="02020603050405020304" pitchFamily="18" charset="0"/>
                <a:cs typeface="Times New Roman" panose="02020603050405020304" pitchFamily="18" charset="0"/>
              </a:rPr>
              <a:t>Hbase</a:t>
            </a:r>
            <a:r>
              <a:rPr lang="en-IN" sz="2600" dirty="0">
                <a:latin typeface="Times New Roman" panose="02020603050405020304" pitchFamily="18" charset="0"/>
                <a:cs typeface="Times New Roman" panose="02020603050405020304" pitchFamily="18" charset="0"/>
              </a:rPr>
              <a:t> (for storage)</a:t>
            </a:r>
          </a:p>
          <a:p>
            <a:r>
              <a:rPr lang="en-IN" sz="2600" b="1" dirty="0">
                <a:latin typeface="Times New Roman" panose="02020603050405020304" pitchFamily="18" charset="0"/>
                <a:cs typeface="Times New Roman" panose="02020603050405020304" pitchFamily="18" charset="0"/>
              </a:rPr>
              <a:t>Building Pinpoint</a:t>
            </a:r>
          </a:p>
          <a:p>
            <a:r>
              <a:rPr lang="en-US" sz="2600" b="1" dirty="0">
                <a:latin typeface="Times New Roman" panose="02020603050405020304" pitchFamily="18" charset="0"/>
                <a:cs typeface="Times New Roman" panose="02020603050405020304" pitchFamily="18" charset="0"/>
              </a:rPr>
              <a:t>Pinpoint Collector</a:t>
            </a:r>
            <a:r>
              <a:rPr lang="en-US" sz="2600" dirty="0">
                <a:latin typeface="Times New Roman" panose="02020603050405020304" pitchFamily="18" charset="0"/>
                <a:cs typeface="Times New Roman" panose="02020603050405020304" pitchFamily="18" charset="0"/>
              </a:rPr>
              <a:t> (deployed on a web container)</a:t>
            </a:r>
          </a:p>
          <a:p>
            <a:r>
              <a:rPr lang="en-US" sz="2600" b="1" dirty="0">
                <a:latin typeface="Times New Roman" panose="02020603050405020304" pitchFamily="18" charset="0"/>
                <a:cs typeface="Times New Roman" panose="02020603050405020304" pitchFamily="18" charset="0"/>
              </a:rPr>
              <a:t>Pinpoint Web</a:t>
            </a:r>
            <a:r>
              <a:rPr lang="en-US" sz="2600" dirty="0">
                <a:latin typeface="Times New Roman" panose="02020603050405020304" pitchFamily="18" charset="0"/>
                <a:cs typeface="Times New Roman" panose="02020603050405020304" pitchFamily="18" charset="0"/>
              </a:rPr>
              <a:t> (deployed on a web container)</a:t>
            </a:r>
          </a:p>
          <a:p>
            <a:r>
              <a:rPr lang="en-US" sz="2600" b="1" dirty="0">
                <a:latin typeface="Times New Roman" panose="02020603050405020304" pitchFamily="18" charset="0"/>
                <a:cs typeface="Times New Roman" panose="02020603050405020304" pitchFamily="18" charset="0"/>
              </a:rPr>
              <a:t>Pinpoint Agent</a:t>
            </a:r>
            <a:r>
              <a:rPr lang="en-US" sz="2600" dirty="0">
                <a:latin typeface="Times New Roman" panose="02020603050405020304" pitchFamily="18" charset="0"/>
                <a:cs typeface="Times New Roman" panose="02020603050405020304" pitchFamily="18" charset="0"/>
              </a:rPr>
              <a:t> (attached to a java application for profiling)</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8615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solidFill>
          </a:ln>
        </p:spPr>
        <p:txBody>
          <a:bodyPr/>
          <a:lstStyle/>
          <a:p>
            <a:r>
              <a:rPr lang="en-IN" dirty="0">
                <a:solidFill>
                  <a:srgbClr val="C00000"/>
                </a:solidFill>
              </a:rPr>
              <a:t> </a:t>
            </a:r>
            <a:r>
              <a:rPr lang="en-IN" sz="3200" dirty="0" smtClean="0">
                <a:solidFill>
                  <a:srgbClr val="C00000"/>
                </a:solidFill>
                <a:latin typeface="Times New Roman" panose="02020603050405020304" pitchFamily="18" charset="0"/>
                <a:cs typeface="Times New Roman" panose="02020603050405020304" pitchFamily="18" charset="0"/>
              </a:rPr>
              <a:t>1.HBASE</a:t>
            </a:r>
            <a:endParaRPr lang="en-IN" sz="32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28800"/>
            <a:ext cx="8229600" cy="4925144"/>
          </a:xfrm>
          <a:ln>
            <a:solidFill>
              <a:schemeClr val="tx1"/>
            </a:solidFill>
          </a:ln>
        </p:spPr>
        <p:txBody>
          <a:bodyPr>
            <a:noAutofit/>
          </a:bodyPr>
          <a:lstStyle/>
          <a:p>
            <a:pPr algn="just"/>
            <a:r>
              <a:rPr lang="en-US" sz="2500" dirty="0">
                <a:latin typeface="Times New Roman" panose="02020603050405020304" pitchFamily="18" charset="0"/>
                <a:cs typeface="Times New Roman" panose="02020603050405020304" pitchFamily="18" charset="0"/>
              </a:rPr>
              <a:t>Pinpoint uses HBase as its storage backend for the Collector and the Web</a:t>
            </a:r>
            <a:r>
              <a:rPr lang="en-US" sz="2500" dirty="0" smtClean="0">
                <a:latin typeface="Times New Roman" panose="02020603050405020304" pitchFamily="18" charset="0"/>
                <a:cs typeface="Times New Roman" panose="02020603050405020304" pitchFamily="18" charset="0"/>
              </a:rPr>
              <a:t>.</a:t>
            </a:r>
          </a:p>
          <a:p>
            <a:pPr algn="just"/>
            <a:endParaRPr lang="en-US" sz="2500" dirty="0">
              <a:latin typeface="Times New Roman" panose="02020603050405020304" pitchFamily="18" charset="0"/>
              <a:cs typeface="Times New Roman" panose="02020603050405020304" pitchFamily="18" charset="0"/>
            </a:endParaRPr>
          </a:p>
          <a:p>
            <a:pPr algn="just"/>
            <a:r>
              <a:rPr lang="en-US" sz="2500" dirty="0">
                <a:latin typeface="Times New Roman" panose="02020603050405020304" pitchFamily="18" charset="0"/>
                <a:cs typeface="Times New Roman" panose="02020603050405020304" pitchFamily="18" charset="0"/>
              </a:rPr>
              <a:t>Tables in HBase are automatically shared into regions, and each region is assigned to a region server. This sharing mechanism allows HBase to </a:t>
            </a:r>
            <a:r>
              <a:rPr lang="en-US" sz="2500" b="1" dirty="0">
                <a:latin typeface="Times New Roman" panose="02020603050405020304" pitchFamily="18" charset="0"/>
                <a:cs typeface="Times New Roman" panose="02020603050405020304" pitchFamily="18" charset="0"/>
              </a:rPr>
              <a:t>efficiently distribute </a:t>
            </a:r>
            <a:r>
              <a:rPr lang="en-US" sz="2500" dirty="0">
                <a:latin typeface="Times New Roman" panose="02020603050405020304" pitchFamily="18" charset="0"/>
                <a:cs typeface="Times New Roman" panose="02020603050405020304" pitchFamily="18" charset="0"/>
              </a:rPr>
              <a:t>data across the cluster and balance the load among region servers</a:t>
            </a:r>
            <a:r>
              <a:rPr lang="en-US" sz="2500" dirty="0" smtClean="0">
                <a:latin typeface="Times New Roman" panose="02020603050405020304" pitchFamily="18" charset="0"/>
                <a:cs typeface="Times New Roman" panose="02020603050405020304" pitchFamily="18" charset="0"/>
              </a:rPr>
              <a:t>.</a:t>
            </a:r>
          </a:p>
          <a:p>
            <a:pPr algn="just"/>
            <a:endParaRPr lang="en-US" sz="2500" dirty="0">
              <a:latin typeface="Times New Roman" panose="02020603050405020304" pitchFamily="18" charset="0"/>
              <a:cs typeface="Times New Roman" panose="02020603050405020304" pitchFamily="18" charset="0"/>
            </a:endParaRPr>
          </a:p>
          <a:p>
            <a:pPr algn="just"/>
            <a:r>
              <a:rPr lang="en-US" sz="2500" dirty="0">
                <a:latin typeface="Times New Roman" panose="02020603050405020304" pitchFamily="18" charset="0"/>
                <a:cs typeface="Times New Roman" panose="02020603050405020304" pitchFamily="18" charset="0"/>
              </a:rPr>
              <a:t>To set up your own cluster, take a look at the </a:t>
            </a:r>
            <a:r>
              <a:rPr lang="en-US" sz="2500" b="1" dirty="0" err="1">
                <a:latin typeface="Times New Roman" panose="02020603050405020304" pitchFamily="18" charset="0"/>
                <a:cs typeface="Times New Roman" panose="02020603050405020304" pitchFamily="18" charset="0"/>
                <a:hlinkClick r:id="rId2"/>
              </a:rPr>
              <a:t>HBase</a:t>
            </a:r>
            <a:r>
              <a:rPr lang="en-US" sz="2500" b="1" dirty="0">
                <a:latin typeface="Times New Roman" panose="02020603050405020304" pitchFamily="18" charset="0"/>
                <a:cs typeface="Times New Roman" panose="02020603050405020304" pitchFamily="18" charset="0"/>
                <a:hlinkClick r:id="rId2"/>
              </a:rPr>
              <a:t> website</a:t>
            </a:r>
            <a:r>
              <a:rPr lang="en-US" sz="2500" b="1"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for instructions. Once you have </a:t>
            </a:r>
            <a:r>
              <a:rPr lang="en-US" sz="2500" dirty="0" err="1">
                <a:latin typeface="Times New Roman" panose="02020603050405020304" pitchFamily="18" charset="0"/>
                <a:cs typeface="Times New Roman" panose="02020603050405020304" pitchFamily="18" charset="0"/>
              </a:rPr>
              <a:t>HBase</a:t>
            </a:r>
            <a:r>
              <a:rPr lang="en-US" sz="2500" dirty="0">
                <a:latin typeface="Times New Roman" panose="02020603050405020304" pitchFamily="18" charset="0"/>
                <a:cs typeface="Times New Roman" panose="02020603050405020304" pitchFamily="18" charset="0"/>
              </a:rPr>
              <a:t> up and running, make sure the Collector and the Web are configured properly and are able to connect to </a:t>
            </a:r>
            <a:r>
              <a:rPr lang="en-US" sz="2500" dirty="0" err="1">
                <a:latin typeface="Times New Roman" panose="02020603050405020304" pitchFamily="18" charset="0"/>
                <a:cs typeface="Times New Roman" panose="02020603050405020304" pitchFamily="18" charset="0"/>
              </a:rPr>
              <a:t>HBase</a:t>
            </a:r>
            <a:r>
              <a:rPr lang="en-US" sz="2500" dirty="0">
                <a:latin typeface="Times New Roman" panose="02020603050405020304" pitchFamily="18" charset="0"/>
                <a:cs typeface="Times New Roman" panose="02020603050405020304" pitchFamily="18" charset="0"/>
              </a:rPr>
              <a:t>.</a:t>
            </a: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1695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44534B0-CB91-FDA7-8817-EE3A6C68CDB3}"/>
              </a:ext>
            </a:extLst>
          </p:cNvPr>
          <p:cNvSpPr>
            <a:spLocks noGrp="1"/>
          </p:cNvSpPr>
          <p:nvPr>
            <p:ph idx="1"/>
          </p:nvPr>
        </p:nvSpPr>
        <p:spPr>
          <a:xfrm>
            <a:off x="457200" y="404664"/>
            <a:ext cx="8229600" cy="6072336"/>
          </a:xfrm>
          <a:ln>
            <a:solidFill>
              <a:schemeClr val="tx1"/>
            </a:solidFill>
          </a:ln>
        </p:spPr>
        <p:txBody>
          <a:bodyPr>
            <a:normAutofit fontScale="92500" lnSpcReduction="20000"/>
          </a:bodyPr>
          <a:lstStyle/>
          <a:p>
            <a:r>
              <a:rPr lang="en-US" b="1" dirty="0">
                <a:latin typeface="Times New Roman" panose="02020603050405020304" pitchFamily="18" charset="0"/>
                <a:cs typeface="Times New Roman" panose="02020603050405020304" pitchFamily="18" charset="0"/>
              </a:rPr>
              <a:t>Start Loop: </a:t>
            </a:r>
            <a:r>
              <a:rPr lang="en-US" dirty="0">
                <a:latin typeface="Times New Roman" panose="02020603050405020304" pitchFamily="18" charset="0"/>
                <a:cs typeface="Times New Roman" panose="02020603050405020304" pitchFamily="18" charset="0"/>
              </a:rPr>
              <a:t>Begin an infinite loop to continuously monitor the HBase cluster.</a:t>
            </a:r>
          </a:p>
          <a:p>
            <a:r>
              <a:rPr lang="en-US" b="1" dirty="0" smtClean="0">
                <a:latin typeface="Times New Roman" panose="02020603050405020304" pitchFamily="18" charset="0"/>
                <a:cs typeface="Times New Roman" panose="02020603050405020304" pitchFamily="18" charset="0"/>
              </a:rPr>
              <a:t>Get Region </a:t>
            </a:r>
            <a:r>
              <a:rPr lang="en-US" b="1" dirty="0">
                <a:latin typeface="Times New Roman" panose="02020603050405020304" pitchFamily="18" charset="0"/>
                <a:cs typeface="Times New Roman" panose="02020603050405020304" pitchFamily="18" charset="0"/>
              </a:rPr>
              <a:t>Servers: </a:t>
            </a:r>
            <a:r>
              <a:rPr lang="en-US" dirty="0">
                <a:latin typeface="Times New Roman" panose="02020603050405020304" pitchFamily="18" charset="0"/>
                <a:cs typeface="Times New Roman" panose="02020603050405020304" pitchFamily="18" charset="0"/>
              </a:rPr>
              <a:t>Obtain a list of all region servers in the HBase cluster using the </a:t>
            </a:r>
            <a:r>
              <a:rPr lang="en-US" dirty="0" err="1">
                <a:latin typeface="Times New Roman" panose="02020603050405020304" pitchFamily="18" charset="0"/>
                <a:cs typeface="Times New Roman" panose="02020603050405020304" pitchFamily="18" charset="0"/>
              </a:rPr>
              <a:t>getHBaseRegionServers</a:t>
            </a:r>
            <a:r>
              <a:rPr lang="en-US" dirty="0">
                <a:latin typeface="Times New Roman" panose="02020603050405020304" pitchFamily="18" charset="0"/>
                <a:cs typeface="Times New Roman" panose="02020603050405020304" pitchFamily="18" charset="0"/>
              </a:rPr>
              <a:t>() function.</a:t>
            </a:r>
          </a:p>
          <a:p>
            <a:r>
              <a:rPr lang="en-US" b="1" dirty="0">
                <a:latin typeface="Times New Roman" panose="02020603050405020304" pitchFamily="18" charset="0"/>
                <a:cs typeface="Times New Roman" panose="02020603050405020304" pitchFamily="18" charset="0"/>
              </a:rPr>
              <a:t>Iterate Through Region Servers: </a:t>
            </a:r>
            <a:r>
              <a:rPr lang="en-US" dirty="0">
                <a:latin typeface="Times New Roman" panose="02020603050405020304" pitchFamily="18" charset="0"/>
                <a:cs typeface="Times New Roman" panose="02020603050405020304" pitchFamily="18" charset="0"/>
              </a:rPr>
              <a:t>For each region server in the list obtained:</a:t>
            </a:r>
          </a:p>
          <a:p>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Check Status</a:t>
            </a:r>
            <a:r>
              <a:rPr lang="en-US" dirty="0">
                <a:latin typeface="Times New Roman" panose="02020603050405020304" pitchFamily="18" charset="0"/>
                <a:cs typeface="Times New Roman" panose="02020603050405020304" pitchFamily="18" charset="0"/>
              </a:rPr>
              <a:t>: Use the check </a:t>
            </a:r>
            <a:r>
              <a:rPr lang="en-US" dirty="0" err="1">
                <a:latin typeface="Times New Roman" panose="02020603050405020304" pitchFamily="18" charset="0"/>
                <a:cs typeface="Times New Roman" panose="02020603050405020304" pitchFamily="18" charset="0"/>
              </a:rPr>
              <a:t>HBaseRegionServerStatus</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regionserver</a:t>
            </a:r>
            <a:r>
              <a:rPr lang="en-US" dirty="0">
                <a:latin typeface="Times New Roman" panose="02020603050405020304" pitchFamily="18" charset="0"/>
                <a:cs typeface="Times New Roman" panose="02020603050405020304" pitchFamily="18" charset="0"/>
              </a:rPr>
              <a:t>) function to determine the status of the region server.</a:t>
            </a:r>
          </a:p>
          <a:p>
            <a:r>
              <a:rPr lang="en-US" dirty="0">
                <a:latin typeface="Times New Roman" panose="02020603050405020304" pitchFamily="18" charset="0"/>
                <a:cs typeface="Times New Roman" panose="02020603050405020304" pitchFamily="18" charset="0"/>
              </a:rPr>
              <a:t>b. </a:t>
            </a:r>
            <a:r>
              <a:rPr lang="en-US" b="1" dirty="0">
                <a:latin typeface="Times New Roman" panose="02020603050405020304" pitchFamily="18" charset="0"/>
                <a:cs typeface="Times New Roman" panose="02020603050405020304" pitchFamily="18" charset="0"/>
              </a:rPr>
              <a:t>Evaluate Status</a:t>
            </a:r>
            <a:r>
              <a:rPr lang="en-US" dirty="0">
                <a:latin typeface="Times New Roman" panose="02020603050405020304" pitchFamily="18" charset="0"/>
                <a:cs typeface="Times New Roman" panose="02020603050405020304" pitchFamily="18" charset="0"/>
              </a:rPr>
              <a:t>:  If the status is "healthy":  Log a message indicating that the region server is healthy.</a:t>
            </a:r>
          </a:p>
          <a:p>
            <a:r>
              <a:rPr lang="en-US" dirty="0">
                <a:latin typeface="Times New Roman" panose="02020603050405020304" pitchFamily="18" charset="0"/>
                <a:cs typeface="Times New Roman" panose="02020603050405020304" pitchFamily="18" charset="0"/>
              </a:rPr>
              <a:t> If the status is "unhealthy":  Log a message indicating that the region server is unhealthy and attempt to restart it using the restart </a:t>
            </a:r>
            <a:r>
              <a:rPr lang="en-US" dirty="0" err="1" smtClean="0">
                <a:latin typeface="Times New Roman" panose="02020603050405020304" pitchFamily="18" charset="0"/>
                <a:cs typeface="Times New Roman" panose="02020603050405020304" pitchFamily="18" charset="0"/>
              </a:rPr>
              <a:t>HBaseRegionServer</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regionserver</a:t>
            </a:r>
            <a:r>
              <a:rPr lang="en-US" dirty="0">
                <a:latin typeface="Times New Roman" panose="02020603050405020304" pitchFamily="18" charset="0"/>
                <a:cs typeface="Times New Roman" panose="02020603050405020304" pitchFamily="18" charset="0"/>
              </a:rPr>
              <a:t>) function.</a:t>
            </a:r>
          </a:p>
          <a:p>
            <a:r>
              <a:rPr lang="en-US" dirty="0">
                <a:latin typeface="Times New Roman" panose="02020603050405020304" pitchFamily="18" charset="0"/>
                <a:cs typeface="Times New Roman" panose="02020603050405020304" pitchFamily="18" charset="0"/>
              </a:rPr>
              <a:t> Log a message confirming that the region server has been restarted.</a:t>
            </a:r>
          </a:p>
          <a:p>
            <a:r>
              <a:rPr lang="en-US" dirty="0">
                <a:latin typeface="Times New Roman" panose="02020603050405020304" pitchFamily="18" charset="0"/>
                <a:cs typeface="Times New Roman" panose="02020603050405020304" pitchFamily="18" charset="0"/>
              </a:rPr>
              <a:t> If the status is neither "healthy" nor "unhealthy":  Log a message indicating an unknown status for the region server.</a:t>
            </a:r>
          </a:p>
          <a:p>
            <a:r>
              <a:rPr lang="en-US" b="1" dirty="0">
                <a:latin typeface="Times New Roman" panose="02020603050405020304" pitchFamily="18" charset="0"/>
                <a:cs typeface="Times New Roman" panose="02020603050405020304" pitchFamily="18" charset="0"/>
              </a:rPr>
              <a:t>Sleep:</a:t>
            </a:r>
            <a:r>
              <a:rPr lang="en-US" dirty="0">
                <a:latin typeface="Times New Roman" panose="02020603050405020304" pitchFamily="18" charset="0"/>
                <a:cs typeface="Times New Roman" panose="02020603050405020304" pitchFamily="18" charset="0"/>
              </a:rPr>
              <a:t> Pause the execution for 5 minutes (300 seconds) using the sleep(300) function before checking the cluster again.</a:t>
            </a:r>
          </a:p>
          <a:p>
            <a:r>
              <a:rPr lang="en-US" b="1" dirty="0">
                <a:latin typeface="Times New Roman" panose="02020603050405020304" pitchFamily="18" charset="0"/>
                <a:cs typeface="Times New Roman" panose="02020603050405020304" pitchFamily="18" charset="0"/>
              </a:rPr>
              <a:t>End Loop</a:t>
            </a:r>
            <a:r>
              <a:rPr lang="en-US" dirty="0">
                <a:latin typeface="Times New Roman" panose="02020603050405020304" pitchFamily="18" charset="0"/>
                <a:cs typeface="Times New Roman" panose="02020603050405020304" pitchFamily="18" charset="0"/>
              </a:rPr>
              <a:t>: Repeat the process indefinitely.</a:t>
            </a:r>
          </a:p>
          <a:p>
            <a:endParaRPr lang="en-IN" dirty="0"/>
          </a:p>
        </p:txBody>
      </p:sp>
    </p:spTree>
    <p:extLst>
      <p:ext uri="{BB962C8B-B14F-4D97-AF65-F5344CB8AC3E}">
        <p14:creationId xmlns:p14="http://schemas.microsoft.com/office/powerpoint/2010/main" val="1779110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48680"/>
            <a:ext cx="8280920" cy="846584"/>
          </a:xfrm>
          <a:ln>
            <a:solidFill>
              <a:schemeClr val="tx1"/>
            </a:solidFill>
          </a:ln>
        </p:spPr>
        <p:txBody>
          <a:bodyPr>
            <a:normAutofit/>
          </a:bodyPr>
          <a:lstStyle/>
          <a:p>
            <a:r>
              <a:rPr lang="en-IN" sz="3200" dirty="0">
                <a:solidFill>
                  <a:srgbClr val="C00000"/>
                </a:solidFill>
                <a:latin typeface="Times New Roman" panose="02020603050405020304" pitchFamily="18" charset="0"/>
                <a:cs typeface="Times New Roman" panose="02020603050405020304" pitchFamily="18" charset="0"/>
              </a:rPr>
              <a:t>2.BUILDING</a:t>
            </a:r>
            <a:r>
              <a:rPr lang="en-IN" sz="3200" dirty="0">
                <a:latin typeface="Times New Roman" panose="02020603050405020304" pitchFamily="18" charset="0"/>
                <a:cs typeface="Times New Roman" panose="02020603050405020304" pitchFamily="18" charset="0"/>
              </a:rPr>
              <a:t> </a:t>
            </a:r>
            <a:r>
              <a:rPr lang="en-IN" sz="3200" dirty="0">
                <a:solidFill>
                  <a:srgbClr val="C00000"/>
                </a:solidFill>
                <a:latin typeface="Times New Roman" panose="02020603050405020304" pitchFamily="18" charset="0"/>
                <a:cs typeface="Times New Roman" panose="02020603050405020304" pitchFamily="18" charset="0"/>
              </a:rPr>
              <a:t>PINPOINT</a:t>
            </a:r>
          </a:p>
        </p:txBody>
      </p:sp>
      <p:sp>
        <p:nvSpPr>
          <p:cNvPr id="3" name="Content Placeholder 2"/>
          <p:cNvSpPr>
            <a:spLocks noGrp="1"/>
          </p:cNvSpPr>
          <p:nvPr>
            <p:ph idx="1"/>
          </p:nvPr>
        </p:nvSpPr>
        <p:spPr>
          <a:xfrm>
            <a:off x="395536" y="1556792"/>
            <a:ext cx="8291264" cy="4925144"/>
          </a:xfrm>
          <a:ln>
            <a:solidFill>
              <a:schemeClr val="tx1"/>
            </a:solidFill>
          </a:ln>
        </p:spPr>
        <p:txBody>
          <a:bodyPr>
            <a:noAutofit/>
          </a:bodyPr>
          <a:lstStyle/>
          <a:p>
            <a:pPr algn="just"/>
            <a:r>
              <a:rPr lang="en-US" sz="2500" dirty="0">
                <a:latin typeface="Times New Roman" panose="02020603050405020304" pitchFamily="18" charset="0"/>
                <a:cs typeface="Times New Roman" panose="02020603050405020304" pitchFamily="18" charset="0"/>
              </a:rPr>
              <a:t>Download the build results from our </a:t>
            </a:r>
            <a:r>
              <a:rPr lang="en-US" sz="2500" b="1" dirty="0">
                <a:latin typeface="Times New Roman" panose="02020603050405020304" pitchFamily="18" charset="0"/>
                <a:cs typeface="Times New Roman" panose="02020603050405020304" pitchFamily="18" charset="0"/>
                <a:hlinkClick r:id="rId2"/>
              </a:rPr>
              <a:t>latest release</a:t>
            </a:r>
            <a:r>
              <a:rPr lang="en-US" sz="2500" dirty="0">
                <a:latin typeface="Times New Roman" panose="02020603050405020304" pitchFamily="18" charset="0"/>
                <a:cs typeface="Times New Roman" panose="02020603050405020304" pitchFamily="18" charset="0"/>
              </a:rPr>
              <a:t> and skip building process</a:t>
            </a:r>
            <a:r>
              <a:rPr lang="en-US" sz="2500" dirty="0" smtClean="0">
                <a:latin typeface="Times New Roman" panose="02020603050405020304" pitchFamily="18" charset="0"/>
                <a:cs typeface="Times New Roman" panose="02020603050405020304" pitchFamily="18" charset="0"/>
              </a:rPr>
              <a:t>.</a:t>
            </a:r>
          </a:p>
          <a:p>
            <a:pPr algn="just"/>
            <a:endParaRPr lang="en-US" sz="2500" dirty="0">
              <a:latin typeface="Times New Roman" panose="02020603050405020304" pitchFamily="18" charset="0"/>
              <a:cs typeface="Times New Roman" panose="02020603050405020304" pitchFamily="18" charset="0"/>
            </a:endParaRPr>
          </a:p>
          <a:p>
            <a:pPr algn="just"/>
            <a:r>
              <a:rPr lang="en-US" sz="2500" dirty="0">
                <a:latin typeface="Times New Roman" panose="02020603050405020304" pitchFamily="18" charset="0"/>
                <a:cs typeface="Times New Roman" panose="02020603050405020304" pitchFamily="18" charset="0"/>
              </a:rPr>
              <a:t>Ensure that your infrastructure meets the system requirements for running Pinpoint. This may include having a </a:t>
            </a:r>
            <a:r>
              <a:rPr lang="en-US" sz="2500" b="1" dirty="0">
                <a:latin typeface="Times New Roman" panose="02020603050405020304" pitchFamily="18" charset="0"/>
                <a:cs typeface="Times New Roman" panose="02020603050405020304" pitchFamily="18" charset="0"/>
              </a:rPr>
              <a:t>suitable Java runtime environment</a:t>
            </a:r>
            <a:r>
              <a:rPr lang="en-US" sz="2500" dirty="0">
                <a:latin typeface="Times New Roman" panose="02020603050405020304" pitchFamily="18" charset="0"/>
                <a:cs typeface="Times New Roman" panose="02020603050405020304" pitchFamily="18" charset="0"/>
              </a:rPr>
              <a:t>, a compatible web server, and other dependencies</a:t>
            </a:r>
            <a:r>
              <a:rPr lang="en-US" sz="2500" dirty="0" smtClean="0">
                <a:latin typeface="Times New Roman" panose="02020603050405020304" pitchFamily="18" charset="0"/>
                <a:cs typeface="Times New Roman" panose="02020603050405020304" pitchFamily="18" charset="0"/>
              </a:rPr>
              <a:t>.</a:t>
            </a:r>
          </a:p>
          <a:p>
            <a:pPr algn="just"/>
            <a:endParaRPr lang="en-US" sz="2500" dirty="0">
              <a:latin typeface="Times New Roman" panose="02020603050405020304" pitchFamily="18" charset="0"/>
              <a:cs typeface="Times New Roman" panose="02020603050405020304" pitchFamily="18" charset="0"/>
            </a:endParaRPr>
          </a:p>
          <a:p>
            <a:pPr algn="just"/>
            <a:r>
              <a:rPr lang="en-US" sz="2500" dirty="0">
                <a:latin typeface="Times New Roman" panose="02020603050405020304" pitchFamily="18" charset="0"/>
                <a:cs typeface="Times New Roman" panose="02020603050405020304" pitchFamily="18" charset="0"/>
              </a:rPr>
              <a:t>Obtain the Pinpoint binaries or source code, and follow the installation instructions provided by Pinpoint. This might involve configuring the Pinpoint Collector, Web UI, and Agents.</a:t>
            </a: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5029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solidFill>
          </a:ln>
        </p:spPr>
        <p:txBody>
          <a:bodyPr>
            <a:normAutofit/>
          </a:bodyPr>
          <a:lstStyle/>
          <a:p>
            <a:r>
              <a:rPr lang="en-IN" sz="3200" dirty="0">
                <a:solidFill>
                  <a:srgbClr val="C00000"/>
                </a:solidFill>
                <a:latin typeface="Times New Roman" panose="02020603050405020304" pitchFamily="18" charset="0"/>
                <a:cs typeface="Times New Roman" panose="02020603050405020304" pitchFamily="18" charset="0"/>
              </a:rPr>
              <a:t>3.PINPOINT COLLECTOR</a:t>
            </a:r>
          </a:p>
        </p:txBody>
      </p:sp>
      <p:sp>
        <p:nvSpPr>
          <p:cNvPr id="3" name="Content Placeholder 2"/>
          <p:cNvSpPr>
            <a:spLocks noGrp="1"/>
          </p:cNvSpPr>
          <p:nvPr>
            <p:ph idx="1"/>
          </p:nvPr>
        </p:nvSpPr>
        <p:spPr>
          <a:ln>
            <a:solidFill>
              <a:schemeClr val="tx1"/>
            </a:solidFill>
          </a:ln>
        </p:spPr>
        <p:txBody>
          <a:bodyPr>
            <a:normAutofit/>
          </a:bodyPr>
          <a:lstStyle/>
          <a:p>
            <a:pPr algn="just"/>
            <a:r>
              <a:rPr lang="en-US" sz="2500" dirty="0">
                <a:latin typeface="Times New Roman" panose="02020603050405020304" pitchFamily="18" charset="0"/>
                <a:cs typeface="Times New Roman" panose="02020603050405020304" pitchFamily="18" charset="0"/>
              </a:rPr>
              <a:t>Set up the Pinpoint Collector, which aggregates performance data from application agents.</a:t>
            </a:r>
          </a:p>
          <a:p>
            <a:pPr algn="just"/>
            <a:endParaRPr lang="en-US" sz="2500" dirty="0">
              <a:latin typeface="Times New Roman" panose="02020603050405020304" pitchFamily="18" charset="0"/>
              <a:cs typeface="Times New Roman" panose="02020603050405020304" pitchFamily="18" charset="0"/>
            </a:endParaRPr>
          </a:p>
          <a:p>
            <a:pPr algn="just"/>
            <a:r>
              <a:rPr lang="en-US" sz="2500" dirty="0">
                <a:latin typeface="Times New Roman" panose="02020603050405020304" pitchFamily="18" charset="0"/>
                <a:cs typeface="Times New Roman" panose="02020603050405020304" pitchFamily="18" charset="0"/>
              </a:rPr>
              <a:t>Pinpoint Collector is a crucial component in the Pinpoint application performance monitoring (APM) system. It serves as the </a:t>
            </a:r>
            <a:r>
              <a:rPr lang="en-US" sz="2500" b="1" dirty="0">
                <a:latin typeface="Times New Roman" panose="02020603050405020304" pitchFamily="18" charset="0"/>
                <a:cs typeface="Times New Roman" panose="02020603050405020304" pitchFamily="18" charset="0"/>
              </a:rPr>
              <a:t>central point for aggregating, storing, and managing performance</a:t>
            </a:r>
            <a:r>
              <a:rPr lang="en-US" sz="2500" dirty="0">
                <a:latin typeface="Times New Roman" panose="02020603050405020304" pitchFamily="18" charset="0"/>
                <a:cs typeface="Times New Roman" panose="02020603050405020304" pitchFamily="18" charset="0"/>
              </a:rPr>
              <a:t> data collected from various application instances by Pinpoint agents. The collector plays a key role in providing a centralized repository for performance metrics, allowing users to analyze and visualize the data through the Pinpoint Web UI.</a:t>
            </a: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8736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solidFill>
          </a:ln>
        </p:spPr>
        <p:txBody>
          <a:bodyPr>
            <a:normAutofit/>
          </a:bodyPr>
          <a:lstStyle/>
          <a:p>
            <a:r>
              <a:rPr lang="en-IN" sz="3200" dirty="0">
                <a:solidFill>
                  <a:srgbClr val="C00000"/>
                </a:solidFill>
                <a:latin typeface="Times New Roman" panose="02020603050405020304" pitchFamily="18" charset="0"/>
                <a:cs typeface="Times New Roman" panose="02020603050405020304" pitchFamily="18" charset="0"/>
              </a:rPr>
              <a:t>4. PINPOINT WEB </a:t>
            </a:r>
          </a:p>
        </p:txBody>
      </p:sp>
      <p:sp>
        <p:nvSpPr>
          <p:cNvPr id="3" name="Content Placeholder 2"/>
          <p:cNvSpPr>
            <a:spLocks noGrp="1"/>
          </p:cNvSpPr>
          <p:nvPr>
            <p:ph idx="1"/>
          </p:nvPr>
        </p:nvSpPr>
        <p:spPr>
          <a:ln>
            <a:solidFill>
              <a:schemeClr val="tx1"/>
            </a:solidFill>
          </a:ln>
        </p:spPr>
        <p:txBody>
          <a:bodyPr>
            <a:normAutofit/>
          </a:bodyPr>
          <a:lstStyle/>
          <a:p>
            <a:pPr algn="just"/>
            <a:r>
              <a:rPr lang="en-US" sz="2500" dirty="0">
                <a:latin typeface="Times New Roman" panose="02020603050405020304" pitchFamily="18" charset="0"/>
                <a:cs typeface="Times New Roman" panose="02020603050405020304" pitchFamily="18" charset="0"/>
              </a:rPr>
              <a:t>Pinpoint Web is the web-based user interface component of the Pinpoint application performance monitoring (APM) system. It provides a graphical interface for users to monitor, analyze, and visualize performance data collected from Java applications. Pinpoint Web allows users to gain </a:t>
            </a:r>
            <a:r>
              <a:rPr lang="en-US" sz="2500" b="1" dirty="0">
                <a:latin typeface="Times New Roman" panose="02020603050405020304" pitchFamily="18" charset="0"/>
                <a:cs typeface="Times New Roman" panose="02020603050405020304" pitchFamily="18" charset="0"/>
              </a:rPr>
              <a:t>insights into the behavior of their applications, identify performance bottlenecks, and troubleshoot issues</a:t>
            </a:r>
            <a:r>
              <a:rPr lang="en-US" sz="2500" dirty="0" smtClean="0">
                <a:latin typeface="Times New Roman" panose="02020603050405020304" pitchFamily="18" charset="0"/>
                <a:cs typeface="Times New Roman" panose="02020603050405020304" pitchFamily="18" charset="0"/>
              </a:rPr>
              <a:t>.</a:t>
            </a:r>
          </a:p>
          <a:p>
            <a:pPr marL="0" indent="0" algn="just">
              <a:buNone/>
            </a:pPr>
            <a:endParaRPr lang="en-IN" sz="2500" dirty="0">
              <a:latin typeface="Times New Roman" panose="02020603050405020304" pitchFamily="18" charset="0"/>
              <a:cs typeface="Times New Roman" panose="02020603050405020304" pitchFamily="18" charset="0"/>
            </a:endParaRPr>
          </a:p>
          <a:p>
            <a:pPr algn="just"/>
            <a:r>
              <a:rPr lang="en-US" sz="2500" dirty="0">
                <a:latin typeface="Times New Roman" panose="02020603050405020304" pitchFamily="18" charset="0"/>
                <a:cs typeface="Times New Roman" panose="02020603050405020304" pitchFamily="18" charset="0"/>
              </a:rPr>
              <a:t>It provides an intuitive and interactive interface for monitoring and managing the performance of Java applications in real-time and over historical periods.</a:t>
            </a:r>
          </a:p>
        </p:txBody>
      </p:sp>
    </p:spTree>
    <p:extLst>
      <p:ext uri="{BB962C8B-B14F-4D97-AF65-F5344CB8AC3E}">
        <p14:creationId xmlns:p14="http://schemas.microsoft.com/office/powerpoint/2010/main" val="1669309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solidFill>
          </a:ln>
        </p:spPr>
        <p:txBody>
          <a:bodyPr>
            <a:normAutofit/>
          </a:bodyPr>
          <a:lstStyle/>
          <a:p>
            <a:r>
              <a:rPr lang="en-IN" sz="3200" dirty="0">
                <a:solidFill>
                  <a:srgbClr val="C00000"/>
                </a:solidFill>
                <a:latin typeface="Times New Roman" panose="02020603050405020304" pitchFamily="18" charset="0"/>
                <a:cs typeface="Times New Roman" panose="02020603050405020304" pitchFamily="18" charset="0"/>
              </a:rPr>
              <a:t>5.PINPOINT AGENT  </a:t>
            </a:r>
          </a:p>
        </p:txBody>
      </p:sp>
      <p:sp>
        <p:nvSpPr>
          <p:cNvPr id="3" name="Content Placeholder 2"/>
          <p:cNvSpPr>
            <a:spLocks noGrp="1"/>
          </p:cNvSpPr>
          <p:nvPr>
            <p:ph idx="1"/>
          </p:nvPr>
        </p:nvSpPr>
        <p:spPr>
          <a:ln>
            <a:solidFill>
              <a:schemeClr val="tx1"/>
            </a:solidFill>
          </a:ln>
        </p:spPr>
        <p:txBody>
          <a:bodyPr>
            <a:noAutofit/>
          </a:bodyPr>
          <a:lstStyle/>
          <a:p>
            <a:pPr algn="just"/>
            <a:r>
              <a:rPr lang="en-US" sz="2500" dirty="0">
                <a:latin typeface="Times New Roman" panose="02020603050405020304" pitchFamily="18" charset="0"/>
                <a:cs typeface="Times New Roman" panose="02020603050405020304" pitchFamily="18" charset="0"/>
              </a:rPr>
              <a:t>The Pinpoint agent is a crucial component of the Pinpoint application performance monitoring (APM) system. It is responsible for instrumenting Java applications to collect performance data, including traces, transactions, and other key metrics. The collected data is then sent to the Pinpoint Collector for </a:t>
            </a:r>
            <a:r>
              <a:rPr lang="en-US" sz="2500" b="1" dirty="0">
                <a:latin typeface="Times New Roman" panose="02020603050405020304" pitchFamily="18" charset="0"/>
                <a:cs typeface="Times New Roman" panose="02020603050405020304" pitchFamily="18" charset="0"/>
              </a:rPr>
              <a:t>aggregation and analysis</a:t>
            </a:r>
            <a:r>
              <a:rPr lang="en-US" sz="2500" dirty="0" smtClean="0">
                <a:latin typeface="Times New Roman" panose="02020603050405020304" pitchFamily="18" charset="0"/>
                <a:cs typeface="Times New Roman" panose="02020603050405020304" pitchFamily="18" charset="0"/>
              </a:rPr>
              <a:t>.</a:t>
            </a:r>
          </a:p>
          <a:p>
            <a:pPr marL="0" indent="0" algn="just">
              <a:buNone/>
            </a:pPr>
            <a:endParaRPr lang="en-US" sz="2500" dirty="0">
              <a:latin typeface="Times New Roman" panose="02020603050405020304" pitchFamily="18" charset="0"/>
              <a:cs typeface="Times New Roman" panose="02020603050405020304" pitchFamily="18" charset="0"/>
            </a:endParaRPr>
          </a:p>
          <a:p>
            <a:pPr algn="just"/>
            <a:r>
              <a:rPr lang="en-US" sz="2500" dirty="0">
                <a:latin typeface="Times New Roman" panose="02020603050405020304" pitchFamily="18" charset="0"/>
                <a:cs typeface="Times New Roman" panose="02020603050405020304" pitchFamily="18" charset="0"/>
              </a:rPr>
              <a:t>The Pinpoint agent is a critical component for users looking to monitor and optimize the performance of Java applications. Its ability to instrument code, collect granular performance data, and communicate with the Pinpoint Collector </a:t>
            </a:r>
            <a:r>
              <a:rPr lang="en-US" sz="2500" b="1" dirty="0">
                <a:latin typeface="Times New Roman" panose="02020603050405020304" pitchFamily="18" charset="0"/>
                <a:cs typeface="Times New Roman" panose="02020603050405020304" pitchFamily="18" charset="0"/>
              </a:rPr>
              <a:t>facilitates application performance monitoring</a:t>
            </a:r>
            <a:r>
              <a:rPr lang="en-US" sz="2500" dirty="0">
                <a:latin typeface="Times New Roman" panose="02020603050405020304" pitchFamily="18" charset="0"/>
                <a:cs typeface="Times New Roman" panose="02020603050405020304" pitchFamily="18" charset="0"/>
              </a:rPr>
              <a:t>.</a:t>
            </a: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6372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FEF19F4-678D-C0DA-CEC5-2AE3AC96B013}"/>
              </a:ext>
            </a:extLst>
          </p:cNvPr>
          <p:cNvSpPr>
            <a:spLocks noGrp="1"/>
          </p:cNvSpPr>
          <p:nvPr>
            <p:ph idx="1"/>
          </p:nvPr>
        </p:nvSpPr>
        <p:spPr>
          <a:xfrm>
            <a:off x="457200" y="404664"/>
            <a:ext cx="8229600" cy="6072336"/>
          </a:xfrm>
          <a:ln>
            <a:solidFill>
              <a:schemeClr val="tx1"/>
            </a:solidFill>
          </a:ln>
        </p:spPr>
        <p:txBody>
          <a:bodyPr>
            <a:normAutofit fontScale="40000" lnSpcReduction="20000"/>
          </a:bodyPr>
          <a:lstStyle/>
          <a:p>
            <a:pPr>
              <a:lnSpc>
                <a:spcPct val="107000"/>
              </a:lnSpc>
              <a:spcAft>
                <a:spcPts val="800"/>
              </a:spcAft>
              <a:tabLst>
                <a:tab pos="4280535" algn="l"/>
              </a:tabLst>
            </a:pPr>
            <a:r>
              <a:rPr lang="en-IN" sz="5100" b="1" dirty="0">
                <a:effectLst/>
                <a:latin typeface="Times New Roman" panose="02020603050405020304" pitchFamily="18" charset="0"/>
                <a:ea typeface="Calibri" panose="020F0502020204030204" pitchFamily="34" charset="0"/>
                <a:cs typeface="Cordia New" panose="020B0304020202020204" pitchFamily="34" charset="-34"/>
              </a:rPr>
              <a:t>Set Agent ID: </a:t>
            </a:r>
            <a:r>
              <a:rPr lang="en-IN" sz="5100" dirty="0">
                <a:effectLst/>
                <a:latin typeface="Times New Roman" panose="02020603050405020304" pitchFamily="18" charset="0"/>
                <a:ea typeface="Calibri" panose="020F0502020204030204" pitchFamily="34" charset="0"/>
                <a:cs typeface="Cordia New" panose="020B0304020202020204" pitchFamily="34" charset="-34"/>
              </a:rPr>
              <a:t>Define the agent ID as "agent-1".</a:t>
            </a:r>
            <a:endParaRPr lang="en-IN" sz="51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tabLst>
                <a:tab pos="4280535" algn="l"/>
              </a:tabLst>
            </a:pPr>
            <a:r>
              <a:rPr lang="en-IN" sz="5100" b="1" dirty="0">
                <a:effectLst/>
                <a:latin typeface="Times New Roman" panose="02020603050405020304" pitchFamily="18" charset="0"/>
                <a:ea typeface="Calibri" panose="020F0502020204030204" pitchFamily="34" charset="0"/>
                <a:cs typeface="Cordia New" panose="020B0304020202020204" pitchFamily="34" charset="-34"/>
              </a:rPr>
              <a:t>Set Collector Address and Port</a:t>
            </a:r>
            <a:r>
              <a:rPr lang="en-IN" sz="5100" dirty="0">
                <a:effectLst/>
                <a:latin typeface="Times New Roman" panose="02020603050405020304" pitchFamily="18" charset="0"/>
                <a:ea typeface="Calibri" panose="020F0502020204030204" pitchFamily="34" charset="0"/>
                <a:cs typeface="Cordia New" panose="020B0304020202020204" pitchFamily="34" charset="-34"/>
              </a:rPr>
              <a:t>: Assign the collector address as "collector.example.com".</a:t>
            </a:r>
            <a:endParaRPr lang="en-IN" sz="51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tabLst>
                <a:tab pos="4280535" algn="l"/>
              </a:tabLst>
            </a:pPr>
            <a:r>
              <a:rPr lang="en-IN" sz="5100" dirty="0">
                <a:effectLst/>
                <a:latin typeface="Times New Roman" panose="02020603050405020304" pitchFamily="18" charset="0"/>
                <a:ea typeface="Calibri" panose="020F0502020204030204" pitchFamily="34" charset="0"/>
                <a:cs typeface="Cordia New" panose="020B0304020202020204" pitchFamily="34" charset="-34"/>
              </a:rPr>
              <a:t>Set the collector port as 9090.</a:t>
            </a:r>
            <a:endParaRPr lang="en-IN" sz="51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tabLst>
                <a:tab pos="4280535" algn="l"/>
              </a:tabLst>
            </a:pPr>
            <a:r>
              <a:rPr lang="en-IN" sz="5100" b="1" dirty="0">
                <a:effectLst/>
                <a:latin typeface="Times New Roman" panose="02020603050405020304" pitchFamily="18" charset="0"/>
                <a:ea typeface="Calibri" panose="020F0502020204030204" pitchFamily="34" charset="0"/>
                <a:cs typeface="Cordia New" panose="020B0304020202020204" pitchFamily="34" charset="-34"/>
              </a:rPr>
              <a:t>Set Application Name</a:t>
            </a:r>
            <a:r>
              <a:rPr lang="en-IN" sz="5100" dirty="0">
                <a:effectLst/>
                <a:latin typeface="Times New Roman" panose="02020603050405020304" pitchFamily="18" charset="0"/>
                <a:ea typeface="Calibri" panose="020F0502020204030204" pitchFamily="34" charset="0"/>
                <a:cs typeface="Cordia New" panose="020B0304020202020204" pitchFamily="34" charset="-34"/>
              </a:rPr>
              <a:t>: Define the application name as "</a:t>
            </a:r>
            <a:r>
              <a:rPr lang="en-IN" sz="5100" dirty="0" err="1">
                <a:effectLst/>
                <a:latin typeface="Times New Roman" panose="02020603050405020304" pitchFamily="18" charset="0"/>
                <a:ea typeface="Calibri" panose="020F0502020204030204" pitchFamily="34" charset="0"/>
                <a:cs typeface="Cordia New" panose="020B0304020202020204" pitchFamily="34" charset="-34"/>
              </a:rPr>
              <a:t>MyApplication</a:t>
            </a:r>
            <a:r>
              <a:rPr lang="en-IN" sz="5100" dirty="0">
                <a:effectLst/>
                <a:latin typeface="Times New Roman" panose="02020603050405020304" pitchFamily="18" charset="0"/>
                <a:ea typeface="Calibri" panose="020F0502020204030204" pitchFamily="34" charset="0"/>
                <a:cs typeface="Cordia New" panose="020B0304020202020204" pitchFamily="34" charset="-34"/>
              </a:rPr>
              <a:t>".</a:t>
            </a:r>
            <a:endParaRPr lang="en-IN" sz="51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tabLst>
                <a:tab pos="4280535" algn="l"/>
              </a:tabLst>
            </a:pPr>
            <a:r>
              <a:rPr lang="en-IN" sz="5100" b="1" dirty="0">
                <a:effectLst/>
                <a:latin typeface="Times New Roman" panose="02020603050405020304" pitchFamily="18" charset="0"/>
                <a:ea typeface="Calibri" panose="020F0502020204030204" pitchFamily="34" charset="0"/>
                <a:cs typeface="Cordia New" panose="020B0304020202020204" pitchFamily="34" charset="-34"/>
              </a:rPr>
              <a:t>Configure Agent ID: </a:t>
            </a:r>
            <a:r>
              <a:rPr lang="en-IN" sz="5100" dirty="0">
                <a:effectLst/>
                <a:latin typeface="Times New Roman" panose="02020603050405020304" pitchFamily="18" charset="0"/>
                <a:ea typeface="Calibri" panose="020F0502020204030204" pitchFamily="34" charset="0"/>
                <a:cs typeface="Cordia New" panose="020B0304020202020204" pitchFamily="34" charset="-34"/>
              </a:rPr>
              <a:t>Call the function "</a:t>
            </a:r>
            <a:r>
              <a:rPr lang="en-IN" sz="5100" dirty="0" err="1">
                <a:effectLst/>
                <a:latin typeface="Times New Roman" panose="02020603050405020304" pitchFamily="18" charset="0"/>
                <a:ea typeface="Calibri" panose="020F0502020204030204" pitchFamily="34" charset="0"/>
                <a:cs typeface="Cordia New" panose="020B0304020202020204" pitchFamily="34" charset="-34"/>
              </a:rPr>
              <a:t>configureAgentID</a:t>
            </a:r>
            <a:r>
              <a:rPr lang="en-IN" sz="5100" dirty="0">
                <a:effectLst/>
                <a:latin typeface="Times New Roman" panose="02020603050405020304" pitchFamily="18" charset="0"/>
                <a:ea typeface="Calibri" panose="020F0502020204030204" pitchFamily="34" charset="0"/>
                <a:cs typeface="Cordia New" panose="020B0304020202020204" pitchFamily="34" charset="-34"/>
              </a:rPr>
              <a:t>()" with the agent ID as an argument to set the ID for the Pinpoint agent.</a:t>
            </a:r>
            <a:endParaRPr lang="en-IN" sz="51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tabLst>
                <a:tab pos="4280535" algn="l"/>
              </a:tabLst>
            </a:pPr>
            <a:r>
              <a:rPr lang="en-IN" sz="5100" b="1" dirty="0">
                <a:effectLst/>
                <a:latin typeface="Times New Roman" panose="02020603050405020304" pitchFamily="18" charset="0"/>
                <a:ea typeface="Calibri" panose="020F0502020204030204" pitchFamily="34" charset="0"/>
                <a:cs typeface="Cordia New" panose="020B0304020202020204" pitchFamily="34" charset="-34"/>
              </a:rPr>
              <a:t>Configure Collector Address and Port: </a:t>
            </a:r>
            <a:r>
              <a:rPr lang="en-IN" sz="5100" dirty="0">
                <a:effectLst/>
                <a:latin typeface="Times New Roman" panose="02020603050405020304" pitchFamily="18" charset="0"/>
                <a:ea typeface="Calibri" panose="020F0502020204030204" pitchFamily="34" charset="0"/>
                <a:cs typeface="Cordia New" panose="020B0304020202020204" pitchFamily="34" charset="-34"/>
              </a:rPr>
              <a:t>Call the function "</a:t>
            </a:r>
            <a:r>
              <a:rPr lang="en-IN" sz="5100" dirty="0" err="1">
                <a:effectLst/>
                <a:latin typeface="Times New Roman" panose="02020603050405020304" pitchFamily="18" charset="0"/>
                <a:ea typeface="Calibri" panose="020F0502020204030204" pitchFamily="34" charset="0"/>
                <a:cs typeface="Cordia New" panose="020B0304020202020204" pitchFamily="34" charset="-34"/>
              </a:rPr>
              <a:t>configureCollectorAddress</a:t>
            </a:r>
            <a:r>
              <a:rPr lang="en-IN" sz="5100" dirty="0">
                <a:effectLst/>
                <a:latin typeface="Times New Roman" panose="02020603050405020304" pitchFamily="18" charset="0"/>
                <a:ea typeface="Calibri" panose="020F0502020204030204" pitchFamily="34" charset="0"/>
                <a:cs typeface="Cordia New" panose="020B0304020202020204" pitchFamily="34" charset="-34"/>
              </a:rPr>
              <a:t>()" with the collector address and port as arguments to configure the Pinpoint agent with the provided address and port.</a:t>
            </a:r>
            <a:endParaRPr lang="en-IN" sz="51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tabLst>
                <a:tab pos="4280535" algn="l"/>
              </a:tabLst>
            </a:pPr>
            <a:r>
              <a:rPr lang="en-IN" sz="5100" b="1" dirty="0">
                <a:effectLst/>
                <a:latin typeface="Times New Roman" panose="02020603050405020304" pitchFamily="18" charset="0"/>
                <a:ea typeface="Calibri" panose="020F0502020204030204" pitchFamily="34" charset="0"/>
                <a:cs typeface="Cordia New" panose="020B0304020202020204" pitchFamily="34" charset="-34"/>
              </a:rPr>
              <a:t>Configure Application Name: </a:t>
            </a:r>
            <a:r>
              <a:rPr lang="en-IN" sz="5100" dirty="0">
                <a:effectLst/>
                <a:latin typeface="Times New Roman" panose="02020603050405020304" pitchFamily="18" charset="0"/>
                <a:ea typeface="Calibri" panose="020F0502020204030204" pitchFamily="34" charset="0"/>
                <a:cs typeface="Cordia New" panose="020B0304020202020204" pitchFamily="34" charset="-34"/>
              </a:rPr>
              <a:t>Call the function "</a:t>
            </a:r>
            <a:r>
              <a:rPr lang="en-IN" sz="5100" dirty="0" err="1">
                <a:effectLst/>
                <a:latin typeface="Times New Roman" panose="02020603050405020304" pitchFamily="18" charset="0"/>
                <a:ea typeface="Calibri" panose="020F0502020204030204" pitchFamily="34" charset="0"/>
                <a:cs typeface="Cordia New" panose="020B0304020202020204" pitchFamily="34" charset="-34"/>
              </a:rPr>
              <a:t>configureApplicationName</a:t>
            </a:r>
            <a:r>
              <a:rPr lang="en-IN" sz="5100" dirty="0">
                <a:effectLst/>
                <a:latin typeface="Times New Roman" panose="02020603050405020304" pitchFamily="18" charset="0"/>
                <a:ea typeface="Calibri" panose="020F0502020204030204" pitchFamily="34" charset="0"/>
                <a:cs typeface="Cordia New" panose="020B0304020202020204" pitchFamily="34" charset="-34"/>
              </a:rPr>
              <a:t>()" with the application name as an argument to set the name for the Pinpoint agent's application.</a:t>
            </a:r>
            <a:endParaRPr lang="en-IN" sz="51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tabLst>
                <a:tab pos="4280535" algn="l"/>
              </a:tabLst>
            </a:pPr>
            <a:r>
              <a:rPr lang="en-IN" sz="5100" b="1" dirty="0">
                <a:effectLst/>
                <a:latin typeface="Times New Roman" panose="02020603050405020304" pitchFamily="18" charset="0"/>
                <a:ea typeface="Calibri" panose="020F0502020204030204" pitchFamily="34" charset="0"/>
                <a:cs typeface="Cordia New" panose="020B0304020202020204" pitchFamily="34" charset="-34"/>
              </a:rPr>
              <a:t>Start Agent</a:t>
            </a:r>
            <a:r>
              <a:rPr lang="en-IN" sz="5100" dirty="0">
                <a:effectLst/>
                <a:latin typeface="Times New Roman" panose="02020603050405020304" pitchFamily="18" charset="0"/>
                <a:ea typeface="Calibri" panose="020F0502020204030204" pitchFamily="34" charset="0"/>
                <a:cs typeface="Cordia New" panose="020B0304020202020204" pitchFamily="34" charset="-34"/>
              </a:rPr>
              <a:t>: Invoke the function "</a:t>
            </a:r>
            <a:r>
              <a:rPr lang="en-IN" sz="5100" dirty="0" err="1">
                <a:effectLst/>
                <a:latin typeface="Times New Roman" panose="02020603050405020304" pitchFamily="18" charset="0"/>
                <a:ea typeface="Calibri" panose="020F0502020204030204" pitchFamily="34" charset="0"/>
                <a:cs typeface="Cordia New" panose="020B0304020202020204" pitchFamily="34" charset="-34"/>
              </a:rPr>
              <a:t>startAgent</a:t>
            </a:r>
            <a:r>
              <a:rPr lang="en-IN" sz="5100" dirty="0">
                <a:effectLst/>
                <a:latin typeface="Times New Roman" panose="02020603050405020304" pitchFamily="18" charset="0"/>
                <a:ea typeface="Calibri" panose="020F0502020204030204" pitchFamily="34" charset="0"/>
                <a:cs typeface="Cordia New" panose="020B0304020202020204" pitchFamily="34" charset="-34"/>
              </a:rPr>
              <a:t>()" to initiate the Pinpoint agent.</a:t>
            </a:r>
            <a:endParaRPr lang="en-IN" sz="5100" dirty="0">
              <a:effectLst/>
              <a:latin typeface="Calibri" panose="020F0502020204030204" pitchFamily="34" charset="0"/>
              <a:ea typeface="Calibri" panose="020F0502020204030204" pitchFamily="34" charset="0"/>
              <a:cs typeface="Cordia New" panose="020B0304020202020204" pitchFamily="34" charset="-34"/>
            </a:endParaRPr>
          </a:p>
          <a:p>
            <a:pPr>
              <a:lnSpc>
                <a:spcPct val="107000"/>
              </a:lnSpc>
              <a:spcAft>
                <a:spcPts val="800"/>
              </a:spcAft>
              <a:tabLst>
                <a:tab pos="4280535" algn="l"/>
              </a:tabLst>
            </a:pPr>
            <a:r>
              <a:rPr lang="en-IN" sz="5100" b="1" dirty="0">
                <a:effectLst/>
                <a:latin typeface="Times New Roman" panose="02020603050405020304" pitchFamily="18" charset="0"/>
                <a:ea typeface="Calibri" panose="020F0502020204030204" pitchFamily="34" charset="0"/>
                <a:cs typeface="Cordia New" panose="020B0304020202020204" pitchFamily="34" charset="-34"/>
              </a:rPr>
              <a:t>Log Agent Start: </a:t>
            </a:r>
            <a:r>
              <a:rPr lang="en-IN" sz="5100" dirty="0">
                <a:effectLst/>
                <a:latin typeface="Times New Roman" panose="02020603050405020304" pitchFamily="18" charset="0"/>
                <a:ea typeface="Calibri" panose="020F0502020204030204" pitchFamily="34" charset="0"/>
                <a:cs typeface="Cordia New" panose="020B0304020202020204" pitchFamily="34" charset="-34"/>
              </a:rPr>
              <a:t>Generate a log message indicating that the Pinpoint agent has started with the specified ID and application name.</a:t>
            </a:r>
            <a:endParaRPr lang="en-IN" sz="5100" dirty="0">
              <a:effectLst/>
              <a:latin typeface="Calibri" panose="020F0502020204030204" pitchFamily="34" charset="0"/>
              <a:ea typeface="Calibri" panose="020F0502020204030204" pitchFamily="34" charset="0"/>
              <a:cs typeface="Cordia New" panose="020B0304020202020204" pitchFamily="34" charset="-34"/>
            </a:endParaRPr>
          </a:p>
          <a:p>
            <a:endParaRPr lang="en-IN" dirty="0"/>
          </a:p>
        </p:txBody>
      </p:sp>
    </p:spTree>
    <p:extLst>
      <p:ext uri="{BB962C8B-B14F-4D97-AF65-F5344CB8AC3E}">
        <p14:creationId xmlns:p14="http://schemas.microsoft.com/office/powerpoint/2010/main" val="3836016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1"/>
            <a:ext cx="8229600" cy="591344"/>
          </a:xfrm>
          <a:ln>
            <a:solidFill>
              <a:schemeClr val="tx1"/>
            </a:solidFill>
          </a:ln>
        </p:spPr>
        <p:txBody>
          <a:bodyPr>
            <a:normAutofit/>
          </a:bodyPr>
          <a:lstStyle/>
          <a:p>
            <a:pPr algn="ctr"/>
            <a:r>
              <a:rPr lang="en-IN" sz="3200" dirty="0">
                <a:solidFill>
                  <a:srgbClr val="C00000"/>
                </a:solidFill>
                <a:latin typeface="Times New Roman" pitchFamily="18" charset="0"/>
                <a:cs typeface="Times New Roman" pitchFamily="18" charset="0"/>
              </a:rPr>
              <a:t>COMPARISON TABLE</a:t>
            </a:r>
          </a:p>
        </p:txBody>
      </p:sp>
      <p:sp>
        <p:nvSpPr>
          <p:cNvPr id="3" name="Text Placeholder 2"/>
          <p:cNvSpPr>
            <a:spLocks noGrp="1"/>
          </p:cNvSpPr>
          <p:nvPr>
            <p:ph type="body" idx="1"/>
          </p:nvPr>
        </p:nvSpPr>
        <p:spPr>
          <a:xfrm>
            <a:off x="467544" y="1268760"/>
            <a:ext cx="3931920" cy="792088"/>
          </a:xfrm>
          <a:ln>
            <a:solidFill>
              <a:schemeClr val="tx1"/>
            </a:solidFill>
          </a:ln>
        </p:spPr>
        <p:txBody>
          <a:bodyPr/>
          <a:lstStyle/>
          <a:p>
            <a:r>
              <a:rPr lang="en-IN" dirty="0">
                <a:solidFill>
                  <a:srgbClr val="C00000"/>
                </a:solidFill>
                <a:latin typeface="Times New Roman" pitchFamily="18" charset="0"/>
                <a:cs typeface="Times New Roman" pitchFamily="18" charset="0"/>
              </a:rPr>
              <a:t>EXISTING SYSTEM</a:t>
            </a:r>
          </a:p>
        </p:txBody>
      </p:sp>
      <p:sp>
        <p:nvSpPr>
          <p:cNvPr id="4" name="Content Placeholder 3"/>
          <p:cNvSpPr>
            <a:spLocks noGrp="1"/>
          </p:cNvSpPr>
          <p:nvPr>
            <p:ph sz="half" idx="2"/>
          </p:nvPr>
        </p:nvSpPr>
        <p:spPr>
          <a:xfrm>
            <a:off x="457200" y="2204865"/>
            <a:ext cx="3931920" cy="4184824"/>
          </a:xfrm>
          <a:ln>
            <a:solidFill>
              <a:schemeClr val="tx1"/>
            </a:solidFill>
          </a:ln>
        </p:spPr>
        <p:txBody>
          <a:bodyPr>
            <a:normAutofit/>
          </a:bodyPr>
          <a:lstStyle/>
          <a:p>
            <a:r>
              <a:rPr lang="en-US" sz="2600" dirty="0">
                <a:latin typeface="Times New Roman" panose="02020603050405020304" pitchFamily="18" charset="0"/>
                <a:cs typeface="Times New Roman" panose="02020603050405020304" pitchFamily="18" charset="0"/>
              </a:rPr>
              <a:t>Monitoring in an </a:t>
            </a:r>
            <a:r>
              <a:rPr lang="en-US" sz="2600" dirty="0" err="1">
                <a:latin typeface="Times New Roman" panose="02020603050405020304" pitchFamily="18" charset="0"/>
                <a:cs typeface="Times New Roman" panose="02020603050405020304" pitchFamily="18" charset="0"/>
              </a:rPr>
              <a:t>IoT</a:t>
            </a:r>
            <a:r>
              <a:rPr lang="en-US" sz="2600" dirty="0">
                <a:latin typeface="Times New Roman" panose="02020603050405020304" pitchFamily="18" charset="0"/>
                <a:cs typeface="Times New Roman" panose="02020603050405020304" pitchFamily="18" charset="0"/>
              </a:rPr>
              <a:t> (Internet of Things) system involves the </a:t>
            </a:r>
            <a:r>
              <a:rPr lang="en-US" sz="2600" b="1" dirty="0">
                <a:latin typeface="Times New Roman" panose="02020603050405020304" pitchFamily="18" charset="0"/>
                <a:cs typeface="Times New Roman" panose="02020603050405020304" pitchFamily="18" charset="0"/>
              </a:rPr>
              <a:t>continuous observation </a:t>
            </a:r>
            <a:r>
              <a:rPr lang="en-US" sz="2600" dirty="0">
                <a:latin typeface="Times New Roman" panose="02020603050405020304" pitchFamily="18" charset="0"/>
                <a:cs typeface="Times New Roman" panose="02020603050405020304" pitchFamily="18" charset="0"/>
              </a:rPr>
              <a:t>and collection of data from connected devices, sensors, and systems.</a:t>
            </a:r>
            <a:endParaRPr lang="en-IN" sz="2600" dirty="0">
              <a:latin typeface="Times New Roman" panose="02020603050405020304" pitchFamily="18" charset="0"/>
              <a:cs typeface="Times New Roman" panose="02020603050405020304" pitchFamily="18" charset="0"/>
            </a:endParaRPr>
          </a:p>
        </p:txBody>
      </p:sp>
      <p:sp>
        <p:nvSpPr>
          <p:cNvPr id="5" name="Text Placeholder 4"/>
          <p:cNvSpPr>
            <a:spLocks noGrp="1"/>
          </p:cNvSpPr>
          <p:nvPr>
            <p:ph type="body" sz="quarter" idx="3"/>
          </p:nvPr>
        </p:nvSpPr>
        <p:spPr>
          <a:xfrm>
            <a:off x="4716016" y="1268760"/>
            <a:ext cx="3931920" cy="792088"/>
          </a:xfrm>
          <a:ln>
            <a:solidFill>
              <a:schemeClr val="tx1"/>
            </a:solidFill>
          </a:ln>
        </p:spPr>
        <p:txBody>
          <a:bodyPr/>
          <a:lstStyle/>
          <a:p>
            <a:r>
              <a:rPr lang="en-IN" dirty="0">
                <a:solidFill>
                  <a:srgbClr val="C00000"/>
                </a:solidFill>
                <a:latin typeface="Times New Roman" pitchFamily="18" charset="0"/>
                <a:cs typeface="Times New Roman" pitchFamily="18" charset="0"/>
              </a:rPr>
              <a:t>PROPOSED SYSTEM</a:t>
            </a:r>
          </a:p>
        </p:txBody>
      </p:sp>
      <p:sp>
        <p:nvSpPr>
          <p:cNvPr id="6" name="Content Placeholder 5"/>
          <p:cNvSpPr>
            <a:spLocks noGrp="1"/>
          </p:cNvSpPr>
          <p:nvPr>
            <p:ph sz="quarter" idx="4"/>
          </p:nvPr>
        </p:nvSpPr>
        <p:spPr>
          <a:xfrm>
            <a:off x="4716016" y="2204865"/>
            <a:ext cx="3931920" cy="4176464"/>
          </a:xfrm>
          <a:ln>
            <a:solidFill>
              <a:schemeClr val="tx1"/>
            </a:solidFill>
          </a:ln>
        </p:spPr>
        <p:txBody>
          <a:bodyPr>
            <a:normAutofit/>
          </a:bodyPr>
          <a:lstStyle/>
          <a:p>
            <a:r>
              <a:rPr lang="en-US" dirty="0">
                <a:latin typeface="Times New Roman" panose="02020603050405020304" pitchFamily="18" charset="0"/>
                <a:cs typeface="Times New Roman" panose="02020603050405020304" pitchFamily="18" charset="0"/>
              </a:rPr>
              <a:t>Monitoring systems set predefined thresholds and rules to trigger alerts when certain conditions or anomalies are detected. The</a:t>
            </a:r>
            <a:r>
              <a:rPr lang="en-US" u="sng"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cloud-to-thing</a:t>
            </a:r>
            <a:r>
              <a:rPr lang="en-US" b="1" u="sng"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concept </a:t>
            </a:r>
            <a:r>
              <a:rPr lang="en-US" dirty="0">
                <a:latin typeface="Times New Roman" panose="02020603050405020304" pitchFamily="18" charset="0"/>
                <a:cs typeface="Times New Roman" panose="02020603050405020304" pitchFamily="18" charset="0"/>
              </a:rPr>
              <a:t>enables a powerful and flexible infrastructure for </a:t>
            </a:r>
            <a:r>
              <a:rPr lang="en-US" dirty="0" err="1">
                <a:latin typeface="Times New Roman" panose="02020603050405020304" pitchFamily="18" charset="0"/>
                <a:cs typeface="Times New Roman" panose="02020603050405020304" pitchFamily="18" charset="0"/>
              </a:rPr>
              <a:t>IoTdeployments</a:t>
            </a:r>
            <a:r>
              <a:rPr lang="en-US" dirty="0">
                <a:latin typeface="Times New Roman" panose="02020603050405020304" pitchFamily="18" charset="0"/>
                <a:cs typeface="Times New Roman" panose="02020603050405020304" pitchFamily="18" charset="0"/>
              </a:rPr>
              <a:t> and visualization tools.</a:t>
            </a:r>
          </a:p>
          <a:p>
            <a:pPr lvl="1"/>
            <a:endParaRPr lang="en-IN" dirty="0"/>
          </a:p>
        </p:txBody>
      </p:sp>
    </p:spTree>
    <p:extLst>
      <p:ext uri="{BB962C8B-B14F-4D97-AF65-F5344CB8AC3E}">
        <p14:creationId xmlns:p14="http://schemas.microsoft.com/office/powerpoint/2010/main" val="1379275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solidFill>
          </a:ln>
        </p:spPr>
        <p:txBody>
          <a:bodyPr>
            <a:normAutofit/>
          </a:bodyPr>
          <a:lstStyle/>
          <a:p>
            <a:pPr algn="ctr"/>
            <a:r>
              <a:rPr lang="en-US" sz="4800" dirty="0">
                <a:solidFill>
                  <a:srgbClr val="C00000"/>
                </a:solidFill>
                <a:latin typeface="Times New Roman" panose="02020603050405020304" pitchFamily="18" charset="0"/>
                <a:cs typeface="Times New Roman" panose="02020603050405020304" pitchFamily="18" charset="0"/>
              </a:rPr>
              <a:t>BASE PAPER</a:t>
            </a:r>
            <a:endParaRPr lang="en-IN" sz="48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700808"/>
            <a:ext cx="8229600" cy="4776192"/>
          </a:xfrm>
          <a:ln>
            <a:solidFill>
              <a:schemeClr val="tx1"/>
            </a:solidFill>
          </a:ln>
        </p:spPr>
        <p:txBody>
          <a:bodyPr>
            <a:normAutofit/>
          </a:bodyPr>
          <a:lstStyle/>
          <a:p>
            <a:pPr marL="0" indent="0" algn="ctr">
              <a:buNone/>
            </a:pPr>
            <a:endParaRPr lang="en-US" sz="3600" dirty="0">
              <a:latin typeface="Times New Roman" panose="02020603050405020304" pitchFamily="18" charset="0"/>
              <a:cs typeface="Times New Roman" panose="02020603050405020304" pitchFamily="18" charset="0"/>
            </a:endParaRPr>
          </a:p>
          <a:p>
            <a:pPr marL="0" indent="0" algn="ctr">
              <a:buNone/>
            </a:pPr>
            <a:r>
              <a:rPr lang="en-US" sz="2800" b="1" u="sng" dirty="0">
                <a:latin typeface="Times New Roman" panose="02020603050405020304" pitchFamily="18" charset="0"/>
                <a:cs typeface="Times New Roman" panose="02020603050405020304" pitchFamily="18" charset="0"/>
              </a:rPr>
              <a:t>THE VIEW ON SYSTEMS MONITORING AND ITS REQUIREMENTS FROM FUTURE CLOUD-TO-THING APPLICATIONS AND INFRASTRUCTURES - 2023 PAPER</a:t>
            </a:r>
            <a:endParaRPr lang="en-IN" sz="36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3961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022245616"/>
              </p:ext>
            </p:extLst>
          </p:nvPr>
        </p:nvGraphicFramePr>
        <p:xfrm>
          <a:off x="179512" y="1268760"/>
          <a:ext cx="8712971" cy="5357061"/>
        </p:xfrm>
        <a:graphic>
          <a:graphicData uri="http://schemas.openxmlformats.org/drawingml/2006/table">
            <a:tbl>
              <a:tblPr firstRow="1" bandRow="1">
                <a:tableStyleId>{D7AC3CCA-C797-4891-BE02-D94E43425B78}</a:tableStyleId>
              </a:tblPr>
              <a:tblGrid>
                <a:gridCol w="883648">
                  <a:extLst>
                    <a:ext uri="{9D8B030D-6E8A-4147-A177-3AD203B41FA5}">
                      <a16:colId xmlns:a16="http://schemas.microsoft.com/office/drawing/2014/main" xmlns="" val="20000"/>
                    </a:ext>
                  </a:extLst>
                </a:gridCol>
                <a:gridCol w="916552">
                  <a:extLst>
                    <a:ext uri="{9D8B030D-6E8A-4147-A177-3AD203B41FA5}">
                      <a16:colId xmlns:a16="http://schemas.microsoft.com/office/drawing/2014/main" xmlns="" val="20001"/>
                    </a:ext>
                  </a:extLst>
                </a:gridCol>
                <a:gridCol w="1440160">
                  <a:extLst>
                    <a:ext uri="{9D8B030D-6E8A-4147-A177-3AD203B41FA5}">
                      <a16:colId xmlns:a16="http://schemas.microsoft.com/office/drawing/2014/main" xmlns="" val="20002"/>
                    </a:ext>
                  </a:extLst>
                </a:gridCol>
                <a:gridCol w="1872208">
                  <a:extLst>
                    <a:ext uri="{9D8B030D-6E8A-4147-A177-3AD203B41FA5}">
                      <a16:colId xmlns:a16="http://schemas.microsoft.com/office/drawing/2014/main" xmlns="" val="20003"/>
                    </a:ext>
                  </a:extLst>
                </a:gridCol>
                <a:gridCol w="1944216">
                  <a:extLst>
                    <a:ext uri="{9D8B030D-6E8A-4147-A177-3AD203B41FA5}">
                      <a16:colId xmlns:a16="http://schemas.microsoft.com/office/drawing/2014/main" xmlns="" val="20004"/>
                    </a:ext>
                  </a:extLst>
                </a:gridCol>
                <a:gridCol w="1656187">
                  <a:extLst>
                    <a:ext uri="{9D8B030D-6E8A-4147-A177-3AD203B41FA5}">
                      <a16:colId xmlns:a16="http://schemas.microsoft.com/office/drawing/2014/main" xmlns="" val="20005"/>
                    </a:ext>
                  </a:extLst>
                </a:gridCol>
              </a:tblGrid>
              <a:tr h="602181">
                <a:tc>
                  <a:txBody>
                    <a:bodyPr/>
                    <a:lstStyle/>
                    <a:p>
                      <a:pPr algn="ctr"/>
                      <a:r>
                        <a:rPr lang="en-IN" sz="1800" dirty="0">
                          <a:latin typeface="Times New Roman" pitchFamily="18" charset="0"/>
                          <a:cs typeface="Times New Roman" pitchFamily="18" charset="0"/>
                        </a:rPr>
                        <a:t>S.NO</a:t>
                      </a:r>
                    </a:p>
                  </a:txBody>
                  <a:tcPr/>
                </a:tc>
                <a:tc>
                  <a:txBody>
                    <a:bodyPr/>
                    <a:lstStyle/>
                    <a:p>
                      <a:r>
                        <a:rPr lang="en-IN" sz="1800" dirty="0">
                          <a:latin typeface="Times New Roman" pitchFamily="18" charset="0"/>
                          <a:cs typeface="Times New Roman" pitchFamily="18" charset="0"/>
                        </a:rPr>
                        <a:t>YEAR</a:t>
                      </a:r>
                    </a:p>
                  </a:txBody>
                  <a:tcPr/>
                </a:tc>
                <a:tc>
                  <a:txBody>
                    <a:bodyPr/>
                    <a:lstStyle/>
                    <a:p>
                      <a:r>
                        <a:rPr lang="en-IN" sz="1800" dirty="0">
                          <a:latin typeface="Times New Roman" pitchFamily="18" charset="0"/>
                          <a:cs typeface="Times New Roman" pitchFamily="18" charset="0"/>
                        </a:rPr>
                        <a:t>AUTHOR</a:t>
                      </a:r>
                    </a:p>
                  </a:txBody>
                  <a:tcPr/>
                </a:tc>
                <a:tc>
                  <a:txBody>
                    <a:bodyPr/>
                    <a:lstStyle/>
                    <a:p>
                      <a:r>
                        <a:rPr lang="en-IN" sz="1800" dirty="0">
                          <a:latin typeface="Times New Roman" pitchFamily="18" charset="0"/>
                          <a:cs typeface="Times New Roman" pitchFamily="18" charset="0"/>
                        </a:rPr>
                        <a:t>PAPER TITLE </a:t>
                      </a:r>
                    </a:p>
                  </a:txBody>
                  <a:tcPr/>
                </a:tc>
                <a:tc>
                  <a:txBody>
                    <a:bodyPr/>
                    <a:lstStyle/>
                    <a:p>
                      <a:r>
                        <a:rPr lang="en-IN" sz="1800" dirty="0">
                          <a:latin typeface="Times New Roman" pitchFamily="18" charset="0"/>
                          <a:cs typeface="Times New Roman" pitchFamily="18" charset="0"/>
                        </a:rPr>
                        <a:t>METHOLOGY</a:t>
                      </a:r>
                    </a:p>
                  </a:txBody>
                  <a:tcPr/>
                </a:tc>
                <a:tc>
                  <a:txBody>
                    <a:bodyPr/>
                    <a:lstStyle/>
                    <a:p>
                      <a:r>
                        <a:rPr lang="en-IN" sz="1800" dirty="0" smtClean="0">
                          <a:latin typeface="Times New Roman" pitchFamily="18" charset="0"/>
                          <a:cs typeface="Times New Roman" pitchFamily="18" charset="0"/>
                        </a:rPr>
                        <a:t>LIMITATION</a:t>
                      </a:r>
                      <a:endParaRPr lang="en-IN" sz="1800" dirty="0">
                        <a:latin typeface="Times New Roman" pitchFamily="18" charset="0"/>
                        <a:cs typeface="Times New Roman" pitchFamily="18" charset="0"/>
                      </a:endParaRPr>
                    </a:p>
                  </a:txBody>
                  <a:tcPr/>
                </a:tc>
                <a:extLst>
                  <a:ext uri="{0D108BD9-81ED-4DB2-BD59-A6C34878D82A}">
                    <a16:rowId xmlns:a16="http://schemas.microsoft.com/office/drawing/2014/main" xmlns="" val="10000"/>
                  </a:ext>
                </a:extLst>
              </a:tr>
              <a:tr h="4491036">
                <a:tc>
                  <a:txBody>
                    <a:bodyPr/>
                    <a:lstStyle/>
                    <a:p>
                      <a:pPr algn="ctr"/>
                      <a:r>
                        <a:rPr lang="en-IN" sz="1800" dirty="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2018</a:t>
                      </a:r>
                    </a:p>
                    <a:p>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kern="1200" dirty="0" err="1">
                          <a:solidFill>
                            <a:schemeClr val="tx1"/>
                          </a:solidFill>
                          <a:effectLst/>
                          <a:latin typeface="Times New Roman" panose="02020603050405020304" pitchFamily="18" charset="0"/>
                          <a:ea typeface="+mn-ea"/>
                          <a:cs typeface="Times New Roman" panose="02020603050405020304" pitchFamily="18" charset="0"/>
                        </a:rPr>
                        <a:t>Vlado</a:t>
                      </a: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IN" sz="1800" b="0" i="0" kern="1200" dirty="0" err="1">
                          <a:solidFill>
                            <a:schemeClr val="tx1"/>
                          </a:solidFill>
                          <a:effectLst/>
                          <a:latin typeface="Times New Roman" panose="02020603050405020304" pitchFamily="18" charset="0"/>
                          <a:ea typeface="+mn-ea"/>
                          <a:cs typeface="Times New Roman" panose="02020603050405020304" pitchFamily="18" charset="0"/>
                        </a:rPr>
                        <a:t>Stankovski</a:t>
                      </a: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a:t>
                      </a:r>
                      <a:r>
                        <a:rPr lang="en-IN" sz="2400" b="0" i="0" kern="1200" dirty="0">
                          <a:solidFill>
                            <a:schemeClr val="tx1"/>
                          </a:solidFill>
                          <a:effectLst/>
                          <a:latin typeface="+mn-lt"/>
                          <a:ea typeface="+mn-ea"/>
                          <a:cs typeface="+mn-cs"/>
                        </a:rPr>
                        <a:t> </a:t>
                      </a: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Andrew C. Jones</a:t>
                      </a:r>
                      <a:endParaRPr lang="en-IN" sz="1800" b="0" i="0"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p>
                      <a:endParaRPr lang="en-IN"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Monitoring self-adaptive applications within edge computing frameworks: A state-of-the-art review</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The edge computing paradigm has introduced new functionalities of service migration such as movement of running services between the centralized cloud computing layer</a:t>
                      </a:r>
                      <a:r>
                        <a:rPr lang="en-US" sz="1800" b="0" i="0" kern="1200" baseline="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and the edge computing layer</a:t>
                      </a:r>
                      <a:r>
                        <a:rPr lang="en-US" sz="1800" b="0" i="0" kern="1200" baseline="0" dirty="0">
                          <a:solidFill>
                            <a:schemeClr val="tx1"/>
                          </a:solidFill>
                          <a:effectLst/>
                          <a:latin typeface="Times New Roman" panose="02020603050405020304" pitchFamily="18" charset="0"/>
                          <a:ea typeface="+mn-ea"/>
                          <a:cs typeface="Times New Roman" panose="02020603050405020304" pitchFamily="18" charset="0"/>
                        </a:rPr>
                        <a:t> </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to support load-balancing on-demand</a:t>
                      </a:r>
                      <a:endParaRPr lang="en-IN" sz="1800" dirty="0">
                        <a:latin typeface="Times New Roman" panose="02020603050405020304" pitchFamily="18" charset="0"/>
                        <a:cs typeface="Times New Roman" panose="02020603050405020304" pitchFamily="18" charset="0"/>
                      </a:endParaRPr>
                    </a:p>
                    <a:p>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They have no known competing financial interests or personal relationships that could have appeared to influence the work reported in this paper</a:t>
                      </a:r>
                      <a:endParaRPr lang="en-IN" sz="1800" dirty="0">
                        <a:latin typeface="Times New Roman" panose="02020603050405020304" pitchFamily="18" charset="0"/>
                        <a:cs typeface="Times New Roman" panose="02020603050405020304" pitchFamily="18" charset="0"/>
                      </a:endParaRPr>
                    </a:p>
                    <a:p>
                      <a:endParaRPr lang="en-IN" sz="1800" dirty="0"/>
                    </a:p>
                  </a:txBody>
                  <a:tcPr/>
                </a:tc>
                <a:extLst>
                  <a:ext uri="{0D108BD9-81ED-4DB2-BD59-A6C34878D82A}">
                    <a16:rowId xmlns:a16="http://schemas.microsoft.com/office/drawing/2014/main" xmlns="" val="10001"/>
                  </a:ext>
                </a:extLst>
              </a:tr>
            </a:tbl>
          </a:graphicData>
        </a:graphic>
      </p:graphicFrame>
      <p:sp>
        <p:nvSpPr>
          <p:cNvPr id="5" name="TextBox 4"/>
          <p:cNvSpPr txBox="1"/>
          <p:nvPr/>
        </p:nvSpPr>
        <p:spPr>
          <a:xfrm>
            <a:off x="251520" y="578961"/>
            <a:ext cx="8640960" cy="523220"/>
          </a:xfrm>
          <a:prstGeom prst="rect">
            <a:avLst/>
          </a:prstGeom>
          <a:noFill/>
          <a:ln>
            <a:solidFill>
              <a:schemeClr val="tx1"/>
            </a:solidFill>
          </a:ln>
        </p:spPr>
        <p:txBody>
          <a:bodyPr wrap="square" rtlCol="0">
            <a:spAutoFit/>
          </a:bodyPr>
          <a:lstStyle/>
          <a:p>
            <a:r>
              <a:rPr lang="en-IN" sz="2800" dirty="0">
                <a:solidFill>
                  <a:srgbClr val="C00000"/>
                </a:solidFill>
                <a:latin typeface="Times New Roman" pitchFamily="18" charset="0"/>
                <a:cs typeface="Times New Roman" pitchFamily="18" charset="0"/>
              </a:rPr>
              <a:t>LITERATURE SURVEY</a:t>
            </a:r>
            <a:endParaRPr lang="en-IN" sz="2000"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201150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638992845"/>
              </p:ext>
            </p:extLst>
          </p:nvPr>
        </p:nvGraphicFramePr>
        <p:xfrm>
          <a:off x="251520" y="692696"/>
          <a:ext cx="8712971" cy="6023004"/>
        </p:xfrm>
        <a:graphic>
          <a:graphicData uri="http://schemas.openxmlformats.org/drawingml/2006/table">
            <a:tbl>
              <a:tblPr firstRow="1" bandRow="1">
                <a:tableStyleId>{D7AC3CCA-C797-4891-BE02-D94E43425B78}</a:tableStyleId>
              </a:tblPr>
              <a:tblGrid>
                <a:gridCol w="883648">
                  <a:extLst>
                    <a:ext uri="{9D8B030D-6E8A-4147-A177-3AD203B41FA5}">
                      <a16:colId xmlns:a16="http://schemas.microsoft.com/office/drawing/2014/main" xmlns="" val="20000"/>
                    </a:ext>
                  </a:extLst>
                </a:gridCol>
                <a:gridCol w="916552">
                  <a:extLst>
                    <a:ext uri="{9D8B030D-6E8A-4147-A177-3AD203B41FA5}">
                      <a16:colId xmlns:a16="http://schemas.microsoft.com/office/drawing/2014/main" xmlns="" val="20001"/>
                    </a:ext>
                  </a:extLst>
                </a:gridCol>
                <a:gridCol w="1584176">
                  <a:extLst>
                    <a:ext uri="{9D8B030D-6E8A-4147-A177-3AD203B41FA5}">
                      <a16:colId xmlns:a16="http://schemas.microsoft.com/office/drawing/2014/main" xmlns="" val="20002"/>
                    </a:ext>
                  </a:extLst>
                </a:gridCol>
                <a:gridCol w="1584176">
                  <a:extLst>
                    <a:ext uri="{9D8B030D-6E8A-4147-A177-3AD203B41FA5}">
                      <a16:colId xmlns:a16="http://schemas.microsoft.com/office/drawing/2014/main" xmlns="" val="20003"/>
                    </a:ext>
                  </a:extLst>
                </a:gridCol>
                <a:gridCol w="2016224">
                  <a:extLst>
                    <a:ext uri="{9D8B030D-6E8A-4147-A177-3AD203B41FA5}">
                      <a16:colId xmlns:a16="http://schemas.microsoft.com/office/drawing/2014/main" xmlns="" val="20004"/>
                    </a:ext>
                  </a:extLst>
                </a:gridCol>
                <a:gridCol w="1728195">
                  <a:extLst>
                    <a:ext uri="{9D8B030D-6E8A-4147-A177-3AD203B41FA5}">
                      <a16:colId xmlns:a16="http://schemas.microsoft.com/office/drawing/2014/main" xmlns="" val="20005"/>
                    </a:ext>
                  </a:extLst>
                </a:gridCol>
              </a:tblGrid>
              <a:tr h="719484">
                <a:tc>
                  <a:txBody>
                    <a:bodyPr/>
                    <a:lstStyle/>
                    <a:p>
                      <a:pPr algn="ctr"/>
                      <a:r>
                        <a:rPr lang="en-IN" sz="1800" dirty="0">
                          <a:latin typeface="Times New Roman" pitchFamily="18" charset="0"/>
                          <a:cs typeface="Times New Roman" pitchFamily="18" charset="0"/>
                        </a:rPr>
                        <a:t>S.NO</a:t>
                      </a:r>
                    </a:p>
                  </a:txBody>
                  <a:tcPr/>
                </a:tc>
                <a:tc>
                  <a:txBody>
                    <a:bodyPr/>
                    <a:lstStyle/>
                    <a:p>
                      <a:r>
                        <a:rPr lang="en-IN" sz="1800" dirty="0">
                          <a:latin typeface="Times New Roman" pitchFamily="18" charset="0"/>
                          <a:cs typeface="Times New Roman" pitchFamily="18" charset="0"/>
                        </a:rPr>
                        <a:t>YEAR</a:t>
                      </a:r>
                    </a:p>
                  </a:txBody>
                  <a:tcPr/>
                </a:tc>
                <a:tc>
                  <a:txBody>
                    <a:bodyPr/>
                    <a:lstStyle/>
                    <a:p>
                      <a:r>
                        <a:rPr lang="en-IN" sz="1800" dirty="0">
                          <a:latin typeface="Times New Roman" pitchFamily="18" charset="0"/>
                          <a:cs typeface="Times New Roman" pitchFamily="18" charset="0"/>
                        </a:rPr>
                        <a:t>AUTHOR</a:t>
                      </a:r>
                    </a:p>
                  </a:txBody>
                  <a:tcPr/>
                </a:tc>
                <a:tc>
                  <a:txBody>
                    <a:bodyPr/>
                    <a:lstStyle/>
                    <a:p>
                      <a:r>
                        <a:rPr lang="en-IN" sz="1800" dirty="0">
                          <a:latin typeface="Times New Roman" pitchFamily="18" charset="0"/>
                          <a:cs typeface="Times New Roman" pitchFamily="18" charset="0"/>
                        </a:rPr>
                        <a:t>PAPER TITLE </a:t>
                      </a:r>
                    </a:p>
                  </a:txBody>
                  <a:tcPr/>
                </a:tc>
                <a:tc>
                  <a:txBody>
                    <a:bodyPr/>
                    <a:lstStyle/>
                    <a:p>
                      <a:r>
                        <a:rPr lang="en-IN" sz="1800" dirty="0">
                          <a:latin typeface="Times New Roman" pitchFamily="18" charset="0"/>
                          <a:cs typeface="Times New Roman" pitchFamily="18" charset="0"/>
                        </a:rPr>
                        <a:t>METHOLOGY</a:t>
                      </a:r>
                    </a:p>
                  </a:txBody>
                  <a:tcPr/>
                </a:tc>
                <a:tc>
                  <a:txBody>
                    <a:bodyPr/>
                    <a:lstStyle/>
                    <a:p>
                      <a:r>
                        <a:rPr lang="en-IN" sz="1800" dirty="0" smtClean="0">
                          <a:latin typeface="Times New Roman" pitchFamily="18" charset="0"/>
                          <a:cs typeface="Times New Roman" pitchFamily="18" charset="0"/>
                        </a:rPr>
                        <a:t>LIMITATION</a:t>
                      </a:r>
                      <a:endParaRPr lang="en-IN" sz="1800" dirty="0">
                        <a:latin typeface="Times New Roman" pitchFamily="18" charset="0"/>
                        <a:cs typeface="Times New Roman" pitchFamily="18" charset="0"/>
                      </a:endParaRPr>
                    </a:p>
                  </a:txBody>
                  <a:tcPr/>
                </a:tc>
                <a:extLst>
                  <a:ext uri="{0D108BD9-81ED-4DB2-BD59-A6C34878D82A}">
                    <a16:rowId xmlns:a16="http://schemas.microsoft.com/office/drawing/2014/main" xmlns="" val="10000"/>
                  </a:ext>
                </a:extLst>
              </a:tr>
              <a:tr h="3108960">
                <a:tc>
                  <a:txBody>
                    <a:bodyPr/>
                    <a:lstStyle/>
                    <a:p>
                      <a:pPr algn="ctr"/>
                      <a:r>
                        <a:rPr lang="en-IN" sz="1800" dirty="0"/>
                        <a:t>2.</a:t>
                      </a:r>
                    </a:p>
                  </a:txBody>
                  <a:tcPr/>
                </a:tc>
                <a:tc>
                  <a:txBody>
                    <a:bodyPr/>
                    <a:lstStyle/>
                    <a:p>
                      <a:pPr algn="ctr"/>
                      <a:r>
                        <a:rPr lang="en-IN" sz="1800" dirty="0">
                          <a:latin typeface="Times New Roman" panose="02020603050405020304" pitchFamily="18" charset="0"/>
                          <a:cs typeface="Times New Roman" panose="02020603050405020304" pitchFamily="18" charset="0"/>
                        </a:rPr>
                        <a:t>2021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b="0" i="0" kern="1200" dirty="0" err="1">
                          <a:solidFill>
                            <a:schemeClr val="tx1"/>
                          </a:solidFill>
                          <a:effectLst/>
                          <a:latin typeface="Times New Roman" panose="02020603050405020304" pitchFamily="18" charset="0"/>
                          <a:ea typeface="+mn-ea"/>
                          <a:cs typeface="Times New Roman" panose="02020603050405020304" pitchFamily="18" charset="0"/>
                        </a:rPr>
                        <a:t>Moya</a:t>
                      </a: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 , N. ., </a:t>
                      </a:r>
                      <a:r>
                        <a:rPr lang="en-IN" sz="1800" b="0" i="0" kern="1200" dirty="0" err="1">
                          <a:solidFill>
                            <a:schemeClr val="tx1"/>
                          </a:solidFill>
                          <a:effectLst/>
                          <a:latin typeface="Times New Roman" panose="02020603050405020304" pitchFamily="18" charset="0"/>
                          <a:ea typeface="+mn-ea"/>
                          <a:cs typeface="Times New Roman" panose="02020603050405020304" pitchFamily="18" charset="0"/>
                        </a:rPr>
                        <a:t>Biswas</a:t>
                      </a:r>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 G. ., J. Alonso-Gonzalez , C. ., &amp; </a:t>
                      </a:r>
                      <a:r>
                        <a:rPr lang="en-IN" sz="1800" b="0" i="0" kern="1200" dirty="0" err="1">
                          <a:solidFill>
                            <a:schemeClr val="tx1"/>
                          </a:solidFill>
                          <a:effectLst/>
                          <a:latin typeface="Times New Roman" panose="02020603050405020304" pitchFamily="18" charset="0"/>
                          <a:ea typeface="+mn-ea"/>
                          <a:cs typeface="Times New Roman" panose="02020603050405020304" pitchFamily="18" charset="0"/>
                        </a:rPr>
                        <a:t>Koutsoukos</a:t>
                      </a:r>
                      <a:endParaRPr lang="en-IN" sz="1800" b="0" dirty="0">
                        <a:latin typeface="Times New Roman" panose="02020603050405020304" pitchFamily="18" charset="0"/>
                        <a:cs typeface="Times New Roman" panose="02020603050405020304" pitchFamily="18" charset="0"/>
                      </a:endParaRPr>
                    </a:p>
                    <a:p>
                      <a:endParaRPr lang="en-IN"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cap="none" dirty="0">
                          <a:solidFill>
                            <a:schemeClr val="tx1"/>
                          </a:solidFill>
                          <a:effectLst/>
                          <a:latin typeface="Times New Roman" panose="02020603050405020304" pitchFamily="18" charset="0"/>
                          <a:ea typeface="+mn-ea"/>
                          <a:cs typeface="Times New Roman" panose="02020603050405020304" pitchFamily="18" charset="0"/>
                        </a:rPr>
                        <a:t>Structural </a:t>
                      </a:r>
                      <a:r>
                        <a:rPr lang="en-US" sz="1800" b="0" i="0" kern="1200" cap="none" dirty="0" err="1">
                          <a:solidFill>
                            <a:schemeClr val="tx1"/>
                          </a:solidFill>
                          <a:effectLst/>
                          <a:latin typeface="Times New Roman" panose="02020603050405020304" pitchFamily="18" charset="0"/>
                          <a:ea typeface="+mn-ea"/>
                          <a:cs typeface="Times New Roman" panose="02020603050405020304" pitchFamily="18" charset="0"/>
                        </a:rPr>
                        <a:t>observability</a:t>
                      </a:r>
                      <a:r>
                        <a:rPr lang="en-US" sz="1800" b="0" i="0" kern="1200" cap="none" dirty="0">
                          <a:solidFill>
                            <a:schemeClr val="tx1"/>
                          </a:solidFill>
                          <a:effectLst/>
                          <a:latin typeface="Times New Roman" panose="02020603050405020304" pitchFamily="18" charset="0"/>
                          <a:ea typeface="+mn-ea"/>
                          <a:cs typeface="Times New Roman" panose="02020603050405020304" pitchFamily="18" charset="0"/>
                        </a:rPr>
                        <a:t>. Application to decompose a system with possible conflicts</a:t>
                      </a:r>
                      <a:endParaRPr lang="en-IN" sz="18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Model based diagnosis of large continuous Distribution can be obtained partitioning the original diagnosis problem into the analysis of simpler </a:t>
                      </a:r>
                      <a:r>
                        <a:rPr lang="en-US" sz="1800" b="0" i="0" kern="1200" dirty="0" err="1">
                          <a:solidFill>
                            <a:schemeClr val="tx1"/>
                          </a:solidFill>
                          <a:effectLst/>
                          <a:latin typeface="Times New Roman" panose="02020603050405020304" pitchFamily="18" charset="0"/>
                          <a:ea typeface="+mn-ea"/>
                          <a:cs typeface="Times New Roman" panose="02020603050405020304" pitchFamily="18" charset="0"/>
                        </a:rPr>
                        <a:t>subproblems</a:t>
                      </a:r>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 In this work, Possible Conflicts are used to partition a system because they provide a systematic way to decompose a system</a:t>
                      </a:r>
                      <a:endParaRPr lang="en-IN" sz="1800" dirty="0">
                        <a:latin typeface="Times New Roman" panose="02020603050405020304" pitchFamily="18" charset="0"/>
                        <a:cs typeface="Times New Roman" panose="02020603050405020304" pitchFamily="18" charset="0"/>
                      </a:endParaRPr>
                    </a:p>
                    <a:p>
                      <a:endParaRPr lang="en-IN" sz="1800" dirty="0"/>
                    </a:p>
                  </a:txBody>
                  <a:tcPr/>
                </a:tc>
                <a:tc>
                  <a:txBody>
                    <a:bodyPr/>
                    <a:lstStyle/>
                    <a:p>
                      <a:r>
                        <a:rPr lang="en-IN" sz="1800" dirty="0">
                          <a:latin typeface="Times New Roman" panose="02020603050405020304" pitchFamily="18" charset="0"/>
                          <a:cs typeface="Times New Roman" panose="02020603050405020304" pitchFamily="18" charset="0"/>
                        </a:rPr>
                        <a:t>Costly subscription to use and difficulty in constructing at traffic rate</a:t>
                      </a:r>
                    </a:p>
                    <a:p>
                      <a:r>
                        <a:rPr lang="en-IN" sz="1800" dirty="0">
                          <a:latin typeface="Times New Roman" panose="02020603050405020304" pitchFamily="18" charset="0"/>
                          <a:cs typeface="Times New Roman" panose="02020603050405020304" pitchFamily="18" charset="0"/>
                        </a:rPr>
                        <a:t>(remote based application)</a:t>
                      </a:r>
                    </a:p>
                    <a:p>
                      <a:endParaRPr lang="en-IN" sz="1800" dirty="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758833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235672-5CCC-CF23-F17E-F2788EFECBF1}"/>
              </a:ext>
            </a:extLst>
          </p:cNvPr>
          <p:cNvSpPr>
            <a:spLocks noGrp="1"/>
          </p:cNvSpPr>
          <p:nvPr>
            <p:ph type="title"/>
          </p:nvPr>
        </p:nvSpPr>
        <p:spPr>
          <a:xfrm>
            <a:off x="457200" y="533400"/>
            <a:ext cx="8147248" cy="735360"/>
          </a:xfrm>
          <a:ln>
            <a:solidFill>
              <a:schemeClr val="bg2">
                <a:lumMod val="10000"/>
              </a:schemeClr>
            </a:solidFill>
          </a:ln>
        </p:spPr>
        <p:txBody>
          <a:bodyPr>
            <a:normAutofit fontScale="90000"/>
          </a:bodyPr>
          <a:lstStyle/>
          <a:p>
            <a:r>
              <a:rPr lang="en-IN" dirty="0">
                <a:latin typeface="Times New Roman" pitchFamily="18" charset="0"/>
                <a:cs typeface="Times New Roman" pitchFamily="18" charset="0"/>
              </a:rPr>
              <a:t>MONITORING FUNCTION COVERAGE</a:t>
            </a:r>
          </a:p>
        </p:txBody>
      </p:sp>
      <p:pic>
        <p:nvPicPr>
          <p:cNvPr id="5" name="Content Placeholder 4">
            <a:extLst>
              <a:ext uri="{FF2B5EF4-FFF2-40B4-BE49-F238E27FC236}">
                <a16:creationId xmlns:a16="http://schemas.microsoft.com/office/drawing/2014/main" xmlns="" id="{78F3C284-C2CE-E885-6C45-1152865892B7}"/>
              </a:ext>
            </a:extLst>
          </p:cNvPr>
          <p:cNvPicPr>
            <a:picLocks noGrp="1" noChangeAspect="1"/>
          </p:cNvPicPr>
          <p:nvPr>
            <p:ph idx="1"/>
          </p:nvPr>
        </p:nvPicPr>
        <p:blipFill>
          <a:blip r:embed="rId2"/>
          <a:stretch>
            <a:fillRect/>
          </a:stretch>
        </p:blipFill>
        <p:spPr>
          <a:xfrm>
            <a:off x="1043608" y="1340768"/>
            <a:ext cx="6984776" cy="2209470"/>
          </a:xfrm>
          <a:ln>
            <a:solidFill>
              <a:schemeClr val="tx1"/>
            </a:solidFill>
          </a:ln>
        </p:spPr>
      </p:pic>
      <p:pic>
        <p:nvPicPr>
          <p:cNvPr id="7" name="Picture 6">
            <a:extLst>
              <a:ext uri="{FF2B5EF4-FFF2-40B4-BE49-F238E27FC236}">
                <a16:creationId xmlns:a16="http://schemas.microsoft.com/office/drawing/2014/main" xmlns="" id="{3BAC9791-D954-C080-3120-4AAEA055C965}"/>
              </a:ext>
            </a:extLst>
          </p:cNvPr>
          <p:cNvPicPr>
            <a:picLocks noChangeAspect="1"/>
          </p:cNvPicPr>
          <p:nvPr/>
        </p:nvPicPr>
        <p:blipFill>
          <a:blip r:embed="rId3"/>
          <a:stretch>
            <a:fillRect/>
          </a:stretch>
        </p:blipFill>
        <p:spPr>
          <a:xfrm>
            <a:off x="1475656" y="3717032"/>
            <a:ext cx="5768840" cy="2949683"/>
          </a:xfrm>
          <a:prstGeom prst="rect">
            <a:avLst/>
          </a:prstGeom>
          <a:ln>
            <a:solidFill>
              <a:schemeClr val="tx1"/>
            </a:solidFill>
          </a:ln>
        </p:spPr>
      </p:pic>
    </p:spTree>
    <p:extLst>
      <p:ext uri="{BB962C8B-B14F-4D97-AF65-F5344CB8AC3E}">
        <p14:creationId xmlns:p14="http://schemas.microsoft.com/office/powerpoint/2010/main" val="19179317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1877DA9D-000B-5606-B432-8ECDF9BABE18}"/>
              </a:ext>
            </a:extLst>
          </p:cNvPr>
          <p:cNvPicPr>
            <a:picLocks noGrp="1" noChangeAspect="1"/>
          </p:cNvPicPr>
          <p:nvPr>
            <p:ph idx="1"/>
          </p:nvPr>
        </p:nvPicPr>
        <p:blipFill>
          <a:blip r:embed="rId2"/>
          <a:stretch>
            <a:fillRect/>
          </a:stretch>
        </p:blipFill>
        <p:spPr>
          <a:xfrm>
            <a:off x="1403647" y="548680"/>
            <a:ext cx="5867908" cy="3034576"/>
          </a:xfrm>
          <a:ln>
            <a:solidFill>
              <a:schemeClr val="tx1"/>
            </a:solidFill>
          </a:ln>
        </p:spPr>
      </p:pic>
      <p:pic>
        <p:nvPicPr>
          <p:cNvPr id="4" name="Picture 3">
            <a:extLst>
              <a:ext uri="{FF2B5EF4-FFF2-40B4-BE49-F238E27FC236}">
                <a16:creationId xmlns:a16="http://schemas.microsoft.com/office/drawing/2014/main" xmlns="" id="{E17E6507-42AB-FD41-4C19-D491DA8E407C}"/>
              </a:ext>
            </a:extLst>
          </p:cNvPr>
          <p:cNvPicPr>
            <a:picLocks noChangeAspect="1"/>
          </p:cNvPicPr>
          <p:nvPr/>
        </p:nvPicPr>
        <p:blipFill>
          <a:blip r:embed="rId3"/>
          <a:stretch>
            <a:fillRect/>
          </a:stretch>
        </p:blipFill>
        <p:spPr>
          <a:xfrm>
            <a:off x="1403647" y="3702762"/>
            <a:ext cx="6149873" cy="2894590"/>
          </a:xfrm>
          <a:prstGeom prst="rect">
            <a:avLst/>
          </a:prstGeom>
          <a:ln>
            <a:solidFill>
              <a:schemeClr val="tx1"/>
            </a:solidFill>
          </a:ln>
        </p:spPr>
      </p:pic>
    </p:spTree>
    <p:extLst>
      <p:ext uri="{BB962C8B-B14F-4D97-AF65-F5344CB8AC3E}">
        <p14:creationId xmlns:p14="http://schemas.microsoft.com/office/powerpoint/2010/main" val="12557850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4E27210D-D715-AC26-3A6C-BBAE4CAC2BD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0836" y="449936"/>
            <a:ext cx="8028384" cy="4752950"/>
          </a:xfrm>
          <a:prstGeom prst="rect">
            <a:avLst/>
          </a:prstGeom>
          <a:solidFill>
            <a:srgbClr val="FFFFFF">
              <a:shade val="85000"/>
            </a:srgbClr>
          </a:solidFill>
          <a:ln w="88900" cap="sq">
            <a:solidFill>
              <a:schemeClr val="tx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xmlns="" id="{0B8F28BA-340F-E16A-4823-D660B09BFEA3}"/>
              </a:ext>
            </a:extLst>
          </p:cNvPr>
          <p:cNvPicPr>
            <a:picLocks noChangeAspect="1"/>
          </p:cNvPicPr>
          <p:nvPr/>
        </p:nvPicPr>
        <p:blipFill>
          <a:blip r:embed="rId3"/>
          <a:stretch>
            <a:fillRect/>
          </a:stretch>
        </p:blipFill>
        <p:spPr>
          <a:xfrm>
            <a:off x="1331640" y="5654175"/>
            <a:ext cx="5976664" cy="670618"/>
          </a:xfrm>
          <a:prstGeom prst="rect">
            <a:avLst/>
          </a:prstGeom>
          <a:ln>
            <a:solidFill>
              <a:schemeClr val="tx1"/>
            </a:solidFill>
          </a:ln>
        </p:spPr>
      </p:pic>
    </p:spTree>
    <p:extLst>
      <p:ext uri="{BB962C8B-B14F-4D97-AF65-F5344CB8AC3E}">
        <p14:creationId xmlns:p14="http://schemas.microsoft.com/office/powerpoint/2010/main" val="13241563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EDF82C2A-074E-CF29-95F8-C3C5E7572045}"/>
              </a:ext>
            </a:extLst>
          </p:cNvPr>
          <p:cNvPicPr>
            <a:picLocks noGrp="1" noChangeAspect="1"/>
          </p:cNvPicPr>
          <p:nvPr>
            <p:ph idx="1"/>
          </p:nvPr>
        </p:nvPicPr>
        <p:blipFill>
          <a:blip r:embed="rId2"/>
          <a:stretch>
            <a:fillRect/>
          </a:stretch>
        </p:blipFill>
        <p:spPr>
          <a:xfrm>
            <a:off x="251520" y="620688"/>
            <a:ext cx="8229600" cy="5454152"/>
          </a:xfrm>
          <a:prstGeom prst="rect">
            <a:avLst/>
          </a:prstGeom>
          <a:solidFill>
            <a:srgbClr val="FFFFFF">
              <a:shade val="85000"/>
            </a:srgbClr>
          </a:solidFill>
          <a:ln w="88900" cap="sq">
            <a:solidFill>
              <a:schemeClr val="tx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267544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06E37C-A487-3643-0ABF-33075E1283AB}"/>
              </a:ext>
            </a:extLst>
          </p:cNvPr>
          <p:cNvSpPr>
            <a:spLocks noGrp="1"/>
          </p:cNvSpPr>
          <p:nvPr>
            <p:ph type="title"/>
          </p:nvPr>
        </p:nvSpPr>
        <p:spPr>
          <a:xfrm>
            <a:off x="457200" y="476672"/>
            <a:ext cx="8229600" cy="648072"/>
          </a:xfrm>
          <a:ln>
            <a:solidFill>
              <a:schemeClr val="tx1"/>
            </a:solidFill>
          </a:ln>
        </p:spPr>
        <p:txBody>
          <a:bodyPr>
            <a:normAutofit/>
          </a:bodyPr>
          <a:lstStyle/>
          <a:p>
            <a:r>
              <a:rPr lang="en-IN" sz="3200" dirty="0" smtClean="0">
                <a:latin typeface="Times New Roman" panose="02020603050405020304" pitchFamily="18" charset="0"/>
                <a:cs typeface="Times New Roman" panose="02020603050405020304" pitchFamily="18" charset="0"/>
              </a:rPr>
              <a:t>CALCULATIONS:</a:t>
            </a:r>
            <a:endParaRPr lang="en-IN" sz="3200" dirty="0"/>
          </a:p>
        </p:txBody>
      </p:sp>
      <p:sp>
        <p:nvSpPr>
          <p:cNvPr id="3" name="Content Placeholder 2">
            <a:extLst>
              <a:ext uri="{FF2B5EF4-FFF2-40B4-BE49-F238E27FC236}">
                <a16:creationId xmlns:a16="http://schemas.microsoft.com/office/drawing/2014/main" xmlns="" id="{CCA39C4C-0988-01B5-5BC5-9C89C613F578}"/>
              </a:ext>
            </a:extLst>
          </p:cNvPr>
          <p:cNvSpPr>
            <a:spLocks noGrp="1"/>
          </p:cNvSpPr>
          <p:nvPr>
            <p:ph idx="1"/>
          </p:nvPr>
        </p:nvSpPr>
        <p:spPr>
          <a:xfrm>
            <a:off x="457200" y="1196752"/>
            <a:ext cx="8229600" cy="5280248"/>
          </a:xfrm>
          <a:ln>
            <a:solidFill>
              <a:schemeClr val="tx1"/>
            </a:solidFill>
          </a:ln>
        </p:spPr>
        <p:txBody>
          <a:bodyPr>
            <a:normAutofit fontScale="32500" lnSpcReduction="20000"/>
          </a:bodyPr>
          <a:lstStyle/>
          <a:p>
            <a:pPr marL="0" indent="0">
              <a:buNone/>
            </a:pPr>
            <a:r>
              <a:rPr lang="en-US" sz="6000" b="1" dirty="0" smtClean="0">
                <a:latin typeface="Times New Roman" pitchFamily="18" charset="0"/>
                <a:cs typeface="Times New Roman" pitchFamily="18" charset="0"/>
              </a:rPr>
              <a:t>LOGS</a:t>
            </a:r>
          </a:p>
          <a:p>
            <a:r>
              <a:rPr lang="en-US" sz="4900" b="1" dirty="0" smtClean="0">
                <a:latin typeface="Times New Roman" pitchFamily="18" charset="0"/>
                <a:cs typeface="Times New Roman" pitchFamily="18" charset="0"/>
              </a:rPr>
              <a:t>log volume:</a:t>
            </a:r>
          </a:p>
          <a:p>
            <a:pPr marL="0" indent="0">
              <a:buNone/>
            </a:pPr>
            <a:r>
              <a:rPr lang="en-US" sz="4900" dirty="0" smtClean="0">
                <a:latin typeface="Times New Roman" pitchFamily="18" charset="0"/>
                <a:cs typeface="Times New Roman" pitchFamily="18" charset="0"/>
              </a:rPr>
              <a:t>Given: 1000 log entries in a 1-hour period.</a:t>
            </a:r>
          </a:p>
          <a:p>
            <a:pPr marL="0" indent="0">
              <a:buNone/>
            </a:pPr>
            <a:r>
              <a:rPr lang="en-US" sz="4900" dirty="0" smtClean="0">
                <a:latin typeface="Times New Roman" pitchFamily="18" charset="0"/>
                <a:cs typeface="Times New Roman" pitchFamily="18" charset="0"/>
              </a:rPr>
              <a:t>Calculate: Log volume per hour.</a:t>
            </a:r>
          </a:p>
          <a:p>
            <a:pPr marL="0" indent="0">
              <a:buNone/>
            </a:pPr>
            <a:r>
              <a:rPr lang="en-US" sz="4900" dirty="0" smtClean="0">
                <a:latin typeface="Times New Roman" pitchFamily="18" charset="0"/>
                <a:cs typeface="Times New Roman" pitchFamily="18" charset="0"/>
              </a:rPr>
              <a:t>Solution:</a:t>
            </a:r>
          </a:p>
          <a:p>
            <a:pPr marL="0" indent="0">
              <a:buNone/>
            </a:pPr>
            <a:r>
              <a:rPr lang="en-US" sz="4900" dirty="0" smtClean="0">
                <a:latin typeface="Times New Roman" pitchFamily="18" charset="0"/>
                <a:cs typeface="Times New Roman" pitchFamily="18" charset="0"/>
              </a:rPr>
              <a:t>Log volume per hour = Total number of logs / Time period</a:t>
            </a:r>
          </a:p>
          <a:p>
            <a:pPr marL="0" indent="0">
              <a:buNone/>
            </a:pPr>
            <a:r>
              <a:rPr lang="en-US" sz="4900" dirty="0" smtClean="0">
                <a:latin typeface="Times New Roman" pitchFamily="18" charset="0"/>
                <a:cs typeface="Times New Roman" pitchFamily="18" charset="0"/>
              </a:rPr>
              <a:t>Log volume per hour = 1000 logs / 1 hour = 1000 logs/hour</a:t>
            </a:r>
          </a:p>
          <a:p>
            <a:endParaRPr lang="en-US" sz="4900" dirty="0" smtClean="0">
              <a:latin typeface="Times New Roman" pitchFamily="18" charset="0"/>
              <a:cs typeface="Times New Roman" pitchFamily="18" charset="0"/>
            </a:endParaRPr>
          </a:p>
          <a:p>
            <a:r>
              <a:rPr lang="en-US" sz="4900" b="1" dirty="0" smtClean="0">
                <a:latin typeface="Times New Roman" pitchFamily="18" charset="0"/>
                <a:cs typeface="Times New Roman" pitchFamily="18" charset="0"/>
              </a:rPr>
              <a:t>Error Rate:</a:t>
            </a:r>
          </a:p>
          <a:p>
            <a:pPr marL="0" indent="0">
              <a:buNone/>
            </a:pPr>
            <a:r>
              <a:rPr lang="en-US" sz="4900" dirty="0" smtClean="0">
                <a:latin typeface="Times New Roman" pitchFamily="18" charset="0"/>
                <a:cs typeface="Times New Roman" pitchFamily="18" charset="0"/>
              </a:rPr>
              <a:t>Given: 50 error logs out of 1000 total logs.</a:t>
            </a:r>
          </a:p>
          <a:p>
            <a:pPr marL="0" indent="0">
              <a:buNone/>
            </a:pPr>
            <a:r>
              <a:rPr lang="en-US" sz="4900" dirty="0" smtClean="0">
                <a:latin typeface="Times New Roman" pitchFamily="18" charset="0"/>
                <a:cs typeface="Times New Roman" pitchFamily="18" charset="0"/>
              </a:rPr>
              <a:t>Calculate: Error rate as a percentage.</a:t>
            </a:r>
          </a:p>
          <a:p>
            <a:pPr marL="0" indent="0">
              <a:buNone/>
            </a:pPr>
            <a:r>
              <a:rPr lang="en-US" sz="4900" dirty="0" smtClean="0">
                <a:latin typeface="Times New Roman" pitchFamily="18" charset="0"/>
                <a:cs typeface="Times New Roman" pitchFamily="18" charset="0"/>
              </a:rPr>
              <a:t>Solution:</a:t>
            </a:r>
          </a:p>
          <a:p>
            <a:pPr marL="0" indent="0">
              <a:buNone/>
            </a:pPr>
            <a:r>
              <a:rPr lang="en-US" sz="4900" dirty="0" smtClean="0">
                <a:latin typeface="Times New Roman" pitchFamily="18" charset="0"/>
                <a:cs typeface="Times New Roman" pitchFamily="18" charset="0"/>
              </a:rPr>
              <a:t>Error rate = (Number of error logs / Total number of logs) * 100%</a:t>
            </a:r>
          </a:p>
          <a:p>
            <a:pPr marL="0" indent="0">
              <a:buNone/>
            </a:pPr>
            <a:r>
              <a:rPr lang="en-US" sz="4900" dirty="0" smtClean="0">
                <a:latin typeface="Times New Roman" pitchFamily="18" charset="0"/>
                <a:cs typeface="Times New Roman" pitchFamily="18" charset="0"/>
              </a:rPr>
              <a:t>Error rate = (50 / 1000) * 100% = 5%</a:t>
            </a:r>
          </a:p>
          <a:p>
            <a:endParaRPr lang="en-US" sz="4900" dirty="0" smtClean="0">
              <a:latin typeface="Times New Roman" pitchFamily="18" charset="0"/>
              <a:cs typeface="Times New Roman" pitchFamily="18" charset="0"/>
            </a:endParaRPr>
          </a:p>
          <a:p>
            <a:r>
              <a:rPr lang="en-US" sz="4900" b="1" dirty="0" smtClean="0">
                <a:latin typeface="Times New Roman" pitchFamily="18" charset="0"/>
                <a:cs typeface="Times New Roman" pitchFamily="18" charset="0"/>
              </a:rPr>
              <a:t>Event Frequency:</a:t>
            </a:r>
          </a:p>
          <a:p>
            <a:pPr marL="0" indent="0">
              <a:buNone/>
            </a:pPr>
            <a:r>
              <a:rPr lang="en-US" sz="4900" dirty="0" smtClean="0">
                <a:latin typeface="Times New Roman" pitchFamily="18" charset="0"/>
                <a:cs typeface="Times New Roman" pitchFamily="18" charset="0"/>
              </a:rPr>
              <a:t>Given: Log data containing API endpoint accesses.</a:t>
            </a:r>
          </a:p>
          <a:p>
            <a:pPr marL="0" indent="0">
              <a:buNone/>
            </a:pPr>
            <a:r>
              <a:rPr lang="en-US" sz="4900" dirty="0" smtClean="0">
                <a:latin typeface="Times New Roman" pitchFamily="18" charset="0"/>
                <a:cs typeface="Times New Roman" pitchFamily="18" charset="0"/>
              </a:rPr>
              <a:t>Calculate: Frequency of a specific API endpoint accessed within a given period.</a:t>
            </a:r>
          </a:p>
          <a:p>
            <a:pPr marL="0" indent="0">
              <a:buNone/>
            </a:pPr>
            <a:r>
              <a:rPr lang="en-US" sz="4900" dirty="0" smtClean="0">
                <a:latin typeface="Times New Roman" pitchFamily="18" charset="0"/>
                <a:cs typeface="Times New Roman" pitchFamily="18" charset="0"/>
              </a:rPr>
              <a:t>Solution: Count the occurrences of the specific API endpoint accessed within the given period.</a:t>
            </a:r>
          </a:p>
          <a:p>
            <a:endParaRPr lang="en-IN" sz="3400" dirty="0"/>
          </a:p>
        </p:txBody>
      </p:sp>
    </p:spTree>
    <p:extLst>
      <p:ext uri="{BB962C8B-B14F-4D97-AF65-F5344CB8AC3E}">
        <p14:creationId xmlns:p14="http://schemas.microsoft.com/office/powerpoint/2010/main" val="5345285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FD32D8C-A4F1-5C01-54EE-10AAA08E787F}"/>
              </a:ext>
            </a:extLst>
          </p:cNvPr>
          <p:cNvSpPr>
            <a:spLocks noGrp="1"/>
          </p:cNvSpPr>
          <p:nvPr>
            <p:ph idx="1"/>
          </p:nvPr>
        </p:nvSpPr>
        <p:spPr>
          <a:xfrm>
            <a:off x="457200" y="620688"/>
            <a:ext cx="8229600" cy="5856312"/>
          </a:xfrm>
          <a:ln>
            <a:solidFill>
              <a:schemeClr val="tx1"/>
            </a:solidFill>
          </a:ln>
        </p:spPr>
        <p:txBody>
          <a:bodyPr>
            <a:normAutofit fontScale="70000" lnSpcReduction="20000"/>
          </a:bodyPr>
          <a:lstStyle/>
          <a:p>
            <a:pPr marL="0" indent="0">
              <a:buNone/>
            </a:pPr>
            <a:r>
              <a:rPr lang="en-US" sz="3400" b="1" dirty="0"/>
              <a:t>METRICS</a:t>
            </a:r>
            <a:r>
              <a:rPr lang="en-US" sz="3400" b="1" dirty="0" smtClean="0"/>
              <a:t>:</a:t>
            </a:r>
            <a:endParaRPr lang="en-US" dirty="0">
              <a:latin typeface="Times New Roman" panose="02020603050405020304" pitchFamily="18" charset="0"/>
              <a:cs typeface="Times New Roman" panose="02020603050405020304" pitchFamily="18" charset="0"/>
            </a:endParaRPr>
          </a:p>
          <a:p>
            <a:r>
              <a:rPr lang="en-US" sz="2600" b="1" dirty="0">
                <a:latin typeface="Times New Roman" panose="02020603050405020304" pitchFamily="18" charset="0"/>
                <a:cs typeface="Times New Roman" panose="02020603050405020304" pitchFamily="18" charset="0"/>
              </a:rPr>
              <a:t>Average Response Time:</a:t>
            </a:r>
          </a:p>
          <a:p>
            <a:pPr marL="0" indent="0">
              <a:buNone/>
            </a:pPr>
            <a:r>
              <a:rPr lang="en-US" sz="2600" dirty="0" smtClean="0">
                <a:latin typeface="Times New Roman" panose="02020603050405020304" pitchFamily="18" charset="0"/>
                <a:cs typeface="Times New Roman" panose="02020603050405020304" pitchFamily="18" charset="0"/>
              </a:rPr>
              <a:t>Given</a:t>
            </a:r>
            <a:r>
              <a:rPr lang="en-US" sz="2600" dirty="0">
                <a:latin typeface="Times New Roman" panose="02020603050405020304" pitchFamily="18" charset="0"/>
                <a:cs typeface="Times New Roman" panose="02020603050405020304" pitchFamily="18" charset="0"/>
              </a:rPr>
              <a:t>: Response times of 100 </a:t>
            </a:r>
            <a:r>
              <a:rPr lang="en-US" sz="2600" dirty="0" err="1">
                <a:latin typeface="Times New Roman" panose="02020603050405020304" pitchFamily="18" charset="0"/>
                <a:cs typeface="Times New Roman" panose="02020603050405020304" pitchFamily="18" charset="0"/>
              </a:rPr>
              <a:t>ms</a:t>
            </a:r>
            <a:r>
              <a:rPr lang="en-US" sz="2600" dirty="0">
                <a:latin typeface="Times New Roman" panose="02020603050405020304" pitchFamily="18" charset="0"/>
                <a:cs typeface="Times New Roman" panose="02020603050405020304" pitchFamily="18" charset="0"/>
              </a:rPr>
              <a:t>, 200 </a:t>
            </a:r>
            <a:r>
              <a:rPr lang="en-US" sz="2600" dirty="0" err="1">
                <a:latin typeface="Times New Roman" panose="02020603050405020304" pitchFamily="18" charset="0"/>
                <a:cs typeface="Times New Roman" panose="02020603050405020304" pitchFamily="18" charset="0"/>
              </a:rPr>
              <a:t>ms</a:t>
            </a:r>
            <a:r>
              <a:rPr lang="en-US" sz="2600" dirty="0">
                <a:latin typeface="Times New Roman" panose="02020603050405020304" pitchFamily="18" charset="0"/>
                <a:cs typeface="Times New Roman" panose="02020603050405020304" pitchFamily="18" charset="0"/>
              </a:rPr>
              <a:t>, and 300 </a:t>
            </a:r>
            <a:r>
              <a:rPr lang="en-US" sz="2600" dirty="0" err="1">
                <a:latin typeface="Times New Roman" panose="02020603050405020304" pitchFamily="18" charset="0"/>
                <a:cs typeface="Times New Roman" panose="02020603050405020304" pitchFamily="18" charset="0"/>
              </a:rPr>
              <a:t>ms</a:t>
            </a:r>
            <a:r>
              <a:rPr lang="en-US" sz="2600" dirty="0">
                <a:latin typeface="Times New Roman" panose="02020603050405020304" pitchFamily="18" charset="0"/>
                <a:cs typeface="Times New Roman" panose="02020603050405020304" pitchFamily="18" charset="0"/>
              </a:rPr>
              <a:t> for three requests.</a:t>
            </a:r>
          </a:p>
          <a:p>
            <a:pPr marL="0" indent="0">
              <a:buNone/>
            </a:pPr>
            <a:r>
              <a:rPr lang="en-US" sz="2600" dirty="0">
                <a:latin typeface="Times New Roman" panose="02020603050405020304" pitchFamily="18" charset="0"/>
                <a:cs typeface="Times New Roman" panose="02020603050405020304" pitchFamily="18" charset="0"/>
              </a:rPr>
              <a:t>Calculate: Average response time.</a:t>
            </a:r>
          </a:p>
          <a:p>
            <a:pPr marL="0" indent="0">
              <a:buNone/>
            </a:pPr>
            <a:r>
              <a:rPr lang="en-US" sz="2600" dirty="0">
                <a:latin typeface="Times New Roman" panose="02020603050405020304" pitchFamily="18" charset="0"/>
                <a:cs typeface="Times New Roman" panose="02020603050405020304" pitchFamily="18" charset="0"/>
              </a:rPr>
              <a:t>Solution:</a:t>
            </a:r>
          </a:p>
          <a:p>
            <a:pPr marL="0" indent="0">
              <a:buNone/>
            </a:pPr>
            <a:r>
              <a:rPr lang="en-US" sz="2600" dirty="0">
                <a:latin typeface="Times New Roman" panose="02020603050405020304" pitchFamily="18" charset="0"/>
                <a:cs typeface="Times New Roman" panose="02020603050405020304" pitchFamily="18" charset="0"/>
              </a:rPr>
              <a:t>Average response time = (Response time1 + Response time2 + Response time3) / Number of requests</a:t>
            </a:r>
          </a:p>
          <a:p>
            <a:pPr marL="0" indent="0">
              <a:buNone/>
            </a:pPr>
            <a:r>
              <a:rPr lang="en-US" sz="2600" dirty="0">
                <a:latin typeface="Times New Roman" panose="02020603050405020304" pitchFamily="18" charset="0"/>
                <a:cs typeface="Times New Roman" panose="02020603050405020304" pitchFamily="18" charset="0"/>
              </a:rPr>
              <a:t>Average response time = (100 </a:t>
            </a:r>
            <a:r>
              <a:rPr lang="en-US" sz="2600" dirty="0" err="1">
                <a:latin typeface="Times New Roman" panose="02020603050405020304" pitchFamily="18" charset="0"/>
                <a:cs typeface="Times New Roman" panose="02020603050405020304" pitchFamily="18" charset="0"/>
              </a:rPr>
              <a:t>ms</a:t>
            </a:r>
            <a:r>
              <a:rPr lang="en-US" sz="2600" dirty="0">
                <a:latin typeface="Times New Roman" panose="02020603050405020304" pitchFamily="18" charset="0"/>
                <a:cs typeface="Times New Roman" panose="02020603050405020304" pitchFamily="18" charset="0"/>
              </a:rPr>
              <a:t> + 200 </a:t>
            </a:r>
            <a:r>
              <a:rPr lang="en-US" sz="2600" dirty="0" err="1">
                <a:latin typeface="Times New Roman" panose="02020603050405020304" pitchFamily="18" charset="0"/>
                <a:cs typeface="Times New Roman" panose="02020603050405020304" pitchFamily="18" charset="0"/>
              </a:rPr>
              <a:t>ms</a:t>
            </a:r>
            <a:r>
              <a:rPr lang="en-US" sz="2600" dirty="0">
                <a:latin typeface="Times New Roman" panose="02020603050405020304" pitchFamily="18" charset="0"/>
                <a:cs typeface="Times New Roman" panose="02020603050405020304" pitchFamily="18" charset="0"/>
              </a:rPr>
              <a:t> + 300 </a:t>
            </a:r>
            <a:r>
              <a:rPr lang="en-US" sz="2600" dirty="0" err="1">
                <a:latin typeface="Times New Roman" panose="02020603050405020304" pitchFamily="18" charset="0"/>
                <a:cs typeface="Times New Roman" panose="02020603050405020304" pitchFamily="18" charset="0"/>
              </a:rPr>
              <a:t>ms</a:t>
            </a:r>
            <a:r>
              <a:rPr lang="en-US" sz="2600" dirty="0">
                <a:latin typeface="Times New Roman" panose="02020603050405020304" pitchFamily="18" charset="0"/>
                <a:cs typeface="Times New Roman" panose="02020603050405020304" pitchFamily="18" charset="0"/>
              </a:rPr>
              <a:t>) / 3 = 600 </a:t>
            </a:r>
            <a:r>
              <a:rPr lang="en-US" sz="2600" dirty="0" err="1">
                <a:latin typeface="Times New Roman" panose="02020603050405020304" pitchFamily="18" charset="0"/>
                <a:cs typeface="Times New Roman" panose="02020603050405020304" pitchFamily="18" charset="0"/>
              </a:rPr>
              <a:t>ms</a:t>
            </a:r>
            <a:r>
              <a:rPr lang="en-US" sz="2600" dirty="0">
                <a:latin typeface="Times New Roman" panose="02020603050405020304" pitchFamily="18" charset="0"/>
                <a:cs typeface="Times New Roman" panose="02020603050405020304" pitchFamily="18" charset="0"/>
              </a:rPr>
              <a:t> / 3 = 200 </a:t>
            </a:r>
            <a:r>
              <a:rPr lang="en-US" sz="2600" dirty="0" err="1">
                <a:latin typeface="Times New Roman" panose="02020603050405020304" pitchFamily="18" charset="0"/>
                <a:cs typeface="Times New Roman" panose="02020603050405020304" pitchFamily="18" charset="0"/>
              </a:rPr>
              <a:t>ms</a:t>
            </a:r>
            <a:endParaRPr lang="en-US" sz="2600" dirty="0">
              <a:latin typeface="Times New Roman" panose="02020603050405020304" pitchFamily="18" charset="0"/>
              <a:cs typeface="Times New Roman" panose="02020603050405020304" pitchFamily="18" charset="0"/>
            </a:endParaRPr>
          </a:p>
          <a:p>
            <a:pPr marL="0" indent="0">
              <a:buNone/>
            </a:pPr>
            <a:endParaRPr lang="en-US" sz="2600" dirty="0" smtClean="0">
              <a:latin typeface="Times New Roman" panose="02020603050405020304" pitchFamily="18" charset="0"/>
              <a:cs typeface="Times New Roman" panose="02020603050405020304" pitchFamily="18" charset="0"/>
            </a:endParaRPr>
          </a:p>
          <a:p>
            <a:r>
              <a:rPr lang="en-US" sz="2600" b="1" dirty="0" smtClean="0">
                <a:latin typeface="Times New Roman" panose="02020603050405020304" pitchFamily="18" charset="0"/>
                <a:cs typeface="Times New Roman" panose="02020603050405020304" pitchFamily="18" charset="0"/>
              </a:rPr>
              <a:t>90th </a:t>
            </a:r>
            <a:r>
              <a:rPr lang="en-US" sz="2600" b="1" dirty="0">
                <a:latin typeface="Times New Roman" panose="02020603050405020304" pitchFamily="18" charset="0"/>
                <a:cs typeface="Times New Roman" panose="02020603050405020304" pitchFamily="18" charset="0"/>
              </a:rPr>
              <a:t>Percentile Response Time:</a:t>
            </a:r>
          </a:p>
          <a:p>
            <a:pPr marL="0" indent="0">
              <a:buNone/>
            </a:pPr>
            <a:r>
              <a:rPr lang="en-US" sz="2600" dirty="0" smtClean="0">
                <a:latin typeface="Times New Roman" panose="02020603050405020304" pitchFamily="18" charset="0"/>
                <a:cs typeface="Times New Roman" panose="02020603050405020304" pitchFamily="18" charset="0"/>
              </a:rPr>
              <a:t>Given</a:t>
            </a:r>
            <a:r>
              <a:rPr lang="en-US" sz="2600" dirty="0">
                <a:latin typeface="Times New Roman" panose="02020603050405020304" pitchFamily="18" charset="0"/>
                <a:cs typeface="Times New Roman" panose="02020603050405020304" pitchFamily="18" charset="0"/>
              </a:rPr>
              <a:t>: Response times sorted in ascending order, with the 90th percentile at 250 </a:t>
            </a:r>
            <a:r>
              <a:rPr lang="en-US" sz="2600" dirty="0" err="1">
                <a:latin typeface="Times New Roman" panose="02020603050405020304" pitchFamily="18" charset="0"/>
                <a:cs typeface="Times New Roman" panose="02020603050405020304" pitchFamily="18" charset="0"/>
              </a:rPr>
              <a:t>ms.</a:t>
            </a:r>
            <a:endParaRPr lang="en-US" sz="2600" dirty="0">
              <a:latin typeface="Times New Roman" panose="02020603050405020304" pitchFamily="18" charset="0"/>
              <a:cs typeface="Times New Roman" panose="02020603050405020304" pitchFamily="18" charset="0"/>
            </a:endParaRPr>
          </a:p>
          <a:p>
            <a:pPr marL="0" indent="0">
              <a:buNone/>
            </a:pPr>
            <a:r>
              <a:rPr lang="en-US" sz="2600" dirty="0">
                <a:latin typeface="Times New Roman" panose="02020603050405020304" pitchFamily="18" charset="0"/>
                <a:cs typeface="Times New Roman" panose="02020603050405020304" pitchFamily="18" charset="0"/>
              </a:rPr>
              <a:t>Determine: Response time below which 90% of requests fall.</a:t>
            </a:r>
          </a:p>
          <a:p>
            <a:pPr marL="0" indent="0">
              <a:buNone/>
            </a:pPr>
            <a:r>
              <a:rPr lang="en-US" sz="2600" dirty="0">
                <a:latin typeface="Times New Roman" panose="02020603050405020304" pitchFamily="18" charset="0"/>
                <a:cs typeface="Times New Roman" panose="02020603050405020304" pitchFamily="18" charset="0"/>
              </a:rPr>
              <a:t>Solution: The 90th percentile response time is directly given as 250 </a:t>
            </a:r>
            <a:r>
              <a:rPr lang="en-US" sz="2600" dirty="0" err="1">
                <a:latin typeface="Times New Roman" panose="02020603050405020304" pitchFamily="18" charset="0"/>
                <a:cs typeface="Times New Roman" panose="02020603050405020304" pitchFamily="18" charset="0"/>
              </a:rPr>
              <a:t>ms.</a:t>
            </a:r>
            <a:endParaRPr lang="en-US" sz="2600" dirty="0">
              <a:latin typeface="Times New Roman" panose="02020603050405020304" pitchFamily="18" charset="0"/>
              <a:cs typeface="Times New Roman" panose="02020603050405020304" pitchFamily="18" charset="0"/>
            </a:endParaRPr>
          </a:p>
          <a:p>
            <a:pPr marL="0" indent="0">
              <a:buNone/>
            </a:pPr>
            <a:endParaRPr lang="en-US" sz="2600" dirty="0" smtClean="0">
              <a:latin typeface="Times New Roman" panose="02020603050405020304" pitchFamily="18" charset="0"/>
              <a:cs typeface="Times New Roman" panose="02020603050405020304" pitchFamily="18" charset="0"/>
            </a:endParaRPr>
          </a:p>
          <a:p>
            <a:r>
              <a:rPr lang="en-US" sz="2600" b="1" dirty="0" smtClean="0">
                <a:latin typeface="Times New Roman" panose="02020603050405020304" pitchFamily="18" charset="0"/>
                <a:cs typeface="Times New Roman" panose="02020603050405020304" pitchFamily="18" charset="0"/>
              </a:rPr>
              <a:t>Throughput</a:t>
            </a:r>
            <a:r>
              <a:rPr lang="en-US" sz="2600" b="1" dirty="0">
                <a:latin typeface="Times New Roman" panose="02020603050405020304" pitchFamily="18" charset="0"/>
                <a:cs typeface="Times New Roman" panose="02020603050405020304" pitchFamily="18" charset="0"/>
              </a:rPr>
              <a:t>:</a:t>
            </a:r>
          </a:p>
          <a:p>
            <a:pPr marL="0" indent="0">
              <a:buNone/>
            </a:pPr>
            <a:r>
              <a:rPr lang="en-US" sz="2600" dirty="0" smtClean="0">
                <a:latin typeface="Times New Roman" panose="02020603050405020304" pitchFamily="18" charset="0"/>
                <a:cs typeface="Times New Roman" panose="02020603050405020304" pitchFamily="18" charset="0"/>
              </a:rPr>
              <a:t>Given</a:t>
            </a:r>
            <a:r>
              <a:rPr lang="en-US" sz="2600" dirty="0">
                <a:latin typeface="Times New Roman" panose="02020603050405020304" pitchFamily="18" charset="0"/>
                <a:cs typeface="Times New Roman" panose="02020603050405020304" pitchFamily="18" charset="0"/>
              </a:rPr>
              <a:t>: 1000 requests served in 1 minute.</a:t>
            </a:r>
          </a:p>
          <a:p>
            <a:pPr marL="0" indent="0">
              <a:buNone/>
            </a:pPr>
            <a:r>
              <a:rPr lang="en-US" sz="2600" dirty="0">
                <a:latin typeface="Times New Roman" panose="02020603050405020304" pitchFamily="18" charset="0"/>
                <a:cs typeface="Times New Roman" panose="02020603050405020304" pitchFamily="18" charset="0"/>
              </a:rPr>
              <a:t>Calculate: Throughput in requests per minute.</a:t>
            </a:r>
          </a:p>
          <a:p>
            <a:pPr marL="0" indent="0">
              <a:buNone/>
            </a:pPr>
            <a:r>
              <a:rPr lang="en-US" sz="2600" dirty="0">
                <a:latin typeface="Times New Roman" panose="02020603050405020304" pitchFamily="18" charset="0"/>
                <a:cs typeface="Times New Roman" panose="02020603050405020304" pitchFamily="18" charset="0"/>
              </a:rPr>
              <a:t>Solution:</a:t>
            </a:r>
          </a:p>
          <a:p>
            <a:pPr marL="0" indent="0">
              <a:buNone/>
            </a:pPr>
            <a:r>
              <a:rPr lang="en-US" sz="2600" dirty="0">
                <a:latin typeface="Times New Roman" panose="02020603050405020304" pitchFamily="18" charset="0"/>
                <a:cs typeface="Times New Roman" panose="02020603050405020304" pitchFamily="18" charset="0"/>
              </a:rPr>
              <a:t>Throughput = Number of requests / Time period</a:t>
            </a:r>
          </a:p>
          <a:p>
            <a:pPr marL="0" indent="0">
              <a:buNone/>
            </a:pPr>
            <a:r>
              <a:rPr lang="en-US" sz="2600" dirty="0">
                <a:latin typeface="Times New Roman" panose="02020603050405020304" pitchFamily="18" charset="0"/>
                <a:cs typeface="Times New Roman" panose="02020603050405020304" pitchFamily="18" charset="0"/>
              </a:rPr>
              <a:t>Throughput = 1000 requests / 1 minute = 1000 requests/minute</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30091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solidFill>
          </a:ln>
        </p:spPr>
        <p:txBody>
          <a:bodyPr/>
          <a:lstStyle/>
          <a:p>
            <a:r>
              <a:rPr lang="en-IN" dirty="0">
                <a:solidFill>
                  <a:srgbClr val="C00000"/>
                </a:solidFill>
              </a:rPr>
              <a:t>REFERENCES</a:t>
            </a:r>
          </a:p>
        </p:txBody>
      </p:sp>
      <p:sp>
        <p:nvSpPr>
          <p:cNvPr id="3" name="Content Placeholder 2"/>
          <p:cNvSpPr>
            <a:spLocks noGrp="1"/>
          </p:cNvSpPr>
          <p:nvPr>
            <p:ph idx="1"/>
          </p:nvPr>
        </p:nvSpPr>
        <p:spPr>
          <a:ln>
            <a:solidFill>
              <a:schemeClr val="tx1"/>
            </a:solidFill>
          </a:ln>
        </p:spPr>
        <p:txBody>
          <a:bodyPr>
            <a:normAutofit fontScale="92500" lnSpcReduction="10000"/>
          </a:bodyPr>
          <a:lstStyle/>
          <a:p>
            <a:r>
              <a:rPr lang="en-IN" sz="2000" dirty="0">
                <a:cs typeface="Times New Roman" panose="02020603050405020304" pitchFamily="18" charset="0"/>
              </a:rPr>
              <a:t>[1] M.F. Lie, M. Sánchez-</a:t>
            </a:r>
            <a:r>
              <a:rPr lang="en-IN" sz="2000" dirty="0" err="1">
                <a:cs typeface="Times New Roman" panose="02020603050405020304" pitchFamily="18" charset="0"/>
              </a:rPr>
              <a:t>Gordón</a:t>
            </a:r>
            <a:r>
              <a:rPr lang="en-IN" sz="2000" dirty="0">
                <a:cs typeface="Times New Roman" panose="02020603050405020304" pitchFamily="18" charset="0"/>
              </a:rPr>
              <a:t>, R. </a:t>
            </a:r>
            <a:r>
              <a:rPr lang="en-IN" sz="2000" dirty="0" err="1">
                <a:cs typeface="Times New Roman" panose="02020603050405020304" pitchFamily="18" charset="0"/>
              </a:rPr>
              <a:t>Colomo</a:t>
            </a:r>
            <a:r>
              <a:rPr lang="en-IN" sz="2000" dirty="0">
                <a:cs typeface="Times New Roman" panose="02020603050405020304" pitchFamily="18" charset="0"/>
              </a:rPr>
              <a:t>-Palacios, </a:t>
            </a:r>
            <a:r>
              <a:rPr lang="en-IN" sz="2000" dirty="0" err="1">
                <a:cs typeface="Times New Roman" panose="02020603050405020304" pitchFamily="18" charset="0"/>
              </a:rPr>
              <a:t>DevOps</a:t>
            </a:r>
            <a:r>
              <a:rPr lang="en-IN" sz="2000" dirty="0">
                <a:cs typeface="Times New Roman" panose="02020603050405020304" pitchFamily="18" charset="0"/>
              </a:rPr>
              <a:t> in an ISO 13485 regulated environment, in: Proceedings of the 14th ACM / IEEE </a:t>
            </a:r>
            <a:r>
              <a:rPr lang="en-IN" sz="2000" dirty="0" err="1">
                <a:cs typeface="Times New Roman" panose="02020603050405020304" pitchFamily="18" charset="0"/>
              </a:rPr>
              <a:t>Interna</a:t>
            </a:r>
            <a:r>
              <a:rPr lang="en-IN" sz="2000" dirty="0">
                <a:cs typeface="Times New Roman" panose="02020603050405020304" pitchFamily="18" charset="0"/>
              </a:rPr>
              <a:t> </a:t>
            </a:r>
            <a:r>
              <a:rPr lang="en-IN" sz="2000" dirty="0" err="1">
                <a:cs typeface="Times New Roman" panose="02020603050405020304" pitchFamily="18" charset="0"/>
              </a:rPr>
              <a:t>tional</a:t>
            </a:r>
            <a:r>
              <a:rPr lang="en-IN" sz="2000" dirty="0">
                <a:cs typeface="Times New Roman" panose="02020603050405020304" pitchFamily="18" charset="0"/>
              </a:rPr>
              <a:t> Symposium on Empirical Software Engineering and Measurement (ESEM), ACM, 2020, </a:t>
            </a:r>
            <a:r>
              <a:rPr lang="en-IN" sz="2000" dirty="0">
                <a:cs typeface="Times New Roman" panose="02020603050405020304" pitchFamily="18" charset="0"/>
                <a:hlinkClick r:id="rId2"/>
              </a:rPr>
              <a:t>http://dx.doi.org/10.1145/3382494.3410679</a:t>
            </a:r>
            <a:endParaRPr lang="en-IN" sz="2000" dirty="0">
              <a:cs typeface="Times New Roman" panose="02020603050405020304" pitchFamily="18" charset="0"/>
            </a:endParaRPr>
          </a:p>
          <a:p>
            <a:endParaRPr lang="en-IN" sz="2000" dirty="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[2] M. </a:t>
            </a:r>
            <a:r>
              <a:rPr lang="en-IN" sz="2000" dirty="0" err="1">
                <a:latin typeface="Times New Roman" panose="02020603050405020304" pitchFamily="18" charset="0"/>
                <a:cs typeface="Times New Roman" panose="02020603050405020304" pitchFamily="18" charset="0"/>
              </a:rPr>
              <a:t>Rajkumar</a:t>
            </a:r>
            <a:r>
              <a:rPr lang="en-IN" sz="2000" dirty="0">
                <a:latin typeface="Times New Roman" panose="02020603050405020304" pitchFamily="18" charset="0"/>
                <a:cs typeface="Times New Roman" panose="02020603050405020304" pitchFamily="18" charset="0"/>
              </a:rPr>
              <a:t>, A.K. Pole, V.S. Adige, P. </a:t>
            </a:r>
            <a:r>
              <a:rPr lang="en-IN" sz="2000" dirty="0" err="1">
                <a:latin typeface="Times New Roman" panose="02020603050405020304" pitchFamily="18" charset="0"/>
                <a:cs typeface="Times New Roman" panose="02020603050405020304" pitchFamily="18" charset="0"/>
              </a:rPr>
              <a:t>Mahanta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DevOps</a:t>
            </a:r>
            <a:r>
              <a:rPr lang="en-IN" sz="2000" dirty="0">
                <a:latin typeface="Times New Roman" panose="02020603050405020304" pitchFamily="18" charset="0"/>
                <a:cs typeface="Times New Roman" panose="02020603050405020304" pitchFamily="18" charset="0"/>
              </a:rPr>
              <a:t> culture and its impact on cloud delivery and software development, in: 2016 </a:t>
            </a:r>
            <a:r>
              <a:rPr lang="en-IN" sz="2000" dirty="0" err="1">
                <a:latin typeface="Times New Roman" panose="02020603050405020304" pitchFamily="18" charset="0"/>
                <a:cs typeface="Times New Roman" panose="02020603050405020304" pitchFamily="18" charset="0"/>
              </a:rPr>
              <a:t>Interna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tional</a:t>
            </a:r>
            <a:r>
              <a:rPr lang="en-IN" sz="2000" dirty="0">
                <a:latin typeface="Times New Roman" panose="02020603050405020304" pitchFamily="18" charset="0"/>
                <a:cs typeface="Times New Roman" panose="02020603050405020304" pitchFamily="18" charset="0"/>
              </a:rPr>
              <a:t> Conference on Advances in Computing, Communication, Automation (ICACCA) (Spring), 2016, pp. 1–6, </a:t>
            </a:r>
            <a:r>
              <a:rPr lang="en-IN" sz="2000" dirty="0">
                <a:latin typeface="Times New Roman" panose="02020603050405020304" pitchFamily="18" charset="0"/>
                <a:cs typeface="Times New Roman" panose="02020603050405020304" pitchFamily="18" charset="0"/>
                <a:hlinkClick r:id="rId3"/>
              </a:rPr>
              <a:t>http://dx.doi.org/10.1109/ICACCA.2016. 7578902</a:t>
            </a:r>
            <a:r>
              <a:rPr lang="en-IN" sz="2000" dirty="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[3] M. </a:t>
            </a:r>
            <a:r>
              <a:rPr lang="en-IN" sz="2000" dirty="0" err="1">
                <a:latin typeface="Times New Roman" panose="02020603050405020304" pitchFamily="18" charset="0"/>
                <a:cs typeface="Times New Roman" panose="02020603050405020304" pitchFamily="18" charset="0"/>
              </a:rPr>
              <a:t>Abderrahim</a:t>
            </a:r>
            <a:r>
              <a:rPr lang="en-IN" sz="2000" dirty="0">
                <a:latin typeface="Times New Roman" panose="02020603050405020304" pitchFamily="18" charset="0"/>
                <a:cs typeface="Times New Roman" panose="02020603050405020304" pitchFamily="18" charset="0"/>
              </a:rPr>
              <a:t>, M. </a:t>
            </a:r>
            <a:r>
              <a:rPr lang="en-IN" sz="2000" dirty="0" err="1">
                <a:latin typeface="Times New Roman" panose="02020603050405020304" pitchFamily="18" charset="0"/>
                <a:cs typeface="Times New Roman" panose="02020603050405020304" pitchFamily="18" charset="0"/>
              </a:rPr>
              <a:t>Ouzzif</a:t>
            </a:r>
            <a:r>
              <a:rPr lang="en-IN" sz="2000" dirty="0">
                <a:latin typeface="Times New Roman" panose="02020603050405020304" pitchFamily="18" charset="0"/>
                <a:cs typeface="Times New Roman" panose="02020603050405020304" pitchFamily="18" charset="0"/>
              </a:rPr>
              <a:t>, K. </a:t>
            </a:r>
            <a:r>
              <a:rPr lang="en-IN" sz="2000" dirty="0" err="1">
                <a:latin typeface="Times New Roman" panose="02020603050405020304" pitchFamily="18" charset="0"/>
                <a:cs typeface="Times New Roman" panose="02020603050405020304" pitchFamily="18" charset="0"/>
              </a:rPr>
              <a:t>Guillouard</a:t>
            </a:r>
            <a:r>
              <a:rPr lang="en-IN" sz="2000" dirty="0">
                <a:latin typeface="Times New Roman" panose="02020603050405020304" pitchFamily="18" charset="0"/>
                <a:cs typeface="Times New Roman" panose="02020603050405020304" pitchFamily="18" charset="0"/>
              </a:rPr>
              <a:t>, J. Francois, A. </a:t>
            </a:r>
            <a:r>
              <a:rPr lang="en-IN" sz="2000" dirty="0" err="1">
                <a:latin typeface="Times New Roman" panose="02020603050405020304" pitchFamily="18" charset="0"/>
                <a:cs typeface="Times New Roman" panose="02020603050405020304" pitchFamily="18" charset="0"/>
              </a:rPr>
              <a:t>Lebre</a:t>
            </a:r>
            <a:r>
              <a:rPr lang="en-IN" sz="2000" dirty="0">
                <a:latin typeface="Times New Roman" panose="02020603050405020304" pitchFamily="18" charset="0"/>
                <a:cs typeface="Times New Roman" panose="02020603050405020304" pitchFamily="18" charset="0"/>
              </a:rPr>
              <a:t>, A holistic monitoring service for fog/edge infrastructures: A foresight study, in: 2017 IEEE 5th International Conference on Future Internet of Things and Cloud (</a:t>
            </a:r>
            <a:r>
              <a:rPr lang="en-IN" sz="2000" dirty="0" err="1">
                <a:latin typeface="Times New Roman" panose="02020603050405020304" pitchFamily="18" charset="0"/>
                <a:cs typeface="Times New Roman" panose="02020603050405020304" pitchFamily="18" charset="0"/>
              </a:rPr>
              <a:t>FiCloud</a:t>
            </a:r>
            <a:r>
              <a:rPr lang="en-IN" sz="2000" dirty="0">
                <a:latin typeface="Times New Roman" panose="02020603050405020304" pitchFamily="18" charset="0"/>
                <a:cs typeface="Times New Roman" panose="02020603050405020304" pitchFamily="18" charset="0"/>
              </a:rPr>
              <a:t>), 2017, pp. 337–344, http://dx.doi.org/10.1109/FiCloud.2017.30. </a:t>
            </a:r>
          </a:p>
          <a:p>
            <a:endParaRPr lang="en-IN" sz="2000" dirty="0"/>
          </a:p>
        </p:txBody>
      </p:sp>
    </p:spTree>
    <p:extLst>
      <p:ext uri="{BB962C8B-B14F-4D97-AF65-F5344CB8AC3E}">
        <p14:creationId xmlns:p14="http://schemas.microsoft.com/office/powerpoint/2010/main" val="4683223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9015"/>
            <a:ext cx="8229600" cy="5937985"/>
          </a:xfrm>
          <a:ln>
            <a:solidFill>
              <a:schemeClr val="tx1"/>
            </a:solidFill>
          </a:ln>
        </p:spPr>
        <p:txBody>
          <a:bodyPr>
            <a:normAutofit lnSpcReduction="10000"/>
          </a:bodyPr>
          <a:lstStyle/>
          <a:p>
            <a:r>
              <a:rPr lang="en-IN" sz="1800" dirty="0">
                <a:cs typeface="Times New Roman" panose="02020603050405020304" pitchFamily="18" charset="0"/>
              </a:rPr>
              <a:t>[4] C. </a:t>
            </a:r>
            <a:r>
              <a:rPr lang="en-IN" sz="1800" dirty="0" err="1">
                <a:cs typeface="Times New Roman" panose="02020603050405020304" pitchFamily="18" charset="0"/>
              </a:rPr>
              <a:t>Tsigkanos</a:t>
            </a:r>
            <a:r>
              <a:rPr lang="en-IN" sz="1800" dirty="0">
                <a:cs typeface="Times New Roman" panose="02020603050405020304" pitchFamily="18" charset="0"/>
              </a:rPr>
              <a:t>, S. Nastic, S. </a:t>
            </a:r>
            <a:r>
              <a:rPr lang="en-IN" sz="1800" dirty="0" err="1">
                <a:cs typeface="Times New Roman" panose="02020603050405020304" pitchFamily="18" charset="0"/>
              </a:rPr>
              <a:t>Dustdar</a:t>
            </a:r>
            <a:r>
              <a:rPr lang="en-IN" sz="1800" dirty="0">
                <a:cs typeface="Times New Roman" panose="02020603050405020304" pitchFamily="18" charset="0"/>
              </a:rPr>
              <a:t>, Towards resilient internet of things: Vision, challenges, and research roadmap, in: 2019 IEEE 39th </a:t>
            </a:r>
            <a:r>
              <a:rPr lang="en-IN" sz="1800" dirty="0" err="1">
                <a:cs typeface="Times New Roman" panose="02020603050405020304" pitchFamily="18" charset="0"/>
              </a:rPr>
              <a:t>Interna</a:t>
            </a:r>
            <a:r>
              <a:rPr lang="en-IN" sz="1800" dirty="0">
                <a:cs typeface="Times New Roman" panose="02020603050405020304" pitchFamily="18" charset="0"/>
              </a:rPr>
              <a:t> </a:t>
            </a:r>
            <a:r>
              <a:rPr lang="en-IN" sz="1800" dirty="0" err="1">
                <a:cs typeface="Times New Roman" panose="02020603050405020304" pitchFamily="18" charset="0"/>
              </a:rPr>
              <a:t>tional</a:t>
            </a:r>
            <a:r>
              <a:rPr lang="en-IN" sz="1800" dirty="0">
                <a:cs typeface="Times New Roman" panose="02020603050405020304" pitchFamily="18" charset="0"/>
              </a:rPr>
              <a:t> Conference on Distributed Computing Systems, ICDCS, 2019, pp. 1754–1764, </a:t>
            </a:r>
            <a:r>
              <a:rPr lang="en-IN" sz="1800" dirty="0">
                <a:cs typeface="Times New Roman" panose="02020603050405020304" pitchFamily="18" charset="0"/>
                <a:hlinkClick r:id="rId2"/>
              </a:rPr>
              <a:t>http://dx.doi.org/10.1109/ICDCS.2019.00174</a:t>
            </a:r>
            <a:r>
              <a:rPr lang="en-IN" sz="1800" dirty="0">
                <a:cs typeface="Times New Roman" panose="02020603050405020304" pitchFamily="18" charset="0"/>
              </a:rPr>
              <a:t>.</a:t>
            </a:r>
          </a:p>
          <a:p>
            <a:endParaRPr lang="en-IN" sz="1800" dirty="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 [5] IEEE Standard Glossary of Software Engineering Terminology, IEEE </a:t>
            </a:r>
            <a:r>
              <a:rPr lang="en-IN" sz="1800" dirty="0" err="1">
                <a:latin typeface="Times New Roman" panose="02020603050405020304" pitchFamily="18" charset="0"/>
                <a:cs typeface="Times New Roman" panose="02020603050405020304" pitchFamily="18" charset="0"/>
              </a:rPr>
              <a:t>Std</a:t>
            </a:r>
            <a:r>
              <a:rPr lang="en-IN" sz="1800" dirty="0">
                <a:latin typeface="Times New Roman" panose="02020603050405020304" pitchFamily="18" charset="0"/>
                <a:cs typeface="Times New Roman" panose="02020603050405020304" pitchFamily="18" charset="0"/>
              </a:rPr>
              <a:t> 610.12-1990 (1990) 1–84, http://dx.doi.org/10.1109/IEEESTD.1990.101064. </a:t>
            </a:r>
          </a:p>
          <a:p>
            <a:endParaRPr lang="en-IN" sz="1800" dirty="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[6] C. Berger, P. </a:t>
            </a:r>
            <a:r>
              <a:rPr lang="en-IN" sz="1800" dirty="0" err="1">
                <a:latin typeface="Times New Roman" panose="02020603050405020304" pitchFamily="18" charset="0"/>
                <a:cs typeface="Times New Roman" panose="02020603050405020304" pitchFamily="18" charset="0"/>
              </a:rPr>
              <a:t>Eichhammer</a:t>
            </a:r>
            <a:r>
              <a:rPr lang="en-IN" sz="1800" dirty="0">
                <a:latin typeface="Times New Roman" panose="02020603050405020304" pitchFamily="18" charset="0"/>
                <a:cs typeface="Times New Roman" panose="02020603050405020304" pitchFamily="18" charset="0"/>
              </a:rPr>
              <a:t>, H.P. </a:t>
            </a:r>
            <a:r>
              <a:rPr lang="en-IN" sz="1800" dirty="0" err="1">
                <a:latin typeface="Times New Roman" panose="02020603050405020304" pitchFamily="18" charset="0"/>
                <a:cs typeface="Times New Roman" panose="02020603050405020304" pitchFamily="18" charset="0"/>
              </a:rPr>
              <a:t>Reiser</a:t>
            </a:r>
            <a:r>
              <a:rPr lang="en-IN" sz="1800" dirty="0">
                <a:latin typeface="Times New Roman" panose="02020603050405020304" pitchFamily="18" charset="0"/>
                <a:cs typeface="Times New Roman" panose="02020603050405020304" pitchFamily="18" charset="0"/>
              </a:rPr>
              <a:t>, J. </a:t>
            </a:r>
            <a:r>
              <a:rPr lang="en-IN" sz="1800" dirty="0" err="1">
                <a:latin typeface="Times New Roman" panose="02020603050405020304" pitchFamily="18" charset="0"/>
                <a:cs typeface="Times New Roman" panose="02020603050405020304" pitchFamily="18" charset="0"/>
              </a:rPr>
              <a:t>Domaschka</a:t>
            </a:r>
            <a:r>
              <a:rPr lang="en-IN" sz="1800" dirty="0">
                <a:latin typeface="Times New Roman" panose="02020603050405020304" pitchFamily="18" charset="0"/>
                <a:cs typeface="Times New Roman" panose="02020603050405020304" pitchFamily="18" charset="0"/>
              </a:rPr>
              <a:t>, F.J. Hauck, G. </a:t>
            </a:r>
            <a:r>
              <a:rPr lang="en-IN" sz="1800" dirty="0" err="1">
                <a:latin typeface="Times New Roman" panose="02020603050405020304" pitchFamily="18" charset="0"/>
                <a:cs typeface="Times New Roman" panose="02020603050405020304" pitchFamily="18" charset="0"/>
              </a:rPr>
              <a:t>Habiger</a:t>
            </a:r>
            <a:r>
              <a:rPr lang="en-IN" sz="1800" dirty="0">
                <a:latin typeface="Times New Roman" panose="02020603050405020304" pitchFamily="18" charset="0"/>
                <a:cs typeface="Times New Roman" panose="02020603050405020304" pitchFamily="18" charset="0"/>
              </a:rPr>
              <a:t>, A survey on resilience in the </a:t>
            </a:r>
            <a:r>
              <a:rPr lang="en-IN" sz="1800" dirty="0" err="1">
                <a:latin typeface="Times New Roman" panose="02020603050405020304" pitchFamily="18" charset="0"/>
                <a:cs typeface="Times New Roman" panose="02020603050405020304" pitchFamily="18" charset="0"/>
              </a:rPr>
              <a:t>IoT</a:t>
            </a:r>
            <a:r>
              <a:rPr lang="en-IN" sz="1800" dirty="0">
                <a:latin typeface="Times New Roman" panose="02020603050405020304" pitchFamily="18" charset="0"/>
                <a:cs typeface="Times New Roman" panose="02020603050405020304" pitchFamily="18" charset="0"/>
              </a:rPr>
              <a:t>: Taxonomy, classification and discus </a:t>
            </a:r>
            <a:r>
              <a:rPr lang="en-IN" sz="1800" dirty="0" err="1">
                <a:latin typeface="Times New Roman" panose="02020603050405020304" pitchFamily="18" charset="0"/>
                <a:cs typeface="Times New Roman" panose="02020603050405020304" pitchFamily="18" charset="0"/>
              </a:rPr>
              <a:t>sion</a:t>
            </a:r>
            <a:r>
              <a:rPr lang="en-IN" sz="1800" dirty="0">
                <a:latin typeface="Times New Roman" panose="02020603050405020304" pitchFamily="18" charset="0"/>
                <a:cs typeface="Times New Roman" panose="02020603050405020304" pitchFamily="18" charset="0"/>
              </a:rPr>
              <a:t> of resilience mechanism, ACM </a:t>
            </a:r>
            <a:r>
              <a:rPr lang="en-IN" sz="1800" dirty="0" err="1">
                <a:latin typeface="Times New Roman" panose="02020603050405020304" pitchFamily="18" charset="0"/>
                <a:cs typeface="Times New Roman" panose="02020603050405020304" pitchFamily="18" charset="0"/>
              </a:rPr>
              <a:t>Comput</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Surv</a:t>
            </a:r>
            <a:r>
              <a:rPr lang="en-IN" sz="1800" dirty="0">
                <a:latin typeface="Times New Roman" panose="02020603050405020304" pitchFamily="18" charset="0"/>
                <a:cs typeface="Times New Roman" panose="02020603050405020304" pitchFamily="18" charset="0"/>
              </a:rPr>
              <a:t>. (2021) accepted for publication. [7] G. Lee, B.-G. Chun, R.H. Katz, Heterogeneity-Aware Resource Allocation and Scheduling in the Cloud 5. </a:t>
            </a:r>
          </a:p>
          <a:p>
            <a:endParaRPr lang="en-IN" sz="1800" dirty="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[8] M. </a:t>
            </a:r>
            <a:r>
              <a:rPr lang="en-IN" sz="1800" dirty="0" err="1">
                <a:latin typeface="Times New Roman" panose="02020603050405020304" pitchFamily="18" charset="0"/>
                <a:cs typeface="Times New Roman" panose="02020603050405020304" pitchFamily="18" charset="0"/>
              </a:rPr>
              <a:t>Iorga</a:t>
            </a:r>
            <a:r>
              <a:rPr lang="en-IN" sz="1800" dirty="0">
                <a:latin typeface="Times New Roman" panose="02020603050405020304" pitchFamily="18" charset="0"/>
                <a:cs typeface="Times New Roman" panose="02020603050405020304" pitchFamily="18" charset="0"/>
              </a:rPr>
              <a:t>, L. Feldman, R. Barton, M. Martin, N. Goren, C. </a:t>
            </a:r>
            <a:r>
              <a:rPr lang="en-IN" sz="1800" dirty="0" err="1">
                <a:latin typeface="Times New Roman" panose="02020603050405020304" pitchFamily="18" charset="0"/>
                <a:cs typeface="Times New Roman" panose="02020603050405020304" pitchFamily="18" charset="0"/>
              </a:rPr>
              <a:t>Mahmoudi</a:t>
            </a:r>
            <a:r>
              <a:rPr lang="en-IN" sz="1800" dirty="0">
                <a:latin typeface="Times New Roman" panose="02020603050405020304" pitchFamily="18" charset="0"/>
                <a:cs typeface="Times New Roman" panose="02020603050405020304" pitchFamily="18" charset="0"/>
              </a:rPr>
              <a:t>, The </a:t>
            </a:r>
            <a:r>
              <a:rPr lang="en-IN" sz="1800" dirty="0" err="1">
                <a:latin typeface="Times New Roman" panose="02020603050405020304" pitchFamily="18" charset="0"/>
                <a:cs typeface="Times New Roman" panose="02020603050405020304" pitchFamily="18" charset="0"/>
              </a:rPr>
              <a:t>nist</a:t>
            </a:r>
            <a:r>
              <a:rPr lang="en-IN" sz="1800" dirty="0">
                <a:latin typeface="Times New Roman" panose="02020603050405020304" pitchFamily="18" charset="0"/>
                <a:cs typeface="Times New Roman" panose="02020603050405020304" pitchFamily="18" charset="0"/>
              </a:rPr>
              <a:t> definition of fog computing, Tech. rep., National Institute of Standards and Technology, 2017.</a:t>
            </a:r>
          </a:p>
          <a:p>
            <a:endParaRPr lang="en-IN" sz="1800" dirty="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 [9] V. </a:t>
            </a:r>
            <a:r>
              <a:rPr lang="en-IN" sz="1800" dirty="0" err="1">
                <a:latin typeface="Times New Roman" panose="02020603050405020304" pitchFamily="18" charset="0"/>
                <a:cs typeface="Times New Roman" panose="02020603050405020304" pitchFamily="18" charset="0"/>
              </a:rPr>
              <a:t>Karagiannis</a:t>
            </a:r>
            <a:r>
              <a:rPr lang="en-IN" sz="1800" dirty="0">
                <a:latin typeface="Times New Roman" panose="02020603050405020304" pitchFamily="18" charset="0"/>
                <a:cs typeface="Times New Roman" panose="02020603050405020304" pitchFamily="18" charset="0"/>
              </a:rPr>
              <a:t>, S. Schulte, Comparison of alternative architectures in fog computing, in: 2020 IEEE 4th International Conference on Fog and Edge Computing, ICFEC, IEEE, 2020, pp. 19–28. </a:t>
            </a:r>
          </a:p>
          <a:p>
            <a:endParaRPr lang="en-IN" sz="1800" dirty="0">
              <a:cs typeface="Times New Roman" panose="02020603050405020304" pitchFamily="18" charset="0"/>
            </a:endParaRPr>
          </a:p>
          <a:p>
            <a:endParaRPr lang="en-IN" dirty="0"/>
          </a:p>
        </p:txBody>
      </p:sp>
    </p:spTree>
    <p:extLst>
      <p:ext uri="{BB962C8B-B14F-4D97-AF65-F5344CB8AC3E}">
        <p14:creationId xmlns:p14="http://schemas.microsoft.com/office/powerpoint/2010/main" val="3701367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solidFill>
          </a:ln>
        </p:spPr>
        <p:txBody>
          <a:bodyPr>
            <a:normAutofit/>
          </a:bodyPr>
          <a:lstStyle/>
          <a:p>
            <a:pPr algn="ctr"/>
            <a:r>
              <a:rPr lang="en-US" sz="3200" dirty="0">
                <a:solidFill>
                  <a:srgbClr val="C00000"/>
                </a:solidFill>
                <a:latin typeface="Times New Roman" panose="02020603050405020304" pitchFamily="18" charset="0"/>
                <a:cs typeface="Times New Roman" panose="02020603050405020304" pitchFamily="18" charset="0"/>
              </a:rPr>
              <a:t>ABSTRACT</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700808"/>
            <a:ext cx="8229600" cy="4776192"/>
          </a:xfrm>
          <a:ln>
            <a:solidFill>
              <a:schemeClr val="tx1"/>
            </a:solidFill>
          </a:ln>
        </p:spPr>
        <p:txBody>
          <a:bodyPr>
            <a:normAutofit/>
          </a:bodyPr>
          <a:lstStyle/>
          <a:p>
            <a:pPr algn="just"/>
            <a:r>
              <a:rPr lang="en-US" sz="2500" dirty="0">
                <a:latin typeface="Times New Roman" panose="02020603050405020304" pitchFamily="18" charset="0"/>
                <a:cs typeface="Times New Roman" panose="02020603050405020304" pitchFamily="18" charset="0"/>
              </a:rPr>
              <a:t>Monitoring provides real-time insights into the system's behavior,</a:t>
            </a:r>
            <a:r>
              <a:rPr lang="en-US" sz="2500" b="1" dirty="0">
                <a:latin typeface="Times New Roman" panose="02020603050405020304" pitchFamily="18" charset="0"/>
                <a:cs typeface="Times New Roman" panose="02020603050405020304" pitchFamily="18" charset="0"/>
              </a:rPr>
              <a:t> allowing stakeholders to track performance</a:t>
            </a:r>
            <a:r>
              <a:rPr lang="en-US" sz="2500" dirty="0">
                <a:latin typeface="Times New Roman" panose="02020603050405020304" pitchFamily="18" charset="0"/>
                <a:cs typeface="Times New Roman" panose="02020603050405020304" pitchFamily="18" charset="0"/>
              </a:rPr>
              <a:t> metrics and identify potential issues promptly.</a:t>
            </a:r>
          </a:p>
          <a:p>
            <a:pPr marL="0" indent="0" algn="just">
              <a:buNone/>
            </a:pPr>
            <a:endParaRPr lang="en-US" sz="2500" dirty="0">
              <a:latin typeface="Times New Roman" panose="02020603050405020304" pitchFamily="18" charset="0"/>
              <a:cs typeface="Times New Roman" panose="02020603050405020304" pitchFamily="18" charset="0"/>
            </a:endParaRPr>
          </a:p>
          <a:p>
            <a:pPr algn="just"/>
            <a:r>
              <a:rPr lang="en-US" sz="2500" dirty="0">
                <a:latin typeface="Times New Roman" panose="02020603050405020304" pitchFamily="18" charset="0"/>
                <a:cs typeface="Times New Roman" panose="02020603050405020304" pitchFamily="18" charset="0"/>
              </a:rPr>
              <a:t>Instrumentation enables the detection of anomalies or deviations from normal behavior, allowing for proactive problem resolution before they escalate.</a:t>
            </a:r>
          </a:p>
          <a:p>
            <a:pPr marL="0" indent="0" algn="just">
              <a:buNone/>
            </a:pPr>
            <a:endParaRPr lang="en-US" sz="2500" dirty="0">
              <a:latin typeface="Times New Roman" panose="02020603050405020304" pitchFamily="18" charset="0"/>
              <a:cs typeface="Times New Roman" panose="02020603050405020304" pitchFamily="18" charset="0"/>
            </a:endParaRPr>
          </a:p>
          <a:p>
            <a:pPr algn="just"/>
            <a:r>
              <a:rPr lang="en-US" sz="2500" dirty="0">
                <a:latin typeface="Times New Roman" panose="02020603050405020304" pitchFamily="18" charset="0"/>
                <a:cs typeface="Times New Roman" panose="02020603050405020304" pitchFamily="18" charset="0"/>
              </a:rPr>
              <a:t>Instrumentation helps in tracking resource utilization, such as CPU, memory, and network usage, allowing for efficient allocation and utilization of resources.</a:t>
            </a: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85756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856312"/>
          </a:xfrm>
          <a:ln>
            <a:solidFill>
              <a:schemeClr val="tx1"/>
            </a:solidFill>
          </a:ln>
        </p:spPr>
        <p:txBody>
          <a:bodyPr/>
          <a:lstStyle/>
          <a:p>
            <a:r>
              <a:rPr lang="en-IN" sz="1800" dirty="0">
                <a:cs typeface="Times New Roman" panose="02020603050405020304" pitchFamily="18" charset="0"/>
              </a:rPr>
              <a:t>[10] S. </a:t>
            </a:r>
            <a:r>
              <a:rPr lang="en-IN" sz="1800" dirty="0" err="1">
                <a:cs typeface="Times New Roman" panose="02020603050405020304" pitchFamily="18" charset="0"/>
              </a:rPr>
              <a:t>Taheri</a:t>
            </a:r>
            <a:r>
              <a:rPr lang="en-IN" sz="1800" dirty="0">
                <a:cs typeface="Times New Roman" panose="02020603050405020304" pitchFamily="18" charset="0"/>
              </a:rPr>
              <a:t> </a:t>
            </a:r>
            <a:r>
              <a:rPr lang="en-IN" sz="1800" dirty="0" err="1">
                <a:cs typeface="Times New Roman" panose="02020603050405020304" pitchFamily="18" charset="0"/>
              </a:rPr>
              <a:t>Zadeh</a:t>
            </a:r>
            <a:r>
              <a:rPr lang="en-IN" sz="1800" dirty="0">
                <a:cs typeface="Times New Roman" panose="02020603050405020304" pitchFamily="18" charset="0"/>
              </a:rPr>
              <a:t>, A.C. Jones, I. Taylor, Z. Zhao, V. </a:t>
            </a:r>
            <a:r>
              <a:rPr lang="en-IN" sz="1800" dirty="0" err="1">
                <a:cs typeface="Times New Roman" panose="02020603050405020304" pitchFamily="18" charset="0"/>
              </a:rPr>
              <a:t>Stankovski</a:t>
            </a:r>
            <a:r>
              <a:rPr lang="en-IN" sz="1800" dirty="0">
                <a:cs typeface="Times New Roman" panose="02020603050405020304" pitchFamily="18" charset="0"/>
              </a:rPr>
              <a:t>, Monitoring self-adaptive applications within edge computing frameworks: A state-of the-art review, J. Syst. </a:t>
            </a:r>
            <a:r>
              <a:rPr lang="en-IN" sz="1800" dirty="0" err="1">
                <a:cs typeface="Times New Roman" panose="02020603050405020304" pitchFamily="18" charset="0"/>
              </a:rPr>
              <a:t>Softw</a:t>
            </a:r>
            <a:r>
              <a:rPr lang="en-IN" sz="1800" dirty="0">
                <a:cs typeface="Times New Roman" panose="02020603050405020304" pitchFamily="18" charset="0"/>
              </a:rPr>
              <a:t>. 136 (2018) 19–38, http://dx.doi.org/10.1016/ j.jss.2017.10.033. </a:t>
            </a:r>
          </a:p>
          <a:p>
            <a:endParaRPr lang="en-IN" sz="1800" dirty="0"/>
          </a:p>
          <a:p>
            <a:r>
              <a:rPr lang="en-IN" sz="1800" dirty="0">
                <a:cs typeface="Times New Roman" panose="02020603050405020304" pitchFamily="18" charset="0"/>
              </a:rPr>
              <a:t>[11] O. Bello, S. </a:t>
            </a:r>
            <a:r>
              <a:rPr lang="en-IN" sz="1800" dirty="0" err="1">
                <a:cs typeface="Times New Roman" panose="02020603050405020304" pitchFamily="18" charset="0"/>
              </a:rPr>
              <a:t>Zeadally</a:t>
            </a:r>
            <a:r>
              <a:rPr lang="en-IN" sz="1800" dirty="0">
                <a:cs typeface="Times New Roman" panose="02020603050405020304" pitchFamily="18" charset="0"/>
              </a:rPr>
              <a:t>, M. </a:t>
            </a:r>
            <a:r>
              <a:rPr lang="en-IN" sz="1800" dirty="0" err="1">
                <a:cs typeface="Times New Roman" panose="02020603050405020304" pitchFamily="18" charset="0"/>
              </a:rPr>
              <a:t>Badra</a:t>
            </a:r>
            <a:r>
              <a:rPr lang="en-IN" sz="1800" dirty="0">
                <a:cs typeface="Times New Roman" panose="02020603050405020304" pitchFamily="18" charset="0"/>
              </a:rPr>
              <a:t>, Network layer inter-operation of device to-device communication technologies in internet of things (</a:t>
            </a:r>
            <a:r>
              <a:rPr lang="en-IN" sz="1800" dirty="0" err="1">
                <a:cs typeface="Times New Roman" panose="02020603050405020304" pitchFamily="18" charset="0"/>
              </a:rPr>
              <a:t>IoT</a:t>
            </a:r>
            <a:r>
              <a:rPr lang="en-IN" sz="1800" dirty="0">
                <a:cs typeface="Times New Roman" panose="02020603050405020304" pitchFamily="18" charset="0"/>
              </a:rPr>
              <a:t>), Ad Hoc </a:t>
            </a:r>
            <a:r>
              <a:rPr lang="en-IN" sz="1800" dirty="0" err="1">
                <a:cs typeface="Times New Roman" panose="02020603050405020304" pitchFamily="18" charset="0"/>
              </a:rPr>
              <a:t>Netw</a:t>
            </a:r>
            <a:r>
              <a:rPr lang="en-IN" sz="1800" dirty="0">
                <a:cs typeface="Times New Roman" panose="02020603050405020304" pitchFamily="18" charset="0"/>
              </a:rPr>
              <a:t>. 57 (C) (2017) 52–62, http://dx.doi.org/10.1016/j.adhoc.2016.06.010. </a:t>
            </a:r>
          </a:p>
          <a:p>
            <a:endParaRPr lang="en-IN" sz="1800" dirty="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[12] J.S. Ward, A. Barker, Observing the clouds: a survey and taxonomy of cloud monitoring, J. Cloud </a:t>
            </a:r>
            <a:r>
              <a:rPr lang="en-IN" sz="1800" dirty="0" err="1">
                <a:latin typeface="Times New Roman" panose="02020603050405020304" pitchFamily="18" charset="0"/>
                <a:cs typeface="Times New Roman" panose="02020603050405020304" pitchFamily="18" charset="0"/>
              </a:rPr>
              <a:t>Comput</a:t>
            </a:r>
            <a:r>
              <a:rPr lang="en-IN" sz="1800" dirty="0">
                <a:latin typeface="Times New Roman" panose="02020603050405020304" pitchFamily="18" charset="0"/>
                <a:cs typeface="Times New Roman" panose="02020603050405020304" pitchFamily="18" charset="0"/>
              </a:rPr>
              <a:t>. 3 (1) (2014) 1–30. [13] J. Joyce, G. </a:t>
            </a:r>
            <a:r>
              <a:rPr lang="en-IN" sz="1800" dirty="0" err="1">
                <a:latin typeface="Times New Roman" panose="02020603050405020304" pitchFamily="18" charset="0"/>
                <a:cs typeface="Times New Roman" panose="02020603050405020304" pitchFamily="18" charset="0"/>
              </a:rPr>
              <a:t>Lomow</a:t>
            </a:r>
            <a:r>
              <a:rPr lang="en-IN" sz="1800" dirty="0">
                <a:latin typeface="Times New Roman" panose="02020603050405020304" pitchFamily="18" charset="0"/>
                <a:cs typeface="Times New Roman" panose="02020603050405020304" pitchFamily="18" charset="0"/>
              </a:rPr>
              <a:t>, K. </a:t>
            </a:r>
            <a:r>
              <a:rPr lang="en-IN" sz="1800" dirty="0" err="1">
                <a:latin typeface="Times New Roman" panose="02020603050405020304" pitchFamily="18" charset="0"/>
                <a:cs typeface="Times New Roman" panose="02020603050405020304" pitchFamily="18" charset="0"/>
              </a:rPr>
              <a:t>Slind</a:t>
            </a:r>
            <a:r>
              <a:rPr lang="en-IN" sz="1800" dirty="0">
                <a:latin typeface="Times New Roman" panose="02020603050405020304" pitchFamily="18" charset="0"/>
                <a:cs typeface="Times New Roman" panose="02020603050405020304" pitchFamily="18" charset="0"/>
              </a:rPr>
              <a:t>, B. Unger, Monitoring distributed systems, ACM Trans. </a:t>
            </a:r>
            <a:r>
              <a:rPr lang="en-IN" sz="1800" dirty="0" err="1">
                <a:latin typeface="Times New Roman" panose="02020603050405020304" pitchFamily="18" charset="0"/>
                <a:cs typeface="Times New Roman" panose="02020603050405020304" pitchFamily="18" charset="0"/>
              </a:rPr>
              <a:t>Comput</a:t>
            </a:r>
            <a:r>
              <a:rPr lang="en-IN" sz="1800" dirty="0">
                <a:latin typeface="Times New Roman" panose="02020603050405020304" pitchFamily="18" charset="0"/>
                <a:cs typeface="Times New Roman" panose="02020603050405020304" pitchFamily="18" charset="0"/>
              </a:rPr>
              <a:t>. Syst. 5 (2) (1987) 121–150, http://dx.doi.org/10.1145/ 13677.22723. </a:t>
            </a:r>
          </a:p>
          <a:p>
            <a:endParaRPr lang="en-IN" sz="1800" dirty="0">
              <a:cs typeface="Times New Roman" panose="02020603050405020304" pitchFamily="18" charset="0"/>
            </a:endParaRPr>
          </a:p>
          <a:p>
            <a:endParaRPr lang="en-IN" dirty="0"/>
          </a:p>
        </p:txBody>
      </p:sp>
    </p:spTree>
    <p:extLst>
      <p:ext uri="{BB962C8B-B14F-4D97-AF65-F5344CB8AC3E}">
        <p14:creationId xmlns:p14="http://schemas.microsoft.com/office/powerpoint/2010/main" val="3479846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THANK YOU </a:t>
            </a:r>
          </a:p>
        </p:txBody>
      </p:sp>
    </p:spTree>
    <p:extLst>
      <p:ext uri="{BB962C8B-B14F-4D97-AF65-F5344CB8AC3E}">
        <p14:creationId xmlns:p14="http://schemas.microsoft.com/office/powerpoint/2010/main" val="448241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04664"/>
            <a:ext cx="8229600" cy="6192688"/>
          </a:xfrm>
          <a:ln>
            <a:solidFill>
              <a:schemeClr val="tx1"/>
            </a:solidFill>
          </a:ln>
        </p:spPr>
        <p:txBody>
          <a:bodyPr>
            <a:noAutofit/>
          </a:bodyPr>
          <a:lstStyle/>
          <a:p>
            <a:pPr algn="just"/>
            <a:r>
              <a:rPr lang="en-US" sz="2500" dirty="0">
                <a:latin typeface="Times New Roman" panose="02020603050405020304" pitchFamily="18" charset="0"/>
                <a:cs typeface="Times New Roman" panose="02020603050405020304" pitchFamily="18" charset="0"/>
              </a:rPr>
              <a:t>In the context of instrumentation and monitoring</a:t>
            </a:r>
            <a:r>
              <a:rPr lang="en-US" sz="2500" u="sng" dirty="0">
                <a:latin typeface="Times New Roman" panose="02020603050405020304" pitchFamily="18" charset="0"/>
                <a:cs typeface="Times New Roman" panose="02020603050405020304" pitchFamily="18" charset="0"/>
              </a:rPr>
              <a:t> </a:t>
            </a:r>
            <a:r>
              <a:rPr lang="en-US" sz="2500" b="1" u="sng" dirty="0">
                <a:latin typeface="Times New Roman" panose="02020603050405020304" pitchFamily="18" charset="0"/>
                <a:cs typeface="Times New Roman" panose="02020603050405020304" pitchFamily="18" charset="0"/>
              </a:rPr>
              <a:t>logs, traces, and metrics are essential components that provide insights into the behavior and performance of a system</a:t>
            </a:r>
            <a:r>
              <a:rPr lang="en-US" sz="2500" b="1" u="sng" dirty="0" smtClean="0">
                <a:latin typeface="Times New Roman" panose="02020603050405020304" pitchFamily="18" charset="0"/>
                <a:cs typeface="Times New Roman" panose="02020603050405020304" pitchFamily="18" charset="0"/>
              </a:rPr>
              <a:t>.</a:t>
            </a:r>
          </a:p>
          <a:p>
            <a:pPr marL="0" indent="0" algn="just">
              <a:buNone/>
            </a:pPr>
            <a:endParaRPr lang="en-US" sz="2500" dirty="0">
              <a:solidFill>
                <a:srgbClr val="00B050"/>
              </a:solidFill>
              <a:latin typeface="Times New Roman" panose="02020603050405020304" pitchFamily="18" charset="0"/>
              <a:cs typeface="Times New Roman" panose="02020603050405020304" pitchFamily="18" charset="0"/>
            </a:endParaRPr>
          </a:p>
          <a:p>
            <a:pPr algn="just"/>
            <a:r>
              <a:rPr lang="en-US" sz="2500" dirty="0">
                <a:latin typeface="Times New Roman" panose="02020603050405020304" pitchFamily="18" charset="0"/>
                <a:cs typeface="Times New Roman" panose="02020603050405020304" pitchFamily="18" charset="0"/>
              </a:rPr>
              <a:t>logs can provide details about specific errors, traces can show how those errors propagate through the system, and metrics can give an overall performance context</a:t>
            </a:r>
            <a:r>
              <a:rPr lang="en-US" sz="2500" dirty="0" smtClean="0">
                <a:latin typeface="Times New Roman" panose="02020603050405020304" pitchFamily="18" charset="0"/>
                <a:cs typeface="Times New Roman" panose="02020603050405020304" pitchFamily="18" charset="0"/>
              </a:rPr>
              <a:t>.</a:t>
            </a:r>
          </a:p>
          <a:p>
            <a:pPr marL="0" indent="0" algn="just">
              <a:buNone/>
            </a:pPr>
            <a:endParaRPr lang="en-US" sz="2500" dirty="0">
              <a:solidFill>
                <a:srgbClr val="00B050"/>
              </a:solidFill>
              <a:latin typeface="Times New Roman" panose="02020603050405020304" pitchFamily="18" charset="0"/>
              <a:cs typeface="Times New Roman" panose="02020603050405020304" pitchFamily="18" charset="0"/>
            </a:endParaRPr>
          </a:p>
          <a:p>
            <a:pPr algn="just"/>
            <a:r>
              <a:rPr lang="en-US" sz="2500" dirty="0">
                <a:latin typeface="Times New Roman" panose="02020603050405020304" pitchFamily="18" charset="0"/>
                <a:cs typeface="Times New Roman" panose="02020603050405020304" pitchFamily="18" charset="0"/>
              </a:rPr>
              <a:t>These</a:t>
            </a:r>
            <a:r>
              <a:rPr lang="en-US" sz="2500" dirty="0">
                <a:solidFill>
                  <a:srgbClr val="C00000"/>
                </a:solidFill>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Tools play crucial roles in instrumenting systems, providing developers, system administrators, and </a:t>
            </a:r>
            <a:r>
              <a:rPr lang="en-US" sz="2500" dirty="0" err="1">
                <a:latin typeface="Times New Roman" panose="02020603050405020304" pitchFamily="18" charset="0"/>
                <a:cs typeface="Times New Roman" panose="02020603050405020304" pitchFamily="18" charset="0"/>
              </a:rPr>
              <a:t>DevOps</a:t>
            </a:r>
            <a:r>
              <a:rPr lang="en-US" sz="2500" dirty="0">
                <a:latin typeface="Times New Roman" panose="02020603050405020304" pitchFamily="18" charset="0"/>
                <a:cs typeface="Times New Roman" panose="02020603050405020304" pitchFamily="18" charset="0"/>
              </a:rPr>
              <a:t> teams with the necessary visibility and insights to ensure the reliability, performance, and security of applications and infrastructure. The choice of tool depends on specific requirements, the nature of the system, and the types of data that need to be monitored.</a:t>
            </a:r>
            <a:endParaRPr lang="en-IN" sz="2500"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9012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1"/>
            <a:ext cx="8229600" cy="807368"/>
          </a:xfrm>
          <a:ln>
            <a:solidFill>
              <a:schemeClr val="tx1"/>
            </a:solidFill>
          </a:ln>
        </p:spPr>
        <p:txBody>
          <a:bodyPr/>
          <a:lstStyle/>
          <a:p>
            <a:r>
              <a:rPr lang="en-IN" dirty="0">
                <a:solidFill>
                  <a:srgbClr val="C00000"/>
                </a:solidFill>
                <a:latin typeface="Times New Roman" panose="02020603050405020304" pitchFamily="18" charset="0"/>
                <a:cs typeface="Times New Roman" panose="02020603050405020304" pitchFamily="18" charset="0"/>
              </a:rPr>
              <a:t>               EXISTING SYSTEM</a:t>
            </a:r>
          </a:p>
        </p:txBody>
      </p:sp>
      <p:sp>
        <p:nvSpPr>
          <p:cNvPr id="3" name="Content Placeholder 2"/>
          <p:cNvSpPr>
            <a:spLocks noGrp="1"/>
          </p:cNvSpPr>
          <p:nvPr>
            <p:ph idx="1"/>
          </p:nvPr>
        </p:nvSpPr>
        <p:spPr>
          <a:xfrm>
            <a:off x="457200" y="1484784"/>
            <a:ext cx="8229600" cy="4992216"/>
          </a:xfrm>
          <a:ln>
            <a:solidFill>
              <a:schemeClr val="tx1"/>
            </a:solidFill>
          </a:ln>
        </p:spPr>
        <p:txBody>
          <a:bodyPr/>
          <a:lstStyle/>
          <a:p>
            <a:pPr algn="just"/>
            <a:r>
              <a:rPr lang="en-US" sz="2500" dirty="0">
                <a:latin typeface="Times New Roman" panose="02020603050405020304" pitchFamily="18" charset="0"/>
                <a:cs typeface="Times New Roman" panose="02020603050405020304" pitchFamily="18" charset="0"/>
              </a:rPr>
              <a:t>Monitoring in an </a:t>
            </a:r>
            <a:r>
              <a:rPr lang="en-US" sz="2500" dirty="0" err="1">
                <a:latin typeface="Times New Roman" panose="02020603050405020304" pitchFamily="18" charset="0"/>
                <a:cs typeface="Times New Roman" panose="02020603050405020304" pitchFamily="18" charset="0"/>
              </a:rPr>
              <a:t>IoT</a:t>
            </a:r>
            <a:r>
              <a:rPr lang="en-US" sz="2500" dirty="0">
                <a:latin typeface="Times New Roman" panose="02020603050405020304" pitchFamily="18" charset="0"/>
                <a:cs typeface="Times New Roman" panose="02020603050405020304" pitchFamily="18" charset="0"/>
              </a:rPr>
              <a:t> (Internet of Things) system involves the continuous observation and collection of data from connected devices, sensors, and systems. The primary goal is to </a:t>
            </a:r>
            <a:r>
              <a:rPr lang="en-US" sz="2500" b="1" dirty="0">
                <a:latin typeface="Times New Roman" panose="02020603050405020304" pitchFamily="18" charset="0"/>
                <a:cs typeface="Times New Roman" panose="02020603050405020304" pitchFamily="18" charset="0"/>
              </a:rPr>
              <a:t>ensure the reliability, performance, security, and efficiency</a:t>
            </a:r>
            <a:r>
              <a:rPr lang="en-US" sz="2500" dirty="0">
                <a:latin typeface="Times New Roman" panose="02020603050405020304" pitchFamily="18" charset="0"/>
                <a:cs typeface="Times New Roman" panose="02020603050405020304" pitchFamily="18" charset="0"/>
              </a:rPr>
              <a:t> of the </a:t>
            </a:r>
            <a:r>
              <a:rPr lang="en-US" sz="2500" dirty="0" err="1">
                <a:latin typeface="Times New Roman" panose="02020603050405020304" pitchFamily="18" charset="0"/>
                <a:cs typeface="Times New Roman" panose="02020603050405020304" pitchFamily="18" charset="0"/>
              </a:rPr>
              <a:t>IoT</a:t>
            </a:r>
            <a:r>
              <a:rPr lang="en-US" sz="2500" dirty="0">
                <a:latin typeface="Times New Roman" panose="02020603050405020304" pitchFamily="18" charset="0"/>
                <a:cs typeface="Times New Roman" panose="02020603050405020304" pitchFamily="18" charset="0"/>
              </a:rPr>
              <a:t> ecosystem. </a:t>
            </a:r>
          </a:p>
          <a:p>
            <a:pPr algn="just"/>
            <a:endParaRPr lang="en-US" sz="2500" dirty="0">
              <a:latin typeface="Times New Roman" panose="02020603050405020304" pitchFamily="18" charset="0"/>
              <a:cs typeface="Times New Roman" panose="02020603050405020304" pitchFamily="18" charset="0"/>
            </a:endParaRPr>
          </a:p>
          <a:p>
            <a:pPr algn="just"/>
            <a:r>
              <a:rPr lang="en-US" sz="2500" dirty="0">
                <a:latin typeface="Times New Roman" panose="02020603050405020304" pitchFamily="18" charset="0"/>
                <a:cs typeface="Times New Roman" panose="02020603050405020304" pitchFamily="18" charset="0"/>
              </a:rPr>
              <a:t>Monitoring systems often support remote management capabilities, allowing users to configure devices, update firmware, and troubleshoot issues without physical access.</a:t>
            </a:r>
          </a:p>
          <a:p>
            <a:pPr marL="0" indent="0">
              <a:buNone/>
            </a:pPr>
            <a:endParaRPr lang="en-US" sz="25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3672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1"/>
            <a:ext cx="8229600" cy="807368"/>
          </a:xfrm>
          <a:ln>
            <a:solidFill>
              <a:schemeClr val="tx1"/>
            </a:solidFill>
          </a:ln>
        </p:spPr>
        <p:txBody>
          <a:bodyPr>
            <a:normAutofit/>
          </a:bodyPr>
          <a:lstStyle/>
          <a:p>
            <a:r>
              <a:rPr lang="en-IN" sz="3200" dirty="0">
                <a:solidFill>
                  <a:srgbClr val="C00000"/>
                </a:solidFill>
                <a:latin typeface="Times New Roman" panose="02020603050405020304" pitchFamily="18" charset="0"/>
                <a:cs typeface="Times New Roman" panose="02020603050405020304" pitchFamily="18" charset="0"/>
              </a:rPr>
              <a:t>                           DISADVANTAGES</a:t>
            </a:r>
          </a:p>
        </p:txBody>
      </p:sp>
      <p:sp>
        <p:nvSpPr>
          <p:cNvPr id="3" name="Content Placeholder 2"/>
          <p:cNvSpPr>
            <a:spLocks noGrp="1"/>
          </p:cNvSpPr>
          <p:nvPr>
            <p:ph idx="1"/>
          </p:nvPr>
        </p:nvSpPr>
        <p:spPr>
          <a:xfrm>
            <a:off x="457200" y="1412776"/>
            <a:ext cx="8229600" cy="5064224"/>
          </a:xfrm>
          <a:ln>
            <a:solidFill>
              <a:schemeClr val="tx1"/>
            </a:solidFill>
          </a:ln>
        </p:spPr>
        <p:txBody>
          <a:bodyPr>
            <a:noAutofit/>
          </a:bodyPr>
          <a:lstStyle/>
          <a:p>
            <a:pPr algn="just"/>
            <a:r>
              <a:rPr lang="en-US" sz="2500" dirty="0">
                <a:latin typeface="Times New Roman" panose="02020603050405020304" pitchFamily="18" charset="0"/>
                <a:cs typeface="Times New Roman" panose="02020603050405020304" pitchFamily="18" charset="0"/>
              </a:rPr>
              <a:t>The sheer volume of data generated by numerous IoT devices can overwhelm monitoring systems, making it challenging to analyze and extract meaningful insights</a:t>
            </a:r>
            <a:r>
              <a:rPr lang="en-US" sz="2500" dirty="0" smtClean="0">
                <a:latin typeface="Times New Roman" panose="02020603050405020304" pitchFamily="18" charset="0"/>
                <a:cs typeface="Times New Roman" panose="02020603050405020304" pitchFamily="18" charset="0"/>
              </a:rPr>
              <a:t>.</a:t>
            </a:r>
          </a:p>
          <a:p>
            <a:pPr algn="just"/>
            <a:endParaRPr lang="en-US" sz="2500" dirty="0">
              <a:latin typeface="Times New Roman" panose="02020603050405020304" pitchFamily="18" charset="0"/>
              <a:cs typeface="Times New Roman" panose="02020603050405020304" pitchFamily="18" charset="0"/>
            </a:endParaRPr>
          </a:p>
          <a:p>
            <a:pPr algn="just"/>
            <a:r>
              <a:rPr lang="en-US" sz="2500" dirty="0">
                <a:latin typeface="Times New Roman" panose="02020603050405020304" pitchFamily="18" charset="0"/>
                <a:cs typeface="Times New Roman" panose="02020603050405020304" pitchFamily="18" charset="0"/>
              </a:rPr>
              <a:t>Scaling </a:t>
            </a:r>
            <a:r>
              <a:rPr lang="en-US" sz="2500" dirty="0" err="1">
                <a:latin typeface="Times New Roman" panose="02020603050405020304" pitchFamily="18" charset="0"/>
                <a:cs typeface="Times New Roman" panose="02020603050405020304" pitchFamily="18" charset="0"/>
              </a:rPr>
              <a:t>IoT</a:t>
            </a:r>
            <a:r>
              <a:rPr lang="en-US" sz="2500" dirty="0">
                <a:latin typeface="Times New Roman" panose="02020603050405020304" pitchFamily="18" charset="0"/>
                <a:cs typeface="Times New Roman" panose="02020603050405020304" pitchFamily="18" charset="0"/>
              </a:rPr>
              <a:t> monitoring systems to accommodate a growing number of devices can be challenging. Ensuring performance and responsiveness as the IoT ecosystem expands requires careful planning</a:t>
            </a:r>
            <a:r>
              <a:rPr lang="en-US" sz="2500" dirty="0" smtClean="0">
                <a:latin typeface="Times New Roman" panose="02020603050405020304" pitchFamily="18" charset="0"/>
                <a:cs typeface="Times New Roman" panose="02020603050405020304" pitchFamily="18" charset="0"/>
              </a:rPr>
              <a:t>.</a:t>
            </a:r>
          </a:p>
          <a:p>
            <a:pPr algn="just"/>
            <a:endParaRPr lang="en-US" sz="2500" dirty="0">
              <a:latin typeface="Times New Roman" panose="02020603050405020304" pitchFamily="18" charset="0"/>
              <a:cs typeface="Times New Roman" panose="02020603050405020304" pitchFamily="18" charset="0"/>
            </a:endParaRPr>
          </a:p>
          <a:p>
            <a:pPr algn="just"/>
            <a:r>
              <a:rPr lang="en-US" sz="2500" dirty="0">
                <a:latin typeface="Times New Roman" panose="02020603050405020304" pitchFamily="18" charset="0"/>
                <a:cs typeface="Times New Roman" panose="02020603050405020304" pitchFamily="18" charset="0"/>
              </a:rPr>
              <a:t>Regular updates and adaptability to evolving technologies are essential to overcoming disadvantages and optimizing </a:t>
            </a:r>
            <a:r>
              <a:rPr lang="en-US" sz="2500" dirty="0" err="1">
                <a:latin typeface="Times New Roman" panose="02020603050405020304" pitchFamily="18" charset="0"/>
                <a:cs typeface="Times New Roman" panose="02020603050405020304" pitchFamily="18" charset="0"/>
              </a:rPr>
              <a:t>IoT</a:t>
            </a:r>
            <a:r>
              <a:rPr lang="en-US" sz="2500" dirty="0">
                <a:latin typeface="Times New Roman" panose="02020603050405020304" pitchFamily="18" charset="0"/>
                <a:cs typeface="Times New Roman" panose="02020603050405020304" pitchFamily="18" charset="0"/>
              </a:rPr>
              <a:t> monitoring effectiveness.</a:t>
            </a: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9340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solidFill>
          </a:ln>
        </p:spPr>
        <p:txBody>
          <a:bodyPr/>
          <a:lstStyle/>
          <a:p>
            <a:r>
              <a:rPr lang="en-IN" dirty="0">
                <a:solidFill>
                  <a:srgbClr val="C00000"/>
                </a:solidFill>
              </a:rPr>
              <a:t>                </a:t>
            </a:r>
            <a:r>
              <a:rPr lang="en-IN" sz="3200" dirty="0">
                <a:solidFill>
                  <a:srgbClr val="C00000"/>
                </a:solidFill>
                <a:latin typeface="Times New Roman" panose="02020603050405020304" pitchFamily="18" charset="0"/>
                <a:cs typeface="Times New Roman" panose="02020603050405020304" pitchFamily="18" charset="0"/>
              </a:rPr>
              <a:t>PROPOSED</a:t>
            </a:r>
            <a:r>
              <a:rPr lang="en-IN" sz="3200" dirty="0">
                <a:latin typeface="Times New Roman" panose="02020603050405020304" pitchFamily="18" charset="0"/>
                <a:cs typeface="Times New Roman" panose="02020603050405020304" pitchFamily="18" charset="0"/>
              </a:rPr>
              <a:t> </a:t>
            </a:r>
            <a:r>
              <a:rPr lang="en-IN" sz="3200" dirty="0">
                <a:solidFill>
                  <a:srgbClr val="C00000"/>
                </a:solidFill>
                <a:latin typeface="Times New Roman" panose="02020603050405020304" pitchFamily="18" charset="0"/>
                <a:cs typeface="Times New Roman" panose="02020603050405020304" pitchFamily="18" charset="0"/>
              </a:rPr>
              <a:t>SYSTEM</a:t>
            </a:r>
          </a:p>
        </p:txBody>
      </p:sp>
      <p:sp>
        <p:nvSpPr>
          <p:cNvPr id="3" name="Content Placeholder 2"/>
          <p:cNvSpPr>
            <a:spLocks noGrp="1"/>
          </p:cNvSpPr>
          <p:nvPr>
            <p:ph idx="1"/>
          </p:nvPr>
        </p:nvSpPr>
        <p:spPr>
          <a:xfrm>
            <a:off x="457200" y="1628800"/>
            <a:ext cx="8229600" cy="4968552"/>
          </a:xfrm>
          <a:ln>
            <a:solidFill>
              <a:schemeClr val="tx1"/>
            </a:solidFill>
          </a:ln>
        </p:spPr>
        <p:txBody>
          <a:bodyPr>
            <a:noAutofit/>
          </a:bodyPr>
          <a:lstStyle/>
          <a:p>
            <a:pPr algn="just"/>
            <a:r>
              <a:rPr lang="en-US" sz="2500" dirty="0">
                <a:latin typeface="Times New Roman" pitchFamily="18" charset="0"/>
                <a:cs typeface="Times New Roman" panose="02020603050405020304" pitchFamily="18" charset="0"/>
              </a:rPr>
              <a:t>Monitoring systems set predefined </a:t>
            </a:r>
            <a:r>
              <a:rPr lang="en-US" sz="2500" b="1" dirty="0">
                <a:latin typeface="Times New Roman" panose="02020603050405020304" pitchFamily="18" charset="0"/>
                <a:cs typeface="Times New Roman" panose="02020603050405020304" pitchFamily="18" charset="0"/>
              </a:rPr>
              <a:t>thresholds</a:t>
            </a:r>
            <a:r>
              <a:rPr lang="en-US" sz="2500" dirty="0">
                <a:latin typeface="Times New Roman" panose="02020603050405020304" pitchFamily="18" charset="0"/>
                <a:cs typeface="Times New Roman" panose="02020603050405020304" pitchFamily="18" charset="0"/>
              </a:rPr>
              <a:t> and rules to trigger </a:t>
            </a:r>
            <a:r>
              <a:rPr lang="en-US" sz="2500" b="1" dirty="0">
                <a:latin typeface="Times New Roman" panose="02020603050405020304" pitchFamily="18" charset="0"/>
                <a:cs typeface="Times New Roman" panose="02020603050405020304" pitchFamily="18" charset="0"/>
              </a:rPr>
              <a:t>alerts</a:t>
            </a:r>
            <a:r>
              <a:rPr lang="en-US" sz="2500" dirty="0">
                <a:latin typeface="Times New Roman" panose="02020603050405020304" pitchFamily="18" charset="0"/>
                <a:cs typeface="Times New Roman" panose="02020603050405020304" pitchFamily="18" charset="0"/>
              </a:rPr>
              <a:t> when certain conditions or anomalies are detected. </a:t>
            </a:r>
            <a:r>
              <a:rPr lang="en-US" sz="2500" b="1" dirty="0">
                <a:latin typeface="Times New Roman" panose="02020603050405020304" pitchFamily="18" charset="0"/>
                <a:cs typeface="Times New Roman" panose="02020603050405020304" pitchFamily="18" charset="0"/>
              </a:rPr>
              <a:t>the cloud-to-thing </a:t>
            </a:r>
            <a:r>
              <a:rPr lang="en-US" sz="2500" dirty="0">
                <a:latin typeface="Times New Roman" panose="02020603050405020304" pitchFamily="18" charset="0"/>
                <a:cs typeface="Times New Roman" panose="02020603050405020304" pitchFamily="18" charset="0"/>
              </a:rPr>
              <a:t>concept enables a powerful and flexible infrastructure for </a:t>
            </a:r>
            <a:r>
              <a:rPr lang="en-US" sz="2500" dirty="0" err="1">
                <a:latin typeface="Times New Roman" panose="02020603050405020304" pitchFamily="18" charset="0"/>
                <a:cs typeface="Times New Roman" panose="02020603050405020304" pitchFamily="18" charset="0"/>
              </a:rPr>
              <a:t>IoT</a:t>
            </a:r>
            <a:r>
              <a:rPr lang="en-US" sz="2500" dirty="0">
                <a:latin typeface="Times New Roman" panose="02020603050405020304" pitchFamily="18" charset="0"/>
                <a:cs typeface="Times New Roman" panose="02020603050405020304" pitchFamily="18" charset="0"/>
              </a:rPr>
              <a:t> deployments.</a:t>
            </a:r>
          </a:p>
          <a:p>
            <a:pPr marL="0" indent="0" algn="just">
              <a:buNone/>
            </a:pPr>
            <a:endParaRPr lang="en-US" sz="2500" dirty="0">
              <a:latin typeface="Times New Roman" panose="02020603050405020304" pitchFamily="18" charset="0"/>
              <a:cs typeface="Times New Roman" panose="02020603050405020304" pitchFamily="18" charset="0"/>
            </a:endParaRPr>
          </a:p>
          <a:p>
            <a:pPr algn="just"/>
            <a:r>
              <a:rPr lang="en-US" sz="2500" b="1" dirty="0">
                <a:latin typeface="Times New Roman" panose="02020603050405020304" pitchFamily="18" charset="0"/>
                <a:cs typeface="Times New Roman" panose="02020603050405020304" pitchFamily="18" charset="0"/>
              </a:rPr>
              <a:t>Visualization tools </a:t>
            </a:r>
            <a:r>
              <a:rPr lang="en-US" sz="2500" dirty="0">
                <a:latin typeface="Times New Roman" panose="02020603050405020304" pitchFamily="18" charset="0"/>
                <a:cs typeface="Times New Roman" panose="02020603050405020304" pitchFamily="18" charset="0"/>
              </a:rPr>
              <a:t>create dashboards that display real-time and historical data trends. This allows users to monitor the performance and status of devices and systems.</a:t>
            </a:r>
          </a:p>
          <a:p>
            <a:pPr marL="0" indent="0" algn="just">
              <a:buNone/>
            </a:pPr>
            <a:endParaRPr lang="en-US" sz="2500" dirty="0">
              <a:latin typeface="Times New Roman" panose="02020603050405020304" pitchFamily="18" charset="0"/>
              <a:cs typeface="Times New Roman" panose="02020603050405020304" pitchFamily="18" charset="0"/>
            </a:endParaRPr>
          </a:p>
          <a:p>
            <a:pPr algn="just"/>
            <a:r>
              <a:rPr lang="en-US" sz="2500" dirty="0">
                <a:latin typeface="Times New Roman" panose="02020603050405020304" pitchFamily="18" charset="0"/>
                <a:cs typeface="Times New Roman" panose="02020603050405020304" pitchFamily="18" charset="0"/>
              </a:rPr>
              <a:t>Advanced analytics, machine learning algorithms, and other processing mechanisms are applied to the data to derive meaningful insights, detect patterns, and identify anomalies.</a:t>
            </a:r>
            <a:r>
              <a:rPr lang="en-US" dirty="0"/>
              <a:t/>
            </a:r>
            <a:br>
              <a:rPr lang="en-US" dirty="0"/>
            </a:br>
            <a:endParaRPr lang="en-IN" dirty="0"/>
          </a:p>
        </p:txBody>
      </p:sp>
    </p:spTree>
    <p:extLst>
      <p:ext uri="{BB962C8B-B14F-4D97-AF65-F5344CB8AC3E}">
        <p14:creationId xmlns:p14="http://schemas.microsoft.com/office/powerpoint/2010/main" val="2166545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tx1"/>
            </a:solidFill>
          </a:ln>
        </p:spPr>
        <p:txBody>
          <a:bodyPr/>
          <a:lstStyle/>
          <a:p>
            <a:r>
              <a:rPr lang="en-IN" dirty="0">
                <a:solidFill>
                  <a:srgbClr val="C00000"/>
                </a:solidFill>
              </a:rPr>
              <a:t>                 </a:t>
            </a:r>
            <a:r>
              <a:rPr lang="en-IN" sz="3200" dirty="0">
                <a:solidFill>
                  <a:srgbClr val="C00000"/>
                </a:solidFill>
                <a:latin typeface="Times New Roman" panose="02020603050405020304" pitchFamily="18" charset="0"/>
                <a:cs typeface="Times New Roman" panose="02020603050405020304" pitchFamily="18" charset="0"/>
              </a:rPr>
              <a:t>ADVANTAGES</a:t>
            </a:r>
          </a:p>
        </p:txBody>
      </p:sp>
      <p:sp>
        <p:nvSpPr>
          <p:cNvPr id="3" name="Content Placeholder 2"/>
          <p:cNvSpPr>
            <a:spLocks noGrp="1"/>
          </p:cNvSpPr>
          <p:nvPr>
            <p:ph idx="1"/>
          </p:nvPr>
        </p:nvSpPr>
        <p:spPr>
          <a:xfrm>
            <a:off x="457200" y="1576536"/>
            <a:ext cx="8229600" cy="5020816"/>
          </a:xfrm>
          <a:ln>
            <a:solidFill>
              <a:schemeClr val="tx1"/>
            </a:solidFill>
          </a:ln>
        </p:spPr>
        <p:txBody>
          <a:bodyPr>
            <a:noAutofit/>
          </a:bodyPr>
          <a:lstStyle/>
          <a:p>
            <a:pPr algn="just"/>
            <a:r>
              <a:rPr lang="en-US" sz="2500" dirty="0">
                <a:latin typeface="Times New Roman" panose="02020603050405020304" pitchFamily="18" charset="0"/>
                <a:cs typeface="Times New Roman" panose="02020603050405020304" pitchFamily="18" charset="0"/>
              </a:rPr>
              <a:t>The use of these </a:t>
            </a:r>
            <a:r>
              <a:rPr lang="en-US" sz="2500" b="1" dirty="0">
                <a:latin typeface="Times New Roman" panose="02020603050405020304" pitchFamily="18" charset="0"/>
                <a:cs typeface="Times New Roman" panose="02020603050405020304" pitchFamily="18" charset="0"/>
              </a:rPr>
              <a:t>tools </a:t>
            </a:r>
            <a:r>
              <a:rPr lang="en-US" sz="2500" dirty="0">
                <a:latin typeface="Times New Roman" panose="02020603050405020304" pitchFamily="18" charset="0"/>
                <a:cs typeface="Times New Roman" panose="02020603050405020304" pitchFamily="18" charset="0"/>
              </a:rPr>
              <a:t>enhances the efficiency, reliability, and management of the instrumentation system. They contribute to proactive monitoring, quick decision-making, and the overall optimization of the system's performance. </a:t>
            </a:r>
          </a:p>
          <a:p>
            <a:pPr marL="0" indent="0" algn="just">
              <a:buNone/>
            </a:pPr>
            <a:endParaRPr lang="en-US" sz="2500" dirty="0">
              <a:latin typeface="Times New Roman" panose="02020603050405020304" pitchFamily="18" charset="0"/>
              <a:cs typeface="Times New Roman" panose="02020603050405020304" pitchFamily="18" charset="0"/>
            </a:endParaRPr>
          </a:p>
          <a:p>
            <a:pPr algn="just"/>
            <a:r>
              <a:rPr lang="en-US" sz="2500" dirty="0">
                <a:latin typeface="Times New Roman" panose="02020603050405020304" pitchFamily="18" charset="0"/>
                <a:cs typeface="Times New Roman" panose="02020603050405020304" pitchFamily="18" charset="0"/>
              </a:rPr>
              <a:t>By sending data to the cloud, devices can </a:t>
            </a:r>
            <a:r>
              <a:rPr lang="en-US" sz="2500" b="1" dirty="0">
                <a:latin typeface="Times New Roman" panose="02020603050405020304" pitchFamily="18" charset="0"/>
                <a:cs typeface="Times New Roman" panose="02020603050405020304" pitchFamily="18" charset="0"/>
              </a:rPr>
              <a:t>offload heavy </a:t>
            </a:r>
            <a:r>
              <a:rPr lang="en-US" sz="2500" dirty="0">
                <a:latin typeface="Times New Roman" panose="02020603050405020304" pitchFamily="18" charset="0"/>
                <a:cs typeface="Times New Roman" panose="02020603050405020304" pitchFamily="18" charset="0"/>
              </a:rPr>
              <a:t>computational tasks, allowing centralized and powerful cloud servers to process and analyze data efficiently.</a:t>
            </a:r>
          </a:p>
          <a:p>
            <a:pPr marL="0" indent="0" algn="just">
              <a:buNone/>
            </a:pPr>
            <a:endParaRPr lang="en-IN" sz="2500" dirty="0">
              <a:latin typeface="Times New Roman" panose="02020603050405020304" pitchFamily="18" charset="0"/>
              <a:cs typeface="Times New Roman" panose="02020603050405020304" pitchFamily="18" charset="0"/>
            </a:endParaRPr>
          </a:p>
          <a:p>
            <a:pPr algn="just"/>
            <a:r>
              <a:rPr lang="en-US" sz="2500" dirty="0">
                <a:latin typeface="Times New Roman" panose="02020603050405020304" pitchFamily="18" charset="0"/>
                <a:cs typeface="Times New Roman" panose="02020603050405020304" pitchFamily="18" charset="0"/>
              </a:rPr>
              <a:t>Instrumentation allows for remote monitoring and management of devices and processes, reducing the need for physical presence and on-site interventions.</a:t>
            </a:r>
          </a:p>
        </p:txBody>
      </p:sp>
    </p:spTree>
    <p:extLst>
      <p:ext uri="{BB962C8B-B14F-4D97-AF65-F5344CB8AC3E}">
        <p14:creationId xmlns:p14="http://schemas.microsoft.com/office/powerpoint/2010/main" val="3440176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33400"/>
            <a:ext cx="8424936" cy="990600"/>
          </a:xfrm>
          <a:ln>
            <a:solidFill>
              <a:schemeClr val="tx1"/>
            </a:solidFill>
          </a:ln>
        </p:spPr>
        <p:txBody>
          <a:bodyPr>
            <a:normAutofit/>
          </a:bodyPr>
          <a:lstStyle/>
          <a:p>
            <a:r>
              <a:rPr lang="en-IN" sz="3200" dirty="0">
                <a:solidFill>
                  <a:srgbClr val="C00000"/>
                </a:solidFill>
                <a:latin typeface="Times New Roman" panose="02020603050405020304" pitchFamily="18" charset="0"/>
                <a:cs typeface="Times New Roman" panose="02020603050405020304" pitchFamily="18" charset="0"/>
              </a:rPr>
              <a:t>                 ARCHITECTURE DIAGRAM</a:t>
            </a:r>
          </a:p>
        </p:txBody>
      </p:sp>
      <p:sp>
        <p:nvSpPr>
          <p:cNvPr id="13" name="Rectangle 12">
            <a:extLst>
              <a:ext uri="{FF2B5EF4-FFF2-40B4-BE49-F238E27FC236}">
                <a16:creationId xmlns:a16="http://schemas.microsoft.com/office/drawing/2014/main" xmlns="" id="{9FDE27D5-8CD3-7F76-0F2A-6D86DF252B3A}"/>
              </a:ext>
            </a:extLst>
          </p:cNvPr>
          <p:cNvSpPr/>
          <p:nvPr/>
        </p:nvSpPr>
        <p:spPr>
          <a:xfrm>
            <a:off x="6157644" y="5460504"/>
            <a:ext cx="1800200" cy="86409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6" name="Content Placeholder 15">
            <a:extLst>
              <a:ext uri="{FF2B5EF4-FFF2-40B4-BE49-F238E27FC236}">
                <a16:creationId xmlns:a16="http://schemas.microsoft.com/office/drawing/2014/main" xmlns="" id="{EFEC74B9-EB75-6CF5-3695-9BE4D0CF3546}"/>
              </a:ext>
            </a:extLst>
          </p:cNvPr>
          <p:cNvPicPr>
            <a:picLocks noGrp="1" noChangeAspect="1"/>
          </p:cNvPicPr>
          <p:nvPr>
            <p:ph idx="1"/>
          </p:nvPr>
        </p:nvPicPr>
        <p:blipFill>
          <a:blip r:embed="rId2"/>
          <a:stretch>
            <a:fillRect/>
          </a:stretch>
        </p:blipFill>
        <p:spPr>
          <a:xfrm>
            <a:off x="444589" y="1700808"/>
            <a:ext cx="8390670" cy="4752528"/>
          </a:xfrm>
          <a:prstGeom prst="rect">
            <a:avLst/>
          </a:prstGeom>
          <a:ln>
            <a:solidFill>
              <a:schemeClr val="tx1"/>
            </a:solidFill>
          </a:ln>
        </p:spPr>
      </p:pic>
    </p:spTree>
    <p:extLst>
      <p:ext uri="{BB962C8B-B14F-4D97-AF65-F5344CB8AC3E}">
        <p14:creationId xmlns:p14="http://schemas.microsoft.com/office/powerpoint/2010/main" val="40563732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813</TotalTime>
  <Words>2566</Words>
  <Application>Microsoft Office PowerPoint</Application>
  <PresentationFormat>On-screen Show (4:3)</PresentationFormat>
  <Paragraphs>197</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Clarity</vt:lpstr>
      <vt:lpstr>SYSTEM MONITORING AND INSTRUMENTATION IN VIRTUAL Final year project date : 25-03-2024</vt:lpstr>
      <vt:lpstr>BASE PAPER</vt:lpstr>
      <vt:lpstr>ABSTRACT</vt:lpstr>
      <vt:lpstr>PowerPoint Presentation</vt:lpstr>
      <vt:lpstr>               EXISTING SYSTEM</vt:lpstr>
      <vt:lpstr>                           DISADVANTAGES</vt:lpstr>
      <vt:lpstr>                PROPOSED SYSTEM</vt:lpstr>
      <vt:lpstr>                 ADVANTAGES</vt:lpstr>
      <vt:lpstr>                 ARCHITECTURE DIAGRAM</vt:lpstr>
      <vt:lpstr>                  ENVIRONMENT REQURIMENTS</vt:lpstr>
      <vt:lpstr>                        MODULES</vt:lpstr>
      <vt:lpstr> 1.HBASE</vt:lpstr>
      <vt:lpstr>PowerPoint Presentation</vt:lpstr>
      <vt:lpstr>2.BUILDING PINPOINT</vt:lpstr>
      <vt:lpstr>3.PINPOINT COLLECTOR</vt:lpstr>
      <vt:lpstr>4. PINPOINT WEB </vt:lpstr>
      <vt:lpstr>5.PINPOINT AGENT  </vt:lpstr>
      <vt:lpstr>PowerPoint Presentation</vt:lpstr>
      <vt:lpstr>COMPARISON TABLE</vt:lpstr>
      <vt:lpstr>PowerPoint Presentation</vt:lpstr>
      <vt:lpstr>PowerPoint Presentation</vt:lpstr>
      <vt:lpstr>MONITORING FUNCTION COVERAGE</vt:lpstr>
      <vt:lpstr>PowerPoint Presentation</vt:lpstr>
      <vt:lpstr>PowerPoint Presentation</vt:lpstr>
      <vt:lpstr>PowerPoint Presentation</vt:lpstr>
      <vt:lpstr>CALCULATIONS:</vt:lpstr>
      <vt:lpstr>PowerPoint Presentation</vt:lpstr>
      <vt:lpstr>REFERENCES</vt:lpstr>
      <vt:lpstr>PowerPoint Presentation</vt:lpstr>
      <vt:lpstr>PowerPoint Presentation</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Monitoring and Instrumentation of the system review 1 date : 22-01-2024</dc:title>
  <dc:creator>Asus</dc:creator>
  <cp:lastModifiedBy>Asus</cp:lastModifiedBy>
  <cp:revision>70</cp:revision>
  <dcterms:created xsi:type="dcterms:W3CDTF">2024-01-20T07:02:03Z</dcterms:created>
  <dcterms:modified xsi:type="dcterms:W3CDTF">2024-03-23T11:47:40Z</dcterms:modified>
</cp:coreProperties>
</file>