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86" r:id="rId3"/>
    <p:sldId id="257" r:id="rId4"/>
    <p:sldId id="258" r:id="rId5"/>
    <p:sldId id="259" r:id="rId6"/>
    <p:sldId id="260" r:id="rId7"/>
    <p:sldId id="305" r:id="rId8"/>
    <p:sldId id="262" r:id="rId9"/>
    <p:sldId id="288" r:id="rId10"/>
    <p:sldId id="304" r:id="rId11"/>
    <p:sldId id="269" r:id="rId12"/>
    <p:sldId id="287" r:id="rId13"/>
    <p:sldId id="265" r:id="rId14"/>
    <p:sldId id="263" r:id="rId15"/>
    <p:sldId id="311" r:id="rId16"/>
    <p:sldId id="279" r:id="rId17"/>
    <p:sldId id="309" r:id="rId18"/>
    <p:sldId id="277" r:id="rId19"/>
    <p:sldId id="268" r:id="rId20"/>
    <p:sldId id="274" r:id="rId21"/>
    <p:sldId id="264" r:id="rId22"/>
    <p:sldId id="310" r:id="rId23"/>
    <p:sldId id="313"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0" d="100"/>
          <a:sy n="70" d="100"/>
        </p:scale>
        <p:origin x="138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6C1046-0D34-42F2-842A-F1C79E075659}" type="datetimeFigureOut">
              <a:rPr lang="en-US" smtClean="0"/>
              <a:t>3/25/2024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E9EAF8-65D5-4F5C-971B-32472092DB9F}" type="slidenum">
              <a:rPr lang="en-US" smtClean="0"/>
              <a:t>‹#›</a:t>
            </a:fld>
            <a:endParaRPr lang="en-US"/>
          </a:p>
        </p:txBody>
      </p:sp>
    </p:spTree>
    <p:extLst>
      <p:ext uri="{BB962C8B-B14F-4D97-AF65-F5344CB8AC3E}">
        <p14:creationId xmlns:p14="http://schemas.microsoft.com/office/powerpoint/2010/main" val="2426432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E9EAF8-65D5-4F5C-971B-32472092DB9F}" type="slidenum">
              <a:rPr lang="en-US" smtClean="0"/>
              <a:t>3</a:t>
            </a:fld>
            <a:endParaRPr lang="en-US"/>
          </a:p>
        </p:txBody>
      </p:sp>
    </p:spTree>
    <p:extLst>
      <p:ext uri="{BB962C8B-B14F-4D97-AF65-F5344CB8AC3E}">
        <p14:creationId xmlns:p14="http://schemas.microsoft.com/office/powerpoint/2010/main" val="3910941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35E6B8-726D-43A0-BC65-53823751B923}"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699E52-9026-4DD4-982F-09F11D1193E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35E6B8-726D-43A0-BC65-53823751B923}"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699E52-9026-4DD4-982F-09F11D1193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35E6B8-726D-43A0-BC65-53823751B923}"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699E52-9026-4DD4-982F-09F11D1193E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35E6B8-726D-43A0-BC65-53823751B923}"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699E52-9026-4DD4-982F-09F11D1193E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35E6B8-726D-43A0-BC65-53823751B923}"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699E52-9026-4DD4-982F-09F11D1193E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35E6B8-726D-43A0-BC65-53823751B923}"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699E52-9026-4DD4-982F-09F11D1193E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35E6B8-726D-43A0-BC65-53823751B923}"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699E52-9026-4DD4-982F-09F11D1193E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35E6B8-726D-43A0-BC65-53823751B923}"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699E52-9026-4DD4-982F-09F11D1193E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35E6B8-726D-43A0-BC65-53823751B923}"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699E52-9026-4DD4-982F-09F11D1193E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35E6B8-726D-43A0-BC65-53823751B923}" type="datetimeFigureOut">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699E52-9026-4DD4-982F-09F11D1193E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35E6B8-726D-43A0-BC65-53823751B923}"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699E52-9026-4DD4-982F-09F11D1193E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35E6B8-726D-43A0-BC65-53823751B923}"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699E52-9026-4DD4-982F-09F11D1193E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35E6B8-726D-43A0-BC65-53823751B923}" type="datetimeFigureOut">
              <a:rPr lang="en-US" smtClean="0"/>
              <a:t>3/25/2024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699E52-9026-4DD4-982F-09F11D1193E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7095" y="758190"/>
            <a:ext cx="7339965" cy="2277745"/>
          </a:xfrm>
        </p:spPr>
        <p:style>
          <a:lnRef idx="0">
            <a:srgbClr val="FFFFFF"/>
          </a:lnRef>
          <a:fillRef idx="2">
            <a:schemeClr val="accent3"/>
          </a:fillRef>
          <a:effectRef idx="0">
            <a:srgbClr val="FFFFFF"/>
          </a:effectRef>
          <a:fontRef idx="minor">
            <a:schemeClr val="dk1"/>
          </a:fontRef>
        </p:style>
        <p:txBody>
          <a:bodyPr>
            <a:normAutofit fontScale="90000"/>
          </a:bodyPr>
          <a:lstStyle/>
          <a:p>
            <a:r>
              <a:rPr lang="en-US" b="1" dirty="0">
                <a:latin typeface="Times New Roman" panose="02020603050405020304" pitchFamily="18" charset="0"/>
                <a:cs typeface="Times New Roman" panose="02020603050405020304" pitchFamily="18" charset="0"/>
              </a:rPr>
              <a:t>                                          Privacy-Preserving Outsourced Support Vector Machine Design for Secure Drug Discovery</a:t>
            </a:r>
            <a:r>
              <a:rPr lang="en-US" dirty="0"/>
              <a:t/>
            </a:r>
            <a:br>
              <a:rPr lang="en-US" dirty="0"/>
            </a:br>
            <a:endParaRPr lang="en-US" dirty="0"/>
          </a:p>
        </p:txBody>
      </p:sp>
      <p:sp>
        <p:nvSpPr>
          <p:cNvPr id="3" name="Subtitle 2"/>
          <p:cNvSpPr>
            <a:spLocks noGrp="1"/>
          </p:cNvSpPr>
          <p:nvPr>
            <p:ph type="subTitle" idx="1"/>
          </p:nvPr>
        </p:nvSpPr>
        <p:spPr>
          <a:xfrm>
            <a:off x="821055" y="3613785"/>
            <a:ext cx="7406005" cy="3055620"/>
          </a:xfrm>
        </p:spPr>
        <p:style>
          <a:lnRef idx="2">
            <a:prstClr val="black"/>
          </a:lnRef>
          <a:fillRef idx="0">
            <a:srgbClr val="FFFFFF"/>
          </a:fillRef>
          <a:effectRef idx="0">
            <a:srgbClr val="FFFFFF"/>
          </a:effectRef>
          <a:fontRef idx="minor">
            <a:schemeClr val="dk1"/>
          </a:fontRef>
        </p:style>
        <p:txBody>
          <a:bodyPr>
            <a:normAutofit fontScale="55000" lnSpcReduction="20000"/>
          </a:bodyPr>
          <a:lstStyle/>
          <a:p>
            <a:endParaRPr lang="en-IN" sz="4365" b="1" dirty="0" smtClean="0">
              <a:solidFill>
                <a:schemeClr val="tx1"/>
              </a:solidFill>
              <a:latin typeface="Times New Roman" panose="02020603050405020304" pitchFamily="18" charset="0"/>
              <a:cs typeface="Times New Roman" panose="02020603050405020304" pitchFamily="18" charset="0"/>
            </a:endParaRPr>
          </a:p>
          <a:p>
            <a:endParaRPr lang="en-IN" sz="4365" b="1" dirty="0" smtClean="0">
              <a:solidFill>
                <a:schemeClr val="tx1"/>
              </a:solidFill>
              <a:latin typeface="Times New Roman" panose="02020603050405020304" pitchFamily="18" charset="0"/>
              <a:cs typeface="Times New Roman" panose="02020603050405020304" pitchFamily="18" charset="0"/>
            </a:endParaRPr>
          </a:p>
          <a:p>
            <a:pPr algn="l"/>
            <a:r>
              <a:rPr lang="en-IN" sz="3555" b="1" dirty="0" smtClean="0">
                <a:solidFill>
                  <a:srgbClr val="FF0000"/>
                </a:solidFill>
                <a:latin typeface="Times New Roman" panose="02020603050405020304" pitchFamily="18" charset="0"/>
                <a:cs typeface="Times New Roman" panose="02020603050405020304" pitchFamily="18" charset="0"/>
              </a:rPr>
              <a:t>TEAM MEMBERS(BATCH-14)   </a:t>
            </a:r>
            <a:r>
              <a:rPr lang="en-IN" b="1" dirty="0" smtClean="0">
                <a:solidFill>
                  <a:srgbClr val="FF0000"/>
                </a:solidFill>
              </a:rPr>
              <a:t>                                </a:t>
            </a:r>
            <a:r>
              <a:rPr lang="en-IN" sz="3635" b="1" dirty="0" smtClean="0">
                <a:solidFill>
                  <a:srgbClr val="FF0000"/>
                </a:solidFill>
              </a:rPr>
              <a:t>TEAM GUIDE:</a:t>
            </a:r>
            <a:endParaRPr lang="en-IN" b="1" dirty="0" smtClean="0">
              <a:solidFill>
                <a:srgbClr val="FF0000"/>
              </a:solidFill>
            </a:endParaRPr>
          </a:p>
          <a:p>
            <a:pPr algn="l"/>
            <a:endParaRPr lang="en-IN" b="1" dirty="0" smtClean="0"/>
          </a:p>
          <a:p>
            <a:pPr algn="l">
              <a:lnSpc>
                <a:spcPct val="110000"/>
              </a:lnSpc>
            </a:pPr>
            <a:r>
              <a:rPr lang="en-IN" dirty="0" smtClean="0">
                <a:solidFill>
                  <a:schemeClr val="tx1"/>
                </a:solidFill>
                <a:latin typeface="Times New Roman" panose="02020603050405020304" pitchFamily="18" charset="0"/>
                <a:cs typeface="Times New Roman" panose="02020603050405020304" pitchFamily="18" charset="0"/>
              </a:rPr>
              <a:t>RENUKA DEVI.S (2020PECCS167)                     </a:t>
            </a:r>
            <a:r>
              <a:rPr lang="en-US" altLang="en-IN" dirty="0" smtClean="0">
                <a:solidFill>
                  <a:schemeClr val="tx1"/>
                </a:solidFill>
                <a:latin typeface="Times New Roman" panose="02020603050405020304" pitchFamily="18" charset="0"/>
                <a:cs typeface="Times New Roman" panose="02020603050405020304" pitchFamily="18" charset="0"/>
              </a:rPr>
              <a:t>              </a:t>
            </a:r>
            <a:r>
              <a:rPr lang="en-IN" dirty="0" err="1" smtClean="0">
                <a:solidFill>
                  <a:schemeClr val="tx1"/>
                </a:solidFill>
                <a:latin typeface="Times New Roman" panose="02020603050405020304" pitchFamily="18" charset="0"/>
                <a:cs typeface="Times New Roman" panose="02020603050405020304" pitchFamily="18" charset="0"/>
              </a:rPr>
              <a:t>Mrs.P.DEEPA</a:t>
            </a:r>
            <a:r>
              <a:rPr lang="en-IN" dirty="0" smtClean="0">
                <a:solidFill>
                  <a:schemeClr val="tx1"/>
                </a:solidFill>
                <a:latin typeface="Times New Roman" panose="02020603050405020304" pitchFamily="18" charset="0"/>
                <a:cs typeface="Times New Roman" panose="02020603050405020304" pitchFamily="18" charset="0"/>
              </a:rPr>
              <a:t>                        </a:t>
            </a:r>
            <a:endParaRPr lang="en-IN" dirty="0" smtClean="0">
              <a:solidFill>
                <a:schemeClr val="tx1"/>
              </a:solidFill>
              <a:latin typeface="Times New Roman" panose="02020603050405020304" pitchFamily="18" charset="0"/>
              <a:cs typeface="Times New Roman" panose="02020603050405020304" pitchFamily="18" charset="0"/>
            </a:endParaRPr>
          </a:p>
          <a:p>
            <a:pPr algn="l">
              <a:lnSpc>
                <a:spcPct val="110000"/>
              </a:lnSpc>
            </a:pPr>
            <a:r>
              <a:rPr lang="en-IN" dirty="0" smtClean="0">
                <a:solidFill>
                  <a:schemeClr val="tx1"/>
                </a:solidFill>
                <a:latin typeface="Times New Roman" panose="02020603050405020304" pitchFamily="18" charset="0"/>
                <a:cs typeface="Times New Roman" panose="02020603050405020304" pitchFamily="18" charset="0"/>
              </a:rPr>
              <a:t>RENUKA.P   (2020PECCS168</a:t>
            </a:r>
            <a:r>
              <a:rPr lang="en-IN" dirty="0" smtClean="0">
                <a:solidFill>
                  <a:schemeClr val="tx1"/>
                </a:solidFill>
                <a:latin typeface="Times New Roman" panose="02020603050405020304" pitchFamily="18" charset="0"/>
                <a:cs typeface="Times New Roman" panose="02020603050405020304" pitchFamily="18" charset="0"/>
              </a:rPr>
              <a:t>)                                             M.E., (Ph.D.,)</a:t>
            </a:r>
            <a:endParaRPr lang="en-IN" dirty="0" smtClean="0">
              <a:solidFill>
                <a:schemeClr val="tx1"/>
              </a:solidFill>
              <a:latin typeface="Times New Roman" panose="02020603050405020304" pitchFamily="18" charset="0"/>
              <a:cs typeface="Times New Roman" panose="02020603050405020304" pitchFamily="18" charset="0"/>
            </a:endParaRPr>
          </a:p>
          <a:p>
            <a:pPr algn="l">
              <a:lnSpc>
                <a:spcPct val="110000"/>
              </a:lnSpc>
            </a:pPr>
            <a:r>
              <a:rPr lang="en-IN" dirty="0" smtClean="0">
                <a:solidFill>
                  <a:schemeClr val="tx1"/>
                </a:solidFill>
                <a:latin typeface="Times New Roman" panose="02020603050405020304" pitchFamily="18" charset="0"/>
                <a:cs typeface="Times New Roman" panose="02020603050405020304" pitchFamily="18" charset="0"/>
              </a:rPr>
              <a:t>VARSHA.R    (2020PECCS202)</a:t>
            </a:r>
          </a:p>
          <a:p>
            <a:pPr algn="l">
              <a:lnSpc>
                <a:spcPct val="110000"/>
              </a:lnSpc>
            </a:pPr>
            <a:r>
              <a:rPr lang="en-IN" b="1" dirty="0" smtClean="0">
                <a:solidFill>
                  <a:schemeClr val="tx1"/>
                </a:solidFill>
                <a:latin typeface="Times New Roman" panose="02020603050405020304" pitchFamily="18" charset="0"/>
                <a:cs typeface="Times New Roman" panose="02020603050405020304" pitchFamily="18" charset="0"/>
              </a:rPr>
              <a:t>                                                        </a:t>
            </a:r>
          </a:p>
          <a:p>
            <a:pPr algn="l">
              <a:lnSpc>
                <a:spcPct val="110000"/>
              </a:lnSpc>
            </a:pPr>
            <a:endParaRPr lang="en-IN" dirty="0" smtClean="0"/>
          </a:p>
          <a:p>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lnRef>
          <a:fillRef idx="0">
            <a:srgbClr val="FFFFFF"/>
          </a:fillRef>
          <a:effectRef idx="0">
            <a:srgbClr val="FFFFFF"/>
          </a:effectRef>
          <a:fontRef idx="minor">
            <a:schemeClr val="dk1"/>
          </a:fontRef>
        </p:style>
        <p:txBody>
          <a:bodyPr>
            <a:normAutofit fontScale="90000"/>
          </a:bodyPr>
          <a:lstStyle/>
          <a:p>
            <a:r>
              <a:rPr lang="en-US" u="sng" dirty="0" smtClean="0">
                <a:latin typeface="Times New Roman" panose="02020603050405020304" pitchFamily="18" charset="0"/>
                <a:cs typeface="Times New Roman" panose="02020603050405020304" pitchFamily="18" charset="0"/>
                <a:sym typeface="+mn-ea"/>
              </a:rPr>
              <a:t/>
            </a:r>
            <a:br>
              <a:rPr lang="en-US" u="sng" dirty="0" smtClean="0">
                <a:latin typeface="Times New Roman" panose="02020603050405020304" pitchFamily="18" charset="0"/>
                <a:cs typeface="Times New Roman" panose="02020603050405020304" pitchFamily="18" charset="0"/>
                <a:sym typeface="+mn-ea"/>
              </a:rPr>
            </a:br>
            <a:r>
              <a:rPr lang="en-US" u="sng" dirty="0" smtClean="0">
                <a:latin typeface="Times New Roman" panose="02020603050405020304" pitchFamily="18" charset="0"/>
                <a:cs typeface="Times New Roman" panose="02020603050405020304" pitchFamily="18" charset="0"/>
                <a:sym typeface="+mn-ea"/>
              </a:rPr>
              <a:t/>
            </a:r>
            <a:br>
              <a:rPr lang="en-US" u="sng" dirty="0" smtClean="0">
                <a:latin typeface="Times New Roman" panose="02020603050405020304" pitchFamily="18" charset="0"/>
                <a:cs typeface="Times New Roman" panose="02020603050405020304" pitchFamily="18" charset="0"/>
                <a:sym typeface="+mn-ea"/>
              </a:rPr>
            </a:br>
            <a:r>
              <a:rPr lang="en-US" sz="3600" b="1" u="sng" dirty="0" smtClean="0">
                <a:latin typeface="Times New Roman" panose="02020603050405020304" pitchFamily="18" charset="0"/>
                <a:cs typeface="Times New Roman" panose="02020603050405020304" pitchFamily="18" charset="0"/>
                <a:sym typeface="+mn-ea"/>
              </a:rPr>
              <a:t>Modules Description</a:t>
            </a:r>
            <a:r>
              <a:rPr lang="en-US" sz="3600" b="1" dirty="0" smtClean="0">
                <a:latin typeface="Times New Roman" panose="02020603050405020304" pitchFamily="18" charset="0"/>
                <a:cs typeface="Times New Roman" panose="02020603050405020304" pitchFamily="18" charset="0"/>
                <a:sym typeface="+mn-ea"/>
              </a:rPr>
              <a:t/>
            </a:r>
            <a:br>
              <a:rPr lang="en-US" sz="3600" b="1" dirty="0" smtClean="0">
                <a:latin typeface="Times New Roman" panose="02020603050405020304" pitchFamily="18" charset="0"/>
                <a:cs typeface="Times New Roman" panose="02020603050405020304" pitchFamily="18" charset="0"/>
                <a:sym typeface="+mn-ea"/>
              </a:rPr>
            </a:br>
            <a:r>
              <a:rPr lang="en-US" sz="3600" b="1" dirty="0" smtClean="0">
                <a:latin typeface="Times New Roman" panose="02020603050405020304" pitchFamily="18" charset="0"/>
                <a:cs typeface="Times New Roman" panose="02020603050405020304" pitchFamily="18" charset="0"/>
                <a:sym typeface="+mn-ea"/>
              </a:rPr>
              <a:t/>
            </a:r>
            <a:br>
              <a:rPr lang="en-US" sz="3600" b="1" dirty="0" smtClean="0">
                <a:latin typeface="Times New Roman" panose="02020603050405020304" pitchFamily="18" charset="0"/>
                <a:cs typeface="Times New Roman" panose="02020603050405020304" pitchFamily="18" charset="0"/>
                <a:sym typeface="+mn-ea"/>
              </a:rPr>
            </a:br>
            <a:endParaRPr lang="en-US" sz="3600" b="1" dirty="0"/>
          </a:p>
        </p:txBody>
      </p:sp>
      <p:sp>
        <p:nvSpPr>
          <p:cNvPr id="3" name="Content Placeholder 2"/>
          <p:cNvSpPr>
            <a:spLocks noGrp="1"/>
          </p:cNvSpPr>
          <p:nvPr>
            <p:ph idx="1"/>
          </p:nvPr>
        </p:nvSpPr>
        <p:spPr/>
        <p:style>
          <a:lnRef idx="2">
            <a:prstClr val="black"/>
          </a:lnRef>
          <a:fillRef idx="0">
            <a:srgbClr val="FFFFFF"/>
          </a:fillRef>
          <a:effectRef idx="0">
            <a:srgbClr val="FFFFFF"/>
          </a:effectRef>
          <a:fontRef idx="minor">
            <a:schemeClr val="dk1"/>
          </a:fontRef>
        </p:style>
        <p:txBody>
          <a:bodyPr>
            <a:normAutofit/>
          </a:bodyPr>
          <a:lstStyle/>
          <a:p>
            <a:pPr>
              <a:lnSpc>
                <a:spcPct val="150000"/>
              </a:lnSpc>
            </a:pPr>
            <a:r>
              <a:rPr lang="en-US" sz="2000" dirty="0"/>
              <a:t> </a:t>
            </a:r>
            <a:r>
              <a:rPr lang="en-US" sz="2000" dirty="0">
                <a:latin typeface="Times New Roman" panose="02020603050405020304" pitchFamily="18" charset="0"/>
                <a:cs typeface="Times New Roman" panose="02020603050405020304" pitchFamily="18" charset="0"/>
              </a:rPr>
              <a:t> A Drug Tester, who wants to evaluate a specific drug, submits a testing request through the website.</a:t>
            </a:r>
          </a:p>
          <a:p>
            <a:pPr>
              <a:lnSpc>
                <a:spcPct val="150000"/>
              </a:lnSpc>
            </a:pPr>
            <a:r>
              <a:rPr lang="en-US" sz="2000" dirty="0">
                <a:latin typeface="Times New Roman" panose="02020603050405020304" pitchFamily="18" charset="0"/>
                <a:cs typeface="Times New Roman" panose="02020603050405020304" pitchFamily="18" charset="0"/>
              </a:rPr>
              <a:t>  The request typically includes information about the drug being tested and the purpose of the test.</a:t>
            </a:r>
          </a:p>
          <a:p>
            <a:pPr>
              <a:lnSpc>
                <a:spcPct val="150000"/>
              </a:lnSpc>
            </a:pPr>
            <a:r>
              <a:rPr lang="en-US" sz="2000" dirty="0">
                <a:latin typeface="Times New Roman" panose="02020603050405020304" pitchFamily="18" charset="0"/>
                <a:cs typeface="Times New Roman" panose="02020603050405020304" pitchFamily="18" charset="0"/>
              </a:rPr>
              <a:t> The Drug Tester reviews the classification results provided by the system.</a:t>
            </a:r>
          </a:p>
          <a:p>
            <a:pPr>
              <a:lnSpc>
                <a:spcPct val="150000"/>
              </a:lnSpc>
            </a:pPr>
            <a:r>
              <a:rPr lang="en-US" sz="2000" dirty="0">
                <a:latin typeface="Times New Roman" panose="02020603050405020304" pitchFamily="18" charset="0"/>
                <a:cs typeface="Times New Roman" panose="02020603050405020304" pitchFamily="18" charset="0"/>
              </a:rPr>
              <a:t> Based on the classification and other relevant information, the Tester decides whether to approve the drug for further testing or not.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lnRef>
          <a:fillRef idx="0">
            <a:srgbClr val="FFFFFF"/>
          </a:fillRef>
          <a:effectRef idx="0">
            <a:srgbClr val="FFFFFF"/>
          </a:effectRef>
          <a:fontRef idx="minor">
            <a:schemeClr val="dk1"/>
          </a:fontRef>
        </p:style>
        <p:txBody>
          <a:bodyPr>
            <a:normAutofit/>
          </a:bodyPr>
          <a:lstStyle/>
          <a:p>
            <a:r>
              <a:rPr lang="en-US" sz="3200" b="1" u="sng" dirty="0">
                <a:latin typeface="Times New Roman" panose="02020603050405020304" pitchFamily="18" charset="0"/>
                <a:cs typeface="Times New Roman" panose="02020603050405020304" pitchFamily="18" charset="0"/>
              </a:rPr>
              <a:t>Module Description</a:t>
            </a:r>
          </a:p>
        </p:txBody>
      </p:sp>
      <p:sp>
        <p:nvSpPr>
          <p:cNvPr id="3" name="Content Placeholder 2"/>
          <p:cNvSpPr>
            <a:spLocks noGrp="1"/>
          </p:cNvSpPr>
          <p:nvPr>
            <p:ph idx="1"/>
          </p:nvPr>
        </p:nvSpPr>
        <p:spPr/>
        <p:style>
          <a:lnRef idx="2">
            <a:prstClr val="black"/>
          </a:lnRef>
          <a:fillRef idx="0">
            <a:srgbClr val="FFFFFF"/>
          </a:fillRef>
          <a:effectRef idx="0">
            <a:srgbClr val="FFFFFF"/>
          </a:effectRef>
          <a:fontRef idx="minor">
            <a:schemeClr val="dk1"/>
          </a:fontRef>
        </p:style>
        <p:txBody>
          <a:bodyPr>
            <a:normAutofit fontScale="65000" lnSpcReduction="20000"/>
          </a:bodyPr>
          <a:lstStyle/>
          <a:p>
            <a:pPr>
              <a:lnSpc>
                <a:spcPct val="170000"/>
              </a:lnSpc>
              <a:buNone/>
            </a:pPr>
            <a:r>
              <a:rPr lang="en-US" sz="4000" b="1" dirty="0">
                <a:latin typeface="Times New Roman" panose="02020603050405020304" pitchFamily="18" charset="0"/>
                <a:cs typeface="Times New Roman" panose="02020603050405020304" pitchFamily="18" charset="0"/>
                <a:sym typeface="+mn-ea"/>
              </a:rPr>
              <a:t>Drug Component Uploading</a:t>
            </a:r>
            <a:endParaRPr lang="en-US" sz="4000" b="1" dirty="0">
              <a:latin typeface="Times New Roman" panose="02020603050405020304" pitchFamily="18" charset="0"/>
              <a:cs typeface="Times New Roman" panose="02020603050405020304" pitchFamily="18" charset="0"/>
            </a:endParaRPr>
          </a:p>
          <a:p>
            <a:pPr>
              <a:lnSpc>
                <a:spcPct val="170000"/>
              </a:lnSpc>
            </a:pPr>
            <a:r>
              <a:rPr lang="en-US" sz="3500" dirty="0">
                <a:latin typeface="Times New Roman" panose="02020603050405020304" pitchFamily="18" charset="0"/>
                <a:cs typeface="Times New Roman" panose="02020603050405020304" pitchFamily="18" charset="0"/>
                <a:sym typeface="+mn-ea"/>
              </a:rPr>
              <a:t>The drug owner will upload the data set. That data set contains the formula and we have to mention the type of </a:t>
            </a:r>
            <a:r>
              <a:rPr lang="en-US" sz="350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sym typeface="+mn-ea"/>
              </a:rPr>
              <a:t>class</a:t>
            </a:r>
            <a:r>
              <a:rPr lang="en-US" sz="3500" dirty="0">
                <a:latin typeface="Times New Roman" panose="02020603050405020304" pitchFamily="18" charset="0"/>
                <a:cs typeface="Times New Roman" panose="02020603050405020304" pitchFamily="18" charset="0"/>
                <a:sym typeface="+mn-ea"/>
              </a:rPr>
              <a:t> (Class A, Class B). While uploading the file we will read the content and store into the database and store that </a:t>
            </a:r>
            <a:r>
              <a:rPr lang="en-US" sz="350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sym typeface="+mn-ea"/>
              </a:rPr>
              <a:t>.</a:t>
            </a:r>
            <a:r>
              <a:rPr lang="en-US" sz="3500" dirty="0" err="1">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sym typeface="+mn-ea"/>
              </a:rPr>
              <a:t>csv</a:t>
            </a:r>
            <a:r>
              <a:rPr lang="en-US" sz="350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sym typeface="+mn-ea"/>
              </a:rPr>
              <a:t> file</a:t>
            </a:r>
            <a:r>
              <a:rPr lang="en-US" sz="3500" dirty="0">
                <a:latin typeface="Times New Roman" panose="02020603050405020304" pitchFamily="18" charset="0"/>
                <a:cs typeface="Times New Roman" panose="02020603050405020304" pitchFamily="18" charset="0"/>
                <a:sym typeface="+mn-ea"/>
              </a:rPr>
              <a:t> in cloud.</a:t>
            </a:r>
            <a:endParaRPr lang="en-US" sz="3500" dirty="0">
              <a:latin typeface="Times New Roman" panose="02020603050405020304" pitchFamily="18" charset="0"/>
              <a:cs typeface="Times New Roman" panose="02020603050405020304" pitchFamily="18" charset="0"/>
            </a:endParaRPr>
          </a:p>
          <a:p>
            <a:pPr>
              <a:lnSpc>
                <a:spcPct val="170000"/>
              </a:lnSpc>
            </a:pPr>
            <a:r>
              <a:rPr lang="en-US" sz="3500" dirty="0">
                <a:latin typeface="Times New Roman" panose="02020603050405020304" pitchFamily="18" charset="0"/>
                <a:cs typeface="Times New Roman" panose="02020603050405020304" pitchFamily="18" charset="0"/>
                <a:sym typeface="+mn-ea"/>
              </a:rPr>
              <a:t>The drug owner will train the uploaded data using python. For this part we will use two algorithms, </a:t>
            </a:r>
            <a:r>
              <a:rPr lang="en-US" sz="350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sym typeface="+mn-ea"/>
              </a:rPr>
              <a:t>SVM and Naïve </a:t>
            </a:r>
            <a:r>
              <a:rPr lang="en-US" sz="3500" dirty="0" err="1">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sym typeface="+mn-ea"/>
              </a:rPr>
              <a:t>Bayes</a:t>
            </a:r>
            <a:r>
              <a:rPr lang="en-US" sz="3500" dirty="0">
                <a:latin typeface="Times New Roman" panose="02020603050405020304" pitchFamily="18" charset="0"/>
                <a:cs typeface="Times New Roman" panose="02020603050405020304" pitchFamily="18" charset="0"/>
                <a:sym typeface="+mn-ea"/>
              </a:rPr>
              <a:t>. </a:t>
            </a:r>
          </a:p>
          <a:p>
            <a:pPr>
              <a:lnSpc>
                <a:spcPct val="170000"/>
              </a:lnSpc>
            </a:pPr>
            <a:r>
              <a:rPr lang="en-US" sz="3500" dirty="0">
                <a:latin typeface="Times New Roman" panose="02020603050405020304" pitchFamily="18" charset="0"/>
                <a:cs typeface="Times New Roman" panose="02020603050405020304" pitchFamily="18" charset="0"/>
                <a:sym typeface="+mn-ea"/>
              </a:rPr>
              <a:t>The trained data and accuracy will be sent to the owner .</a:t>
            </a:r>
            <a:endParaRPr lang="en-US" sz="35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 y="274638"/>
            <a:ext cx="8486775" cy="1143000"/>
          </a:xfrm>
        </p:spPr>
        <p:style>
          <a:lnRef idx="2">
            <a:schemeClr val="accent3"/>
          </a:lnRef>
          <a:fillRef idx="0">
            <a:srgbClr val="FFFFFF"/>
          </a:fillRef>
          <a:effectRef idx="0">
            <a:srgbClr val="FFFFFF"/>
          </a:effectRef>
          <a:fontRef idx="minor">
            <a:schemeClr val="dk1"/>
          </a:fontRef>
        </p:style>
        <p:txBody>
          <a:bodyPr>
            <a:normAutofit/>
          </a:bodyPr>
          <a:lstStyle/>
          <a:p>
            <a:r>
              <a:rPr lang="en-US" sz="3200" b="1" u="sng" dirty="0">
                <a:latin typeface="Times New Roman" panose="02020603050405020304" pitchFamily="18" charset="0"/>
                <a:cs typeface="Times New Roman" panose="02020603050405020304" pitchFamily="18" charset="0"/>
                <a:sym typeface="+mn-ea"/>
              </a:rPr>
              <a:t>Module Description</a:t>
            </a:r>
            <a:endParaRPr lang="en-US" sz="3200" b="1" dirty="0"/>
          </a:p>
        </p:txBody>
      </p:sp>
      <p:sp>
        <p:nvSpPr>
          <p:cNvPr id="3" name="Content Placeholder 2"/>
          <p:cNvSpPr>
            <a:spLocks noGrp="1"/>
          </p:cNvSpPr>
          <p:nvPr>
            <p:ph idx="1"/>
          </p:nvPr>
        </p:nvSpPr>
        <p:spPr>
          <a:xfrm>
            <a:off x="200025" y="1600200"/>
            <a:ext cx="8486775" cy="5080000"/>
          </a:xfrm>
        </p:spPr>
        <p:style>
          <a:lnRef idx="2">
            <a:prstClr val="black"/>
          </a:lnRef>
          <a:fillRef idx="0">
            <a:srgbClr val="FFFFFF"/>
          </a:fillRef>
          <a:effectRef idx="0">
            <a:srgbClr val="FFFFFF"/>
          </a:effectRef>
          <a:fontRef idx="minor">
            <a:schemeClr val="dk1"/>
          </a:fontRef>
        </p:style>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Train dataset</a:t>
            </a:r>
          </a:p>
          <a:p>
            <a:pPr marL="0" indent="0">
              <a:lnSpc>
                <a:spcPct val="150000"/>
              </a:lnSpc>
              <a:buNone/>
            </a:pPr>
            <a:r>
              <a:rPr lang="en-US" sz="2000" dirty="0">
                <a:latin typeface="Times New Roman" panose="02020603050405020304" pitchFamily="18" charset="0"/>
                <a:cs typeface="Times New Roman" panose="02020603050405020304" pitchFamily="18" charset="0"/>
              </a:rPr>
              <a:t>      The drug owner will train the uploaded data using python. For this part we will use two algorithms, SVM and Naïve Bayes. The trained data and accuracy will be sent to the owner from python server.</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Biological and Chemical Data:</a:t>
            </a:r>
          </a:p>
          <a:p>
            <a:r>
              <a:rPr lang="en-US" sz="2000" dirty="0">
                <a:latin typeface="Times New Roman" panose="02020603050405020304" pitchFamily="18" charset="0"/>
                <a:cs typeface="Times New Roman" panose="02020603050405020304" pitchFamily="18" charset="0"/>
              </a:rPr>
              <a:t>Molecular structures of compounds</a:t>
            </a:r>
          </a:p>
          <a:p>
            <a:pPr>
              <a:lnSpc>
                <a:spcPct val="150000"/>
              </a:lnSpc>
            </a:pPr>
            <a:r>
              <a:rPr lang="en-US" sz="2000" dirty="0">
                <a:latin typeface="Times New Roman" panose="02020603050405020304" pitchFamily="18" charset="0"/>
                <a:cs typeface="Times New Roman" panose="02020603050405020304" pitchFamily="18" charset="0"/>
              </a:rPr>
              <a:t>Biological activity or properties of compounds</a:t>
            </a:r>
          </a:p>
          <a:p>
            <a:pPr>
              <a:lnSpc>
                <a:spcPct val="150000"/>
              </a:lnSpc>
            </a:pPr>
            <a:r>
              <a:rPr lang="en-US" sz="2000" dirty="0">
                <a:latin typeface="Times New Roman" panose="02020603050405020304" pitchFamily="18" charset="0"/>
                <a:cs typeface="Times New Roman" panose="02020603050405020304" pitchFamily="18" charset="0"/>
              </a:rPr>
              <a:t>Chemical descriptors (e.g., molecular weight, number of atoms, bond types)</a:t>
            </a:r>
          </a:p>
          <a:p>
            <a:pPr marL="0" indent="0">
              <a:lnSpc>
                <a:spcPct val="150000"/>
              </a:lnSpc>
              <a:buNone/>
            </a:pPr>
            <a:r>
              <a:rPr lang="en-US" sz="2000" dirty="0">
                <a:latin typeface="Times New Roman" panose="02020603050405020304" pitchFamily="18" charset="0"/>
                <a:cs typeface="Times New Roman" panose="02020603050405020304" pitchFamily="18" charset="0"/>
              </a:rPr>
              <a:t>Physicochemical properties (e.g., solubility, </a:t>
            </a:r>
            <a:r>
              <a:rPr lang="en-US" sz="2000" dirty="0" err="1">
                <a:latin typeface="Times New Roman" panose="02020603050405020304" pitchFamily="18" charset="0"/>
                <a:cs typeface="Times New Roman" panose="02020603050405020304" pitchFamily="18" charset="0"/>
              </a:rPr>
              <a:t>lipophilicity</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p>
          <a:p>
            <a:pPr marL="0" indent="0">
              <a:buNone/>
            </a:pP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625" y="22527"/>
            <a:ext cx="7730490" cy="367665"/>
          </a:xfrm>
        </p:spPr>
        <p:style>
          <a:lnRef idx="2">
            <a:schemeClr val="accent3"/>
          </a:lnRef>
          <a:fillRef idx="0">
            <a:srgbClr val="FFFFFF"/>
          </a:fillRef>
          <a:effectRef idx="0">
            <a:srgbClr val="FFFFFF"/>
          </a:effectRef>
          <a:fontRef idx="minor">
            <a:schemeClr val="dk1"/>
          </a:fontRef>
        </p:style>
        <p:txBody>
          <a:bodyPr>
            <a:normAutofit fontScale="90000"/>
          </a:bodyPr>
          <a:lstStyle/>
          <a:p>
            <a:r>
              <a:rPr lang="en-US" sz="2200" b="1" u="sng" dirty="0">
                <a:latin typeface="Times New Roman" panose="02020603050405020304" pitchFamily="18" charset="0"/>
                <a:cs typeface="Times New Roman" panose="02020603050405020304" pitchFamily="18" charset="0"/>
              </a:rPr>
              <a:t/>
            </a:r>
            <a:br>
              <a:rPr lang="en-US" sz="2200" b="1" u="sng" dirty="0">
                <a:latin typeface="Times New Roman" panose="02020603050405020304" pitchFamily="18" charset="0"/>
                <a:cs typeface="Times New Roman" panose="02020603050405020304" pitchFamily="18" charset="0"/>
              </a:rPr>
            </a:br>
            <a:r>
              <a:rPr lang="en-US" sz="2665" b="1" u="sng" dirty="0" smtClean="0">
                <a:latin typeface="Times New Roman" panose="02020603050405020304" pitchFamily="18" charset="0"/>
                <a:cs typeface="Times New Roman" panose="02020603050405020304" pitchFamily="18" charset="0"/>
              </a:rPr>
              <a:t>Architecture</a:t>
            </a:r>
            <a:r>
              <a:rPr lang="en-IN" sz="2665" b="1" u="sng" dirty="0" smtClean="0">
                <a:latin typeface="Times New Roman" panose="02020603050405020304" pitchFamily="18" charset="0"/>
                <a:cs typeface="Times New Roman" panose="02020603050405020304" pitchFamily="18" charset="0"/>
              </a:rPr>
              <a:t> </a:t>
            </a:r>
            <a:r>
              <a:rPr lang="en-IN" sz="2665" b="1" u="sng" dirty="0">
                <a:latin typeface="Times New Roman" panose="02020603050405020304" pitchFamily="18" charset="0"/>
                <a:cs typeface="Times New Roman" panose="02020603050405020304" pitchFamily="18" charset="0"/>
              </a:rPr>
              <a:t>Diagram</a:t>
            </a:r>
            <a:r>
              <a:rPr lang="en-US" sz="3110" dirty="0"/>
              <a:t/>
            </a:r>
            <a:br>
              <a:rPr lang="en-US" sz="3110" dirty="0"/>
            </a:br>
            <a:endParaRPr lang="en-US" sz="3110" dirty="0"/>
          </a:p>
        </p:txBody>
      </p:sp>
      <p:pic>
        <p:nvPicPr>
          <p:cNvPr id="8" name="Content Placeholder 7" descr="architecture1"/>
          <p:cNvPicPr>
            <a:picLocks noGrp="1" noChangeAspect="1"/>
          </p:cNvPicPr>
          <p:nvPr>
            <p:ph idx="1"/>
          </p:nvPr>
        </p:nvPicPr>
        <p:blipFill>
          <a:blip r:embed="rId2"/>
          <a:stretch>
            <a:fillRect/>
          </a:stretch>
        </p:blipFill>
        <p:spPr>
          <a:xfrm>
            <a:off x="266700" y="499745"/>
            <a:ext cx="8308340" cy="632079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0355"/>
            <a:ext cx="8229600" cy="6154420"/>
          </a:xfrm>
        </p:spPr>
        <p:style>
          <a:lnRef idx="2">
            <a:schemeClr val="accent3"/>
          </a:lnRef>
          <a:fillRef idx="0">
            <a:srgbClr val="FFFFFF"/>
          </a:fillRef>
          <a:effectRef idx="0">
            <a:srgbClr val="FFFFFF"/>
          </a:effectRef>
          <a:fontRef idx="minor">
            <a:schemeClr val="dk1"/>
          </a:fontRef>
        </p:style>
        <p:txBody>
          <a:bodyPr>
            <a:normAutofit/>
          </a:bodyPr>
          <a:lstStyle/>
          <a:p>
            <a:pPr>
              <a:buNone/>
            </a:pPr>
            <a:r>
              <a:rPr lang="en-US" sz="2400" b="1" dirty="0">
                <a:latin typeface="Times New Roman" panose="02020603050405020304" pitchFamily="18" charset="0"/>
                <a:cs typeface="Times New Roman" panose="02020603050405020304" pitchFamily="18" charset="0"/>
              </a:rPr>
              <a:t>Hardware Requirements</a:t>
            </a:r>
            <a:endParaRPr lang="en-US" sz="24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Hard Disk	:   80GB and Above</a:t>
            </a:r>
          </a:p>
          <a:p>
            <a:pPr lvl="0"/>
            <a:r>
              <a:rPr lang="en-US" sz="2000" dirty="0">
                <a:latin typeface="Times New Roman" panose="02020603050405020304" pitchFamily="18" charset="0"/>
                <a:cs typeface="Times New Roman" panose="02020603050405020304" pitchFamily="18" charset="0"/>
              </a:rPr>
              <a:t>RAM	:    </a:t>
            </a:r>
            <a:r>
              <a:rPr lang="en-US" sz="2000" dirty="0" smtClean="0">
                <a:latin typeface="Times New Roman" panose="02020603050405020304" pitchFamily="18" charset="0"/>
                <a:cs typeface="Times New Roman" panose="02020603050405020304" pitchFamily="18" charset="0"/>
              </a:rPr>
              <a:t>4GB </a:t>
            </a:r>
            <a:r>
              <a:rPr lang="en-US" sz="2000" dirty="0">
                <a:latin typeface="Times New Roman" panose="02020603050405020304" pitchFamily="18" charset="0"/>
                <a:cs typeface="Times New Roman" panose="02020603050405020304" pitchFamily="18" charset="0"/>
              </a:rPr>
              <a:t>and Above</a:t>
            </a:r>
          </a:p>
          <a:p>
            <a:pPr lvl="0"/>
            <a:r>
              <a:rPr lang="en-US" sz="2000" dirty="0">
                <a:latin typeface="Times New Roman" panose="02020603050405020304" pitchFamily="18" charset="0"/>
                <a:cs typeface="Times New Roman" panose="02020603050405020304" pitchFamily="18" charset="0"/>
              </a:rPr>
              <a:t>Processor	:    P IV and </a:t>
            </a:r>
            <a:r>
              <a:rPr lang="en-US" sz="2000" dirty="0" smtClean="0">
                <a:latin typeface="Times New Roman" panose="02020603050405020304" pitchFamily="18" charset="0"/>
                <a:cs typeface="Times New Roman" panose="02020603050405020304" pitchFamily="18" charset="0"/>
              </a:rPr>
              <a:t>Above</a:t>
            </a:r>
          </a:p>
          <a:p>
            <a:pPr lvl="0"/>
            <a:endParaRPr lang="en-US" dirty="0">
              <a:latin typeface="Times New Roman" panose="02020603050405020304" pitchFamily="18" charset="0"/>
              <a:cs typeface="Times New Roman" panose="02020603050405020304" pitchFamily="18" charset="0"/>
            </a:endParaRPr>
          </a:p>
          <a:p>
            <a:pPr>
              <a:buNone/>
            </a:pPr>
            <a:r>
              <a:rPr lang="en-US" sz="2400" b="1" dirty="0">
                <a:latin typeface="Times New Roman" panose="02020603050405020304" pitchFamily="18" charset="0"/>
                <a:cs typeface="Times New Roman" panose="02020603050405020304" pitchFamily="18" charset="0"/>
              </a:rPr>
              <a:t>Software Requirements</a:t>
            </a:r>
            <a:endParaRPr lang="en-US" sz="24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Windows 7 and above(64 bit)</a:t>
            </a:r>
          </a:p>
          <a:p>
            <a:pPr lvl="0"/>
            <a:r>
              <a:rPr lang="en-US" sz="2000" dirty="0">
                <a:latin typeface="Times New Roman" panose="02020603050405020304" pitchFamily="18" charset="0"/>
                <a:cs typeface="Times New Roman" panose="02020603050405020304" pitchFamily="18" charset="0"/>
              </a:rPr>
              <a:t>JDK 1.8</a:t>
            </a:r>
          </a:p>
          <a:p>
            <a:pPr lvl="0"/>
            <a:r>
              <a:rPr lang="en-US" sz="2000" dirty="0">
                <a:latin typeface="Times New Roman" panose="02020603050405020304" pitchFamily="18" charset="0"/>
                <a:cs typeface="Times New Roman" panose="02020603050405020304" pitchFamily="18" charset="0"/>
              </a:rPr>
              <a:t>Python </a:t>
            </a:r>
            <a:r>
              <a:rPr lang="en-US" sz="2000" dirty="0" smtClean="0">
                <a:latin typeface="Times New Roman" panose="02020603050405020304" pitchFamily="18" charset="0"/>
                <a:cs typeface="Times New Roman" panose="02020603050405020304" pitchFamily="18" charset="0"/>
              </a:rPr>
              <a:t>3.6.3</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Tomcat 9.0.26</a:t>
            </a:r>
          </a:p>
          <a:p>
            <a:pPr lvl="0"/>
            <a:r>
              <a:rPr lang="en-US" sz="2000" dirty="0" err="1" smtClean="0">
                <a:latin typeface="Times New Roman" panose="02020603050405020304" pitchFamily="18" charset="0"/>
                <a:cs typeface="Times New Roman" panose="02020603050405020304" pitchFamily="18" charset="0"/>
              </a:rPr>
              <a:t>MySQL</a:t>
            </a:r>
            <a:endParaRPr lang="en-US" sz="2000" dirty="0" smtClean="0">
              <a:latin typeface="Times New Roman" panose="02020603050405020304" pitchFamily="18" charset="0"/>
              <a:cs typeface="Times New Roman" panose="02020603050405020304" pitchFamily="18" charset="0"/>
            </a:endParaRPr>
          </a:p>
          <a:p>
            <a:pPr lvl="0"/>
            <a:endParaRPr lang="en-US" sz="2000" dirty="0" smtClean="0">
              <a:latin typeface="Times New Roman" panose="02020603050405020304" pitchFamily="18" charset="0"/>
              <a:cs typeface="Times New Roman" panose="02020603050405020304" pitchFamily="18" charset="0"/>
            </a:endParaRPr>
          </a:p>
          <a:p>
            <a:pPr>
              <a:buNone/>
            </a:pPr>
            <a:r>
              <a:rPr lang="en-US" sz="2400" b="1" dirty="0" smtClean="0">
                <a:latin typeface="Times New Roman" panose="02020603050405020304" pitchFamily="18" charset="0"/>
                <a:cs typeface="Times New Roman" panose="02020603050405020304" pitchFamily="18" charset="0"/>
              </a:rPr>
              <a:t>Algorithm</a:t>
            </a:r>
            <a:endParaRPr lang="en-US" sz="2400" dirty="0" smtClean="0">
              <a:latin typeface="Times New Roman" panose="02020603050405020304" pitchFamily="18" charset="0"/>
              <a:cs typeface="Times New Roman" panose="02020603050405020304" pitchFamily="18" charset="0"/>
            </a:endParaRPr>
          </a:p>
          <a:p>
            <a:pPr lvl="0"/>
            <a:r>
              <a:rPr lang="en-US" sz="2000" dirty="0" smtClean="0">
                <a:latin typeface="Times New Roman" panose="02020603050405020304" pitchFamily="18" charset="0"/>
                <a:cs typeface="Times New Roman" panose="02020603050405020304" pitchFamily="18" charset="0"/>
              </a:rPr>
              <a:t>Support Vector Machine</a:t>
            </a:r>
          </a:p>
          <a:p>
            <a:pPr lvl="0"/>
            <a:r>
              <a:rPr lang="en-US" sz="2000" dirty="0" smtClean="0">
                <a:latin typeface="Times New Roman" panose="02020603050405020304" pitchFamily="18" charset="0"/>
                <a:cs typeface="Times New Roman" panose="02020603050405020304" pitchFamily="18" charset="0"/>
              </a:rPr>
              <a:t>Naive </a:t>
            </a:r>
            <a:r>
              <a:rPr lang="en-US" sz="2000" dirty="0" err="1" smtClean="0">
                <a:latin typeface="Times New Roman" panose="02020603050405020304" pitchFamily="18" charset="0"/>
                <a:cs typeface="Times New Roman" panose="02020603050405020304" pitchFamily="18" charset="0"/>
              </a:rPr>
              <a:t>Bayes</a:t>
            </a:r>
            <a:endParaRPr lang="en-US" sz="2000" dirty="0" smtClean="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600" b="1" u="sng" dirty="0" smtClean="0">
                <a:latin typeface="Times New Roman" panose="02020603050405020304" pitchFamily="18" charset="0"/>
                <a:cs typeface="Times New Roman" panose="02020603050405020304" pitchFamily="18" charset="0"/>
                <a:sym typeface="+mn-ea"/>
              </a:rPr>
              <a:t>Comparison Table</a:t>
            </a:r>
            <a:endParaRPr lang="en-US" sz="3600" b="1" u="sng" dirty="0"/>
          </a:p>
        </p:txBody>
      </p:sp>
      <p:graphicFrame>
        <p:nvGraphicFramePr>
          <p:cNvPr id="10" name="Table 9"/>
          <p:cNvGraphicFramePr>
            <a:graphicFrameLocks noGrp="1"/>
          </p:cNvGraphicFramePr>
          <p:nvPr>
            <p:extLst>
              <p:ext uri="{D42A27DB-BD31-4B8C-83A1-F6EECF244321}">
                <p14:modId xmlns:p14="http://schemas.microsoft.com/office/powerpoint/2010/main" val="3426410814"/>
              </p:ext>
            </p:extLst>
          </p:nvPr>
        </p:nvGraphicFramePr>
        <p:xfrm>
          <a:off x="179512" y="1397000"/>
          <a:ext cx="8712968" cy="5461000"/>
        </p:xfrm>
        <a:graphic>
          <a:graphicData uri="http://schemas.openxmlformats.org/drawingml/2006/table">
            <a:tbl>
              <a:tblPr firstRow="1" bandRow="1">
                <a:tableStyleId>{5C22544A-7EE6-4342-B048-85BDC9FD1C3A}</a:tableStyleId>
              </a:tblPr>
              <a:tblGrid>
                <a:gridCol w="4356484"/>
                <a:gridCol w="4356484"/>
              </a:tblGrid>
              <a:tr h="561263">
                <a:tc>
                  <a:txBody>
                    <a:bodyPr/>
                    <a:lstStyle/>
                    <a:p>
                      <a:r>
                        <a:rPr lang="en-US" sz="2800" dirty="0" smtClean="0">
                          <a:solidFill>
                            <a:srgbClr val="FF0000"/>
                          </a:solidFill>
                          <a:latin typeface="Times New Roman" panose="02020603050405020304" pitchFamily="18" charset="0"/>
                          <a:cs typeface="Times New Roman" panose="02020603050405020304" pitchFamily="18" charset="0"/>
                        </a:rPr>
                        <a:t>EXISTING SYSTEM</a:t>
                      </a:r>
                      <a:endParaRPr lang="en-IN" sz="28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solidFill>
                            <a:srgbClr val="FF0000"/>
                          </a:solidFill>
                          <a:latin typeface="Times New Roman" panose="02020603050405020304" pitchFamily="18" charset="0"/>
                          <a:cs typeface="Times New Roman" panose="02020603050405020304" pitchFamily="18" charset="0"/>
                        </a:rPr>
                        <a:t>PROPOSED</a:t>
                      </a:r>
                      <a:r>
                        <a:rPr lang="en-US" sz="2800" baseline="0" dirty="0" smtClean="0">
                          <a:solidFill>
                            <a:srgbClr val="FF0000"/>
                          </a:solidFill>
                          <a:latin typeface="Times New Roman" panose="02020603050405020304" pitchFamily="18" charset="0"/>
                          <a:cs typeface="Times New Roman" panose="02020603050405020304" pitchFamily="18" charset="0"/>
                        </a:rPr>
                        <a:t> SYSTEM</a:t>
                      </a:r>
                      <a:endParaRPr lang="en-IN" sz="28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997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In traditional drug discovery frameworks, researchers often rely on real-time datasets to assess the efficiency of potential new drug components. These datasets could include sources like clinical trial data, genomic data, and biomedical literature, as mentioned earlier. These datasets provide up-to-date information on drug efficacy, safety, and other relevant factors. Researchers use various analytical techniques to extract insights from these datasets and make informed decisions about the viability of new drug candidates.</a:t>
                      </a:r>
                      <a:endParaRPr lang="en-IN"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The POD (Prescription Optimization and Discovery) framework proposes a departure from the reliance on real-time datasets. Instead of using these datasets, the POD framework utilizes a data mining algorithm called Naïve Bayes (NB). Naïve Bayes is a statistical classification technique commonly used in machine learning for various tasks, including text classification, spam filtering, and medical diagnosis. In the context of drug discovery, Naïve Bayes could be employed to analyze existing data in a different manner, potentially offering insights into the efficacy, safety, or other characteristics of drug components without the need for continuously updated real-time datasets.</a:t>
                      </a:r>
                      <a:endParaRPr lang="en-IN"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795" y="274955"/>
            <a:ext cx="8549005" cy="495935"/>
          </a:xfrm>
        </p:spPr>
        <p:style>
          <a:lnRef idx="2">
            <a:schemeClr val="accent3"/>
          </a:lnRef>
          <a:fillRef idx="0">
            <a:srgbClr val="FFFFFF"/>
          </a:fillRef>
          <a:effectRef idx="0">
            <a:srgbClr val="FFFFFF"/>
          </a:effectRef>
          <a:fontRef idx="minor">
            <a:schemeClr val="dk1"/>
          </a:fontRef>
        </p:style>
        <p:txBody>
          <a:bodyPr>
            <a:normAutofit fontScale="90000"/>
          </a:bodyPr>
          <a:lstStyle/>
          <a:p>
            <a:r>
              <a:rPr lang="en-US" sz="3200" b="1" u="sng" dirty="0" smtClean="0">
                <a:latin typeface="Times New Roman" panose="02020603050405020304" pitchFamily="18" charset="0"/>
                <a:cs typeface="Times New Roman" panose="02020603050405020304" pitchFamily="18" charset="0"/>
              </a:rPr>
              <a:t>Algorithm</a:t>
            </a:r>
            <a:endParaRPr lang="en-US" sz="3200" b="1" u="sng" dirty="0">
              <a:latin typeface="Times New Roman" panose="02020603050405020304" pitchFamily="18" charset="0"/>
              <a:cs typeface="Times New Roman" panose="02020603050405020304" pitchFamily="18" charset="0"/>
            </a:endParaRPr>
          </a:p>
        </p:txBody>
      </p:sp>
      <p:sp>
        <p:nvSpPr>
          <p:cNvPr id="5" name="Text Box 4"/>
          <p:cNvSpPr txBox="1"/>
          <p:nvPr/>
        </p:nvSpPr>
        <p:spPr>
          <a:xfrm>
            <a:off x="827405" y="877570"/>
            <a:ext cx="6760210" cy="587375"/>
          </a:xfrm>
          <a:prstGeom prst="rect">
            <a:avLst/>
          </a:prstGeom>
          <a:noFill/>
        </p:spPr>
        <p:txBody>
          <a:bodyPr wrap="square" rtlCol="0">
            <a:noAutofit/>
          </a:bodyPr>
          <a:lstStyle/>
          <a:p>
            <a:r>
              <a:rPr lang="en-US" sz="2000" b="1">
                <a:latin typeface="Times New Roman" panose="02020603050405020304" pitchFamily="18" charset="0"/>
                <a:cs typeface="Times New Roman" panose="02020603050405020304" pitchFamily="18" charset="0"/>
              </a:rPr>
              <a:t>Support Vector Machine Pseudo Code</a:t>
            </a:r>
          </a:p>
        </p:txBody>
      </p:sp>
      <p:sp>
        <p:nvSpPr>
          <p:cNvPr id="3" name="Content Placeholder 2"/>
          <p:cNvSpPr>
            <a:spLocks noGrp="1"/>
          </p:cNvSpPr>
          <p:nvPr>
            <p:ph idx="1"/>
          </p:nvPr>
        </p:nvSpPr>
        <p:spPr>
          <a:xfrm>
            <a:off x="137795" y="1297305"/>
            <a:ext cx="8549005" cy="5513070"/>
          </a:xfrm>
        </p:spPr>
        <p:style>
          <a:lnRef idx="2">
            <a:prstClr val="black"/>
          </a:lnRef>
          <a:fillRef idx="0">
            <a:srgbClr val="FFFFFF"/>
          </a:fillRef>
          <a:effectRef idx="0">
            <a:srgbClr val="FFFFFF"/>
          </a:effectRef>
          <a:fontRef idx="minor">
            <a:schemeClr val="dk1"/>
          </a:fontRef>
        </p:style>
        <p:txBody>
          <a:bodyPr>
            <a:normAutofit fontScale="25000" lnSpcReduction="20000"/>
          </a:bodyPr>
          <a:lstStyle/>
          <a:p>
            <a:pPr marL="0" indent="0">
              <a:buNone/>
            </a:pPr>
            <a:r>
              <a:rPr lang="en-US" sz="8000" dirty="0"/>
              <a:t># Classifier - Algorithm - SVM</a:t>
            </a:r>
          </a:p>
          <a:p>
            <a:pPr marL="0" indent="0">
              <a:buNone/>
            </a:pPr>
            <a:r>
              <a:rPr lang="en-US" sz="8000" dirty="0"/>
              <a:t>    # fit the training dataset on the classifier</a:t>
            </a:r>
          </a:p>
          <a:p>
            <a:pPr marL="0" indent="0">
              <a:buNone/>
            </a:pPr>
            <a:r>
              <a:rPr lang="en-US" sz="8000" dirty="0"/>
              <a:t>    SVM = </a:t>
            </a:r>
            <a:r>
              <a:rPr lang="en-US" sz="8000" dirty="0" err="1"/>
              <a:t>svm.SVC</a:t>
            </a:r>
            <a:r>
              <a:rPr lang="en-US" sz="8000" dirty="0"/>
              <a:t>(C=1.0, kernel='linear', degree=3, gamma='auto')</a:t>
            </a:r>
          </a:p>
          <a:p>
            <a:pPr marL="0" indent="0">
              <a:buNone/>
            </a:pPr>
            <a:r>
              <a:rPr lang="en-US" sz="8000" dirty="0" err="1"/>
              <a:t>SVM.fit</a:t>
            </a:r>
            <a:r>
              <a:rPr lang="en-US" sz="8000" dirty="0"/>
              <a:t>(</a:t>
            </a:r>
            <a:r>
              <a:rPr lang="en-US" sz="8000" dirty="0" err="1"/>
              <a:t>Train_X_Tfidf,Train_Y</a:t>
            </a:r>
            <a:r>
              <a:rPr lang="en-US" sz="8000" dirty="0"/>
              <a:t>)</a:t>
            </a:r>
          </a:p>
          <a:p>
            <a:pPr marL="0" indent="0">
              <a:buNone/>
            </a:pPr>
            <a:r>
              <a:rPr lang="en-US" sz="8000" dirty="0"/>
              <a:t>    # predict the labels on validation dataset</a:t>
            </a:r>
          </a:p>
          <a:p>
            <a:pPr marL="0" indent="0">
              <a:buNone/>
            </a:pPr>
            <a:r>
              <a:rPr lang="en-US" sz="8000" dirty="0"/>
              <a:t>    </a:t>
            </a:r>
            <a:r>
              <a:rPr lang="en-US" sz="8000" dirty="0" err="1"/>
              <a:t>predictions_SVM</a:t>
            </a:r>
            <a:r>
              <a:rPr lang="en-US" sz="8000" dirty="0"/>
              <a:t> = </a:t>
            </a:r>
            <a:r>
              <a:rPr lang="en-US" sz="8000" dirty="0" err="1"/>
              <a:t>SVM.predict</a:t>
            </a:r>
            <a:r>
              <a:rPr lang="en-US" sz="8000" dirty="0"/>
              <a:t>(</a:t>
            </a:r>
            <a:r>
              <a:rPr lang="en-US" sz="8000" dirty="0" err="1"/>
              <a:t>Test_X_Tfidf</a:t>
            </a:r>
            <a:r>
              <a:rPr lang="en-US" sz="8000" dirty="0"/>
              <a:t>)</a:t>
            </a:r>
          </a:p>
          <a:p>
            <a:pPr marL="0" indent="0">
              <a:buNone/>
            </a:pPr>
            <a:r>
              <a:rPr lang="en-US" sz="8000" dirty="0"/>
              <a:t># Use </a:t>
            </a:r>
            <a:r>
              <a:rPr lang="en-US" sz="8000" dirty="0" err="1"/>
              <a:t>accuracy_score</a:t>
            </a:r>
            <a:r>
              <a:rPr lang="en-US" sz="8000" dirty="0"/>
              <a:t> function to get the accuracy</a:t>
            </a:r>
          </a:p>
          <a:p>
            <a:pPr marL="0" indent="0">
              <a:buNone/>
            </a:pPr>
            <a:r>
              <a:rPr lang="en-US" sz="8000" dirty="0"/>
              <a:t>    print("SVM Accuracy Score -&gt; ",</a:t>
            </a:r>
            <a:r>
              <a:rPr lang="en-US" sz="8000" dirty="0" err="1"/>
              <a:t>accuracy_score</a:t>
            </a:r>
            <a:r>
              <a:rPr lang="en-US" sz="8000" dirty="0"/>
              <a:t>(</a:t>
            </a:r>
            <a:r>
              <a:rPr lang="en-US" sz="8000" dirty="0" err="1"/>
              <a:t>predictions_SVM</a:t>
            </a:r>
            <a:r>
              <a:rPr lang="en-US" sz="8000" dirty="0"/>
              <a:t>, </a:t>
            </a:r>
            <a:r>
              <a:rPr lang="en-US" sz="8000" dirty="0" err="1"/>
              <a:t>Test_Y</a:t>
            </a:r>
            <a:r>
              <a:rPr lang="en-US" sz="8000" dirty="0"/>
              <a:t>)*100)</a:t>
            </a:r>
          </a:p>
          <a:p>
            <a:pPr marL="0" indent="0">
              <a:buNone/>
            </a:pPr>
            <a:r>
              <a:rPr lang="en-US" sz="8000" dirty="0"/>
              <a:t>    print("SVM Accuracy Score -&gt; ",</a:t>
            </a:r>
            <a:r>
              <a:rPr lang="en-US" sz="8000" dirty="0" err="1"/>
              <a:t>predictions_SVM</a:t>
            </a:r>
            <a:r>
              <a:rPr lang="en-US" sz="8000" dirty="0"/>
              <a:t>, </a:t>
            </a:r>
            <a:r>
              <a:rPr lang="en-US" sz="8000" dirty="0" err="1"/>
              <a:t>Test_Y</a:t>
            </a:r>
            <a:r>
              <a:rPr lang="en-US" sz="8000" dirty="0"/>
              <a:t>)</a:t>
            </a:r>
          </a:p>
          <a:p>
            <a:pPr marL="0" indent="0">
              <a:buNone/>
            </a:pPr>
            <a:r>
              <a:rPr lang="en-US" sz="8000" dirty="0"/>
              <a:t>    print("SVM String-&gt;",</a:t>
            </a:r>
            <a:r>
              <a:rPr lang="en-US" sz="8000" dirty="0" err="1"/>
              <a:t>predictions_SVM.tostring</a:t>
            </a:r>
            <a:r>
              <a:rPr lang="en-US" sz="8000" dirty="0"/>
              <a:t>(),</a:t>
            </a:r>
            <a:r>
              <a:rPr lang="en-US" sz="8000" dirty="0" err="1"/>
              <a:t>Test_Y.tostring</a:t>
            </a:r>
            <a:r>
              <a:rPr lang="en-US" sz="8000" dirty="0"/>
              <a:t>())</a:t>
            </a:r>
          </a:p>
          <a:p>
            <a:pPr marL="0" indent="0">
              <a:buNone/>
            </a:pPr>
            <a:r>
              <a:rPr lang="en-US" sz="8000" dirty="0"/>
              <a:t>    s=</a:t>
            </a:r>
            <a:r>
              <a:rPr lang="en-US" sz="8000" dirty="0" err="1"/>
              <a:t>accuracy_score</a:t>
            </a:r>
            <a:r>
              <a:rPr lang="en-US" sz="8000" dirty="0"/>
              <a:t>(</a:t>
            </a:r>
            <a:r>
              <a:rPr lang="en-US" sz="8000" dirty="0" err="1"/>
              <a:t>predictions_NB</a:t>
            </a:r>
            <a:r>
              <a:rPr lang="en-US" sz="8000" dirty="0"/>
              <a:t>, </a:t>
            </a:r>
            <a:r>
              <a:rPr lang="en-US" sz="8000" dirty="0" err="1"/>
              <a:t>Test_Y</a:t>
            </a:r>
            <a:r>
              <a:rPr lang="en-US" sz="8000" dirty="0"/>
              <a:t>)*100</a:t>
            </a:r>
          </a:p>
          <a:p>
            <a:pPr marL="0" indent="0">
              <a:buNone/>
            </a:pPr>
            <a:r>
              <a:rPr lang="en-US" sz="8000" dirty="0"/>
              <a:t>     g=</a:t>
            </a:r>
            <a:r>
              <a:rPr lang="en-US" sz="8000" dirty="0" err="1"/>
              <a:t>predictions_SVM.tostring</a:t>
            </a:r>
            <a:r>
              <a:rPr lang="en-US" sz="8000" dirty="0"/>
              <a:t>()</a:t>
            </a:r>
          </a:p>
          <a:p>
            <a:endParaRPr lang="en-US" sz="8000" dirty="0"/>
          </a:p>
          <a:p>
            <a:pPr marL="0" indent="0">
              <a:buNone/>
            </a:pPr>
            <a:r>
              <a:rPr lang="en-US" sz="8000" dirty="0"/>
              <a:t>    </a:t>
            </a:r>
          </a:p>
          <a:p>
            <a:endParaRPr lang="en-US" sz="7200" dirty="0"/>
          </a:p>
          <a:p>
            <a:endParaRPr lang="en-US" sz="5600" dirty="0"/>
          </a:p>
          <a:p>
            <a:endParaRPr lang="en-US" sz="5600" dirty="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605" y="361315"/>
            <a:ext cx="8393430" cy="5765165"/>
          </a:xfrm>
        </p:spPr>
        <p:style>
          <a:lnRef idx="2">
            <a:prstClr val="black"/>
          </a:lnRef>
          <a:fillRef idx="0">
            <a:srgbClr val="FFFFFF"/>
          </a:fillRef>
          <a:effectRef idx="0">
            <a:srgbClr val="FFFFFF"/>
          </a:effectRef>
          <a:fontRef idx="minor">
            <a:schemeClr val="dk1"/>
          </a:fontRef>
        </p:style>
        <p:txBody>
          <a:bodyPr>
            <a:noAutofit/>
          </a:bodyPr>
          <a:lstStyle/>
          <a:p>
            <a:pPr marL="0" indent="0">
              <a:buNone/>
            </a:pPr>
            <a:r>
              <a:rPr lang="en-US" sz="2000"/>
              <a:t>my_list=[s,g]</a:t>
            </a:r>
          </a:p>
          <a:p>
            <a:pPr marL="0" indent="0">
              <a:buNone/>
            </a:pPr>
            <a:r>
              <a:rPr lang="en-US" sz="2000"/>
              <a:t>    with open(path+'_SVM'+'.txt', 'w') as f:</a:t>
            </a:r>
          </a:p>
          <a:p>
            <a:pPr marL="0" indent="0">
              <a:buNone/>
            </a:pPr>
            <a:r>
              <a:rPr lang="en-US" sz="2000"/>
              <a:t>        for item in my_list:</a:t>
            </a:r>
          </a:p>
          <a:p>
            <a:pPr marL="0" indent="0">
              <a:buNone/>
            </a:pPr>
            <a:r>
              <a:rPr lang="en-US" sz="2000"/>
              <a:t>            f.write("%s\n" % item)</a:t>
            </a:r>
          </a:p>
          <a:p>
            <a:pPr marL="0" indent="0">
              <a:buNone/>
            </a:pPr>
            <a:r>
              <a:rPr lang="en-US" sz="2000"/>
              <a:t>     return json.dumps ({"status":"success","Accuracy_NB":a,"Accuracy_SVM":s,"Train_SVM":path+'_SVM'+'.txt',"Train_NB":path+'_NB'+'.txt'})</a:t>
            </a:r>
          </a:p>
          <a:p>
            <a:pPr marL="0" indent="0">
              <a:buNone/>
            </a:pPr>
            <a:r>
              <a:rPr lang="en-US" sz="2000"/>
              <a:t>if _name_ == "_main_":</a:t>
            </a:r>
          </a:p>
          <a:p>
            <a:pPr marL="0" indent="0">
              <a:buNone/>
            </a:pPr>
            <a:r>
              <a:rPr lang="en-US" sz="2000"/>
              <a:t>    app.run(host='0.0.0.0', port=5001, debug=True)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15" y="274955"/>
            <a:ext cx="8541385" cy="835025"/>
          </a:xfrm>
        </p:spPr>
        <p:style>
          <a:lnRef idx="2">
            <a:schemeClr val="accent3"/>
          </a:lnRef>
          <a:fillRef idx="0">
            <a:srgbClr val="FFFFFF"/>
          </a:fillRef>
          <a:effectRef idx="0">
            <a:srgbClr val="FFFFFF"/>
          </a:effectRef>
          <a:fontRef idx="minor">
            <a:schemeClr val="dk1"/>
          </a:fontRef>
        </p:style>
        <p:txBody>
          <a:bodyPr/>
          <a:lstStyle/>
          <a:p>
            <a:r>
              <a:rPr lang="en-US" sz="3600" b="1" u="sng" dirty="0" smtClean="0">
                <a:latin typeface="Times New Roman" panose="02020603050405020304" pitchFamily="18" charset="0"/>
                <a:cs typeface="Times New Roman" panose="02020603050405020304" pitchFamily="18" charset="0"/>
              </a:rPr>
              <a:t>Algorithm</a:t>
            </a:r>
            <a:endParaRPr lang="en-US" sz="36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415" y="1266825"/>
            <a:ext cx="8541385" cy="5570220"/>
          </a:xfrm>
        </p:spPr>
        <p:style>
          <a:lnRef idx="2">
            <a:prstClr val="black"/>
          </a:lnRef>
          <a:fillRef idx="0">
            <a:srgbClr val="FFFFFF"/>
          </a:fillRef>
          <a:effectRef idx="0">
            <a:srgbClr val="FFFFFF"/>
          </a:effectRef>
          <a:fontRef idx="minor">
            <a:schemeClr val="dk1"/>
          </a:fontRef>
        </p:style>
        <p:txBody>
          <a:bodyPr>
            <a:normAutofit fontScale="25000" lnSpcReduction="20000"/>
          </a:bodyPr>
          <a:lstStyle/>
          <a:p>
            <a:pPr marL="0" indent="0">
              <a:buNone/>
            </a:pPr>
            <a:r>
              <a:rPr lang="en-US" sz="1600"/>
              <a:t> </a:t>
            </a:r>
            <a:r>
              <a:rPr lang="en-US" sz="8000">
                <a:latin typeface="Times New Roman" panose="02020603050405020304" pitchFamily="18" charset="0"/>
                <a:cs typeface="Times New Roman" panose="02020603050405020304" pitchFamily="18" charset="0"/>
              </a:rPr>
              <a:t>Naive Bayes</a:t>
            </a:r>
          </a:p>
          <a:p>
            <a:pPr marL="0" indent="0">
              <a:buNone/>
            </a:pPr>
            <a:r>
              <a:rPr lang="en-US" sz="6665">
                <a:latin typeface="Times New Roman" panose="02020603050405020304" pitchFamily="18" charset="0"/>
                <a:cs typeface="Times New Roman" panose="02020603050405020304" pitchFamily="18" charset="0"/>
              </a:rPr>
              <a:t># Classifier - Algorithm - Naive Bayes</a:t>
            </a:r>
          </a:p>
          <a:p>
            <a:pPr marL="0" indent="0">
              <a:buNone/>
            </a:pPr>
            <a:r>
              <a:rPr lang="en-US" sz="6665">
                <a:latin typeface="Times New Roman" panose="02020603050405020304" pitchFamily="18" charset="0"/>
                <a:cs typeface="Times New Roman" panose="02020603050405020304" pitchFamily="18" charset="0"/>
              </a:rPr>
              <a:t>    # fit the training dataset on the classifier</a:t>
            </a:r>
          </a:p>
          <a:p>
            <a:pPr marL="0" indent="0">
              <a:buNone/>
            </a:pPr>
            <a:r>
              <a:rPr lang="en-US" sz="6665">
                <a:latin typeface="Times New Roman" panose="02020603050405020304" pitchFamily="18" charset="0"/>
                <a:cs typeface="Times New Roman" panose="02020603050405020304" pitchFamily="18" charset="0"/>
              </a:rPr>
              <a:t>    Naive = naive_bayes.MultinomialNB()</a:t>
            </a:r>
          </a:p>
          <a:p>
            <a:pPr marL="0" indent="0">
              <a:buNone/>
            </a:pPr>
            <a:r>
              <a:rPr lang="en-US" sz="6665">
                <a:latin typeface="Times New Roman" panose="02020603050405020304" pitchFamily="18" charset="0"/>
                <a:cs typeface="Times New Roman" panose="02020603050405020304" pitchFamily="18" charset="0"/>
              </a:rPr>
              <a:t>    Naive.fit(Train_X_Tfidf,Train_Y)</a:t>
            </a:r>
          </a:p>
          <a:p>
            <a:pPr marL="0" indent="0">
              <a:buNone/>
            </a:pPr>
            <a:r>
              <a:rPr lang="en-US" sz="6665">
                <a:latin typeface="Times New Roman" panose="02020603050405020304" pitchFamily="18" charset="0"/>
                <a:cs typeface="Times New Roman" panose="02020603050405020304" pitchFamily="18" charset="0"/>
              </a:rPr>
              <a:t> # predict the labels on validation dataset</a:t>
            </a:r>
          </a:p>
          <a:p>
            <a:pPr marL="0" indent="0">
              <a:buNone/>
            </a:pPr>
            <a:r>
              <a:rPr lang="en-US" sz="6665">
                <a:latin typeface="Times New Roman" panose="02020603050405020304" pitchFamily="18" charset="0"/>
                <a:cs typeface="Times New Roman" panose="02020603050405020304" pitchFamily="18" charset="0"/>
              </a:rPr>
              <a:t>    predictions_NB = Naive.predict(Test_X_Tfidf)</a:t>
            </a:r>
          </a:p>
          <a:p>
            <a:pPr marL="0" indent="0">
              <a:buNone/>
            </a:pPr>
            <a:r>
              <a:rPr lang="en-US" sz="6665">
                <a:latin typeface="Times New Roman" panose="02020603050405020304" pitchFamily="18" charset="0"/>
                <a:cs typeface="Times New Roman" panose="02020603050405020304" pitchFamily="18" charset="0"/>
              </a:rPr>
              <a:t>   # Use accuracy_score function to get the accuracy</a:t>
            </a:r>
          </a:p>
          <a:p>
            <a:pPr marL="0" indent="0">
              <a:buNone/>
            </a:pPr>
            <a:r>
              <a:rPr lang="en-US" sz="6665">
                <a:latin typeface="Times New Roman" panose="02020603050405020304" pitchFamily="18" charset="0"/>
                <a:cs typeface="Times New Roman" panose="02020603050405020304" pitchFamily="18" charset="0"/>
              </a:rPr>
              <a:t>    print("Naive Bayes Accuracy Score -&gt; ",accuracy_score(predictions_NB, Test_Y)*100)</a:t>
            </a:r>
          </a:p>
          <a:p>
            <a:pPr marL="0" indent="0">
              <a:buNone/>
            </a:pPr>
            <a:r>
              <a:rPr lang="en-US" sz="6665">
                <a:latin typeface="Times New Roman" panose="02020603050405020304" pitchFamily="18" charset="0"/>
                <a:cs typeface="Times New Roman" panose="02020603050405020304" pitchFamily="18" charset="0"/>
              </a:rPr>
              <a:t>    print("Naive Bayes Accuracy Score -&gt; ",predictions_NB, Test_Y)</a:t>
            </a:r>
          </a:p>
          <a:p>
            <a:pPr marL="0" indent="0">
              <a:buNone/>
            </a:pPr>
            <a:r>
              <a:rPr lang="en-US" sz="6665">
                <a:latin typeface="Times New Roman" panose="02020603050405020304" pitchFamily="18" charset="0"/>
                <a:cs typeface="Times New Roman" panose="02020603050405020304" pitchFamily="18" charset="0"/>
              </a:rPr>
              <a:t>    a=accuracy_score(predictions_NB, Test_Y)*100</a:t>
            </a:r>
          </a:p>
          <a:p>
            <a:pPr marL="0" indent="0">
              <a:buNone/>
            </a:pPr>
            <a:r>
              <a:rPr lang="en-US" sz="6665">
                <a:latin typeface="Times New Roman" panose="02020603050405020304" pitchFamily="18" charset="0"/>
                <a:cs typeface="Times New Roman" panose="02020603050405020304" pitchFamily="18" charset="0"/>
              </a:rPr>
              <a:t>    b=predictions_NB.tostring()</a:t>
            </a:r>
          </a:p>
          <a:p>
            <a:pPr marL="0" indent="0">
              <a:buNone/>
            </a:pPr>
            <a:r>
              <a:rPr lang="en-US" sz="6665">
                <a:latin typeface="Times New Roman" panose="02020603050405020304" pitchFamily="18" charset="0"/>
                <a:cs typeface="Times New Roman" panose="02020603050405020304" pitchFamily="18" charset="0"/>
                <a:sym typeface="+mn-ea"/>
              </a:rPr>
              <a:t>my_list=[a,b]</a:t>
            </a:r>
            <a:endParaRPr lang="en-US" sz="6665">
              <a:latin typeface="Times New Roman" panose="02020603050405020304" pitchFamily="18" charset="0"/>
              <a:cs typeface="Times New Roman" panose="02020603050405020304" pitchFamily="18" charset="0"/>
            </a:endParaRPr>
          </a:p>
          <a:p>
            <a:pPr marL="0" indent="0">
              <a:buNone/>
            </a:pPr>
            <a:r>
              <a:rPr lang="en-US" sz="6665">
                <a:latin typeface="Times New Roman" panose="02020603050405020304" pitchFamily="18" charset="0"/>
                <a:cs typeface="Times New Roman" panose="02020603050405020304" pitchFamily="18" charset="0"/>
                <a:sym typeface="+mn-ea"/>
              </a:rPr>
              <a:t>    with open(path+'_NB'+'.txt', 'w') as f:</a:t>
            </a:r>
            <a:endParaRPr lang="en-US" sz="6665">
              <a:latin typeface="Times New Roman" panose="02020603050405020304" pitchFamily="18" charset="0"/>
              <a:cs typeface="Times New Roman" panose="02020603050405020304" pitchFamily="18" charset="0"/>
            </a:endParaRPr>
          </a:p>
          <a:p>
            <a:pPr marL="0" indent="0">
              <a:buNone/>
            </a:pPr>
            <a:r>
              <a:rPr lang="en-US" sz="6665">
                <a:latin typeface="Times New Roman" panose="02020603050405020304" pitchFamily="18" charset="0"/>
                <a:cs typeface="Times New Roman" panose="02020603050405020304" pitchFamily="18" charset="0"/>
                <a:sym typeface="+mn-ea"/>
              </a:rPr>
              <a:t>        for item in my_list:</a:t>
            </a:r>
          </a:p>
          <a:p>
            <a:pPr marL="0" indent="0">
              <a:buNone/>
            </a:pPr>
            <a:r>
              <a:rPr lang="en-US" sz="6665">
                <a:latin typeface="Times New Roman" panose="02020603050405020304" pitchFamily="18" charset="0"/>
                <a:cs typeface="Times New Roman" panose="02020603050405020304" pitchFamily="18" charset="0"/>
                <a:sym typeface="+mn-ea"/>
              </a:rPr>
              <a:t>    f.write("%s\n" % item)</a:t>
            </a:r>
            <a:endParaRPr lang="en-US" sz="6665">
              <a:latin typeface="Times New Roman" panose="02020603050405020304" pitchFamily="18" charset="0"/>
              <a:cs typeface="Times New Roman" panose="02020603050405020304" pitchFamily="18" charset="0"/>
            </a:endParaRPr>
          </a:p>
          <a:p>
            <a:pPr marL="0" indent="0">
              <a:buNone/>
            </a:pPr>
            <a:endParaRPr lang="en-US" sz="6665">
              <a:latin typeface="Times New Roman" panose="02020603050405020304" pitchFamily="18" charset="0"/>
              <a:cs typeface="Times New Roman" panose="02020603050405020304" pitchFamily="18" charset="0"/>
              <a:sym typeface="+mn-ea"/>
            </a:endParaRPr>
          </a:p>
          <a:p>
            <a:pPr marL="0" indent="0">
              <a:buNone/>
            </a:pPr>
            <a:endParaRPr lang="en-US" sz="6665">
              <a:latin typeface="Times New Roman" panose="02020603050405020304" pitchFamily="18" charset="0"/>
              <a:cs typeface="Times New Roman" panose="02020603050405020304" pitchFamily="18" charset="0"/>
            </a:endParaRPr>
          </a:p>
          <a:p>
            <a:pPr marL="0" indent="0">
              <a:buNone/>
            </a:pPr>
            <a:r>
              <a:rPr lang="en-US" sz="6665"/>
              <a:t>   </a:t>
            </a:r>
          </a:p>
          <a:p>
            <a:pPr marL="0" indent="0">
              <a:buNone/>
            </a:pPr>
            <a:endParaRPr lang="en-US" sz="6665"/>
          </a:p>
          <a:p>
            <a:pPr marL="0" indent="0">
              <a:buNone/>
            </a:pPr>
            <a:endParaRPr lang="en-US" sz="6665"/>
          </a:p>
          <a:p>
            <a:pPr marL="0" indent="0">
              <a:buNone/>
            </a:pPr>
            <a:endParaRPr lang="en-US" sz="6665"/>
          </a:p>
          <a:p>
            <a:pPr marL="0" indent="0">
              <a:buNone/>
            </a:pPr>
            <a:endParaRPr lang="en-US" sz="6665"/>
          </a:p>
          <a:p>
            <a:pPr marL="0" indent="0">
              <a:buNone/>
            </a:pPr>
            <a:r>
              <a:rPr lang="en-US" sz="6665"/>
              <a:t>    my_list=[a,b]</a:t>
            </a:r>
          </a:p>
          <a:p>
            <a:pPr marL="0" indent="0">
              <a:buNone/>
            </a:pPr>
            <a:r>
              <a:rPr lang="en-US" sz="6665"/>
              <a:t>    with open(path+'_NB'+'.txt', 'w') as f:</a:t>
            </a:r>
          </a:p>
          <a:p>
            <a:pPr marL="0" indent="0">
              <a:buNone/>
            </a:pPr>
            <a:r>
              <a:rPr lang="en-US" sz="6665"/>
              <a:t>        for item in my_list:</a:t>
            </a:r>
          </a:p>
          <a:p>
            <a:pPr marL="0" indent="0">
              <a:buNone/>
            </a:pPr>
            <a:r>
              <a:rPr lang="en-US" sz="6665"/>
              <a:t>            f.write("%s\n" % item)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 y="184150"/>
            <a:ext cx="8917940" cy="923290"/>
          </a:xfrm>
        </p:spPr>
        <p:style>
          <a:lnRef idx="2">
            <a:schemeClr val="accent3"/>
          </a:lnRef>
          <a:fillRef idx="0">
            <a:srgbClr val="FFFFFF"/>
          </a:fillRef>
          <a:effectRef idx="0">
            <a:srgbClr val="FFFFFF"/>
          </a:effectRef>
          <a:fontRef idx="minor">
            <a:schemeClr val="dk1"/>
          </a:fontRef>
        </p:style>
        <p:txBody>
          <a:bodyPr/>
          <a:lstStyle/>
          <a:p>
            <a:r>
              <a:rPr lang="en-US" sz="3600" b="1" u="sng" dirty="0">
                <a:latin typeface="Times New Roman" panose="02020603050405020304" pitchFamily="18" charset="0"/>
                <a:cs typeface="Times New Roman" panose="02020603050405020304" pitchFamily="18" charset="0"/>
              </a:rPr>
              <a:t>Literature Survey</a:t>
            </a:r>
          </a:p>
        </p:txBody>
      </p:sp>
      <p:sp>
        <p:nvSpPr>
          <p:cNvPr id="12" name="Content Placeholder 11"/>
          <p:cNvSpPr>
            <a:spLocks noGrp="1"/>
          </p:cNvSpPr>
          <p:nvPr>
            <p:ph idx="1"/>
          </p:nvPr>
        </p:nvSpPr>
        <p:spPr>
          <a:xfrm>
            <a:off x="36195" y="1577975"/>
            <a:ext cx="8650605" cy="4548505"/>
          </a:xfrm>
        </p:spPr>
        <p:txBody>
          <a:bodyPr/>
          <a:lstStyle/>
          <a:p>
            <a:pPr marL="0" indent="0">
              <a:buNone/>
            </a:pPr>
            <a:r>
              <a:rPr lang="en-US"/>
              <a:t>.</a:t>
            </a:r>
          </a:p>
        </p:txBody>
      </p:sp>
      <p:graphicFrame>
        <p:nvGraphicFramePr>
          <p:cNvPr id="13" name="Content Placeholder 12"/>
          <p:cNvGraphicFramePr>
            <a:graphicFrameLocks noGrp="1"/>
          </p:cNvGraphicFramePr>
          <p:nvPr>
            <p:ph idx="4294967295"/>
          </p:nvPr>
        </p:nvGraphicFramePr>
        <p:xfrm>
          <a:off x="125095" y="1309370"/>
          <a:ext cx="8900160" cy="5013960"/>
        </p:xfrm>
        <a:graphic>
          <a:graphicData uri="http://schemas.openxmlformats.org/drawingml/2006/table">
            <a:tbl>
              <a:tblPr firstRow="1" bandRow="1">
                <a:tableStyleId>{2D5ABB26-0587-4C30-8999-92F81FD0307C}</a:tableStyleId>
              </a:tblPr>
              <a:tblGrid>
                <a:gridCol w="748030"/>
                <a:gridCol w="908050"/>
                <a:gridCol w="1097915"/>
                <a:gridCol w="2061845"/>
                <a:gridCol w="2533015"/>
                <a:gridCol w="1551305"/>
              </a:tblGrid>
              <a:tr h="377190">
                <a:tc>
                  <a:txBody>
                    <a:bodyPr/>
                    <a:lstStyle/>
                    <a:p>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a:latin typeface="Times New Roman" panose="02020603050405020304" pitchFamily="18" charset="0"/>
                          <a:cs typeface="Times New Roman" panose="02020603050405020304" pitchFamily="18" charset="0"/>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a:latin typeface="Times New Roman" panose="02020603050405020304" pitchFamily="18" charset="0"/>
                          <a:cs typeface="Times New Roman" panose="02020603050405020304" pitchFamily="18" charset="0"/>
                        </a:rPr>
                        <a:t>Authors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a:latin typeface="Times New Roman" panose="02020603050405020304" pitchFamily="18" charset="0"/>
                          <a:cs typeface="Times New Roman" panose="02020603050405020304" pitchFamily="18" charset="0"/>
                        </a:rPr>
                        <a:t>Paper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a:latin typeface="Times New Roman" panose="02020603050405020304" pitchFamily="18" charset="0"/>
                          <a:cs typeface="Times New Roman" panose="02020603050405020304" pitchFamily="18" charset="0"/>
                        </a:rPr>
                        <a:t>Methodology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a:latin typeface="Times New Roman" panose="02020603050405020304" pitchFamily="18" charset="0"/>
                          <a:cs typeface="Times New Roman" panose="02020603050405020304" pitchFamily="18" charset="0"/>
                        </a:rPr>
                        <a:t>Limitation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06240">
                <a:tc>
                  <a:txBody>
                    <a:bodyPr/>
                    <a:lstStyle/>
                    <a:p>
                      <a:r>
                        <a:rPr lang="en-IN" sz="1800" dirty="0"/>
                        <a:t>1</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0000"/>
                        </a:lnSpc>
                      </a:pPr>
                      <a:r>
                        <a:rPr lang="en-US" altLang="en-IN" sz="1800" dirty="0">
                          <a:latin typeface="Times New Roman" panose="02020603050405020304" pitchFamily="18" charset="0"/>
                          <a:cs typeface="Times New Roman" panose="02020603050405020304" pitchFamily="18" charset="0"/>
                        </a:rPr>
                        <a:t>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0000"/>
                        </a:lnSpc>
                      </a:pPr>
                      <a:r>
                        <a:rPr lang="en-IN"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Punugoti Dhanush; N. Nalini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10000"/>
                        </a:lnSpc>
                        <a:spcBef>
                          <a:spcPts val="0"/>
                        </a:spcBef>
                        <a:spcAft>
                          <a:spcPts val="0"/>
                        </a:spcAft>
                        <a:buClrTx/>
                        <a:buSzTx/>
                        <a:buFontTx/>
                        <a:buNone/>
                        <a:defRPr/>
                      </a:pPr>
                      <a:r>
                        <a:rPr lang="en-US" sz="1800" smtClean="0">
                          <a:latin typeface="Times New Roman" panose="02020603050405020304" pitchFamily="18" charset="0"/>
                          <a:cs typeface="Times New Roman" panose="02020603050405020304" pitchFamily="18" charset="0"/>
                        </a:rPr>
                        <a:t>Drug Review System Using Machine Learning by Comparing Linear Support Vector Machine with Naïve Bayes Classifier to Measure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0000"/>
                        </a:lnSpc>
                      </a:pPr>
                      <a:r>
                        <a:rPr lang="en-US" sz="1800" smtClean="0">
                          <a:latin typeface="Times New Roman" panose="02020603050405020304" pitchFamily="18" charset="0"/>
                          <a:cs typeface="Times New Roman" panose="02020603050405020304" pitchFamily="18" charset="0"/>
                        </a:rPr>
                        <a:t>Process of analyzing and categorizing drug reviews. Specifically, it compares  performance of two popular classifiers, Linear Support Vector Machine (SVM) and Naïve Bayes, in terms of accuracy to determine suitability for this task thereby empowering users to make informed decisions regarding medication 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kern="1200" dirty="0">
                          <a:effectLst/>
                          <a:latin typeface="Times New Roman" panose="02020603050405020304" pitchFamily="18" charset="0"/>
                          <a:cs typeface="Times New Roman" panose="02020603050405020304" pitchFamily="18" charset="0"/>
                        </a:rPr>
                        <a:t> Overfitting: Both Linear SVM and Naïve Bayes classifiers are susceptible to overfitting, especially when dealing with noisy or unbalanced datasets.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274638"/>
            <a:ext cx="8362950" cy="1143000"/>
          </a:xfrm>
        </p:spPr>
        <p:style>
          <a:lnRef idx="2">
            <a:schemeClr val="accent3"/>
          </a:lnRef>
          <a:fillRef idx="1">
            <a:schemeClr val="lt1"/>
          </a:fillRef>
          <a:effectRef idx="0">
            <a:schemeClr val="accent3"/>
          </a:effectRef>
          <a:fontRef idx="minor">
            <a:schemeClr val="dk1"/>
          </a:fontRef>
        </p:style>
        <p:txBody>
          <a:bodyPr>
            <a:normAutofit/>
          </a:bodyPr>
          <a:lstStyle/>
          <a:p>
            <a:r>
              <a:rPr lang="en-US" sz="3600" b="1" u="sng" dirty="0" smtClean="0">
                <a:solidFill>
                  <a:schemeClr val="tx1"/>
                </a:solidFill>
                <a:latin typeface="Times New Roman" panose="02020603050405020304" pitchFamily="18" charset="0"/>
                <a:cs typeface="Times New Roman" panose="02020603050405020304" pitchFamily="18" charset="0"/>
                <a:sym typeface="+mn-ea"/>
              </a:rPr>
              <a:t>Base Paper</a:t>
            </a:r>
            <a:endParaRPr lang="en-US" sz="3600" b="1" u="sng" dirty="0">
              <a:solidFill>
                <a:schemeClr val="tx1"/>
              </a:solidFill>
            </a:endParaRPr>
          </a:p>
        </p:txBody>
      </p:sp>
      <p:sp>
        <p:nvSpPr>
          <p:cNvPr id="3" name="Content Placeholder 2"/>
          <p:cNvSpPr>
            <a:spLocks noGrp="1"/>
          </p:cNvSpPr>
          <p:nvPr>
            <p:ph idx="1"/>
          </p:nvPr>
        </p:nvSpPr>
        <p:spPr>
          <a:xfrm>
            <a:off x="323850" y="1600200"/>
            <a:ext cx="8229600" cy="4525963"/>
          </a:xfrm>
        </p:spPr>
        <p:style>
          <a:lnRef idx="2">
            <a:schemeClr val="dk1"/>
          </a:lnRef>
          <a:fillRef idx="1">
            <a:schemeClr val="lt1"/>
          </a:fillRef>
          <a:effectRef idx="0">
            <a:schemeClr val="dk1"/>
          </a:effectRef>
          <a:fontRef idx="minor">
            <a:schemeClr val="dk1"/>
          </a:fontRef>
        </p:style>
        <p:txBody>
          <a:bodyPr/>
          <a:lstStyle/>
          <a:p>
            <a:pPr marL="0" indent="0">
              <a:buNone/>
            </a:pPr>
            <a:r>
              <a:rPr lang="en-US" dirty="0"/>
              <a:t>  </a:t>
            </a:r>
          </a:p>
          <a:p>
            <a:pPr marL="0" indent="0">
              <a:buNone/>
            </a:pPr>
            <a:endParaRPr lang="en-US" dirty="0"/>
          </a:p>
          <a:p>
            <a:pPr marL="0" indent="0" algn="ctr">
              <a:buNone/>
            </a:pPr>
            <a:r>
              <a:rPr lang="en-US" dirty="0"/>
              <a:t>  </a:t>
            </a:r>
            <a:r>
              <a:rPr lang="en-US" dirty="0">
                <a:latin typeface="Times New Roman" panose="02020603050405020304" pitchFamily="18" charset="0"/>
                <a:cs typeface="Times New Roman" panose="02020603050405020304" pitchFamily="18" charset="0"/>
              </a:rPr>
              <a:t> </a:t>
            </a:r>
            <a:r>
              <a:rPr lang="en-US" sz="2800" b="1" u="sng" dirty="0">
                <a:latin typeface="Times New Roman" panose="02020603050405020304" pitchFamily="18" charset="0"/>
                <a:cs typeface="Times New Roman" panose="02020603050405020304" pitchFamily="18" charset="0"/>
              </a:rPr>
              <a:t>PRIVACY-PRESERVING OUTSOURCED SUPPORT VECTOR MACHINE DESIGN FOR SECURE DRUG DISCOVERY</a:t>
            </a:r>
            <a:r>
              <a:rPr lang="en-US" b="1" u="sng" dirty="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40" y="199390"/>
            <a:ext cx="8825865" cy="561340"/>
          </a:xfrm>
        </p:spPr>
        <p:style>
          <a:lnRef idx="2">
            <a:schemeClr val="accent3"/>
          </a:lnRef>
          <a:fillRef idx="0">
            <a:srgbClr val="FFFFFF"/>
          </a:fillRef>
          <a:effectRef idx="0">
            <a:srgbClr val="FFFFFF"/>
          </a:effectRef>
          <a:fontRef idx="minor">
            <a:schemeClr val="dk1"/>
          </a:fontRef>
        </p:style>
        <p:txBody>
          <a:bodyPr>
            <a:normAutofit fontScale="90000"/>
          </a:bodyPr>
          <a:lstStyle/>
          <a:p>
            <a:r>
              <a:rPr lang="en-US" sz="3600" b="1" u="sng" dirty="0">
                <a:latin typeface="Times New Roman" panose="02020603050405020304" pitchFamily="18" charset="0"/>
                <a:cs typeface="Times New Roman" panose="02020603050405020304" pitchFamily="18" charset="0"/>
                <a:sym typeface="+mn-ea"/>
              </a:rPr>
              <a:t>Literature Survey</a:t>
            </a:r>
            <a:endParaRPr lang="en-US" sz="3600" u="sng" dirty="0"/>
          </a:p>
        </p:txBody>
      </p:sp>
      <p:sp>
        <p:nvSpPr>
          <p:cNvPr id="3" name="Content Placeholder 2"/>
          <p:cNvSpPr>
            <a:spLocks noGrp="1"/>
          </p:cNvSpPr>
          <p:nvPr>
            <p:ph idx="1"/>
          </p:nvPr>
        </p:nvSpPr>
        <p:spPr/>
        <p:txBody>
          <a:bodyPr/>
          <a:lstStyle/>
          <a:p>
            <a:r>
              <a:rPr lang="en-US"/>
              <a:t>.</a:t>
            </a:r>
          </a:p>
        </p:txBody>
      </p:sp>
      <p:graphicFrame>
        <p:nvGraphicFramePr>
          <p:cNvPr id="4" name="Content Placeholder 3"/>
          <p:cNvGraphicFramePr>
            <a:graphicFrameLocks noGrp="1"/>
          </p:cNvGraphicFramePr>
          <p:nvPr>
            <p:ph idx="4294967295"/>
          </p:nvPr>
        </p:nvGraphicFramePr>
        <p:xfrm>
          <a:off x="144145" y="961390"/>
          <a:ext cx="8952865" cy="5743575"/>
        </p:xfrm>
        <a:graphic>
          <a:graphicData uri="http://schemas.openxmlformats.org/drawingml/2006/table">
            <a:tbl>
              <a:tblPr firstRow="1" bandRow="1">
                <a:tableStyleId>{2D5ABB26-0587-4C30-8999-92F81FD0307C}</a:tableStyleId>
              </a:tblPr>
              <a:tblGrid>
                <a:gridCol w="737235"/>
                <a:gridCol w="822325"/>
                <a:gridCol w="1344295"/>
                <a:gridCol w="2021205"/>
                <a:gridCol w="2211705"/>
                <a:gridCol w="1816100"/>
              </a:tblGrid>
              <a:tr h="574040">
                <a:tc>
                  <a:txBody>
                    <a:bodyPr/>
                    <a:lstStyle/>
                    <a:p>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a:latin typeface="Times New Roman" panose="02020603050405020304" pitchFamily="18" charset="0"/>
                          <a:cs typeface="Times New Roman" panose="02020603050405020304" pitchFamily="18" charset="0"/>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a:latin typeface="Times New Roman" panose="02020603050405020304" pitchFamily="18" charset="0"/>
                          <a:cs typeface="Times New Roman" panose="02020603050405020304" pitchFamily="18" charset="0"/>
                        </a:rPr>
                        <a:t>Authors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a:latin typeface="Times New Roman" panose="02020603050405020304" pitchFamily="18" charset="0"/>
                          <a:cs typeface="Times New Roman" panose="02020603050405020304" pitchFamily="18" charset="0"/>
                        </a:rPr>
                        <a:t>Paper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a:latin typeface="Times New Roman" panose="02020603050405020304" pitchFamily="18" charset="0"/>
                          <a:cs typeface="Times New Roman" panose="02020603050405020304" pitchFamily="18" charset="0"/>
                        </a:rPr>
                        <a:t>Methodology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a:latin typeface="Times New Roman" panose="02020603050405020304" pitchFamily="18" charset="0"/>
                          <a:cs typeface="Times New Roman" panose="02020603050405020304" pitchFamily="18" charset="0"/>
                        </a:rPr>
                        <a:t>Limitation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69535">
                <a:tc>
                  <a:txBody>
                    <a:bodyPr/>
                    <a:lstStyle/>
                    <a:p>
                      <a:r>
                        <a:rPr lang="en-US" altLang="en-IN" sz="18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0000"/>
                        </a:lnSpc>
                      </a:pPr>
                      <a:r>
                        <a:rPr lang="en-US" altLang="en-IN" sz="1800" dirty="0">
                          <a:latin typeface="Times New Roman" panose="02020603050405020304" pitchFamily="18" charset="0"/>
                          <a:cs typeface="Times New Roman" panose="02020603050405020304" pitchFamily="18" charset="0"/>
                        </a:rPr>
                        <a:t>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0000"/>
                        </a:lnSpc>
                      </a:pPr>
                      <a:r>
                        <a:rPr lang="en-IN"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Impana Anand; Madhura M; Varshitha V S; Ashwini Kodipalli; Trupthi Rao; Rohini B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10000"/>
                        </a:lnSpc>
                        <a:spcBef>
                          <a:spcPts val="0"/>
                        </a:spcBef>
                        <a:spcAft>
                          <a:spcPts val="0"/>
                        </a:spcAft>
                        <a:buClrTx/>
                        <a:buSzTx/>
                        <a:buFontTx/>
                        <a:buNone/>
                        <a:defRPr/>
                      </a:pPr>
                      <a:r>
                        <a:rPr lang="en-US" sz="1800" smtClean="0">
                          <a:latin typeface="Times New Roman" panose="02020603050405020304" pitchFamily="18" charset="0"/>
                          <a:cs typeface="Times New Roman" panose="02020603050405020304" pitchFamily="18" charset="0"/>
                        </a:rPr>
                        <a:t>Drug Classification Analysis Using Different Machine Learning Algorithms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0000"/>
                        </a:lnSpc>
                      </a:pPr>
                      <a:r>
                        <a:rPr lang="en-US" sz="1800" smtClean="0">
                          <a:latin typeface="Times New Roman" panose="02020603050405020304" pitchFamily="18" charset="0"/>
                          <a:cs typeface="Times New Roman" panose="02020603050405020304" pitchFamily="18" charset="0"/>
                        </a:rPr>
                        <a:t>The data obtained from Kaggle was subjected to a range of machine learning algorithms, including Logistic Regression, -Nearest Neighbors, Random Forest, Gradient Boosting, Decision Tree, Adaptive Boosting, Naive Bayes, both linear and non-linear Support Vector Machine (SVM), and Bagging.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kern="1200" dirty="0">
                          <a:effectLst/>
                          <a:latin typeface="Times New Roman" panose="02020603050405020304" pitchFamily="18" charset="0"/>
                          <a:cs typeface="Times New Roman" panose="02020603050405020304" pitchFamily="18" charset="0"/>
                        </a:rPr>
                        <a:t> K-Nearest Neighbors were computationally expensive during prediction.Sensitive to noise and irrelevant features and Requires careful choice of k (number of neighbors).Poor generalization to new data and May not perform well on diverse datasets.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40" y="182245"/>
            <a:ext cx="8819515" cy="636270"/>
          </a:xfrm>
        </p:spPr>
        <p:style>
          <a:lnRef idx="2">
            <a:schemeClr val="accent3"/>
          </a:lnRef>
          <a:fillRef idx="0">
            <a:srgbClr val="FFFFFF"/>
          </a:fillRef>
          <a:effectRef idx="0">
            <a:srgbClr val="FFFFFF"/>
          </a:effectRef>
          <a:fontRef idx="minor">
            <a:schemeClr val="dk1"/>
          </a:fontRef>
        </p:style>
        <p:txBody>
          <a:bodyPr>
            <a:normAutofit fontScale="90000"/>
          </a:bodyPr>
          <a:lstStyle/>
          <a:p>
            <a:r>
              <a:rPr lang="en-US" sz="2200" b="1" u="sng" dirty="0" smtClean="0">
                <a:latin typeface="Times New Roman" panose="02020603050405020304" pitchFamily="18" charset="0"/>
                <a:cs typeface="Times New Roman" panose="02020603050405020304" pitchFamily="18" charset="0"/>
              </a:rPr>
              <a:t/>
            </a:r>
            <a:br>
              <a:rPr lang="en-US" sz="2200" b="1" u="sng" dirty="0" smtClean="0">
                <a:latin typeface="Times New Roman" panose="02020603050405020304" pitchFamily="18" charset="0"/>
                <a:cs typeface="Times New Roman" panose="02020603050405020304" pitchFamily="18" charset="0"/>
              </a:rPr>
            </a:br>
            <a:r>
              <a:rPr lang="en-US" sz="2200" b="1" u="sng" dirty="0" smtClean="0">
                <a:latin typeface="Times New Roman" panose="02020603050405020304" pitchFamily="18" charset="0"/>
                <a:cs typeface="Times New Roman" panose="02020603050405020304" pitchFamily="18" charset="0"/>
              </a:rPr>
              <a:t/>
            </a:r>
            <a:br>
              <a:rPr lang="en-US" sz="2200" b="1" u="sng" dirty="0" smtClean="0">
                <a:latin typeface="Times New Roman" panose="02020603050405020304" pitchFamily="18" charset="0"/>
                <a:cs typeface="Times New Roman" panose="02020603050405020304" pitchFamily="18" charset="0"/>
              </a:rPr>
            </a:br>
            <a:r>
              <a:rPr lang="en-US" sz="3110" b="1" u="sng" dirty="0" smtClean="0">
                <a:latin typeface="Times New Roman" panose="02020603050405020304" pitchFamily="18" charset="0"/>
                <a:cs typeface="Times New Roman" panose="02020603050405020304" pitchFamily="18" charset="0"/>
              </a:rPr>
              <a:t>Conclusion</a:t>
            </a:r>
            <a:r>
              <a:rPr lang="en-US" dirty="0" smtClean="0"/>
              <a:t/>
            </a:r>
            <a:br>
              <a:rPr lang="en-US" dirty="0" smtClean="0"/>
            </a:br>
            <a:endParaRPr lang="en-US" dirty="0"/>
          </a:p>
        </p:txBody>
      </p:sp>
      <p:sp>
        <p:nvSpPr>
          <p:cNvPr id="3" name="Content Placeholder 2"/>
          <p:cNvSpPr>
            <a:spLocks noGrp="1"/>
          </p:cNvSpPr>
          <p:nvPr>
            <p:ph idx="1"/>
          </p:nvPr>
        </p:nvSpPr>
        <p:spPr>
          <a:xfrm>
            <a:off x="196215" y="928370"/>
            <a:ext cx="8784590" cy="5718175"/>
          </a:xfrm>
        </p:spPr>
        <p:style>
          <a:lnRef idx="2">
            <a:prstClr val="black"/>
          </a:lnRef>
          <a:fillRef idx="0">
            <a:srgbClr val="FFFFFF"/>
          </a:fillRef>
          <a:effectRef idx="0">
            <a:srgbClr val="FFFFFF"/>
          </a:effectRef>
          <a:fontRef idx="minor">
            <a:schemeClr val="dk1"/>
          </a:fontRef>
        </p:style>
        <p:txBody>
          <a:bodyPr>
            <a:normAutofit/>
          </a:bodyPr>
          <a:lstStyle/>
          <a:p>
            <a:pPr>
              <a:lnSpc>
                <a:spcPct val="150000"/>
              </a:lnSpc>
            </a:pPr>
            <a:r>
              <a:rPr lang="en-US" sz="1900" dirty="0" smtClean="0">
                <a:latin typeface="Times New Roman" panose="02020603050405020304" pitchFamily="18" charset="0"/>
                <a:cs typeface="Times New Roman" panose="02020603050405020304" pitchFamily="18" charset="0"/>
              </a:rPr>
              <a:t>We </a:t>
            </a:r>
            <a:r>
              <a:rPr lang="en-US" sz="1900" dirty="0">
                <a:latin typeface="Times New Roman" panose="02020603050405020304" pitchFamily="18" charset="0"/>
                <a:cs typeface="Times New Roman" panose="02020603050405020304" pitchFamily="18" charset="0"/>
              </a:rPr>
              <a:t>proposed POD, a new privacy preserving outsourced drug discovery in the cloud. POD is designed to facilitate drug manufacturers to securely outsource their formulas to the cloud for storage and SVM and NB training. The trained model could be used for authorized client’s compound classification in a privacy-preserving way. Specifically, we designed a secure domain transformation protocol and several basic secure computation components for secure outsourced computation across different parties. We also built two key secure components (i.e. secure parameter selection and secure sequential minimal optimization) to achieve privacy-preserving SVM and NB training in drug discovery.</a:t>
            </a:r>
          </a:p>
          <a:p>
            <a:pPr>
              <a:buNone/>
            </a:pPr>
            <a:r>
              <a:rPr lang="en-US" sz="2595" b="1" u="sng" dirty="0">
                <a:latin typeface="Times New Roman" panose="02020603050405020304" pitchFamily="18" charset="0"/>
                <a:cs typeface="Times New Roman" panose="02020603050405020304" pitchFamily="18" charset="0"/>
              </a:rPr>
              <a:t>Future Work</a:t>
            </a:r>
            <a:endParaRPr lang="en-US" sz="2595" u="sng" dirty="0">
              <a:latin typeface="Times New Roman" panose="02020603050405020304" pitchFamily="18" charset="0"/>
              <a:cs typeface="Times New Roman" panose="02020603050405020304" pitchFamily="18" charset="0"/>
            </a:endParaRPr>
          </a:p>
          <a:p>
            <a:pPr>
              <a:lnSpc>
                <a:spcPct val="160000"/>
              </a:lnSpc>
            </a:pPr>
            <a:r>
              <a:rPr lang="en-US" sz="2100" dirty="0">
                <a:latin typeface="Times New Roman" panose="02020603050405020304" pitchFamily="18" charset="0"/>
                <a:cs typeface="Times New Roman" panose="02020603050405020304" pitchFamily="18" charset="0"/>
              </a:rPr>
              <a:t>We will be extending our approach to support more sophisticated data mining method in order to support very large dataset in drug discovery.</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lnRef>
          <a:fillRef idx="0">
            <a:srgbClr val="FFFFFF"/>
          </a:fillRef>
          <a:effectRef idx="0">
            <a:srgbClr val="FFFFFF"/>
          </a:effectRef>
          <a:fontRef idx="minor">
            <a:schemeClr val="dk1"/>
          </a:fontRef>
        </p:style>
        <p:txBody>
          <a:bodyPr>
            <a:normAutofit/>
          </a:bodyPr>
          <a:lstStyle/>
          <a:p>
            <a:r>
              <a:rPr lang="en-IN" sz="3600" b="1" u="sng" dirty="0" smtClean="0">
                <a:solidFill>
                  <a:schemeClr val="tx1"/>
                </a:solidFill>
                <a:latin typeface="Times New Roman" panose="02020603050405020304" pitchFamily="18" charset="0"/>
                <a:cs typeface="Times New Roman" panose="02020603050405020304" pitchFamily="18" charset="0"/>
                <a:sym typeface="+mn-ea"/>
              </a:rPr>
              <a:t>References</a:t>
            </a:r>
            <a:endParaRPr lang="en-US" sz="3600"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00808"/>
            <a:ext cx="8229600" cy="4525963"/>
          </a:xfrm>
        </p:spPr>
        <p:style>
          <a:lnRef idx="2">
            <a:prstClr val="black"/>
          </a:lnRef>
          <a:fillRef idx="0">
            <a:srgbClr val="FFFFFF"/>
          </a:fillRef>
          <a:effectRef idx="0">
            <a:srgbClr val="FFFFFF"/>
          </a:effectRef>
          <a:fontRef idx="minor">
            <a:schemeClr val="dk1"/>
          </a:fontRef>
        </p:style>
        <p:txBody>
          <a:bodyPr>
            <a:normAutofit fontScale="67500" lnSpcReduction="20000"/>
          </a:bodyPr>
          <a:lstStyle/>
          <a:p>
            <a:r>
              <a:rPr lang="en-US" dirty="0">
                <a:latin typeface="Times New Roman" panose="02020603050405020304" pitchFamily="18" charset="0"/>
                <a:cs typeface="Times New Roman" panose="02020603050405020304" pitchFamily="18" charset="0"/>
              </a:rPr>
              <a:t>[1]P. </a:t>
            </a:r>
            <a:r>
              <a:rPr lang="en-US" dirty="0" err="1">
                <a:latin typeface="Times New Roman" panose="02020603050405020304" pitchFamily="18" charset="0"/>
                <a:cs typeface="Times New Roman" panose="02020603050405020304" pitchFamily="18" charset="0"/>
              </a:rPr>
              <a:t>Dhanush</a:t>
            </a:r>
            <a:r>
              <a:rPr lang="en-US" dirty="0">
                <a:latin typeface="Times New Roman" panose="02020603050405020304" pitchFamily="18" charset="0"/>
                <a:cs typeface="Times New Roman" panose="02020603050405020304" pitchFamily="18" charset="0"/>
              </a:rPr>
              <a:t> and N. </a:t>
            </a:r>
            <a:r>
              <a:rPr lang="en-US" dirty="0" err="1">
                <a:latin typeface="Times New Roman" panose="02020603050405020304" pitchFamily="18" charset="0"/>
                <a:cs typeface="Times New Roman" panose="02020603050405020304" pitchFamily="18" charset="0"/>
              </a:rPr>
              <a:t>Nalini</a:t>
            </a:r>
            <a:r>
              <a:rPr lang="en-US" dirty="0">
                <a:latin typeface="Times New Roman" panose="02020603050405020304" pitchFamily="18" charset="0"/>
                <a:cs typeface="Times New Roman" panose="02020603050405020304" pitchFamily="18" charset="0"/>
              </a:rPr>
              <a:t>, "Drug Review System Using Machine Learning by Comparing Linear Support Vector Machine with Naïve Bayes Classifier to Measure Accuracy," 2022 International Conference on Innovative Computing, Intelligent Communication and Smart Electrical Systems (ICSES), Chennai, India, 2022, pp. 1-5</a:t>
            </a:r>
          </a:p>
          <a:p>
            <a:r>
              <a:rPr lang="en-US" dirty="0">
                <a:latin typeface="Times New Roman" panose="02020603050405020304" pitchFamily="18" charset="0"/>
                <a:cs typeface="Times New Roman" panose="02020603050405020304" pitchFamily="18" charset="0"/>
              </a:rPr>
              <a:t>[2]X. Liu, R. H. Deng, K. -K. R. </a:t>
            </a:r>
            <a:r>
              <a:rPr lang="en-US" dirty="0" err="1">
                <a:latin typeface="Times New Roman" panose="02020603050405020304" pitchFamily="18" charset="0"/>
                <a:cs typeface="Times New Roman" panose="02020603050405020304" pitchFamily="18" charset="0"/>
              </a:rPr>
              <a:t>Choo</a:t>
            </a:r>
            <a:r>
              <a:rPr lang="en-US" dirty="0">
                <a:latin typeface="Times New Roman" panose="02020603050405020304" pitchFamily="18" charset="0"/>
                <a:cs typeface="Times New Roman" panose="02020603050405020304" pitchFamily="18" charset="0"/>
              </a:rPr>
              <a:t> and Y. Yang, "Privacy-Preserving Outsourced Support Vector Machine Design for Secure Drug Discovery," in IEEE Transactions on Cloud Computing, vol. 8, no. 2, pp. 610-622, 1 April-June 2020, . keywords:{</a:t>
            </a:r>
            <a:r>
              <a:rPr lang="en-US" dirty="0" err="1">
                <a:latin typeface="Times New Roman" panose="02020603050405020304" pitchFamily="18" charset="0"/>
                <a:cs typeface="Times New Roman" panose="02020603050405020304" pitchFamily="18" charset="0"/>
              </a:rPr>
              <a:t>Drugs;Support</a:t>
            </a:r>
            <a:r>
              <a:rPr lang="en-US" dirty="0">
                <a:latin typeface="Times New Roman" panose="02020603050405020304" pitchFamily="18" charset="0"/>
                <a:cs typeface="Times New Roman" panose="02020603050405020304" pitchFamily="18" charset="0"/>
              </a:rPr>
              <a:t> vector </a:t>
            </a:r>
            <a:r>
              <a:rPr lang="en-US" dirty="0" err="1">
                <a:latin typeface="Times New Roman" panose="02020603050405020304" pitchFamily="18" charset="0"/>
                <a:cs typeface="Times New Roman" panose="02020603050405020304" pitchFamily="18" charset="0"/>
              </a:rPr>
              <a:t>machines;Cloud</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[3]D. </a:t>
            </a:r>
            <a:r>
              <a:rPr lang="en-US" dirty="0" err="1">
                <a:latin typeface="Times New Roman" panose="02020603050405020304" pitchFamily="18" charset="0"/>
                <a:cs typeface="Times New Roman" panose="02020603050405020304" pitchFamily="18" charset="0"/>
              </a:rPr>
              <a:t>Rathod</a:t>
            </a:r>
            <a:r>
              <a:rPr lang="en-US" dirty="0">
                <a:latin typeface="Times New Roman" panose="02020603050405020304" pitchFamily="18" charset="0"/>
                <a:cs typeface="Times New Roman" panose="02020603050405020304" pitchFamily="18" charset="0"/>
              </a:rPr>
              <a:t>, K. Patel, A. J. </a:t>
            </a:r>
            <a:r>
              <a:rPr lang="en-US" dirty="0" err="1">
                <a:latin typeface="Times New Roman" panose="02020603050405020304" pitchFamily="18" charset="0"/>
                <a:cs typeface="Times New Roman" panose="02020603050405020304" pitchFamily="18" charset="0"/>
              </a:rPr>
              <a:t>Goswami</a:t>
            </a:r>
            <a:r>
              <a:rPr lang="en-US" dirty="0">
                <a:latin typeface="Times New Roman" panose="02020603050405020304" pitchFamily="18" charset="0"/>
                <a:cs typeface="Times New Roman" panose="02020603050405020304" pitchFamily="18" charset="0"/>
              </a:rPr>
              <a:t>, S. </a:t>
            </a:r>
            <a:r>
              <a:rPr lang="en-US" dirty="0" err="1">
                <a:latin typeface="Times New Roman" panose="02020603050405020304" pitchFamily="18" charset="0"/>
                <a:cs typeface="Times New Roman" panose="02020603050405020304" pitchFamily="18" charset="0"/>
              </a:rPr>
              <a:t>Degadwala</a:t>
            </a:r>
            <a:r>
              <a:rPr lang="en-US" dirty="0">
                <a:latin typeface="Times New Roman" panose="02020603050405020304" pitchFamily="18" charset="0"/>
                <a:cs typeface="Times New Roman" panose="02020603050405020304" pitchFamily="18" charset="0"/>
              </a:rPr>
              <a:t> and D. Vyas, "Exploring Drug Sentiment Analysis with Machine Learning Techniques," 2023 International Conference on Inventive Computation Technologies (ICICT), </a:t>
            </a:r>
            <a:r>
              <a:rPr lang="en-US" dirty="0" err="1">
                <a:latin typeface="Times New Roman" panose="02020603050405020304" pitchFamily="18" charset="0"/>
                <a:cs typeface="Times New Roman" panose="02020603050405020304" pitchFamily="18" charset="0"/>
              </a:rPr>
              <a:t>Lalitpur</a:t>
            </a:r>
            <a:r>
              <a:rPr lang="en-US" dirty="0">
                <a:latin typeface="Times New Roman" panose="02020603050405020304" pitchFamily="18" charset="0"/>
                <a:cs typeface="Times New Roman" panose="02020603050405020304" pitchFamily="18" charset="0"/>
              </a:rPr>
              <a:t>, Nepal, 2023, pp. 9-12.</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08712"/>
          </a:xfrm>
        </p:spPr>
        <p:style>
          <a:lnRef idx="2">
            <a:prstClr val="black"/>
          </a:lnRef>
          <a:fillRef idx="0">
            <a:srgbClr val="FFFFFF"/>
          </a:fillRef>
          <a:effectRef idx="0">
            <a:srgbClr val="FFFFFF"/>
          </a:effectRef>
          <a:fontRef idx="minor">
            <a:schemeClr val="dk1"/>
          </a:fontRef>
        </p:style>
        <p:txBody>
          <a:bodyPr>
            <a:normAutofit fontScale="67500" lnSpcReduction="20000"/>
          </a:bodyPr>
          <a:lstStyle/>
          <a:p>
            <a:pPr lvl="0"/>
            <a:r>
              <a:rPr lang="en-US" dirty="0"/>
              <a:t>J. Wang, L. Wu, H. Wang, K. -K. R. </a:t>
            </a:r>
            <a:r>
              <a:rPr lang="en-US" dirty="0" err="1"/>
              <a:t>Choo</a:t>
            </a:r>
            <a:r>
              <a:rPr lang="en-US" dirty="0"/>
              <a:t> and D. He, "An Efficient and Privacy- Preserving Outsourced Support Vector Machine Training for Internet of Medical Things," in </a:t>
            </a:r>
            <a:r>
              <a:rPr lang="en-US" i="1" dirty="0"/>
              <a:t>IEEE Internet of Things Journal</a:t>
            </a:r>
            <a:r>
              <a:rPr lang="en-US" dirty="0"/>
              <a:t>, vol. 8, no. 1, pp. 458-473, 1 Jan.1, 2021.</a:t>
            </a:r>
            <a:endParaRPr lang="en-IN" dirty="0"/>
          </a:p>
          <a:p>
            <a:pPr lvl="0"/>
            <a:r>
              <a:rPr lang="en-US" dirty="0"/>
              <a:t>P. Das and D. H. </a:t>
            </a:r>
            <a:r>
              <a:rPr lang="en-US" dirty="0" err="1"/>
              <a:t>Mazumder</a:t>
            </a:r>
            <a:r>
              <a:rPr lang="en-US" dirty="0"/>
              <a:t>, "Predicting Drug Functions from Gene Ontology, Amino Acid Sequences, and Drug-Disease Associations through Multi-label Machine Learning with MLSMOTE," </a:t>
            </a:r>
            <a:r>
              <a:rPr lang="en-US" i="1" dirty="0"/>
              <a:t>2023 IEEE </a:t>
            </a:r>
            <a:r>
              <a:rPr lang="en-US" i="1" dirty="0" err="1"/>
              <a:t>Silchar</a:t>
            </a:r>
            <a:r>
              <a:rPr lang="en-US" i="1" dirty="0"/>
              <a:t> Subsection Conference (SILCON)</a:t>
            </a:r>
            <a:r>
              <a:rPr lang="en-US" dirty="0"/>
              <a:t>, </a:t>
            </a:r>
            <a:r>
              <a:rPr lang="en-US" dirty="0" err="1"/>
              <a:t>Silchar</a:t>
            </a:r>
            <a:r>
              <a:rPr lang="en-US" dirty="0"/>
              <a:t>, India, 2023, pp. 1-7.</a:t>
            </a:r>
            <a:endParaRPr lang="en-IN" dirty="0"/>
          </a:p>
          <a:p>
            <a:pPr lvl="0"/>
            <a:r>
              <a:rPr lang="en-US" dirty="0"/>
              <a:t>I. </a:t>
            </a:r>
            <a:r>
              <a:rPr lang="en-US" dirty="0" err="1"/>
              <a:t>Anand</a:t>
            </a:r>
            <a:r>
              <a:rPr lang="en-US" dirty="0"/>
              <a:t>, M. M, V. V S, A. </a:t>
            </a:r>
            <a:r>
              <a:rPr lang="en-US" dirty="0" err="1"/>
              <a:t>Kodipalli</a:t>
            </a:r>
            <a:r>
              <a:rPr lang="en-US" dirty="0"/>
              <a:t>, T. Rao and R. B R, "Drug Classification Analysis Using </a:t>
            </a:r>
            <a:r>
              <a:rPr lang="en-US"/>
              <a:t>Different </a:t>
            </a:r>
            <a:r>
              <a:rPr lang="en-US" smtClean="0"/>
              <a:t>Machine Learning </a:t>
            </a:r>
            <a:r>
              <a:rPr lang="en-US" dirty="0"/>
              <a:t>Algorithms," </a:t>
            </a:r>
            <a:r>
              <a:rPr lang="en-US" i="1" dirty="0"/>
              <a:t>2023 International Conference on Computational Intelligence for Information, Security and Communication Applications (CIISCA)</a:t>
            </a:r>
            <a:r>
              <a:rPr lang="en-US" dirty="0"/>
              <a:t>, Bengaluru, India, 2023, pp. 355-360,</a:t>
            </a:r>
            <a:endParaRPr lang="en-IN" dirty="0"/>
          </a:p>
          <a:p>
            <a:pPr lvl="0"/>
            <a:r>
              <a:rPr lang="en-US" dirty="0"/>
              <a:t>C. Ye, R. </a:t>
            </a:r>
            <a:r>
              <a:rPr lang="en-US" dirty="0" err="1"/>
              <a:t>Swiers</a:t>
            </a:r>
            <a:r>
              <a:rPr lang="en-US" dirty="0"/>
              <a:t>, S. Bonner and I. Barrett, "A Knowledge Graph-Enhanced Tensor </a:t>
            </a:r>
            <a:r>
              <a:rPr lang="en-US" dirty="0" err="1"/>
              <a:t>Factorisation</a:t>
            </a:r>
            <a:r>
              <a:rPr lang="en-US" dirty="0"/>
              <a:t> Model for Discovering Drug Targets," in </a:t>
            </a:r>
            <a:r>
              <a:rPr lang="en-US" i="1" dirty="0"/>
              <a:t>IEEE/ACM Transactions on Computational Biology and Bioinformatics</a:t>
            </a:r>
            <a:r>
              <a:rPr lang="en-US" dirty="0"/>
              <a:t>, vol. 19, no. 6, pp. 3070-3080, 1 Nov.-</a:t>
            </a:r>
            <a:r>
              <a:rPr lang="en-US" dirty="0" smtClean="0"/>
              <a:t>Dec.2022,</a:t>
            </a:r>
            <a:endParaRPr lang="en-IN" dirty="0" smtClean="0"/>
          </a:p>
          <a:p>
            <a:pPr lvl="0"/>
            <a:r>
              <a:rPr lang="en-US" dirty="0" smtClean="0"/>
              <a:t>R</a:t>
            </a:r>
            <a:r>
              <a:rPr lang="en-US" dirty="0"/>
              <a:t>. Biswas, A. </a:t>
            </a:r>
            <a:r>
              <a:rPr lang="en-US" dirty="0" err="1"/>
              <a:t>Basu</a:t>
            </a:r>
            <a:r>
              <a:rPr lang="en-US" dirty="0"/>
              <a:t>, A. </a:t>
            </a:r>
            <a:r>
              <a:rPr lang="en-US" dirty="0" err="1"/>
              <a:t>Nandy</a:t>
            </a:r>
            <a:r>
              <a:rPr lang="en-US" dirty="0"/>
              <a:t>, A. Deb, K. </a:t>
            </a:r>
            <a:r>
              <a:rPr lang="en-US" dirty="0" err="1"/>
              <a:t>Haque</a:t>
            </a:r>
            <a:r>
              <a:rPr lang="en-US" dirty="0"/>
              <a:t> and D. </a:t>
            </a:r>
            <a:r>
              <a:rPr lang="en-US" dirty="0" err="1"/>
              <a:t>Chanda</a:t>
            </a:r>
            <a:r>
              <a:rPr lang="en-US" dirty="0"/>
              <a:t>, "Drug Discovery and Drug Identification using AI," </a:t>
            </a:r>
            <a:r>
              <a:rPr lang="en-US" i="1" dirty="0"/>
              <a:t>2020 Indo – Taiwan 2nd International Conference on Computing, Analytics and Networks (Indo-Taiwan ICAN)</a:t>
            </a:r>
            <a:r>
              <a:rPr lang="en-US" dirty="0"/>
              <a:t>, </a:t>
            </a:r>
            <a:r>
              <a:rPr lang="en-US" dirty="0" err="1"/>
              <a:t>Rajpura</a:t>
            </a:r>
            <a:r>
              <a:rPr lang="en-US" dirty="0"/>
              <a:t>, India, 2020, pp. 49-51, </a:t>
            </a:r>
            <a:r>
              <a:rPr lang="en-US" dirty="0" err="1"/>
              <a:t>doi</a:t>
            </a:r>
            <a:r>
              <a:rPr lang="en-US" dirty="0"/>
              <a:t>: 10.1109/Indo-TaiwanICAN48429.2020.9181309.</a:t>
            </a:r>
            <a:endParaRPr lang="en-IN" dirty="0"/>
          </a:p>
        </p:txBody>
      </p:sp>
    </p:spTree>
    <p:extLst>
      <p:ext uri="{BB962C8B-B14F-4D97-AF65-F5344CB8AC3E}">
        <p14:creationId xmlns:p14="http://schemas.microsoft.com/office/powerpoint/2010/main" val="38545337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style>
          <a:lnRef idx="2">
            <a:schemeClr val="accent3"/>
          </a:lnRef>
          <a:fillRef idx="0">
            <a:srgbClr val="FFFFFF"/>
          </a:fillRef>
          <a:effectRef idx="0">
            <a:srgbClr val="FFFFFF"/>
          </a:effectRef>
          <a:fontRef idx="minor">
            <a:schemeClr val="dk1"/>
          </a:fontRef>
        </p:style>
        <p:txBody>
          <a:bodyPr/>
          <a:lstStyle/>
          <a:p>
            <a:pPr marL="0" indent="0">
              <a:buNone/>
            </a:pPr>
            <a:r>
              <a:rPr lang="en-US"/>
              <a:t>                         </a:t>
            </a:r>
          </a:p>
          <a:p>
            <a:pPr marL="0" indent="0">
              <a:buNone/>
            </a:pPr>
            <a:endParaRPr lang="en-US" sz="4000"/>
          </a:p>
          <a:p>
            <a:pPr marL="0" indent="0">
              <a:buNone/>
            </a:pPr>
            <a:r>
              <a:rPr lang="en-US"/>
              <a:t>   </a:t>
            </a:r>
            <a:r>
              <a:rPr lang="en-US">
                <a:latin typeface="Times New Roman" panose="02020603050405020304" pitchFamily="18" charset="0"/>
                <a:cs typeface="Times New Roman" panose="02020603050405020304" pitchFamily="18" charset="0"/>
              </a:rPr>
              <a:t>                </a:t>
            </a:r>
            <a:r>
              <a:rPr lang="en-US" sz="6600">
                <a:latin typeface="Times New Roman" panose="02020603050405020304" pitchFamily="18" charset="0"/>
                <a:cs typeface="Times New Roman" panose="02020603050405020304" pitchFamily="18" charset="0"/>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 y="62865"/>
            <a:ext cx="9000490" cy="695325"/>
          </a:xfrm>
        </p:spPr>
        <p:style>
          <a:lnRef idx="2">
            <a:schemeClr val="accent3"/>
          </a:lnRef>
          <a:fillRef idx="0">
            <a:srgbClr val="FFFFFF"/>
          </a:fillRef>
          <a:effectRef idx="0">
            <a:srgbClr val="FFFFFF"/>
          </a:effectRef>
          <a:fontRef idx="minor">
            <a:schemeClr val="dk1"/>
          </a:fontRef>
        </p:style>
        <p:txBody>
          <a:bodyPr>
            <a:normAutofit fontScale="90000"/>
          </a:bodyPr>
          <a:lstStyle/>
          <a:p>
            <a:r>
              <a:rPr lang="en-US" sz="4000" b="1" u="sng" dirty="0">
                <a:latin typeface="Times New Roman" panose="02020603050405020304" pitchFamily="18" charset="0"/>
                <a:cs typeface="Times New Roman" panose="02020603050405020304" pitchFamily="18" charset="0"/>
              </a:rPr>
              <a:t/>
            </a:r>
            <a:br>
              <a:rPr lang="en-US" sz="4000" b="1" u="sng" dirty="0">
                <a:latin typeface="Times New Roman" panose="02020603050405020304" pitchFamily="18" charset="0"/>
                <a:cs typeface="Times New Roman" panose="02020603050405020304" pitchFamily="18" charset="0"/>
              </a:rPr>
            </a:br>
            <a:r>
              <a:rPr lang="en-US" sz="4000" b="1" u="sng" dirty="0">
                <a:latin typeface="Times New Roman" panose="02020603050405020304" pitchFamily="18" charset="0"/>
                <a:cs typeface="Times New Roman" panose="02020603050405020304" pitchFamily="18" charset="0"/>
              </a:rPr>
              <a:t>Abstract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6995" y="886460"/>
            <a:ext cx="8993505" cy="6015990"/>
          </a:xfrm>
        </p:spPr>
        <p:style>
          <a:lnRef idx="2">
            <a:prstClr val="black"/>
          </a:lnRef>
          <a:fillRef idx="0">
            <a:srgbClr val="FFFFFF"/>
          </a:fillRef>
          <a:effectRef idx="0">
            <a:srgbClr val="FFFFFF"/>
          </a:effectRef>
          <a:fontRef idx="minor">
            <a:schemeClr val="dk1"/>
          </a:fontRef>
        </p:style>
        <p:txBody>
          <a:bodyPr>
            <a:noAutofit/>
          </a:bodyPr>
          <a:lstStyle/>
          <a:p>
            <a:pPr>
              <a:lnSpc>
                <a:spcPct val="170000"/>
              </a:lnSpc>
            </a:pPr>
            <a:r>
              <a:rPr lang="en-US" sz="2000" dirty="0" smtClean="0">
                <a:latin typeface="Times New Roman" panose="02020603050405020304" pitchFamily="18" charset="0"/>
                <a:cs typeface="Times New Roman" panose="02020603050405020304" pitchFamily="18" charset="0"/>
              </a:rPr>
              <a:t> </a:t>
            </a:r>
            <a:r>
              <a:rPr lang="en-US" sz="2000" dirty="0" smtClean="0">
                <a:effectLst/>
                <a:latin typeface="Times New Roman" panose="02020603050405020304" pitchFamily="18" charset="0"/>
                <a:cs typeface="Times New Roman" panose="02020603050405020304" pitchFamily="18" charset="0"/>
              </a:rPr>
              <a:t>We </a:t>
            </a:r>
            <a:r>
              <a:rPr lang="en-US" sz="2000" dirty="0">
                <a:effectLst/>
                <a:latin typeface="Times New Roman" panose="02020603050405020304" pitchFamily="18" charset="0"/>
                <a:cs typeface="Times New Roman" panose="02020603050405020304" pitchFamily="18" charset="0"/>
              </a:rPr>
              <a:t>propose a framework for privacy-preserving outsourced drug discovery in the </a:t>
            </a:r>
            <a:r>
              <a:rPr lang="en-US" sz="200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cloud</a:t>
            </a:r>
            <a:r>
              <a:rPr lang="en-US" sz="2000" dirty="0">
                <a:effectLst/>
                <a:latin typeface="Times New Roman" panose="02020603050405020304" pitchFamily="18" charset="0"/>
                <a:cs typeface="Times New Roman" panose="02020603050405020304" pitchFamily="18" charset="0"/>
              </a:rPr>
              <a:t>, which we refer to as POD.</a:t>
            </a:r>
          </a:p>
          <a:p>
            <a:pPr>
              <a:lnSpc>
                <a:spcPct val="170000"/>
              </a:lnSpc>
            </a:pPr>
            <a:r>
              <a:rPr lang="en-US" sz="2000" dirty="0">
                <a:effectLst/>
                <a:latin typeface="Times New Roman" panose="02020603050405020304" pitchFamily="18" charset="0"/>
                <a:cs typeface="Times New Roman" panose="02020603050405020304" pitchFamily="18" charset="0"/>
              </a:rPr>
              <a:t> Specifically, POD is designed to allow the cloud to securely use multiple drug formula providers’ drug formulas to train </a:t>
            </a:r>
            <a:r>
              <a:rPr lang="en-US" sz="200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Support Vector Machine (SVM)</a:t>
            </a:r>
            <a:r>
              <a:rPr lang="en-US" sz="2000" dirty="0">
                <a:effectLst/>
                <a:latin typeface="Times New Roman" panose="02020603050405020304" pitchFamily="18" charset="0"/>
                <a:cs typeface="Times New Roman" panose="02020603050405020304" pitchFamily="18" charset="0"/>
              </a:rPr>
              <a:t> provided by the analytical model provider.</a:t>
            </a:r>
          </a:p>
          <a:p>
            <a:pPr>
              <a:lnSpc>
                <a:spcPct val="170000"/>
              </a:lnSpc>
            </a:pPr>
            <a:r>
              <a:rPr lang="en-US" sz="2000" dirty="0">
                <a:effectLst/>
                <a:latin typeface="Times New Roman" panose="02020603050405020304" pitchFamily="18" charset="0"/>
                <a:cs typeface="Times New Roman" panose="02020603050405020304" pitchFamily="18" charset="0"/>
              </a:rPr>
              <a:t> The trained SVM classifier can be used to determine whether a drug chemical compound is active or not. Lastly, we prove that the proposed POD achieves the goal of SVM training and chemical compound classification </a:t>
            </a:r>
            <a:r>
              <a:rPr lang="en-US" sz="200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without privacy leakage</a:t>
            </a:r>
            <a:r>
              <a:rPr lang="en-US" sz="2000" dirty="0">
                <a:effectLst/>
                <a:latin typeface="Times New Roman" panose="02020603050405020304" pitchFamily="18" charset="0"/>
                <a:cs typeface="Times New Roman" panose="02020603050405020304" pitchFamily="18" charset="0"/>
              </a:rPr>
              <a:t> to unauthorized parties, as well as demonstrating its utility and efficiency using three real-world drug datasets.</a:t>
            </a:r>
            <a:endParaRPr lang="en-US" sz="2000" dirty="0">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435280" cy="1107440"/>
          </a:xfrm>
        </p:spPr>
        <p:style>
          <a:lnRef idx="2">
            <a:schemeClr val="accent3"/>
          </a:lnRef>
          <a:fillRef idx="0">
            <a:srgbClr val="FFFFFF"/>
          </a:fillRef>
          <a:effectRef idx="0">
            <a:srgbClr val="FFFFFF"/>
          </a:effectRef>
          <a:fontRef idx="minor">
            <a:schemeClr val="dk1"/>
          </a:fontRef>
        </p:style>
        <p:txBody>
          <a:bodyPr>
            <a:normAutofit fontScale="90000"/>
          </a:bodyPr>
          <a:lstStyle/>
          <a:p>
            <a:r>
              <a:rPr lang="en-US" sz="4000" b="1" u="sng" dirty="0">
                <a:latin typeface="Times New Roman" panose="02020603050405020304" pitchFamily="18" charset="0"/>
                <a:cs typeface="Times New Roman" panose="02020603050405020304" pitchFamily="18" charset="0"/>
              </a:rPr>
              <a:t/>
            </a:r>
            <a:br>
              <a:rPr lang="en-US" sz="4000" b="1" u="sng" dirty="0">
                <a:latin typeface="Times New Roman" panose="02020603050405020304" pitchFamily="18" charset="0"/>
                <a:cs typeface="Times New Roman" panose="02020603050405020304" pitchFamily="18" charset="0"/>
              </a:rPr>
            </a:br>
            <a:r>
              <a:rPr lang="en-US" sz="4000" b="1" u="sng" dirty="0">
                <a:latin typeface="Times New Roman" panose="02020603050405020304" pitchFamily="18" charset="0"/>
                <a:cs typeface="Times New Roman" panose="02020603050405020304" pitchFamily="18" charset="0"/>
              </a:rPr>
              <a:t>Existing System</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435280" cy="4975860"/>
          </a:xfrm>
        </p:spPr>
        <p:style>
          <a:lnRef idx="2">
            <a:prstClr val="black"/>
          </a:lnRef>
          <a:fillRef idx="0">
            <a:srgbClr val="FFFFFF"/>
          </a:fillRef>
          <a:effectRef idx="0">
            <a:srgbClr val="FFFFFF"/>
          </a:effectRef>
          <a:fontRef idx="minor">
            <a:schemeClr val="dk1"/>
          </a:fontRef>
        </p:style>
        <p:txBody>
          <a:bodyPr>
            <a:noAutofit/>
          </a:bodyPr>
          <a:lstStyle/>
          <a:p>
            <a:pPr>
              <a:lnSpc>
                <a:spcPct val="200000"/>
              </a:lnSpc>
            </a:pPr>
            <a:r>
              <a:rPr lang="en-US" sz="2000" dirty="0">
                <a:latin typeface="Times New Roman" panose="02020603050405020304" pitchFamily="18" charset="0"/>
                <a:cs typeface="Times New Roman" panose="02020603050405020304" pitchFamily="18" charset="0"/>
              </a:rPr>
              <a:t>We use existing datasets of known </a:t>
            </a:r>
            <a:r>
              <a:rPr lang="en-US" sz="200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drug formulas</a:t>
            </a:r>
            <a:r>
              <a:rPr lang="en-US" sz="2000" dirty="0">
                <a:latin typeface="Times New Roman" panose="02020603050405020304" pitchFamily="18" charset="0"/>
                <a:cs typeface="Times New Roman" panose="02020603050405020304" pitchFamily="18" charset="0"/>
              </a:rPr>
              <a:t> to train the SVM classifier, and the trained SVM classifier can be used for new drug compound visual scanning.</a:t>
            </a:r>
          </a:p>
          <a:p>
            <a:pPr>
              <a:lnSpc>
                <a:spcPct val="200000"/>
              </a:lnSpc>
            </a:pPr>
            <a:r>
              <a:rPr lang="en-US" sz="2000" dirty="0">
                <a:latin typeface="Times New Roman" panose="02020603050405020304" pitchFamily="18" charset="0"/>
                <a:cs typeface="Times New Roman" panose="02020603050405020304" pitchFamily="18" charset="0"/>
              </a:rPr>
              <a:t> Due to the significant investments and high commercial values involved in drug discovery, privacy is an important factor. </a:t>
            </a:r>
          </a:p>
          <a:p>
            <a:pPr>
              <a:lnSpc>
                <a:spcPct val="200000"/>
              </a:lnSpc>
            </a:pPr>
            <a:r>
              <a:rPr lang="en-US" sz="2000" dirty="0">
                <a:latin typeface="Times New Roman" panose="02020603050405020304" pitchFamily="18" charset="0"/>
                <a:cs typeface="Times New Roman" panose="02020603050405020304" pitchFamily="18" charset="0"/>
              </a:rPr>
              <a:t>When a researcher sends some chemical compounds to the cloud for </a:t>
            </a:r>
            <a:r>
              <a:rPr lang="en-US" sz="200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SVM classification</a:t>
            </a:r>
            <a:r>
              <a:rPr lang="en-US" sz="2000" dirty="0">
                <a:latin typeface="Times New Roman" panose="02020603050405020304" pitchFamily="18" charset="0"/>
                <a:cs typeface="Times New Roman" panose="02020603050405020304" pitchFamily="18" charset="0"/>
              </a:rPr>
              <a:t>, it is important to ensure that the potential new drug compounds will not be leaked to a third-party, such as a competing </a:t>
            </a:r>
            <a:r>
              <a:rPr lang="en-US" sz="2000" dirty="0" smtClean="0">
                <a:latin typeface="Times New Roman" panose="02020603050405020304" pitchFamily="18" charset="0"/>
                <a:cs typeface="Times New Roman" panose="02020603050405020304" pitchFamily="18" charset="0"/>
              </a:rPr>
              <a:t>pharmaceutical.</a:t>
            </a:r>
            <a:endParaRPr lang="en-US" sz="2000" dirty="0">
              <a:latin typeface="Times New Roman" panose="02020603050405020304" pitchFamily="18" charset="0"/>
              <a:cs typeface="Times New Roman" panose="02020603050405020304" pitchFamily="18" charset="0"/>
            </a:endParaRPr>
          </a:p>
          <a:p>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lnRef>
          <a:fillRef idx="0">
            <a:srgbClr val="FFFFFF"/>
          </a:fillRef>
          <a:effectRef idx="0">
            <a:srgbClr val="FFFFFF"/>
          </a:effectRef>
          <a:fontRef idx="minor">
            <a:schemeClr val="dk1"/>
          </a:fontRef>
        </p:style>
        <p:txBody>
          <a:bodyPr>
            <a:normAutofit fontScale="90000"/>
          </a:bodyPr>
          <a:lstStyle/>
          <a:p>
            <a:r>
              <a:rPr lang="en-US" sz="3200" b="1" u="sng" dirty="0">
                <a:latin typeface="Times New Roman" panose="02020603050405020304" pitchFamily="18" charset="0"/>
                <a:cs typeface="Times New Roman" panose="02020603050405020304" pitchFamily="18" charset="0"/>
              </a:rPr>
              <a:t>Problem Definition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726305"/>
          </a:xfrm>
        </p:spPr>
        <p:style>
          <a:lnRef idx="2">
            <a:prstClr val="black"/>
          </a:lnRef>
          <a:fillRef idx="0">
            <a:srgbClr val="FFFFFF"/>
          </a:fillRef>
          <a:effectRef idx="0">
            <a:srgbClr val="FFFFFF"/>
          </a:effectRef>
          <a:fontRef idx="minor">
            <a:schemeClr val="dk1"/>
          </a:fontRef>
        </p:style>
        <p:txBody>
          <a:bodyPr>
            <a:noAutofit/>
          </a:bodyPr>
          <a:lstStyle/>
          <a:p>
            <a:pPr>
              <a:lnSpc>
                <a:spcPct val="200000"/>
              </a:lnSpc>
            </a:pPr>
            <a:r>
              <a:rPr lang="en-US" sz="2000" dirty="0">
                <a:latin typeface="Times New Roman" panose="02020603050405020304" pitchFamily="18" charset="0"/>
                <a:cs typeface="Times New Roman" panose="02020603050405020304" pitchFamily="18" charset="0"/>
              </a:rPr>
              <a:t>When a researcher sends some chemical compounds to the cloud for SVM classification </a:t>
            </a:r>
            <a:r>
              <a:rPr lang="en-US" sz="200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no security</a:t>
            </a:r>
            <a:r>
              <a:rPr lang="en-US" sz="2000" dirty="0">
                <a:latin typeface="Times New Roman" panose="02020603050405020304" pitchFamily="18" charset="0"/>
                <a:cs typeface="Times New Roman" panose="02020603050405020304" pitchFamily="18" charset="0"/>
              </a:rPr>
              <a:t> for new Drug Component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None/>
            </a:pPr>
            <a:r>
              <a:rPr lang="en-US" sz="2000" b="1" dirty="0" smtClean="0"/>
              <a:t>  </a:t>
            </a:r>
            <a:r>
              <a:rPr lang="en-US" sz="2000" b="1" u="sng" dirty="0" smtClean="0">
                <a:latin typeface="Times New Roman" panose="02020603050405020304" pitchFamily="18" charset="0"/>
                <a:cs typeface="Times New Roman" panose="02020603050405020304" pitchFamily="18" charset="0"/>
              </a:rPr>
              <a:t>Advantage</a:t>
            </a:r>
            <a:endParaRPr lang="en-US" sz="2000" u="sng" dirty="0">
              <a:latin typeface="Times New Roman" panose="02020603050405020304" pitchFamily="18" charset="0"/>
              <a:cs typeface="Times New Roman" panose="02020603050405020304" pitchFamily="18" charset="0"/>
            </a:endParaRPr>
          </a:p>
          <a:p>
            <a:pPr lvl="0">
              <a:lnSpc>
                <a:spcPct val="200000"/>
              </a:lnSpc>
            </a:pPr>
            <a:r>
              <a:rPr lang="en-US" sz="2000" dirty="0">
                <a:latin typeface="Times New Roman" panose="02020603050405020304" pitchFamily="18" charset="0"/>
                <a:cs typeface="Times New Roman" panose="02020603050405020304" pitchFamily="18" charset="0"/>
              </a:rPr>
              <a:t>We minimize the risk of unauthorized disclosure during the SVM and NB training.</a:t>
            </a:r>
          </a:p>
          <a:p>
            <a:pPr lvl="0">
              <a:lnSpc>
                <a:spcPct val="200000"/>
              </a:lnSpc>
            </a:pPr>
            <a:r>
              <a:rPr lang="en-US" sz="2000" dirty="0">
                <a:latin typeface="Times New Roman" panose="02020603050405020304" pitchFamily="18" charset="0"/>
                <a:cs typeface="Times New Roman" panose="02020603050405020304" pitchFamily="18" charset="0"/>
              </a:rPr>
              <a:t>Multiple pharmaceutical corporations </a:t>
            </a:r>
            <a:r>
              <a:rPr lang="en-US" sz="200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won’t reveal</a:t>
            </a:r>
            <a:r>
              <a:rPr lang="en-US" sz="2000" dirty="0">
                <a:latin typeface="Times New Roman" panose="02020603050405020304" pitchFamily="18" charset="0"/>
                <a:cs typeface="Times New Roman" panose="02020603050405020304" pitchFamily="18" charset="0"/>
              </a:rPr>
              <a:t> the drug components in detail.</a:t>
            </a:r>
          </a:p>
          <a:p>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 y="274955"/>
            <a:ext cx="9067165" cy="1143000"/>
          </a:xfrm>
        </p:spPr>
        <p:style>
          <a:lnRef idx="2">
            <a:schemeClr val="accent3"/>
          </a:lnRef>
          <a:fillRef idx="0">
            <a:srgbClr val="FFFFFF"/>
          </a:fillRef>
          <a:effectRef idx="0">
            <a:srgbClr val="FFFFFF"/>
          </a:effectRef>
          <a:fontRef idx="minor">
            <a:schemeClr val="dk1"/>
          </a:fontRef>
        </p:style>
        <p:txBody>
          <a:bodyPr>
            <a:normAutofit/>
          </a:bodyPr>
          <a:lstStyle/>
          <a:p>
            <a:r>
              <a:rPr lang="en-US" sz="3600" b="1" u="sng" dirty="0">
                <a:latin typeface="Times New Roman" panose="02020603050405020304" pitchFamily="18" charset="0"/>
                <a:cs typeface="Times New Roman" panose="02020603050405020304" pitchFamily="18" charset="0"/>
              </a:rPr>
              <a:t>Proposed System</a:t>
            </a:r>
            <a:endParaRPr lang="en-US" sz="36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600200"/>
            <a:ext cx="9144000" cy="5168265"/>
          </a:xfrm>
        </p:spPr>
        <p:style>
          <a:lnRef idx="2">
            <a:prstClr val="black"/>
          </a:lnRef>
          <a:fillRef idx="0">
            <a:srgbClr val="FFFFFF"/>
          </a:fillRef>
          <a:effectRef idx="0">
            <a:srgbClr val="FFFFFF"/>
          </a:effectRef>
          <a:fontRef idx="minor">
            <a:schemeClr val="dk1"/>
          </a:fontRef>
        </p:style>
        <p:txBody>
          <a:bodyPr>
            <a:noAutofit/>
          </a:bodyPr>
          <a:lstStyle/>
          <a:p>
            <a:pPr>
              <a:lnSpc>
                <a:spcPct val="150000"/>
              </a:lnSpc>
            </a:pPr>
            <a:r>
              <a:rPr lang="en-US" sz="1800" dirty="0" smtClean="0">
                <a:latin typeface="Times New Roman" panose="02020603050405020304" pitchFamily="18" charset="0"/>
                <a:cs typeface="Times New Roman" panose="02020603050405020304" pitchFamily="18" charset="0"/>
              </a:rPr>
              <a:t>We </a:t>
            </a:r>
            <a:r>
              <a:rPr lang="en-US" sz="1800" dirty="0">
                <a:latin typeface="Times New Roman" panose="02020603050405020304" pitchFamily="18" charset="0"/>
                <a:cs typeface="Times New Roman" panose="02020603050405020304" pitchFamily="18" charset="0"/>
              </a:rPr>
              <a:t>propose a Privacy preserving Outsourced</a:t>
            </a:r>
            <a:r>
              <a:rPr lang="en-US" sz="180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 Support </a:t>
            </a:r>
            <a:r>
              <a:rPr lang="en-US" sz="1800" dirty="0" smtClean="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Vector Machine </a:t>
            </a:r>
            <a:r>
              <a:rPr lang="en-US" sz="180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Design</a:t>
            </a:r>
            <a:r>
              <a:rPr lang="en-US" sz="1800" dirty="0">
                <a:latin typeface="Times New Roman" panose="02020603050405020304" pitchFamily="18" charset="0"/>
                <a:cs typeface="Times New Roman" panose="02020603050405020304" pitchFamily="18" charset="0"/>
              </a:rPr>
              <a:t> for Secure Drug discovery in the cloud environment, hereafter referred to as POD. </a:t>
            </a:r>
          </a:p>
          <a:p>
            <a:pPr>
              <a:lnSpc>
                <a:spcPct val="150000"/>
              </a:lnSpc>
            </a:pPr>
            <a:r>
              <a:rPr lang="en-US" sz="1800" dirty="0">
                <a:latin typeface="Times New Roman" panose="02020603050405020304" pitchFamily="18" charset="0"/>
                <a:cs typeface="Times New Roman" panose="02020603050405020304" pitchFamily="18" charset="0"/>
              </a:rPr>
              <a:t>   Unlike existing drug discovery frameworks, our POD seeks to achieve it efficiently. We are not using three real time datasets to check the efficiency of potential new drug component. Instead of using existing datasets we are using another one data mining algorithm </a:t>
            </a:r>
            <a:r>
              <a:rPr lang="en-US" sz="180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Naïve </a:t>
            </a:r>
            <a:r>
              <a:rPr lang="en-US" sz="1800" dirty="0" err="1">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Bayes</a:t>
            </a:r>
            <a:r>
              <a:rPr lang="en-US" sz="180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(NB).  </a:t>
            </a:r>
          </a:p>
          <a:p>
            <a:pPr>
              <a:lnSpc>
                <a:spcPct val="150000"/>
              </a:lnSpc>
            </a:pPr>
            <a:r>
              <a:rPr lang="en-US" sz="1800" dirty="0">
                <a:latin typeface="Times New Roman" panose="02020603050405020304" pitchFamily="18" charset="0"/>
                <a:cs typeface="Times New Roman" panose="02020603050405020304" pitchFamily="18" charset="0"/>
              </a:rPr>
              <a:t>This two algorithms are used to train the uploaded </a:t>
            </a:r>
            <a:r>
              <a:rPr lang="en-US" sz="180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drug dataset (CSV file)</a:t>
            </a:r>
            <a:r>
              <a:rPr lang="en-US" sz="1800" dirty="0">
                <a:latin typeface="Times New Roman" panose="02020603050405020304" pitchFamily="18" charset="0"/>
                <a:cs typeface="Times New Roman" panose="02020603050405020304" pitchFamily="18" charset="0"/>
              </a:rPr>
              <a:t>. In final we will get trained data and accuracy for that uploaded dataset. </a:t>
            </a:r>
          </a:p>
          <a:p>
            <a:pPr>
              <a:lnSpc>
                <a:spcPct val="150000"/>
              </a:lnSpc>
            </a:pPr>
            <a:r>
              <a:rPr lang="en-US" sz="1800" dirty="0">
                <a:latin typeface="Times New Roman" panose="02020603050405020304" pitchFamily="18" charset="0"/>
                <a:cs typeface="Times New Roman" panose="02020603050405020304" pitchFamily="18" charset="0"/>
              </a:rPr>
              <a:t>Drug tester will check that new drug component. Drug tester doesn’t know the contents of that file; they will get the trained data only.</a:t>
            </a:r>
          </a:p>
          <a:p>
            <a:pPr>
              <a:lnSpc>
                <a:spcPct val="150000"/>
              </a:lnSpc>
            </a:pPr>
            <a:r>
              <a:rPr lang="en-US" sz="1800" dirty="0">
                <a:latin typeface="Times New Roman" panose="02020603050405020304" pitchFamily="18" charset="0"/>
                <a:cs typeface="Times New Roman" panose="02020603050405020304" pitchFamily="18" charset="0"/>
              </a:rPr>
              <a:t> Then they let us know the file was active or not. And finally, admin will approve the drug component.</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lnRef>
          <a:fillRef idx="0">
            <a:srgbClr val="FFFFFF"/>
          </a:fillRef>
          <a:effectRef idx="0">
            <a:srgbClr val="FFFFFF"/>
          </a:effectRef>
          <a:fontRef idx="minor">
            <a:schemeClr val="dk1"/>
          </a:fontRef>
        </p:style>
        <p:txBody>
          <a:bodyPr/>
          <a:lstStyle/>
          <a:p>
            <a:r>
              <a:rPr lang="en-IN" dirty="0">
                <a:solidFill>
                  <a:srgbClr val="C00000"/>
                </a:solidFill>
                <a:sym typeface="+mn-ea"/>
              </a:rPr>
              <a:t> </a:t>
            </a:r>
            <a:r>
              <a:rPr lang="en-IN" sz="3600" b="1" u="sng" dirty="0" smtClean="0">
                <a:solidFill>
                  <a:schemeClr val="tx1"/>
                </a:solidFill>
                <a:sym typeface="+mn-ea"/>
              </a:rPr>
              <a:t>Modules</a:t>
            </a:r>
            <a:endParaRPr lang="en-US" sz="3600" b="1" u="sng" dirty="0">
              <a:solidFill>
                <a:schemeClr val="tx1"/>
              </a:solidFill>
            </a:endParaRPr>
          </a:p>
        </p:txBody>
      </p:sp>
      <p:sp>
        <p:nvSpPr>
          <p:cNvPr id="3" name="Content Placeholder 2"/>
          <p:cNvSpPr>
            <a:spLocks noGrp="1"/>
          </p:cNvSpPr>
          <p:nvPr>
            <p:ph idx="1"/>
          </p:nvPr>
        </p:nvSpPr>
        <p:spPr>
          <a:xfrm>
            <a:off x="457200" y="1557020"/>
            <a:ext cx="8229600" cy="4525963"/>
          </a:xfrm>
        </p:spPr>
        <p:style>
          <a:lnRef idx="2">
            <a:prstClr val="black"/>
          </a:lnRef>
          <a:fillRef idx="0">
            <a:srgbClr val="FFFFFF"/>
          </a:fillRef>
          <a:effectRef idx="0">
            <a:srgbClr val="FFFFFF"/>
          </a:effectRef>
          <a:fontRef idx="minor">
            <a:schemeClr val="dk1"/>
          </a:fontRef>
        </p:style>
        <p:txBody>
          <a:bodyPr>
            <a:normAutofit/>
          </a:bodyPr>
          <a:lstStyle/>
          <a:p>
            <a:pPr>
              <a:lnSpc>
                <a:spcPct val="170000"/>
              </a:lnSpc>
            </a:pPr>
            <a:r>
              <a:rPr lang="en-US" sz="2800" dirty="0" smtClean="0">
                <a:latin typeface="Times New Roman" panose="02020603050405020304" pitchFamily="18" charset="0"/>
                <a:cs typeface="Times New Roman" panose="02020603050405020304" pitchFamily="18" charset="0"/>
                <a:sym typeface="+mn-ea"/>
              </a:rPr>
              <a:t>Drug </a:t>
            </a:r>
            <a:r>
              <a:rPr lang="en-US" sz="2800" dirty="0">
                <a:latin typeface="Times New Roman" panose="02020603050405020304" pitchFamily="18" charset="0"/>
                <a:cs typeface="Times New Roman" panose="02020603050405020304" pitchFamily="18" charset="0"/>
                <a:sym typeface="+mn-ea"/>
              </a:rPr>
              <a:t>Owner &amp; Tester </a:t>
            </a:r>
            <a:r>
              <a:rPr lang="en-US" sz="2800" dirty="0" smtClean="0">
                <a:latin typeface="Times New Roman" panose="02020603050405020304" pitchFamily="18" charset="0"/>
                <a:cs typeface="Times New Roman" panose="02020603050405020304" pitchFamily="18" charset="0"/>
                <a:sym typeface="+mn-ea"/>
              </a:rPr>
              <a:t>Registration</a:t>
            </a:r>
          </a:p>
          <a:p>
            <a:pPr>
              <a:lnSpc>
                <a:spcPct val="170000"/>
              </a:lnSpc>
            </a:pPr>
            <a:r>
              <a:rPr lang="en-US" sz="2800" dirty="0">
                <a:latin typeface="Times New Roman" panose="02020603050405020304" pitchFamily="18" charset="0"/>
                <a:cs typeface="Times New Roman" panose="02020603050405020304" pitchFamily="18" charset="0"/>
                <a:sym typeface="+mn-ea"/>
              </a:rPr>
              <a:t>Drug Testing</a:t>
            </a:r>
          </a:p>
          <a:p>
            <a:pPr>
              <a:lnSpc>
                <a:spcPct val="170000"/>
              </a:lnSpc>
            </a:pPr>
            <a:r>
              <a:rPr lang="en-US" sz="2800" dirty="0">
                <a:latin typeface="Times New Roman" panose="02020603050405020304" pitchFamily="18" charset="0"/>
                <a:cs typeface="Times New Roman" panose="02020603050405020304" pitchFamily="18" charset="0"/>
                <a:sym typeface="+mn-ea"/>
              </a:rPr>
              <a:t>Drug Component Uploading</a:t>
            </a:r>
            <a:endParaRPr lang="en-US" sz="2800" dirty="0">
              <a:latin typeface="Times New Roman" panose="02020603050405020304" pitchFamily="18" charset="0"/>
              <a:cs typeface="Times New Roman" panose="02020603050405020304" pitchFamily="18" charset="0"/>
            </a:endParaRPr>
          </a:p>
          <a:p>
            <a:pPr>
              <a:lnSpc>
                <a:spcPct val="170000"/>
              </a:lnSpc>
            </a:pPr>
            <a:r>
              <a:rPr lang="en-US" sz="2800">
                <a:latin typeface="Times New Roman" panose="02020603050405020304" pitchFamily="18" charset="0"/>
                <a:cs typeface="Times New Roman" panose="02020603050405020304" pitchFamily="18" charset="0"/>
                <a:sym typeface="+mn-ea"/>
              </a:rPr>
              <a:t>Train dataset</a:t>
            </a:r>
            <a:endParaRPr lang="en-US" sz="2800">
              <a:latin typeface="Times New Roman" panose="02020603050405020304" pitchFamily="18" charset="0"/>
              <a:cs typeface="Times New Roman" panose="02020603050405020304" pitchFamily="18" charset="0"/>
            </a:endParaRPr>
          </a:p>
          <a:p>
            <a:pPr>
              <a:lnSpc>
                <a:spcPct val="170000"/>
              </a:lnSpc>
              <a:buNone/>
            </a:pPr>
            <a:endParaRPr lang="en-US" dirty="0">
              <a:latin typeface="Times New Roman" panose="02020603050405020304" pitchFamily="18" charset="0"/>
              <a:cs typeface="Times New Roman" panose="02020603050405020304" pitchFamily="18" charset="0"/>
            </a:endParaRPr>
          </a:p>
          <a:p>
            <a:pPr marL="0" indent="0">
              <a:lnSpc>
                <a:spcPct val="170000"/>
              </a:lnSpc>
              <a:buNone/>
            </a:pPr>
            <a:endParaRPr 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0" y="-5715"/>
            <a:ext cx="9122410" cy="738505"/>
          </a:xfrm>
        </p:spPr>
        <p:style>
          <a:lnRef idx="2">
            <a:schemeClr val="accent3"/>
          </a:lnRef>
          <a:fillRef idx="0">
            <a:srgbClr val="FFFFFF"/>
          </a:fillRef>
          <a:effectRef idx="0">
            <a:srgbClr val="FFFFFF"/>
          </a:effectRef>
          <a:fontRef idx="minor">
            <a:schemeClr val="dk1"/>
          </a:fontRef>
        </p:style>
        <p:txBody>
          <a:bodyPr>
            <a:normAutofit fontScale="90000"/>
          </a:bodyPr>
          <a:lstStyle/>
          <a:p>
            <a:r>
              <a:rPr lang="en-US" sz="2200" b="1" u="sng" dirty="0" smtClean="0">
                <a:latin typeface="Times New Roman" panose="02020603050405020304" pitchFamily="18" charset="0"/>
                <a:cs typeface="Times New Roman" panose="02020603050405020304" pitchFamily="18" charset="0"/>
              </a:rPr>
              <a:t/>
            </a:r>
            <a:br>
              <a:rPr lang="en-US" sz="2200" b="1" u="sng" dirty="0" smtClean="0">
                <a:latin typeface="Times New Roman" panose="02020603050405020304" pitchFamily="18" charset="0"/>
                <a:cs typeface="Times New Roman" panose="02020603050405020304" pitchFamily="18" charset="0"/>
              </a:rPr>
            </a:br>
            <a:r>
              <a:rPr lang="en-US" sz="2200" b="1" u="sng" dirty="0" smtClean="0">
                <a:latin typeface="Times New Roman" panose="02020603050405020304" pitchFamily="18" charset="0"/>
                <a:cs typeface="Times New Roman" panose="02020603050405020304" pitchFamily="18" charset="0"/>
              </a:rPr>
              <a:t/>
            </a:r>
            <a:br>
              <a:rPr lang="en-US" sz="2200" b="1" u="sng" dirty="0" smtClean="0">
                <a:latin typeface="Times New Roman" panose="02020603050405020304" pitchFamily="18" charset="0"/>
                <a:cs typeface="Times New Roman" panose="02020603050405020304" pitchFamily="18" charset="0"/>
              </a:rPr>
            </a:br>
            <a:r>
              <a:rPr lang="en-US" sz="3110" b="1" u="sng" dirty="0" smtClean="0">
                <a:latin typeface="Times New Roman" panose="02020603050405020304" pitchFamily="18" charset="0"/>
                <a:cs typeface="Times New Roman" panose="02020603050405020304" pitchFamily="18" charset="0"/>
              </a:rPr>
              <a:t>Modules Description</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225" y="848995"/>
            <a:ext cx="9122410" cy="5996305"/>
          </a:xfrm>
        </p:spPr>
        <p:style>
          <a:lnRef idx="2">
            <a:prstClr val="black"/>
          </a:lnRef>
          <a:fillRef idx="0">
            <a:srgbClr val="FFFFFF"/>
          </a:fillRef>
          <a:effectRef idx="0">
            <a:srgbClr val="FFFFFF"/>
          </a:effectRef>
          <a:fontRef idx="minor">
            <a:schemeClr val="dk1"/>
          </a:fontRef>
        </p:style>
        <p:txBody>
          <a:bodyPr>
            <a:normAutofit fontScale="25000" lnSpcReduction="10000"/>
          </a:bodyPr>
          <a:lstStyle/>
          <a:p>
            <a:pPr>
              <a:lnSpc>
                <a:spcPct val="170000"/>
              </a:lnSpc>
              <a:buNone/>
            </a:pPr>
            <a:r>
              <a:rPr lang="en-US" sz="8000" b="1" dirty="0" smtClean="0">
                <a:latin typeface="Times New Roman" panose="02020603050405020304" pitchFamily="18" charset="0"/>
                <a:cs typeface="Times New Roman" panose="02020603050405020304" pitchFamily="18" charset="0"/>
              </a:rPr>
              <a:t>Drug </a:t>
            </a:r>
            <a:r>
              <a:rPr lang="en-US" sz="8000" b="1" dirty="0">
                <a:latin typeface="Times New Roman" panose="02020603050405020304" pitchFamily="18" charset="0"/>
                <a:cs typeface="Times New Roman" panose="02020603050405020304" pitchFamily="18" charset="0"/>
              </a:rPr>
              <a:t>Owner &amp; Tester </a:t>
            </a:r>
            <a:r>
              <a:rPr lang="en-US" sz="8000" b="1" dirty="0" smtClean="0">
                <a:latin typeface="Times New Roman" panose="02020603050405020304" pitchFamily="18" charset="0"/>
                <a:cs typeface="Times New Roman" panose="02020603050405020304" pitchFamily="18" charset="0"/>
              </a:rPr>
              <a:t>Registration</a:t>
            </a:r>
            <a:endParaRPr lang="en-US" sz="8000" dirty="0">
              <a:latin typeface="Times New Roman" panose="02020603050405020304" pitchFamily="18" charset="0"/>
              <a:cs typeface="Times New Roman" panose="02020603050405020304" pitchFamily="18" charset="0"/>
            </a:endParaRPr>
          </a:p>
          <a:p>
            <a:pPr>
              <a:lnSpc>
                <a:spcPct val="170000"/>
              </a:lnSpc>
            </a:pPr>
            <a:r>
              <a:rPr lang="en-US" sz="8000" dirty="0">
                <a:latin typeface="Times New Roman" panose="02020603050405020304" pitchFamily="18" charset="0"/>
                <a:cs typeface="Times New Roman" panose="02020603050405020304" pitchFamily="18" charset="0"/>
              </a:rPr>
              <a:t>The drug owner and drug tester will register their details. Both of them should register their personal details. Those details will be stored into the </a:t>
            </a:r>
            <a:r>
              <a:rPr lang="en-US" sz="800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database</a:t>
            </a:r>
            <a:r>
              <a:rPr lang="en-US" sz="8000" dirty="0">
                <a:latin typeface="Times New Roman" panose="02020603050405020304" pitchFamily="18" charset="0"/>
                <a:cs typeface="Times New Roman" panose="02020603050405020304" pitchFamily="18" charset="0"/>
              </a:rPr>
              <a:t>.</a:t>
            </a:r>
          </a:p>
          <a:p>
            <a:pPr>
              <a:lnSpc>
                <a:spcPct val="170000"/>
              </a:lnSpc>
            </a:pPr>
            <a:r>
              <a:rPr lang="en-US" sz="8000" dirty="0">
                <a:latin typeface="Times New Roman" panose="02020603050405020304" pitchFamily="18" charset="0"/>
                <a:cs typeface="Times New Roman" panose="02020603050405020304" pitchFamily="18" charset="0"/>
              </a:rPr>
              <a:t>Sign in: Drug owners can sign in to the system to access their account.</a:t>
            </a:r>
          </a:p>
          <a:p>
            <a:pPr>
              <a:lnSpc>
                <a:spcPct val="170000"/>
              </a:lnSpc>
            </a:pPr>
            <a:r>
              <a:rPr lang="en-US" sz="8000" dirty="0">
                <a:latin typeface="Times New Roman" panose="02020603050405020304" pitchFamily="18" charset="0"/>
                <a:cs typeface="Times New Roman" panose="02020603050405020304" pitchFamily="18" charset="0"/>
              </a:rPr>
              <a:t>Upload Drug Dataset: Owners can upload drug datasets, containing information about the drug components, to the cloud server.</a:t>
            </a:r>
          </a:p>
          <a:p>
            <a:pPr>
              <a:lnSpc>
                <a:spcPct val="170000"/>
              </a:lnSpc>
            </a:pPr>
            <a:r>
              <a:rPr lang="en-US" sz="8000" dirty="0">
                <a:latin typeface="Times New Roman" panose="02020603050405020304" pitchFamily="18" charset="0"/>
                <a:cs typeface="Times New Roman" panose="02020603050405020304" pitchFamily="18" charset="0"/>
              </a:rPr>
              <a:t>Request Handling: Owners can send requests to testers for drug testing. Once accepted by testers, the testing process can proceed.</a:t>
            </a:r>
          </a:p>
          <a:p>
            <a:pPr>
              <a:lnSpc>
                <a:spcPct val="170000"/>
              </a:lnSpc>
            </a:pPr>
            <a:r>
              <a:rPr lang="en-US" sz="8000" dirty="0">
                <a:latin typeface="Times New Roman" panose="02020603050405020304" pitchFamily="18" charset="0"/>
                <a:cs typeface="Times New Roman" panose="02020603050405020304" pitchFamily="18" charset="0"/>
              </a:rPr>
              <a:t>he Drug Owner, who possesses a dataset containing information about various drug compounds and their properties, uploads the dataset as a csv file to the website. This dataset serves as the basis for drug testing and classification.</a:t>
            </a:r>
          </a:p>
          <a:p>
            <a:pPr marL="0" indent="0">
              <a:buNone/>
            </a:pPr>
            <a:endParaRPr lang="en-US" sz="800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lnRef>
          <a:fillRef idx="0">
            <a:srgbClr val="FFFFFF"/>
          </a:fillRef>
          <a:effectRef idx="0">
            <a:srgbClr val="FFFFFF"/>
          </a:effectRef>
          <a:fontRef idx="minor">
            <a:schemeClr val="dk1"/>
          </a:fontRef>
        </p:style>
        <p:txBody>
          <a:bodyPr>
            <a:normAutofit fontScale="90000"/>
          </a:bodyPr>
          <a:lstStyle/>
          <a:p>
            <a:r>
              <a:rPr lang="en-US" b="1" u="sng" dirty="0" smtClean="0">
                <a:latin typeface="Times New Roman" panose="02020603050405020304" pitchFamily="18" charset="0"/>
                <a:cs typeface="Times New Roman" panose="02020603050405020304" pitchFamily="18" charset="0"/>
                <a:sym typeface="+mn-ea"/>
              </a:rPr>
              <a:t/>
            </a:r>
            <a:br>
              <a:rPr lang="en-US" b="1" u="sng" dirty="0" smtClean="0">
                <a:latin typeface="Times New Roman" panose="02020603050405020304" pitchFamily="18" charset="0"/>
                <a:cs typeface="Times New Roman" panose="02020603050405020304" pitchFamily="18" charset="0"/>
                <a:sym typeface="+mn-ea"/>
              </a:rPr>
            </a:br>
            <a:r>
              <a:rPr lang="en-US" sz="4000" b="1" u="sng" dirty="0" smtClean="0">
                <a:latin typeface="Times New Roman" panose="02020603050405020304" pitchFamily="18" charset="0"/>
                <a:cs typeface="Times New Roman" panose="02020603050405020304" pitchFamily="18" charset="0"/>
                <a:sym typeface="+mn-ea"/>
              </a:rPr>
              <a:t>Modules Description</a:t>
            </a:r>
            <a:r>
              <a:rPr lang="en-US" sz="4000" dirty="0" smtClean="0">
                <a:latin typeface="Times New Roman" panose="02020603050405020304" pitchFamily="18" charset="0"/>
                <a:cs typeface="Times New Roman" panose="02020603050405020304" pitchFamily="18" charset="0"/>
                <a:sym typeface="+mn-ea"/>
              </a:rPr>
              <a:t/>
            </a:r>
            <a:br>
              <a:rPr lang="en-US" sz="4000" dirty="0" smtClean="0">
                <a:latin typeface="Times New Roman" panose="02020603050405020304" pitchFamily="18" charset="0"/>
                <a:cs typeface="Times New Roman" panose="02020603050405020304" pitchFamily="18" charset="0"/>
                <a:sym typeface="+mn-ea"/>
              </a:rPr>
            </a:br>
            <a:endParaRPr lang="en-US" sz="4000" dirty="0"/>
          </a:p>
        </p:txBody>
      </p:sp>
      <p:sp>
        <p:nvSpPr>
          <p:cNvPr id="3" name="Content Placeholder 2"/>
          <p:cNvSpPr>
            <a:spLocks noGrp="1"/>
          </p:cNvSpPr>
          <p:nvPr>
            <p:ph idx="1"/>
          </p:nvPr>
        </p:nvSpPr>
        <p:spPr>
          <a:xfrm>
            <a:off x="457200" y="1600200"/>
            <a:ext cx="8229600" cy="5257800"/>
          </a:xfrm>
        </p:spPr>
        <p:style>
          <a:lnRef idx="2">
            <a:prstClr val="black"/>
          </a:lnRef>
          <a:fillRef idx="0">
            <a:srgbClr val="FFFFFF"/>
          </a:fillRef>
          <a:effectRef idx="0">
            <a:srgbClr val="FFFFFF"/>
          </a:effectRef>
          <a:fontRef idx="minor">
            <a:schemeClr val="dk1"/>
          </a:fontRef>
        </p:style>
        <p:txBody>
          <a:bodyPr>
            <a:normAutofit fontScale="40000" lnSpcReduction="20000"/>
          </a:bodyPr>
          <a:lstStyle/>
          <a:p>
            <a:pPr>
              <a:lnSpc>
                <a:spcPct val="170000"/>
              </a:lnSpc>
              <a:buNone/>
            </a:pPr>
            <a:r>
              <a:rPr lang="en-US" sz="8000" b="1" dirty="0">
                <a:latin typeface="Times New Roman" panose="02020603050405020304" pitchFamily="18" charset="0"/>
                <a:cs typeface="Times New Roman" panose="02020603050405020304" pitchFamily="18" charset="0"/>
                <a:sym typeface="+mn-ea"/>
              </a:rPr>
              <a:t>Drug Testing</a:t>
            </a:r>
            <a:endParaRPr lang="en-US" sz="8000" dirty="0">
              <a:latin typeface="Times New Roman" panose="02020603050405020304" pitchFamily="18" charset="0"/>
              <a:cs typeface="Times New Roman" panose="02020603050405020304" pitchFamily="18" charset="0"/>
            </a:endParaRPr>
          </a:p>
          <a:p>
            <a:pPr>
              <a:lnSpc>
                <a:spcPct val="170000"/>
              </a:lnSpc>
            </a:pPr>
            <a:r>
              <a:rPr lang="en-US" sz="5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The drug tester will test the uploaded drug components. If that particular drug component is still in the cloud he will assume that component is still active.</a:t>
            </a:r>
            <a:endParaRPr lang="en-US" sz="500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sym typeface="+mn-ea"/>
            </a:endParaRPr>
          </a:p>
          <a:p>
            <a:pPr>
              <a:lnSpc>
                <a:spcPct val="170000"/>
              </a:lnSpc>
            </a:pPr>
            <a:r>
              <a:rPr lang="en-US" sz="5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The drug tester will test the uploaded drug components. If that particular drug component is still in the cloud he will assume that component is still active.</a:t>
            </a:r>
          </a:p>
          <a:p>
            <a:pPr>
              <a:lnSpc>
                <a:spcPct val="170000"/>
              </a:lnSpc>
            </a:pPr>
            <a:r>
              <a:rPr lang="en-US" sz="5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Registration &amp; Login: Testers need to register and log in to access the system.</a:t>
            </a:r>
            <a:endParaRPr lang="en-US" sz="5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8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2268</Words>
  <Application>Microsoft Office PowerPoint</Application>
  <PresentationFormat>On-screen Show (4:3)</PresentationFormat>
  <Paragraphs>188</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Office Theme</vt:lpstr>
      <vt:lpstr>                                          Privacy-Preserving Outsourced Support Vector Machine Design for Secure Drug Discovery </vt:lpstr>
      <vt:lpstr>Base Paper</vt:lpstr>
      <vt:lpstr> Abstract </vt:lpstr>
      <vt:lpstr> Existing System </vt:lpstr>
      <vt:lpstr>Problem Definition </vt:lpstr>
      <vt:lpstr>Proposed System</vt:lpstr>
      <vt:lpstr> Modules</vt:lpstr>
      <vt:lpstr>  Modules Description </vt:lpstr>
      <vt:lpstr> Modules Description </vt:lpstr>
      <vt:lpstr>  Modules Description  </vt:lpstr>
      <vt:lpstr>Module Description</vt:lpstr>
      <vt:lpstr>Module Description</vt:lpstr>
      <vt:lpstr> Architecture Diagram </vt:lpstr>
      <vt:lpstr>PowerPoint Presentation</vt:lpstr>
      <vt:lpstr>Comparison Table</vt:lpstr>
      <vt:lpstr>Algorithm</vt:lpstr>
      <vt:lpstr>PowerPoint Presentation</vt:lpstr>
      <vt:lpstr>Algorithm</vt:lpstr>
      <vt:lpstr>Literature Survey</vt:lpstr>
      <vt:lpstr>Literature Survey</vt:lpstr>
      <vt:lpstr>  Conclusion </vt:lpstr>
      <vt:lpstr>References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test</dc:creator>
  <cp:lastModifiedBy>Admin</cp:lastModifiedBy>
  <cp:revision>28</cp:revision>
  <dcterms:created xsi:type="dcterms:W3CDTF">2024-01-03T14:11:00Z</dcterms:created>
  <dcterms:modified xsi:type="dcterms:W3CDTF">2024-03-25T04:05:04Z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D2B7CFB203B64672983C68A4B7FBC5B2_13</vt:lpwstr>
  </property>
  <property fmtid="{D5CDD505-2E9C-101B-9397-08002B2CF9AE}" pid="3" name="KSOProductBuildVer">
    <vt:lpwstr>1033-12.2.0.13538</vt:lpwstr>
  </property>
</Properties>
</file>