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0" r:id="rId20"/>
    <p:sldId id="277" r:id="rId21"/>
    <p:sldId id="279" r:id="rId22"/>
    <p:sldId id="280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20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SLEEP APNEA </a:t>
            </a:r>
            <a:br>
              <a:rPr lang="en-US" dirty="0"/>
            </a:br>
            <a:r>
              <a:rPr lang="en-US" dirty="0"/>
              <a:t>DETECTION FOR</a:t>
            </a:r>
            <a:br>
              <a:rPr lang="en-US" dirty="0"/>
            </a:br>
            <a:r>
              <a:rPr lang="en-US" dirty="0"/>
              <a:t>INFANTS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42B67-104B-4289-AA6A-DC65558AEF2B}"/>
              </a:ext>
            </a:extLst>
          </p:cNvPr>
          <p:cNvSpPr txBox="1"/>
          <p:nvPr/>
        </p:nvSpPr>
        <p:spPr>
          <a:xfrm>
            <a:off x="6781800" y="5396299"/>
            <a:ext cx="223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TEAM MEMBERS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SRI JANANI A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S</a:t>
            </a:r>
            <a:r>
              <a:rPr lang="en-IN" dirty="0">
                <a:latin typeface="Arial Rounded MT Bold" panose="020F0704030504030204" pitchFamily="34" charset="0"/>
              </a:rPr>
              <a:t>RI VARSHAA 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406B4-A1E7-4428-BD96-EFE27C0F2B39}"/>
              </a:ext>
            </a:extLst>
          </p:cNvPr>
          <p:cNvSpPr txBox="1"/>
          <p:nvPr/>
        </p:nvSpPr>
        <p:spPr>
          <a:xfrm>
            <a:off x="381000" y="5257800"/>
            <a:ext cx="3512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PROJECT GUIDE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Dr.A.Hemlathadhevi,M.E,Ph.D</a:t>
            </a:r>
          </a:p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PROJECT COORDINATOR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Dr.V.Valarmathi,M.E,Ph.D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Detection Using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176"/>
            <a:ext cx="8915400" cy="499262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It was observed that deep learning models outperform conventional machine learning techniques.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 Among deep learning algorithms, </a:t>
            </a:r>
            <a:r>
              <a:rPr lang="en-US" sz="2800" dirty="0" err="1">
                <a:latin typeface="Arial Rounded MT Bold" panose="020F0704030504030204" pitchFamily="34" charset="0"/>
                <a:cs typeface="Times New Roman" pitchFamily="18" charset="0"/>
              </a:rPr>
              <a:t>CNNbased</a:t>
            </a: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 models performed better than DRNNs in our application where short segments of ECG (1 min) were processed.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 The best detection performances were obtained using hybrid CNNDRNN architectures among which </a:t>
            </a:r>
            <a:r>
              <a:rPr lang="en-US" sz="2800" dirty="0" err="1">
                <a:latin typeface="Arial Rounded MT Bold" panose="020F0704030504030204" pitchFamily="34" charset="0"/>
                <a:cs typeface="Times New Roman" pitchFamily="18" charset="0"/>
              </a:rPr>
              <a:t>ZFNet-BiLSTM</a:t>
            </a: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 achieved the highest accuracy and specificity and </a:t>
            </a:r>
            <a:r>
              <a:rPr lang="en-US" sz="2800" dirty="0" err="1">
                <a:latin typeface="Arial Rounded MT Bold" panose="020F0704030504030204" pitchFamily="34" charset="0"/>
                <a:cs typeface="Times New Roman" pitchFamily="18" charset="0"/>
              </a:rPr>
              <a:t>ZFNet</a:t>
            </a: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-GRU achieved the best sensitivity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Hardware &amp;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Hard Disk	:	500GB and Above</a:t>
            </a:r>
          </a:p>
          <a:p>
            <a:pPr lvl="0">
              <a:buFont typeface="Wingdings" pitchFamily="2" charset="2"/>
              <a:buChar char="q"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RAM		: 	4GB and Above</a:t>
            </a:r>
          </a:p>
          <a:p>
            <a:pPr lvl="0">
              <a:buFont typeface="Wingdings" pitchFamily="2" charset="2"/>
              <a:buChar char="q"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Processor	:	I3 and Above</a:t>
            </a:r>
          </a:p>
          <a:p>
            <a:pPr>
              <a:buFont typeface="Wingdings" pitchFamily="2" charset="2"/>
              <a:buChar char="q"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Webcam – 1</a:t>
            </a:r>
          </a:p>
          <a:p>
            <a:pPr>
              <a:buNone/>
            </a:pPr>
            <a:endParaRPr lang="en-US" sz="3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Operating System	:	Windows 10 (64 bit)</a:t>
            </a:r>
          </a:p>
          <a:p>
            <a:pPr lvl="0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Software		       : 	Python </a:t>
            </a:r>
          </a:p>
          <a:p>
            <a:pPr lvl="0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Tools 			:	Anaconda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16998" y="133721"/>
            <a:ext cx="662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Architecture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A05613-73D4-4B5D-A857-998BF9C6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47800"/>
            <a:ext cx="6629507" cy="42671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F0ED-3C73-4530-AADD-E945D3C8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Sample Screenshots</a:t>
            </a:r>
            <a:endParaRPr lang="en-IN" dirty="0"/>
          </a:p>
        </p:txBody>
      </p:sp>
      <p:pic>
        <p:nvPicPr>
          <p:cNvPr id="4" name="Content Placeholder 3" descr="C:\Users\HP\AppData\Local\Packages\Microsoft.Windows.Photos_8wekyb3d8bbwe\TempState\ShareServiceTempFolder\download (2).jpeg">
            <a:extLst>
              <a:ext uri="{FF2B5EF4-FFF2-40B4-BE49-F238E27FC236}">
                <a16:creationId xmlns:a16="http://schemas.microsoft.com/office/drawing/2014/main" id="{D0CB2D9A-4A89-4B70-BF21-86B2BA1225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24115"/>
            <a:ext cx="6873098" cy="43956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D980B-24DC-48A1-93BC-79E289A9248D}"/>
              </a:ext>
            </a:extLst>
          </p:cNvPr>
          <p:cNvSpPr txBox="1"/>
          <p:nvPr/>
        </p:nvSpPr>
        <p:spPr>
          <a:xfrm>
            <a:off x="3101886" y="6019800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of Raw ECG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49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AppData\Local\Packages\Microsoft.Windows.Photos_8wekyb3d8bbwe\TempState\ShareServiceTempFolder\download (3).jpeg">
            <a:extLst>
              <a:ext uri="{FF2B5EF4-FFF2-40B4-BE49-F238E27FC236}">
                <a16:creationId xmlns:a16="http://schemas.microsoft.com/office/drawing/2014/main" id="{2123DE97-D11D-400E-8F51-8379F55019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0866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1A167D-80AB-4DF3-BD27-D3025C37A41A}"/>
              </a:ext>
            </a:extLst>
          </p:cNvPr>
          <p:cNvSpPr txBox="1"/>
          <p:nvPr/>
        </p:nvSpPr>
        <p:spPr>
          <a:xfrm>
            <a:off x="3048000" y="5562600"/>
            <a:ext cx="47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Normalized ECG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39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AppData\Local\Packages\Microsoft.Windows.Photos_8wekyb3d8bbwe\TempState\ShareServiceTempFolder\download (4).jpeg">
            <a:extLst>
              <a:ext uri="{FF2B5EF4-FFF2-40B4-BE49-F238E27FC236}">
                <a16:creationId xmlns:a16="http://schemas.microsoft.com/office/drawing/2014/main" id="{927FEC90-8370-4412-86A9-7A07BBFE5C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3152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593810-DA1C-4F68-B543-AAED56173E43}"/>
              </a:ext>
            </a:extLst>
          </p:cNvPr>
          <p:cNvSpPr txBox="1"/>
          <p:nvPr/>
        </p:nvSpPr>
        <p:spPr>
          <a:xfrm>
            <a:off x="1676400" y="56388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R-peak detection using Pan Tomkims method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29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AppData\Local\Packages\Microsoft.Windows.Photos_8wekyb3d8bbwe\TempState\ShareServiceTempFolder\download (6).jpeg">
            <a:extLst>
              <a:ext uri="{FF2B5EF4-FFF2-40B4-BE49-F238E27FC236}">
                <a16:creationId xmlns:a16="http://schemas.microsoft.com/office/drawing/2014/main" id="{95CD2757-3A59-4D7D-938B-06A9FA2FC9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0866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0840B8-82E3-4156-A4CA-E50664CA1356}"/>
              </a:ext>
            </a:extLst>
          </p:cNvPr>
          <p:cNvSpPr txBox="1"/>
          <p:nvPr/>
        </p:nvSpPr>
        <p:spPr>
          <a:xfrm>
            <a:off x="2209800" y="5791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R-peak detection using EMD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22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AppData\Local\Packages\Microsoft.Windows.Photos_8wekyb3d8bbwe\TempState\ShareServiceTempFolder\download (7).jpeg">
            <a:extLst>
              <a:ext uri="{FF2B5EF4-FFF2-40B4-BE49-F238E27FC236}">
                <a16:creationId xmlns:a16="http://schemas.microsoft.com/office/drawing/2014/main" id="{5C155F13-5BFB-44F4-97FB-8FCD626BC5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7162800" cy="518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F18CC8-62FF-4494-8051-FD1F39F7D452}"/>
              </a:ext>
            </a:extLst>
          </p:cNvPr>
          <p:cNvSpPr txBox="1"/>
          <p:nvPr/>
        </p:nvSpPr>
        <p:spPr>
          <a:xfrm>
            <a:off x="3124200" y="5334000"/>
            <a:ext cx="4030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Screenshot of R-R Interval graph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89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AppData\Local\Packages\Microsoft.Windows.Photos_8wekyb3d8bbwe\TempState\ShareServiceTempFolder\download (8).jpeg">
            <a:extLst>
              <a:ext uri="{FF2B5EF4-FFF2-40B4-BE49-F238E27FC236}">
                <a16:creationId xmlns:a16="http://schemas.microsoft.com/office/drawing/2014/main" id="{FF3A1CD2-5DB0-43FC-B948-21FD01B672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1"/>
            <a:ext cx="7086600" cy="4786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5762B6-9F09-4CFB-B313-0F5AE94F667D}"/>
              </a:ext>
            </a:extLst>
          </p:cNvPr>
          <p:cNvSpPr txBox="1"/>
          <p:nvPr/>
        </p:nvSpPr>
        <p:spPr>
          <a:xfrm>
            <a:off x="1981200" y="55626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R-R Interval graph and N-N Interval graph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57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686800" cy="462560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The best detection performances were obtained using hybrid CNNDRNN architectures among which VGG16 achieved the highest accuracy and specificity.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 Based on the achieved results, the use of hybrid deep neural networks is recommended for sleep apnea detection from ECG.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B1FC2-3EDB-4AAF-8238-43BA6BA9BA75}"/>
              </a:ext>
            </a:extLst>
          </p:cNvPr>
          <p:cNvSpPr txBox="1"/>
          <p:nvPr/>
        </p:nvSpPr>
        <p:spPr>
          <a:xfrm>
            <a:off x="2743200" y="304800"/>
            <a:ext cx="335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The objective is to</a:t>
            </a: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 detect Sleep Apnea Detection From Single-Lead ECG.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 The advancement of technologies has provided a unique opportunity for sleep and health monitoring.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FAC9-79BB-4123-8FD7-2FA4378B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5F5-DBA9-457B-A6C0-F1C0136D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5191"/>
            <a:ext cx="8991600" cy="462560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Developing more sophisticated algorithms  for feature extraction from single-lead ECG signals can enhance the accuracy of sleep apnea detection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This can involve extracting features related to heart rate variability, respiratory patterns, and presence of arrhythmias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0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7FC-8241-44C9-95AB-075B2F70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LITERARY SURVEY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9673A8-F893-43BB-ACAC-D898D3B28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15935"/>
            <a:ext cx="7239000" cy="48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714434-2D7E-4045-BB4B-F7B2B685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36" y="445185"/>
            <a:ext cx="8098927" cy="59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2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B96965-1785-4A46-ADDE-7A83C7BD8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8077200" cy="18288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THANKYOU</a:t>
            </a:r>
            <a:endParaRPr lang="en-IN" sz="9600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It presents a fully integrated system for the detection and prevention of sleep apnea in infants.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This will be a solution for both monitoring and preventing the condition using accurate readings and also judging and giving suggestions on when the patient needs medical help using cloud.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86800" cy="48006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 Technologies presented in recent literatures for apnea include monitoring the oxygen levels using sensors and, in some cases, include chest belt, </a:t>
            </a:r>
            <a:r>
              <a:rPr lang="en-US" sz="2800" dirty="0" err="1">
                <a:latin typeface="Arial Rounded MT Bold" panose="020F0704030504030204" pitchFamily="34" charset="0"/>
              </a:rPr>
              <a:t>straingauge</a:t>
            </a:r>
            <a:r>
              <a:rPr lang="en-US" sz="2800" dirty="0">
                <a:latin typeface="Arial Rounded MT Bold" panose="020F0704030504030204" pitchFamily="34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 An algorithm used with the MAX30102 (For Spo2) output signal can make up for the error associated with Spo2 readings with ambient temperature changes.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This helps to notify the variations in the heart rate which is caused due to the variations in oxygen levels leading to complications.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1054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This is a</a:t>
            </a: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 unbiased method that </a:t>
            </a:r>
            <a:r>
              <a:rPr lang="en-US" sz="2800" dirty="0" err="1">
                <a:latin typeface="Arial Rounded MT Bold" panose="020F0704030504030204" pitchFamily="34" charset="0"/>
                <a:cs typeface="Times New Roman" pitchFamily="18" charset="0"/>
              </a:rPr>
              <a:t>heplsconventional</a:t>
            </a: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 machine learning and deep learning algorithms in the detection of sleep apnea occurrence from a single-lead ECG.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All the experiments are performed on the same dataset and under the same setting to be able to properly evaluate the performances of different algorithms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 Three sets of data are used, a training set to train the model parameters, a validation set to find the model optimum hyperparameters, and a test set to evaluate the generalizability of the developed models on unseen data.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6482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600" dirty="0">
                <a:latin typeface="Arial Rounded MT Bold" panose="020F0704030504030204" pitchFamily="34" charset="0"/>
              </a:rPr>
              <a:t>Classification of Peaks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600" dirty="0">
                <a:latin typeface="Arial Rounded MT Bold" panose="020F0704030504030204" pitchFamily="34" charset="0"/>
              </a:rPr>
              <a:t>Feature Extraction Using Machine Learning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600" dirty="0">
                <a:latin typeface="Arial Rounded MT Bold" panose="020F0704030504030204" pitchFamily="34" charset="0"/>
              </a:rPr>
              <a:t>Detection  Using Deep Learning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Classification of Peaks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534400" cy="4625609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Arial Rounded MT Bold" panose="020F0704030504030204" pitchFamily="34" charset="0"/>
                <a:cs typeface="Times New Roman" pitchFamily="18" charset="0"/>
              </a:rPr>
              <a:t>PhysioNet</a:t>
            </a:r>
            <a:r>
              <a:rPr lang="en-US" sz="3000" dirty="0">
                <a:latin typeface="Arial Rounded MT Bold" panose="020F0704030504030204" pitchFamily="34" charset="0"/>
                <a:cs typeface="Times New Roman" pitchFamily="18" charset="0"/>
              </a:rPr>
              <a:t> Apnea-ECG Database was used to build our models and to compare their performances.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000" dirty="0">
                <a:latin typeface="Arial Rounded MT Bold" panose="020F0704030504030204" pitchFamily="34" charset="0"/>
                <a:cs typeface="Times New Roman" pitchFamily="18" charset="0"/>
              </a:rPr>
              <a:t>The database contains recordings divided into   four groups: A, B, C, and X.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000" dirty="0">
                <a:latin typeface="Arial Rounded MT Bold" panose="020F0704030504030204" pitchFamily="34" charset="0"/>
                <a:cs typeface="Times New Roman" pitchFamily="18" charset="0"/>
              </a:rPr>
              <a:t>In this dataset AHI 5 and are categorized as normal, 13 individuals have AHI &gt; 30, and are categorized in the severe sleep apnea class, and six individuals have 5 &lt; AHI &lt;30 and are categorized in the mild and moderate apnea class.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000" dirty="0">
                <a:latin typeface="Arial Rounded MT Bold" panose="020F0704030504030204" pitchFamily="34" charset="0"/>
                <a:cs typeface="Times New Roman" pitchFamily="18" charset="0"/>
              </a:rPr>
              <a:t>The annotation of the presence of sleep apnea is provided for every 1 min by a sleep expert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Feature Extraction Using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ECG signals were segmented into 1-min intervals.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To extract the R–R Intervals from the ECG signal, the Hamilton </a:t>
            </a:r>
            <a:r>
              <a:rPr lang="en-US" sz="2800" dirty="0" err="1">
                <a:latin typeface="Arial Rounded MT Bold" panose="020F0704030504030204" pitchFamily="34" charset="0"/>
                <a:cs typeface="Times New Roman" pitchFamily="18" charset="0"/>
              </a:rPr>
              <a:t>Rpeak</a:t>
            </a: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 detection method based on an open-source code was employed.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 A median filter proposed by Chen et al was used for removing physiologically uninterpretable points.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 The extracted R–R Intervals were then presented to the developed machine learning algorithms after appropriate processing </a:t>
            </a:r>
            <a:r>
              <a:rPr lang="en-US" sz="2800" b="1" dirty="0">
                <a:latin typeface="Arial Rounded MT Bold" panose="020F0704030504030204" pitchFamily="34" charset="0"/>
                <a:cs typeface="Times New Roman" pitchFamily="18" charset="0"/>
              </a:rPr>
              <a:t>	</a:t>
            </a:r>
            <a:endParaRPr lang="en-US" sz="2800" dirty="0">
              <a:latin typeface="Arial Rounded MT Bold" panose="020F07040305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381001"/>
            <a:ext cx="8458200" cy="6019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Feature extraction, feature selection, and classification are the main steps in conventional machine learning methods. </a:t>
            </a:r>
          </a:p>
          <a:p>
            <a:pPr marL="118872" indent="0" algn="just">
              <a:buNone/>
            </a:pPr>
            <a:endParaRPr lang="en-US" sz="28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ECG signals were pre-processed. </a:t>
            </a:r>
          </a:p>
          <a:p>
            <a:pPr marL="118872" indent="0" algn="just">
              <a:buNone/>
            </a:pPr>
            <a:endParaRPr lang="en-US" sz="28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Then time, frequency, and nonlinear features of the ECG signal were extracted.</a:t>
            </a:r>
          </a:p>
          <a:p>
            <a:pPr marL="118872" indent="0" algn="just">
              <a:buNone/>
            </a:pPr>
            <a:endParaRPr lang="en-US" sz="28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  <a:cs typeface="Times New Roman" pitchFamily="18" charset="0"/>
              </a:rPr>
              <a:t> In addition to this, principal component analysis (PCA) was applied for the most effective and important features for classification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4541</TotalTime>
  <Words>819</Words>
  <Application>Microsoft Office PowerPoint</Application>
  <PresentationFormat>On-screen Show (4:3)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Rounded MT Bold</vt:lpstr>
      <vt:lpstr>Corbel</vt:lpstr>
      <vt:lpstr>Times New Roman</vt:lpstr>
      <vt:lpstr>Wingdings</vt:lpstr>
      <vt:lpstr>Wingdings 2</vt:lpstr>
      <vt:lpstr>Wingdings 3</vt:lpstr>
      <vt:lpstr>Module</vt:lpstr>
      <vt:lpstr>SLEEP APNEA  DETECTION FOR INFANTS</vt:lpstr>
      <vt:lpstr>Objective</vt:lpstr>
      <vt:lpstr>Abstract</vt:lpstr>
      <vt:lpstr>Existing System</vt:lpstr>
      <vt:lpstr>Proposed System </vt:lpstr>
      <vt:lpstr>Modules</vt:lpstr>
      <vt:lpstr>Classification of Peaks</vt:lpstr>
      <vt:lpstr> Feature Extraction Using Machine Learning</vt:lpstr>
      <vt:lpstr>PowerPoint Presentation</vt:lpstr>
      <vt:lpstr>Detection Using Deep Learning</vt:lpstr>
      <vt:lpstr>Hardware &amp; Software Requirements</vt:lpstr>
      <vt:lpstr>PowerPoint Presentation</vt:lpstr>
      <vt:lpstr>            Sample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         Future Enhancements</vt:lpstr>
      <vt:lpstr>LITERARY SURVEY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Apnea Detection From Single-Lead ECG: A Comprehensive Analysis of Machine Learning and Deep Learning Algorithms</dc:title>
  <dc:creator>gts</dc:creator>
  <cp:lastModifiedBy>HP</cp:lastModifiedBy>
  <cp:revision>34</cp:revision>
  <dcterms:created xsi:type="dcterms:W3CDTF">2006-08-16T00:00:00Z</dcterms:created>
  <dcterms:modified xsi:type="dcterms:W3CDTF">2024-03-25T03:29:57Z</dcterms:modified>
</cp:coreProperties>
</file>