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6" r:id="rId3"/>
    <p:sldId id="257" r:id="rId5"/>
    <p:sldId id="341" r:id="rId6"/>
    <p:sldId id="342" r:id="rId7"/>
    <p:sldId id="282" r:id="rId8"/>
    <p:sldId id="283" r:id="rId9"/>
    <p:sldId id="284" r:id="rId10"/>
    <p:sldId id="258" r:id="rId11"/>
    <p:sldId id="259" r:id="rId12"/>
    <p:sldId id="260" r:id="rId13"/>
    <p:sldId id="261" r:id="rId14"/>
    <p:sldId id="262" r:id="rId15"/>
    <p:sldId id="263" r:id="rId16"/>
    <p:sldId id="274" r:id="rId17"/>
    <p:sldId id="306" r:id="rId18"/>
    <p:sldId id="324" r:id="rId19"/>
    <p:sldId id="325" r:id="rId20"/>
    <p:sldId id="326" r:id="rId21"/>
    <p:sldId id="327" r:id="rId22"/>
    <p:sldId id="275" r:id="rId23"/>
    <p:sldId id="276" r:id="rId24"/>
    <p:sldId id="277" r:id="rId25"/>
    <p:sldId id="278" r:id="rId26"/>
    <p:sldId id="279" r:id="rId27"/>
    <p:sldId id="293" r:id="rId28"/>
    <p:sldId id="264" r:id="rId29"/>
    <p:sldId id="272" r:id="rId30"/>
    <p:sldId id="281" r:id="rId31"/>
    <p:sldId id="26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1" autoAdjust="0"/>
    <p:restoredTop sz="94660"/>
  </p:normalViewPr>
  <p:slideViewPr>
    <p:cSldViewPr snapToGrid="0">
      <p:cViewPr varScale="1">
        <p:scale>
          <a:sx n="85" d="100"/>
          <a:sy n="85" d="100"/>
        </p:scale>
        <p:origin x="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1EDA94D-3BC7-478C-B90A-6B42D42D3DA6}" type="datetimeFigureOut">
              <a:rPr lang="en-IN" smtClean="0"/>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F200578-D5AF-4C10-837B-E9BA0365A29C}"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1EDA94D-3BC7-478C-B90A-6B42D42D3DA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200578-D5AF-4C10-837B-E9BA0365A29C}"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1EDA94D-3BC7-478C-B90A-6B42D42D3DA6}" type="datetimeFigureOut">
              <a:rPr lang="en-IN" smtClean="0"/>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F200578-D5AF-4C10-837B-E9BA0365A29C}"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1EDA94D-3BC7-478C-B90A-6B42D42D3DA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1F200578-D5AF-4C10-837B-E9BA0365A29C}"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1EDA94D-3BC7-478C-B90A-6B42D42D3DA6}" type="datetimeFigureOut">
              <a:rPr lang="en-IN" smtClean="0"/>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F200578-D5AF-4C10-837B-E9BA0365A29C}"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1EDA94D-3BC7-478C-B90A-6B42D42D3DA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00578-D5AF-4C10-837B-E9BA0365A29C}"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1EDA94D-3BC7-478C-B90A-6B42D42D3DA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200578-D5AF-4C10-837B-E9BA0365A29C}"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DA94D-3BC7-478C-B90A-6B42D42D3DA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200578-D5AF-4C10-837B-E9BA0365A29C}"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DA94D-3BC7-478C-B90A-6B42D42D3DA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200578-D5AF-4C10-837B-E9BA0365A29C}"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1EDA94D-3BC7-478C-B90A-6B42D42D3DA6}" type="datetimeFigureOut">
              <a:rPr lang="en-IN" smtClean="0"/>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F200578-D5AF-4C10-837B-E9BA0365A29C}"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1EDA94D-3BC7-478C-B90A-6B42D42D3DA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200578-D5AF-4C10-837B-E9BA0365A29C}"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1EDA94D-3BC7-478C-B90A-6B42D42D3DA6}" type="datetimeFigureOut">
              <a:rPr lang="en-IN" smtClean="0"/>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F200578-D5AF-4C10-837B-E9BA0365A29C}" type="slidenum">
              <a:rPr lang="en-IN" smtClean="0"/>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221672"/>
            <a:ext cx="9761750" cy="3323987"/>
          </a:xfrm>
        </p:spPr>
        <p:txBody>
          <a:bodyPr>
            <a:normAutofit fontScale="90000"/>
          </a:bodyPr>
          <a:lstStyle/>
          <a:p>
            <a:br>
              <a:rPr lang="en-US" sz="3600" b="1" u="sng" dirty="0">
                <a:latin typeface="+mn-lt"/>
              </a:rPr>
            </a:br>
            <a:r>
              <a:rPr lang="en-US" sz="3600" b="1" dirty="0">
                <a:latin typeface="+mn-lt"/>
              </a:rPr>
              <a:t> </a:t>
            </a:r>
            <a:r>
              <a:rPr lang="en-US" sz="3600" b="1" u="sng" dirty="0">
                <a:latin typeface="Times New Roman" panose="02020603050405020304" pitchFamily="18" charset="0"/>
                <a:cs typeface="Times New Roman" panose="02020603050405020304" pitchFamily="18" charset="0"/>
              </a:rPr>
              <a:t>SPAMMER DETECTION AND FAKE USER                                    IDENTIFICATION ON SOCIAL NETWORK</a:t>
            </a: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t>
            </a:r>
            <a:r>
              <a:rPr lang="en-US" sz="2700" b="1" dirty="0">
                <a:latin typeface="Times New Roman" panose="02020603050405020304" pitchFamily="18" charset="0"/>
                <a:cs typeface="Times New Roman" panose="02020603050405020304" pitchFamily="18" charset="0"/>
              </a:rPr>
              <a:t>Review-3</a:t>
            </a:r>
            <a:br>
              <a:rPr lang="en-US" sz="27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                                         Date:25/03/2024</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9633" y="3140364"/>
            <a:ext cx="5726545" cy="3029527"/>
          </a:xfrm>
        </p:spPr>
        <p:txBody>
          <a:bodyPr>
            <a:normAutofit/>
          </a:bodyPr>
          <a:lstStyle/>
          <a:p>
            <a:endParaRPr lang="en-US" b="1" dirty="0"/>
          </a:p>
          <a:p>
            <a:r>
              <a:rPr lang="en-IN" sz="2400" b="1" dirty="0">
                <a:solidFill>
                  <a:schemeClr val="bg1"/>
                </a:solidFill>
              </a:rPr>
              <a:t>             </a:t>
            </a:r>
            <a:r>
              <a:rPr lang="en-IN" sz="2400" b="1" u="sng" dirty="0">
                <a:solidFill>
                  <a:schemeClr val="bg1"/>
                </a:solidFill>
                <a:latin typeface="Times New Roman" panose="02020603050405020304" pitchFamily="18" charset="0"/>
                <a:cs typeface="Times New Roman" panose="02020603050405020304" pitchFamily="18" charset="0"/>
              </a:rPr>
              <a:t>TEAM MEMBERS</a:t>
            </a:r>
            <a:endParaRPr lang="en-IN" sz="2400" b="1" u="sng" dirty="0">
              <a:solidFill>
                <a:schemeClr val="bg1"/>
              </a:solidFill>
              <a:latin typeface="Times New Roman" panose="02020603050405020304" pitchFamily="18" charset="0"/>
              <a:cs typeface="Times New Roman" panose="02020603050405020304" pitchFamily="18" charset="0"/>
            </a:endParaRPr>
          </a:p>
          <a:p>
            <a:r>
              <a:rPr lang="en-IN" sz="2400" b="1" dirty="0">
                <a:solidFill>
                  <a:schemeClr val="bg1"/>
                </a:solidFill>
                <a:latin typeface="Times New Roman" panose="02020603050405020304" pitchFamily="18" charset="0"/>
                <a:cs typeface="Times New Roman" panose="02020603050405020304" pitchFamily="18" charset="0"/>
              </a:rPr>
              <a:t>                 (BATCH-19)</a:t>
            </a:r>
            <a:endParaRPr lang="en-IN" sz="2400" b="1"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S.SAI JAISHREE(211420104236)</a:t>
            </a:r>
            <a:endParaRPr lang="en-I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R.THANUSHA(211420104286)</a:t>
            </a:r>
            <a:endParaRPr lang="en-I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T.MUGILANJALI(211420104329)</a:t>
            </a:r>
            <a:endParaRPr lang="en-IN"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6567054" y="3534013"/>
            <a:ext cx="6031345" cy="3322955"/>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GUIDE </a:t>
            </a:r>
            <a:endParaRPr lang="en-US" sz="24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Mrs.A.KANCHANA, </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M.E(PH.D)</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Assistant Professor</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PROJECT COORDINATOR</a:t>
            </a:r>
            <a:endParaRPr lang="en-US" sz="24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Dr.K.VALARMATHI, </a:t>
            </a: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PH.D</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Professor</a:t>
            </a:r>
            <a:endPar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400" b="1" dirty="0"/>
              <a:t>   </a:t>
            </a:r>
            <a:endParaRPr lang="en-US" sz="2400" b="1" dirty="0"/>
          </a:p>
          <a:p>
            <a:r>
              <a:rPr lang="en-IN" b="1" dirty="0"/>
              <a:t>                          </a:t>
            </a:r>
            <a:endParaRPr lang="en-IN" b="1"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318" y="702156"/>
            <a:ext cx="10929490" cy="777020"/>
          </a:xfrm>
        </p:spPr>
        <p:txBody>
          <a:bodyPr/>
          <a:lstStyle/>
          <a:p>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PROPOSED SYSTEM</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0530" y="1478915"/>
            <a:ext cx="11336655" cy="5078730"/>
          </a:xfrm>
        </p:spPr>
        <p:txBody>
          <a:bodyPr>
            <a:normAutofit/>
          </a:bodyPr>
          <a:lstStyle/>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In this article, a novel model to implement online real-time detection of social media rumors is proposed. The temporal repost sequence of a specific rumor and the corresponding prediction probability curve is presented.</a:t>
            </a: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For this example, a credible prediction is made at an early time stamp, as there appears quite a lot doubts and refutation to the original microblog. Based on this observation,</a:t>
            </a:r>
            <a:r>
              <a:rPr lang="en-US" sz="2400" b="1" dirty="0">
                <a:latin typeface="Times New Roman" panose="02020603050405020304" pitchFamily="18" charset="0"/>
                <a:cs typeface="Times New Roman" panose="02020603050405020304" pitchFamily="18" charset="0"/>
              </a:rPr>
              <a:t> </a:t>
            </a:r>
            <a:r>
              <a:rPr lang="en-US" sz="2400" b="1" dirty="0">
                <a:solidFill>
                  <a:schemeClr val="accent1">
                    <a:lumMod val="50000"/>
                    <a:lumOff val="50000"/>
                  </a:schemeClr>
                </a:solidFill>
                <a:latin typeface="Times New Roman" panose="02020603050405020304" pitchFamily="18" charset="0"/>
                <a:cs typeface="Times New Roman" panose="02020603050405020304" pitchFamily="18" charset="0"/>
              </a:rPr>
              <a:t>“Credible Detection Point”</a:t>
            </a:r>
            <a:r>
              <a:rPr lang="en-US" sz="2400" b="1" dirty="0">
                <a:solidFill>
                  <a:schemeClr val="tx2"/>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is introduced and propose a novel early rumor detection model, Credible Early Detection (CED). </a:t>
            </a: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Specifically, CED learns to determine the “Credible Detection Point” for each repost sequence during the training stage and ensure the credibility of the prediction result at this time point, i.e., </a:t>
            </a:r>
            <a:r>
              <a:rPr lang="en-US" sz="2400" b="1" dirty="0">
                <a:solidFill>
                  <a:schemeClr val="accent1">
                    <a:lumMod val="50000"/>
                    <a:lumOff val="50000"/>
                  </a:schemeClr>
                </a:solidFill>
                <a:latin typeface="Times New Roman" panose="02020603050405020304" pitchFamily="18" charset="0"/>
                <a:cs typeface="Times New Roman" panose="02020603050405020304" pitchFamily="18" charset="0"/>
              </a:rPr>
              <a:t>there is no plot reversal after credible detection point.</a:t>
            </a:r>
            <a:endParaRPr lang="en-IN" sz="2400" b="1" dirty="0">
              <a:solidFill>
                <a:schemeClr val="accent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696338"/>
          </a:xfrm>
        </p:spPr>
        <p:txBody>
          <a:bodyPr>
            <a:normAutofit/>
          </a:bodyPr>
          <a:lstStyle/>
          <a:p>
            <a:r>
              <a:rPr lang="en-US" b="1" dirty="0"/>
              <a:t>                                      </a:t>
            </a:r>
            <a:r>
              <a:rPr lang="en-US" b="1" u="sng" dirty="0">
                <a:latin typeface="Times New Roman" panose="02020603050405020304" pitchFamily="18" charset="0"/>
                <a:cs typeface="Times New Roman" panose="02020603050405020304" pitchFamily="18" charset="0"/>
              </a:rPr>
              <a:t>ADVANTAGES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4815" y="587375"/>
            <a:ext cx="11301730" cy="6343015"/>
          </a:xfrm>
        </p:spPr>
        <p:txBody>
          <a:bodyPr/>
          <a:lstStyle/>
          <a:p>
            <a:pPr lvl="0" algn="just">
              <a:buFont typeface="Wingdings" panose="05000000000000000000" pitchFamily="2" charset="2"/>
              <a:buChar char="§"/>
            </a:pPr>
            <a:r>
              <a:rPr lang="en-US" sz="2800" b="1" dirty="0">
                <a:solidFill>
                  <a:schemeClr val="tx1"/>
                </a:solidFill>
                <a:latin typeface="Times New Roman" panose="02020603050405020304" pitchFamily="18" charset="0"/>
                <a:cs typeface="Times New Roman" panose="02020603050405020304" pitchFamily="18" charset="0"/>
              </a:rPr>
              <a:t>The effectiveness of CED has been verified through experiments on real-world datasets.</a:t>
            </a:r>
            <a:endParaRPr lang="en-US" sz="2800" b="1"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
            </a:pPr>
            <a:r>
              <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rPr>
              <a:t>Convolutional Neural Network(CNN) </a:t>
            </a:r>
            <a:r>
              <a:rPr lang="en-US" sz="2800" b="1" dirty="0">
                <a:solidFill>
                  <a:schemeClr val="tx1"/>
                </a:solidFill>
                <a:latin typeface="Times New Roman" panose="02020603050405020304" pitchFamily="18" charset="0"/>
                <a:cs typeface="Times New Roman" panose="02020603050405020304" pitchFamily="18" charset="0"/>
              </a:rPr>
              <a:t>has been successfully applied in sentence semantic analysis.</a:t>
            </a:r>
            <a:endParaRPr lang="en-US" sz="2800" b="1"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
            </a:pPr>
            <a:r>
              <a:rPr lang="en-US" sz="2800" b="1" dirty="0">
                <a:solidFill>
                  <a:schemeClr val="tx1"/>
                </a:solidFill>
                <a:latin typeface="Times New Roman" panose="02020603050405020304" pitchFamily="18" charset="0"/>
                <a:cs typeface="Times New Roman" panose="02020603050405020304" pitchFamily="18" charset="0"/>
              </a:rPr>
              <a:t>A more effective method to</a:t>
            </a:r>
            <a:r>
              <a:rPr lang="en-US" sz="2800" b="1" dirty="0">
                <a:latin typeface="Times New Roman" panose="02020603050405020304" pitchFamily="18" charset="0"/>
                <a:cs typeface="Times New Roman" panose="02020603050405020304" pitchFamily="18" charset="0"/>
              </a:rPr>
              <a:t> </a:t>
            </a:r>
            <a:r>
              <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rPr>
              <a:t>handle the reposts sequence </a:t>
            </a:r>
            <a:r>
              <a:rPr lang="en-US" sz="2800" b="1" dirty="0">
                <a:solidFill>
                  <a:schemeClr val="tx1"/>
                </a:solidFill>
                <a:latin typeface="Times New Roman" panose="02020603050405020304" pitchFamily="18" charset="0"/>
                <a:cs typeface="Times New Roman" panose="02020603050405020304" pitchFamily="18" charset="0"/>
              </a:rPr>
              <a:t>is proposed.</a:t>
            </a:r>
            <a:endPar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212" y="773911"/>
            <a:ext cx="10902596" cy="633585"/>
          </a:xfrm>
        </p:spPr>
        <p:txBody>
          <a:bodyPr/>
          <a:lstStyle/>
          <a:p>
            <a:r>
              <a:rPr lang="en-US" sz="3200"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HARDWARE REQUIREMENTS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7680" y="508000"/>
            <a:ext cx="11216640" cy="6019165"/>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Processor – i3,i5,i7</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RAM – 4GB</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Hard Disk – 260GB</a:t>
            </a:r>
            <a:endParaRPr lang="en-US" sz="2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458" y="702156"/>
            <a:ext cx="10965349" cy="768056"/>
          </a:xfrm>
        </p:spPr>
        <p:txBody>
          <a:bodyPr/>
          <a:lstStyle/>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SOFTWARE REQUIREMENTS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305" y="623009"/>
            <a:ext cx="11029614" cy="6235317"/>
          </a:xfrm>
        </p:spPr>
        <p:txBody>
          <a:bodyPr>
            <a:normAutofit/>
          </a:bodyPr>
          <a:lstStyle/>
          <a:p>
            <a:r>
              <a:rPr lang="en-US" sz="2800" b="1" dirty="0">
                <a:solidFill>
                  <a:schemeClr val="tx1"/>
                </a:solidFill>
                <a:latin typeface="Times New Roman" panose="02020603050405020304" pitchFamily="18" charset="0"/>
                <a:cs typeface="Times New Roman" panose="02020603050405020304" pitchFamily="18" charset="0"/>
              </a:rPr>
              <a:t>Operation System – 7/8/10</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Frontend - Java</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Backend - </a:t>
            </a:r>
            <a:r>
              <a:rPr lang="en-US" sz="2800" b="1" dirty="0" err="1">
                <a:solidFill>
                  <a:schemeClr val="tx1"/>
                </a:solidFill>
                <a:latin typeface="Times New Roman" panose="02020603050405020304" pitchFamily="18" charset="0"/>
                <a:cs typeface="Times New Roman" panose="02020603050405020304" pitchFamily="18" charset="0"/>
              </a:rPr>
              <a:t>MySql</a:t>
            </a:r>
            <a:endParaRPr lang="en-US" sz="2800" b="1" dirty="0">
              <a:solidFill>
                <a:schemeClr val="tx1"/>
              </a:solidFill>
              <a:latin typeface="Times New Roman" panose="02020603050405020304" pitchFamily="18" charset="0"/>
              <a:cs typeface="Times New Roman" panose="02020603050405020304" pitchFamily="18" charset="0"/>
            </a:endParaRPr>
          </a:p>
          <a:p>
            <a:r>
              <a:rPr lang="en-US" sz="2800" b="1" dirty="0">
                <a:solidFill>
                  <a:schemeClr val="tx1"/>
                </a:solidFill>
                <a:latin typeface="Times New Roman" panose="02020603050405020304" pitchFamily="18" charset="0"/>
                <a:cs typeface="Times New Roman" panose="02020603050405020304" pitchFamily="18" charset="0"/>
              </a:rPr>
              <a:t>Tool - </a:t>
            </a:r>
            <a:r>
              <a:rPr lang="en-US" sz="2800" b="1" dirty="0" err="1">
                <a:solidFill>
                  <a:schemeClr val="tx1"/>
                </a:solidFill>
                <a:latin typeface="Times New Roman" panose="02020603050405020304" pitchFamily="18" charset="0"/>
                <a:cs typeface="Times New Roman" panose="02020603050405020304" pitchFamily="18" charset="0"/>
              </a:rPr>
              <a:t>Netbeans</a:t>
            </a:r>
            <a:r>
              <a:rPr lang="en-US" sz="2800" b="1" dirty="0">
                <a:solidFill>
                  <a:schemeClr val="tx1"/>
                </a:solidFill>
                <a:latin typeface="Times New Roman" panose="02020603050405020304" pitchFamily="18" charset="0"/>
                <a:cs typeface="Times New Roman" panose="02020603050405020304" pitchFamily="18" charset="0"/>
              </a:rPr>
              <a:t> 7.3.1</a:t>
            </a:r>
            <a:endParaRPr lang="en-US" sz="2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2462" y="179551"/>
            <a:ext cx="11029616" cy="1013800"/>
          </a:xfrm>
        </p:spPr>
        <p:txBody>
          <a:bodyPr/>
          <a:p>
            <a:r>
              <a:rPr lang="en-US">
                <a:latin typeface="Times New Roman" panose="02020603050405020304" pitchFamily="18" charset="0"/>
                <a:cs typeface="Times New Roman" panose="02020603050405020304" pitchFamily="18" charset="0"/>
              </a:rPr>
              <a:t>                                 </a:t>
            </a:r>
            <a:r>
              <a:rPr lang="en-US" b="1" u="sng">
                <a:latin typeface="Times New Roman" panose="02020603050405020304" pitchFamily="18" charset="0"/>
                <a:cs typeface="Times New Roman" panose="02020603050405020304" pitchFamily="18" charset="0"/>
              </a:rPr>
              <a:t>ARCHITECTURE DIAGRAM</a:t>
            </a:r>
            <a:endParaRPr lang="en-US" b="1" u="sng">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bwMode="auto">
          <a:xfrm>
            <a:off x="635" y="1282065"/>
            <a:ext cx="12191365" cy="557593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393546"/>
            <a:ext cx="11029616" cy="1013800"/>
          </a:xfrm>
        </p:spPr>
        <p:txBody>
          <a:bodyPr/>
          <a:p>
            <a:r>
              <a:rPr lang="en-US"/>
              <a:t>                                            </a:t>
            </a:r>
            <a:r>
              <a:rPr lang="en-US" b="1" u="sng">
                <a:latin typeface="Times New Roman" panose="02020603050405020304" pitchFamily="18" charset="0"/>
                <a:cs typeface="Times New Roman" panose="02020603050405020304" pitchFamily="18" charset="0"/>
              </a:rPr>
              <a:t>ALGORITHM</a:t>
            </a:r>
            <a:endParaRPr 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960" y="1711960"/>
            <a:ext cx="11319510" cy="5146675"/>
          </a:xfrm>
        </p:spPr>
        <p:txBody>
          <a:bodyPr>
            <a:normAutofit lnSpcReduction="20000"/>
          </a:bodyPr>
          <a:p>
            <a:pPr marL="0" indent="0" algn="just">
              <a:buNone/>
            </a:pPr>
            <a:r>
              <a:rPr lang="en-US" sz="2000">
                <a:solidFill>
                  <a:schemeClr val="tx1"/>
                </a:solidFill>
                <a:latin typeface="Times New Roman" panose="02020603050405020304" pitchFamily="18" charset="0"/>
                <a:cs typeface="Times New Roman" panose="02020603050405020304" pitchFamily="18" charset="0"/>
              </a:rPr>
              <a:t>1 . </a:t>
            </a:r>
            <a:r>
              <a:rPr lang="en-US" sz="2000" b="1" u="sng">
                <a:solidFill>
                  <a:schemeClr val="tx1"/>
                </a:solidFill>
                <a:latin typeface="Times New Roman" panose="02020603050405020304" pitchFamily="18" charset="0"/>
                <a:cs typeface="Times New Roman" panose="02020603050405020304" pitchFamily="18" charset="0"/>
              </a:rPr>
              <a:t>HAM ALGORITHM: </a:t>
            </a:r>
            <a:endParaRPr lang="en-US" sz="2000"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a:solidFill>
                  <a:schemeClr val="tx1"/>
                </a:solidFill>
                <a:latin typeface="Times New Roman" panose="02020603050405020304" pitchFamily="18" charset="0"/>
                <a:cs typeface="Times New Roman" panose="02020603050405020304" pitchFamily="18" charset="0"/>
              </a:rPr>
              <a:t>                        </a:t>
            </a:r>
            <a:r>
              <a:rPr lang="en-US" sz="2000" b="1" dirty="0" smtClean="0">
                <a:solidFill>
                  <a:schemeClr val="tx1"/>
                </a:solidFill>
                <a:latin typeface="Times New Roman" panose="02020603050405020304" pitchFamily="18" charset="0"/>
                <a:cs typeface="Times New Roman" panose="02020603050405020304" pitchFamily="18" charset="0"/>
                <a:sym typeface="+mn-ea"/>
              </a:rPr>
              <a:t>Content-Based </a:t>
            </a:r>
            <a:r>
              <a:rPr lang="en-US" sz="2000" b="1" dirty="0">
                <a:solidFill>
                  <a:schemeClr val="tx1"/>
                </a:solidFill>
                <a:latin typeface="Times New Roman" panose="02020603050405020304" pitchFamily="18" charset="0"/>
                <a:cs typeface="Times New Roman" panose="02020603050405020304" pitchFamily="18" charset="0"/>
                <a:sym typeface="+mn-ea"/>
              </a:rPr>
              <a:t>Filtering Technique Algorithms analyze words, the occurrence of words, and the distribution of words and phrases inside the content of e-mails and segregate them into spam non-spam categories. Heuristic or Rule-Based ham Filtering Technique Algorithms use pre-defined rules in the form of a regular expression to give a score to the messages present in the e-mails. Based on the scores generated, they segregate emails into ham non-spam categories. </a:t>
            </a:r>
            <a:r>
              <a:rPr lang="en-US" sz="2000" b="1" dirty="0">
                <a:solidFill>
                  <a:schemeClr val="tx1"/>
                </a:solidFill>
                <a:latin typeface="Times New Roman" panose="02020603050405020304" pitchFamily="18" charset="0"/>
                <a:cs typeface="Times New Roman" panose="02020603050405020304" pitchFamily="18" charset="0"/>
                <a:sym typeface="+mn-ea"/>
              </a:rPr>
              <a:t> Adaptive Spam Filtering Technique Algorithms classify the incoming mails in various groups and, based on the comparison scores of every group with the defined set of groups, ham and non-spam emails got segregated.</a:t>
            </a:r>
            <a:endParaRPr lang="en-US" sz="20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2000" b="1" u="sng" dirty="0">
                <a:solidFill>
                  <a:schemeClr val="tx1"/>
                </a:solidFill>
                <a:latin typeface="Times New Roman" panose="02020603050405020304" pitchFamily="18" charset="0"/>
                <a:cs typeface="Times New Roman" panose="02020603050405020304" pitchFamily="18" charset="0"/>
                <a:sym typeface="+mn-ea"/>
              </a:rPr>
              <a:t>STEPS:</a:t>
            </a:r>
            <a:endParaRPr lang="en-US" sz="2000" b="1" u="sng"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Step 1: E-mail data collection.</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Step 2: Preprocessing email content.</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Step 3: Feature extraction and collection.</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Step 4: HAM implementation.</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Step 5: Performance analysis</a:t>
            </a:r>
            <a:r>
              <a:rPr lang="en-US" sz="2000" b="1" dirty="0" smtClean="0">
                <a:solidFill>
                  <a:schemeClr val="tx1"/>
                </a:solidFill>
                <a:latin typeface="Times New Roman" panose="02020603050405020304" pitchFamily="18" charset="0"/>
                <a:cs typeface="Times New Roman" panose="02020603050405020304" pitchFamily="18" charset="0"/>
                <a:sym typeface="+mn-ea"/>
              </a:rPr>
              <a:t>.</a:t>
            </a:r>
            <a:endParaRPr lang="en-US" sz="2000" b="1" u="sng" dirty="0" smtClean="0">
              <a:solidFill>
                <a:schemeClr val="tx1"/>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441960" y="2355215"/>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s 5"/>
          <p:cNvSpPr/>
          <p:nvPr/>
        </p:nvSpPr>
        <p:spPr>
          <a:xfrm>
            <a:off x="400685" y="1302385"/>
            <a:ext cx="11379200" cy="546735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Content Placeholder 2"/>
          <p:cNvSpPr>
            <a:spLocks noGrp="1"/>
          </p:cNvSpPr>
          <p:nvPr>
            <p:ph idx="4294967295"/>
          </p:nvPr>
        </p:nvSpPr>
        <p:spPr>
          <a:xfrm>
            <a:off x="443865" y="1416050"/>
            <a:ext cx="11336020" cy="5608955"/>
          </a:xfrm>
        </p:spPr>
        <p:txBody>
          <a:bodyPr>
            <a:normAutofit fontScale="25000"/>
          </a:bodyPr>
          <a:p>
            <a:pPr marL="0" indent="0">
              <a:buNone/>
            </a:pPr>
            <a:endParaRPr lang="en-US" sz="2400" dirty="0">
              <a:sym typeface="+mn-ea"/>
            </a:endParaRPr>
          </a:p>
          <a:p>
            <a:pPr marL="0" indent="0">
              <a:buNone/>
            </a:pPr>
            <a:endParaRPr lang="en-US" sz="2400" dirty="0">
              <a:sym typeface="+mn-ea"/>
            </a:endParaRPr>
          </a:p>
          <a:p>
            <a:pPr marL="0" indent="0">
              <a:buNone/>
            </a:pPr>
            <a:endParaRPr lang="en-US" sz="2400" dirty="0">
              <a:sym typeface="+mn-ea"/>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Procedure </a:t>
            </a:r>
            <a:r>
              <a:rPr lang="en-US" sz="8800" b="1" dirty="0" smtClean="0">
                <a:solidFill>
                  <a:schemeClr val="tx1"/>
                </a:solidFill>
                <a:latin typeface="Times New Roman" panose="02020603050405020304" pitchFamily="18" charset="0"/>
                <a:cs typeface="Times New Roman" panose="02020603050405020304" pitchFamily="18" charset="0"/>
                <a:sym typeface="+mn-ea"/>
              </a:rPr>
              <a:t>HAM</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d-</a:t>
            </a:r>
            <a:r>
              <a:rPr lang="en-US" sz="8800" b="1" dirty="0" err="1">
                <a:solidFill>
                  <a:schemeClr val="tx1"/>
                </a:solidFill>
                <a:latin typeface="Times New Roman" panose="02020603050405020304" pitchFamily="18" charset="0"/>
                <a:cs typeface="Times New Roman" panose="02020603050405020304" pitchFamily="18" charset="0"/>
                <a:sym typeface="+mn-ea"/>
              </a:rPr>
              <a:t>dini</a:t>
            </a:r>
            <a:r>
              <a:rPr lang="en-US" sz="8800" b="1" dirty="0">
                <a:solidFill>
                  <a:schemeClr val="tx1"/>
                </a:solidFill>
                <a:latin typeface="Times New Roman" panose="02020603050405020304" pitchFamily="18" charset="0"/>
                <a:cs typeface="Times New Roman" panose="02020603050405020304" pitchFamily="18" charset="0"/>
                <a:sym typeface="+mn-ea"/>
              </a:rPr>
              <a:t>; </a:t>
            </a:r>
            <a:r>
              <a:rPr lang="en-US" sz="8800" b="1" dirty="0" err="1">
                <a:solidFill>
                  <a:schemeClr val="tx1"/>
                </a:solidFill>
                <a:latin typeface="Times New Roman" panose="02020603050405020304" pitchFamily="18" charset="0"/>
                <a:cs typeface="Times New Roman" panose="02020603050405020304" pitchFamily="18" charset="0"/>
                <a:sym typeface="+mn-ea"/>
              </a:rPr>
              <a:t>nlead</a:t>
            </a:r>
            <a:r>
              <a:rPr lang="en-US" sz="8800" b="1" dirty="0">
                <a:solidFill>
                  <a:schemeClr val="tx1"/>
                </a:solidFill>
                <a:latin typeface="Times New Roman" panose="02020603050405020304" pitchFamily="18" charset="0"/>
                <a:cs typeface="Times New Roman" panose="02020603050405020304" pitchFamily="18" charset="0"/>
                <a:sym typeface="+mn-ea"/>
              </a:rPr>
              <a:t>=0;iter-0 initial solution: PWE2 </a:t>
            </a:r>
            <a:r>
              <a:rPr lang="en-US" sz="8800" b="1" dirty="0" err="1">
                <a:solidFill>
                  <a:schemeClr val="tx1"/>
                </a:solidFill>
                <a:latin typeface="Times New Roman" panose="02020603050405020304" pitchFamily="18" charset="0"/>
                <a:cs typeface="Times New Roman" panose="02020603050405020304" pitchFamily="18" charset="0"/>
                <a:sym typeface="+mn-ea"/>
              </a:rPr>
              <a:t>Cmax</a:t>
            </a:r>
            <a:r>
              <a:rPr lang="en-US" sz="8800" b="1" dirty="0">
                <a:solidFill>
                  <a:schemeClr val="tx1"/>
                </a:solidFill>
                <a:latin typeface="Times New Roman" panose="02020603050405020304" pitchFamily="18" charset="0"/>
                <a:cs typeface="Times New Roman" panose="02020603050405020304" pitchFamily="18" charset="0"/>
                <a:sym typeface="+mn-ea"/>
              </a:rPr>
              <a:t>=</a:t>
            </a:r>
            <a:r>
              <a:rPr lang="en-US" sz="8800" b="1" dirty="0" err="1">
                <a:solidFill>
                  <a:schemeClr val="tx1"/>
                </a:solidFill>
                <a:latin typeface="Times New Roman" panose="02020603050405020304" pitchFamily="18" charset="0"/>
                <a:cs typeface="Times New Roman" panose="02020603050405020304" pitchFamily="18" charset="0"/>
                <a:sym typeface="+mn-ea"/>
              </a:rPr>
              <a:t>Cmax</a:t>
            </a:r>
            <a:r>
              <a:rPr lang="en-US" sz="8800" b="1" dirty="0">
                <a:solidFill>
                  <a:schemeClr val="tx1"/>
                </a:solidFill>
                <a:latin typeface="Times New Roman" panose="02020603050405020304" pitchFamily="18" charset="0"/>
                <a:cs typeface="Times New Roman" panose="02020603050405020304" pitchFamily="18" charset="0"/>
                <a:sym typeface="+mn-ea"/>
              </a:rPr>
              <a:t>; x = x;</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 </a:t>
            </a:r>
            <a:r>
              <a:rPr lang="en-US" sz="8800" b="1" dirty="0" smtClean="0">
                <a:solidFill>
                  <a:schemeClr val="tx1"/>
                </a:solidFill>
                <a:latin typeface="Times New Roman" panose="02020603050405020304" pitchFamily="18" charset="0"/>
                <a:cs typeface="Times New Roman" panose="02020603050405020304" pitchFamily="18" charset="0"/>
                <a:sym typeface="+mn-ea"/>
              </a:rPr>
              <a:t>repeat</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smtClean="0">
                <a:solidFill>
                  <a:schemeClr val="tx1"/>
                </a:solidFill>
                <a:latin typeface="Times New Roman" panose="02020603050405020304" pitchFamily="18" charset="0"/>
                <a:cs typeface="Times New Roman" panose="02020603050405020304" pitchFamily="18" charset="0"/>
                <a:sym typeface="+mn-ea"/>
              </a:rPr>
              <a:t>nml1-0</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if random&lt;ß </a:t>
            </a:r>
            <a:r>
              <a:rPr lang="en-US" sz="8800" b="1" dirty="0" smtClean="0">
                <a:solidFill>
                  <a:schemeClr val="tx1"/>
                </a:solidFill>
                <a:latin typeface="Times New Roman" panose="02020603050405020304" pitchFamily="18" charset="0"/>
                <a:cs typeface="Times New Roman" panose="02020603050405020304" pitchFamily="18" charset="0"/>
                <a:sym typeface="+mn-ea"/>
              </a:rPr>
              <a:t>then</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err="1" smtClean="0">
                <a:solidFill>
                  <a:schemeClr val="tx1"/>
                </a:solidFill>
                <a:latin typeface="Times New Roman" panose="02020603050405020304" pitchFamily="18" charset="0"/>
                <a:cs typeface="Times New Roman" panose="02020603050405020304" pitchFamily="18" charset="0"/>
                <a:sym typeface="+mn-ea"/>
              </a:rPr>
              <a:t>indmet</a:t>
            </a:r>
            <a:r>
              <a:rPr lang="en-US" sz="8800" b="1" dirty="0" smtClean="0">
                <a:solidFill>
                  <a:schemeClr val="tx1"/>
                </a:solidFill>
                <a:latin typeface="Times New Roman" panose="02020603050405020304" pitchFamily="18" charset="0"/>
                <a:cs typeface="Times New Roman" panose="02020603050405020304" pitchFamily="18" charset="0"/>
                <a:sym typeface="+mn-ea"/>
              </a:rPr>
              <a:t>=0</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else </a:t>
            </a:r>
            <a:r>
              <a:rPr lang="en-US" sz="8800" b="1" dirty="0" err="1">
                <a:solidFill>
                  <a:schemeClr val="tx1"/>
                </a:solidFill>
                <a:latin typeface="Times New Roman" panose="02020603050405020304" pitchFamily="18" charset="0"/>
                <a:cs typeface="Times New Roman" panose="02020603050405020304" pitchFamily="18" charset="0"/>
                <a:sym typeface="+mn-ea"/>
              </a:rPr>
              <a:t>indmet</a:t>
            </a:r>
            <a:r>
              <a:rPr lang="en-US" sz="8800" b="1" dirty="0">
                <a:solidFill>
                  <a:schemeClr val="tx1"/>
                </a:solidFill>
                <a:latin typeface="Times New Roman" panose="02020603050405020304" pitchFamily="18" charset="0"/>
                <a:cs typeface="Times New Roman" panose="02020603050405020304" pitchFamily="18" charset="0"/>
                <a:sym typeface="+mn-ea"/>
              </a:rPr>
              <a:t> = </a:t>
            </a:r>
            <a:r>
              <a:rPr lang="en-US" sz="8800" b="1" dirty="0" smtClean="0">
                <a:solidFill>
                  <a:schemeClr val="tx1"/>
                </a:solidFill>
                <a:latin typeface="Times New Roman" panose="02020603050405020304" pitchFamily="18" charset="0"/>
                <a:cs typeface="Times New Roman" panose="02020603050405020304" pitchFamily="18" charset="0"/>
                <a:sym typeface="+mn-ea"/>
              </a:rPr>
              <a:t>1</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err="1" smtClean="0">
                <a:solidFill>
                  <a:schemeClr val="tx1"/>
                </a:solidFill>
                <a:latin typeface="Times New Roman" panose="02020603050405020304" pitchFamily="18" charset="0"/>
                <a:cs typeface="Times New Roman" panose="02020603050405020304" pitchFamily="18" charset="0"/>
                <a:sym typeface="+mn-ea"/>
              </a:rPr>
              <a:t>endif</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smtClean="0">
                <a:solidFill>
                  <a:schemeClr val="tx1"/>
                </a:solidFill>
                <a:latin typeface="Times New Roman" panose="02020603050405020304" pitchFamily="18" charset="0"/>
                <a:cs typeface="Times New Roman" panose="02020603050405020304" pitchFamily="18" charset="0"/>
                <a:sym typeface="+mn-ea"/>
              </a:rPr>
              <a:t>do</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nml1=nml1+1</a:t>
            </a:r>
            <a:r>
              <a:rPr lang="en-US" sz="8800" b="1" dirty="0" smtClean="0">
                <a:solidFill>
                  <a:schemeClr val="tx1"/>
                </a:solidFill>
                <a:latin typeface="Times New Roman" panose="02020603050405020304" pitchFamily="18" charset="0"/>
                <a:cs typeface="Times New Roman" panose="02020603050405020304" pitchFamily="18" charset="0"/>
                <a:sym typeface="+mn-ea"/>
              </a:rPr>
              <a:t>;</a:t>
            </a:r>
            <a:endParaRPr lang="en-IN" sz="88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8800" b="1" dirty="0">
                <a:solidFill>
                  <a:schemeClr val="tx1"/>
                </a:solidFill>
                <a:latin typeface="Times New Roman" panose="02020603050405020304" pitchFamily="18" charset="0"/>
                <a:cs typeface="Times New Roman" panose="02020603050405020304" pitchFamily="18" charset="0"/>
                <a:sym typeface="+mn-ea"/>
              </a:rPr>
              <a:t>if </a:t>
            </a:r>
            <a:r>
              <a:rPr lang="en-US" sz="8800" b="1" dirty="0" err="1">
                <a:solidFill>
                  <a:schemeClr val="tx1"/>
                </a:solidFill>
                <a:latin typeface="Times New Roman" panose="02020603050405020304" pitchFamily="18" charset="0"/>
                <a:cs typeface="Times New Roman" panose="02020603050405020304" pitchFamily="18" charset="0"/>
                <a:sym typeface="+mn-ea"/>
              </a:rPr>
              <a:t>indmet</a:t>
            </a:r>
            <a:r>
              <a:rPr lang="en-US" sz="8800" b="1" dirty="0">
                <a:solidFill>
                  <a:schemeClr val="tx1"/>
                </a:solidFill>
                <a:latin typeface="Times New Roman" panose="02020603050405020304" pitchFamily="18" charset="0"/>
                <a:cs typeface="Times New Roman" panose="02020603050405020304" pitchFamily="18" charset="0"/>
                <a:sym typeface="+mn-ea"/>
              </a:rPr>
              <a:t>=0 </a:t>
            </a:r>
            <a:r>
              <a:rPr lang="en-US" sz="8800" b="1" dirty="0" smtClean="0">
                <a:solidFill>
                  <a:schemeClr val="tx1"/>
                </a:solidFill>
                <a:latin typeface="Times New Roman" panose="02020603050405020304" pitchFamily="18" charset="0"/>
                <a:cs typeface="Times New Roman" panose="02020603050405020304" pitchFamily="18" charset="0"/>
                <a:sym typeface="+mn-ea"/>
              </a:rPr>
              <a:t>then</a:t>
            </a:r>
            <a:endParaRPr lang="en-US" sz="7200" dirty="0" smtClean="0">
              <a:solidFill>
                <a:schemeClr val="tx1"/>
              </a:solidFill>
              <a:sym typeface="+mn-ea"/>
            </a:endParaRPr>
          </a:p>
          <a:p>
            <a:pPr marL="0" indent="0" algn="just">
              <a:buNone/>
            </a:pPr>
            <a:endParaRPr lang="en-IN" sz="8335" dirty="0">
              <a:solidFill>
                <a:schemeClr val="tx1"/>
              </a:solidFill>
            </a:endParaRPr>
          </a:p>
          <a:p>
            <a:pPr marL="0" indent="0">
              <a:buNone/>
            </a:pPr>
            <a:endParaRPr lang="en-IN" sz="8335" b="1" u="sng" dirty="0">
              <a:solidFill>
                <a:schemeClr val="tx1"/>
              </a:solidFill>
            </a:endParaRPr>
          </a:p>
        </p:txBody>
      </p:sp>
      <p:sp>
        <p:nvSpPr>
          <p:cNvPr id="5" name="Text Box 4"/>
          <p:cNvSpPr txBox="1"/>
          <p:nvPr/>
        </p:nvSpPr>
        <p:spPr>
          <a:xfrm>
            <a:off x="4203700" y="586105"/>
            <a:ext cx="4937125" cy="1499870"/>
          </a:xfrm>
          <a:prstGeom prst="rect">
            <a:avLst/>
          </a:prstGeom>
          <a:noFill/>
        </p:spPr>
        <p:txBody>
          <a:bodyPr wrap="square" rtlCol="0">
            <a:noAutofit/>
          </a:bodyPr>
          <a:p>
            <a:r>
              <a:rPr lang="en-US" sz="2800" b="1" u="sng">
                <a:latin typeface="Times New Roman" panose="02020603050405020304" pitchFamily="18" charset="0"/>
                <a:cs typeface="Times New Roman" panose="02020603050405020304" pitchFamily="18" charset="0"/>
              </a:rPr>
              <a:t>HAM ALGORITHM</a:t>
            </a:r>
            <a:endParaRPr lang="en-US" sz="2800" b="1" u="sng">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5" name="Rectangles 4"/>
          <p:cNvSpPr/>
          <p:nvPr/>
        </p:nvSpPr>
        <p:spPr>
          <a:xfrm>
            <a:off x="456565" y="690245"/>
            <a:ext cx="11303635" cy="591058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Content Placeholder 2"/>
          <p:cNvSpPr>
            <a:spLocks noGrp="1"/>
          </p:cNvSpPr>
          <p:nvPr>
            <p:ph idx="4294967295"/>
          </p:nvPr>
        </p:nvSpPr>
        <p:spPr>
          <a:xfrm>
            <a:off x="641985" y="368300"/>
            <a:ext cx="11550015" cy="6861175"/>
          </a:xfrm>
        </p:spPr>
        <p:txBody>
          <a:bodyPr>
            <a:normAutofit fontScale="35000"/>
          </a:bodyPr>
          <a:p>
            <a:pPr marL="0" indent="0">
              <a:buNone/>
            </a:pPr>
            <a:endParaRPr lang="en-US" sz="2000" dirty="0" smtClean="0">
              <a:solidFill>
                <a:schemeClr val="tx1"/>
              </a:solidFill>
              <a:sym typeface="+mn-ea"/>
            </a:endParaRPr>
          </a:p>
          <a:p>
            <a:pPr marL="0" indent="0">
              <a:buNone/>
            </a:pPr>
            <a:endParaRPr lang="en-US" sz="2000" dirty="0" smtClean="0">
              <a:solidFill>
                <a:schemeClr val="tx1"/>
              </a:solidFill>
              <a:sym typeface="+mn-ea"/>
            </a:endParaRPr>
          </a:p>
          <a:p>
            <a:pPr marL="0" indent="0">
              <a:buNone/>
            </a:pPr>
            <a:endParaRPr lang="en-US" sz="2000" dirty="0" smtClean="0">
              <a:solidFill>
                <a:schemeClr val="tx1"/>
              </a:solidFill>
              <a:sym typeface="+mn-ea"/>
            </a:endParaRPr>
          </a:p>
          <a:p>
            <a:pPr marL="0" indent="0">
              <a:buNone/>
            </a:pPr>
            <a:endParaRPr lang="en-US" sz="2200" dirty="0" smtClean="0">
              <a:solidFill>
                <a:schemeClr val="tx1"/>
              </a:solidFill>
              <a:sym typeface="+mn-ea"/>
            </a:endParaRPr>
          </a:p>
          <a:p>
            <a:pPr marL="0" indent="0">
              <a:buNone/>
            </a:pPr>
            <a:r>
              <a:rPr lang="en-US" sz="6500" b="1" dirty="0" smtClean="0">
                <a:solidFill>
                  <a:schemeClr val="tx1"/>
                </a:solidFill>
                <a:latin typeface="Times New Roman" panose="02020603050405020304" pitchFamily="18" charset="0"/>
                <a:cs typeface="Times New Roman" panose="02020603050405020304" pitchFamily="18" charset="0"/>
                <a:sym typeface="+mn-ea"/>
              </a:rPr>
              <a:t>LSI</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smtClean="0">
                <a:solidFill>
                  <a:schemeClr val="tx1"/>
                </a:solidFill>
                <a:latin typeface="Times New Roman" panose="02020603050405020304" pitchFamily="18" charset="0"/>
                <a:cs typeface="Times New Roman" panose="02020603050405020304" pitchFamily="18" charset="0"/>
                <a:sym typeface="+mn-ea"/>
              </a:rPr>
              <a:t>else</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a:solidFill>
                  <a:schemeClr val="tx1"/>
                </a:solidFill>
                <a:latin typeface="Times New Roman" panose="02020603050405020304" pitchFamily="18" charset="0"/>
                <a:cs typeface="Times New Roman" panose="02020603050405020304" pitchFamily="18" charset="0"/>
                <a:sym typeface="+mn-ea"/>
              </a:rPr>
              <a:t>LS2</a:t>
            </a:r>
            <a:endParaRPr lang="en-US" sz="6500" b="1" dirty="0" err="1">
              <a:solidFill>
                <a:schemeClr val="tx1"/>
              </a:solidFill>
              <a:latin typeface="Times New Roman" panose="02020603050405020304" pitchFamily="18" charset="0"/>
              <a:cs typeface="Times New Roman" panose="02020603050405020304" pitchFamily="18" charset="0"/>
              <a:sym typeface="+mn-ea"/>
            </a:endParaRPr>
          </a:p>
          <a:p>
            <a:pPr marL="0" indent="0">
              <a:buNone/>
            </a:pPr>
            <a:r>
              <a:rPr lang="en-US" sz="6500" b="1" dirty="0" err="1">
                <a:solidFill>
                  <a:schemeClr val="tx1"/>
                </a:solidFill>
                <a:latin typeface="Times New Roman" panose="02020603050405020304" pitchFamily="18" charset="0"/>
                <a:cs typeface="Times New Roman" panose="02020603050405020304" pitchFamily="18" charset="0"/>
                <a:sym typeface="+mn-ea"/>
              </a:rPr>
              <a:t>endif</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a:solidFill>
                  <a:schemeClr val="tx1"/>
                </a:solidFill>
                <a:latin typeface="Times New Roman" panose="02020603050405020304" pitchFamily="18" charset="0"/>
                <a:cs typeface="Times New Roman" panose="02020603050405020304" pitchFamily="18" charset="0"/>
                <a:sym typeface="+mn-ea"/>
              </a:rPr>
              <a:t>if </a:t>
            </a:r>
            <a:r>
              <a:rPr lang="en-US" sz="6500" b="1" dirty="0" err="1">
                <a:solidFill>
                  <a:schemeClr val="tx1"/>
                </a:solidFill>
                <a:latin typeface="Times New Roman" panose="02020603050405020304" pitchFamily="18" charset="0"/>
                <a:cs typeface="Times New Roman" panose="02020603050405020304" pitchFamily="18" charset="0"/>
                <a:sym typeface="+mn-ea"/>
              </a:rPr>
              <a:t>Cmax</a:t>
            </a:r>
            <a:r>
              <a:rPr lang="en-US" sz="6500" b="1" dirty="0">
                <a:solidFill>
                  <a:schemeClr val="tx1"/>
                </a:solidFill>
                <a:latin typeface="Times New Roman" panose="02020603050405020304" pitchFamily="18" charset="0"/>
                <a:cs typeface="Times New Roman" panose="02020603050405020304" pitchFamily="18" charset="0"/>
                <a:sym typeface="+mn-ea"/>
              </a:rPr>
              <a:t>&lt;</a:t>
            </a:r>
            <a:r>
              <a:rPr lang="en-US" sz="6500" b="1" dirty="0" err="1">
                <a:solidFill>
                  <a:schemeClr val="tx1"/>
                </a:solidFill>
                <a:latin typeface="Times New Roman" panose="02020603050405020304" pitchFamily="18" charset="0"/>
                <a:cs typeface="Times New Roman" panose="02020603050405020304" pitchFamily="18" charset="0"/>
                <a:sym typeface="+mn-ea"/>
              </a:rPr>
              <a:t>Cmaxo</a:t>
            </a:r>
            <a:r>
              <a:rPr lang="en-US" sz="6500" b="1" dirty="0">
                <a:solidFill>
                  <a:schemeClr val="tx1"/>
                </a:solidFill>
                <a:latin typeface="Times New Roman" panose="02020603050405020304" pitchFamily="18" charset="0"/>
                <a:cs typeface="Times New Roman" panose="02020603050405020304" pitchFamily="18" charset="0"/>
                <a:sym typeface="+mn-ea"/>
              </a:rPr>
              <a:t> or nml1=1 then </a:t>
            </a:r>
            <a:r>
              <a:rPr lang="en-US" sz="6500" b="1" dirty="0" err="1">
                <a:solidFill>
                  <a:schemeClr val="tx1"/>
                </a:solidFill>
                <a:latin typeface="Times New Roman" panose="02020603050405020304" pitchFamily="18" charset="0"/>
                <a:cs typeface="Times New Roman" panose="02020603050405020304" pitchFamily="18" charset="0"/>
                <a:sym typeface="+mn-ea"/>
              </a:rPr>
              <a:t>indmet</a:t>
            </a:r>
            <a:r>
              <a:rPr lang="en-US" sz="6500" b="1" dirty="0">
                <a:solidFill>
                  <a:schemeClr val="tx1"/>
                </a:solidFill>
                <a:latin typeface="Times New Roman" panose="02020603050405020304" pitchFamily="18" charset="0"/>
                <a:cs typeface="Times New Roman" panose="02020603050405020304" pitchFamily="18" charset="0"/>
                <a:sym typeface="+mn-ea"/>
              </a:rPr>
              <a:t>= 1 - </a:t>
            </a:r>
            <a:r>
              <a:rPr lang="en-US" sz="6500" b="1" dirty="0" err="1">
                <a:solidFill>
                  <a:schemeClr val="tx1"/>
                </a:solidFill>
                <a:latin typeface="Times New Roman" panose="02020603050405020304" pitchFamily="18" charset="0"/>
                <a:cs typeface="Times New Roman" panose="02020603050405020304" pitchFamily="18" charset="0"/>
                <a:sym typeface="+mn-ea"/>
              </a:rPr>
              <a:t>indmet</a:t>
            </a:r>
            <a:r>
              <a:rPr lang="en-US" sz="6500" b="1" dirty="0">
                <a:solidFill>
                  <a:schemeClr val="tx1"/>
                </a:solidFill>
                <a:latin typeface="Times New Roman" panose="02020603050405020304" pitchFamily="18" charset="0"/>
                <a:cs typeface="Times New Roman" panose="02020603050405020304" pitchFamily="18" charset="0"/>
                <a:sym typeface="+mn-ea"/>
              </a:rPr>
              <a:t>.</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a:solidFill>
                  <a:schemeClr val="tx1"/>
                </a:solidFill>
                <a:latin typeface="Times New Roman" panose="02020603050405020304" pitchFamily="18" charset="0"/>
                <a:cs typeface="Times New Roman" panose="02020603050405020304" pitchFamily="18" charset="0"/>
                <a:sym typeface="+mn-ea"/>
              </a:rPr>
              <a:t>else exit do</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err="1">
                <a:solidFill>
                  <a:schemeClr val="tx1"/>
                </a:solidFill>
                <a:latin typeface="Times New Roman" panose="02020603050405020304" pitchFamily="18" charset="0"/>
                <a:cs typeface="Times New Roman" panose="02020603050405020304" pitchFamily="18" charset="0"/>
                <a:sym typeface="+mn-ea"/>
              </a:rPr>
              <a:t>endif</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a:solidFill>
                  <a:schemeClr val="tx1"/>
                </a:solidFill>
                <a:latin typeface="Times New Roman" panose="02020603050405020304" pitchFamily="18" charset="0"/>
                <a:cs typeface="Times New Roman" panose="02020603050405020304" pitchFamily="18" charset="0"/>
                <a:sym typeface="+mn-ea"/>
              </a:rPr>
              <a:t>loop</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a:solidFill>
                  <a:schemeClr val="tx1"/>
                </a:solidFill>
                <a:latin typeface="Times New Roman" panose="02020603050405020304" pitchFamily="18" charset="0"/>
                <a:cs typeface="Times New Roman" panose="02020603050405020304" pitchFamily="18" charset="0"/>
                <a:sym typeface="+mn-ea"/>
              </a:rPr>
              <a:t>&lt;</a:t>
            </a:r>
            <a:r>
              <a:rPr lang="en-US" sz="6500" b="1" dirty="0" err="1">
                <a:solidFill>
                  <a:schemeClr val="tx1"/>
                </a:solidFill>
                <a:latin typeface="Times New Roman" panose="02020603050405020304" pitchFamily="18" charset="0"/>
                <a:cs typeface="Times New Roman" panose="02020603050405020304" pitchFamily="18" charset="0"/>
                <a:sym typeface="+mn-ea"/>
              </a:rPr>
              <a:t>Cmax</a:t>
            </a:r>
            <a:r>
              <a:rPr lang="en-US" sz="6500" b="1" dirty="0">
                <a:solidFill>
                  <a:schemeClr val="tx1"/>
                </a:solidFill>
                <a:latin typeface="Times New Roman" panose="02020603050405020304" pitchFamily="18" charset="0"/>
                <a:cs typeface="Times New Roman" panose="02020603050405020304" pitchFamily="18" charset="0"/>
                <a:sym typeface="+mn-ea"/>
              </a:rPr>
              <a:t> then Cox - </a:t>
            </a:r>
            <a:r>
              <a:rPr lang="en-US" sz="6500" b="1" dirty="0" err="1">
                <a:solidFill>
                  <a:schemeClr val="tx1"/>
                </a:solidFill>
                <a:latin typeface="Times New Roman" panose="02020603050405020304" pitchFamily="18" charset="0"/>
                <a:cs typeface="Times New Roman" panose="02020603050405020304" pitchFamily="18" charset="0"/>
                <a:sym typeface="+mn-ea"/>
              </a:rPr>
              <a:t>Cux</a:t>
            </a:r>
            <a:r>
              <a:rPr lang="en-US" sz="6500" b="1" dirty="0">
                <a:solidFill>
                  <a:schemeClr val="tx1"/>
                </a:solidFill>
                <a:latin typeface="Times New Roman" panose="02020603050405020304" pitchFamily="18" charset="0"/>
                <a:cs typeface="Times New Roman" panose="02020603050405020304" pitchFamily="18" charset="0"/>
                <a:sym typeface="+mn-ea"/>
              </a:rPr>
              <a:t>; x = </a:t>
            </a:r>
            <a:r>
              <a:rPr lang="en-US" sz="6500" b="1" dirty="0" err="1">
                <a:solidFill>
                  <a:schemeClr val="tx1"/>
                </a:solidFill>
                <a:latin typeface="Times New Roman" panose="02020603050405020304" pitchFamily="18" charset="0"/>
                <a:cs typeface="Times New Roman" panose="02020603050405020304" pitchFamily="18" charset="0"/>
                <a:sym typeface="+mn-ea"/>
              </a:rPr>
              <a:t>xendif</a:t>
            </a:r>
            <a:r>
              <a:rPr lang="en-US" sz="6500" b="1" dirty="0">
                <a:solidFill>
                  <a:schemeClr val="tx1"/>
                </a:solidFill>
                <a:latin typeface="Times New Roman" panose="02020603050405020304" pitchFamily="18" charset="0"/>
                <a:cs typeface="Times New Roman" panose="02020603050405020304" pitchFamily="18" charset="0"/>
                <a:sym typeface="+mn-ea"/>
              </a:rPr>
              <a:t> if </a:t>
            </a:r>
            <a:r>
              <a:rPr lang="en-US" sz="6500" b="1" dirty="0" err="1">
                <a:solidFill>
                  <a:schemeClr val="tx1"/>
                </a:solidFill>
                <a:latin typeface="Times New Roman" panose="02020603050405020304" pitchFamily="18" charset="0"/>
                <a:cs typeface="Times New Roman" panose="02020603050405020304" pitchFamily="18" charset="0"/>
                <a:sym typeface="+mn-ea"/>
              </a:rPr>
              <a:t>Cmax</a:t>
            </a:r>
            <a:r>
              <a:rPr lang="en-US" sz="6500" b="1" dirty="0">
                <a:solidFill>
                  <a:schemeClr val="tx1"/>
                </a:solidFill>
                <a:latin typeface="Times New Roman" panose="02020603050405020304" pitchFamily="18" charset="0"/>
                <a:cs typeface="Times New Roman" panose="02020603050405020304" pitchFamily="18" charset="0"/>
                <a:sym typeface="+mn-ea"/>
              </a:rPr>
              <a:t> &lt;Cm and random &lt;a then</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a:solidFill>
                  <a:schemeClr val="tx1"/>
                </a:solidFill>
                <a:latin typeface="Times New Roman" panose="02020603050405020304" pitchFamily="18" charset="0"/>
                <a:cs typeface="Times New Roman" panose="02020603050405020304" pitchFamily="18" charset="0"/>
                <a:sym typeface="+mn-ea"/>
              </a:rPr>
              <a:t>if </a:t>
            </a:r>
            <a:r>
              <a:rPr lang="en-US" sz="6500" b="1" dirty="0" err="1">
                <a:solidFill>
                  <a:schemeClr val="tx1"/>
                </a:solidFill>
                <a:latin typeface="Times New Roman" panose="02020603050405020304" pitchFamily="18" charset="0"/>
                <a:cs typeface="Times New Roman" panose="02020603050405020304" pitchFamily="18" charset="0"/>
                <a:sym typeface="+mn-ea"/>
              </a:rPr>
              <a:t>Ca</a:t>
            </a:r>
            <a:r>
              <a:rPr lang="en-US" sz="6500" b="1" dirty="0">
                <a:solidFill>
                  <a:schemeClr val="tx1"/>
                </a:solidFill>
                <a:latin typeface="Times New Roman" panose="02020603050405020304" pitchFamily="18" charset="0"/>
                <a:cs typeface="Times New Roman" panose="02020603050405020304" pitchFamily="18" charset="0"/>
                <a:sym typeface="+mn-ea"/>
              </a:rPr>
              <a:t> max</a:t>
            </a:r>
            <a:endParaRPr lang="en-IN" sz="65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6500" b="1" dirty="0" err="1">
                <a:solidFill>
                  <a:schemeClr val="tx1"/>
                </a:solidFill>
                <a:latin typeface="Times New Roman" panose="02020603050405020304" pitchFamily="18" charset="0"/>
                <a:cs typeface="Times New Roman" panose="02020603050405020304" pitchFamily="18" charset="0"/>
                <a:sym typeface="+mn-ea"/>
              </a:rPr>
              <a:t>endif</a:t>
            </a:r>
            <a:endParaRPr lang="en-US" sz="6500" b="1" dirty="0" err="1">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sz="2200" dirty="0" err="1">
              <a:solidFill>
                <a:schemeClr val="tx1"/>
              </a:solidFill>
              <a:sym typeface="+mn-ea"/>
            </a:endParaRPr>
          </a:p>
          <a:p>
            <a:pPr marL="0" indent="0">
              <a:buNone/>
            </a:pPr>
            <a:endParaRPr lang="en-US" sz="2000" dirty="0" err="1">
              <a:solidFill>
                <a:schemeClr val="tx1"/>
              </a:solidFill>
              <a:sym typeface="+mn-ea"/>
            </a:endParaRPr>
          </a:p>
          <a:p>
            <a:pPr marL="0" indent="0">
              <a:buNone/>
            </a:pPr>
            <a:endParaRPr lang="en-US" sz="2000" dirty="0" err="1">
              <a:solidFill>
                <a:schemeClr val="tx1"/>
              </a:solidFill>
              <a:sym typeface="+mn-ea"/>
            </a:endParaRPr>
          </a:p>
          <a:p>
            <a:pPr marL="0" indent="0">
              <a:buNone/>
            </a:pPr>
            <a:endParaRPr lang="en-US" sz="2000" dirty="0" err="1">
              <a:solidFill>
                <a:schemeClr val="tx1"/>
              </a:solidFill>
              <a:sym typeface="+mn-ea"/>
            </a:endParaRPr>
          </a:p>
          <a:p>
            <a:pPr marL="0" indent="0">
              <a:buNone/>
            </a:pPr>
            <a:endParaRPr lang="en-IN" sz="2000" dirty="0">
              <a:solidFill>
                <a:schemeClr val="tx1"/>
              </a:solidFill>
            </a:endParaRPr>
          </a:p>
          <a:p>
            <a:endParaRPr lang="en-IN" sz="20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s 3"/>
          <p:cNvSpPr/>
          <p:nvPr/>
        </p:nvSpPr>
        <p:spPr>
          <a:xfrm>
            <a:off x="483870" y="778510"/>
            <a:ext cx="11224260" cy="348805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Content Placeholder 2"/>
          <p:cNvSpPr>
            <a:spLocks noGrp="1"/>
          </p:cNvSpPr>
          <p:nvPr>
            <p:ph idx="4294967295"/>
          </p:nvPr>
        </p:nvSpPr>
        <p:spPr>
          <a:xfrm>
            <a:off x="710565" y="0"/>
            <a:ext cx="10627995" cy="5006340"/>
          </a:xfrm>
        </p:spPr>
        <p:txBody>
          <a:bodyPr/>
          <a:p>
            <a:pPr marL="0" indent="0">
              <a:buNone/>
            </a:pPr>
            <a:r>
              <a:rPr lang="en-US" sz="2200" b="1" dirty="0">
                <a:solidFill>
                  <a:schemeClr val="tx1"/>
                </a:solidFill>
                <a:latin typeface="Times New Roman" panose="02020603050405020304" pitchFamily="18" charset="0"/>
                <a:cs typeface="Times New Roman" panose="02020603050405020304" pitchFamily="18" charset="0"/>
                <a:sym typeface="+mn-ea"/>
              </a:rPr>
              <a:t>x= x;</a:t>
            </a:r>
            <a:endParaRPr lang="en-IN" sz="2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sym typeface="+mn-ea"/>
              </a:rPr>
              <a:t>x"-deconstruct(x)</a:t>
            </a:r>
            <a:endParaRPr lang="en-IN" sz="2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sym typeface="+mn-ea"/>
              </a:rPr>
              <a:t>x-construct(x") if </a:t>
            </a:r>
            <a:r>
              <a:rPr lang="en-US" sz="2200" b="1" dirty="0" err="1">
                <a:solidFill>
                  <a:schemeClr val="tx1"/>
                </a:solidFill>
                <a:latin typeface="Times New Roman" panose="02020603050405020304" pitchFamily="18" charset="0"/>
                <a:cs typeface="Times New Roman" panose="02020603050405020304" pitchFamily="18" charset="0"/>
                <a:sym typeface="+mn-ea"/>
              </a:rPr>
              <a:t>Cmax</a:t>
            </a:r>
            <a:r>
              <a:rPr lang="en-US" sz="2200" b="1" dirty="0">
                <a:solidFill>
                  <a:schemeClr val="tx1"/>
                </a:solidFill>
                <a:latin typeface="Times New Roman" panose="02020603050405020304" pitchFamily="18" charset="0"/>
                <a:cs typeface="Times New Roman" panose="02020603050405020304" pitchFamily="18" charset="0"/>
                <a:sym typeface="+mn-ea"/>
              </a:rPr>
              <a:t>&lt;</a:t>
            </a:r>
            <a:r>
              <a:rPr lang="en-US" sz="2200" b="1" dirty="0" err="1">
                <a:solidFill>
                  <a:schemeClr val="tx1"/>
                </a:solidFill>
                <a:latin typeface="Times New Roman" panose="02020603050405020304" pitchFamily="18" charset="0"/>
                <a:cs typeface="Times New Roman" panose="02020603050405020304" pitchFamily="18" charset="0"/>
                <a:sym typeface="+mn-ea"/>
              </a:rPr>
              <a:t>Cmx</a:t>
            </a:r>
            <a:r>
              <a:rPr lang="en-US" sz="2200" b="1" dirty="0">
                <a:solidFill>
                  <a:schemeClr val="tx1"/>
                </a:solidFill>
                <a:latin typeface="Times New Roman" panose="02020603050405020304" pitchFamily="18" charset="0"/>
                <a:cs typeface="Times New Roman" panose="02020603050405020304" pitchFamily="18" charset="0"/>
                <a:sym typeface="+mn-ea"/>
              </a:rPr>
              <a:t> then</a:t>
            </a:r>
            <a:endParaRPr lang="en-IN" sz="2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sym typeface="+mn-ea"/>
              </a:rPr>
              <a:t>C-Cm x-x </a:t>
            </a:r>
            <a:r>
              <a:rPr lang="en-US" sz="2200" b="1" dirty="0" err="1">
                <a:solidFill>
                  <a:schemeClr val="tx1"/>
                </a:solidFill>
                <a:latin typeface="Times New Roman" panose="02020603050405020304" pitchFamily="18" charset="0"/>
                <a:cs typeface="Times New Roman" panose="02020603050405020304" pitchFamily="18" charset="0"/>
                <a:sym typeface="+mn-ea"/>
              </a:rPr>
              <a:t>endif</a:t>
            </a:r>
            <a:endParaRPr lang="en-IN" sz="2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sym typeface="+mn-ea"/>
              </a:rPr>
              <a:t>end</a:t>
            </a:r>
            <a:endParaRPr lang="en-IN" sz="22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200" b="1" dirty="0">
                <a:solidFill>
                  <a:schemeClr val="tx1"/>
                </a:solidFill>
                <a:latin typeface="Times New Roman" panose="02020603050405020304" pitchFamily="18" charset="0"/>
                <a:cs typeface="Times New Roman" panose="02020603050405020304" pitchFamily="18" charset="0"/>
                <a:sym typeface="+mn-ea"/>
              </a:rPr>
              <a:t>until stopping criterion is met.</a:t>
            </a:r>
            <a:endParaRPr lang="en-IN" sz="2000" b="1" dirty="0">
              <a:solidFill>
                <a:schemeClr val="tx1"/>
              </a:solidFill>
              <a:latin typeface="Times New Roman" panose="02020603050405020304" pitchFamily="18" charset="0"/>
              <a:cs typeface="Times New Roman" panose="02020603050405020304" pitchFamily="18" charset="0"/>
            </a:endParaRPr>
          </a:p>
          <a:p>
            <a:endParaRPr lang="en-I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506576"/>
            <a:ext cx="11029616" cy="1013800"/>
          </a:xfrm>
        </p:spPr>
        <p:txBody>
          <a:bodyPr/>
          <a:p>
            <a:r>
              <a:rPr lang="en-US" b="1"/>
              <a:t>                                </a:t>
            </a:r>
            <a:r>
              <a:rPr lang="en-US" b="1" u="sng"/>
              <a:t>MATCHING ALGORITHM</a:t>
            </a:r>
            <a:endParaRPr lang="en-US" b="1" u="sng"/>
          </a:p>
        </p:txBody>
      </p:sp>
      <p:sp>
        <p:nvSpPr>
          <p:cNvPr id="3" name="Content Placeholder 2"/>
          <p:cNvSpPr>
            <a:spLocks noGrp="1"/>
          </p:cNvSpPr>
          <p:nvPr>
            <p:ph idx="1"/>
          </p:nvPr>
        </p:nvSpPr>
        <p:spPr>
          <a:xfrm>
            <a:off x="447040" y="72390"/>
            <a:ext cx="11327130" cy="6711315"/>
          </a:xfrm>
        </p:spPr>
        <p:txBody>
          <a:bodyPr/>
          <a:p>
            <a:pPr marL="0" indent="0">
              <a:buNone/>
            </a:pPr>
            <a:endParaRPr lang="en-IN" dirty="0">
              <a:sym typeface="+mn-ea"/>
            </a:endParaRPr>
          </a:p>
          <a:p>
            <a:pPr marL="0" indent="0">
              <a:buNone/>
            </a:pPr>
            <a:endParaRPr lang="en-IN" sz="25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IN" sz="2800" b="1" dirty="0">
                <a:solidFill>
                  <a:schemeClr val="tx1"/>
                </a:solidFill>
                <a:latin typeface="Times New Roman" panose="02020603050405020304" pitchFamily="18" charset="0"/>
                <a:cs typeface="Times New Roman" panose="02020603050405020304" pitchFamily="18" charset="0"/>
                <a:sym typeface="+mn-ea"/>
              </a:rPr>
              <a:t>Aho–Corasick algorithm </a:t>
            </a:r>
            <a:r>
              <a:rPr lang="en-IN" sz="2800" dirty="0">
                <a:solidFill>
                  <a:schemeClr val="tx1"/>
                </a:solidFill>
                <a:latin typeface="Times New Roman" panose="02020603050405020304" pitchFamily="18" charset="0"/>
                <a:cs typeface="Times New Roman" panose="02020603050405020304" pitchFamily="18" charset="0"/>
                <a:sym typeface="+mn-ea"/>
              </a:rPr>
              <a:t>is a string-searching algorithm. It is a kind of dictionary- matching algorithm that locates elements of a finite set of strings within an input text. It matches all strings simultaneously. The complexity of the algorithm is linear in the length of the strings plus the length of the searched text plus the number of output matches. Note that because all matches are found, there can be aquadratic number of matches if every substring matches.</a:t>
            </a:r>
            <a:endParaRPr lang="en-IN" sz="2800"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711008"/>
          </a:xfrm>
        </p:spPr>
        <p:txBody>
          <a:bodyPr/>
          <a:lstStyle/>
          <a:p>
            <a:r>
              <a:rPr lang="en-US" dirty="0"/>
              <a:t>                                         </a:t>
            </a:r>
            <a:r>
              <a:rPr lang="en-US" sz="3600" b="1" u="sng" dirty="0">
                <a:latin typeface="Times New Roman" panose="02020603050405020304" pitchFamily="18" charset="0"/>
                <a:cs typeface="Times New Roman" panose="02020603050405020304" pitchFamily="18" charset="0"/>
              </a:rPr>
              <a:t>ABSTRACT</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781" y="1715957"/>
            <a:ext cx="11633549" cy="5779160"/>
          </a:xfrm>
        </p:spPr>
        <p:txBody>
          <a:bodyPr>
            <a:normAutofit fontScale="25000" lnSpcReduction="20000"/>
          </a:bodyPr>
          <a:lstStyle/>
          <a:p>
            <a:pPr marL="0" indent="0">
              <a:buNone/>
            </a:pP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b="1" dirty="0">
                <a:solidFill>
                  <a:schemeClr val="tx1"/>
                </a:solidFill>
                <a:latin typeface="Times New Roman" panose="02020603050405020304" pitchFamily="18" charset="0"/>
                <a:cs typeface="Times New Roman" panose="02020603050405020304" pitchFamily="18" charset="0"/>
              </a:rPr>
              <a:t>Rumors spread dramatically fast through online social media services, and people are exploring methods to detect rumors automatically. Existing methods typically learn semantic representations of all reposts to a rumor candidate for prediction.</a:t>
            </a:r>
            <a:endParaRPr lang="en-US" sz="96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b="1" dirty="0">
                <a:solidFill>
                  <a:schemeClr val="tx1"/>
                </a:solidFill>
                <a:latin typeface="Times New Roman" panose="02020603050405020304" pitchFamily="18" charset="0"/>
                <a:cs typeface="Times New Roman" panose="02020603050405020304" pitchFamily="18" charset="0"/>
              </a:rPr>
              <a:t>However, it is crucial to efficiently detect rumors as early as possible before they cause severe social disruption, which has not been well addressed by previous works</a:t>
            </a:r>
            <a:endParaRPr lang="en-US" sz="96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b="1" dirty="0">
                <a:solidFill>
                  <a:schemeClr val="tx1"/>
                </a:solidFill>
                <a:latin typeface="Times New Roman" panose="02020603050405020304" pitchFamily="18" charset="0"/>
                <a:cs typeface="Times New Roman" panose="02020603050405020304" pitchFamily="18" charset="0"/>
              </a:rPr>
              <a:t>In this paper, a novel early rumor detection model and automatically block the spammer or fake user is presented,</a:t>
            </a:r>
            <a:r>
              <a:rPr lang="en-US" sz="9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9600" b="1" dirty="0">
                <a:solidFill>
                  <a:schemeClr val="accent1">
                    <a:lumMod val="50000"/>
                    <a:lumOff val="50000"/>
                  </a:schemeClr>
                </a:solidFill>
                <a:latin typeface="Times New Roman" panose="02020603050405020304" pitchFamily="18" charset="0"/>
                <a:cs typeface="Times New Roman" panose="02020603050405020304" pitchFamily="18" charset="0"/>
              </a:rPr>
              <a:t>Credible Early Detection (CED)</a:t>
            </a:r>
            <a:r>
              <a:rPr lang="en-US" sz="9600" b="1" dirty="0">
                <a:solidFill>
                  <a:schemeClr val="tx1"/>
                </a:solidFill>
                <a:latin typeface="Times New Roman" panose="02020603050405020304" pitchFamily="18" charset="0"/>
                <a:cs typeface="Times New Roman" panose="02020603050405020304" pitchFamily="18" charset="0"/>
              </a:rPr>
              <a:t>. By regarding all reposts to a rumor candidate as a sequence, the proposed model will seek an early point-in-time for making a credible prediction. </a:t>
            </a:r>
            <a:endParaRPr lang="en-US" sz="96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9600" b="1" dirty="0">
                <a:solidFill>
                  <a:schemeClr val="tx1"/>
                </a:solidFill>
                <a:latin typeface="Times New Roman" panose="02020603050405020304" pitchFamily="18" charset="0"/>
                <a:cs typeface="Times New Roman" panose="02020603050405020304" pitchFamily="18" charset="0"/>
              </a:rPr>
              <a:t>Experiments are conducted on three real-world datasets, and the results demonstrate that our proposed model can remarkably</a:t>
            </a:r>
            <a:r>
              <a:rPr lang="en-US" sz="9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9600" b="1" dirty="0">
                <a:solidFill>
                  <a:schemeClr val="accent1">
                    <a:lumMod val="50000"/>
                    <a:lumOff val="50000"/>
                  </a:schemeClr>
                </a:solidFill>
                <a:latin typeface="Times New Roman" panose="02020603050405020304" pitchFamily="18" charset="0"/>
                <a:cs typeface="Times New Roman" panose="02020603050405020304" pitchFamily="18" charset="0"/>
              </a:rPr>
              <a:t>reduce the time span </a:t>
            </a:r>
            <a:r>
              <a:rPr lang="en-US" sz="9600" b="1" dirty="0">
                <a:solidFill>
                  <a:schemeClr val="tx1">
                    <a:lumMod val="85000"/>
                    <a:lumOff val="15000"/>
                  </a:schemeClr>
                </a:solidFill>
                <a:latin typeface="Times New Roman" panose="02020603050405020304" pitchFamily="18" charset="0"/>
                <a:cs typeface="Times New Roman" panose="02020603050405020304" pitchFamily="18" charset="0"/>
              </a:rPr>
              <a:t>f</a:t>
            </a:r>
            <a:r>
              <a:rPr lang="en-US" sz="9600" b="1" dirty="0">
                <a:solidFill>
                  <a:schemeClr val="tx1"/>
                </a:solidFill>
                <a:latin typeface="Times New Roman" panose="02020603050405020304" pitchFamily="18" charset="0"/>
                <a:cs typeface="Times New Roman" panose="02020603050405020304" pitchFamily="18" charset="0"/>
              </a:rPr>
              <a:t>or prediction by more than 85%, with</a:t>
            </a:r>
            <a:r>
              <a:rPr lang="en-US" sz="9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9600" b="1" dirty="0">
                <a:solidFill>
                  <a:schemeClr val="accent1">
                    <a:lumMod val="50000"/>
                    <a:lumOff val="50000"/>
                  </a:schemeClr>
                </a:solidFill>
                <a:latin typeface="Times New Roman" panose="02020603050405020304" pitchFamily="18" charset="0"/>
                <a:cs typeface="Times New Roman" panose="02020603050405020304" pitchFamily="18" charset="0"/>
              </a:rPr>
              <a:t>better accuracy performance</a:t>
            </a:r>
            <a:r>
              <a:rPr lang="en-US" sz="96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9600" b="1" dirty="0">
                <a:solidFill>
                  <a:schemeClr val="tx1"/>
                </a:solidFill>
                <a:latin typeface="Times New Roman" panose="02020603050405020304" pitchFamily="18" charset="0"/>
                <a:cs typeface="Times New Roman" panose="02020603050405020304" pitchFamily="18" charset="0"/>
              </a:rPr>
              <a:t>than all state-of-the-art baselines.</a:t>
            </a:r>
            <a:endParaRPr lang="en-IN" sz="9600" b="1" dirty="0">
              <a:solidFill>
                <a:schemeClr val="tx1"/>
              </a:solidFill>
              <a:latin typeface="Times New Roman" panose="02020603050405020304" pitchFamily="18" charset="0"/>
              <a:cs typeface="Times New Roman" panose="02020603050405020304" pitchFamily="18" charset="0"/>
            </a:endParaRPr>
          </a:p>
          <a:p>
            <a:pPr marL="0" indent="0" algn="just">
              <a:buFont typeface="Wingdings" panose="05000000000000000000" pitchFamily="2" charset="2"/>
              <a:buNone/>
            </a:pPr>
            <a:r>
              <a:rPr lang="en-US" sz="9600" dirty="0">
                <a:solidFill>
                  <a:schemeClr val="tx1"/>
                </a:solidFill>
                <a:latin typeface="Times New Roman" panose="02020603050405020304" pitchFamily="18" charset="0"/>
                <a:cs typeface="Times New Roman" panose="02020603050405020304" pitchFamily="18" charset="0"/>
              </a:rPr>
              <a:t>  </a:t>
            </a:r>
            <a:endParaRPr lang="en-US" sz="96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9600" dirty="0">
              <a:latin typeface="Times New Roman" panose="02020603050405020304" pitchFamily="18" charset="0"/>
              <a:cs typeface="Times New Roman" panose="02020603050405020304" pitchFamily="18" charset="0"/>
            </a:endParaRPr>
          </a:p>
          <a:p>
            <a:pPr marL="0" indent="0">
              <a:buNone/>
            </a:pP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413231"/>
            <a:ext cx="11029616" cy="1013800"/>
          </a:xfrm>
        </p:spPr>
        <p:txBody>
          <a:bodyPr/>
          <a:p>
            <a:r>
              <a:rPr lang="en-US"/>
              <a:t>                                        </a:t>
            </a:r>
            <a:r>
              <a:rPr lang="en-US" b="1" u="sng">
                <a:cs typeface="+mj-lt"/>
              </a:rPr>
              <a:t>MODULES LIST</a:t>
            </a:r>
            <a:endParaRPr lang="en-US" b="1" u="sng">
              <a:cs typeface="+mj-lt"/>
            </a:endParaRPr>
          </a:p>
        </p:txBody>
      </p:sp>
      <p:sp>
        <p:nvSpPr>
          <p:cNvPr id="3" name="Content Placeholder 2"/>
          <p:cNvSpPr>
            <a:spLocks noGrp="1"/>
          </p:cNvSpPr>
          <p:nvPr>
            <p:ph idx="1"/>
          </p:nvPr>
        </p:nvSpPr>
        <p:spPr>
          <a:xfrm>
            <a:off x="581192" y="2757711"/>
            <a:ext cx="11029615" cy="3678303"/>
          </a:xfrm>
        </p:spPr>
        <p:txBody>
          <a:bodyPr>
            <a:noAutofit/>
          </a:bodyPr>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Registration &amp; Login</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Timeline Add</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Friend Request</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Authentication</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Events in circle</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Post visuals</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r>
              <a:rPr lang="en-US" sz="2800" b="1" dirty="0">
                <a:solidFill>
                  <a:schemeClr val="tx1"/>
                </a:solidFill>
                <a:latin typeface="Times New Roman" panose="02020603050405020304" pitchFamily="18" charset="0"/>
                <a:cs typeface="Times New Roman" panose="02020603050405020304" pitchFamily="18" charset="0"/>
                <a:sym typeface="+mn-ea"/>
              </a:rPr>
              <a:t>Chat</a:t>
            </a:r>
            <a:endParaRPr lang="en-IN" sz="2800" b="1" dirty="0">
              <a:solidFill>
                <a:schemeClr val="tx1"/>
              </a:solidFill>
              <a:latin typeface="Times New Roman" panose="02020603050405020304" pitchFamily="18" charset="0"/>
              <a:cs typeface="Times New Roman" panose="02020603050405020304" pitchFamily="18" charset="0"/>
            </a:endParaRPr>
          </a:p>
          <a:p>
            <a:pPr lvl="0" algn="just"/>
            <a:endParaRPr lang="en-IN" sz="28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827" y="432916"/>
            <a:ext cx="11029616" cy="1013800"/>
          </a:xfrm>
        </p:spPr>
        <p:txBody>
          <a:bodyPr/>
          <a:p>
            <a:r>
              <a:rPr lang="en-US"/>
              <a:t>                                 </a:t>
            </a:r>
            <a:r>
              <a:rPr lang="en-US" b="1" u="sng">
                <a:latin typeface="Gill Sans MT" panose="020B0502020104020203" charset="0"/>
                <a:cs typeface="Gill Sans MT" panose="020B0502020104020203" charset="0"/>
              </a:rPr>
              <a:t>MODULES DESCRIPTION</a:t>
            </a:r>
            <a:endParaRPr lang="en-US" b="1" u="sng">
              <a:latin typeface="Gill Sans MT" panose="020B0502020104020203" charset="0"/>
              <a:cs typeface="Gill Sans MT" panose="020B0502020104020203" charset="0"/>
            </a:endParaRPr>
          </a:p>
        </p:txBody>
      </p:sp>
      <p:sp>
        <p:nvSpPr>
          <p:cNvPr id="3" name="Content Placeholder 2"/>
          <p:cNvSpPr>
            <a:spLocks noGrp="1"/>
          </p:cNvSpPr>
          <p:nvPr>
            <p:ph idx="1"/>
          </p:nvPr>
        </p:nvSpPr>
        <p:spPr>
          <a:xfrm>
            <a:off x="437515" y="1517015"/>
            <a:ext cx="11327130" cy="4293235"/>
          </a:xfrm>
        </p:spPr>
        <p:txBody>
          <a:bodyPr>
            <a:normAutofit lnSpcReduction="10000"/>
          </a:bodyPr>
          <a:p>
            <a:pPr marL="0" indent="0">
              <a:buNone/>
            </a:pPr>
            <a:endParaRPr lang="en-US" sz="2400" b="1" u="sng" dirty="0">
              <a:latin typeface="Times New Roman" panose="02020603050405020304" pitchFamily="18" charset="0"/>
              <a:cs typeface="Times New Roman" panose="02020603050405020304" pitchFamily="18" charset="0"/>
              <a:sym typeface="+mn-ea"/>
            </a:endParaRPr>
          </a:p>
          <a:p>
            <a:pPr marL="0" indent="0">
              <a:buNone/>
            </a:pPr>
            <a:r>
              <a:rPr lang="en-US" sz="2800" b="1" dirty="0">
                <a:solidFill>
                  <a:schemeClr val="tx1"/>
                </a:solidFill>
                <a:latin typeface="Times New Roman" panose="02020603050405020304" pitchFamily="18" charset="0"/>
                <a:cs typeface="Times New Roman" panose="02020603050405020304" pitchFamily="18" charset="0"/>
                <a:sym typeface="+mn-ea"/>
              </a:rPr>
              <a:t>1.</a:t>
            </a:r>
            <a:r>
              <a:rPr lang="en-US" sz="2800" b="1" u="sng" dirty="0">
                <a:solidFill>
                  <a:schemeClr val="tx1"/>
                </a:solidFill>
                <a:latin typeface="Times New Roman" panose="02020603050405020304" pitchFamily="18" charset="0"/>
                <a:cs typeface="Times New Roman" panose="02020603050405020304" pitchFamily="18" charset="0"/>
                <a:sym typeface="+mn-ea"/>
              </a:rPr>
              <a:t>REGISTRATION &amp; LOGIN:</a:t>
            </a:r>
            <a:endParaRPr lang="en-US" sz="2800" b="1" u="sng"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sym typeface="+mn-ea"/>
              </a:rPr>
              <a:t>                        </a:t>
            </a:r>
            <a:r>
              <a:rPr lang="en-US" sz="2800" b="1" dirty="0" smtClean="0">
                <a:solidFill>
                  <a:schemeClr val="tx1"/>
                </a:solidFill>
                <a:latin typeface="Times New Roman" panose="02020603050405020304" pitchFamily="18" charset="0"/>
                <a:cs typeface="Times New Roman" panose="02020603050405020304" pitchFamily="18" charset="0"/>
                <a:sym typeface="+mn-ea"/>
              </a:rPr>
              <a:t>In </a:t>
            </a:r>
            <a:r>
              <a:rPr lang="en-US" sz="2800" b="1" dirty="0">
                <a:solidFill>
                  <a:schemeClr val="tx1"/>
                </a:solidFill>
                <a:latin typeface="Times New Roman" panose="02020603050405020304" pitchFamily="18" charset="0"/>
                <a:cs typeface="Times New Roman" panose="02020603050405020304" pitchFamily="18" charset="0"/>
                <a:sym typeface="+mn-ea"/>
              </a:rPr>
              <a:t>this module normal users who want to like together with peoples in this site then  create an account on this site by executing registration </a:t>
            </a:r>
            <a:r>
              <a:rPr lang="en-US" sz="2800" b="1" dirty="0" err="1">
                <a:solidFill>
                  <a:schemeClr val="tx1"/>
                </a:solidFill>
                <a:latin typeface="Times New Roman" panose="02020603050405020304" pitchFamily="18" charset="0"/>
                <a:cs typeface="Times New Roman" panose="02020603050405020304" pitchFamily="18" charset="0"/>
                <a:sym typeface="+mn-ea"/>
              </a:rPr>
              <a:t>process,means</a:t>
            </a:r>
            <a:r>
              <a:rPr lang="en-US" sz="2800" b="1" dirty="0">
                <a:solidFill>
                  <a:schemeClr val="tx1"/>
                </a:solidFill>
                <a:latin typeface="Times New Roman" panose="02020603050405020304" pitchFamily="18" charset="0"/>
                <a:cs typeface="Times New Roman" panose="02020603050405020304" pitchFamily="18" charset="0"/>
                <a:sym typeface="+mn-ea"/>
              </a:rPr>
              <a:t> normal users are provide basic details like user </a:t>
            </a:r>
            <a:r>
              <a:rPr lang="en-US" sz="2800" b="1" dirty="0" err="1">
                <a:solidFill>
                  <a:schemeClr val="tx1"/>
                </a:solidFill>
                <a:latin typeface="Times New Roman" panose="02020603050405020304" pitchFamily="18" charset="0"/>
                <a:cs typeface="Times New Roman" panose="02020603050405020304" pitchFamily="18" charset="0"/>
                <a:sym typeface="+mn-ea"/>
              </a:rPr>
              <a:t>name,password,address,e</a:t>
            </a:r>
            <a:r>
              <a:rPr lang="en-US" sz="2800" b="1" dirty="0">
                <a:solidFill>
                  <a:schemeClr val="tx1"/>
                </a:solidFill>
                <a:latin typeface="Times New Roman" panose="02020603050405020304" pitchFamily="18" charset="0"/>
                <a:cs typeface="Times New Roman" panose="02020603050405020304" pitchFamily="18" charset="0"/>
                <a:sym typeface="+mn-ea"/>
              </a:rPr>
              <a:t>-mail id and also phone number. After registration if the user want to access account then enter correct user name / e-mail id and password. If credentials are correct then then server allows to go to in side the websites or else user name or password alert is generated by server.</a:t>
            </a:r>
            <a:endParaRPr lang="en-US" sz="2800" b="1" u="sng"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7040" y="1588135"/>
            <a:ext cx="11322685" cy="5613400"/>
          </a:xfrm>
        </p:spPr>
        <p:txBody>
          <a:bodyPr>
            <a:normAutofit fontScale="50000"/>
          </a:bodyPr>
          <a:p>
            <a:pPr marL="0" indent="0" algn="just">
              <a:buNone/>
            </a:pPr>
            <a:r>
              <a:rPr lang="en-US" sz="4285" b="1">
                <a:solidFill>
                  <a:schemeClr val="tx1"/>
                </a:solidFill>
                <a:latin typeface="Times New Roman" panose="02020603050405020304" pitchFamily="18" charset="0"/>
                <a:cs typeface="Times New Roman" panose="02020603050405020304" pitchFamily="18" charset="0"/>
              </a:rPr>
              <a:t>2.</a:t>
            </a:r>
            <a:r>
              <a:rPr lang="en-US" sz="4285" b="1" u="sng">
                <a:solidFill>
                  <a:schemeClr val="tx1"/>
                </a:solidFill>
                <a:latin typeface="Times New Roman" panose="02020603050405020304" pitchFamily="18" charset="0"/>
                <a:cs typeface="Times New Roman" panose="02020603050405020304" pitchFamily="18" charset="0"/>
              </a:rPr>
              <a:t>TIMELINE ADD:</a:t>
            </a:r>
            <a:endParaRPr lang="en-US" sz="4285"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4285" b="1">
                <a:solidFill>
                  <a:schemeClr val="tx1"/>
                </a:solidFill>
                <a:latin typeface="Times New Roman" panose="02020603050405020304" pitchFamily="18" charset="0"/>
                <a:cs typeface="Times New Roman" panose="02020603050405020304" pitchFamily="18" charset="0"/>
              </a:rPr>
              <a:t>                        </a:t>
            </a:r>
            <a:r>
              <a:rPr lang="en-US" sz="4285" b="1" dirty="0" smtClean="0">
                <a:solidFill>
                  <a:schemeClr val="tx1"/>
                </a:solidFill>
                <a:latin typeface="Times New Roman" panose="02020603050405020304" pitchFamily="18" charset="0"/>
                <a:cs typeface="Times New Roman" panose="02020603050405020304" pitchFamily="18" charset="0"/>
                <a:sym typeface="+mn-ea"/>
              </a:rPr>
              <a:t>In </a:t>
            </a:r>
            <a:r>
              <a:rPr lang="en-US" sz="4285" b="1" dirty="0">
                <a:solidFill>
                  <a:schemeClr val="tx1"/>
                </a:solidFill>
                <a:latin typeface="Times New Roman" panose="02020603050405020304" pitchFamily="18" charset="0"/>
                <a:cs typeface="Times New Roman" panose="02020603050405020304" pitchFamily="18" charset="0"/>
                <a:sym typeface="+mn-ea"/>
              </a:rPr>
              <a:t>this modules User post some image contents for share him / her feelings to other peoples means share within friends </a:t>
            </a:r>
            <a:r>
              <a:rPr lang="en-US" sz="4285" b="1" dirty="0" err="1">
                <a:solidFill>
                  <a:schemeClr val="tx1"/>
                </a:solidFill>
                <a:latin typeface="Times New Roman" panose="02020603050405020304" pitchFamily="18" charset="0"/>
                <a:cs typeface="Times New Roman" panose="02020603050405020304" pitchFamily="18" charset="0"/>
                <a:sym typeface="+mn-ea"/>
              </a:rPr>
              <a:t>lists.This</a:t>
            </a:r>
            <a:r>
              <a:rPr lang="en-US" sz="4285" b="1" dirty="0">
                <a:solidFill>
                  <a:schemeClr val="tx1"/>
                </a:solidFill>
                <a:latin typeface="Times New Roman" panose="02020603050405020304" pitchFamily="18" charset="0"/>
                <a:cs typeface="Times New Roman" panose="02020603050405020304" pitchFamily="18" charset="0"/>
                <a:sym typeface="+mn-ea"/>
              </a:rPr>
              <a:t> post will be displayed on the timeline of him / her friends list.</a:t>
            </a:r>
            <a:endParaRPr lang="en-US" sz="4285"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endParaRPr lang="en-US" sz="4285"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4285" b="1" dirty="0">
                <a:solidFill>
                  <a:schemeClr val="tx1"/>
                </a:solidFill>
                <a:latin typeface="Times New Roman" panose="02020603050405020304" pitchFamily="18" charset="0"/>
                <a:cs typeface="Times New Roman" panose="02020603050405020304" pitchFamily="18" charset="0"/>
                <a:sym typeface="+mn-ea"/>
              </a:rPr>
              <a:t>3.</a:t>
            </a:r>
            <a:r>
              <a:rPr lang="en-US" sz="4285" b="1" u="sng" dirty="0">
                <a:solidFill>
                  <a:schemeClr val="tx1"/>
                </a:solidFill>
                <a:latin typeface="Times New Roman" panose="02020603050405020304" pitchFamily="18" charset="0"/>
                <a:cs typeface="Times New Roman" panose="02020603050405020304" pitchFamily="18" charset="0"/>
                <a:sym typeface="+mn-ea"/>
              </a:rPr>
              <a:t>FRIEND REQUEST:</a:t>
            </a:r>
            <a:endParaRPr lang="en-US" sz="4285"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altLang="en-IN" sz="4285" b="1" dirty="0">
                <a:solidFill>
                  <a:schemeClr val="tx1"/>
                </a:solidFill>
                <a:latin typeface="Times New Roman" panose="02020603050405020304" pitchFamily="18" charset="0"/>
                <a:cs typeface="Times New Roman" panose="02020603050405020304" pitchFamily="18" charset="0"/>
              </a:rPr>
              <a:t>                     </a:t>
            </a:r>
            <a:r>
              <a:rPr lang="en-US" sz="4285" b="1" dirty="0" smtClean="0">
                <a:solidFill>
                  <a:schemeClr val="tx1"/>
                </a:solidFill>
                <a:latin typeface="Times New Roman" panose="02020603050405020304" pitchFamily="18" charset="0"/>
                <a:cs typeface="Times New Roman" panose="02020603050405020304" pitchFamily="18" charset="0"/>
                <a:sym typeface="+mn-ea"/>
              </a:rPr>
              <a:t>In </a:t>
            </a:r>
            <a:r>
              <a:rPr lang="en-US" sz="4285" b="1" dirty="0">
                <a:solidFill>
                  <a:schemeClr val="tx1"/>
                </a:solidFill>
                <a:latin typeface="Times New Roman" panose="02020603050405020304" pitchFamily="18" charset="0"/>
                <a:cs typeface="Times New Roman" panose="02020603050405020304" pitchFamily="18" charset="0"/>
                <a:sym typeface="+mn-ea"/>
              </a:rPr>
              <a:t>this modules User enter some of the string into the search bar and then sent this string as request to the </a:t>
            </a:r>
            <a:r>
              <a:rPr lang="en-US" sz="4285" b="1" dirty="0" err="1">
                <a:solidFill>
                  <a:schemeClr val="tx1"/>
                </a:solidFill>
                <a:latin typeface="Times New Roman" panose="02020603050405020304" pitchFamily="18" charset="0"/>
                <a:cs typeface="Times New Roman" panose="02020603050405020304" pitchFamily="18" charset="0"/>
                <a:sym typeface="+mn-ea"/>
              </a:rPr>
              <a:t>server.When</a:t>
            </a:r>
            <a:r>
              <a:rPr lang="en-US" sz="4285" b="1" dirty="0">
                <a:solidFill>
                  <a:schemeClr val="tx1"/>
                </a:solidFill>
                <a:latin typeface="Times New Roman" panose="02020603050405020304" pitchFamily="18" charset="0"/>
                <a:cs typeface="Times New Roman" panose="02020603050405020304" pitchFamily="18" charset="0"/>
                <a:sym typeface="+mn-ea"/>
              </a:rPr>
              <a:t> receive this type of requests then server automatically check the possibility of results and then response to the requested </a:t>
            </a:r>
            <a:r>
              <a:rPr lang="en-US" sz="4285" b="1" dirty="0" err="1">
                <a:solidFill>
                  <a:schemeClr val="tx1"/>
                </a:solidFill>
                <a:latin typeface="Times New Roman" panose="02020603050405020304" pitchFamily="18" charset="0"/>
                <a:cs typeface="Times New Roman" panose="02020603050405020304" pitchFamily="18" charset="0"/>
                <a:sym typeface="+mn-ea"/>
              </a:rPr>
              <a:t>user.This</a:t>
            </a:r>
            <a:r>
              <a:rPr lang="en-US" sz="4285" b="1" dirty="0">
                <a:solidFill>
                  <a:schemeClr val="tx1"/>
                </a:solidFill>
                <a:latin typeface="Times New Roman" panose="02020603050405020304" pitchFamily="18" charset="0"/>
                <a:cs typeface="Times New Roman" panose="02020603050405020304" pitchFamily="18" charset="0"/>
                <a:sym typeface="+mn-ea"/>
              </a:rPr>
              <a:t> response has only name of the persons, does not contain another </a:t>
            </a:r>
            <a:r>
              <a:rPr lang="en-US" sz="4285" b="1" dirty="0" err="1">
                <a:solidFill>
                  <a:schemeClr val="tx1"/>
                </a:solidFill>
                <a:latin typeface="Times New Roman" panose="02020603050405020304" pitchFamily="18" charset="0"/>
                <a:cs typeface="Times New Roman" panose="02020603050405020304" pitchFamily="18" charset="0"/>
                <a:sym typeface="+mn-ea"/>
              </a:rPr>
              <a:t>information.If</a:t>
            </a:r>
            <a:r>
              <a:rPr lang="en-US" sz="4285" b="1" dirty="0">
                <a:solidFill>
                  <a:schemeClr val="tx1"/>
                </a:solidFill>
                <a:latin typeface="Times New Roman" panose="02020603050405020304" pitchFamily="18" charset="0"/>
                <a:cs typeface="Times New Roman" panose="02020603050405020304" pitchFamily="18" charset="0"/>
                <a:sym typeface="+mn-ea"/>
              </a:rPr>
              <a:t> user want to friend any member from this lists then select parameters and then send friend request.</a:t>
            </a:r>
            <a:endParaRPr lang="en-IN" sz="4285" b="1" dirty="0">
              <a:solidFill>
                <a:schemeClr val="tx1"/>
              </a:solidFill>
              <a:latin typeface="Times New Roman" panose="02020603050405020304" pitchFamily="18" charset="0"/>
              <a:cs typeface="Times New Roman" panose="02020603050405020304" pitchFamily="18" charset="0"/>
            </a:endParaRPr>
          </a:p>
          <a:p>
            <a:pPr marL="0" indent="0">
              <a:buNone/>
            </a:pP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98145" y="1648460"/>
            <a:ext cx="11358245" cy="6484620"/>
          </a:xfrm>
        </p:spPr>
        <p:txBody>
          <a:bodyPr/>
          <a:p>
            <a:pPr marL="0" indent="0">
              <a:buNone/>
            </a:pPr>
            <a:endParaRPr lang="en-US" sz="2600" b="1">
              <a:solidFill>
                <a:schemeClr val="tx1"/>
              </a:solidFill>
              <a:latin typeface="Times New Roman" panose="02020603050405020304" pitchFamily="18" charset="0"/>
              <a:cs typeface="Times New Roman" panose="02020603050405020304" pitchFamily="18" charset="0"/>
            </a:endParaRPr>
          </a:p>
          <a:p>
            <a:pPr marL="0" indent="0">
              <a:buNone/>
            </a:pPr>
            <a:r>
              <a:rPr lang="en-US" sz="2400">
                <a:solidFill>
                  <a:schemeClr val="tx1"/>
                </a:solidFill>
                <a:latin typeface="Times New Roman" panose="02020603050405020304" pitchFamily="18" charset="0"/>
                <a:cs typeface="Times New Roman" panose="02020603050405020304" pitchFamily="18" charset="0"/>
              </a:rPr>
              <a:t>4.</a:t>
            </a:r>
            <a:r>
              <a:rPr lang="en-US" sz="2400" b="1" u="sng">
                <a:solidFill>
                  <a:schemeClr val="tx1"/>
                </a:solidFill>
                <a:latin typeface="Times New Roman" panose="02020603050405020304" pitchFamily="18" charset="0"/>
                <a:cs typeface="Times New Roman" panose="02020603050405020304" pitchFamily="18" charset="0"/>
              </a:rPr>
              <a:t>AUTHENTICATION:</a:t>
            </a:r>
            <a:endParaRPr lang="en-US" sz="2400"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sym typeface="+mn-ea"/>
              </a:rPr>
              <a:t>After registration </a:t>
            </a:r>
            <a:r>
              <a:rPr lang="en-US" sz="2400" b="1" dirty="0" err="1">
                <a:solidFill>
                  <a:schemeClr val="tx1"/>
                </a:solidFill>
                <a:latin typeface="Times New Roman" panose="02020603050405020304" pitchFamily="18" charset="0"/>
                <a:cs typeface="Times New Roman" panose="02020603050405020304" pitchFamily="18" charset="0"/>
                <a:sym typeface="+mn-ea"/>
              </a:rPr>
              <a:t>ito</a:t>
            </a:r>
            <a:r>
              <a:rPr lang="en-US" sz="2400" b="1" dirty="0">
                <a:solidFill>
                  <a:schemeClr val="tx1"/>
                </a:solidFill>
                <a:latin typeface="Times New Roman" panose="02020603050405020304" pitchFamily="18" charset="0"/>
                <a:cs typeface="Times New Roman" panose="02020603050405020304" pitchFamily="18" charset="0"/>
                <a:sym typeface="+mn-ea"/>
              </a:rPr>
              <a:t> access their panel then enter correct user name / e-mail id and password it will allows to go to inside the websites or else user name or password alert will come. Admin will enter correct user name and password it will allows to go to Admin home the websites. If user name and password is incorrect then it will not allow to access their panel.</a:t>
            </a: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sym typeface="+mn-ea"/>
              </a:rPr>
              <a:t>5.</a:t>
            </a:r>
            <a:r>
              <a:rPr lang="en-US" sz="2400" b="1" u="sng">
                <a:solidFill>
                  <a:schemeClr val="tx1"/>
                </a:solidFill>
                <a:latin typeface="Times New Roman" panose="02020603050405020304" pitchFamily="18" charset="0"/>
                <a:cs typeface="Times New Roman" panose="02020603050405020304" pitchFamily="18" charset="0"/>
                <a:sym typeface="+mn-ea"/>
              </a:rPr>
              <a:t>EVENTS IN CIRCLE:</a:t>
            </a:r>
            <a:endParaRPr lang="en-US" sz="2400"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sym typeface="+mn-ea"/>
              </a:rPr>
              <a:t>                               </a:t>
            </a:r>
            <a:r>
              <a:rPr lang="en-US" sz="2400" b="1" dirty="0" smtClean="0">
                <a:solidFill>
                  <a:schemeClr val="tx1"/>
                </a:solidFill>
                <a:latin typeface="Times New Roman" panose="02020603050405020304" pitchFamily="18" charset="0"/>
                <a:cs typeface="Times New Roman" panose="02020603050405020304" pitchFamily="18" charset="0"/>
                <a:sym typeface="+mn-ea"/>
              </a:rPr>
              <a:t>In </a:t>
            </a:r>
            <a:r>
              <a:rPr lang="en-US" sz="2400" b="1" dirty="0">
                <a:solidFill>
                  <a:schemeClr val="tx1"/>
                </a:solidFill>
                <a:latin typeface="Times New Roman" panose="02020603050405020304" pitchFamily="18" charset="0"/>
                <a:cs typeface="Times New Roman" panose="02020603050405020304" pitchFamily="18" charset="0"/>
                <a:sym typeface="+mn-ea"/>
              </a:rPr>
              <a:t>this module each and every users has a permission to add events of particular location of network with the following details event name, exact place and time. Those details are stored into database. This event are also notified to every users with in that specified location.</a:t>
            </a: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sz="2400" b="1" u="sng" dirty="0">
              <a:solidFill>
                <a:schemeClr val="tx1"/>
              </a:solidFill>
              <a:latin typeface="Times New Roman" panose="02020603050405020304" pitchFamily="18" charset="0"/>
              <a:cs typeface="Times New Roman" panose="02020603050405020304" pitchFamily="18" charset="0"/>
              <a:sym typeface="+mn-ea"/>
            </a:endParaRPr>
          </a:p>
          <a:p>
            <a:pPr marL="0" indent="0">
              <a:buNone/>
            </a:pPr>
            <a:endParaRPr lang="en-US" sz="2400" b="1" u="sng" dirty="0">
              <a:solidFill>
                <a:schemeClr val="tx1"/>
              </a:solidFill>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5930" y="1661795"/>
            <a:ext cx="11285855" cy="6986905"/>
          </a:xfrm>
        </p:spPr>
        <p:txBody>
          <a:bodyPr/>
          <a:p>
            <a:pPr marL="0" indent="0" algn="just">
              <a:buNone/>
            </a:pPr>
            <a:endParaRPr lang="en-US" sz="2400"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rPr>
              <a:t>6.</a:t>
            </a:r>
            <a:r>
              <a:rPr lang="en-US" sz="2400" b="1" u="sng">
                <a:solidFill>
                  <a:schemeClr val="tx1"/>
                </a:solidFill>
                <a:latin typeface="Times New Roman" panose="02020603050405020304" pitchFamily="18" charset="0"/>
                <a:cs typeface="Times New Roman" panose="02020603050405020304" pitchFamily="18" charset="0"/>
              </a:rPr>
              <a:t>POST VISUALS:</a:t>
            </a:r>
            <a:endParaRPr lang="en-US" sz="2400"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sym typeface="+mn-ea"/>
              </a:rPr>
              <a:t>In this module user of social network will exchange the visual like photos, videos and other things. Here users also provide like and commands for those visuals as the feedback.</a:t>
            </a: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sym typeface="+mn-ea"/>
              </a:rPr>
              <a:t>7.</a:t>
            </a:r>
            <a:r>
              <a:rPr lang="en-US" sz="2400" b="1" u="sng">
                <a:solidFill>
                  <a:schemeClr val="tx1"/>
                </a:solidFill>
                <a:latin typeface="Times New Roman" panose="02020603050405020304" pitchFamily="18" charset="0"/>
                <a:cs typeface="Times New Roman" panose="02020603050405020304" pitchFamily="18" charset="0"/>
                <a:sym typeface="+mn-ea"/>
              </a:rPr>
              <a:t>CHAT:</a:t>
            </a:r>
            <a:endParaRPr lang="en-US" sz="2400" b="1" u="sng">
              <a:solidFill>
                <a:schemeClr val="tx1"/>
              </a:solidFill>
              <a:latin typeface="Times New Roman" panose="02020603050405020304" pitchFamily="18" charset="0"/>
              <a:cs typeface="Times New Roman" panose="02020603050405020304" pitchFamily="18" charset="0"/>
            </a:endParaRPr>
          </a:p>
          <a:p>
            <a:pPr marL="0" indent="0" algn="just">
              <a:buNone/>
            </a:pPr>
            <a:r>
              <a:rPr lang="en-US" sz="2400" b="1">
                <a:solidFill>
                  <a:schemeClr val="tx1"/>
                </a:solidFill>
                <a:latin typeface="Times New Roman" panose="02020603050405020304" pitchFamily="18" charset="0"/>
                <a:cs typeface="Times New Roman" panose="02020603050405020304" pitchFamily="18" charset="0"/>
                <a:sym typeface="+mn-ea"/>
              </a:rPr>
              <a:t>                </a:t>
            </a:r>
            <a:r>
              <a:rPr lang="en-US" sz="2400" b="1" dirty="0" smtClean="0">
                <a:solidFill>
                  <a:schemeClr val="tx1"/>
                </a:solidFill>
                <a:latin typeface="Times New Roman" panose="02020603050405020304" pitchFamily="18" charset="0"/>
                <a:cs typeface="Times New Roman" panose="02020603050405020304" pitchFamily="18" charset="0"/>
                <a:sym typeface="+mn-ea"/>
              </a:rPr>
              <a:t>In </a:t>
            </a:r>
            <a:r>
              <a:rPr lang="en-US" sz="2400" b="1" dirty="0">
                <a:solidFill>
                  <a:schemeClr val="tx1"/>
                </a:solidFill>
                <a:latin typeface="Times New Roman" panose="02020603050405020304" pitchFamily="18" charset="0"/>
                <a:cs typeface="Times New Roman" panose="02020603050405020304" pitchFamily="18" charset="0"/>
                <a:sym typeface="+mn-ea"/>
              </a:rPr>
              <a:t>this Module users have a n number of friends by send and accept friend request to another users. The users want to be a friend then accept friend requests. After accept friend requests want chat / communicate with those who are all friends. Then select users from lists and then chat with that selected users.</a:t>
            </a: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endParaRPr lang="en-US" sz="2400" b="1" dirty="0">
              <a:solidFill>
                <a:schemeClr val="tx1"/>
              </a:solidFill>
              <a:latin typeface="Times New Roman" panose="02020603050405020304" pitchFamily="18" charset="0"/>
              <a:cs typeface="Times New Roman" panose="02020603050405020304" pitchFamily="18" charset="0"/>
              <a:sym typeface="+mn-ea"/>
            </a:endParaRPr>
          </a:p>
          <a:p>
            <a:pPr marL="0" indent="0" algn="just">
              <a:buNone/>
            </a:pPr>
            <a:endParaRPr lang="en-IN"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IN" sz="2400" dirty="0"/>
          </a:p>
          <a:p>
            <a:pPr marL="0" indent="0">
              <a:buNone/>
            </a:pPr>
            <a:endParaRPr lang="en-US" sz="2400" b="1" u="sng">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9277" y="383386"/>
            <a:ext cx="11029616" cy="1013800"/>
          </a:xfrm>
        </p:spPr>
        <p:txBody>
          <a:bodyPr/>
          <a:p>
            <a:r>
              <a:rPr lang="en-US"/>
              <a:t>                                           </a:t>
            </a:r>
            <a:r>
              <a:rPr lang="en-US" b="1" u="sng">
                <a:latin typeface="Times New Roman" panose="02020603050405020304" pitchFamily="18" charset="0"/>
                <a:cs typeface="Times New Roman" panose="02020603050405020304" pitchFamily="18" charset="0"/>
              </a:rPr>
              <a:t>COMPARISON</a:t>
            </a:r>
            <a:endParaRPr lang="en-US" b="1" u="sng">
              <a:latin typeface="Times New Roman" panose="02020603050405020304" pitchFamily="18" charset="0"/>
              <a:cs typeface="Times New Roman" panose="02020603050405020304" pitchFamily="18" charset="0"/>
            </a:endParaRPr>
          </a:p>
        </p:txBody>
      </p:sp>
      <p:graphicFrame>
        <p:nvGraphicFramePr>
          <p:cNvPr id="4" name="Content Placeholder 3"/>
          <p:cNvGraphicFramePr/>
          <p:nvPr>
            <p:ph idx="1"/>
          </p:nvPr>
        </p:nvGraphicFramePr>
        <p:xfrm>
          <a:off x="436880" y="1769745"/>
          <a:ext cx="11269980" cy="5049520"/>
        </p:xfrm>
        <a:graphic>
          <a:graphicData uri="http://schemas.openxmlformats.org/drawingml/2006/table">
            <a:tbl>
              <a:tblPr firstRow="1" bandRow="1">
                <a:tableStyleId>{5C22544A-7EE6-4342-B048-85BDC9FD1C3A}</a:tableStyleId>
              </a:tblPr>
              <a:tblGrid>
                <a:gridCol w="5485765"/>
                <a:gridCol w="5784215"/>
              </a:tblGrid>
              <a:tr h="429895">
                <a:tc>
                  <a:txBody>
                    <a:bodyPr/>
                    <a:p>
                      <a:pPr>
                        <a:buNone/>
                      </a:pPr>
                      <a:r>
                        <a:rPr lang="en-US">
                          <a:latin typeface="Times New Roman" panose="02020603050405020304" pitchFamily="18" charset="0"/>
                          <a:cs typeface="Times New Roman" panose="02020603050405020304" pitchFamily="18" charset="0"/>
                        </a:rPr>
                        <a:t>                      </a:t>
                      </a:r>
                      <a:r>
                        <a:rPr lang="en-US" b="1" u="sng">
                          <a:latin typeface="Times New Roman" panose="02020603050405020304" pitchFamily="18" charset="0"/>
                          <a:cs typeface="Times New Roman" panose="02020603050405020304" pitchFamily="18" charset="0"/>
                        </a:rPr>
                        <a:t>EXISTING SYSTEM</a:t>
                      </a:r>
                      <a:endParaRPr lang="en-US" b="1" u="sng">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                      </a:t>
                      </a:r>
                      <a:r>
                        <a:rPr lang="en-US" u="sng">
                          <a:latin typeface="Times New Roman" panose="02020603050405020304" pitchFamily="18" charset="0"/>
                          <a:cs typeface="Times New Roman" panose="02020603050405020304" pitchFamily="18" charset="0"/>
                        </a:rPr>
                        <a:t>PROPOSED SYSTEM</a:t>
                      </a:r>
                      <a:endParaRPr lang="en-US" u="sng">
                        <a:latin typeface="Times New Roman" panose="02020603050405020304" pitchFamily="18" charset="0"/>
                        <a:cs typeface="Times New Roman" panose="02020603050405020304" pitchFamily="18" charset="0"/>
                      </a:endParaRPr>
                    </a:p>
                  </a:txBody>
                  <a:tcPr/>
                </a:tc>
              </a:tr>
              <a:tr h="1463040">
                <a:tc>
                  <a:txBody>
                    <a:bodyPr/>
                    <a:p>
                      <a:pPr>
                        <a:buNone/>
                      </a:pPr>
                      <a:r>
                        <a:rPr lang="en-US" b="1">
                          <a:latin typeface="Times New Roman" panose="02020603050405020304" pitchFamily="18" charset="0"/>
                          <a:cs typeface="Times New Roman" panose="02020603050405020304" pitchFamily="18" charset="0"/>
                        </a:rPr>
                        <a:t>The existing system employs recurrent neural networks (RNNs) for learning dynamic temporal representations of microblogs based on reposts over time.</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b="1">
                          <a:latin typeface="Times New Roman" panose="02020603050405020304" pitchFamily="18" charset="0"/>
                          <a:cs typeface="Times New Roman" panose="02020603050405020304" pitchFamily="18" charset="0"/>
                        </a:rPr>
                        <a:t>The proposed system introduces the concept of a "Credible Detection Point," which represents a critical time point in the repost sequence where the prediction becomes credible based on the presence of doubts and refutations.</a:t>
                      </a:r>
                      <a:endParaRPr lang="en-US" b="1">
                        <a:latin typeface="Times New Roman" panose="02020603050405020304" pitchFamily="18" charset="0"/>
                        <a:cs typeface="Times New Roman" panose="02020603050405020304" pitchFamily="18" charset="0"/>
                      </a:endParaRPr>
                    </a:p>
                  </a:txBody>
                  <a:tcPr/>
                </a:tc>
              </a:tr>
              <a:tr h="1188720">
                <a:tc>
                  <a:txBody>
                    <a:bodyPr/>
                    <a:p>
                      <a:pPr>
                        <a:buNone/>
                      </a:pPr>
                      <a:r>
                        <a:rPr lang="en-US" b="1">
                          <a:latin typeface="Times New Roman" panose="02020603050405020304" pitchFamily="18" charset="0"/>
                          <a:cs typeface="Times New Roman" panose="02020603050405020304" pitchFamily="18" charset="0"/>
                        </a:rPr>
                        <a:t>The existing system focuses on leveraging deep neural networks for rumor detection.</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b="1">
                          <a:latin typeface="Times New Roman" panose="02020603050405020304" pitchFamily="18" charset="0"/>
                          <a:cs typeface="Times New Roman" panose="02020603050405020304" pitchFamily="18" charset="0"/>
                        </a:rPr>
                        <a:t>The proposed system aims to enhance early detection by introducing the concept of a "Credible Detection Point" and developing a specialized model (CED) for this purpose.</a:t>
                      </a:r>
                      <a:endParaRPr lang="en-US" b="1">
                        <a:latin typeface="Times New Roman" panose="02020603050405020304" pitchFamily="18" charset="0"/>
                        <a:cs typeface="Times New Roman" panose="02020603050405020304" pitchFamily="18" charset="0"/>
                      </a:endParaRPr>
                    </a:p>
                  </a:txBody>
                  <a:tcPr/>
                </a:tc>
              </a:tr>
              <a:tr h="779145">
                <a:tc>
                  <a:txBody>
                    <a:bodyPr/>
                    <a:p>
                      <a:pPr>
                        <a:buNone/>
                      </a:pPr>
                      <a:r>
                        <a:rPr lang="en-US" b="1">
                          <a:latin typeface="Times New Roman" panose="02020603050405020304" pitchFamily="18" charset="0"/>
                          <a:cs typeface="Times New Roman" panose="02020603050405020304" pitchFamily="18" charset="0"/>
                        </a:rPr>
                        <a:t>The existing system emphasizes learning from temporal dynamics in repost sequences.</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b="1">
                          <a:latin typeface="Times New Roman" panose="02020603050405020304" pitchFamily="18" charset="0"/>
                          <a:cs typeface="Times New Roman" panose="02020603050405020304" pitchFamily="18" charset="0"/>
                        </a:rPr>
                        <a:t>The proposed system places more emphasis on early detection and credibility at specific time points.</a:t>
                      </a:r>
                      <a:endParaRPr lang="en-US" b="1">
                        <a:latin typeface="Times New Roman" panose="02020603050405020304" pitchFamily="18" charset="0"/>
                        <a:cs typeface="Times New Roman" panose="02020603050405020304" pitchFamily="18" charset="0"/>
                      </a:endParaRPr>
                    </a:p>
                  </a:txBody>
                  <a:tcPr/>
                </a:tc>
              </a:tr>
              <a:tr h="1188720">
                <a:tc>
                  <a:txBody>
                    <a:bodyPr/>
                    <a:p>
                      <a:pPr>
                        <a:buNone/>
                      </a:pPr>
                      <a:r>
                        <a:rPr lang="en-US" b="1">
                          <a:latin typeface="Times New Roman" panose="02020603050405020304" pitchFamily="18" charset="0"/>
                          <a:cs typeface="Times New Roman" panose="02020603050405020304" pitchFamily="18" charset="0"/>
                        </a:rPr>
                        <a:t>The effectiveness of the existing system is demonstrated on real-world datasets, achieving considerable performance in rumor detection tasks.</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b="1">
                          <a:latin typeface="Times New Roman" panose="02020603050405020304" pitchFamily="18" charset="0"/>
                          <a:cs typeface="Times New Roman" panose="02020603050405020304" pitchFamily="18" charset="0"/>
                        </a:rPr>
                        <a:t>The primary focus of the proposed system is online real-time detection of social media rumors, addressing the need for timely detection and response to emerging rumors.</a:t>
                      </a:r>
                      <a:endParaRPr lang="en-US" b="1">
                        <a:latin typeface="Times New Roman" panose="02020603050405020304" pitchFamily="18" charset="0"/>
                        <a:cs typeface="Times New Roman" panose="02020603050405020304" pitchFamily="18" charset="0"/>
                      </a:endParaRPr>
                    </a:p>
                  </a:txBody>
                  <a:tcPr/>
                </a:tc>
              </a:tr>
            </a:tbl>
          </a:graphicData>
        </a:graphic>
      </p:graphicFrame>
      <p:sp>
        <p:nvSpPr>
          <p:cNvPr id="5" name="Text Box 4"/>
          <p:cNvSpPr txBox="1"/>
          <p:nvPr/>
        </p:nvSpPr>
        <p:spPr>
          <a:xfrm>
            <a:off x="3261360" y="552196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5" cy="624620"/>
          </a:xfrm>
        </p:spPr>
        <p:txBody>
          <a:bodyPr/>
          <a:lstStyle/>
          <a:p>
            <a:r>
              <a:rPr lang="en-US" b="1" dirty="0"/>
              <a:t>                                        </a:t>
            </a:r>
            <a:r>
              <a:rPr lang="en-US" b="1" u="sng" dirty="0">
                <a:latin typeface="Times New Roman" panose="02020603050405020304" pitchFamily="18" charset="0"/>
                <a:cs typeface="Times New Roman" panose="02020603050405020304" pitchFamily="18" charset="0"/>
              </a:rPr>
              <a:t>CONCLUSION</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0530" y="-452755"/>
            <a:ext cx="11334115" cy="9175115"/>
          </a:xfrm>
        </p:spPr>
        <p:txBody>
          <a:bodyPr>
            <a:normAutofit/>
          </a:bodyPr>
          <a:lstStyle/>
          <a:p>
            <a:pPr algn="just"/>
            <a:r>
              <a:rPr lang="en-US" sz="2400" b="1" dirty="0">
                <a:solidFill>
                  <a:schemeClr val="tx1"/>
                </a:solidFill>
                <a:latin typeface="Times New Roman" panose="02020603050405020304" pitchFamily="18" charset="0"/>
                <a:cs typeface="Times New Roman" panose="02020603050405020304" pitchFamily="18" charset="0"/>
              </a:rPr>
              <a:t>In this paper, the task of early detection of social media rumors is more focused. While existing works can only make a prediction with the entire or fixed proportions of repost sequence, it is assumed that there exists a “Credible Detection Point” for each microblog. </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Moreover, Credible Early Detection (CED) model is proposed to remove the effect of interference repost information and make a credible prediction at a specific credible detection point. </a:t>
            </a:r>
            <a:endParaRPr lang="en-US" sz="2400" b="1" dirty="0">
              <a:solidFill>
                <a:schemeClr val="tx1"/>
              </a:solidFill>
              <a:latin typeface="Times New Roman" panose="02020603050405020304" pitchFamily="18" charset="0"/>
              <a:cs typeface="Times New Roman" panose="02020603050405020304" pitchFamily="18" charset="0"/>
            </a:endParaRPr>
          </a:p>
          <a:p>
            <a:pPr algn="just"/>
            <a:r>
              <a:rPr lang="en-US" sz="2400" b="1" dirty="0">
                <a:solidFill>
                  <a:schemeClr val="tx1"/>
                </a:solidFill>
                <a:latin typeface="Times New Roman" panose="02020603050405020304" pitchFamily="18" charset="0"/>
                <a:cs typeface="Times New Roman" panose="02020603050405020304" pitchFamily="18" charset="0"/>
              </a:rPr>
              <a:t>For future works, other important information into early rumor detection, such as publisher’s profiles is incorporated and propagation structure besides the repost information and original microblogs. This additional information is expected to solve the conflict issue in repost sequence.</a:t>
            </a:r>
            <a:endParaRPr lang="en-US" sz="24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3732" y="507846"/>
            <a:ext cx="11029616" cy="1013800"/>
          </a:xfrm>
        </p:spPr>
        <p:txBody>
          <a:bodyPr/>
          <a:p>
            <a:r>
              <a:rPr lang="en-US" b="1">
                <a:latin typeface="Times New Roman" panose="02020603050405020304" pitchFamily="18" charset="0"/>
                <a:cs typeface="Times New Roman" panose="02020603050405020304" pitchFamily="18" charset="0"/>
              </a:rPr>
              <a:t>                                          </a:t>
            </a:r>
            <a:r>
              <a:rPr lang="en-US" b="1" u="sng">
                <a:latin typeface="Times New Roman" panose="02020603050405020304" pitchFamily="18" charset="0"/>
                <a:cs typeface="Times New Roman" panose="02020603050405020304" pitchFamily="18" charset="0"/>
              </a:rPr>
              <a:t>REFERENCES</a:t>
            </a:r>
            <a:endParaRPr lang="en-US"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2440" y="1626870"/>
            <a:ext cx="11277600" cy="6738620"/>
          </a:xfrm>
        </p:spPr>
        <p:txBody>
          <a:bodyPr>
            <a:normAutofit lnSpcReduction="10000"/>
          </a:bodyPr>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[1] ANURADHA KHATTAR 1,2 AND S. M. K. QUADRI, CAMM: Cross-Attention Multimodal Classification of Disaster-Related Tweets, VOLUME 10, 2022.</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[2] ANTONIUS RACHMAT CHRISMANTO 1,2, ANNY KARTIKA SARI 1,</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AND YOHANES SUYANTO, Enhancing Spam Comment Detection on Social</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Media With </a:t>
            </a:r>
            <a:r>
              <a:rPr lang="en-US" b="1" dirty="0" err="1">
                <a:solidFill>
                  <a:schemeClr val="tx1"/>
                </a:solidFill>
                <a:latin typeface="Times New Roman" panose="02020603050405020304" pitchFamily="18" charset="0"/>
                <a:cs typeface="Times New Roman" panose="02020603050405020304" pitchFamily="18" charset="0"/>
                <a:sym typeface="+mn-ea"/>
              </a:rPr>
              <a:t>Emoji</a:t>
            </a:r>
            <a:r>
              <a:rPr lang="en-US" b="1" dirty="0">
                <a:solidFill>
                  <a:schemeClr val="tx1"/>
                </a:solidFill>
                <a:latin typeface="Times New Roman" panose="02020603050405020304" pitchFamily="18" charset="0"/>
                <a:cs typeface="Times New Roman" panose="02020603050405020304" pitchFamily="18" charset="0"/>
                <a:sym typeface="+mn-ea"/>
              </a:rPr>
              <a:t> Feature and Post-Comment Pairs Approach Using Ensemble Methods of Machine Learning, VOLUME 11, 2023.</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[3] ZHIRUI LUO , QINGQING LI , AND JUN ZHENG , (Member, IEEE), Deep Feature Fusion for Rumor Detection on Twitter, VOLUME 9, 2021.</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[4] ABDULQADER M. ALMARS 1, MALIK ALMALIKI1, TALAL H. NOOR 1,</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MAJED M. ALWATEER 1, AND ELSAYED ATLAM1,2, HANN: Hybrid Attention Neural Network for Detecting Covid-19 Related Rumors, VOLUME 10, 2022.</a:t>
            </a:r>
            <a:endParaRPr lang="en-IN"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tx1"/>
                </a:solidFill>
                <a:latin typeface="Times New Roman" panose="02020603050405020304" pitchFamily="18" charset="0"/>
                <a:cs typeface="Times New Roman" panose="02020603050405020304" pitchFamily="18" charset="0"/>
                <a:sym typeface="+mn-ea"/>
              </a:rPr>
              <a:t>[5] NAZEEH GHATASHEH 1, ISMAIL ALTAHARWA 2, AND KHALED ALDEBEI 11, Modified Genetic Algorithm for Feature Selection and Hyper Parameter Optimization: Case of </a:t>
            </a:r>
            <a:r>
              <a:rPr lang="en-US" b="1" dirty="0" err="1">
                <a:solidFill>
                  <a:schemeClr val="tx1"/>
                </a:solidFill>
                <a:latin typeface="Times New Roman" panose="02020603050405020304" pitchFamily="18" charset="0"/>
                <a:cs typeface="Times New Roman" panose="02020603050405020304" pitchFamily="18" charset="0"/>
                <a:sym typeface="+mn-ea"/>
              </a:rPr>
              <a:t>XGBoost</a:t>
            </a:r>
            <a:r>
              <a:rPr lang="en-US" b="1" dirty="0">
                <a:solidFill>
                  <a:schemeClr val="tx1"/>
                </a:solidFill>
                <a:latin typeface="Times New Roman" panose="02020603050405020304" pitchFamily="18" charset="0"/>
                <a:cs typeface="Times New Roman" panose="02020603050405020304" pitchFamily="18" charset="0"/>
                <a:sym typeface="+mn-ea"/>
              </a:rPr>
              <a:t> in Spam Prediction, VOLUME 10, 2022.</a:t>
            </a:r>
            <a:endParaRPr lang="en-US" b="1">
              <a:solidFill>
                <a:schemeClr val="tx1"/>
              </a:solidFill>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lgn="just">
              <a:buNone/>
            </a:pPr>
            <a:endParaRPr lang="en-US" sz="2200" b="1">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6405" y="1824355"/>
            <a:ext cx="11296650" cy="5033645"/>
          </a:xfrm>
        </p:spPr>
        <p:txBody>
          <a:bodyPr/>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[6] Liu, H. Lu, and A. </a:t>
            </a:r>
            <a:r>
              <a:rPr lang="en-US" sz="2000" b="1" dirty="0" err="1">
                <a:solidFill>
                  <a:schemeClr val="tx1"/>
                </a:solidFill>
                <a:latin typeface="Times New Roman" panose="02020603050405020304" pitchFamily="18" charset="0"/>
                <a:cs typeface="Times New Roman" panose="02020603050405020304" pitchFamily="18" charset="0"/>
                <a:sym typeface="+mn-ea"/>
              </a:rPr>
              <a:t>Nayak</a:t>
            </a:r>
            <a:r>
              <a:rPr lang="en-US" sz="2000" b="1" dirty="0">
                <a:solidFill>
                  <a:schemeClr val="tx1"/>
                </a:solidFill>
                <a:latin typeface="Times New Roman" panose="02020603050405020304" pitchFamily="18" charset="0"/>
                <a:cs typeface="Times New Roman" panose="02020603050405020304" pitchFamily="18" charset="0"/>
                <a:sym typeface="+mn-ea"/>
              </a:rPr>
              <a:t>, ‘‘A spam transformer model for SMS spam detection,’’ IEEE Access, vol. 9, pp. 80253–80263, 2021. </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[7]  K. </a:t>
            </a:r>
            <a:r>
              <a:rPr lang="en-US" sz="2000" b="1" dirty="0" err="1">
                <a:solidFill>
                  <a:schemeClr val="tx1"/>
                </a:solidFill>
                <a:latin typeface="Times New Roman" panose="02020603050405020304" pitchFamily="18" charset="0"/>
                <a:cs typeface="Times New Roman" panose="02020603050405020304" pitchFamily="18" charset="0"/>
                <a:sym typeface="+mn-ea"/>
              </a:rPr>
              <a:t>Chowdhury</a:t>
            </a:r>
            <a:r>
              <a:rPr lang="en-US" sz="2000" b="1" dirty="0">
                <a:solidFill>
                  <a:schemeClr val="tx1"/>
                </a:solidFill>
                <a:latin typeface="Times New Roman" panose="02020603050405020304" pitchFamily="18" charset="0"/>
                <a:cs typeface="Times New Roman" panose="02020603050405020304" pitchFamily="18" charset="0"/>
                <a:sym typeface="+mn-ea"/>
              </a:rPr>
              <a:t>, ‘‘Spam identification on Facebook, Twitter and email using machine learning,’’ Central Eur. Res. J., vol. 6, no. 1, pp. 18–26, 2020.</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[8] B. </a:t>
            </a:r>
            <a:r>
              <a:rPr lang="en-US" sz="2000" b="1" dirty="0" err="1">
                <a:solidFill>
                  <a:schemeClr val="tx1"/>
                </a:solidFill>
                <a:latin typeface="Times New Roman" panose="02020603050405020304" pitchFamily="18" charset="0"/>
                <a:cs typeface="Times New Roman" panose="02020603050405020304" pitchFamily="18" charset="0"/>
                <a:sym typeface="+mn-ea"/>
              </a:rPr>
              <a:t>Alatas</a:t>
            </a:r>
            <a:r>
              <a:rPr lang="en-US" sz="2000" b="1" dirty="0">
                <a:solidFill>
                  <a:schemeClr val="tx1"/>
                </a:solidFill>
                <a:latin typeface="Times New Roman" panose="02020603050405020304" pitchFamily="18" charset="0"/>
                <a:cs typeface="Times New Roman" panose="02020603050405020304" pitchFamily="18" charset="0"/>
                <a:sym typeface="+mn-ea"/>
              </a:rPr>
              <a:t> and H. </a:t>
            </a:r>
            <a:r>
              <a:rPr lang="en-US" sz="2000" b="1" dirty="0" err="1">
                <a:solidFill>
                  <a:schemeClr val="tx1"/>
                </a:solidFill>
                <a:latin typeface="Times New Roman" panose="02020603050405020304" pitchFamily="18" charset="0"/>
                <a:cs typeface="Times New Roman" panose="02020603050405020304" pitchFamily="18" charset="0"/>
                <a:sym typeface="+mn-ea"/>
              </a:rPr>
              <a:t>Bingol</a:t>
            </a:r>
            <a:r>
              <a:rPr lang="en-US" sz="2000" b="1" dirty="0">
                <a:solidFill>
                  <a:schemeClr val="tx1"/>
                </a:solidFill>
                <a:latin typeface="Times New Roman" panose="02020603050405020304" pitchFamily="18" charset="0"/>
                <a:cs typeface="Times New Roman" panose="02020603050405020304" pitchFamily="18" charset="0"/>
                <a:sym typeface="+mn-ea"/>
              </a:rPr>
              <a:t>, ‘‘Comparative assessment of light-based </a:t>
            </a:r>
            <a:r>
              <a:rPr lang="en-US" sz="2000" b="1" dirty="0" err="1">
                <a:solidFill>
                  <a:schemeClr val="tx1"/>
                </a:solidFill>
                <a:latin typeface="Times New Roman" panose="02020603050405020304" pitchFamily="18" charset="0"/>
                <a:cs typeface="Times New Roman" panose="02020603050405020304" pitchFamily="18" charset="0"/>
                <a:sym typeface="+mn-ea"/>
              </a:rPr>
              <a:t>intel</a:t>
            </a:r>
            <a:r>
              <a:rPr lang="en-US" sz="2000" b="1" dirty="0">
                <a:solidFill>
                  <a:schemeClr val="tx1"/>
                </a:solidFill>
                <a:latin typeface="Times New Roman" panose="02020603050405020304" pitchFamily="18" charset="0"/>
                <a:cs typeface="Times New Roman" panose="02020603050405020304" pitchFamily="18" charset="0"/>
                <a:sym typeface="+mn-ea"/>
              </a:rPr>
              <a:t>- </a:t>
            </a:r>
            <a:r>
              <a:rPr lang="en-US" sz="2000" b="1" dirty="0" err="1">
                <a:solidFill>
                  <a:schemeClr val="tx1"/>
                </a:solidFill>
                <a:latin typeface="Times New Roman" panose="02020603050405020304" pitchFamily="18" charset="0"/>
                <a:cs typeface="Times New Roman" panose="02020603050405020304" pitchFamily="18" charset="0"/>
                <a:sym typeface="+mn-ea"/>
              </a:rPr>
              <a:t>ligent</a:t>
            </a:r>
            <a:r>
              <a:rPr lang="en-US" sz="2000" b="1" dirty="0">
                <a:solidFill>
                  <a:schemeClr val="tx1"/>
                </a:solidFill>
                <a:latin typeface="Times New Roman" panose="02020603050405020304" pitchFamily="18" charset="0"/>
                <a:cs typeface="Times New Roman" panose="02020603050405020304" pitchFamily="18" charset="0"/>
                <a:sym typeface="+mn-ea"/>
              </a:rPr>
              <a:t> search and optimization algorithms,’’ Light Eng., vol. 28, no. 6, pp. 51–59, 2020.</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[9] S. </a:t>
            </a:r>
            <a:r>
              <a:rPr lang="en-US" sz="2000" b="1" dirty="0" err="1">
                <a:solidFill>
                  <a:schemeClr val="tx1"/>
                </a:solidFill>
                <a:latin typeface="Times New Roman" panose="02020603050405020304" pitchFamily="18" charset="0"/>
                <a:cs typeface="Times New Roman" panose="02020603050405020304" pitchFamily="18" charset="0"/>
                <a:sym typeface="+mn-ea"/>
              </a:rPr>
              <a:t>Kaddoura</a:t>
            </a:r>
            <a:r>
              <a:rPr lang="en-US" sz="2000" b="1" dirty="0">
                <a:solidFill>
                  <a:schemeClr val="tx1"/>
                </a:solidFill>
                <a:latin typeface="Times New Roman" panose="02020603050405020304" pitchFamily="18" charset="0"/>
                <a:cs typeface="Times New Roman" panose="02020603050405020304" pitchFamily="18" charset="0"/>
                <a:sym typeface="+mn-ea"/>
              </a:rPr>
              <a:t>, G. </a:t>
            </a:r>
            <a:r>
              <a:rPr lang="en-US" sz="2000" b="1" dirty="0" err="1">
                <a:solidFill>
                  <a:schemeClr val="tx1"/>
                </a:solidFill>
                <a:latin typeface="Times New Roman" panose="02020603050405020304" pitchFamily="18" charset="0"/>
                <a:cs typeface="Times New Roman" panose="02020603050405020304" pitchFamily="18" charset="0"/>
                <a:sym typeface="+mn-ea"/>
              </a:rPr>
              <a:t>Chandrasekaran</a:t>
            </a:r>
            <a:r>
              <a:rPr lang="en-US" sz="2000" b="1" dirty="0">
                <a:solidFill>
                  <a:schemeClr val="tx1"/>
                </a:solidFill>
                <a:latin typeface="Times New Roman" panose="02020603050405020304" pitchFamily="18" charset="0"/>
                <a:cs typeface="Times New Roman" panose="02020603050405020304" pitchFamily="18" charset="0"/>
                <a:sym typeface="+mn-ea"/>
              </a:rPr>
              <a:t>, D. Elena </a:t>
            </a:r>
            <a:r>
              <a:rPr lang="en-US" sz="2000" b="1" dirty="0" err="1">
                <a:solidFill>
                  <a:schemeClr val="tx1"/>
                </a:solidFill>
                <a:latin typeface="Times New Roman" panose="02020603050405020304" pitchFamily="18" charset="0"/>
                <a:cs typeface="Times New Roman" panose="02020603050405020304" pitchFamily="18" charset="0"/>
                <a:sym typeface="+mn-ea"/>
              </a:rPr>
              <a:t>Popescu</a:t>
            </a:r>
            <a:r>
              <a:rPr lang="en-US" sz="2000" b="1" dirty="0">
                <a:solidFill>
                  <a:schemeClr val="tx1"/>
                </a:solidFill>
                <a:latin typeface="Times New Roman" panose="02020603050405020304" pitchFamily="18" charset="0"/>
                <a:cs typeface="Times New Roman" panose="02020603050405020304" pitchFamily="18" charset="0"/>
                <a:sym typeface="+mn-ea"/>
              </a:rPr>
              <a:t>, and J. H. </a:t>
            </a:r>
            <a:r>
              <a:rPr lang="en-US" sz="2000" b="1" dirty="0" err="1">
                <a:solidFill>
                  <a:schemeClr val="tx1"/>
                </a:solidFill>
                <a:latin typeface="Times New Roman" panose="02020603050405020304" pitchFamily="18" charset="0"/>
                <a:cs typeface="Times New Roman" panose="02020603050405020304" pitchFamily="18" charset="0"/>
                <a:sym typeface="+mn-ea"/>
              </a:rPr>
              <a:t>Duraisamy</a:t>
            </a:r>
            <a:r>
              <a:rPr lang="en-US" sz="2000" b="1" dirty="0">
                <a:solidFill>
                  <a:schemeClr val="tx1"/>
                </a:solidFill>
                <a:latin typeface="Times New Roman" panose="02020603050405020304" pitchFamily="18" charset="0"/>
                <a:cs typeface="Times New Roman" panose="02020603050405020304" pitchFamily="18" charset="0"/>
                <a:sym typeface="+mn-ea"/>
              </a:rPr>
              <a:t>, ‘‘A systematic literature review on spam content detection and classification,’’ </a:t>
            </a:r>
            <a:r>
              <a:rPr lang="en-US" sz="2000" b="1" dirty="0" err="1">
                <a:solidFill>
                  <a:schemeClr val="tx1"/>
                </a:solidFill>
                <a:latin typeface="Times New Roman" panose="02020603050405020304" pitchFamily="18" charset="0"/>
                <a:cs typeface="Times New Roman" panose="02020603050405020304" pitchFamily="18" charset="0"/>
                <a:sym typeface="+mn-ea"/>
              </a:rPr>
              <a:t>PeerJ</a:t>
            </a:r>
            <a:r>
              <a:rPr lang="en-US" sz="2000" b="1" dirty="0">
                <a:solidFill>
                  <a:schemeClr val="tx1"/>
                </a:solidFill>
                <a:latin typeface="Times New Roman" panose="02020603050405020304" pitchFamily="18" charset="0"/>
                <a:cs typeface="Times New Roman" panose="02020603050405020304" pitchFamily="18" charset="0"/>
                <a:sym typeface="+mn-ea"/>
              </a:rPr>
              <a:t> </a:t>
            </a:r>
            <a:r>
              <a:rPr lang="en-US" sz="2000" b="1" dirty="0" err="1">
                <a:solidFill>
                  <a:schemeClr val="tx1"/>
                </a:solidFill>
                <a:latin typeface="Times New Roman" panose="02020603050405020304" pitchFamily="18" charset="0"/>
                <a:cs typeface="Times New Roman" panose="02020603050405020304" pitchFamily="18" charset="0"/>
                <a:sym typeface="+mn-ea"/>
              </a:rPr>
              <a:t>Comput</a:t>
            </a:r>
            <a:r>
              <a:rPr lang="en-US" sz="2000" b="1" dirty="0">
                <a:solidFill>
                  <a:schemeClr val="tx1"/>
                </a:solidFill>
                <a:latin typeface="Times New Roman" panose="02020603050405020304" pitchFamily="18" charset="0"/>
                <a:cs typeface="Times New Roman" panose="02020603050405020304" pitchFamily="18" charset="0"/>
                <a:sym typeface="+mn-ea"/>
              </a:rPr>
              <a:t>. Sci., vol. 8, p. e830, Jan. 2022.</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sym typeface="+mn-ea"/>
              </a:rPr>
              <a:t>[10] Z. Wang and Z. Lin, ‘‘Optimal feature selection for learning-based algorithms for sentiment classification,’’ </a:t>
            </a:r>
            <a:r>
              <a:rPr lang="en-US" sz="2000" b="1" dirty="0" err="1">
                <a:solidFill>
                  <a:schemeClr val="tx1"/>
                </a:solidFill>
                <a:latin typeface="Times New Roman" panose="02020603050405020304" pitchFamily="18" charset="0"/>
                <a:cs typeface="Times New Roman" panose="02020603050405020304" pitchFamily="18" charset="0"/>
                <a:sym typeface="+mn-ea"/>
              </a:rPr>
              <a:t>Cogn</a:t>
            </a:r>
            <a:r>
              <a:rPr lang="en-US" sz="2000" b="1" dirty="0">
                <a:solidFill>
                  <a:schemeClr val="tx1"/>
                </a:solidFill>
                <a:latin typeface="Times New Roman" panose="02020603050405020304" pitchFamily="18" charset="0"/>
                <a:cs typeface="Times New Roman" panose="02020603050405020304" pitchFamily="18" charset="0"/>
                <a:sym typeface="+mn-ea"/>
              </a:rPr>
              <a:t>. </a:t>
            </a:r>
            <a:r>
              <a:rPr lang="en-US" sz="2000" b="1" dirty="0" err="1">
                <a:solidFill>
                  <a:schemeClr val="tx1"/>
                </a:solidFill>
                <a:latin typeface="Times New Roman" panose="02020603050405020304" pitchFamily="18" charset="0"/>
                <a:cs typeface="Times New Roman" panose="02020603050405020304" pitchFamily="18" charset="0"/>
                <a:sym typeface="+mn-ea"/>
              </a:rPr>
              <a:t>Comput</a:t>
            </a:r>
            <a:r>
              <a:rPr lang="en-US" sz="2000" b="1" dirty="0">
                <a:solidFill>
                  <a:schemeClr val="tx1"/>
                </a:solidFill>
                <a:latin typeface="Times New Roman" panose="02020603050405020304" pitchFamily="18" charset="0"/>
                <a:cs typeface="Times New Roman" panose="02020603050405020304" pitchFamily="18" charset="0"/>
                <a:sym typeface="+mn-ea"/>
              </a:rPr>
              <a:t>., vol. 12, no. 1, pp. 238–248, Jan. 2020.</a:t>
            </a:r>
            <a:endParaRPr lang="en-IN" sz="2000" b="1"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0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56965" y="2180496"/>
            <a:ext cx="8553841" cy="3678303"/>
          </a:xfrm>
        </p:spPr>
        <p:txBody>
          <a:bodyPr>
            <a:normAutofit/>
          </a:bodyPr>
          <a:lstStyle/>
          <a:p>
            <a:pPr marL="0" indent="0" algn="just">
              <a:buNone/>
            </a:pPr>
            <a:r>
              <a:rPr lang="en-US" sz="8000" dirty="0">
                <a:solidFill>
                  <a:schemeClr val="accent1"/>
                </a:solidFill>
                <a:latin typeface="Rockwell" panose="02060603020205020403" pitchFamily="18" charset="0"/>
              </a:rPr>
              <a:t>THANK YOU!</a:t>
            </a:r>
            <a:endParaRPr lang="en-IN" sz="8000" dirty="0">
              <a:solidFill>
                <a:schemeClr val="accent1"/>
              </a:solidFill>
              <a:latin typeface="Rockwell" panose="02060603020205020403"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827" y="496416"/>
            <a:ext cx="11029616" cy="1013800"/>
          </a:xfrm>
        </p:spPr>
        <p:txBody>
          <a:bodyPr/>
          <a:p>
            <a:r>
              <a:rPr lang="en-US"/>
              <a:t>                                        </a:t>
            </a:r>
            <a:r>
              <a:rPr lang="en-US" sz="3600" b="1" u="sng">
                <a:latin typeface="Times New Roman" panose="02020603050405020304" pitchFamily="18" charset="0"/>
                <a:cs typeface="Times New Roman" panose="02020603050405020304" pitchFamily="18" charset="0"/>
              </a:rPr>
              <a:t>OBJECTIVES</a:t>
            </a:r>
            <a:endParaRPr lang="en-US" sz="3600"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4030" y="1824355"/>
            <a:ext cx="11213465" cy="4359910"/>
          </a:xfrm>
        </p:spPr>
        <p:txBody>
          <a:bodyPr>
            <a:normAutofit lnSpcReduction="20000"/>
          </a:bodyPr>
          <a:p>
            <a:pPr algn="just"/>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Rumor detection in social media aims to distinguish whether a message posted on social media platforms is a rumor or not according to its relevant information, such as text content, comments, repost patterns, publisher’s profiles and so on. </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Rumor is an important phenomenon in social science and has witnessed many interests of researchers in social psychology field for many decades .</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According to the explanation of wikipedia1 and sociologists , a rumor usually involves some concerned public statements whose integrity cannot be quickly or ever verified. </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Due to the convenience of accessing information on these social media platforms, rumors can spread explosively within a short time before contradicted or detected.</a:t>
            </a:r>
            <a:endParaRPr lang="en-US" sz="2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192" y="507846"/>
            <a:ext cx="11029616" cy="1013800"/>
          </a:xfrm>
        </p:spPr>
        <p:txBody>
          <a:bodyPr/>
          <a:p>
            <a:r>
              <a:rPr lang="en-US" sz="3600" b="1">
                <a:latin typeface="Times New Roman" panose="02020603050405020304" pitchFamily="18" charset="0"/>
                <a:cs typeface="Times New Roman" panose="02020603050405020304" pitchFamily="18" charset="0"/>
              </a:rPr>
              <a:t>                              </a:t>
            </a:r>
            <a:r>
              <a:rPr lang="en-US" sz="3600" b="1" u="sng">
                <a:latin typeface="Times New Roman" panose="02020603050405020304" pitchFamily="18" charset="0"/>
                <a:cs typeface="Times New Roman" panose="02020603050405020304" pitchFamily="18" charset="0"/>
              </a:rPr>
              <a:t>INTRODUCTION</a:t>
            </a:r>
            <a:endParaRPr lang="en-US" sz="3600" b="1" u="sng">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5460" y="1889125"/>
            <a:ext cx="11191240" cy="4262120"/>
          </a:xfrm>
        </p:spPr>
        <p:txBody>
          <a:bodyPr/>
          <a:p>
            <a:pPr algn="just"/>
            <a:r>
              <a:rPr lang="en-US" sz="2400" b="1">
                <a:solidFill>
                  <a:schemeClr val="tx1"/>
                </a:solidFill>
                <a:latin typeface="Times New Roman" panose="02020603050405020304" pitchFamily="18" charset="0"/>
                <a:cs typeface="Times New Roman" panose="02020603050405020304" pitchFamily="18" charset="0"/>
              </a:rPr>
              <a:t>Rumors spread quickly on social media, causing problems before they can be identified and contained.</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Current approaches analyze all reposts, leading to delayed detection.</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The CED model views reposts as a sequence and aims to make a credible prediction about a rumor at an early point in time.</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 Early detection allows for faster intervention and mitigation of potential social disruption caused by rumors.</a:t>
            </a:r>
            <a:endParaRPr lang="en-US" sz="2400" b="1">
              <a:solidFill>
                <a:schemeClr val="tx1"/>
              </a:solidFill>
              <a:latin typeface="Times New Roman" panose="02020603050405020304" pitchFamily="18" charset="0"/>
              <a:cs typeface="Times New Roman" panose="02020603050405020304" pitchFamily="18" charset="0"/>
            </a:endParaRPr>
          </a:p>
          <a:p>
            <a:pPr algn="just"/>
            <a:r>
              <a:rPr lang="en-US" sz="2400" b="1">
                <a:solidFill>
                  <a:schemeClr val="tx1"/>
                </a:solidFill>
                <a:latin typeface="Times New Roman" panose="02020603050405020304" pitchFamily="18" charset="0"/>
                <a:cs typeface="Times New Roman" panose="02020603050405020304" pitchFamily="18" charset="0"/>
              </a:rPr>
              <a:t>Demonstrating that CED can significantly reduce the time needed for prediction compared to existing methods.</a:t>
            </a:r>
            <a:endParaRPr lang="en-US" sz="24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212090"/>
            <a:ext cx="11029950" cy="1013460"/>
          </a:xfrm>
        </p:spPr>
        <p:txBody>
          <a:bodyPr/>
          <a:p>
            <a:r>
              <a:rPr lang="en-US" b="1">
                <a:latin typeface="Times New Roman" panose="02020603050405020304" pitchFamily="18" charset="0"/>
                <a:cs typeface="Times New Roman" panose="02020603050405020304" pitchFamily="18" charset="0"/>
              </a:rPr>
              <a:t>                                       </a:t>
            </a:r>
            <a:r>
              <a:rPr lang="en-US" b="1" u="sng">
                <a:latin typeface="Gill Sans MT" panose="020B0502020104020203" charset="0"/>
                <a:cs typeface="Gill Sans MT" panose="020B0502020104020203" charset="0"/>
              </a:rPr>
              <a:t>LITERATURE SURVEY</a:t>
            </a:r>
            <a:endParaRPr lang="en-US" b="1" u="sng">
              <a:latin typeface="Gill Sans MT" panose="020B0502020104020203" charset="0"/>
              <a:cs typeface="Gill Sans MT" panose="020B0502020104020203" charset="0"/>
            </a:endParaRPr>
          </a:p>
        </p:txBody>
      </p:sp>
      <p:graphicFrame>
        <p:nvGraphicFramePr>
          <p:cNvPr id="6" name="Content Placeholder 5"/>
          <p:cNvGraphicFramePr/>
          <p:nvPr>
            <p:ph idx="4294967295"/>
          </p:nvPr>
        </p:nvGraphicFramePr>
        <p:xfrm>
          <a:off x="0" y="1154430"/>
          <a:ext cx="12188190" cy="5743575"/>
        </p:xfrm>
        <a:graphic>
          <a:graphicData uri="http://schemas.openxmlformats.org/drawingml/2006/table">
            <a:tbl>
              <a:tblPr firstRow="1" bandRow="1">
                <a:tableStyleId>{5C22544A-7EE6-4342-B048-85BDC9FD1C3A}</a:tableStyleId>
              </a:tblPr>
              <a:tblGrid>
                <a:gridCol w="784860"/>
                <a:gridCol w="1111250"/>
                <a:gridCol w="2098040"/>
                <a:gridCol w="1545590"/>
                <a:gridCol w="3201670"/>
                <a:gridCol w="3446780"/>
              </a:tblGrid>
              <a:tr h="914400">
                <a:tc>
                  <a:txBody>
                    <a:bodyPr/>
                    <a:p>
                      <a:pPr>
                        <a:buNone/>
                      </a:pPr>
                      <a:r>
                        <a:rPr lang="en-US">
                          <a:latin typeface="Times New Roman" panose="02020603050405020304" pitchFamily="18" charset="0"/>
                          <a:cs typeface="Times New Roman" panose="02020603050405020304" pitchFamily="18" charset="0"/>
                        </a:rPr>
                        <a:t>    S.NO </a:t>
                      </a: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YEAR</a:t>
                      </a:r>
                      <a:endParaRPr lang="en-US">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AUTHORS</a:t>
                      </a:r>
                      <a:endParaRPr lang="en-US">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TITLE</a:t>
                      </a:r>
                      <a:endParaRPr lang="en-US">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LIMITATIONS</a:t>
                      </a:r>
                      <a:endParaRPr lang="en-US">
                        <a:latin typeface="Times New Roman" panose="02020603050405020304" pitchFamily="18" charset="0"/>
                        <a:cs typeface="Times New Roman" panose="02020603050405020304" pitchFamily="18" charset="0"/>
                      </a:endParaRPr>
                    </a:p>
                  </a:txBody>
                  <a:tcPr/>
                </a:tc>
              </a:tr>
              <a:tr h="4829175">
                <a:tc>
                  <a:txBody>
                    <a:bodyPr/>
                    <a:p>
                      <a:pPr>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1</a:t>
                      </a:r>
                      <a:endParaRPr lang="en-US">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lgn="just">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2022</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sz="1800" b="1" dirty="0">
                          <a:latin typeface="Times New Roman" panose="02020603050405020304" pitchFamily="18" charset="0"/>
                          <a:cs typeface="Times New Roman" panose="02020603050405020304" pitchFamily="18" charset="0"/>
                          <a:sym typeface="+mn-ea"/>
                        </a:rPr>
                        <a:t>ANURADHA KHATTAR AND S. M. K. QUADRI 1</a:t>
                      </a:r>
                      <a:endParaRPr lang="en-US" sz="1800" b="1" dirty="0">
                        <a:latin typeface="Times New Roman" panose="02020603050405020304" pitchFamily="18" charset="0"/>
                        <a:cs typeface="Times New Roman" panose="02020603050405020304" pitchFamily="18" charset="0"/>
                        <a:sym typeface="+mn-ea"/>
                      </a:endParaRPr>
                    </a:p>
                  </a:txBody>
                  <a:tcPr/>
                </a:tc>
                <a:tc>
                  <a:txBody>
                    <a:bodyPr/>
                    <a:p>
                      <a:pPr algn="l">
                        <a:buNone/>
                      </a:pPr>
                      <a:r>
                        <a:rPr lang="en-US" sz="1800" b="1" dirty="0">
                          <a:latin typeface="Times New Roman" panose="02020603050405020304" pitchFamily="18" charset="0"/>
                          <a:cs typeface="Times New Roman" panose="02020603050405020304" pitchFamily="18" charset="0"/>
                          <a:sym typeface="+mn-ea"/>
                        </a:rPr>
                        <a:t>CAMM: Cross-Attention Multimodal Classification of Disaster-Related Tweets</a:t>
                      </a:r>
                      <a:endParaRPr lang="en-US" sz="1800" b="1" dirty="0">
                        <a:latin typeface="Times New Roman" panose="02020603050405020304" pitchFamily="18" charset="0"/>
                        <a:cs typeface="Times New Roman" panose="02020603050405020304" pitchFamily="18" charset="0"/>
                        <a:sym typeface="+mn-ea"/>
                      </a:endParaRPr>
                    </a:p>
                  </a:txBody>
                  <a:tcPr/>
                </a:tc>
                <a:tc>
                  <a:txBody>
                    <a:bodyPr/>
                    <a:p>
                      <a:pPr algn="l">
                        <a:buNone/>
                      </a:pPr>
                      <a:r>
                        <a:rPr lang="en-US" sz="2000" b="1">
                          <a:latin typeface="Times New Roman" panose="02020603050405020304" pitchFamily="18" charset="0"/>
                          <a:cs typeface="Times New Roman" panose="02020603050405020304" pitchFamily="18" charset="0"/>
                        </a:rPr>
                        <a:t>The study integrates text and image data from social media posts during disasters to create CAMM (Cross-Attention Multi-Modal), a multimodal deep learning model using the attention mechanism. CAMM outperforms unimodal and popular multimodal models like MUTAN and BLOCK, achieving an average F1-score of 84.08%.</a:t>
                      </a:r>
                      <a:endParaRPr lang="en-US" sz="2000" b="1">
                        <a:latin typeface="Times New Roman" panose="02020603050405020304" pitchFamily="18" charset="0"/>
                        <a:cs typeface="Times New Roman" panose="02020603050405020304" pitchFamily="18" charset="0"/>
                      </a:endParaRPr>
                    </a:p>
                  </a:txBody>
                  <a:tcPr/>
                </a:tc>
                <a:tc>
                  <a:txBody>
                    <a:bodyPr/>
                    <a:p>
                      <a:pPr>
                        <a:buNone/>
                      </a:pPr>
                      <a:r>
                        <a:rPr lang="en-US" sz="1900" b="1">
                          <a:latin typeface="Times New Roman" panose="02020603050405020304" pitchFamily="18" charset="0"/>
                          <a:cs typeface="Times New Roman" panose="02020603050405020304" pitchFamily="18" charset="0"/>
                        </a:rPr>
                        <a:t>During the past decade, social media platforms have been extensively used for information</a:t>
                      </a:r>
                      <a:endParaRPr lang="en-US" sz="1900" b="1">
                        <a:latin typeface="Times New Roman" panose="02020603050405020304" pitchFamily="18" charset="0"/>
                        <a:cs typeface="Times New Roman" panose="02020603050405020304" pitchFamily="18" charset="0"/>
                      </a:endParaRPr>
                    </a:p>
                    <a:p>
                      <a:pPr>
                        <a:buNone/>
                      </a:pPr>
                      <a:r>
                        <a:rPr lang="en-US" sz="1900" b="1">
                          <a:latin typeface="Times New Roman" panose="02020603050405020304" pitchFamily="18" charset="0"/>
                          <a:cs typeface="Times New Roman" panose="02020603050405020304" pitchFamily="18" charset="0"/>
                        </a:rPr>
                        <a:t>dissemination by the affected community and humanitarian agencies during a disaster. Although many</a:t>
                      </a:r>
                      <a:endParaRPr lang="en-US" sz="1900" b="1">
                        <a:latin typeface="Times New Roman" panose="02020603050405020304" pitchFamily="18" charset="0"/>
                        <a:cs typeface="Times New Roman" panose="02020603050405020304" pitchFamily="18" charset="0"/>
                      </a:endParaRPr>
                    </a:p>
                    <a:p>
                      <a:pPr>
                        <a:buNone/>
                      </a:pPr>
                      <a:r>
                        <a:rPr lang="en-US" sz="1900" b="1">
                          <a:latin typeface="Times New Roman" panose="02020603050405020304" pitchFamily="18" charset="0"/>
                          <a:cs typeface="Times New Roman" panose="02020603050405020304" pitchFamily="18" charset="0"/>
                        </a:rPr>
                        <a:t>studies have been done recently to classify the informative and non-informative messages from social media</a:t>
                      </a:r>
                      <a:endParaRPr lang="en-US" sz="1900" b="1">
                        <a:latin typeface="Times New Roman" panose="02020603050405020304" pitchFamily="18" charset="0"/>
                        <a:cs typeface="Times New Roman" panose="02020603050405020304" pitchFamily="18" charset="0"/>
                      </a:endParaRPr>
                    </a:p>
                    <a:p>
                      <a:pPr>
                        <a:buNone/>
                      </a:pPr>
                      <a:r>
                        <a:rPr lang="en-US" sz="1900" b="1">
                          <a:latin typeface="Times New Roman" panose="02020603050405020304" pitchFamily="18" charset="0"/>
                          <a:cs typeface="Times New Roman" panose="02020603050405020304" pitchFamily="18" charset="0"/>
                        </a:rPr>
                        <a:t>posts, most are unimodal, i.e., have independently used textual or visual data to build deep learning models.</a:t>
                      </a:r>
                      <a:endParaRPr lang="en-US" sz="1900" b="1">
                        <a:latin typeface="Times New Roman" panose="02020603050405020304" pitchFamily="18" charset="0"/>
                        <a:cs typeface="Times New Roman" panose="02020603050405020304" pitchFamily="18" charset="0"/>
                      </a:endParaRPr>
                    </a:p>
                  </a:txBody>
                  <a:tcPr/>
                </a:tc>
              </a:tr>
            </a:tbl>
          </a:graphicData>
        </a:graphic>
      </p:graphicFrame>
      <p:sp>
        <p:nvSpPr>
          <p:cNvPr id="5" name="Text Box 4"/>
          <p:cNvSpPr txBox="1"/>
          <p:nvPr/>
        </p:nvSpPr>
        <p:spPr>
          <a:xfrm>
            <a:off x="2740025" y="620395"/>
            <a:ext cx="5875020" cy="522605"/>
          </a:xfrm>
          <a:prstGeom prst="rect">
            <a:avLst/>
          </a:prstGeom>
          <a:noFill/>
        </p:spPr>
        <p:txBody>
          <a:bodyPr wrap="square" rtlCol="0">
            <a:noAutofit/>
          </a:bodyPr>
          <a:p>
            <a:r>
              <a:rPr lang="en-US" sz="2700" b="1">
                <a:latin typeface="Times New Roman" panose="02020603050405020304" pitchFamily="18" charset="0"/>
                <a:cs typeface="Times New Roman" panose="02020603050405020304" pitchFamily="18" charset="0"/>
              </a:rPr>
              <a:t>            </a:t>
            </a:r>
            <a:r>
              <a:rPr lang="en-US" sz="2700" b="1" u="sng">
                <a:latin typeface="Times New Roman" panose="02020603050405020304" pitchFamily="18" charset="0"/>
                <a:cs typeface="Times New Roman" panose="02020603050405020304" pitchFamily="18" charset="0"/>
              </a:rPr>
              <a:t>LITERATURE SURVEY</a:t>
            </a:r>
            <a:endParaRPr lang="en-US" sz="2700" b="1" u="sng">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 name="Content Placeholder 5"/>
          <p:cNvGraphicFramePr/>
          <p:nvPr>
            <p:ph idx="1"/>
          </p:nvPr>
        </p:nvGraphicFramePr>
        <p:xfrm>
          <a:off x="0" y="0"/>
          <a:ext cx="12238355" cy="6910705"/>
        </p:xfrm>
        <a:graphic>
          <a:graphicData uri="http://schemas.openxmlformats.org/drawingml/2006/table">
            <a:tbl>
              <a:tblPr firstRow="1" bandRow="1">
                <a:tableStyleId>{5C22544A-7EE6-4342-B048-85BDC9FD1C3A}</a:tableStyleId>
              </a:tblPr>
              <a:tblGrid>
                <a:gridCol w="317500"/>
                <a:gridCol w="810895"/>
                <a:gridCol w="1764030"/>
                <a:gridCol w="1961515"/>
                <a:gridCol w="2624455"/>
                <a:gridCol w="4759960"/>
              </a:tblGrid>
              <a:tr h="3534410">
                <a:tc>
                  <a:txBody>
                    <a:bodyPr/>
                    <a:p>
                      <a:pPr>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2</a:t>
                      </a:r>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2023</a:t>
                      </a:r>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p>
                      <a:pPr>
                        <a:buNone/>
                      </a:pPr>
                      <a:r>
                        <a:rPr lang="en-US" sz="1800" dirty="0">
                          <a:solidFill>
                            <a:schemeClr val="tx1"/>
                          </a:solidFill>
                          <a:latin typeface="Times New Roman" panose="02020603050405020304" pitchFamily="18" charset="0"/>
                          <a:cs typeface="Times New Roman" panose="02020603050405020304" pitchFamily="18" charset="0"/>
                          <a:sym typeface="+mn-ea"/>
                        </a:rPr>
                        <a:t>ANTONIUS RACHMAT CHRISMANTO 1,2, ANNY KARTIKA SARI 1, AND YOHANES SUYANTO</a:t>
                      </a:r>
                      <a:endParaRPr lang="en-US" sz="1800" dirty="0">
                        <a:solidFill>
                          <a:schemeClr val="tx1"/>
                        </a:solidFill>
                        <a:latin typeface="Times New Roman" panose="02020603050405020304" pitchFamily="18" charset="0"/>
                        <a:cs typeface="Times New Roman" panose="02020603050405020304" pitchFamily="18" charset="0"/>
                        <a:sym typeface="+mn-ea"/>
                      </a:endParaRPr>
                    </a:p>
                  </a:txBody>
                  <a:tcPr>
                    <a:solidFill>
                      <a:schemeClr val="bg1">
                        <a:lumMod val="85000"/>
                      </a:schemeClr>
                    </a:solidFill>
                  </a:tcPr>
                </a:tc>
                <a:tc>
                  <a:txBody>
                    <a:bodyPr/>
                    <a:p>
                      <a:pPr>
                        <a:buNone/>
                      </a:pPr>
                      <a:r>
                        <a:rPr lang="en-US" sz="1800" dirty="0">
                          <a:solidFill>
                            <a:schemeClr val="tx1"/>
                          </a:solidFill>
                          <a:latin typeface="Times New Roman" panose="02020603050405020304" pitchFamily="18" charset="0"/>
                          <a:cs typeface="Times New Roman" panose="02020603050405020304" pitchFamily="18" charset="0"/>
                          <a:sym typeface="+mn-ea"/>
                        </a:rPr>
                        <a:t>Enhancing Spam Comment Detection on Social Media With </a:t>
                      </a:r>
                      <a:r>
                        <a:rPr lang="en-US" sz="1800" dirty="0" err="1">
                          <a:solidFill>
                            <a:schemeClr val="tx1"/>
                          </a:solidFill>
                          <a:latin typeface="Times New Roman" panose="02020603050405020304" pitchFamily="18" charset="0"/>
                          <a:cs typeface="Times New Roman" panose="02020603050405020304" pitchFamily="18" charset="0"/>
                          <a:sym typeface="+mn-ea"/>
                        </a:rPr>
                        <a:t>Emoji</a:t>
                      </a:r>
                      <a:r>
                        <a:rPr lang="en-US" sz="1800" dirty="0">
                          <a:solidFill>
                            <a:schemeClr val="tx1"/>
                          </a:solidFill>
                          <a:latin typeface="Times New Roman" panose="02020603050405020304" pitchFamily="18" charset="0"/>
                          <a:cs typeface="Times New Roman" panose="02020603050405020304" pitchFamily="18" charset="0"/>
                          <a:sym typeface="+mn-ea"/>
                        </a:rPr>
                        <a:t> Feature and Post-Comment Pairs Approach Using Ensemble Methods of Machine Learning.</a:t>
                      </a:r>
                      <a:endParaRPr lang="en-US" sz="1800">
                        <a:latin typeface="Times New Roman" panose="02020603050405020304" pitchFamily="18" charset="0"/>
                        <a:cs typeface="Times New Roman" panose="02020603050405020304" pitchFamily="18" charset="0"/>
                      </a:endParaRPr>
                    </a:p>
                    <a:p>
                      <a:pPr>
                        <a:buNone/>
                      </a:pPr>
                      <a:endParaRPr lang="en-US">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p>
                      <a:pPr>
                        <a:buNone/>
                      </a:pPr>
                      <a:r>
                        <a:rPr lang="en-US" sz="1800">
                          <a:solidFill>
                            <a:schemeClr val="tx1"/>
                          </a:solidFill>
                          <a:latin typeface="Times New Roman" panose="02020603050405020304" pitchFamily="18" charset="0"/>
                          <a:cs typeface="Times New Roman" panose="02020603050405020304" pitchFamily="18" charset="0"/>
                        </a:rPr>
                        <a:t>The research addressed social media text spam detection using emojis and stacked post-comment pairs.  Results showed improved accuracy and F1 scores, with SVM (RBF kernel) and soft voting ensemble methods performing best on average.</a:t>
                      </a:r>
                      <a:endParaRPr lang="en-US" sz="180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p>
                      <a:pPr>
                        <a:buNone/>
                      </a:pPr>
                      <a:r>
                        <a:rPr lang="en-US">
                          <a:solidFill>
                            <a:schemeClr val="tx1"/>
                          </a:solidFill>
                          <a:latin typeface="Times New Roman" panose="02020603050405020304" pitchFamily="18" charset="0"/>
                          <a:cs typeface="Times New Roman" panose="02020603050405020304" pitchFamily="18" charset="0"/>
                        </a:rPr>
                        <a:t> Although some social media platforms</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already have spam filters, these are limited to English.</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Another problem is the limited publicly available datasets</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for identifying spam text on social media. Most datasets on</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social media are found in English, and obtaining datasets in</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other languages, including Indonesian, is challenging.</a:t>
                      </a:r>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r>
              <a:tr h="3253105">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3</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2021</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sz="1800" b="1" dirty="0">
                          <a:latin typeface="Times New Roman" panose="02020603050405020304" pitchFamily="18" charset="0"/>
                          <a:cs typeface="Times New Roman" panose="02020603050405020304" pitchFamily="18" charset="0"/>
                          <a:sym typeface="+mn-ea"/>
                        </a:rPr>
                        <a:t>ZHIRUI LUO , QINGQING LI , AND JUN ZHENG </a:t>
                      </a:r>
                      <a:endParaRPr lang="en-US" sz="1800" b="1" dirty="0">
                        <a:latin typeface="Times New Roman" panose="02020603050405020304" pitchFamily="18" charset="0"/>
                        <a:cs typeface="Times New Roman" panose="02020603050405020304" pitchFamily="18" charset="0"/>
                        <a:sym typeface="+mn-ea"/>
                      </a:endParaRPr>
                    </a:p>
                  </a:txBody>
                  <a:tcPr/>
                </a:tc>
                <a:tc>
                  <a:txBody>
                    <a:bodyPr/>
                    <a:p>
                      <a:pPr>
                        <a:buNone/>
                      </a:pPr>
                      <a:r>
                        <a:rPr lang="en-US" sz="1800" b="1" dirty="0">
                          <a:latin typeface="Times New Roman" panose="02020603050405020304" pitchFamily="18" charset="0"/>
                          <a:cs typeface="Times New Roman" panose="02020603050405020304" pitchFamily="18" charset="0"/>
                          <a:sym typeface="+mn-ea"/>
                        </a:rPr>
                        <a:t>Deep Feature Fusion for Rumor Detection on Twitter</a:t>
                      </a:r>
                      <a:endParaRPr lang="en-US" sz="1800" b="1" dirty="0">
                        <a:latin typeface="Times New Roman" panose="02020603050405020304" pitchFamily="18" charset="0"/>
                        <a:cs typeface="Times New Roman" panose="02020603050405020304" pitchFamily="18" charset="0"/>
                        <a:sym typeface="+mn-ea"/>
                      </a:endParaRPr>
                    </a:p>
                  </a:txBody>
                  <a:tcPr/>
                </a:tc>
                <a:tc>
                  <a:txBody>
                    <a:bodyPr/>
                    <a:p>
                      <a:pPr>
                        <a:buNone/>
                      </a:pPr>
                      <a:r>
                        <a:rPr lang="en-US" sz="1800" b="1">
                          <a:latin typeface="Times New Roman" panose="02020603050405020304" pitchFamily="18" charset="0"/>
                          <a:cs typeface="Times New Roman" panose="02020603050405020304" pitchFamily="18" charset="0"/>
                        </a:rPr>
                        <a:t>The paper introduces a new method for Twitter rumor detection by combining linguistic features from source tweets with propagation tree patterns, using a pre-trained Transformer-based model and a CNN architecture. </a:t>
                      </a:r>
                      <a:endParaRPr lang="en-US" sz="1800" b="1">
                        <a:latin typeface="Times New Roman" panose="02020603050405020304" pitchFamily="18" charset="0"/>
                        <a:cs typeface="Times New Roman" panose="02020603050405020304" pitchFamily="18" charset="0"/>
                      </a:endParaRPr>
                    </a:p>
                  </a:txBody>
                  <a:tcPr/>
                </a:tc>
                <a:tc>
                  <a:txBody>
                    <a:bodyPr/>
                    <a:p>
                      <a:pPr>
                        <a:buNone/>
                      </a:pPr>
                      <a:r>
                        <a:rPr lang="en-US" b="1">
                          <a:latin typeface="Times New Roman" panose="02020603050405020304" pitchFamily="18" charset="0"/>
                          <a:cs typeface="Times New Roman" panose="02020603050405020304" pitchFamily="18" charset="0"/>
                        </a:rPr>
                        <a:t>Most content-based approaches utilize some traditional linguistic features such as topic features, term frequency and bag-of-word for rumor detection. Those traditional linguistic approaches require long documents as input, thus facing the data sparsity problem associated with short text input such as tweet.</a:t>
                      </a:r>
                      <a:endParaRPr lang="en-US" b="1">
                        <a:latin typeface="Times New Roman" panose="02020603050405020304" pitchFamily="18" charset="0"/>
                        <a:cs typeface="Times New Roman" panose="02020603050405020304" pitchFamily="18" charset="0"/>
                      </a:endParaRPr>
                    </a:p>
                    <a:p>
                      <a:pPr>
                        <a:buNone/>
                      </a:pPr>
                      <a:r>
                        <a:rPr lang="en-US" b="1">
                          <a:latin typeface="Times New Roman" panose="02020603050405020304" pitchFamily="18" charset="0"/>
                          <a:cs typeface="Times New Roman" panose="02020603050405020304" pitchFamily="18" charset="0"/>
                        </a:rPr>
                        <a:t>(140 characters limitation)</a:t>
                      </a:r>
                      <a:endParaRPr lang="en-US" b="1">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Content Placeholder 3"/>
          <p:cNvGraphicFramePr/>
          <p:nvPr>
            <p:ph idx="1"/>
          </p:nvPr>
        </p:nvGraphicFramePr>
        <p:xfrm>
          <a:off x="635" y="0"/>
          <a:ext cx="12235815" cy="6955790"/>
        </p:xfrm>
        <a:graphic>
          <a:graphicData uri="http://schemas.openxmlformats.org/drawingml/2006/table">
            <a:tbl>
              <a:tblPr firstRow="1" bandRow="1">
                <a:tableStyleId>{5C22544A-7EE6-4342-B048-85BDC9FD1C3A}</a:tableStyleId>
              </a:tblPr>
              <a:tblGrid>
                <a:gridCol w="354330"/>
                <a:gridCol w="762635"/>
                <a:gridCol w="1678940"/>
                <a:gridCol w="2063750"/>
                <a:gridCol w="3667760"/>
                <a:gridCol w="3708400"/>
              </a:tblGrid>
              <a:tr h="3454400">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4</a:t>
                      </a:r>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2022</a:t>
                      </a:r>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p>
                      <a:pPr>
                        <a:buNone/>
                      </a:pPr>
                      <a:r>
                        <a:rPr lang="en-US" sz="1800" dirty="0">
                          <a:solidFill>
                            <a:schemeClr val="tx1"/>
                          </a:solidFill>
                          <a:latin typeface="Times New Roman" panose="02020603050405020304" pitchFamily="18" charset="0"/>
                          <a:cs typeface="Times New Roman" panose="02020603050405020304" pitchFamily="18" charset="0"/>
                          <a:sym typeface="+mn-ea"/>
                        </a:rPr>
                        <a:t>ABDULQADER M. ALMARS 1, MALIK ALMALIKI1, TALAL H. NOOR 1, MAJED M. ALWATEER 1, AND ELSAYED ATLAM</a:t>
                      </a:r>
                      <a:endParaRPr lang="en-US" sz="1800" dirty="0">
                        <a:solidFill>
                          <a:schemeClr val="tx1"/>
                        </a:solidFill>
                        <a:latin typeface="Times New Roman" panose="02020603050405020304" pitchFamily="18" charset="0"/>
                        <a:cs typeface="Times New Roman" panose="02020603050405020304" pitchFamily="18" charset="0"/>
                        <a:sym typeface="+mn-ea"/>
                      </a:endParaRPr>
                    </a:p>
                  </a:txBody>
                  <a:tcPr>
                    <a:solidFill>
                      <a:schemeClr val="bg1">
                        <a:lumMod val="75000"/>
                      </a:schemeClr>
                    </a:solidFill>
                  </a:tcPr>
                </a:tc>
                <a:tc>
                  <a:txBody>
                    <a:bodyPr/>
                    <a:p>
                      <a:pPr>
                        <a:buNone/>
                      </a:pPr>
                      <a:r>
                        <a:rPr lang="en-US" sz="1800" dirty="0">
                          <a:solidFill>
                            <a:schemeClr val="tx1"/>
                          </a:solidFill>
                          <a:latin typeface="Times New Roman" panose="02020603050405020304" pitchFamily="18" charset="0"/>
                          <a:cs typeface="Times New Roman" panose="02020603050405020304" pitchFamily="18" charset="0"/>
                          <a:sym typeface="+mn-ea"/>
                        </a:rPr>
                        <a:t>HANN: Hybrid Attention Neural Network for Detecting Covid-19 Related Rumors</a:t>
                      </a:r>
                      <a:endParaRPr lang="en-IN" sz="1800" dirty="0">
                        <a:latin typeface="Times New Roman" panose="02020603050405020304" pitchFamily="18" charset="0"/>
                        <a:cs typeface="Times New Roman" panose="02020603050405020304" pitchFamily="18" charset="0"/>
                      </a:endParaRPr>
                    </a:p>
                    <a:p>
                      <a:pPr>
                        <a:buNone/>
                      </a:pPr>
                      <a:endParaRPr lang="en-US"/>
                    </a:p>
                  </a:txBody>
                  <a:tcPr>
                    <a:solidFill>
                      <a:schemeClr val="bg1">
                        <a:lumMod val="75000"/>
                      </a:schemeClr>
                    </a:solidFill>
                  </a:tcPr>
                </a:tc>
                <a:tc>
                  <a:txBody>
                    <a:bodyPr/>
                    <a:p>
                      <a:pPr>
                        <a:buNone/>
                      </a:pPr>
                      <a:r>
                        <a:rPr lang="en-US" sz="1800">
                          <a:solidFill>
                            <a:schemeClr val="tx1"/>
                          </a:solidFill>
                          <a:latin typeface="Times New Roman" panose="02020603050405020304" pitchFamily="18" charset="0"/>
                          <a:cs typeface="Times New Roman" panose="02020603050405020304" pitchFamily="18" charset="0"/>
                        </a:rPr>
                        <a:t>The paper presents a Hybrid Attention Neural Network (HANN) for detecting rumors on social media, combining CNNs and Bi-LSTM networks with attention modules.  Integrates software engineering features for enhanced accuracy.</a:t>
                      </a:r>
                      <a:endParaRPr lang="en-US" sz="1800">
                        <a:solidFill>
                          <a:schemeClr val="tx1"/>
                        </a:solidFill>
                        <a:latin typeface="Times New Roman" panose="02020603050405020304" pitchFamily="18" charset="0"/>
                        <a:cs typeface="Times New Roman" panose="02020603050405020304" pitchFamily="18" charset="0"/>
                      </a:endParaRPr>
                    </a:p>
                  </a:txBody>
                  <a:tcPr>
                    <a:solidFill>
                      <a:schemeClr val="bg1">
                        <a:lumMod val="75000"/>
                      </a:schemeClr>
                    </a:solidFill>
                  </a:tcPr>
                </a:tc>
                <a:tc>
                  <a:txBody>
                    <a:bodyPr/>
                    <a:p>
                      <a:pPr>
                        <a:buNone/>
                      </a:pPr>
                      <a:r>
                        <a:rPr lang="en-US">
                          <a:solidFill>
                            <a:schemeClr val="tx1"/>
                          </a:solidFill>
                          <a:latin typeface="Times New Roman" panose="02020603050405020304" pitchFamily="18" charset="0"/>
                          <a:cs typeface="Times New Roman" panose="02020603050405020304" pitchFamily="18" charset="0"/>
                        </a:rPr>
                        <a:t>The main limitations can</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be summarized in two points. First. when analyzing text</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for text classification, not every word in a sentence has the same importance.Second, these deep learning approaches</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can classify or detect information to rumors or non-rumors</a:t>
                      </a:r>
                      <a:endParaRPr lang="en-US">
                        <a:solidFill>
                          <a:schemeClr val="tx1"/>
                        </a:solidFill>
                        <a:latin typeface="Times New Roman" panose="02020603050405020304" pitchFamily="18" charset="0"/>
                        <a:cs typeface="Times New Roman" panose="02020603050405020304" pitchFamily="18" charset="0"/>
                      </a:endParaRPr>
                    </a:p>
                    <a:p>
                      <a:pPr>
                        <a:buNone/>
                      </a:pPr>
                      <a:r>
                        <a:rPr lang="en-US">
                          <a:solidFill>
                            <a:schemeClr val="tx1"/>
                          </a:solidFill>
                          <a:latin typeface="Times New Roman" panose="02020603050405020304" pitchFamily="18" charset="0"/>
                          <a:cs typeface="Times New Roman" panose="02020603050405020304" pitchFamily="18" charset="0"/>
                        </a:rPr>
                        <a:t>without explaining why the model reached these decisions.</a:t>
                      </a:r>
                      <a:endParaRPr lang="en-US">
                        <a:solidFill>
                          <a:schemeClr val="tx1"/>
                        </a:solidFill>
                        <a:latin typeface="Times New Roman" panose="02020603050405020304" pitchFamily="18" charset="0"/>
                        <a:cs typeface="Times New Roman" panose="02020603050405020304" pitchFamily="18" charset="0"/>
                      </a:endParaRPr>
                    </a:p>
                  </a:txBody>
                  <a:tcPr>
                    <a:solidFill>
                      <a:schemeClr val="bg1">
                        <a:lumMod val="75000"/>
                      </a:schemeClr>
                    </a:solidFill>
                  </a:tcPr>
                </a:tc>
              </a:tr>
              <a:tr h="3501390">
                <a:tc>
                  <a:txBody>
                    <a:bodyPr/>
                    <a:p>
                      <a:pPr>
                        <a:buNone/>
                      </a:pPr>
                      <a:r>
                        <a:rPr lang="en-US">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a:buNone/>
                      </a:pPr>
                      <a:r>
                        <a:rPr lang="en-US" b="1">
                          <a:latin typeface="Times New Roman" panose="02020603050405020304" pitchFamily="18" charset="0"/>
                          <a:cs typeface="Times New Roman" panose="02020603050405020304" pitchFamily="18" charset="0"/>
                        </a:rPr>
                        <a:t>5</a:t>
                      </a:r>
                      <a:endParaRPr lang="en-US" b="1">
                        <a:latin typeface="Times New Roman" panose="02020603050405020304" pitchFamily="18" charset="0"/>
                        <a:cs typeface="Times New Roman" panose="02020603050405020304" pitchFamily="18" charset="0"/>
                      </a:endParaRPr>
                    </a:p>
                  </a:txBody>
                  <a:tcPr/>
                </a:tc>
                <a:tc>
                  <a:txBody>
                    <a:bodyPr/>
                    <a:p>
                      <a:pPr>
                        <a:buNone/>
                      </a:pPr>
                      <a:endParaRPr lang="en-US">
                        <a:latin typeface="Times New Roman" panose="02020603050405020304" pitchFamily="18" charset="0"/>
                        <a:cs typeface="Times New Roman" panose="02020603050405020304" pitchFamily="18" charset="0"/>
                      </a:endParaRPr>
                    </a:p>
                    <a:p>
                      <a:pPr>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2022</a:t>
                      </a:r>
                      <a:endParaRPr lang="en-US" b="1">
                        <a:latin typeface="Times New Roman" panose="02020603050405020304" pitchFamily="18" charset="0"/>
                        <a:cs typeface="Times New Roman" panose="02020603050405020304" pitchFamily="18" charset="0"/>
                      </a:endParaRPr>
                    </a:p>
                  </a:txBody>
                  <a:tcPr/>
                </a:tc>
                <a:tc>
                  <a:txBody>
                    <a:bodyPr/>
                    <a:p>
                      <a:pPr>
                        <a:buNone/>
                      </a:pPr>
                      <a:r>
                        <a:rPr lang="en-US" sz="1800" b="1" dirty="0">
                          <a:latin typeface="Times New Roman" panose="02020603050405020304" pitchFamily="18" charset="0"/>
                          <a:cs typeface="Times New Roman" panose="02020603050405020304" pitchFamily="18" charset="0"/>
                          <a:sym typeface="+mn-ea"/>
                        </a:rPr>
                        <a:t>NAZEEH GHATASHEH 1, ISMAIL ALTAHARWA 2, AND KHALED ALDEBEI</a:t>
                      </a:r>
                      <a:endParaRPr lang="en-US" sz="1800" b="1" dirty="0">
                        <a:latin typeface="Times New Roman" panose="02020603050405020304" pitchFamily="18" charset="0"/>
                        <a:cs typeface="Times New Roman" panose="02020603050405020304" pitchFamily="18" charset="0"/>
                        <a:sym typeface="+mn-ea"/>
                      </a:endParaRPr>
                    </a:p>
                  </a:txBody>
                  <a:tcPr/>
                </a:tc>
                <a:tc>
                  <a:txBody>
                    <a:bodyPr/>
                    <a:p>
                      <a:pPr>
                        <a:buNone/>
                      </a:pPr>
                      <a:r>
                        <a:rPr lang="en-US" sz="1800" b="1" dirty="0">
                          <a:latin typeface="Times New Roman" panose="02020603050405020304" pitchFamily="18" charset="0"/>
                          <a:cs typeface="Times New Roman" panose="02020603050405020304" pitchFamily="18" charset="0"/>
                          <a:sym typeface="+mn-ea"/>
                        </a:rPr>
                        <a:t>Modified Genetic Algorithm for Feature Selection and Hyper Parameter Optimization: Case of  </a:t>
                      </a:r>
                      <a:r>
                        <a:rPr lang="en-US" sz="1800" b="1" dirty="0" err="1">
                          <a:latin typeface="Times New Roman" panose="02020603050405020304" pitchFamily="18" charset="0"/>
                          <a:cs typeface="Times New Roman" panose="02020603050405020304" pitchFamily="18" charset="0"/>
                          <a:sym typeface="+mn-ea"/>
                        </a:rPr>
                        <a:t>XGBoost</a:t>
                      </a:r>
                      <a:r>
                        <a:rPr lang="en-US" sz="1800" b="1" dirty="0">
                          <a:latin typeface="Times New Roman" panose="02020603050405020304" pitchFamily="18" charset="0"/>
                          <a:cs typeface="Times New Roman" panose="02020603050405020304" pitchFamily="18" charset="0"/>
                          <a:sym typeface="+mn-ea"/>
                        </a:rPr>
                        <a:t> in Spam Prediction</a:t>
                      </a:r>
                      <a:endParaRPr lang="en-IN" sz="1800" dirty="0">
                        <a:latin typeface="Times New Roman" panose="02020603050405020304" pitchFamily="18" charset="0"/>
                        <a:cs typeface="Times New Roman" panose="02020603050405020304" pitchFamily="18" charset="0"/>
                      </a:endParaRPr>
                    </a:p>
                    <a:p>
                      <a:pPr>
                        <a:buNone/>
                      </a:pPr>
                      <a:endParaRPr lang="en-US"/>
                    </a:p>
                  </a:txBody>
                  <a:tcPr/>
                </a:tc>
                <a:tc>
                  <a:txBody>
                    <a:bodyPr/>
                    <a:p>
                      <a:pPr>
                        <a:buNone/>
                      </a:pPr>
                      <a:r>
                        <a:rPr lang="en-US" sz="1800" b="1">
                          <a:latin typeface="Times New Roman" panose="02020603050405020304" pitchFamily="18" charset="0"/>
                          <a:cs typeface="Times New Roman" panose="02020603050405020304" pitchFamily="18" charset="0"/>
                        </a:rPr>
                        <a:t>The paper proposes a modified genetic algorithm to address Twitter spam, combining dimensionality reduction and hyperparameter optimization. It utilizes eXtreme Gradient Boosting to create a highly accurate spam prediction model, outperforming traditional methods and even BERT-based deep learning models. </a:t>
                      </a:r>
                      <a:endParaRPr lang="en-US" sz="1800" b="1">
                        <a:latin typeface="Times New Roman" panose="02020603050405020304" pitchFamily="18" charset="0"/>
                        <a:cs typeface="Times New Roman" panose="02020603050405020304" pitchFamily="18" charset="0"/>
                      </a:endParaRPr>
                    </a:p>
                  </a:txBody>
                  <a:tcPr/>
                </a:tc>
                <a:tc>
                  <a:txBody>
                    <a:bodyPr/>
                    <a:p>
                      <a:pPr>
                        <a:buNone/>
                      </a:pPr>
                      <a:r>
                        <a:rPr lang="en-US" b="1">
                          <a:latin typeface="Times New Roman" panose="02020603050405020304" pitchFamily="18" charset="0"/>
                          <a:cs typeface="Times New Roman" panose="02020603050405020304" pitchFamily="18" charset="0"/>
                        </a:rPr>
                        <a:t>Earlier solutions were limited to the rule-based and regular expression matching. However, as spammers developed good experience to evade such detectors, information</a:t>
                      </a:r>
                      <a:endParaRPr lang="en-US" b="1">
                        <a:latin typeface="Times New Roman" panose="02020603050405020304" pitchFamily="18" charset="0"/>
                        <a:cs typeface="Times New Roman" panose="02020603050405020304" pitchFamily="18" charset="0"/>
                      </a:endParaRPr>
                    </a:p>
                    <a:p>
                      <a:pPr>
                        <a:buNone/>
                      </a:pPr>
                      <a:r>
                        <a:rPr lang="en-US" b="1">
                          <a:latin typeface="Times New Roman" panose="02020603050405020304" pitchFamily="18" charset="0"/>
                          <a:cs typeface="Times New Roman" panose="02020603050405020304" pitchFamily="18" charset="0"/>
                        </a:rPr>
                        <a:t>security practitioners considered content-based characteristics restrictively.</a:t>
                      </a:r>
                      <a:endParaRPr lang="en-US" b="1">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702156"/>
            <a:ext cx="10945790" cy="803371"/>
          </a:xfrm>
        </p:spPr>
        <p:txBody>
          <a:bodyPr>
            <a:normAutofit/>
          </a:bodyPr>
          <a:lstStyle/>
          <a:p>
            <a:r>
              <a:rPr lang="en-US" sz="3200" b="1" dirty="0"/>
              <a:t>                               </a:t>
            </a:r>
            <a:r>
              <a:rPr lang="en-US" sz="3200" b="1" u="sng" dirty="0">
                <a:latin typeface="Times New Roman" panose="02020603050405020304" pitchFamily="18" charset="0"/>
                <a:cs typeface="Times New Roman" panose="02020603050405020304" pitchFamily="18" charset="0"/>
              </a:rPr>
              <a:t>EXISTING SYSTEM</a:t>
            </a:r>
            <a:endParaRPr lang="en-US" sz="32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1745" y="1200727"/>
            <a:ext cx="11269063" cy="5785744"/>
          </a:xfrm>
        </p:spPr>
        <p:txBody>
          <a:bodyPr>
            <a:normAutofit/>
          </a:bodyPr>
          <a:lstStyle/>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Compared with feature engineering methods, the effectiveness of deep neural networks on automatic feature learning has been verified in many NLP tasks, such as parsing, text classification, machine translation and question answering</a:t>
            </a: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Employed</a:t>
            </a:r>
            <a:r>
              <a:rPr lang="en-US" sz="2400" b="1" dirty="0">
                <a:latin typeface="Times New Roman" panose="02020603050405020304" pitchFamily="18" charset="0"/>
                <a:cs typeface="Times New Roman" panose="02020603050405020304" pitchFamily="18" charset="0"/>
              </a:rPr>
              <a:t> </a:t>
            </a:r>
            <a:r>
              <a:rPr lang="en-US" sz="2400" b="1" dirty="0">
                <a:solidFill>
                  <a:schemeClr val="accent1">
                    <a:lumMod val="50000"/>
                    <a:lumOff val="50000"/>
                  </a:schemeClr>
                </a:solidFill>
                <a:latin typeface="Times New Roman" panose="02020603050405020304" pitchFamily="18" charset="0"/>
                <a:cs typeface="Times New Roman" panose="02020603050405020304" pitchFamily="18" charset="0"/>
              </a:rPr>
              <a:t>Recurrent Neural Network (RNN) </a:t>
            </a:r>
            <a:r>
              <a:rPr lang="en-US" sz="2400" b="1" dirty="0">
                <a:solidFill>
                  <a:schemeClr val="tx1"/>
                </a:solidFill>
                <a:latin typeface="Times New Roman" panose="02020603050405020304" pitchFamily="18" charset="0"/>
                <a:cs typeface="Times New Roman" panose="02020603050405020304" pitchFamily="18" charset="0"/>
              </a:rPr>
              <a:t>to learn a dynamic temporal representation for each microblog based on its reposts over time and make the prediction according to the representation of the entire repost sequence. </a:t>
            </a: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It is the first attempt to introduce deep neural networks into </a:t>
            </a:r>
            <a:r>
              <a:rPr lang="en-US" sz="2400" b="1" dirty="0">
                <a:solidFill>
                  <a:schemeClr val="accent1">
                    <a:lumMod val="50000"/>
                    <a:lumOff val="50000"/>
                  </a:schemeClr>
                </a:solidFill>
                <a:latin typeface="Times New Roman" panose="02020603050405020304" pitchFamily="18" charset="0"/>
                <a:cs typeface="Times New Roman" panose="02020603050405020304" pitchFamily="18" charset="0"/>
              </a:rPr>
              <a:t>repost-based rumor detection </a:t>
            </a:r>
            <a:r>
              <a:rPr lang="en-US" sz="2400" b="1" dirty="0">
                <a:solidFill>
                  <a:schemeClr val="tx1"/>
                </a:solidFill>
                <a:latin typeface="Times New Roman" panose="02020603050405020304" pitchFamily="18" charset="0"/>
                <a:cs typeface="Times New Roman" panose="02020603050405020304" pitchFamily="18" charset="0"/>
              </a:rPr>
              <a:t>and achieves considerable performance on real-world datasets.  </a:t>
            </a:r>
            <a:endParaRPr lang="en-US" sz="2400"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b="1" dirty="0">
                <a:solidFill>
                  <a:schemeClr val="tx1"/>
                </a:solidFill>
                <a:latin typeface="Times New Roman" panose="02020603050405020304" pitchFamily="18" charset="0"/>
                <a:cs typeface="Times New Roman" panose="02020603050405020304" pitchFamily="18" charset="0"/>
              </a:rPr>
              <a:t>Employed paragraph vector and convolutional neural networks on the repost sequence to</a:t>
            </a:r>
            <a:r>
              <a:rPr lang="en-US" sz="2400" b="1" dirty="0">
                <a:latin typeface="Times New Roman" panose="02020603050405020304" pitchFamily="18" charset="0"/>
                <a:cs typeface="Times New Roman" panose="02020603050405020304" pitchFamily="18" charset="0"/>
              </a:rPr>
              <a:t> </a:t>
            </a:r>
            <a:r>
              <a:rPr lang="en-US" sz="2400" b="1" dirty="0">
                <a:solidFill>
                  <a:schemeClr val="accent1">
                    <a:lumMod val="50000"/>
                    <a:lumOff val="50000"/>
                  </a:schemeClr>
                </a:solidFill>
                <a:latin typeface="Times New Roman" panose="02020603050405020304" pitchFamily="18" charset="0"/>
                <a:cs typeface="Times New Roman" panose="02020603050405020304" pitchFamily="18" charset="0"/>
              </a:rPr>
              <a:t>detect rumors</a:t>
            </a:r>
            <a:r>
              <a:rPr lang="en-US" sz="2400" b="1" dirty="0">
                <a:latin typeface="Times New Roman" panose="02020603050405020304" pitchFamily="18" charset="0"/>
                <a:cs typeface="Times New Roman" panose="02020603050405020304" pitchFamily="18" charset="0"/>
              </a:rPr>
              <a:t>.</a:t>
            </a:r>
            <a:endParaRPr lang="en-IN" sz="2400" b="1"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66" y="720629"/>
            <a:ext cx="11029616" cy="794135"/>
          </a:xfrm>
        </p:spPr>
        <p:txBody>
          <a:bodyPr/>
          <a:lstStyle/>
          <a:p>
            <a:r>
              <a:rPr lang="en-US" b="1" dirty="0"/>
              <a:t>                                    </a:t>
            </a:r>
            <a:r>
              <a:rPr lang="en-US" b="1" u="sng" dirty="0">
                <a:latin typeface="Times New Roman" panose="02020603050405020304" pitchFamily="18" charset="0"/>
                <a:cs typeface="Times New Roman" panose="02020603050405020304" pitchFamily="18" charset="0"/>
              </a:rPr>
              <a:t>DISADVANTAGES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5275" y="1646555"/>
            <a:ext cx="11476355" cy="5403850"/>
          </a:xfrm>
        </p:spPr>
        <p:txBody>
          <a:bodyPr>
            <a:normAutofit/>
          </a:bodyPr>
          <a:lstStyle/>
          <a:p>
            <a:pPr lvl="0" algn="just">
              <a:buFont typeface="Wingdings" panose="05000000000000000000" pitchFamily="2" charset="2"/>
              <a:buChar char="§"/>
            </a:pPr>
            <a:r>
              <a:rPr lang="en-US" sz="2800" b="1" dirty="0">
                <a:solidFill>
                  <a:schemeClr val="tx1"/>
                </a:solidFill>
                <a:latin typeface="Times New Roman" panose="02020603050405020304" pitchFamily="18" charset="0"/>
                <a:cs typeface="Times New Roman" panose="02020603050405020304" pitchFamily="18" charset="0"/>
              </a:rPr>
              <a:t>With the rapid growth of large-scale social media platforms, such as Facebook, Twitter, and Instagram, rumor is becoming a more and more serious social problem than ever before.</a:t>
            </a:r>
            <a:endParaRPr lang="en-US" sz="2800" b="1"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
            </a:pPr>
            <a:r>
              <a:rPr lang="en-US" sz="2800" b="1" dirty="0">
                <a:solidFill>
                  <a:schemeClr val="tx1"/>
                </a:solidFill>
                <a:latin typeface="Times New Roman" panose="02020603050405020304" pitchFamily="18" charset="0"/>
                <a:cs typeface="Times New Roman" panose="02020603050405020304" pitchFamily="18" charset="0"/>
              </a:rPr>
              <a:t>The</a:t>
            </a:r>
            <a:r>
              <a:rPr lang="en-US" sz="2800" b="1" dirty="0">
                <a:latin typeface="Times New Roman" panose="02020603050405020304" pitchFamily="18" charset="0"/>
                <a:cs typeface="Times New Roman" panose="02020603050405020304" pitchFamily="18" charset="0"/>
              </a:rPr>
              <a:t> </a:t>
            </a:r>
            <a:r>
              <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rPr>
              <a:t>widespread of rumors</a:t>
            </a:r>
            <a:r>
              <a:rPr lang="en-US" sz="2800" b="1" dirty="0">
                <a:solidFill>
                  <a:schemeClr val="tx1"/>
                </a:solidFill>
                <a:latin typeface="Times New Roman" panose="02020603050405020304" pitchFamily="18" charset="0"/>
                <a:cs typeface="Times New Roman" panose="02020603050405020304" pitchFamily="18" charset="0"/>
              </a:rPr>
              <a:t> in social media severely prevents people achieving reliable information and may result in</a:t>
            </a:r>
            <a:r>
              <a:rPr lang="en-US" sz="2800" b="1" dirty="0">
                <a:latin typeface="Times New Roman" panose="02020603050405020304" pitchFamily="18" charset="0"/>
                <a:cs typeface="Times New Roman" panose="02020603050405020304" pitchFamily="18" charset="0"/>
              </a:rPr>
              <a:t> </a:t>
            </a:r>
            <a:r>
              <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rPr>
              <a:t>enormous economic loss or public panic </a:t>
            </a:r>
            <a:r>
              <a:rPr lang="en-US" sz="2800" b="1" dirty="0">
                <a:solidFill>
                  <a:schemeClr val="tx1"/>
                </a:solidFill>
                <a:latin typeface="Times New Roman" panose="02020603050405020304" pitchFamily="18" charset="0"/>
                <a:cs typeface="Times New Roman" panose="02020603050405020304" pitchFamily="18" charset="0"/>
              </a:rPr>
              <a:t>when some emergencies happen.</a:t>
            </a:r>
            <a:endParaRPr lang="en-US" sz="2800" b="1"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
            </a:pPr>
            <a:r>
              <a:rPr lang="en-US" sz="2800" b="1" dirty="0">
                <a:solidFill>
                  <a:schemeClr val="tx1"/>
                </a:solidFill>
                <a:latin typeface="Times New Roman" panose="02020603050405020304" pitchFamily="18" charset="0"/>
                <a:cs typeface="Times New Roman" panose="02020603050405020304" pitchFamily="18" charset="0"/>
              </a:rPr>
              <a:t>Rumor detection methods based on propagation model have </a:t>
            </a:r>
            <a:r>
              <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rPr>
              <a:t>not yet been fully developed.</a:t>
            </a:r>
            <a:endParaRPr lang="en-US" sz="2800" b="1" dirty="0">
              <a:solidFill>
                <a:schemeClr val="accent1">
                  <a:lumMod val="50000"/>
                  <a:lumOff val="50000"/>
                </a:schemeClr>
              </a:solidFill>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bldLst>
      <p:bldP spid="2" grpId="0"/>
      <p:bldP spid="3" grpId="0"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17918</Words>
  <Application>WPS Presentation</Application>
  <PresentationFormat>Widescreen</PresentationFormat>
  <Paragraphs>340</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SimSun</vt:lpstr>
      <vt:lpstr>Wingdings</vt:lpstr>
      <vt:lpstr>Wingdings 2</vt:lpstr>
      <vt:lpstr>Times New Roman</vt:lpstr>
      <vt:lpstr>Calibri</vt:lpstr>
      <vt:lpstr>Gill Sans MT</vt:lpstr>
      <vt:lpstr>Microsoft YaHei</vt:lpstr>
      <vt:lpstr>Arial Unicode MS</vt:lpstr>
      <vt:lpstr>Rockwell</vt:lpstr>
      <vt:lpstr>Dividend</vt:lpstr>
      <vt:lpstr>  SPAMMER DETECTION AND FAKE USER                                    IDENTIFICATION ON SOCIAL NETWORK                                 Review-2                                          Date: </vt:lpstr>
      <vt:lpstr>                                         ABSTRACT</vt:lpstr>
      <vt:lpstr>                                        OBJECTIVES</vt:lpstr>
      <vt:lpstr>                              INTRODUCTION</vt:lpstr>
      <vt:lpstr>                                       LITERATURE SURVEY</vt:lpstr>
      <vt:lpstr>PowerPoint 演示文稿</vt:lpstr>
      <vt:lpstr>PowerPoint 演示文稿</vt:lpstr>
      <vt:lpstr>                               EXISTING SYSTEM</vt:lpstr>
      <vt:lpstr>                                    DISADVANTAGES</vt:lpstr>
      <vt:lpstr>                                   PROPOSED SYSTEM</vt:lpstr>
      <vt:lpstr>                                      ADVANTAGES</vt:lpstr>
      <vt:lpstr>                         HARDWARE REQUIREMENTS</vt:lpstr>
      <vt:lpstr>                              SOFTWARE REQUIREMENTS</vt:lpstr>
      <vt:lpstr>                                 ARCHITECTURE DIAGRAM</vt:lpstr>
      <vt:lpstr>                                            ALGORITHM</vt:lpstr>
      <vt:lpstr>PowerPoint 演示文稿</vt:lpstr>
      <vt:lpstr>PowerPoint 演示文稿</vt:lpstr>
      <vt:lpstr>PowerPoint 演示文稿</vt:lpstr>
      <vt:lpstr>                                MATCHING ALGORITHM</vt:lpstr>
      <vt:lpstr>                                        MODULES LIST</vt:lpstr>
      <vt:lpstr>                                 MODULES DESCRIPTION</vt:lpstr>
      <vt:lpstr>PowerPoint 演示文稿</vt:lpstr>
      <vt:lpstr>PowerPoint 演示文稿</vt:lpstr>
      <vt:lpstr>PowerPoint 演示文稿</vt:lpstr>
      <vt:lpstr>                                           COMPARISON</vt:lpstr>
      <vt:lpstr>                                        CONCLUSION</vt:lpstr>
      <vt:lpstr>                                          REFERENCES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SPAMMER DETECTION AND FAKE USER IDENTIFICATION ON SOCIAL NETWORK Review-0 Date:06/01/2024</dc:title>
  <dc:creator>thanusha rajesh</dc:creator>
  <cp:lastModifiedBy>Home</cp:lastModifiedBy>
  <cp:revision>40</cp:revision>
  <dcterms:created xsi:type="dcterms:W3CDTF">2024-01-06T09:15:00Z</dcterms:created>
  <dcterms:modified xsi:type="dcterms:W3CDTF">2024-03-25T05:37:05Z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96268449F98F4FCE93083D9F9C2A3D06_12</vt:lpwstr>
  </property>
  <property fmtid="{D5CDD505-2E9C-101B-9397-08002B2CF9AE}" pid="3" name="KSOProductBuildVer">
    <vt:lpwstr>1033-12.2.0.13489</vt:lpwstr>
  </property>
</Properties>
</file>