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70" r:id="rId3"/>
    <p:sldId id="257" r:id="rId4"/>
    <p:sldId id="258" r:id="rId5"/>
    <p:sldId id="260" r:id="rId6"/>
    <p:sldId id="264" r:id="rId7"/>
    <p:sldId id="262" r:id="rId8"/>
    <p:sldId id="269" r:id="rId9"/>
    <p:sldId id="273" r:id="rId10"/>
    <p:sldId id="274" r:id="rId11"/>
    <p:sldId id="275" r:id="rId12"/>
    <p:sldId id="276" r:id="rId13"/>
    <p:sldId id="277" r:id="rId14"/>
    <p:sldId id="271" r:id="rId15"/>
    <p:sldId id="272" r:id="rId16"/>
    <p:sldId id="281" r:id="rId17"/>
    <p:sldId id="280" r:id="rId18"/>
    <p:sldId id="268" r:id="rId19"/>
    <p:sldId id="279" r:id="rId20"/>
    <p:sldId id="267" r:id="rId21"/>
    <p:sldId id="26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6FEE5C-3B51-4F9C-8EDB-E50A29220119}" v="8" dt="2024-02-24T07:42:46.0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78" d="100"/>
          <a:sy n="78" d="100"/>
        </p:scale>
        <p:origin x="71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0A3F51-CFC9-4F05-B201-7C804AFCDF77}" type="datetimeFigureOut">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4DF7C27-C364-4319-A316-8D4EDB94CD9B}" type="slidenum">
              <a:rPr lang="en-IN" smtClean="0"/>
              <a:t>‹#›</a:t>
            </a:fld>
            <a:endParaRPr lang="en-IN"/>
          </a:p>
        </p:txBody>
      </p:sp>
    </p:spTree>
    <p:extLst>
      <p:ext uri="{BB962C8B-B14F-4D97-AF65-F5344CB8AC3E}">
        <p14:creationId xmlns:p14="http://schemas.microsoft.com/office/powerpoint/2010/main" val="3290636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0A3F51-CFC9-4F05-B201-7C804AFCDF77}" type="datetimeFigureOut">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4DF7C27-C364-4319-A316-8D4EDB94CD9B}" type="slidenum">
              <a:rPr lang="en-IN" smtClean="0"/>
              <a:t>‹#›</a:t>
            </a:fld>
            <a:endParaRPr lang="en-IN"/>
          </a:p>
        </p:txBody>
      </p:sp>
    </p:spTree>
    <p:extLst>
      <p:ext uri="{BB962C8B-B14F-4D97-AF65-F5344CB8AC3E}">
        <p14:creationId xmlns:p14="http://schemas.microsoft.com/office/powerpoint/2010/main" val="4074380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0A3F51-CFC9-4F05-B201-7C804AFCDF77}" type="datetimeFigureOut">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4DF7C27-C364-4319-A316-8D4EDB94CD9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94938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80A3F51-CFC9-4F05-B201-7C804AFCDF77}" type="datetimeFigureOut">
              <a:rPr lang="en-IN" smtClean="0"/>
              <a:t>22-03-2024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4DF7C27-C364-4319-A316-8D4EDB94CD9B}" type="slidenum">
              <a:rPr lang="en-IN" smtClean="0"/>
              <a:t>‹#›</a:t>
            </a:fld>
            <a:endParaRPr lang="en-IN"/>
          </a:p>
        </p:txBody>
      </p:sp>
    </p:spTree>
    <p:extLst>
      <p:ext uri="{BB962C8B-B14F-4D97-AF65-F5344CB8AC3E}">
        <p14:creationId xmlns:p14="http://schemas.microsoft.com/office/powerpoint/2010/main" val="2804164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80A3F51-CFC9-4F05-B201-7C804AFCDF77}" type="datetimeFigureOut">
              <a:rPr lang="en-IN" smtClean="0"/>
              <a:t>22-03-2024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4DF7C27-C364-4319-A316-8D4EDB94CD9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61351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80A3F51-CFC9-4F05-B201-7C804AFCDF77}" type="datetimeFigureOut">
              <a:rPr lang="en-IN" smtClean="0"/>
              <a:t>22-03-2024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4DF7C27-C364-4319-A316-8D4EDB94CD9B}" type="slidenum">
              <a:rPr lang="en-IN" smtClean="0"/>
              <a:t>‹#›</a:t>
            </a:fld>
            <a:endParaRPr lang="en-IN"/>
          </a:p>
        </p:txBody>
      </p:sp>
    </p:spTree>
    <p:extLst>
      <p:ext uri="{BB962C8B-B14F-4D97-AF65-F5344CB8AC3E}">
        <p14:creationId xmlns:p14="http://schemas.microsoft.com/office/powerpoint/2010/main" val="2699297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0A3F51-CFC9-4F05-B201-7C804AFCDF77}" type="datetimeFigureOut">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4DF7C27-C364-4319-A316-8D4EDB94CD9B}" type="slidenum">
              <a:rPr lang="en-IN" smtClean="0"/>
              <a:t>‹#›</a:t>
            </a:fld>
            <a:endParaRPr lang="en-IN"/>
          </a:p>
        </p:txBody>
      </p:sp>
    </p:spTree>
    <p:extLst>
      <p:ext uri="{BB962C8B-B14F-4D97-AF65-F5344CB8AC3E}">
        <p14:creationId xmlns:p14="http://schemas.microsoft.com/office/powerpoint/2010/main" val="1796604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0A3F51-CFC9-4F05-B201-7C804AFCDF77}" type="datetimeFigureOut">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4DF7C27-C364-4319-A316-8D4EDB94CD9B}" type="slidenum">
              <a:rPr lang="en-IN" smtClean="0"/>
              <a:t>‹#›</a:t>
            </a:fld>
            <a:endParaRPr lang="en-IN"/>
          </a:p>
        </p:txBody>
      </p:sp>
    </p:spTree>
    <p:extLst>
      <p:ext uri="{BB962C8B-B14F-4D97-AF65-F5344CB8AC3E}">
        <p14:creationId xmlns:p14="http://schemas.microsoft.com/office/powerpoint/2010/main" val="331729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0A3F51-CFC9-4F05-B201-7C804AFCDF77}" type="datetimeFigureOut">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4DF7C27-C364-4319-A316-8D4EDB94CD9B}" type="slidenum">
              <a:rPr lang="en-IN" smtClean="0"/>
              <a:t>‹#›</a:t>
            </a:fld>
            <a:endParaRPr lang="en-IN"/>
          </a:p>
        </p:txBody>
      </p:sp>
    </p:spTree>
    <p:extLst>
      <p:ext uri="{BB962C8B-B14F-4D97-AF65-F5344CB8AC3E}">
        <p14:creationId xmlns:p14="http://schemas.microsoft.com/office/powerpoint/2010/main" val="4042965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0A3F51-CFC9-4F05-B201-7C804AFCDF77}" type="datetimeFigureOut">
              <a:rPr lang="en-IN" smtClean="0"/>
              <a:t>22-03-2024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4DF7C27-C364-4319-A316-8D4EDB94CD9B}" type="slidenum">
              <a:rPr lang="en-IN" smtClean="0"/>
              <a:t>‹#›</a:t>
            </a:fld>
            <a:endParaRPr lang="en-IN"/>
          </a:p>
        </p:txBody>
      </p:sp>
    </p:spTree>
    <p:extLst>
      <p:ext uri="{BB962C8B-B14F-4D97-AF65-F5344CB8AC3E}">
        <p14:creationId xmlns:p14="http://schemas.microsoft.com/office/powerpoint/2010/main" val="4022616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0A3F51-CFC9-4F05-B201-7C804AFCDF77}" type="datetimeFigureOut">
              <a:rPr lang="en-IN" smtClean="0"/>
              <a:t>22-03-2024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4DF7C27-C364-4319-A316-8D4EDB94CD9B}" type="slidenum">
              <a:rPr lang="en-IN" smtClean="0"/>
              <a:t>‹#›</a:t>
            </a:fld>
            <a:endParaRPr lang="en-IN"/>
          </a:p>
        </p:txBody>
      </p:sp>
    </p:spTree>
    <p:extLst>
      <p:ext uri="{BB962C8B-B14F-4D97-AF65-F5344CB8AC3E}">
        <p14:creationId xmlns:p14="http://schemas.microsoft.com/office/powerpoint/2010/main" val="2529708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0A3F51-CFC9-4F05-B201-7C804AFCDF77}" type="datetimeFigureOut">
              <a:rPr lang="en-IN" smtClean="0"/>
              <a:t>22-03-2024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4DF7C27-C364-4319-A316-8D4EDB94CD9B}" type="slidenum">
              <a:rPr lang="en-IN" smtClean="0"/>
              <a:t>‹#›</a:t>
            </a:fld>
            <a:endParaRPr lang="en-IN"/>
          </a:p>
        </p:txBody>
      </p:sp>
    </p:spTree>
    <p:extLst>
      <p:ext uri="{BB962C8B-B14F-4D97-AF65-F5344CB8AC3E}">
        <p14:creationId xmlns:p14="http://schemas.microsoft.com/office/powerpoint/2010/main" val="3523609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0A3F51-CFC9-4F05-B201-7C804AFCDF77}" type="datetimeFigureOut">
              <a:rPr lang="en-IN" smtClean="0"/>
              <a:t>22-03-2024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4DF7C27-C364-4319-A316-8D4EDB94CD9B}" type="slidenum">
              <a:rPr lang="en-IN" smtClean="0"/>
              <a:t>‹#›</a:t>
            </a:fld>
            <a:endParaRPr lang="en-IN"/>
          </a:p>
        </p:txBody>
      </p:sp>
    </p:spTree>
    <p:extLst>
      <p:ext uri="{BB962C8B-B14F-4D97-AF65-F5344CB8AC3E}">
        <p14:creationId xmlns:p14="http://schemas.microsoft.com/office/powerpoint/2010/main" val="1123318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0A3F51-CFC9-4F05-B201-7C804AFCDF77}" type="datetimeFigureOut">
              <a:rPr lang="en-IN" smtClean="0"/>
              <a:t>22-03-2024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4DF7C27-C364-4319-A316-8D4EDB94CD9B}" type="slidenum">
              <a:rPr lang="en-IN" smtClean="0"/>
              <a:t>‹#›</a:t>
            </a:fld>
            <a:endParaRPr lang="en-IN"/>
          </a:p>
        </p:txBody>
      </p:sp>
    </p:spTree>
    <p:extLst>
      <p:ext uri="{BB962C8B-B14F-4D97-AF65-F5344CB8AC3E}">
        <p14:creationId xmlns:p14="http://schemas.microsoft.com/office/powerpoint/2010/main" val="65553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0A3F51-CFC9-4F05-B201-7C804AFCDF77}" type="datetimeFigureOut">
              <a:rPr lang="en-IN" smtClean="0"/>
              <a:t>22-03-2024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4DF7C27-C364-4319-A316-8D4EDB94CD9B}" type="slidenum">
              <a:rPr lang="en-IN" smtClean="0"/>
              <a:t>‹#›</a:t>
            </a:fld>
            <a:endParaRPr lang="en-IN"/>
          </a:p>
        </p:txBody>
      </p:sp>
    </p:spTree>
    <p:extLst>
      <p:ext uri="{BB962C8B-B14F-4D97-AF65-F5344CB8AC3E}">
        <p14:creationId xmlns:p14="http://schemas.microsoft.com/office/powerpoint/2010/main" val="3823555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0A3F51-CFC9-4F05-B201-7C804AFCDF77}" type="datetimeFigureOut">
              <a:rPr lang="en-IN" smtClean="0"/>
              <a:t>22-03-2024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4DF7C27-C364-4319-A316-8D4EDB94CD9B}" type="slidenum">
              <a:rPr lang="en-IN" smtClean="0"/>
              <a:t>‹#›</a:t>
            </a:fld>
            <a:endParaRPr lang="en-IN"/>
          </a:p>
        </p:txBody>
      </p:sp>
    </p:spTree>
    <p:extLst>
      <p:ext uri="{BB962C8B-B14F-4D97-AF65-F5344CB8AC3E}">
        <p14:creationId xmlns:p14="http://schemas.microsoft.com/office/powerpoint/2010/main" val="1555031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80A3F51-CFC9-4F05-B201-7C804AFCDF77}" type="datetimeFigureOut">
              <a:rPr lang="en-IN" smtClean="0"/>
              <a:t>22-03-2024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4DF7C27-C364-4319-A316-8D4EDB94CD9B}" type="slidenum">
              <a:rPr lang="en-IN" smtClean="0"/>
              <a:t>‹#›</a:t>
            </a:fld>
            <a:endParaRPr lang="en-IN"/>
          </a:p>
        </p:txBody>
      </p:sp>
    </p:spTree>
    <p:extLst>
      <p:ext uri="{BB962C8B-B14F-4D97-AF65-F5344CB8AC3E}">
        <p14:creationId xmlns:p14="http://schemas.microsoft.com/office/powerpoint/2010/main" val="255396608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file:///C:\Users\rpree\OneDrive\Documents\base%20paper%20link.pdf"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448EC-7AE7-5F23-C782-6AB91DCBBAC3}"/>
              </a:ext>
            </a:extLst>
          </p:cNvPr>
          <p:cNvSpPr>
            <a:spLocks noGrp="1"/>
          </p:cNvSpPr>
          <p:nvPr>
            <p:ph type="ctrTitle"/>
          </p:nvPr>
        </p:nvSpPr>
        <p:spPr>
          <a:xfrm>
            <a:off x="1928813" y="514142"/>
            <a:ext cx="8915399" cy="2262781"/>
          </a:xfrm>
        </p:spPr>
        <p:txBody>
          <a:bodyPr>
            <a:normAutofit fontScale="90000"/>
          </a:bodyPr>
          <a:lstStyle/>
          <a:p>
            <a:r>
              <a:rPr lang="en-IN" b="1" dirty="0"/>
              <a:t>Prediction of Air Quality using Machine Learning Models </a:t>
            </a:r>
          </a:p>
        </p:txBody>
      </p:sp>
      <p:sp>
        <p:nvSpPr>
          <p:cNvPr id="3" name="Subtitle 2">
            <a:extLst>
              <a:ext uri="{FF2B5EF4-FFF2-40B4-BE49-F238E27FC236}">
                <a16:creationId xmlns:a16="http://schemas.microsoft.com/office/drawing/2014/main" id="{25C4327C-0A63-6616-81B6-A9558C822847}"/>
              </a:ext>
            </a:extLst>
          </p:cNvPr>
          <p:cNvSpPr>
            <a:spLocks noGrp="1"/>
          </p:cNvSpPr>
          <p:nvPr>
            <p:ph type="subTitle" idx="1"/>
          </p:nvPr>
        </p:nvSpPr>
        <p:spPr>
          <a:xfrm>
            <a:off x="1386114" y="5176782"/>
            <a:ext cx="5844333" cy="1511560"/>
          </a:xfrm>
        </p:spPr>
        <p:txBody>
          <a:bodyPr>
            <a:normAutofit/>
          </a:bodyPr>
          <a:lstStyle/>
          <a:p>
            <a:r>
              <a:rPr lang="en-IN" sz="2400" b="1" dirty="0">
                <a:solidFill>
                  <a:schemeClr val="tx1"/>
                </a:solidFill>
                <a:latin typeface="Söhne"/>
              </a:rPr>
              <a:t>Team members:</a:t>
            </a:r>
          </a:p>
          <a:p>
            <a:r>
              <a:rPr lang="en-IN" sz="2400" b="1" dirty="0">
                <a:solidFill>
                  <a:schemeClr val="tx1"/>
                </a:solidFill>
                <a:latin typeface="Söhne"/>
              </a:rPr>
              <a:t>1.Preethi.R [2020PECCS161]</a:t>
            </a:r>
          </a:p>
          <a:p>
            <a:r>
              <a:rPr lang="en-IN" sz="2400" b="1" dirty="0">
                <a:solidFill>
                  <a:schemeClr val="tx1"/>
                </a:solidFill>
                <a:latin typeface="Söhne"/>
              </a:rPr>
              <a:t>2.Pooja K [2020PECCS160]</a:t>
            </a:r>
          </a:p>
        </p:txBody>
      </p:sp>
      <p:sp>
        <p:nvSpPr>
          <p:cNvPr id="4" name="TextBox 3">
            <a:extLst>
              <a:ext uri="{FF2B5EF4-FFF2-40B4-BE49-F238E27FC236}">
                <a16:creationId xmlns:a16="http://schemas.microsoft.com/office/drawing/2014/main" id="{D01F4136-EA75-D519-6921-4476A7A957AF}"/>
              </a:ext>
            </a:extLst>
          </p:cNvPr>
          <p:cNvSpPr txBox="1"/>
          <p:nvPr/>
        </p:nvSpPr>
        <p:spPr>
          <a:xfrm>
            <a:off x="8294680" y="4472351"/>
            <a:ext cx="3652209" cy="2215991"/>
          </a:xfrm>
          <a:prstGeom prst="rect">
            <a:avLst/>
          </a:prstGeom>
          <a:noFill/>
        </p:spPr>
        <p:txBody>
          <a:bodyPr wrap="square" rtlCol="0">
            <a:spAutoFit/>
          </a:bodyPr>
          <a:lstStyle/>
          <a:p>
            <a:r>
              <a:rPr lang="en-IN" sz="2400" b="1" dirty="0"/>
              <a:t>Project  Guide Name : </a:t>
            </a:r>
          </a:p>
          <a:p>
            <a:r>
              <a:rPr lang="en-IN" b="1" dirty="0" err="1"/>
              <a:t>Mrs.A.Kanchana</a:t>
            </a:r>
            <a:r>
              <a:rPr lang="en-IN" b="1" dirty="0"/>
              <a:t> M.E.(</a:t>
            </a:r>
            <a:r>
              <a:rPr lang="en-IN" b="1" dirty="0" err="1"/>
              <a:t>Ph.D</a:t>
            </a:r>
            <a:r>
              <a:rPr lang="en-IN" b="1" dirty="0"/>
              <a:t>) </a:t>
            </a:r>
          </a:p>
          <a:p>
            <a:r>
              <a:rPr lang="en-IN" b="1" dirty="0"/>
              <a:t>Assistant Professor</a:t>
            </a:r>
          </a:p>
          <a:p>
            <a:endParaRPr lang="en-IN" b="1" dirty="0"/>
          </a:p>
          <a:p>
            <a:r>
              <a:rPr lang="en-IN" sz="2400" b="1" dirty="0"/>
              <a:t>Project</a:t>
            </a:r>
            <a:r>
              <a:rPr lang="en-IN" sz="1800" b="1" dirty="0"/>
              <a:t>  </a:t>
            </a:r>
            <a:r>
              <a:rPr lang="en-IN" sz="2400" b="1" dirty="0"/>
              <a:t>Co-ordinator :</a:t>
            </a:r>
          </a:p>
          <a:p>
            <a:r>
              <a:rPr lang="en-IN" b="1" dirty="0" err="1"/>
              <a:t>Dr.K.Valarmathi</a:t>
            </a:r>
            <a:r>
              <a:rPr lang="en-IN" b="1" dirty="0"/>
              <a:t> </a:t>
            </a:r>
            <a:r>
              <a:rPr lang="en-IN" b="1" dirty="0" err="1"/>
              <a:t>Ph.D</a:t>
            </a:r>
            <a:endParaRPr lang="en-IN" b="1" dirty="0"/>
          </a:p>
          <a:p>
            <a:r>
              <a:rPr lang="en-IN" b="1" dirty="0"/>
              <a:t>Professor</a:t>
            </a:r>
          </a:p>
        </p:txBody>
      </p:sp>
      <p:sp>
        <p:nvSpPr>
          <p:cNvPr id="5" name="TextBox 4">
            <a:extLst>
              <a:ext uri="{FF2B5EF4-FFF2-40B4-BE49-F238E27FC236}">
                <a16:creationId xmlns:a16="http://schemas.microsoft.com/office/drawing/2014/main" id="{3E05C32C-2C6C-1640-6EF9-F48F418FA35F}"/>
              </a:ext>
            </a:extLst>
          </p:cNvPr>
          <p:cNvSpPr txBox="1"/>
          <p:nvPr/>
        </p:nvSpPr>
        <p:spPr>
          <a:xfrm>
            <a:off x="4968240" y="3281680"/>
            <a:ext cx="2153920" cy="461665"/>
          </a:xfrm>
          <a:prstGeom prst="rect">
            <a:avLst/>
          </a:prstGeom>
          <a:noFill/>
        </p:spPr>
        <p:txBody>
          <a:bodyPr wrap="square" rtlCol="0">
            <a:spAutoFit/>
          </a:bodyPr>
          <a:lstStyle/>
          <a:p>
            <a:r>
              <a:rPr lang="en-IN" sz="2400" b="1" dirty="0"/>
              <a:t>Final Review</a:t>
            </a:r>
          </a:p>
        </p:txBody>
      </p:sp>
      <p:sp>
        <p:nvSpPr>
          <p:cNvPr id="6" name="TextBox 5">
            <a:extLst>
              <a:ext uri="{FF2B5EF4-FFF2-40B4-BE49-F238E27FC236}">
                <a16:creationId xmlns:a16="http://schemas.microsoft.com/office/drawing/2014/main" id="{45E63E9A-4F0B-CE59-C55D-7391A45B0289}"/>
              </a:ext>
            </a:extLst>
          </p:cNvPr>
          <p:cNvSpPr txBox="1"/>
          <p:nvPr/>
        </p:nvSpPr>
        <p:spPr>
          <a:xfrm>
            <a:off x="894736" y="4374028"/>
            <a:ext cx="639097" cy="584775"/>
          </a:xfrm>
          <a:prstGeom prst="rect">
            <a:avLst/>
          </a:prstGeom>
          <a:noFill/>
        </p:spPr>
        <p:txBody>
          <a:bodyPr wrap="square" rtlCol="0">
            <a:spAutoFit/>
          </a:bodyPr>
          <a:lstStyle/>
          <a:p>
            <a:r>
              <a:rPr lang="en-IN" sz="3200" b="1" dirty="0"/>
              <a:t>1</a:t>
            </a:r>
          </a:p>
        </p:txBody>
      </p:sp>
    </p:spTree>
    <p:extLst>
      <p:ext uri="{BB962C8B-B14F-4D97-AF65-F5344CB8AC3E}">
        <p14:creationId xmlns:p14="http://schemas.microsoft.com/office/powerpoint/2010/main" val="3925376389"/>
      </p:ext>
    </p:extLst>
  </p:cSld>
  <p:clrMapOvr>
    <a:masterClrMapping/>
  </p:clrMapOvr>
  <p:transition spd="slow">
    <p:comb/>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8E176-40DE-4182-7AAA-3610E8CB73F6}"/>
              </a:ext>
            </a:extLst>
          </p:cNvPr>
          <p:cNvSpPr>
            <a:spLocks noGrp="1"/>
          </p:cNvSpPr>
          <p:nvPr>
            <p:ph type="title"/>
          </p:nvPr>
        </p:nvSpPr>
        <p:spPr>
          <a:xfrm>
            <a:off x="2399884" y="370110"/>
            <a:ext cx="8911687" cy="798290"/>
          </a:xfrm>
        </p:spPr>
        <p:txBody>
          <a:bodyPr>
            <a:normAutofit/>
          </a:bodyPr>
          <a:lstStyle/>
          <a:p>
            <a:pPr algn="ctr"/>
            <a:r>
              <a:rPr lang="en-IN" sz="4400" b="1" dirty="0"/>
              <a:t>ALGORITHM</a:t>
            </a:r>
            <a:r>
              <a:rPr lang="en-IN" sz="4400" b="1" dirty="0">
                <a:solidFill>
                  <a:srgbClr val="FF0000"/>
                </a:solidFill>
              </a:rPr>
              <a:t>(Bi-LSTM)</a:t>
            </a:r>
          </a:p>
        </p:txBody>
      </p:sp>
      <p:sp>
        <p:nvSpPr>
          <p:cNvPr id="3" name="TextBox 2">
            <a:extLst>
              <a:ext uri="{FF2B5EF4-FFF2-40B4-BE49-F238E27FC236}">
                <a16:creationId xmlns:a16="http://schemas.microsoft.com/office/drawing/2014/main" id="{42A14CAE-AD97-4956-7CFA-9C59C64B53CA}"/>
              </a:ext>
            </a:extLst>
          </p:cNvPr>
          <p:cNvSpPr txBox="1"/>
          <p:nvPr/>
        </p:nvSpPr>
        <p:spPr>
          <a:xfrm>
            <a:off x="2775804" y="1341120"/>
            <a:ext cx="9162196" cy="5632311"/>
          </a:xfrm>
          <a:prstGeom prst="rect">
            <a:avLst/>
          </a:prstGeom>
          <a:noFill/>
        </p:spPr>
        <p:txBody>
          <a:bodyPr wrap="square" rtlCol="0">
            <a:spAutoFit/>
          </a:bodyPr>
          <a:lstStyle/>
          <a:p>
            <a:r>
              <a:rPr lang="en-IN" sz="2000" dirty="0">
                <a:latin typeface="Söhne"/>
              </a:rPr>
              <a:t># Define BI-LSTM model architecture</a:t>
            </a:r>
          </a:p>
          <a:p>
            <a:r>
              <a:rPr lang="en-IN" sz="2000" dirty="0">
                <a:latin typeface="Söhne"/>
              </a:rPr>
              <a:t>model = Sequential()</a:t>
            </a:r>
          </a:p>
          <a:p>
            <a:r>
              <a:rPr lang="en-IN" sz="2000" dirty="0" err="1">
                <a:latin typeface="Söhne"/>
              </a:rPr>
              <a:t>model.add</a:t>
            </a:r>
            <a:r>
              <a:rPr lang="en-IN" sz="2000" dirty="0">
                <a:latin typeface="Söhne"/>
              </a:rPr>
              <a:t>(Bidirectional(LSTM(units=50, </a:t>
            </a:r>
            <a:r>
              <a:rPr lang="en-IN" sz="2000" dirty="0" err="1">
                <a:latin typeface="Söhne"/>
              </a:rPr>
              <a:t>return_sequences</a:t>
            </a:r>
            <a:r>
              <a:rPr lang="en-IN" sz="2000" dirty="0">
                <a:latin typeface="Söhne"/>
              </a:rPr>
              <a:t>=True), </a:t>
            </a:r>
            <a:r>
              <a:rPr lang="en-IN" sz="2000" dirty="0" err="1">
                <a:latin typeface="Söhne"/>
              </a:rPr>
              <a:t>input_shape</a:t>
            </a:r>
            <a:r>
              <a:rPr lang="en-IN" sz="2000" dirty="0">
                <a:latin typeface="Söhne"/>
              </a:rPr>
              <a:t>=(</a:t>
            </a:r>
            <a:r>
              <a:rPr lang="en-IN" sz="2000" dirty="0" err="1">
                <a:latin typeface="Söhne"/>
              </a:rPr>
              <a:t>X_train.shape</a:t>
            </a:r>
            <a:r>
              <a:rPr lang="en-IN" sz="2000" dirty="0">
                <a:latin typeface="Söhne"/>
              </a:rPr>
              <a:t>[1], </a:t>
            </a:r>
            <a:r>
              <a:rPr lang="en-IN" sz="2000" dirty="0" err="1">
                <a:latin typeface="Söhne"/>
              </a:rPr>
              <a:t>X_train.shape</a:t>
            </a:r>
            <a:r>
              <a:rPr lang="en-IN" sz="2000" dirty="0">
                <a:latin typeface="Söhne"/>
              </a:rPr>
              <a:t>[2])))</a:t>
            </a:r>
          </a:p>
          <a:p>
            <a:r>
              <a:rPr lang="en-IN" sz="2000" dirty="0" err="1">
                <a:latin typeface="Söhne"/>
              </a:rPr>
              <a:t>model.add</a:t>
            </a:r>
            <a:r>
              <a:rPr lang="en-IN" sz="2000" dirty="0">
                <a:latin typeface="Söhne"/>
              </a:rPr>
              <a:t>(Dropout(0.2))</a:t>
            </a:r>
          </a:p>
          <a:p>
            <a:r>
              <a:rPr lang="en-IN" sz="2000" dirty="0" err="1">
                <a:latin typeface="Söhne"/>
              </a:rPr>
              <a:t>model.add</a:t>
            </a:r>
            <a:r>
              <a:rPr lang="en-IN" sz="2000" dirty="0">
                <a:latin typeface="Söhne"/>
              </a:rPr>
              <a:t>(Bidirectional(LSTM(units=50, </a:t>
            </a:r>
            <a:r>
              <a:rPr lang="en-IN" sz="2000" dirty="0" err="1">
                <a:latin typeface="Söhne"/>
              </a:rPr>
              <a:t>return_sequences</a:t>
            </a:r>
            <a:r>
              <a:rPr lang="en-IN" sz="2000" dirty="0">
                <a:latin typeface="Söhne"/>
              </a:rPr>
              <a:t>=True)))</a:t>
            </a:r>
          </a:p>
          <a:p>
            <a:r>
              <a:rPr lang="en-IN" sz="2000" dirty="0" err="1">
                <a:latin typeface="Söhne"/>
              </a:rPr>
              <a:t>model.add</a:t>
            </a:r>
            <a:r>
              <a:rPr lang="en-IN" sz="2000" dirty="0">
                <a:latin typeface="Söhne"/>
              </a:rPr>
              <a:t>(Dropout(0.2))</a:t>
            </a:r>
          </a:p>
          <a:p>
            <a:r>
              <a:rPr lang="en-IN" sz="2000" dirty="0" err="1">
                <a:latin typeface="Söhne"/>
              </a:rPr>
              <a:t>model.add</a:t>
            </a:r>
            <a:r>
              <a:rPr lang="en-IN" sz="2000" dirty="0">
                <a:latin typeface="Söhne"/>
              </a:rPr>
              <a:t>(Bidirectional(LSTM(units=50)))</a:t>
            </a:r>
          </a:p>
          <a:p>
            <a:r>
              <a:rPr lang="en-IN" sz="2000" dirty="0" err="1">
                <a:latin typeface="Söhne"/>
              </a:rPr>
              <a:t>model.add</a:t>
            </a:r>
            <a:r>
              <a:rPr lang="en-IN" sz="2000" dirty="0">
                <a:latin typeface="Söhne"/>
              </a:rPr>
              <a:t>(Dropout(0.2))</a:t>
            </a:r>
          </a:p>
          <a:p>
            <a:r>
              <a:rPr lang="en-IN" sz="2000" dirty="0" err="1">
                <a:latin typeface="Söhne"/>
              </a:rPr>
              <a:t>model.add</a:t>
            </a:r>
            <a:r>
              <a:rPr lang="en-IN" sz="2000" dirty="0">
                <a:latin typeface="Söhne"/>
              </a:rPr>
              <a:t>(Dense(units=1))</a:t>
            </a:r>
          </a:p>
          <a:p>
            <a:endParaRPr lang="en-IN" sz="2000" dirty="0">
              <a:latin typeface="Söhne"/>
            </a:endParaRPr>
          </a:p>
          <a:p>
            <a:r>
              <a:rPr lang="en-IN" sz="2000" dirty="0">
                <a:latin typeface="Söhne"/>
              </a:rPr>
              <a:t># Compile the model</a:t>
            </a:r>
          </a:p>
          <a:p>
            <a:r>
              <a:rPr lang="en-IN" sz="2000" dirty="0" err="1">
                <a:latin typeface="Söhne"/>
              </a:rPr>
              <a:t>model.compile</a:t>
            </a:r>
            <a:r>
              <a:rPr lang="en-IN" sz="2000" dirty="0">
                <a:latin typeface="Söhne"/>
              </a:rPr>
              <a:t>(optimizer='</a:t>
            </a:r>
            <a:r>
              <a:rPr lang="en-IN" sz="2000" dirty="0" err="1">
                <a:latin typeface="Söhne"/>
              </a:rPr>
              <a:t>adam</a:t>
            </a:r>
            <a:r>
              <a:rPr lang="en-IN" sz="2000" dirty="0">
                <a:latin typeface="Söhne"/>
              </a:rPr>
              <a:t>', loss='</a:t>
            </a:r>
            <a:r>
              <a:rPr lang="en-IN" sz="2000" dirty="0" err="1">
                <a:latin typeface="Söhne"/>
              </a:rPr>
              <a:t>mean_squared_error</a:t>
            </a:r>
            <a:r>
              <a:rPr lang="en-IN" sz="2000" dirty="0">
                <a:latin typeface="Söhne"/>
              </a:rPr>
              <a:t>')</a:t>
            </a:r>
          </a:p>
          <a:p>
            <a:endParaRPr lang="en-IN" sz="2000" dirty="0">
              <a:latin typeface="Söhne"/>
            </a:endParaRPr>
          </a:p>
          <a:p>
            <a:r>
              <a:rPr lang="en-IN" sz="2000" dirty="0">
                <a:latin typeface="Söhne"/>
              </a:rPr>
              <a:t># Train the model</a:t>
            </a:r>
          </a:p>
          <a:p>
            <a:r>
              <a:rPr lang="en-IN" sz="2000" dirty="0">
                <a:latin typeface="Söhne"/>
              </a:rPr>
              <a:t>history = </a:t>
            </a:r>
            <a:r>
              <a:rPr lang="en-IN" sz="2000" dirty="0" err="1">
                <a:latin typeface="Söhne"/>
              </a:rPr>
              <a:t>model.fit</a:t>
            </a:r>
            <a:r>
              <a:rPr lang="en-IN" sz="2000" dirty="0">
                <a:latin typeface="Söhne"/>
              </a:rPr>
              <a:t>(</a:t>
            </a:r>
            <a:r>
              <a:rPr lang="en-IN" sz="2000" dirty="0" err="1">
                <a:latin typeface="Söhne"/>
              </a:rPr>
              <a:t>X_train</a:t>
            </a:r>
            <a:r>
              <a:rPr lang="en-IN" sz="2000" dirty="0">
                <a:latin typeface="Söhne"/>
              </a:rPr>
              <a:t>, </a:t>
            </a:r>
            <a:r>
              <a:rPr lang="en-IN" sz="2000" dirty="0" err="1">
                <a:latin typeface="Söhne"/>
              </a:rPr>
              <a:t>y_train</a:t>
            </a:r>
            <a:r>
              <a:rPr lang="en-IN" sz="2000" dirty="0">
                <a:latin typeface="Söhne"/>
              </a:rPr>
              <a:t>, epochs=100, </a:t>
            </a:r>
            <a:r>
              <a:rPr lang="en-IN" sz="2000" dirty="0" err="1">
                <a:latin typeface="Söhne"/>
              </a:rPr>
              <a:t>batch_size</a:t>
            </a:r>
            <a:r>
              <a:rPr lang="en-IN" sz="2000" dirty="0">
                <a:latin typeface="Söhne"/>
              </a:rPr>
              <a:t>=32, </a:t>
            </a:r>
            <a:r>
              <a:rPr lang="en-IN" sz="2000" dirty="0" err="1">
                <a:latin typeface="Söhne"/>
              </a:rPr>
              <a:t>validation_data</a:t>
            </a:r>
            <a:r>
              <a:rPr lang="en-IN" sz="2000" dirty="0">
                <a:latin typeface="Söhne"/>
              </a:rPr>
              <a:t>=(</a:t>
            </a:r>
            <a:r>
              <a:rPr lang="en-IN" sz="2000" dirty="0" err="1">
                <a:latin typeface="Söhne"/>
              </a:rPr>
              <a:t>X_val</a:t>
            </a:r>
            <a:r>
              <a:rPr lang="en-IN" sz="2000" dirty="0">
                <a:latin typeface="Söhne"/>
              </a:rPr>
              <a:t>, </a:t>
            </a:r>
            <a:r>
              <a:rPr lang="en-IN" sz="2000" dirty="0" err="1">
                <a:latin typeface="Söhne"/>
              </a:rPr>
              <a:t>y_val</a:t>
            </a:r>
            <a:r>
              <a:rPr lang="en-IN" sz="2000" dirty="0">
                <a:latin typeface="Söhne"/>
              </a:rPr>
              <a:t>), shuffle=False)</a:t>
            </a:r>
          </a:p>
          <a:p>
            <a:endParaRPr lang="en-IN" sz="2000" dirty="0">
              <a:latin typeface="Söhne"/>
            </a:endParaRPr>
          </a:p>
        </p:txBody>
      </p:sp>
      <p:sp>
        <p:nvSpPr>
          <p:cNvPr id="4" name="TextBox 3">
            <a:extLst>
              <a:ext uri="{FF2B5EF4-FFF2-40B4-BE49-F238E27FC236}">
                <a16:creationId xmlns:a16="http://schemas.microsoft.com/office/drawing/2014/main" id="{60F84ADD-1CB3-948D-6AAD-A6AFBF62688B}"/>
              </a:ext>
            </a:extLst>
          </p:cNvPr>
          <p:cNvSpPr txBox="1"/>
          <p:nvPr/>
        </p:nvSpPr>
        <p:spPr>
          <a:xfrm>
            <a:off x="884903" y="717755"/>
            <a:ext cx="550607" cy="400110"/>
          </a:xfrm>
          <a:prstGeom prst="rect">
            <a:avLst/>
          </a:prstGeom>
          <a:noFill/>
        </p:spPr>
        <p:txBody>
          <a:bodyPr wrap="square" rtlCol="0">
            <a:spAutoFit/>
          </a:bodyPr>
          <a:lstStyle/>
          <a:p>
            <a:r>
              <a:rPr lang="en-IN" sz="2000" b="1" dirty="0"/>
              <a:t>10</a:t>
            </a:r>
          </a:p>
        </p:txBody>
      </p:sp>
    </p:spTree>
    <p:extLst>
      <p:ext uri="{BB962C8B-B14F-4D97-AF65-F5344CB8AC3E}">
        <p14:creationId xmlns:p14="http://schemas.microsoft.com/office/powerpoint/2010/main" val="4037406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4349B-F148-F3B1-9E3A-A0ADA07BBF6D}"/>
              </a:ext>
            </a:extLst>
          </p:cNvPr>
          <p:cNvSpPr>
            <a:spLocks noGrp="1"/>
          </p:cNvSpPr>
          <p:nvPr>
            <p:ph type="title"/>
          </p:nvPr>
        </p:nvSpPr>
        <p:spPr>
          <a:xfrm>
            <a:off x="2592924" y="624110"/>
            <a:ext cx="8911687" cy="696690"/>
          </a:xfrm>
        </p:spPr>
        <p:txBody>
          <a:bodyPr>
            <a:noAutofit/>
          </a:bodyPr>
          <a:lstStyle/>
          <a:p>
            <a:pPr algn="ctr"/>
            <a:r>
              <a:rPr lang="en-IN" sz="4400" b="1" dirty="0"/>
              <a:t>ALGORITHM </a:t>
            </a:r>
            <a:r>
              <a:rPr lang="en-IN" sz="4400" b="1" dirty="0">
                <a:solidFill>
                  <a:srgbClr val="FF0000"/>
                </a:solidFill>
              </a:rPr>
              <a:t>(Bi-LSTM)</a:t>
            </a:r>
          </a:p>
        </p:txBody>
      </p:sp>
      <p:sp>
        <p:nvSpPr>
          <p:cNvPr id="3" name="TextBox 2">
            <a:extLst>
              <a:ext uri="{FF2B5EF4-FFF2-40B4-BE49-F238E27FC236}">
                <a16:creationId xmlns:a16="http://schemas.microsoft.com/office/drawing/2014/main" id="{B083F6D7-BA2D-9A8D-1CA5-BC399AAA7E03}"/>
              </a:ext>
            </a:extLst>
          </p:cNvPr>
          <p:cNvSpPr txBox="1"/>
          <p:nvPr/>
        </p:nvSpPr>
        <p:spPr>
          <a:xfrm>
            <a:off x="3202524" y="972455"/>
            <a:ext cx="8911687" cy="5139869"/>
          </a:xfrm>
          <a:prstGeom prst="rect">
            <a:avLst/>
          </a:prstGeom>
          <a:noFill/>
        </p:spPr>
        <p:txBody>
          <a:bodyPr wrap="square" rtlCol="0">
            <a:spAutoFit/>
          </a:bodyPr>
          <a:lstStyle/>
          <a:p>
            <a:endParaRPr lang="en-IN" sz="2400" b="1" dirty="0">
              <a:latin typeface="Söhne"/>
            </a:endParaRPr>
          </a:p>
          <a:p>
            <a:endParaRPr lang="en-IN" sz="2800" dirty="0">
              <a:latin typeface="Söhne"/>
            </a:endParaRPr>
          </a:p>
          <a:p>
            <a:r>
              <a:rPr lang="en-IN" sz="2800" dirty="0">
                <a:latin typeface="Söhne"/>
              </a:rPr>
              <a:t># Plot training and validation loss</a:t>
            </a:r>
          </a:p>
          <a:p>
            <a:r>
              <a:rPr lang="en-IN" sz="2800" dirty="0" err="1">
                <a:latin typeface="Söhne"/>
              </a:rPr>
              <a:t>plot_loss</a:t>
            </a:r>
            <a:r>
              <a:rPr lang="en-IN" sz="2800" dirty="0">
                <a:latin typeface="Söhne"/>
              </a:rPr>
              <a:t>(history)</a:t>
            </a:r>
          </a:p>
          <a:p>
            <a:endParaRPr lang="en-IN" sz="2800" dirty="0">
              <a:latin typeface="Söhne"/>
            </a:endParaRPr>
          </a:p>
          <a:p>
            <a:r>
              <a:rPr lang="en-IN" sz="2800" dirty="0">
                <a:latin typeface="Söhne"/>
              </a:rPr>
              <a:t># Make predictions</a:t>
            </a:r>
          </a:p>
          <a:p>
            <a:r>
              <a:rPr lang="en-IN" sz="2800" dirty="0">
                <a:latin typeface="Söhne"/>
              </a:rPr>
              <a:t>predictions = </a:t>
            </a:r>
            <a:r>
              <a:rPr lang="en-IN" sz="2800" dirty="0" err="1">
                <a:latin typeface="Söhne"/>
              </a:rPr>
              <a:t>model.predict</a:t>
            </a:r>
            <a:r>
              <a:rPr lang="en-IN" sz="2800" dirty="0">
                <a:latin typeface="Söhne"/>
              </a:rPr>
              <a:t>(</a:t>
            </a:r>
            <a:r>
              <a:rPr lang="en-IN" sz="2800" dirty="0" err="1">
                <a:latin typeface="Söhne"/>
              </a:rPr>
              <a:t>X_test</a:t>
            </a:r>
            <a:r>
              <a:rPr lang="en-IN" sz="2800" dirty="0">
                <a:latin typeface="Söhne"/>
              </a:rPr>
              <a:t>)</a:t>
            </a:r>
          </a:p>
          <a:p>
            <a:endParaRPr lang="en-IN" sz="2800" dirty="0">
              <a:latin typeface="Söhne"/>
            </a:endParaRPr>
          </a:p>
          <a:p>
            <a:r>
              <a:rPr lang="en-IN" sz="2800" dirty="0">
                <a:latin typeface="Söhne"/>
              </a:rPr>
              <a:t># Evaluate the model</a:t>
            </a:r>
          </a:p>
          <a:p>
            <a:r>
              <a:rPr lang="en-IN" sz="2800" dirty="0" err="1">
                <a:latin typeface="Söhne"/>
              </a:rPr>
              <a:t>mse</a:t>
            </a:r>
            <a:r>
              <a:rPr lang="en-IN" sz="2800" dirty="0">
                <a:latin typeface="Söhne"/>
              </a:rPr>
              <a:t> = </a:t>
            </a:r>
            <a:r>
              <a:rPr lang="en-IN" sz="2800" dirty="0" err="1">
                <a:latin typeface="Söhne"/>
              </a:rPr>
              <a:t>mean_squared_error</a:t>
            </a:r>
            <a:r>
              <a:rPr lang="en-IN" sz="2800" dirty="0">
                <a:latin typeface="Söhne"/>
              </a:rPr>
              <a:t>(</a:t>
            </a:r>
            <a:r>
              <a:rPr lang="en-IN" sz="2800" dirty="0" err="1">
                <a:latin typeface="Söhne"/>
              </a:rPr>
              <a:t>y_test</a:t>
            </a:r>
            <a:r>
              <a:rPr lang="en-IN" sz="2800" dirty="0">
                <a:latin typeface="Söhne"/>
              </a:rPr>
              <a:t>, predictions)</a:t>
            </a:r>
          </a:p>
          <a:p>
            <a:r>
              <a:rPr lang="en-IN" sz="2800" dirty="0">
                <a:latin typeface="Söhne"/>
              </a:rPr>
              <a:t>print("Mean Squared Error:", </a:t>
            </a:r>
            <a:r>
              <a:rPr lang="en-IN" sz="2800" dirty="0" err="1">
                <a:latin typeface="Söhne"/>
              </a:rPr>
              <a:t>mse</a:t>
            </a:r>
            <a:r>
              <a:rPr lang="en-IN" sz="2800" dirty="0">
                <a:latin typeface="Söhne"/>
              </a:rPr>
              <a:t>)</a:t>
            </a:r>
          </a:p>
          <a:p>
            <a:endParaRPr lang="en-IN" sz="2400" b="1" dirty="0">
              <a:latin typeface="Söhne"/>
            </a:endParaRPr>
          </a:p>
        </p:txBody>
      </p:sp>
      <p:sp>
        <p:nvSpPr>
          <p:cNvPr id="4" name="TextBox 3">
            <a:extLst>
              <a:ext uri="{FF2B5EF4-FFF2-40B4-BE49-F238E27FC236}">
                <a16:creationId xmlns:a16="http://schemas.microsoft.com/office/drawing/2014/main" id="{3ECAC39E-A5DC-FFD1-C635-D5A186557694}"/>
              </a:ext>
            </a:extLst>
          </p:cNvPr>
          <p:cNvSpPr txBox="1"/>
          <p:nvPr/>
        </p:nvSpPr>
        <p:spPr>
          <a:xfrm>
            <a:off x="914400" y="766916"/>
            <a:ext cx="462116" cy="369332"/>
          </a:xfrm>
          <a:prstGeom prst="rect">
            <a:avLst/>
          </a:prstGeom>
          <a:noFill/>
        </p:spPr>
        <p:txBody>
          <a:bodyPr wrap="square" rtlCol="0">
            <a:spAutoFit/>
          </a:bodyPr>
          <a:lstStyle/>
          <a:p>
            <a:r>
              <a:rPr lang="en-IN" b="1" dirty="0"/>
              <a:t>11</a:t>
            </a:r>
          </a:p>
        </p:txBody>
      </p:sp>
    </p:spTree>
    <p:extLst>
      <p:ext uri="{BB962C8B-B14F-4D97-AF65-F5344CB8AC3E}">
        <p14:creationId xmlns:p14="http://schemas.microsoft.com/office/powerpoint/2010/main" val="7099147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3568F-6129-9757-E371-E78815D7EA22}"/>
              </a:ext>
            </a:extLst>
          </p:cNvPr>
          <p:cNvSpPr>
            <a:spLocks noGrp="1"/>
          </p:cNvSpPr>
          <p:nvPr>
            <p:ph type="title"/>
          </p:nvPr>
        </p:nvSpPr>
        <p:spPr>
          <a:xfrm>
            <a:off x="2592923" y="329470"/>
            <a:ext cx="8911687" cy="818610"/>
          </a:xfrm>
        </p:spPr>
        <p:txBody>
          <a:bodyPr>
            <a:normAutofit/>
          </a:bodyPr>
          <a:lstStyle/>
          <a:p>
            <a:pPr algn="ctr"/>
            <a:r>
              <a:rPr lang="en-IN" sz="4400" b="1" dirty="0"/>
              <a:t>ALGORITHM</a:t>
            </a:r>
            <a:r>
              <a:rPr lang="en-IN" sz="4400" b="1" dirty="0">
                <a:solidFill>
                  <a:srgbClr val="FF0000"/>
                </a:solidFill>
              </a:rPr>
              <a:t>(GRU)</a:t>
            </a:r>
          </a:p>
        </p:txBody>
      </p:sp>
      <p:sp>
        <p:nvSpPr>
          <p:cNvPr id="3" name="TextBox 2">
            <a:extLst>
              <a:ext uri="{FF2B5EF4-FFF2-40B4-BE49-F238E27FC236}">
                <a16:creationId xmlns:a16="http://schemas.microsoft.com/office/drawing/2014/main" id="{37D8B549-7648-2763-1B25-F8700425945D}"/>
              </a:ext>
            </a:extLst>
          </p:cNvPr>
          <p:cNvSpPr txBox="1"/>
          <p:nvPr/>
        </p:nvSpPr>
        <p:spPr>
          <a:xfrm>
            <a:off x="2650549" y="1371600"/>
            <a:ext cx="8796436" cy="5632311"/>
          </a:xfrm>
          <a:prstGeom prst="rect">
            <a:avLst/>
          </a:prstGeom>
          <a:noFill/>
        </p:spPr>
        <p:txBody>
          <a:bodyPr wrap="square" rtlCol="0">
            <a:spAutoFit/>
          </a:bodyPr>
          <a:lstStyle/>
          <a:p>
            <a:r>
              <a:rPr lang="en-IN" sz="2000" dirty="0">
                <a:latin typeface="Söhne"/>
              </a:rPr>
              <a:t># Define GRU model architecture</a:t>
            </a:r>
          </a:p>
          <a:p>
            <a:r>
              <a:rPr lang="en-IN" sz="2000" dirty="0">
                <a:latin typeface="Söhne"/>
              </a:rPr>
              <a:t>model = Sequential()</a:t>
            </a:r>
          </a:p>
          <a:p>
            <a:r>
              <a:rPr lang="en-IN" sz="2000" dirty="0" err="1">
                <a:latin typeface="Söhne"/>
              </a:rPr>
              <a:t>model.add</a:t>
            </a:r>
            <a:r>
              <a:rPr lang="en-IN" sz="2000" dirty="0">
                <a:latin typeface="Söhne"/>
              </a:rPr>
              <a:t>(GRU(units=50, </a:t>
            </a:r>
            <a:r>
              <a:rPr lang="en-IN" sz="2000" dirty="0" err="1">
                <a:latin typeface="Söhne"/>
              </a:rPr>
              <a:t>return_sequences</a:t>
            </a:r>
            <a:r>
              <a:rPr lang="en-IN" sz="2000" dirty="0">
                <a:latin typeface="Söhne"/>
              </a:rPr>
              <a:t>=True, </a:t>
            </a:r>
            <a:r>
              <a:rPr lang="en-IN" sz="2000" dirty="0" err="1">
                <a:latin typeface="Söhne"/>
              </a:rPr>
              <a:t>input_shape</a:t>
            </a:r>
            <a:r>
              <a:rPr lang="en-IN" sz="2000" dirty="0">
                <a:latin typeface="Söhne"/>
              </a:rPr>
              <a:t>=(</a:t>
            </a:r>
            <a:r>
              <a:rPr lang="en-IN" sz="2000" dirty="0" err="1">
                <a:latin typeface="Söhne"/>
              </a:rPr>
              <a:t>X_train.shape</a:t>
            </a:r>
            <a:r>
              <a:rPr lang="en-IN" sz="2000" dirty="0">
                <a:latin typeface="Söhne"/>
              </a:rPr>
              <a:t>[1], </a:t>
            </a:r>
            <a:r>
              <a:rPr lang="en-IN" sz="2000" dirty="0" err="1">
                <a:latin typeface="Söhne"/>
              </a:rPr>
              <a:t>X_train.shape</a:t>
            </a:r>
            <a:r>
              <a:rPr lang="en-IN" sz="2000" dirty="0">
                <a:latin typeface="Söhne"/>
              </a:rPr>
              <a:t>[2])))</a:t>
            </a:r>
          </a:p>
          <a:p>
            <a:r>
              <a:rPr lang="en-IN" sz="2000" dirty="0" err="1">
                <a:latin typeface="Söhne"/>
              </a:rPr>
              <a:t>model.add</a:t>
            </a:r>
            <a:r>
              <a:rPr lang="en-IN" sz="2000" dirty="0">
                <a:latin typeface="Söhne"/>
              </a:rPr>
              <a:t>(Dropout(0.2))</a:t>
            </a:r>
          </a:p>
          <a:p>
            <a:r>
              <a:rPr lang="en-IN" sz="2000" dirty="0" err="1">
                <a:latin typeface="Söhne"/>
              </a:rPr>
              <a:t>model.add</a:t>
            </a:r>
            <a:r>
              <a:rPr lang="en-IN" sz="2000" dirty="0">
                <a:latin typeface="Söhne"/>
              </a:rPr>
              <a:t>(GRU(units=50, </a:t>
            </a:r>
            <a:r>
              <a:rPr lang="en-IN" sz="2000" dirty="0" err="1">
                <a:latin typeface="Söhne"/>
              </a:rPr>
              <a:t>return_sequences</a:t>
            </a:r>
            <a:r>
              <a:rPr lang="en-IN" sz="2000" dirty="0">
                <a:latin typeface="Söhne"/>
              </a:rPr>
              <a:t>=True))</a:t>
            </a:r>
          </a:p>
          <a:p>
            <a:r>
              <a:rPr lang="en-IN" sz="2000" dirty="0" err="1">
                <a:latin typeface="Söhne"/>
              </a:rPr>
              <a:t>model.add</a:t>
            </a:r>
            <a:r>
              <a:rPr lang="en-IN" sz="2000" dirty="0">
                <a:latin typeface="Söhne"/>
              </a:rPr>
              <a:t>(Dropout(0.2))</a:t>
            </a:r>
          </a:p>
          <a:p>
            <a:r>
              <a:rPr lang="en-IN" sz="2000" dirty="0" err="1">
                <a:latin typeface="Söhne"/>
              </a:rPr>
              <a:t>model.add</a:t>
            </a:r>
            <a:r>
              <a:rPr lang="en-IN" sz="2000" dirty="0">
                <a:latin typeface="Söhne"/>
              </a:rPr>
              <a:t>(GRU(units=50))</a:t>
            </a:r>
          </a:p>
          <a:p>
            <a:r>
              <a:rPr lang="en-IN" sz="2000" dirty="0" err="1">
                <a:latin typeface="Söhne"/>
              </a:rPr>
              <a:t>model.add</a:t>
            </a:r>
            <a:r>
              <a:rPr lang="en-IN" sz="2000" dirty="0">
                <a:latin typeface="Söhne"/>
              </a:rPr>
              <a:t>(Dropout(0.2))</a:t>
            </a:r>
          </a:p>
          <a:p>
            <a:r>
              <a:rPr lang="en-IN" sz="2000" dirty="0" err="1">
                <a:latin typeface="Söhne"/>
              </a:rPr>
              <a:t>model.add</a:t>
            </a:r>
            <a:r>
              <a:rPr lang="en-IN" sz="2000" dirty="0">
                <a:latin typeface="Söhne"/>
              </a:rPr>
              <a:t>(Dense(units=1))</a:t>
            </a:r>
          </a:p>
          <a:p>
            <a:endParaRPr lang="en-IN" sz="2000" dirty="0">
              <a:latin typeface="Söhne"/>
            </a:endParaRPr>
          </a:p>
          <a:p>
            <a:r>
              <a:rPr lang="en-IN" sz="2000" dirty="0">
                <a:latin typeface="Söhne"/>
              </a:rPr>
              <a:t># Compile the model</a:t>
            </a:r>
          </a:p>
          <a:p>
            <a:r>
              <a:rPr lang="en-IN" sz="2000" dirty="0" err="1">
                <a:latin typeface="Söhne"/>
              </a:rPr>
              <a:t>model.compile</a:t>
            </a:r>
            <a:r>
              <a:rPr lang="en-IN" sz="2000" dirty="0">
                <a:latin typeface="Söhne"/>
              </a:rPr>
              <a:t>(optimizer='</a:t>
            </a:r>
            <a:r>
              <a:rPr lang="en-IN" sz="2000" dirty="0" err="1">
                <a:latin typeface="Söhne"/>
              </a:rPr>
              <a:t>adam</a:t>
            </a:r>
            <a:r>
              <a:rPr lang="en-IN" sz="2000" dirty="0">
                <a:latin typeface="Söhne"/>
              </a:rPr>
              <a:t>', loss='</a:t>
            </a:r>
            <a:r>
              <a:rPr lang="en-IN" sz="2000" dirty="0" err="1">
                <a:latin typeface="Söhne"/>
              </a:rPr>
              <a:t>mean_squared_error</a:t>
            </a:r>
            <a:r>
              <a:rPr lang="en-IN" sz="2000" dirty="0">
                <a:latin typeface="Söhne"/>
              </a:rPr>
              <a:t>')</a:t>
            </a:r>
          </a:p>
          <a:p>
            <a:endParaRPr lang="en-IN" sz="2000" dirty="0">
              <a:latin typeface="Söhne"/>
            </a:endParaRPr>
          </a:p>
          <a:p>
            <a:r>
              <a:rPr lang="en-IN" sz="2000" dirty="0">
                <a:latin typeface="Söhne"/>
              </a:rPr>
              <a:t># Train the model</a:t>
            </a:r>
          </a:p>
          <a:p>
            <a:r>
              <a:rPr lang="en-IN" sz="2000" dirty="0">
                <a:latin typeface="Söhne"/>
              </a:rPr>
              <a:t>history = </a:t>
            </a:r>
            <a:r>
              <a:rPr lang="en-IN" sz="2000" dirty="0" err="1">
                <a:latin typeface="Söhne"/>
              </a:rPr>
              <a:t>model.fit</a:t>
            </a:r>
            <a:r>
              <a:rPr lang="en-IN" sz="2000" dirty="0">
                <a:latin typeface="Söhne"/>
              </a:rPr>
              <a:t>(</a:t>
            </a:r>
            <a:r>
              <a:rPr lang="en-IN" sz="2000" dirty="0" err="1">
                <a:latin typeface="Söhne"/>
              </a:rPr>
              <a:t>X_train</a:t>
            </a:r>
            <a:r>
              <a:rPr lang="en-IN" sz="2000" dirty="0">
                <a:latin typeface="Söhne"/>
              </a:rPr>
              <a:t>, </a:t>
            </a:r>
            <a:r>
              <a:rPr lang="en-IN" sz="2000" dirty="0" err="1">
                <a:latin typeface="Söhne"/>
              </a:rPr>
              <a:t>y_train</a:t>
            </a:r>
            <a:r>
              <a:rPr lang="en-IN" sz="2000" dirty="0">
                <a:latin typeface="Söhne"/>
              </a:rPr>
              <a:t>, epochs=100, </a:t>
            </a:r>
            <a:r>
              <a:rPr lang="en-IN" sz="2000" dirty="0" err="1">
                <a:latin typeface="Söhne"/>
              </a:rPr>
              <a:t>batch_size</a:t>
            </a:r>
            <a:r>
              <a:rPr lang="en-IN" sz="2000" dirty="0">
                <a:latin typeface="Söhne"/>
              </a:rPr>
              <a:t>=32, </a:t>
            </a:r>
            <a:r>
              <a:rPr lang="en-IN" sz="2000" dirty="0" err="1">
                <a:latin typeface="Söhne"/>
              </a:rPr>
              <a:t>validation_data</a:t>
            </a:r>
            <a:r>
              <a:rPr lang="en-IN" sz="2000" dirty="0">
                <a:latin typeface="Söhne"/>
              </a:rPr>
              <a:t>=(</a:t>
            </a:r>
            <a:r>
              <a:rPr lang="en-IN" sz="2000" dirty="0" err="1">
                <a:latin typeface="Söhne"/>
              </a:rPr>
              <a:t>X_val</a:t>
            </a:r>
            <a:r>
              <a:rPr lang="en-IN" sz="2000" dirty="0">
                <a:latin typeface="Söhne"/>
              </a:rPr>
              <a:t>, </a:t>
            </a:r>
            <a:r>
              <a:rPr lang="en-IN" sz="2000" dirty="0" err="1">
                <a:latin typeface="Söhne"/>
              </a:rPr>
              <a:t>y_val</a:t>
            </a:r>
            <a:r>
              <a:rPr lang="en-IN" sz="2000" dirty="0">
                <a:latin typeface="Söhne"/>
              </a:rPr>
              <a:t>), shuffle=False)</a:t>
            </a:r>
          </a:p>
          <a:p>
            <a:endParaRPr lang="en-IN" sz="2000" dirty="0">
              <a:latin typeface="Söhne"/>
            </a:endParaRPr>
          </a:p>
        </p:txBody>
      </p:sp>
      <p:sp>
        <p:nvSpPr>
          <p:cNvPr id="4" name="TextBox 3">
            <a:extLst>
              <a:ext uri="{FF2B5EF4-FFF2-40B4-BE49-F238E27FC236}">
                <a16:creationId xmlns:a16="http://schemas.microsoft.com/office/drawing/2014/main" id="{CFCE04E4-0828-7873-258C-43793EE4EE20}"/>
              </a:ext>
            </a:extLst>
          </p:cNvPr>
          <p:cNvSpPr txBox="1"/>
          <p:nvPr/>
        </p:nvSpPr>
        <p:spPr>
          <a:xfrm>
            <a:off x="875071" y="737419"/>
            <a:ext cx="471948" cy="369332"/>
          </a:xfrm>
          <a:prstGeom prst="rect">
            <a:avLst/>
          </a:prstGeom>
          <a:noFill/>
        </p:spPr>
        <p:txBody>
          <a:bodyPr wrap="square" rtlCol="0">
            <a:spAutoFit/>
          </a:bodyPr>
          <a:lstStyle/>
          <a:p>
            <a:r>
              <a:rPr lang="en-IN" b="1" dirty="0"/>
              <a:t>12</a:t>
            </a:r>
          </a:p>
        </p:txBody>
      </p:sp>
    </p:spTree>
    <p:extLst>
      <p:ext uri="{BB962C8B-B14F-4D97-AF65-F5344CB8AC3E}">
        <p14:creationId xmlns:p14="http://schemas.microsoft.com/office/powerpoint/2010/main" val="16331435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01D16-B027-CCC1-2BF9-AB81B3A139C1}"/>
              </a:ext>
            </a:extLst>
          </p:cNvPr>
          <p:cNvSpPr>
            <a:spLocks noGrp="1"/>
          </p:cNvSpPr>
          <p:nvPr>
            <p:ph type="title"/>
          </p:nvPr>
        </p:nvSpPr>
        <p:spPr>
          <a:xfrm>
            <a:off x="2592924" y="624110"/>
            <a:ext cx="8911687" cy="767810"/>
          </a:xfrm>
        </p:spPr>
        <p:txBody>
          <a:bodyPr>
            <a:normAutofit/>
          </a:bodyPr>
          <a:lstStyle/>
          <a:p>
            <a:pPr algn="ctr"/>
            <a:r>
              <a:rPr lang="en-IN" sz="4400" b="1" dirty="0"/>
              <a:t>ALGORITHM</a:t>
            </a:r>
            <a:r>
              <a:rPr lang="en-IN" sz="4400" b="1" dirty="0">
                <a:solidFill>
                  <a:srgbClr val="FF0000"/>
                </a:solidFill>
              </a:rPr>
              <a:t>(GRU)</a:t>
            </a:r>
          </a:p>
        </p:txBody>
      </p:sp>
      <p:sp>
        <p:nvSpPr>
          <p:cNvPr id="3" name="TextBox 2">
            <a:extLst>
              <a:ext uri="{FF2B5EF4-FFF2-40B4-BE49-F238E27FC236}">
                <a16:creationId xmlns:a16="http://schemas.microsoft.com/office/drawing/2014/main" id="{5D5809B9-3F62-D3F8-DB1B-2F367CE3DEA9}"/>
              </a:ext>
            </a:extLst>
          </p:cNvPr>
          <p:cNvSpPr txBox="1"/>
          <p:nvPr/>
        </p:nvSpPr>
        <p:spPr>
          <a:xfrm>
            <a:off x="2938364" y="1391920"/>
            <a:ext cx="9070756" cy="4832092"/>
          </a:xfrm>
          <a:prstGeom prst="rect">
            <a:avLst/>
          </a:prstGeom>
          <a:noFill/>
        </p:spPr>
        <p:txBody>
          <a:bodyPr wrap="square" rtlCol="0">
            <a:spAutoFit/>
          </a:bodyPr>
          <a:lstStyle/>
          <a:p>
            <a:endParaRPr lang="en-IN" sz="2800" dirty="0">
              <a:latin typeface="Söhne"/>
            </a:endParaRPr>
          </a:p>
          <a:p>
            <a:r>
              <a:rPr lang="en-IN" sz="2800" dirty="0">
                <a:latin typeface="Söhne"/>
              </a:rPr>
              <a:t># Plot training and validation loss</a:t>
            </a:r>
          </a:p>
          <a:p>
            <a:r>
              <a:rPr lang="en-IN" sz="2800" dirty="0" err="1">
                <a:latin typeface="Söhne"/>
              </a:rPr>
              <a:t>plot_loss</a:t>
            </a:r>
            <a:r>
              <a:rPr lang="en-IN" sz="2800" dirty="0">
                <a:latin typeface="Söhne"/>
              </a:rPr>
              <a:t>(history)</a:t>
            </a:r>
          </a:p>
          <a:p>
            <a:endParaRPr lang="en-IN" sz="2800" dirty="0">
              <a:latin typeface="Söhne"/>
            </a:endParaRPr>
          </a:p>
          <a:p>
            <a:r>
              <a:rPr lang="en-IN" sz="2800" dirty="0">
                <a:latin typeface="Söhne"/>
              </a:rPr>
              <a:t># Make predictions</a:t>
            </a:r>
          </a:p>
          <a:p>
            <a:r>
              <a:rPr lang="en-IN" sz="2800" dirty="0">
                <a:latin typeface="Söhne"/>
              </a:rPr>
              <a:t>predictions = </a:t>
            </a:r>
            <a:r>
              <a:rPr lang="en-IN" sz="2800" dirty="0" err="1">
                <a:latin typeface="Söhne"/>
              </a:rPr>
              <a:t>model.predict</a:t>
            </a:r>
            <a:r>
              <a:rPr lang="en-IN" sz="2800" dirty="0">
                <a:latin typeface="Söhne"/>
              </a:rPr>
              <a:t>(</a:t>
            </a:r>
            <a:r>
              <a:rPr lang="en-IN" sz="2800" dirty="0" err="1">
                <a:latin typeface="Söhne"/>
              </a:rPr>
              <a:t>X_test</a:t>
            </a:r>
            <a:r>
              <a:rPr lang="en-IN" sz="2800" dirty="0">
                <a:latin typeface="Söhne"/>
              </a:rPr>
              <a:t>)</a:t>
            </a:r>
          </a:p>
          <a:p>
            <a:endParaRPr lang="en-IN" sz="2800" dirty="0">
              <a:latin typeface="Söhne"/>
            </a:endParaRPr>
          </a:p>
          <a:p>
            <a:r>
              <a:rPr lang="en-IN" sz="2800" dirty="0">
                <a:latin typeface="Söhne"/>
              </a:rPr>
              <a:t># Evaluate the model</a:t>
            </a:r>
          </a:p>
          <a:p>
            <a:r>
              <a:rPr lang="en-IN" sz="2800" dirty="0" err="1">
                <a:latin typeface="Söhne"/>
              </a:rPr>
              <a:t>mse</a:t>
            </a:r>
            <a:r>
              <a:rPr lang="en-IN" sz="2800" dirty="0">
                <a:latin typeface="Söhne"/>
              </a:rPr>
              <a:t> = </a:t>
            </a:r>
            <a:r>
              <a:rPr lang="en-IN" sz="2800" dirty="0" err="1">
                <a:latin typeface="Söhne"/>
              </a:rPr>
              <a:t>mean_squared_error</a:t>
            </a:r>
            <a:r>
              <a:rPr lang="en-IN" sz="2800" dirty="0">
                <a:latin typeface="Söhne"/>
              </a:rPr>
              <a:t>(</a:t>
            </a:r>
            <a:r>
              <a:rPr lang="en-IN" sz="2800" dirty="0" err="1">
                <a:latin typeface="Söhne"/>
              </a:rPr>
              <a:t>y_test</a:t>
            </a:r>
            <a:r>
              <a:rPr lang="en-IN" sz="2800" dirty="0">
                <a:latin typeface="Söhne"/>
              </a:rPr>
              <a:t>, predictions)</a:t>
            </a:r>
          </a:p>
          <a:p>
            <a:r>
              <a:rPr lang="en-IN" sz="2800" dirty="0">
                <a:latin typeface="Söhne"/>
              </a:rPr>
              <a:t>print("Mean Squared Error:", </a:t>
            </a:r>
            <a:r>
              <a:rPr lang="en-IN" sz="2800" dirty="0" err="1">
                <a:latin typeface="Söhne"/>
              </a:rPr>
              <a:t>mse</a:t>
            </a:r>
            <a:r>
              <a:rPr lang="en-IN" sz="2800" dirty="0">
                <a:latin typeface="Söhne"/>
              </a:rPr>
              <a:t>)</a:t>
            </a:r>
          </a:p>
          <a:p>
            <a:endParaRPr lang="en-IN" sz="2800" dirty="0">
              <a:latin typeface="Söhne"/>
            </a:endParaRPr>
          </a:p>
        </p:txBody>
      </p:sp>
      <p:sp>
        <p:nvSpPr>
          <p:cNvPr id="4" name="TextBox 3">
            <a:extLst>
              <a:ext uri="{FF2B5EF4-FFF2-40B4-BE49-F238E27FC236}">
                <a16:creationId xmlns:a16="http://schemas.microsoft.com/office/drawing/2014/main" id="{AF418E54-3352-03F3-45A5-A6717DDC6201}"/>
              </a:ext>
            </a:extLst>
          </p:cNvPr>
          <p:cNvSpPr txBox="1"/>
          <p:nvPr/>
        </p:nvSpPr>
        <p:spPr>
          <a:xfrm>
            <a:off x="747252" y="747252"/>
            <a:ext cx="560438" cy="369332"/>
          </a:xfrm>
          <a:prstGeom prst="rect">
            <a:avLst/>
          </a:prstGeom>
          <a:noFill/>
        </p:spPr>
        <p:txBody>
          <a:bodyPr wrap="square" rtlCol="0">
            <a:spAutoFit/>
          </a:bodyPr>
          <a:lstStyle/>
          <a:p>
            <a:r>
              <a:rPr lang="en-IN" b="1" dirty="0"/>
              <a:t>13</a:t>
            </a:r>
          </a:p>
        </p:txBody>
      </p:sp>
    </p:spTree>
    <p:extLst>
      <p:ext uri="{BB962C8B-B14F-4D97-AF65-F5344CB8AC3E}">
        <p14:creationId xmlns:p14="http://schemas.microsoft.com/office/powerpoint/2010/main" val="19515322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4C209-C46A-2ECC-8350-EF8BAFD6C269}"/>
              </a:ext>
            </a:extLst>
          </p:cNvPr>
          <p:cNvSpPr>
            <a:spLocks noGrp="1"/>
          </p:cNvSpPr>
          <p:nvPr>
            <p:ph type="title"/>
          </p:nvPr>
        </p:nvSpPr>
        <p:spPr/>
        <p:txBody>
          <a:bodyPr>
            <a:normAutofit/>
          </a:bodyPr>
          <a:lstStyle/>
          <a:p>
            <a:pPr algn="ctr"/>
            <a:r>
              <a:rPr lang="en-US" sz="4400" b="1" dirty="0"/>
              <a:t>Data Preprocessing</a:t>
            </a:r>
            <a:endParaRPr lang="en-IN" sz="4400" b="1" dirty="0"/>
          </a:p>
        </p:txBody>
      </p:sp>
      <p:pic>
        <p:nvPicPr>
          <p:cNvPr id="4" name="Picture 3">
            <a:extLst>
              <a:ext uri="{FF2B5EF4-FFF2-40B4-BE49-F238E27FC236}">
                <a16:creationId xmlns:a16="http://schemas.microsoft.com/office/drawing/2014/main" id="{5410A92E-0D99-85FA-BF6E-148A751A67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7624" y="2003805"/>
            <a:ext cx="8946655" cy="2949196"/>
          </a:xfrm>
          <a:prstGeom prst="rect">
            <a:avLst/>
          </a:prstGeom>
        </p:spPr>
      </p:pic>
      <p:sp>
        <p:nvSpPr>
          <p:cNvPr id="3" name="TextBox 2">
            <a:extLst>
              <a:ext uri="{FF2B5EF4-FFF2-40B4-BE49-F238E27FC236}">
                <a16:creationId xmlns:a16="http://schemas.microsoft.com/office/drawing/2014/main" id="{F7C8C099-E08D-88D6-02B7-135B323E82D6}"/>
              </a:ext>
            </a:extLst>
          </p:cNvPr>
          <p:cNvSpPr txBox="1"/>
          <p:nvPr/>
        </p:nvSpPr>
        <p:spPr>
          <a:xfrm>
            <a:off x="688258" y="717755"/>
            <a:ext cx="707923" cy="400110"/>
          </a:xfrm>
          <a:prstGeom prst="rect">
            <a:avLst/>
          </a:prstGeom>
          <a:noFill/>
        </p:spPr>
        <p:txBody>
          <a:bodyPr wrap="square" rtlCol="0">
            <a:spAutoFit/>
          </a:bodyPr>
          <a:lstStyle/>
          <a:p>
            <a:r>
              <a:rPr lang="en-IN" sz="2000" b="1" dirty="0"/>
              <a:t>14</a:t>
            </a:r>
          </a:p>
        </p:txBody>
      </p:sp>
    </p:spTree>
    <p:extLst>
      <p:ext uri="{BB962C8B-B14F-4D97-AF65-F5344CB8AC3E}">
        <p14:creationId xmlns:p14="http://schemas.microsoft.com/office/powerpoint/2010/main" val="29001954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B6663-F50D-6511-3A5E-81BC1FDABCA3}"/>
              </a:ext>
            </a:extLst>
          </p:cNvPr>
          <p:cNvSpPr>
            <a:spLocks noGrp="1"/>
          </p:cNvSpPr>
          <p:nvPr>
            <p:ph type="title"/>
          </p:nvPr>
        </p:nvSpPr>
        <p:spPr/>
        <p:txBody>
          <a:bodyPr>
            <a:normAutofit/>
          </a:bodyPr>
          <a:lstStyle/>
          <a:p>
            <a:pPr algn="ctr"/>
            <a:r>
              <a:rPr lang="en-US" sz="4400" b="1" dirty="0"/>
              <a:t>Balancing Data</a:t>
            </a:r>
            <a:endParaRPr lang="en-IN" sz="4400" b="1" dirty="0"/>
          </a:p>
        </p:txBody>
      </p:sp>
      <p:pic>
        <p:nvPicPr>
          <p:cNvPr id="4" name="Picture 3">
            <a:extLst>
              <a:ext uri="{FF2B5EF4-FFF2-40B4-BE49-F238E27FC236}">
                <a16:creationId xmlns:a16="http://schemas.microsoft.com/office/drawing/2014/main" id="{F41E78B6-1A4D-A44B-CA26-4754975C50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0535" y="1634756"/>
            <a:ext cx="4976464" cy="4696596"/>
          </a:xfrm>
          <a:prstGeom prst="rect">
            <a:avLst/>
          </a:prstGeom>
        </p:spPr>
      </p:pic>
      <p:sp>
        <p:nvSpPr>
          <p:cNvPr id="3" name="TextBox 2">
            <a:extLst>
              <a:ext uri="{FF2B5EF4-FFF2-40B4-BE49-F238E27FC236}">
                <a16:creationId xmlns:a16="http://schemas.microsoft.com/office/drawing/2014/main" id="{CF2015C5-B9EC-8738-914C-111C5820668A}"/>
              </a:ext>
            </a:extLst>
          </p:cNvPr>
          <p:cNvSpPr txBox="1"/>
          <p:nvPr/>
        </p:nvSpPr>
        <p:spPr>
          <a:xfrm>
            <a:off x="865239" y="776748"/>
            <a:ext cx="491613" cy="400110"/>
          </a:xfrm>
          <a:prstGeom prst="rect">
            <a:avLst/>
          </a:prstGeom>
          <a:noFill/>
        </p:spPr>
        <p:txBody>
          <a:bodyPr wrap="square" rtlCol="0">
            <a:spAutoFit/>
          </a:bodyPr>
          <a:lstStyle/>
          <a:p>
            <a:r>
              <a:rPr lang="en-IN" sz="2000" b="1" dirty="0"/>
              <a:t>15</a:t>
            </a:r>
          </a:p>
        </p:txBody>
      </p:sp>
    </p:spTree>
    <p:extLst>
      <p:ext uri="{BB962C8B-B14F-4D97-AF65-F5344CB8AC3E}">
        <p14:creationId xmlns:p14="http://schemas.microsoft.com/office/powerpoint/2010/main" val="4140578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CA13B-6976-ABEF-D65B-9C5676DE548B}"/>
              </a:ext>
            </a:extLst>
          </p:cNvPr>
          <p:cNvSpPr>
            <a:spLocks noGrp="1"/>
          </p:cNvSpPr>
          <p:nvPr>
            <p:ph type="title"/>
          </p:nvPr>
        </p:nvSpPr>
        <p:spPr/>
        <p:txBody>
          <a:bodyPr/>
          <a:lstStyle/>
          <a:p>
            <a:pPr algn="ctr"/>
            <a:r>
              <a:rPr lang="en-IN" b="1" dirty="0"/>
              <a:t>TRAINING AND TESTING</a:t>
            </a:r>
          </a:p>
        </p:txBody>
      </p:sp>
      <p:pic>
        <p:nvPicPr>
          <p:cNvPr id="4" name="Picture 3">
            <a:extLst>
              <a:ext uri="{FF2B5EF4-FFF2-40B4-BE49-F238E27FC236}">
                <a16:creationId xmlns:a16="http://schemas.microsoft.com/office/drawing/2014/main" id="{4281B72E-3321-51C4-81DB-1A4A8B979E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4796" y="1650297"/>
            <a:ext cx="8627941" cy="4583593"/>
          </a:xfrm>
          <a:prstGeom prst="rect">
            <a:avLst/>
          </a:prstGeom>
        </p:spPr>
      </p:pic>
      <p:sp>
        <p:nvSpPr>
          <p:cNvPr id="5" name="TextBox 4">
            <a:extLst>
              <a:ext uri="{FF2B5EF4-FFF2-40B4-BE49-F238E27FC236}">
                <a16:creationId xmlns:a16="http://schemas.microsoft.com/office/drawing/2014/main" id="{0091E503-9680-0580-5540-E7291BB3E67E}"/>
              </a:ext>
            </a:extLst>
          </p:cNvPr>
          <p:cNvSpPr txBox="1"/>
          <p:nvPr/>
        </p:nvSpPr>
        <p:spPr>
          <a:xfrm>
            <a:off x="865239" y="727587"/>
            <a:ext cx="698090" cy="400110"/>
          </a:xfrm>
          <a:prstGeom prst="rect">
            <a:avLst/>
          </a:prstGeom>
          <a:noFill/>
        </p:spPr>
        <p:txBody>
          <a:bodyPr wrap="square" rtlCol="0">
            <a:spAutoFit/>
          </a:bodyPr>
          <a:lstStyle/>
          <a:p>
            <a:r>
              <a:rPr lang="en-IN" sz="2000" b="1" dirty="0"/>
              <a:t>16</a:t>
            </a:r>
          </a:p>
        </p:txBody>
      </p:sp>
    </p:spTree>
    <p:extLst>
      <p:ext uri="{BB962C8B-B14F-4D97-AF65-F5344CB8AC3E}">
        <p14:creationId xmlns:p14="http://schemas.microsoft.com/office/powerpoint/2010/main" val="18995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890DB-51AD-9DF3-F957-C4F4930BDA6C}"/>
              </a:ext>
            </a:extLst>
          </p:cNvPr>
          <p:cNvSpPr>
            <a:spLocks noGrp="1"/>
          </p:cNvSpPr>
          <p:nvPr>
            <p:ph type="title"/>
          </p:nvPr>
        </p:nvSpPr>
        <p:spPr/>
        <p:txBody>
          <a:bodyPr/>
          <a:lstStyle/>
          <a:p>
            <a:pPr algn="ctr"/>
            <a:r>
              <a:rPr lang="en-IN" b="1" dirty="0"/>
              <a:t>MODEL EVALUATION</a:t>
            </a:r>
          </a:p>
        </p:txBody>
      </p:sp>
      <p:pic>
        <p:nvPicPr>
          <p:cNvPr id="4" name="Picture 3">
            <a:extLst>
              <a:ext uri="{FF2B5EF4-FFF2-40B4-BE49-F238E27FC236}">
                <a16:creationId xmlns:a16="http://schemas.microsoft.com/office/drawing/2014/main" id="{B7FCF7D4-166A-6423-BFF5-8BE097AB1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7529" y="2199730"/>
            <a:ext cx="8055667" cy="2654708"/>
          </a:xfrm>
          <a:prstGeom prst="rect">
            <a:avLst/>
          </a:prstGeom>
        </p:spPr>
      </p:pic>
      <p:sp>
        <p:nvSpPr>
          <p:cNvPr id="5" name="TextBox 4">
            <a:extLst>
              <a:ext uri="{FF2B5EF4-FFF2-40B4-BE49-F238E27FC236}">
                <a16:creationId xmlns:a16="http://schemas.microsoft.com/office/drawing/2014/main" id="{A2EDB35D-CCD1-E81F-94C6-916A33628BA4}"/>
              </a:ext>
            </a:extLst>
          </p:cNvPr>
          <p:cNvSpPr txBox="1"/>
          <p:nvPr/>
        </p:nvSpPr>
        <p:spPr>
          <a:xfrm>
            <a:off x="776748" y="727587"/>
            <a:ext cx="609600" cy="461665"/>
          </a:xfrm>
          <a:prstGeom prst="rect">
            <a:avLst/>
          </a:prstGeom>
          <a:noFill/>
        </p:spPr>
        <p:txBody>
          <a:bodyPr wrap="square" rtlCol="0">
            <a:spAutoFit/>
          </a:bodyPr>
          <a:lstStyle/>
          <a:p>
            <a:r>
              <a:rPr lang="en-IN" sz="2400" b="1" dirty="0"/>
              <a:t>17</a:t>
            </a:r>
          </a:p>
        </p:txBody>
      </p:sp>
    </p:spTree>
    <p:extLst>
      <p:ext uri="{BB962C8B-B14F-4D97-AF65-F5344CB8AC3E}">
        <p14:creationId xmlns:p14="http://schemas.microsoft.com/office/powerpoint/2010/main" val="28237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C1077-BCFA-9B84-6B6F-1BF11A2D1385}"/>
              </a:ext>
            </a:extLst>
          </p:cNvPr>
          <p:cNvSpPr>
            <a:spLocks noGrp="1"/>
          </p:cNvSpPr>
          <p:nvPr>
            <p:ph type="title"/>
          </p:nvPr>
        </p:nvSpPr>
        <p:spPr>
          <a:xfrm>
            <a:off x="2592925" y="480602"/>
            <a:ext cx="8861657" cy="811400"/>
          </a:xfrm>
        </p:spPr>
        <p:txBody>
          <a:bodyPr>
            <a:normAutofit/>
          </a:bodyPr>
          <a:lstStyle/>
          <a:p>
            <a:pPr algn="ctr"/>
            <a:r>
              <a:rPr lang="en-IN" sz="4400" b="1" dirty="0"/>
              <a:t>ARCHITECTURAL DIAGRAM</a:t>
            </a:r>
          </a:p>
        </p:txBody>
      </p:sp>
      <p:pic>
        <p:nvPicPr>
          <p:cNvPr id="4" name="Picture 3">
            <a:extLst>
              <a:ext uri="{FF2B5EF4-FFF2-40B4-BE49-F238E27FC236}">
                <a16:creationId xmlns:a16="http://schemas.microsoft.com/office/drawing/2014/main" id="{6EE76967-A0AA-703C-8800-C0A7F49B60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5450" y="1435509"/>
            <a:ext cx="9759132" cy="4941889"/>
          </a:xfrm>
          <a:prstGeom prst="rect">
            <a:avLst/>
          </a:prstGeom>
        </p:spPr>
      </p:pic>
      <p:sp>
        <p:nvSpPr>
          <p:cNvPr id="3" name="TextBox 2">
            <a:extLst>
              <a:ext uri="{FF2B5EF4-FFF2-40B4-BE49-F238E27FC236}">
                <a16:creationId xmlns:a16="http://schemas.microsoft.com/office/drawing/2014/main" id="{190BB5EF-2DFC-1ABE-0D34-F13E1B2DCDCC}"/>
              </a:ext>
            </a:extLst>
          </p:cNvPr>
          <p:cNvSpPr txBox="1"/>
          <p:nvPr/>
        </p:nvSpPr>
        <p:spPr>
          <a:xfrm>
            <a:off x="855406" y="766916"/>
            <a:ext cx="511278" cy="400110"/>
          </a:xfrm>
          <a:prstGeom prst="rect">
            <a:avLst/>
          </a:prstGeom>
          <a:noFill/>
        </p:spPr>
        <p:txBody>
          <a:bodyPr wrap="square" rtlCol="0">
            <a:spAutoFit/>
          </a:bodyPr>
          <a:lstStyle/>
          <a:p>
            <a:r>
              <a:rPr lang="en-IN" sz="2000" b="1" dirty="0"/>
              <a:t>18</a:t>
            </a:r>
          </a:p>
        </p:txBody>
      </p:sp>
    </p:spTree>
    <p:extLst>
      <p:ext uri="{BB962C8B-B14F-4D97-AF65-F5344CB8AC3E}">
        <p14:creationId xmlns:p14="http://schemas.microsoft.com/office/powerpoint/2010/main" val="31255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CFC53-A90E-91C3-5C55-24002AAB043B}"/>
              </a:ext>
            </a:extLst>
          </p:cNvPr>
          <p:cNvSpPr>
            <a:spLocks noGrp="1"/>
          </p:cNvSpPr>
          <p:nvPr>
            <p:ph type="title"/>
          </p:nvPr>
        </p:nvSpPr>
        <p:spPr>
          <a:xfrm>
            <a:off x="1741324" y="582557"/>
            <a:ext cx="9136756" cy="1059975"/>
          </a:xfrm>
        </p:spPr>
        <p:txBody>
          <a:bodyPr>
            <a:normAutofit/>
          </a:bodyPr>
          <a:lstStyle/>
          <a:p>
            <a:r>
              <a:rPr lang="en-US" sz="4400" b="1" dirty="0">
                <a:latin typeface="Söhne"/>
              </a:rPr>
              <a:t>            LITERATURE SURVEY</a:t>
            </a:r>
            <a:endParaRPr lang="en-IN" sz="4400" b="1" dirty="0">
              <a:latin typeface="Söhne"/>
            </a:endParaRPr>
          </a:p>
        </p:txBody>
      </p:sp>
      <p:pic>
        <p:nvPicPr>
          <p:cNvPr id="4" name="Content Placeholder 3">
            <a:extLst>
              <a:ext uri="{FF2B5EF4-FFF2-40B4-BE49-F238E27FC236}">
                <a16:creationId xmlns:a16="http://schemas.microsoft.com/office/drawing/2014/main" id="{7A5349EA-13C1-84A3-64A1-E0A7A7D35C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1323" y="1642532"/>
            <a:ext cx="9136756" cy="5036606"/>
          </a:xfrm>
          <a:prstGeom prst="rect">
            <a:avLst/>
          </a:prstGeom>
        </p:spPr>
      </p:pic>
      <p:sp>
        <p:nvSpPr>
          <p:cNvPr id="3" name="TextBox 2">
            <a:extLst>
              <a:ext uri="{FF2B5EF4-FFF2-40B4-BE49-F238E27FC236}">
                <a16:creationId xmlns:a16="http://schemas.microsoft.com/office/drawing/2014/main" id="{D2997531-3E32-3523-BDEE-DFE459CA0E5B}"/>
              </a:ext>
            </a:extLst>
          </p:cNvPr>
          <p:cNvSpPr txBox="1"/>
          <p:nvPr/>
        </p:nvSpPr>
        <p:spPr>
          <a:xfrm>
            <a:off x="855406" y="747252"/>
            <a:ext cx="530942" cy="400110"/>
          </a:xfrm>
          <a:prstGeom prst="rect">
            <a:avLst/>
          </a:prstGeom>
          <a:noFill/>
        </p:spPr>
        <p:txBody>
          <a:bodyPr wrap="square" rtlCol="0">
            <a:spAutoFit/>
          </a:bodyPr>
          <a:lstStyle/>
          <a:p>
            <a:r>
              <a:rPr lang="en-IN" sz="2000" b="1" dirty="0"/>
              <a:t>19</a:t>
            </a:r>
          </a:p>
        </p:txBody>
      </p:sp>
    </p:spTree>
    <p:extLst>
      <p:ext uri="{BB962C8B-B14F-4D97-AF65-F5344CB8AC3E}">
        <p14:creationId xmlns:p14="http://schemas.microsoft.com/office/powerpoint/2010/main" val="39809009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B65AD-27B1-DDFF-A31E-CD91DC090877}"/>
              </a:ext>
            </a:extLst>
          </p:cNvPr>
          <p:cNvSpPr>
            <a:spLocks noGrp="1"/>
          </p:cNvSpPr>
          <p:nvPr>
            <p:ph type="title"/>
          </p:nvPr>
        </p:nvSpPr>
        <p:spPr>
          <a:xfrm>
            <a:off x="1826008" y="594613"/>
            <a:ext cx="8911687" cy="1280890"/>
          </a:xfrm>
        </p:spPr>
        <p:txBody>
          <a:bodyPr>
            <a:normAutofit/>
          </a:bodyPr>
          <a:lstStyle/>
          <a:p>
            <a:pPr algn="ctr"/>
            <a:r>
              <a:rPr lang="en-IN" sz="4400" b="1" dirty="0"/>
              <a:t>BASE PAPER</a:t>
            </a:r>
          </a:p>
        </p:txBody>
      </p:sp>
      <p:sp>
        <p:nvSpPr>
          <p:cNvPr id="3" name="TextBox 2">
            <a:extLst>
              <a:ext uri="{FF2B5EF4-FFF2-40B4-BE49-F238E27FC236}">
                <a16:creationId xmlns:a16="http://schemas.microsoft.com/office/drawing/2014/main" id="{202CDE30-44FF-D9FB-9B0B-E274233003D3}"/>
              </a:ext>
            </a:extLst>
          </p:cNvPr>
          <p:cNvSpPr txBox="1"/>
          <p:nvPr/>
        </p:nvSpPr>
        <p:spPr>
          <a:xfrm>
            <a:off x="2526890" y="1799303"/>
            <a:ext cx="8632723" cy="1754326"/>
          </a:xfrm>
          <a:prstGeom prst="rect">
            <a:avLst/>
          </a:prstGeom>
          <a:noFill/>
        </p:spPr>
        <p:txBody>
          <a:bodyPr wrap="square" rtlCol="0">
            <a:spAutoFit/>
          </a:bodyPr>
          <a:lstStyle/>
          <a:p>
            <a:r>
              <a:rPr lang="en-IN" sz="3600" b="1" dirty="0">
                <a:latin typeface="Söhne"/>
              </a:rPr>
              <a:t>The base paper link is here :</a:t>
            </a:r>
          </a:p>
          <a:p>
            <a:r>
              <a:rPr lang="en-IN" sz="3600" b="1" dirty="0">
                <a:solidFill>
                  <a:srgbClr val="FF0000"/>
                </a:solidFill>
                <a:latin typeface="Söhne"/>
                <a:hlinkClick r:id="rId2" action="ppaction://hlinkfile">
                  <a:extLst>
                    <a:ext uri="{A12FA001-AC4F-418D-AE19-62706E023703}">
                      <ahyp:hlinkClr xmlns:ahyp="http://schemas.microsoft.com/office/drawing/2018/hyperlinkcolor" val="tx"/>
                    </a:ext>
                  </a:extLst>
                </a:hlinkClick>
              </a:rPr>
              <a:t>Click here</a:t>
            </a:r>
            <a:endParaRPr lang="en-IN" sz="3600" b="1" dirty="0">
              <a:solidFill>
                <a:srgbClr val="FF0000"/>
              </a:solidFill>
              <a:latin typeface="Söhne"/>
            </a:endParaRPr>
          </a:p>
          <a:p>
            <a:endParaRPr lang="en-IN" sz="3600" b="1" dirty="0">
              <a:solidFill>
                <a:srgbClr val="FF0000"/>
              </a:solidFill>
              <a:latin typeface="Söhne"/>
            </a:endParaRPr>
          </a:p>
        </p:txBody>
      </p:sp>
      <p:pic>
        <p:nvPicPr>
          <p:cNvPr id="5" name="Picture 4">
            <a:extLst>
              <a:ext uri="{FF2B5EF4-FFF2-40B4-BE49-F238E27FC236}">
                <a16:creationId xmlns:a16="http://schemas.microsoft.com/office/drawing/2014/main" id="{2B311E87-EB7D-E8D7-9E2E-8E307E26D6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2632" y="3473247"/>
            <a:ext cx="4984955" cy="3323303"/>
          </a:xfrm>
          <a:prstGeom prst="rect">
            <a:avLst/>
          </a:prstGeom>
          <a:ln>
            <a:noFill/>
          </a:ln>
          <a:effectLst>
            <a:softEdge rad="112500"/>
          </a:effectLst>
        </p:spPr>
      </p:pic>
      <p:sp>
        <p:nvSpPr>
          <p:cNvPr id="4" name="TextBox 3">
            <a:extLst>
              <a:ext uri="{FF2B5EF4-FFF2-40B4-BE49-F238E27FC236}">
                <a16:creationId xmlns:a16="http://schemas.microsoft.com/office/drawing/2014/main" id="{F3A8EA83-A19E-AA61-8176-D449968BCB58}"/>
              </a:ext>
            </a:extLst>
          </p:cNvPr>
          <p:cNvSpPr txBox="1"/>
          <p:nvPr/>
        </p:nvSpPr>
        <p:spPr>
          <a:xfrm>
            <a:off x="855406" y="650283"/>
            <a:ext cx="294968" cy="584775"/>
          </a:xfrm>
          <a:prstGeom prst="rect">
            <a:avLst/>
          </a:prstGeom>
          <a:noFill/>
        </p:spPr>
        <p:txBody>
          <a:bodyPr wrap="square" rtlCol="0">
            <a:spAutoFit/>
          </a:bodyPr>
          <a:lstStyle/>
          <a:p>
            <a:r>
              <a:rPr lang="en-IN" sz="3200" b="1" dirty="0"/>
              <a:t>2</a:t>
            </a:r>
          </a:p>
        </p:txBody>
      </p:sp>
    </p:spTree>
    <p:extLst>
      <p:ext uri="{BB962C8B-B14F-4D97-AF65-F5344CB8AC3E}">
        <p14:creationId xmlns:p14="http://schemas.microsoft.com/office/powerpoint/2010/main" val="24436634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54CF5-80DB-1E0C-325F-2CECFAC1B389}"/>
              </a:ext>
            </a:extLst>
          </p:cNvPr>
          <p:cNvSpPr>
            <a:spLocks noGrp="1"/>
          </p:cNvSpPr>
          <p:nvPr>
            <p:ph type="title"/>
          </p:nvPr>
        </p:nvSpPr>
        <p:spPr>
          <a:xfrm>
            <a:off x="2775825" y="269547"/>
            <a:ext cx="8911687" cy="812804"/>
          </a:xfrm>
        </p:spPr>
        <p:txBody>
          <a:bodyPr>
            <a:normAutofit/>
          </a:bodyPr>
          <a:lstStyle/>
          <a:p>
            <a:r>
              <a:rPr lang="en-IN" sz="4400" b="1" dirty="0">
                <a:latin typeface="Söhne"/>
              </a:rPr>
              <a:t>                 REFERENCES</a:t>
            </a:r>
          </a:p>
        </p:txBody>
      </p:sp>
      <p:sp>
        <p:nvSpPr>
          <p:cNvPr id="3" name="Content Placeholder 2">
            <a:extLst>
              <a:ext uri="{FF2B5EF4-FFF2-40B4-BE49-F238E27FC236}">
                <a16:creationId xmlns:a16="http://schemas.microsoft.com/office/drawing/2014/main" id="{25D540EC-9695-42FC-7B81-23BDDBFE6285}"/>
              </a:ext>
            </a:extLst>
          </p:cNvPr>
          <p:cNvSpPr>
            <a:spLocks noGrp="1"/>
          </p:cNvSpPr>
          <p:nvPr>
            <p:ph idx="1"/>
          </p:nvPr>
        </p:nvSpPr>
        <p:spPr>
          <a:xfrm>
            <a:off x="2585499" y="1245434"/>
            <a:ext cx="8915400" cy="5188223"/>
          </a:xfrm>
        </p:spPr>
        <p:txBody>
          <a:bodyPr>
            <a:noAutofit/>
          </a:bodyPr>
          <a:lstStyle/>
          <a:p>
            <a:pPr algn="just"/>
            <a:r>
              <a:rPr lang="en-IN" sz="2400" dirty="0">
                <a:latin typeface="Söhne"/>
              </a:rPr>
              <a:t>1. M. Ma, P. Xie, F. Teng, T. Li, B. Wang, S. Ji, et al., "</a:t>
            </a:r>
            <a:r>
              <a:rPr lang="en-IN" sz="2400" dirty="0" err="1">
                <a:latin typeface="Söhne"/>
              </a:rPr>
              <a:t>HiSTGNN</a:t>
            </a:r>
            <a:r>
              <a:rPr lang="en-IN" sz="2400" dirty="0">
                <a:latin typeface="Söhne"/>
              </a:rPr>
              <a:t>: Hierarchical </a:t>
            </a:r>
            <a:r>
              <a:rPr lang="en-IN" sz="2400" dirty="0" err="1">
                <a:latin typeface="Söhne"/>
              </a:rPr>
              <a:t>spatio</a:t>
            </a:r>
            <a:r>
              <a:rPr lang="en-IN" sz="2400" dirty="0">
                <a:latin typeface="Söhne"/>
              </a:rPr>
              <a:t>-temporal graph neural networks for weather forecasting" in arXiv:2201.09101, 2022.</a:t>
            </a:r>
          </a:p>
          <a:p>
            <a:pPr algn="just"/>
            <a:r>
              <a:rPr lang="en-IN" sz="2400" dirty="0">
                <a:latin typeface="Söhne"/>
              </a:rPr>
              <a:t>2. Z. Zhang, H. Chen and X. Huang, "Prediction of air quality combining wavelet transform DCCA correlation analysis and LSTM model", Appl. Sci., vol. 13, no. 5, pp. 2796, Feb. 2023.</a:t>
            </a:r>
          </a:p>
          <a:p>
            <a:pPr algn="just"/>
            <a:r>
              <a:rPr lang="en-IN" sz="2400" dirty="0">
                <a:latin typeface="Söhne"/>
              </a:rPr>
              <a:t>3. J. Han, H. Liu, H. Xiong and J. Yang, "Semi-supervised air quality forecasting via self-supervised hierarchical graph neural network", IEEE Trans. </a:t>
            </a:r>
            <a:r>
              <a:rPr lang="en-IN" sz="2400" dirty="0" err="1">
                <a:latin typeface="Söhne"/>
              </a:rPr>
              <a:t>Knowl</a:t>
            </a:r>
            <a:r>
              <a:rPr lang="en-IN" sz="2400" dirty="0">
                <a:latin typeface="Söhne"/>
              </a:rPr>
              <a:t>. Data Eng., Feb. 2022.</a:t>
            </a:r>
          </a:p>
          <a:p>
            <a:pPr algn="just"/>
            <a:r>
              <a:rPr lang="en-IN" sz="2400" dirty="0">
                <a:latin typeface="Söhne"/>
              </a:rPr>
              <a:t>4. R. S. Ram, K. Venkatachalam, M. </a:t>
            </a:r>
            <a:r>
              <a:rPr lang="en-IN" sz="2400" dirty="0" err="1">
                <a:latin typeface="Söhne"/>
              </a:rPr>
              <a:t>Masud</a:t>
            </a:r>
            <a:r>
              <a:rPr lang="en-IN" sz="2400" dirty="0">
                <a:latin typeface="Söhne"/>
              </a:rPr>
              <a:t> and M. </a:t>
            </a:r>
            <a:r>
              <a:rPr lang="en-IN" sz="2400" dirty="0" err="1">
                <a:latin typeface="Söhne"/>
              </a:rPr>
              <a:t>Abouhawwash</a:t>
            </a:r>
            <a:r>
              <a:rPr lang="en-IN" sz="2400" dirty="0">
                <a:latin typeface="Söhne"/>
              </a:rPr>
              <a:t>, "Air pollution prediction using dual graph convolution LSTM technique", </a:t>
            </a:r>
            <a:r>
              <a:rPr lang="en-IN" sz="2400" dirty="0" err="1">
                <a:latin typeface="Söhne"/>
              </a:rPr>
              <a:t>Intell</a:t>
            </a:r>
            <a:r>
              <a:rPr lang="en-IN" sz="2400" dirty="0">
                <a:latin typeface="Söhne"/>
              </a:rPr>
              <a:t>. </a:t>
            </a:r>
            <a:r>
              <a:rPr lang="en-IN" sz="2400" dirty="0" err="1">
                <a:latin typeface="Söhne"/>
              </a:rPr>
              <a:t>Autom</a:t>
            </a:r>
            <a:r>
              <a:rPr lang="en-IN" sz="2400" dirty="0">
                <a:latin typeface="Söhne"/>
              </a:rPr>
              <a:t>. Soft </a:t>
            </a:r>
            <a:r>
              <a:rPr lang="en-IN" sz="2400" dirty="0" err="1">
                <a:latin typeface="Söhne"/>
              </a:rPr>
              <a:t>Comput</a:t>
            </a:r>
            <a:r>
              <a:rPr lang="en-IN" sz="2400" dirty="0">
                <a:latin typeface="Söhne"/>
              </a:rPr>
              <a:t>., vol. 33, no. 3, pp. 1639-1652, 2022.</a:t>
            </a:r>
          </a:p>
        </p:txBody>
      </p:sp>
      <p:sp>
        <p:nvSpPr>
          <p:cNvPr id="4" name="TextBox 3">
            <a:extLst>
              <a:ext uri="{FF2B5EF4-FFF2-40B4-BE49-F238E27FC236}">
                <a16:creationId xmlns:a16="http://schemas.microsoft.com/office/drawing/2014/main" id="{C1BD1242-A0AF-B16A-A8F1-C2AEECD30EAE}"/>
              </a:ext>
            </a:extLst>
          </p:cNvPr>
          <p:cNvSpPr txBox="1"/>
          <p:nvPr/>
        </p:nvSpPr>
        <p:spPr>
          <a:xfrm>
            <a:off x="766916" y="783769"/>
            <a:ext cx="717755" cy="461665"/>
          </a:xfrm>
          <a:prstGeom prst="rect">
            <a:avLst/>
          </a:prstGeom>
          <a:noFill/>
        </p:spPr>
        <p:txBody>
          <a:bodyPr wrap="square" rtlCol="0">
            <a:spAutoFit/>
          </a:bodyPr>
          <a:lstStyle/>
          <a:p>
            <a:r>
              <a:rPr lang="en-IN" sz="2400" b="1" dirty="0"/>
              <a:t>20</a:t>
            </a:r>
          </a:p>
        </p:txBody>
      </p:sp>
    </p:spTree>
    <p:extLst>
      <p:ext uri="{BB962C8B-B14F-4D97-AF65-F5344CB8AC3E}">
        <p14:creationId xmlns:p14="http://schemas.microsoft.com/office/powerpoint/2010/main" val="3188503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E63189-353D-4772-276C-58F44E526D90}"/>
              </a:ext>
            </a:extLst>
          </p:cNvPr>
          <p:cNvSpPr txBox="1"/>
          <p:nvPr/>
        </p:nvSpPr>
        <p:spPr>
          <a:xfrm>
            <a:off x="3291839" y="-3484344"/>
            <a:ext cx="7131241" cy="7478970"/>
          </a:xfrm>
          <a:prstGeom prst="rect">
            <a:avLst/>
          </a:prstGeom>
          <a:noFill/>
        </p:spPr>
        <p:txBody>
          <a:bodyPr wrap="square" rtlCol="0">
            <a:spAutoFit/>
          </a:bodyPr>
          <a:lstStyle/>
          <a:p>
            <a:endParaRPr lang="en-IN" sz="8000" dirty="0">
              <a:latin typeface="Söhne"/>
            </a:endParaRPr>
          </a:p>
          <a:p>
            <a:endParaRPr lang="en-IN" sz="8000" dirty="0">
              <a:latin typeface="Söhne"/>
            </a:endParaRPr>
          </a:p>
          <a:p>
            <a:endParaRPr lang="en-IN" sz="8000" dirty="0">
              <a:latin typeface="Söhne"/>
            </a:endParaRPr>
          </a:p>
          <a:p>
            <a:endParaRPr lang="en-IN" sz="8000" dirty="0">
              <a:latin typeface="Söhne"/>
            </a:endParaRPr>
          </a:p>
          <a:p>
            <a:endParaRPr lang="en-IN" sz="8000" dirty="0">
              <a:latin typeface="Söhne"/>
            </a:endParaRPr>
          </a:p>
          <a:p>
            <a:r>
              <a:rPr lang="en-IN" sz="8000" dirty="0">
                <a:latin typeface="Söhne"/>
              </a:rPr>
              <a:t>THANKYOU ! </a:t>
            </a:r>
          </a:p>
        </p:txBody>
      </p:sp>
      <p:sp>
        <p:nvSpPr>
          <p:cNvPr id="3" name="TextBox 2">
            <a:extLst>
              <a:ext uri="{FF2B5EF4-FFF2-40B4-BE49-F238E27FC236}">
                <a16:creationId xmlns:a16="http://schemas.microsoft.com/office/drawing/2014/main" id="{999F07B4-6E14-6AE2-21FB-B7E2D43EA36B}"/>
              </a:ext>
            </a:extLst>
          </p:cNvPr>
          <p:cNvSpPr txBox="1"/>
          <p:nvPr/>
        </p:nvSpPr>
        <p:spPr>
          <a:xfrm>
            <a:off x="688258" y="786581"/>
            <a:ext cx="698090" cy="461665"/>
          </a:xfrm>
          <a:prstGeom prst="rect">
            <a:avLst/>
          </a:prstGeom>
          <a:noFill/>
        </p:spPr>
        <p:txBody>
          <a:bodyPr wrap="square" rtlCol="0">
            <a:spAutoFit/>
          </a:bodyPr>
          <a:lstStyle/>
          <a:p>
            <a:r>
              <a:rPr lang="en-IN" sz="2400" b="1" dirty="0"/>
              <a:t>21</a:t>
            </a:r>
          </a:p>
        </p:txBody>
      </p:sp>
    </p:spTree>
    <p:extLst>
      <p:ext uri="{BB962C8B-B14F-4D97-AF65-F5344CB8AC3E}">
        <p14:creationId xmlns:p14="http://schemas.microsoft.com/office/powerpoint/2010/main" val="40688731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A91E-9F9E-788D-9DDF-DC6648D0625B}"/>
              </a:ext>
            </a:extLst>
          </p:cNvPr>
          <p:cNvSpPr>
            <a:spLocks noGrp="1"/>
          </p:cNvSpPr>
          <p:nvPr>
            <p:ph type="title"/>
          </p:nvPr>
        </p:nvSpPr>
        <p:spPr>
          <a:xfrm>
            <a:off x="2125979" y="244043"/>
            <a:ext cx="8391622" cy="813799"/>
          </a:xfrm>
        </p:spPr>
        <p:txBody>
          <a:bodyPr>
            <a:normAutofit/>
          </a:bodyPr>
          <a:lstStyle/>
          <a:p>
            <a:pPr algn="just"/>
            <a:r>
              <a:rPr lang="en-IN" sz="4400" dirty="0"/>
              <a:t>                   </a:t>
            </a:r>
            <a:r>
              <a:rPr lang="en-IN" sz="4400" b="1" dirty="0"/>
              <a:t>ABSTRACT</a:t>
            </a:r>
          </a:p>
        </p:txBody>
      </p:sp>
      <p:sp>
        <p:nvSpPr>
          <p:cNvPr id="3" name="Content Placeholder 2">
            <a:extLst>
              <a:ext uri="{FF2B5EF4-FFF2-40B4-BE49-F238E27FC236}">
                <a16:creationId xmlns:a16="http://schemas.microsoft.com/office/drawing/2014/main" id="{E40BABFC-6A58-E699-54E8-BA508148BF12}"/>
              </a:ext>
            </a:extLst>
          </p:cNvPr>
          <p:cNvSpPr>
            <a:spLocks noGrp="1"/>
          </p:cNvSpPr>
          <p:nvPr>
            <p:ph idx="1"/>
          </p:nvPr>
        </p:nvSpPr>
        <p:spPr>
          <a:xfrm>
            <a:off x="2125979" y="1157158"/>
            <a:ext cx="8915400" cy="5335096"/>
          </a:xfrm>
        </p:spPr>
        <p:txBody>
          <a:bodyPr>
            <a:noAutofit/>
          </a:bodyPr>
          <a:lstStyle/>
          <a:p>
            <a:pPr algn="just"/>
            <a:r>
              <a:rPr lang="en-US" sz="2400" dirty="0">
                <a:latin typeface="Söhne"/>
              </a:rPr>
              <a:t>This project employs deep learning models, specifically </a:t>
            </a:r>
            <a:r>
              <a:rPr lang="en-US" sz="2400" dirty="0">
                <a:solidFill>
                  <a:srgbClr val="FF0000"/>
                </a:solidFill>
                <a:latin typeface="Söhne"/>
              </a:rPr>
              <a:t>Long Short-Term Memory (LSTM),(Bi-LSTM) and Gated Recurrent Unit (GRU)</a:t>
            </a:r>
            <a:r>
              <a:rPr lang="en-US" sz="2400" dirty="0">
                <a:latin typeface="Söhne"/>
              </a:rPr>
              <a:t>, to forecast air quality using a publicly available dataset from Kaggle.</a:t>
            </a:r>
          </a:p>
          <a:p>
            <a:pPr algn="just"/>
            <a:r>
              <a:rPr lang="en-US" sz="2400" dirty="0">
                <a:latin typeface="Söhne"/>
              </a:rPr>
              <a:t> The dataset encompasses air quality index (AQI) and pollutant measurements like CO, ozone, NO2, and PM2.5 from various global cities. After preprocessing the data, the models are trained, and their performance is assessed using </a:t>
            </a:r>
            <a:r>
              <a:rPr lang="en-US" sz="2400" dirty="0">
                <a:solidFill>
                  <a:srgbClr val="FF0000"/>
                </a:solidFill>
                <a:latin typeface="Söhne"/>
              </a:rPr>
              <a:t>Mean Squared Error (MSE) </a:t>
            </a:r>
            <a:r>
              <a:rPr lang="en-US" sz="2400" dirty="0">
                <a:latin typeface="Söhne"/>
              </a:rPr>
              <a:t>and </a:t>
            </a:r>
            <a:r>
              <a:rPr lang="en-US" sz="2400" dirty="0">
                <a:solidFill>
                  <a:srgbClr val="FF0000"/>
                </a:solidFill>
                <a:latin typeface="Söhne"/>
              </a:rPr>
              <a:t>R2 score</a:t>
            </a:r>
            <a:r>
              <a:rPr lang="en-US" sz="2400" dirty="0">
                <a:latin typeface="Söhne"/>
              </a:rPr>
              <a:t>. </a:t>
            </a:r>
          </a:p>
          <a:p>
            <a:pPr algn="just"/>
            <a:r>
              <a:rPr lang="en-US" sz="2400" dirty="0">
                <a:latin typeface="Söhne"/>
              </a:rPr>
              <a:t>The achieved R2 scores of 97% and 98% demonstrate the models' high efficacy in explaining the variance in air quality based on pollution measurements. These findings contribute to the understanding of deep learning applications in air quality prediction, showcasing potential applications in environmental monitoring and pollution control.</a:t>
            </a:r>
            <a:endParaRPr lang="en-IN" sz="2400" dirty="0">
              <a:latin typeface="Söhne"/>
            </a:endParaRPr>
          </a:p>
        </p:txBody>
      </p:sp>
      <p:sp>
        <p:nvSpPr>
          <p:cNvPr id="4" name="TextBox 3">
            <a:extLst>
              <a:ext uri="{FF2B5EF4-FFF2-40B4-BE49-F238E27FC236}">
                <a16:creationId xmlns:a16="http://schemas.microsoft.com/office/drawing/2014/main" id="{58854348-357A-0400-7CB4-3015D9D8A7CE}"/>
              </a:ext>
            </a:extLst>
          </p:cNvPr>
          <p:cNvSpPr txBox="1"/>
          <p:nvPr/>
        </p:nvSpPr>
        <p:spPr>
          <a:xfrm>
            <a:off x="978309" y="650942"/>
            <a:ext cx="639097" cy="584775"/>
          </a:xfrm>
          <a:prstGeom prst="rect">
            <a:avLst/>
          </a:prstGeom>
          <a:noFill/>
        </p:spPr>
        <p:txBody>
          <a:bodyPr wrap="square" rtlCol="0">
            <a:spAutoFit/>
          </a:bodyPr>
          <a:lstStyle/>
          <a:p>
            <a:r>
              <a:rPr lang="en-IN" sz="3200" b="1" dirty="0"/>
              <a:t>3</a:t>
            </a:r>
          </a:p>
        </p:txBody>
      </p:sp>
    </p:spTree>
    <p:extLst>
      <p:ext uri="{BB962C8B-B14F-4D97-AF65-F5344CB8AC3E}">
        <p14:creationId xmlns:p14="http://schemas.microsoft.com/office/powerpoint/2010/main" val="32422305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3DF2A-0E52-9089-7415-54D6D6FB841D}"/>
              </a:ext>
            </a:extLst>
          </p:cNvPr>
          <p:cNvSpPr>
            <a:spLocks noGrp="1"/>
          </p:cNvSpPr>
          <p:nvPr>
            <p:ph type="title"/>
          </p:nvPr>
        </p:nvSpPr>
        <p:spPr>
          <a:xfrm>
            <a:off x="838200" y="154409"/>
            <a:ext cx="10515600" cy="779042"/>
          </a:xfrm>
        </p:spPr>
        <p:txBody>
          <a:bodyPr/>
          <a:lstStyle/>
          <a:p>
            <a:pPr algn="just"/>
            <a:r>
              <a:rPr lang="en-IN" dirty="0"/>
              <a:t>                    </a:t>
            </a:r>
            <a:r>
              <a:rPr lang="en-IN" sz="4400" dirty="0"/>
              <a:t>      </a:t>
            </a:r>
            <a:r>
              <a:rPr lang="en-IN" sz="4400" b="1" dirty="0"/>
              <a:t>EXISTING SYSTEM</a:t>
            </a:r>
          </a:p>
        </p:txBody>
      </p:sp>
      <p:sp>
        <p:nvSpPr>
          <p:cNvPr id="3" name="Content Placeholder 2">
            <a:extLst>
              <a:ext uri="{FF2B5EF4-FFF2-40B4-BE49-F238E27FC236}">
                <a16:creationId xmlns:a16="http://schemas.microsoft.com/office/drawing/2014/main" id="{00B99309-59A2-EEC5-3E8C-2A7A85C27854}"/>
              </a:ext>
            </a:extLst>
          </p:cNvPr>
          <p:cNvSpPr>
            <a:spLocks noGrp="1"/>
          </p:cNvSpPr>
          <p:nvPr>
            <p:ph idx="1"/>
          </p:nvPr>
        </p:nvSpPr>
        <p:spPr>
          <a:xfrm>
            <a:off x="1676400" y="657808"/>
            <a:ext cx="10515600" cy="5542383"/>
          </a:xfrm>
        </p:spPr>
        <p:txBody>
          <a:bodyPr>
            <a:noAutofit/>
          </a:bodyPr>
          <a:lstStyle/>
          <a:p>
            <a:pPr marL="0" indent="0" algn="just">
              <a:buNone/>
            </a:pPr>
            <a:r>
              <a:rPr lang="en-US" sz="2800" dirty="0">
                <a:solidFill>
                  <a:srgbClr val="374151"/>
                </a:solidFill>
                <a:latin typeface="Söhne"/>
              </a:rPr>
              <a:t>     </a:t>
            </a:r>
            <a:endParaRPr lang="en-US" sz="2800" b="0" dirty="0">
              <a:solidFill>
                <a:srgbClr val="374151"/>
              </a:solidFill>
              <a:effectLst/>
              <a:latin typeface="Söhne"/>
            </a:endParaRPr>
          </a:p>
          <a:p>
            <a:pPr algn="just">
              <a:buFont typeface="Arial" panose="020B0604020202020204" pitchFamily="34" charset="0"/>
              <a:buChar char="•"/>
            </a:pPr>
            <a:r>
              <a:rPr lang="en-US" sz="2800" dirty="0">
                <a:solidFill>
                  <a:srgbClr val="374151"/>
                </a:solidFill>
                <a:effectLst/>
                <a:latin typeface="Söhne"/>
              </a:rPr>
              <a:t>There are several methods from statistical to machine learning . Some of those existed methods are listed below:</a:t>
            </a:r>
          </a:p>
          <a:p>
            <a:pPr algn="just">
              <a:buFont typeface="Arial" panose="020B0604020202020204" pitchFamily="34" charset="0"/>
              <a:buChar char="•"/>
            </a:pPr>
            <a:r>
              <a:rPr lang="en-US" sz="2800" b="1" dirty="0">
                <a:solidFill>
                  <a:srgbClr val="374151"/>
                </a:solidFill>
                <a:effectLst/>
                <a:latin typeface="Söhne"/>
              </a:rPr>
              <a:t>Linear Regression:</a:t>
            </a:r>
            <a:r>
              <a:rPr lang="en-US" sz="2800" dirty="0">
                <a:solidFill>
                  <a:srgbClr val="374151"/>
                </a:solidFill>
                <a:latin typeface="Söhne"/>
              </a:rPr>
              <a:t> </a:t>
            </a:r>
            <a:r>
              <a:rPr lang="en-US" sz="2800" b="0" dirty="0">
                <a:solidFill>
                  <a:srgbClr val="374151"/>
                </a:solidFill>
                <a:effectLst/>
                <a:latin typeface="Söhne"/>
              </a:rPr>
              <a:t>Predicting air quality based on </a:t>
            </a:r>
            <a:r>
              <a:rPr lang="en-US" sz="2800" b="0" dirty="0">
                <a:solidFill>
                  <a:srgbClr val="FF0000"/>
                </a:solidFill>
                <a:effectLst/>
                <a:latin typeface="Söhne"/>
              </a:rPr>
              <a:t>linear relationships</a:t>
            </a:r>
            <a:r>
              <a:rPr lang="en-US" sz="2800" b="0" dirty="0">
                <a:solidFill>
                  <a:srgbClr val="374151"/>
                </a:solidFill>
                <a:effectLst/>
                <a:latin typeface="Söhne"/>
              </a:rPr>
              <a:t> between predictor variables and air quality indices.</a:t>
            </a:r>
          </a:p>
          <a:p>
            <a:pPr algn="just">
              <a:buFont typeface="Arial" panose="020B0604020202020204" pitchFamily="34" charset="0"/>
              <a:buChar char="•"/>
            </a:pPr>
            <a:r>
              <a:rPr lang="en-US" sz="2800" b="1" dirty="0">
                <a:solidFill>
                  <a:srgbClr val="374151"/>
                </a:solidFill>
                <a:effectLst/>
                <a:latin typeface="Söhne"/>
              </a:rPr>
              <a:t>DISADVANTAGES:</a:t>
            </a:r>
            <a:r>
              <a:rPr lang="en-US" sz="2800" b="1" dirty="0">
                <a:solidFill>
                  <a:srgbClr val="374151"/>
                </a:solidFill>
                <a:latin typeface="Söhne"/>
              </a:rPr>
              <a:t> </a:t>
            </a:r>
            <a:r>
              <a:rPr lang="en-US" sz="2800" dirty="0">
                <a:solidFill>
                  <a:srgbClr val="374151"/>
                </a:solidFill>
                <a:effectLst/>
                <a:latin typeface="Söhne"/>
              </a:rPr>
              <a:t>The disadvantages of this method are, it is </a:t>
            </a:r>
            <a:r>
              <a:rPr lang="en-US" sz="2800" dirty="0">
                <a:solidFill>
                  <a:srgbClr val="FF0000"/>
                </a:solidFill>
                <a:effectLst/>
                <a:latin typeface="Söhne"/>
              </a:rPr>
              <a:t>sensitive to assumptions </a:t>
            </a:r>
            <a:r>
              <a:rPr lang="en-US" sz="2800" dirty="0">
                <a:solidFill>
                  <a:srgbClr val="374151"/>
                </a:solidFill>
                <a:effectLst/>
                <a:latin typeface="Söhne"/>
              </a:rPr>
              <a:t>and </a:t>
            </a:r>
            <a:r>
              <a:rPr lang="en-US" sz="2800" dirty="0">
                <a:solidFill>
                  <a:srgbClr val="FF0000"/>
                </a:solidFill>
                <a:effectLst/>
                <a:latin typeface="Söhne"/>
              </a:rPr>
              <a:t>limited complexity</a:t>
            </a:r>
            <a:r>
              <a:rPr lang="en-US" sz="2800" dirty="0">
                <a:solidFill>
                  <a:srgbClr val="374151"/>
                </a:solidFill>
                <a:effectLst/>
                <a:latin typeface="Söhne"/>
              </a:rPr>
              <a:t>.</a:t>
            </a:r>
          </a:p>
          <a:p>
            <a:pPr algn="just">
              <a:buFont typeface="Arial" panose="020B0604020202020204" pitchFamily="34" charset="0"/>
              <a:buChar char="•"/>
            </a:pPr>
            <a:r>
              <a:rPr lang="en-US" sz="2800" b="1" dirty="0">
                <a:solidFill>
                  <a:srgbClr val="374151"/>
                </a:solidFill>
                <a:effectLst/>
                <a:latin typeface="Söhne"/>
              </a:rPr>
              <a:t>IoT and Air Quality Sensors:</a:t>
            </a:r>
            <a:r>
              <a:rPr lang="en-US" sz="2800" b="0" dirty="0">
                <a:solidFill>
                  <a:srgbClr val="374151"/>
                </a:solidFill>
                <a:effectLst/>
                <a:latin typeface="Söhne"/>
              </a:rPr>
              <a:t> Deploying a network of sensors for </a:t>
            </a:r>
            <a:r>
              <a:rPr lang="en-US" sz="2800" b="0" dirty="0">
                <a:solidFill>
                  <a:srgbClr val="FF0000"/>
                </a:solidFill>
                <a:effectLst/>
                <a:latin typeface="Söhne"/>
              </a:rPr>
              <a:t>real-time monitoring</a:t>
            </a:r>
            <a:r>
              <a:rPr lang="en-US" sz="2800" b="0" dirty="0">
                <a:solidFill>
                  <a:srgbClr val="374151"/>
                </a:solidFill>
                <a:effectLst/>
                <a:latin typeface="Söhne"/>
              </a:rPr>
              <a:t> and prediction at specific locations.</a:t>
            </a:r>
          </a:p>
          <a:p>
            <a:pPr algn="just">
              <a:buFont typeface="Arial" panose="020B0604020202020204" pitchFamily="34" charset="0"/>
              <a:buChar char="•"/>
            </a:pPr>
            <a:r>
              <a:rPr lang="en-US" sz="2800" b="1" dirty="0">
                <a:solidFill>
                  <a:srgbClr val="374151"/>
                </a:solidFill>
                <a:latin typeface="Söhne"/>
              </a:rPr>
              <a:t>DISADVANTAGES: </a:t>
            </a:r>
            <a:r>
              <a:rPr lang="en-US" sz="2800" dirty="0">
                <a:solidFill>
                  <a:srgbClr val="374151"/>
                </a:solidFill>
                <a:latin typeface="Söhne"/>
              </a:rPr>
              <a:t>The disadvantages of using sensor networks are </a:t>
            </a:r>
          </a:p>
          <a:p>
            <a:pPr marL="0" indent="0" algn="just">
              <a:buNone/>
            </a:pPr>
            <a:r>
              <a:rPr lang="en-US" sz="2800" dirty="0">
                <a:solidFill>
                  <a:srgbClr val="FF0000"/>
                </a:solidFill>
                <a:latin typeface="Söhne"/>
              </a:rPr>
              <a:t>    </a:t>
            </a:r>
            <a:r>
              <a:rPr lang="en-US" sz="2800" dirty="0" err="1">
                <a:solidFill>
                  <a:srgbClr val="FF0000"/>
                </a:solidFill>
                <a:latin typeface="Söhne"/>
              </a:rPr>
              <a:t>caliberation</a:t>
            </a:r>
            <a:r>
              <a:rPr lang="en-US" sz="2800" dirty="0">
                <a:solidFill>
                  <a:srgbClr val="FF0000"/>
                </a:solidFill>
                <a:latin typeface="Söhne"/>
              </a:rPr>
              <a:t> issues </a:t>
            </a:r>
            <a:r>
              <a:rPr lang="en-US" sz="2800" dirty="0">
                <a:solidFill>
                  <a:srgbClr val="374151"/>
                </a:solidFill>
                <a:latin typeface="Söhne"/>
              </a:rPr>
              <a:t>and</a:t>
            </a:r>
            <a:r>
              <a:rPr lang="en-US" sz="2800" b="1" dirty="0">
                <a:solidFill>
                  <a:srgbClr val="374151"/>
                </a:solidFill>
                <a:latin typeface="Söhne"/>
              </a:rPr>
              <a:t> </a:t>
            </a:r>
            <a:r>
              <a:rPr lang="en-US" sz="2800" dirty="0">
                <a:solidFill>
                  <a:srgbClr val="FF0000"/>
                </a:solidFill>
                <a:latin typeface="Söhne"/>
              </a:rPr>
              <a:t>limited coverage</a:t>
            </a:r>
            <a:r>
              <a:rPr lang="en-US" sz="2800" b="1" dirty="0">
                <a:solidFill>
                  <a:srgbClr val="374151"/>
                </a:solidFill>
                <a:latin typeface="Söhne"/>
              </a:rPr>
              <a:t>.</a:t>
            </a:r>
            <a:endParaRPr lang="en-US" sz="2800" b="1" dirty="0">
              <a:solidFill>
                <a:srgbClr val="374151"/>
              </a:solidFill>
              <a:effectLst/>
              <a:latin typeface="Söhne"/>
            </a:endParaRPr>
          </a:p>
          <a:p>
            <a:pPr algn="just">
              <a:buFont typeface="Arial" panose="020B0604020202020204" pitchFamily="34" charset="0"/>
              <a:buChar char="•"/>
            </a:pPr>
            <a:endParaRPr lang="en-US" sz="2800" b="0" dirty="0">
              <a:solidFill>
                <a:srgbClr val="374151"/>
              </a:solidFill>
              <a:effectLst/>
              <a:latin typeface="Söhne"/>
            </a:endParaRPr>
          </a:p>
          <a:p>
            <a:pPr algn="just"/>
            <a:endParaRPr lang="en-IN" sz="2800" dirty="0"/>
          </a:p>
        </p:txBody>
      </p:sp>
      <p:sp>
        <p:nvSpPr>
          <p:cNvPr id="4" name="TextBox 3">
            <a:extLst>
              <a:ext uri="{FF2B5EF4-FFF2-40B4-BE49-F238E27FC236}">
                <a16:creationId xmlns:a16="http://schemas.microsoft.com/office/drawing/2014/main" id="{909DFD34-F81A-CA32-DD21-6D82B3A437EB}"/>
              </a:ext>
            </a:extLst>
          </p:cNvPr>
          <p:cNvSpPr txBox="1"/>
          <p:nvPr/>
        </p:nvSpPr>
        <p:spPr>
          <a:xfrm>
            <a:off x="937752" y="657808"/>
            <a:ext cx="639097" cy="584775"/>
          </a:xfrm>
          <a:prstGeom prst="rect">
            <a:avLst/>
          </a:prstGeom>
          <a:noFill/>
        </p:spPr>
        <p:txBody>
          <a:bodyPr wrap="square" rtlCol="0">
            <a:spAutoFit/>
          </a:bodyPr>
          <a:lstStyle/>
          <a:p>
            <a:r>
              <a:rPr lang="en-IN" sz="3200" b="1" dirty="0"/>
              <a:t>4</a:t>
            </a:r>
          </a:p>
        </p:txBody>
      </p:sp>
    </p:spTree>
    <p:extLst>
      <p:ext uri="{BB962C8B-B14F-4D97-AF65-F5344CB8AC3E}">
        <p14:creationId xmlns:p14="http://schemas.microsoft.com/office/powerpoint/2010/main" val="4840681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1F1F1-5088-6C48-3878-ACFF35D874F5}"/>
              </a:ext>
            </a:extLst>
          </p:cNvPr>
          <p:cNvSpPr>
            <a:spLocks noGrp="1"/>
          </p:cNvSpPr>
          <p:nvPr>
            <p:ph type="title"/>
          </p:nvPr>
        </p:nvSpPr>
        <p:spPr>
          <a:xfrm>
            <a:off x="2010630" y="315230"/>
            <a:ext cx="8911687" cy="893540"/>
          </a:xfrm>
        </p:spPr>
        <p:txBody>
          <a:bodyPr>
            <a:normAutofit/>
          </a:bodyPr>
          <a:lstStyle/>
          <a:p>
            <a:pPr algn="just"/>
            <a:r>
              <a:rPr lang="en-IN" sz="4400" dirty="0"/>
              <a:t>            </a:t>
            </a:r>
            <a:r>
              <a:rPr lang="en-IN" sz="4400" b="1" dirty="0"/>
              <a:t>PROPOSED NETWORK </a:t>
            </a:r>
          </a:p>
        </p:txBody>
      </p:sp>
      <p:sp>
        <p:nvSpPr>
          <p:cNvPr id="3" name="Content Placeholder 2">
            <a:extLst>
              <a:ext uri="{FF2B5EF4-FFF2-40B4-BE49-F238E27FC236}">
                <a16:creationId xmlns:a16="http://schemas.microsoft.com/office/drawing/2014/main" id="{3C544FBF-1434-378C-9A85-8624287A19B1}"/>
              </a:ext>
            </a:extLst>
          </p:cNvPr>
          <p:cNvSpPr>
            <a:spLocks noGrp="1"/>
          </p:cNvSpPr>
          <p:nvPr>
            <p:ph idx="1"/>
          </p:nvPr>
        </p:nvSpPr>
        <p:spPr>
          <a:xfrm>
            <a:off x="2092149" y="531846"/>
            <a:ext cx="9683084" cy="6260840"/>
          </a:xfrm>
        </p:spPr>
        <p:txBody>
          <a:bodyPr>
            <a:noAutofit/>
          </a:bodyPr>
          <a:lstStyle/>
          <a:p>
            <a:pPr algn="just"/>
            <a:endParaRPr lang="en-IN" sz="2800" dirty="0"/>
          </a:p>
          <a:p>
            <a:pPr algn="just"/>
            <a:r>
              <a:rPr lang="en-IN" sz="2800" dirty="0">
                <a:latin typeface="Söhne"/>
              </a:rPr>
              <a:t>The proposed system is predicting the Air Quality using Machine Learning Models (</a:t>
            </a:r>
            <a:r>
              <a:rPr lang="en-IN" sz="2800" dirty="0">
                <a:solidFill>
                  <a:srgbClr val="FF0000"/>
                </a:solidFill>
                <a:latin typeface="Söhne"/>
              </a:rPr>
              <a:t>LSTM ,BI-LSTM and GRU</a:t>
            </a:r>
            <a:r>
              <a:rPr lang="en-IN" sz="2800" dirty="0">
                <a:latin typeface="Söhne"/>
              </a:rPr>
              <a:t>)</a:t>
            </a:r>
          </a:p>
          <a:p>
            <a:pPr algn="just"/>
            <a:r>
              <a:rPr lang="en-US" sz="2800" b="0" dirty="0">
                <a:solidFill>
                  <a:srgbClr val="374151"/>
                </a:solidFill>
                <a:effectLst/>
                <a:latin typeface="Söhne"/>
              </a:rPr>
              <a:t>Here are some key advantages of the Proposed system:</a:t>
            </a:r>
            <a:endParaRPr lang="en-US" sz="2800" b="1" dirty="0">
              <a:solidFill>
                <a:srgbClr val="374151"/>
              </a:solidFill>
              <a:effectLst/>
              <a:latin typeface="Söhne"/>
            </a:endParaRPr>
          </a:p>
          <a:p>
            <a:pPr marL="0" indent="0" algn="just">
              <a:buNone/>
            </a:pPr>
            <a:r>
              <a:rPr lang="en-US" sz="2800" b="1" dirty="0">
                <a:solidFill>
                  <a:srgbClr val="374151"/>
                </a:solidFill>
                <a:effectLst/>
                <a:latin typeface="Söhne"/>
              </a:rPr>
              <a:t>1.Efficient Training</a:t>
            </a:r>
            <a:r>
              <a:rPr lang="en-US" sz="2800" b="1" dirty="0">
                <a:solidFill>
                  <a:srgbClr val="374151"/>
                </a:solidFill>
                <a:latin typeface="Söhne"/>
              </a:rPr>
              <a:t>: </a:t>
            </a:r>
            <a:r>
              <a:rPr lang="en-US" sz="2800" b="0" i="0" dirty="0">
                <a:solidFill>
                  <a:srgbClr val="374151"/>
                </a:solidFill>
                <a:effectLst/>
                <a:latin typeface="Söhne"/>
              </a:rPr>
              <a:t>The gating mechanism helps the model focus on relevant information and </a:t>
            </a:r>
            <a:r>
              <a:rPr lang="en-US" sz="2800" b="0" i="0" dirty="0">
                <a:solidFill>
                  <a:srgbClr val="FF0000"/>
                </a:solidFill>
                <a:effectLst/>
                <a:latin typeface="Söhne"/>
              </a:rPr>
              <a:t>ignore irrelevant inputs</a:t>
            </a:r>
            <a:r>
              <a:rPr lang="en-US" sz="2800" b="0" i="0" dirty="0">
                <a:solidFill>
                  <a:srgbClr val="374151"/>
                </a:solidFill>
                <a:effectLst/>
                <a:latin typeface="Söhne"/>
              </a:rPr>
              <a:t>.</a:t>
            </a:r>
            <a:endParaRPr lang="en-US" sz="2800" b="0" dirty="0">
              <a:solidFill>
                <a:srgbClr val="374151"/>
              </a:solidFill>
              <a:effectLst/>
              <a:latin typeface="Söhne"/>
            </a:endParaRPr>
          </a:p>
          <a:p>
            <a:pPr marL="0" indent="0" algn="just">
              <a:buNone/>
            </a:pPr>
            <a:r>
              <a:rPr lang="en-US" sz="2800" b="1" dirty="0">
                <a:solidFill>
                  <a:srgbClr val="374151"/>
                </a:solidFill>
                <a:latin typeface="Söhne"/>
              </a:rPr>
              <a:t>2.</a:t>
            </a:r>
            <a:r>
              <a:rPr lang="en-US" sz="2800" b="1" dirty="0">
                <a:effectLst/>
                <a:latin typeface="Söhne"/>
              </a:rPr>
              <a:t> Effective for Time Series Prediction</a:t>
            </a:r>
            <a:r>
              <a:rPr lang="en-US" sz="2800" b="1" dirty="0">
                <a:latin typeface="Söhne"/>
              </a:rPr>
              <a:t>.</a:t>
            </a:r>
            <a:endParaRPr lang="en-US" sz="2800" b="1" dirty="0">
              <a:effectLst/>
              <a:latin typeface="Söhne"/>
            </a:endParaRPr>
          </a:p>
          <a:p>
            <a:pPr marL="0" indent="0" algn="just">
              <a:buNone/>
            </a:pPr>
            <a:r>
              <a:rPr lang="en-US" sz="2800" b="1" dirty="0">
                <a:solidFill>
                  <a:srgbClr val="374151"/>
                </a:solidFill>
                <a:latin typeface="Söhne"/>
              </a:rPr>
              <a:t>3</a:t>
            </a:r>
            <a:r>
              <a:rPr lang="en-US" sz="2800" b="1" dirty="0">
                <a:solidFill>
                  <a:srgbClr val="374151"/>
                </a:solidFill>
                <a:effectLst/>
                <a:latin typeface="Söhne"/>
              </a:rPr>
              <a:t>.Less Susceptible to Overfitting:</a:t>
            </a:r>
            <a:r>
              <a:rPr lang="en-US" sz="2800" b="0" dirty="0">
                <a:solidFill>
                  <a:srgbClr val="374151"/>
                </a:solidFill>
                <a:effectLst/>
                <a:latin typeface="Söhne"/>
              </a:rPr>
              <a:t> The gating mechanism in GRUs helps </a:t>
            </a:r>
            <a:r>
              <a:rPr lang="en-US" sz="2800" b="0" dirty="0">
                <a:solidFill>
                  <a:srgbClr val="FF0000"/>
                </a:solidFill>
                <a:effectLst/>
                <a:latin typeface="Söhne"/>
              </a:rPr>
              <a:t>prevent overfitting by controlling the flow of information through the network</a:t>
            </a:r>
            <a:r>
              <a:rPr lang="en-US" sz="2800" b="0" dirty="0">
                <a:solidFill>
                  <a:srgbClr val="374151"/>
                </a:solidFill>
                <a:effectLst/>
                <a:latin typeface="Söhne"/>
              </a:rPr>
              <a:t>. </a:t>
            </a:r>
            <a:endParaRPr lang="en-US" sz="2800" b="1" dirty="0">
              <a:solidFill>
                <a:srgbClr val="374151"/>
              </a:solidFill>
              <a:effectLst/>
              <a:latin typeface="Söhne"/>
            </a:endParaRPr>
          </a:p>
          <a:p>
            <a:pPr marL="0" indent="0" algn="just">
              <a:buNone/>
            </a:pPr>
            <a:r>
              <a:rPr lang="en-US" sz="2800" dirty="0">
                <a:solidFill>
                  <a:srgbClr val="374151"/>
                </a:solidFill>
                <a:latin typeface="Söhne"/>
              </a:rPr>
              <a:t>4.</a:t>
            </a:r>
            <a:r>
              <a:rPr lang="en-US" sz="2800" b="1" dirty="0">
                <a:solidFill>
                  <a:srgbClr val="374151"/>
                </a:solidFill>
                <a:effectLst/>
                <a:latin typeface="Söhne"/>
              </a:rPr>
              <a:t>Flexibility in Model Design:</a:t>
            </a:r>
            <a:r>
              <a:rPr lang="en-US" sz="2800" b="0" i="0" dirty="0">
                <a:solidFill>
                  <a:srgbClr val="374151"/>
                </a:solidFill>
                <a:effectLst/>
                <a:latin typeface="Söhne"/>
              </a:rPr>
              <a:t> GRUs provide flexibility in designing models for various applications.</a:t>
            </a:r>
            <a:endParaRPr lang="en-US" sz="2800" b="0" dirty="0">
              <a:solidFill>
                <a:srgbClr val="374151"/>
              </a:solidFill>
              <a:effectLst/>
              <a:latin typeface="Söhne"/>
            </a:endParaRPr>
          </a:p>
          <a:p>
            <a:pPr marL="0" indent="0" algn="just">
              <a:buNone/>
            </a:pPr>
            <a:endParaRPr lang="en-US" sz="2800" b="0" dirty="0">
              <a:solidFill>
                <a:srgbClr val="374151"/>
              </a:solidFill>
              <a:effectLst/>
              <a:latin typeface="Söhne"/>
            </a:endParaRPr>
          </a:p>
          <a:p>
            <a:pPr marL="0" indent="0" algn="just">
              <a:buNone/>
            </a:pPr>
            <a:endParaRPr lang="en-US" sz="2800" b="1" dirty="0">
              <a:effectLst/>
              <a:latin typeface="Söhne"/>
            </a:endParaRPr>
          </a:p>
          <a:p>
            <a:pPr marL="0" indent="0" algn="just">
              <a:buNone/>
            </a:pPr>
            <a:endParaRPr lang="en-US" sz="2800" dirty="0">
              <a:solidFill>
                <a:srgbClr val="374151"/>
              </a:solidFill>
              <a:latin typeface="Söhne"/>
            </a:endParaRPr>
          </a:p>
          <a:p>
            <a:pPr marL="0" indent="0" algn="just">
              <a:buNone/>
            </a:pPr>
            <a:r>
              <a:rPr lang="en-US" sz="2800" b="0" dirty="0">
                <a:solidFill>
                  <a:srgbClr val="374151"/>
                </a:solidFill>
                <a:effectLst/>
                <a:latin typeface="Söhne"/>
              </a:rPr>
              <a:t>        </a:t>
            </a:r>
            <a:endParaRPr lang="en-IN" sz="2800" dirty="0"/>
          </a:p>
        </p:txBody>
      </p:sp>
      <p:sp>
        <p:nvSpPr>
          <p:cNvPr id="4" name="TextBox 3">
            <a:extLst>
              <a:ext uri="{FF2B5EF4-FFF2-40B4-BE49-F238E27FC236}">
                <a16:creationId xmlns:a16="http://schemas.microsoft.com/office/drawing/2014/main" id="{4FDA1EA0-93C8-DAF0-E335-E784F41FA0E0}"/>
              </a:ext>
            </a:extLst>
          </p:cNvPr>
          <p:cNvSpPr txBox="1"/>
          <p:nvPr/>
        </p:nvSpPr>
        <p:spPr>
          <a:xfrm>
            <a:off x="926656" y="623995"/>
            <a:ext cx="462116" cy="584775"/>
          </a:xfrm>
          <a:prstGeom prst="rect">
            <a:avLst/>
          </a:prstGeom>
          <a:noFill/>
        </p:spPr>
        <p:txBody>
          <a:bodyPr wrap="square" rtlCol="0">
            <a:spAutoFit/>
          </a:bodyPr>
          <a:lstStyle/>
          <a:p>
            <a:r>
              <a:rPr lang="en-IN" sz="3200" b="1" dirty="0"/>
              <a:t>5</a:t>
            </a:r>
          </a:p>
        </p:txBody>
      </p:sp>
    </p:spTree>
    <p:extLst>
      <p:ext uri="{BB962C8B-B14F-4D97-AF65-F5344CB8AC3E}">
        <p14:creationId xmlns:p14="http://schemas.microsoft.com/office/powerpoint/2010/main" val="21768657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E7EA6-868A-9E47-2B11-E9D7B03F807E}"/>
              </a:ext>
            </a:extLst>
          </p:cNvPr>
          <p:cNvSpPr>
            <a:spLocks noGrp="1"/>
          </p:cNvSpPr>
          <p:nvPr>
            <p:ph type="title"/>
          </p:nvPr>
        </p:nvSpPr>
        <p:spPr>
          <a:xfrm>
            <a:off x="2592924" y="624110"/>
            <a:ext cx="8911687" cy="299815"/>
          </a:xfrm>
        </p:spPr>
        <p:txBody>
          <a:bodyPr>
            <a:normAutofit fontScale="90000"/>
          </a:bodyPr>
          <a:lstStyle/>
          <a:p>
            <a:r>
              <a:rPr lang="en-US" b="1" dirty="0"/>
              <a:t>             </a:t>
            </a:r>
            <a:endParaRPr lang="en-IN" sz="4400" b="1" i="1" dirty="0"/>
          </a:p>
        </p:txBody>
      </p:sp>
      <p:sp>
        <p:nvSpPr>
          <p:cNvPr id="3" name="Text Placeholder 2">
            <a:extLst>
              <a:ext uri="{FF2B5EF4-FFF2-40B4-BE49-F238E27FC236}">
                <a16:creationId xmlns:a16="http://schemas.microsoft.com/office/drawing/2014/main" id="{31685DF9-B441-89BC-6D56-A74B264661D0}"/>
              </a:ext>
            </a:extLst>
          </p:cNvPr>
          <p:cNvSpPr>
            <a:spLocks noGrp="1"/>
          </p:cNvSpPr>
          <p:nvPr>
            <p:ph type="body" idx="1"/>
          </p:nvPr>
        </p:nvSpPr>
        <p:spPr>
          <a:xfrm>
            <a:off x="2389731" y="256320"/>
            <a:ext cx="6878094" cy="826195"/>
          </a:xfrm>
        </p:spPr>
        <p:txBody>
          <a:bodyPr/>
          <a:lstStyle/>
          <a:p>
            <a:r>
              <a:rPr lang="en-US" sz="3200" b="1" dirty="0"/>
              <a:t>SOFTWARE</a:t>
            </a:r>
            <a:r>
              <a:rPr lang="en-US" sz="3200" b="1" i="1" dirty="0"/>
              <a:t> </a:t>
            </a:r>
            <a:r>
              <a:rPr lang="en-US" sz="3200" b="1" dirty="0"/>
              <a:t>REQUIREMENTS</a:t>
            </a:r>
            <a:endParaRPr lang="en-IN" sz="3200" b="1" dirty="0"/>
          </a:p>
        </p:txBody>
      </p:sp>
      <p:sp>
        <p:nvSpPr>
          <p:cNvPr id="4" name="Content Placeholder 3">
            <a:extLst>
              <a:ext uri="{FF2B5EF4-FFF2-40B4-BE49-F238E27FC236}">
                <a16:creationId xmlns:a16="http://schemas.microsoft.com/office/drawing/2014/main" id="{0D3CBA97-0F1B-D6C0-6BFC-7E6A4FA97C75}"/>
              </a:ext>
            </a:extLst>
          </p:cNvPr>
          <p:cNvSpPr>
            <a:spLocks noGrp="1"/>
          </p:cNvSpPr>
          <p:nvPr>
            <p:ph sz="half" idx="2"/>
          </p:nvPr>
        </p:nvSpPr>
        <p:spPr>
          <a:xfrm>
            <a:off x="2592924" y="1212379"/>
            <a:ext cx="4342893" cy="1965485"/>
          </a:xfrm>
        </p:spPr>
        <p:txBody>
          <a:bodyPr>
            <a:noAutofit/>
          </a:bodyPr>
          <a:lstStyle/>
          <a:p>
            <a:pPr algn="just"/>
            <a:r>
              <a:rPr lang="en-US" sz="2800" dirty="0">
                <a:latin typeface="Söhne"/>
              </a:rPr>
              <a:t>Google collab </a:t>
            </a:r>
          </a:p>
          <a:p>
            <a:pPr algn="just"/>
            <a:r>
              <a:rPr lang="en-US" sz="2800" dirty="0">
                <a:latin typeface="Söhne"/>
              </a:rPr>
              <a:t>Datasets – Kaggle</a:t>
            </a:r>
          </a:p>
          <a:p>
            <a:pPr algn="just"/>
            <a:r>
              <a:rPr lang="en-US" sz="2800" dirty="0">
                <a:latin typeface="Söhne"/>
              </a:rPr>
              <a:t>Programming Language –</a:t>
            </a:r>
            <a:r>
              <a:rPr lang="en-IN" sz="2800" dirty="0">
                <a:latin typeface="Söhne"/>
              </a:rPr>
              <a:t> Python</a:t>
            </a:r>
            <a:endParaRPr lang="en-US" sz="2800" dirty="0">
              <a:latin typeface="Söhne"/>
            </a:endParaRPr>
          </a:p>
        </p:txBody>
      </p:sp>
      <p:sp>
        <p:nvSpPr>
          <p:cNvPr id="5" name="Text Placeholder 4">
            <a:extLst>
              <a:ext uri="{FF2B5EF4-FFF2-40B4-BE49-F238E27FC236}">
                <a16:creationId xmlns:a16="http://schemas.microsoft.com/office/drawing/2014/main" id="{42DBBE23-278A-5EAB-0E60-383BBA08C176}"/>
              </a:ext>
            </a:extLst>
          </p:cNvPr>
          <p:cNvSpPr>
            <a:spLocks noGrp="1"/>
          </p:cNvSpPr>
          <p:nvPr>
            <p:ph type="body" sz="quarter" idx="3"/>
          </p:nvPr>
        </p:nvSpPr>
        <p:spPr>
          <a:xfrm>
            <a:off x="2389731" y="3429000"/>
            <a:ext cx="6227851" cy="762001"/>
          </a:xfrm>
        </p:spPr>
        <p:txBody>
          <a:bodyPr/>
          <a:lstStyle/>
          <a:p>
            <a:r>
              <a:rPr lang="en-US" sz="3200" b="1" dirty="0"/>
              <a:t>HARDWARE</a:t>
            </a:r>
            <a:r>
              <a:rPr lang="en-US" sz="3200" b="1" i="1" dirty="0"/>
              <a:t> </a:t>
            </a:r>
            <a:r>
              <a:rPr lang="en-US" sz="3200" b="1" dirty="0"/>
              <a:t>REQUIREMENTS</a:t>
            </a:r>
            <a:endParaRPr lang="en-IN" sz="3200" b="1" dirty="0"/>
          </a:p>
        </p:txBody>
      </p:sp>
      <p:sp>
        <p:nvSpPr>
          <p:cNvPr id="6" name="Content Placeholder 5">
            <a:extLst>
              <a:ext uri="{FF2B5EF4-FFF2-40B4-BE49-F238E27FC236}">
                <a16:creationId xmlns:a16="http://schemas.microsoft.com/office/drawing/2014/main" id="{F030D46D-00AE-1795-3314-EFF38F2C818D}"/>
              </a:ext>
            </a:extLst>
          </p:cNvPr>
          <p:cNvSpPr>
            <a:spLocks noGrp="1"/>
          </p:cNvSpPr>
          <p:nvPr>
            <p:ph sz="quarter" idx="4"/>
          </p:nvPr>
        </p:nvSpPr>
        <p:spPr>
          <a:xfrm>
            <a:off x="2597143" y="4442137"/>
            <a:ext cx="3498857" cy="1978496"/>
          </a:xfrm>
        </p:spPr>
        <p:txBody>
          <a:bodyPr>
            <a:normAutofit/>
          </a:bodyPr>
          <a:lstStyle/>
          <a:p>
            <a:pPr algn="just"/>
            <a:r>
              <a:rPr lang="en-IN" sz="2800" dirty="0">
                <a:latin typeface="Söhne"/>
              </a:rPr>
              <a:t>Operating System - Windows 8/10</a:t>
            </a:r>
            <a:endParaRPr lang="en-US" sz="2800" dirty="0">
              <a:latin typeface="Söhne"/>
            </a:endParaRPr>
          </a:p>
          <a:p>
            <a:pPr algn="just"/>
            <a:r>
              <a:rPr lang="en-IN" sz="2800" dirty="0">
                <a:latin typeface="Söhne"/>
              </a:rPr>
              <a:t>IDLE - Python(3.10)</a:t>
            </a:r>
          </a:p>
        </p:txBody>
      </p:sp>
      <p:sp>
        <p:nvSpPr>
          <p:cNvPr id="7" name="TextBox 6">
            <a:extLst>
              <a:ext uri="{FF2B5EF4-FFF2-40B4-BE49-F238E27FC236}">
                <a16:creationId xmlns:a16="http://schemas.microsoft.com/office/drawing/2014/main" id="{ECF241DE-3099-548E-FF40-9616B56BBACD}"/>
              </a:ext>
            </a:extLst>
          </p:cNvPr>
          <p:cNvSpPr txBox="1"/>
          <p:nvPr/>
        </p:nvSpPr>
        <p:spPr>
          <a:xfrm>
            <a:off x="989774" y="624110"/>
            <a:ext cx="455568" cy="646331"/>
          </a:xfrm>
          <a:prstGeom prst="rect">
            <a:avLst/>
          </a:prstGeom>
          <a:noFill/>
        </p:spPr>
        <p:txBody>
          <a:bodyPr wrap="square" rtlCol="0">
            <a:spAutoFit/>
          </a:bodyPr>
          <a:lstStyle/>
          <a:p>
            <a:r>
              <a:rPr lang="en-IN" sz="3600" b="1" dirty="0"/>
              <a:t>6</a:t>
            </a:r>
          </a:p>
        </p:txBody>
      </p:sp>
    </p:spTree>
    <p:extLst>
      <p:ext uri="{BB962C8B-B14F-4D97-AF65-F5344CB8AC3E}">
        <p14:creationId xmlns:p14="http://schemas.microsoft.com/office/powerpoint/2010/main" val="22612572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89704-2AFC-6DC8-C04A-13F856A6D053}"/>
              </a:ext>
            </a:extLst>
          </p:cNvPr>
          <p:cNvSpPr>
            <a:spLocks noGrp="1"/>
          </p:cNvSpPr>
          <p:nvPr>
            <p:ph type="title"/>
          </p:nvPr>
        </p:nvSpPr>
        <p:spPr>
          <a:xfrm>
            <a:off x="-709075" y="512350"/>
            <a:ext cx="8911687" cy="1280890"/>
          </a:xfrm>
        </p:spPr>
        <p:txBody>
          <a:bodyPr/>
          <a:lstStyle/>
          <a:p>
            <a:r>
              <a:rPr lang="en-IN" dirty="0"/>
              <a:t>                                  </a:t>
            </a:r>
            <a:r>
              <a:rPr lang="en-IN" sz="4400" b="1" dirty="0"/>
              <a:t>METHODOLOGY</a:t>
            </a:r>
          </a:p>
        </p:txBody>
      </p:sp>
      <p:sp>
        <p:nvSpPr>
          <p:cNvPr id="3" name="Content Placeholder 2">
            <a:extLst>
              <a:ext uri="{FF2B5EF4-FFF2-40B4-BE49-F238E27FC236}">
                <a16:creationId xmlns:a16="http://schemas.microsoft.com/office/drawing/2014/main" id="{EC07EB7E-A40C-3000-9D04-74B736225F60}"/>
              </a:ext>
            </a:extLst>
          </p:cNvPr>
          <p:cNvSpPr>
            <a:spLocks noGrp="1"/>
          </p:cNvSpPr>
          <p:nvPr>
            <p:ph idx="1"/>
          </p:nvPr>
        </p:nvSpPr>
        <p:spPr>
          <a:xfrm>
            <a:off x="2037397" y="1540188"/>
            <a:ext cx="8915400" cy="4327211"/>
          </a:xfrm>
        </p:spPr>
        <p:txBody>
          <a:bodyPr>
            <a:noAutofit/>
          </a:bodyPr>
          <a:lstStyle/>
          <a:p>
            <a:r>
              <a:rPr lang="en-IN" sz="3200" dirty="0">
                <a:latin typeface="Söhne"/>
              </a:rPr>
              <a:t>Dataset Acquisition</a:t>
            </a:r>
          </a:p>
          <a:p>
            <a:r>
              <a:rPr lang="en-IN" sz="3200" dirty="0">
                <a:latin typeface="Söhne"/>
              </a:rPr>
              <a:t>Data Preprocessing</a:t>
            </a:r>
          </a:p>
          <a:p>
            <a:r>
              <a:rPr lang="en-IN" sz="3200" dirty="0">
                <a:latin typeface="Söhne"/>
              </a:rPr>
              <a:t>Data Split</a:t>
            </a:r>
          </a:p>
          <a:p>
            <a:r>
              <a:rPr lang="en-IN" sz="3200" dirty="0">
                <a:latin typeface="Söhne"/>
              </a:rPr>
              <a:t>Model Selection and Architecture</a:t>
            </a:r>
          </a:p>
          <a:p>
            <a:r>
              <a:rPr lang="en-IN" sz="3200" dirty="0">
                <a:latin typeface="Söhne"/>
              </a:rPr>
              <a:t>Model Training</a:t>
            </a:r>
          </a:p>
          <a:p>
            <a:r>
              <a:rPr lang="en-IN" sz="3200" dirty="0">
                <a:latin typeface="Söhne"/>
              </a:rPr>
              <a:t>Loss Evaluation </a:t>
            </a:r>
          </a:p>
          <a:p>
            <a:r>
              <a:rPr lang="en-IN" sz="3200" dirty="0">
                <a:latin typeface="Söhne"/>
              </a:rPr>
              <a:t>Model Evaluation</a:t>
            </a:r>
          </a:p>
        </p:txBody>
      </p:sp>
      <p:sp>
        <p:nvSpPr>
          <p:cNvPr id="4" name="TextBox 3">
            <a:extLst>
              <a:ext uri="{FF2B5EF4-FFF2-40B4-BE49-F238E27FC236}">
                <a16:creationId xmlns:a16="http://schemas.microsoft.com/office/drawing/2014/main" id="{70C85EDF-04B7-8E13-266E-7876F3F043A0}"/>
              </a:ext>
            </a:extLst>
          </p:cNvPr>
          <p:cNvSpPr txBox="1"/>
          <p:nvPr/>
        </p:nvSpPr>
        <p:spPr>
          <a:xfrm>
            <a:off x="993058" y="747026"/>
            <a:ext cx="442452" cy="523220"/>
          </a:xfrm>
          <a:prstGeom prst="rect">
            <a:avLst/>
          </a:prstGeom>
          <a:noFill/>
        </p:spPr>
        <p:txBody>
          <a:bodyPr wrap="square" rtlCol="0">
            <a:spAutoFit/>
          </a:bodyPr>
          <a:lstStyle/>
          <a:p>
            <a:r>
              <a:rPr lang="en-IN" sz="2800" b="1" dirty="0"/>
              <a:t>7</a:t>
            </a:r>
          </a:p>
        </p:txBody>
      </p:sp>
    </p:spTree>
    <p:extLst>
      <p:ext uri="{BB962C8B-B14F-4D97-AF65-F5344CB8AC3E}">
        <p14:creationId xmlns:p14="http://schemas.microsoft.com/office/powerpoint/2010/main" val="4248343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F7D6A-311E-5EFA-12B2-57C5AA4D39A7}"/>
              </a:ext>
            </a:extLst>
          </p:cNvPr>
          <p:cNvSpPr>
            <a:spLocks noGrp="1"/>
          </p:cNvSpPr>
          <p:nvPr>
            <p:ph type="title"/>
          </p:nvPr>
        </p:nvSpPr>
        <p:spPr>
          <a:xfrm>
            <a:off x="2091477" y="152162"/>
            <a:ext cx="9077967" cy="742574"/>
          </a:xfrm>
        </p:spPr>
        <p:txBody>
          <a:bodyPr>
            <a:noAutofit/>
          </a:bodyPr>
          <a:lstStyle/>
          <a:p>
            <a:r>
              <a:rPr lang="en-IN" sz="4400" b="1" dirty="0"/>
              <a:t>                ALGORITHM </a:t>
            </a:r>
            <a:r>
              <a:rPr lang="en-IN" sz="4400" b="1" dirty="0">
                <a:solidFill>
                  <a:srgbClr val="FF0000"/>
                </a:solidFill>
              </a:rPr>
              <a:t>(LSTM)</a:t>
            </a:r>
          </a:p>
        </p:txBody>
      </p:sp>
      <p:sp>
        <p:nvSpPr>
          <p:cNvPr id="3" name="TextBox 2">
            <a:extLst>
              <a:ext uri="{FF2B5EF4-FFF2-40B4-BE49-F238E27FC236}">
                <a16:creationId xmlns:a16="http://schemas.microsoft.com/office/drawing/2014/main" id="{D1A133E1-8DBF-B096-A4FA-AB095F5DF105}"/>
              </a:ext>
            </a:extLst>
          </p:cNvPr>
          <p:cNvSpPr txBox="1"/>
          <p:nvPr/>
        </p:nvSpPr>
        <p:spPr>
          <a:xfrm>
            <a:off x="2174616" y="894736"/>
            <a:ext cx="8911687" cy="2308324"/>
          </a:xfrm>
          <a:prstGeom prst="rect">
            <a:avLst/>
          </a:prstGeom>
          <a:noFill/>
        </p:spPr>
        <p:txBody>
          <a:bodyPr wrap="square" rtlCol="0">
            <a:spAutoFit/>
          </a:bodyPr>
          <a:lstStyle/>
          <a:p>
            <a:br>
              <a:rPr lang="nn-NO" sz="2400" b="1" dirty="0">
                <a:latin typeface="Söhne"/>
              </a:rPr>
            </a:br>
            <a:endParaRPr lang="en-IN" sz="2400" b="1" i="0" u="none" strike="noStrike" dirty="0">
              <a:solidFill>
                <a:srgbClr val="333333"/>
              </a:solidFill>
              <a:effectLst/>
              <a:latin typeface="Söhne"/>
            </a:endParaRPr>
          </a:p>
          <a:p>
            <a:endParaRPr lang="en-IN" sz="2400" dirty="0">
              <a:solidFill>
                <a:srgbClr val="333333"/>
              </a:solidFill>
              <a:latin typeface="MathJax_Main"/>
            </a:endParaRPr>
          </a:p>
          <a:p>
            <a:br>
              <a:rPr lang="en-IN" sz="2400" dirty="0"/>
            </a:br>
            <a:br>
              <a:rPr lang="en-IN" sz="2400" dirty="0"/>
            </a:br>
            <a:endParaRPr lang="en-IN" sz="2400" dirty="0"/>
          </a:p>
        </p:txBody>
      </p:sp>
      <p:sp>
        <p:nvSpPr>
          <p:cNvPr id="4" name="TextBox 3">
            <a:extLst>
              <a:ext uri="{FF2B5EF4-FFF2-40B4-BE49-F238E27FC236}">
                <a16:creationId xmlns:a16="http://schemas.microsoft.com/office/drawing/2014/main" id="{599F0237-1B7F-02D9-FD21-1B4B34348AD0}"/>
              </a:ext>
            </a:extLst>
          </p:cNvPr>
          <p:cNvSpPr txBox="1"/>
          <p:nvPr/>
        </p:nvSpPr>
        <p:spPr>
          <a:xfrm>
            <a:off x="2731558" y="1267978"/>
            <a:ext cx="8822328" cy="5940088"/>
          </a:xfrm>
          <a:prstGeom prst="rect">
            <a:avLst/>
          </a:prstGeom>
          <a:noFill/>
        </p:spPr>
        <p:txBody>
          <a:bodyPr wrap="square" rtlCol="0">
            <a:spAutoFit/>
          </a:bodyPr>
          <a:lstStyle/>
          <a:p>
            <a:r>
              <a:rPr lang="en-IN" sz="2000" dirty="0">
                <a:latin typeface="Söhne"/>
              </a:rPr>
              <a:t># Define LSTM model architecture</a:t>
            </a:r>
          </a:p>
          <a:p>
            <a:r>
              <a:rPr lang="en-IN" sz="2000" dirty="0">
                <a:latin typeface="Söhne"/>
              </a:rPr>
              <a:t>model = Sequential()</a:t>
            </a:r>
          </a:p>
          <a:p>
            <a:r>
              <a:rPr lang="en-IN" sz="2000" dirty="0" err="1">
                <a:latin typeface="Söhne"/>
              </a:rPr>
              <a:t>model.add</a:t>
            </a:r>
            <a:r>
              <a:rPr lang="en-IN" sz="2000" dirty="0">
                <a:latin typeface="Söhne"/>
              </a:rPr>
              <a:t>(LSTM(units=50, </a:t>
            </a:r>
            <a:r>
              <a:rPr lang="en-IN" sz="2000" dirty="0" err="1">
                <a:latin typeface="Söhne"/>
              </a:rPr>
              <a:t>return_sequences</a:t>
            </a:r>
            <a:r>
              <a:rPr lang="en-IN" sz="2000" dirty="0">
                <a:latin typeface="Söhne"/>
              </a:rPr>
              <a:t>=True, </a:t>
            </a:r>
            <a:r>
              <a:rPr lang="en-IN" sz="2000" dirty="0" err="1">
                <a:latin typeface="Söhne"/>
              </a:rPr>
              <a:t>input_shape</a:t>
            </a:r>
            <a:r>
              <a:rPr lang="en-IN" sz="2000" dirty="0">
                <a:latin typeface="Söhne"/>
              </a:rPr>
              <a:t>=(</a:t>
            </a:r>
            <a:r>
              <a:rPr lang="en-IN" sz="2000" dirty="0" err="1">
                <a:latin typeface="Söhne"/>
              </a:rPr>
              <a:t>X_train.shape</a:t>
            </a:r>
            <a:r>
              <a:rPr lang="en-IN" sz="2000" dirty="0">
                <a:latin typeface="Söhne"/>
              </a:rPr>
              <a:t>[1], </a:t>
            </a:r>
            <a:r>
              <a:rPr lang="en-IN" sz="2000" dirty="0" err="1">
                <a:latin typeface="Söhne"/>
              </a:rPr>
              <a:t>X_train.shape</a:t>
            </a:r>
            <a:r>
              <a:rPr lang="en-IN" sz="2000" dirty="0">
                <a:latin typeface="Söhne"/>
              </a:rPr>
              <a:t>[2])))</a:t>
            </a:r>
          </a:p>
          <a:p>
            <a:r>
              <a:rPr lang="en-IN" sz="2000" dirty="0" err="1">
                <a:latin typeface="Söhne"/>
              </a:rPr>
              <a:t>model.add</a:t>
            </a:r>
            <a:r>
              <a:rPr lang="en-IN" sz="2000" dirty="0">
                <a:latin typeface="Söhne"/>
              </a:rPr>
              <a:t>(Dropout(0.2))</a:t>
            </a:r>
          </a:p>
          <a:p>
            <a:r>
              <a:rPr lang="en-IN" sz="2000" dirty="0" err="1">
                <a:latin typeface="Söhne"/>
              </a:rPr>
              <a:t>model.add</a:t>
            </a:r>
            <a:r>
              <a:rPr lang="en-IN" sz="2000" dirty="0">
                <a:latin typeface="Söhne"/>
              </a:rPr>
              <a:t>(LSTM(units=50, </a:t>
            </a:r>
            <a:r>
              <a:rPr lang="en-IN" sz="2000" dirty="0" err="1">
                <a:latin typeface="Söhne"/>
              </a:rPr>
              <a:t>return_sequences</a:t>
            </a:r>
            <a:r>
              <a:rPr lang="en-IN" sz="2000" dirty="0">
                <a:latin typeface="Söhne"/>
              </a:rPr>
              <a:t>=True))</a:t>
            </a:r>
          </a:p>
          <a:p>
            <a:r>
              <a:rPr lang="en-IN" sz="2000" dirty="0" err="1">
                <a:latin typeface="Söhne"/>
              </a:rPr>
              <a:t>model.add</a:t>
            </a:r>
            <a:r>
              <a:rPr lang="en-IN" sz="2000" dirty="0">
                <a:latin typeface="Söhne"/>
              </a:rPr>
              <a:t>(Dropout(0.2))</a:t>
            </a:r>
          </a:p>
          <a:p>
            <a:r>
              <a:rPr lang="en-IN" sz="2000" dirty="0" err="1">
                <a:latin typeface="Söhne"/>
              </a:rPr>
              <a:t>model.add</a:t>
            </a:r>
            <a:r>
              <a:rPr lang="en-IN" sz="2000" dirty="0">
                <a:latin typeface="Söhne"/>
              </a:rPr>
              <a:t>(LSTM(units=50))</a:t>
            </a:r>
          </a:p>
          <a:p>
            <a:r>
              <a:rPr lang="en-IN" sz="2000" dirty="0" err="1">
                <a:latin typeface="Söhne"/>
              </a:rPr>
              <a:t>model.add</a:t>
            </a:r>
            <a:r>
              <a:rPr lang="en-IN" sz="2000" dirty="0">
                <a:latin typeface="Söhne"/>
              </a:rPr>
              <a:t>(Dropout(0.2))</a:t>
            </a:r>
          </a:p>
          <a:p>
            <a:r>
              <a:rPr lang="en-IN" sz="2000" dirty="0" err="1">
                <a:latin typeface="Söhne"/>
              </a:rPr>
              <a:t>model.add</a:t>
            </a:r>
            <a:r>
              <a:rPr lang="en-IN" sz="2000" dirty="0">
                <a:latin typeface="Söhne"/>
              </a:rPr>
              <a:t>(Dense(units=1))</a:t>
            </a:r>
          </a:p>
          <a:p>
            <a:endParaRPr lang="en-IN" sz="2000" dirty="0">
              <a:latin typeface="Söhne"/>
            </a:endParaRPr>
          </a:p>
          <a:p>
            <a:r>
              <a:rPr lang="en-IN" sz="2000" dirty="0">
                <a:latin typeface="Söhne"/>
              </a:rPr>
              <a:t># Compile the model</a:t>
            </a:r>
          </a:p>
          <a:p>
            <a:r>
              <a:rPr lang="en-IN" sz="2000" dirty="0" err="1">
                <a:latin typeface="Söhne"/>
              </a:rPr>
              <a:t>model.compile</a:t>
            </a:r>
            <a:r>
              <a:rPr lang="en-IN" sz="2000" dirty="0">
                <a:latin typeface="Söhne"/>
              </a:rPr>
              <a:t>(optimizer='</a:t>
            </a:r>
            <a:r>
              <a:rPr lang="en-IN" sz="2000" dirty="0" err="1">
                <a:latin typeface="Söhne"/>
              </a:rPr>
              <a:t>adam</a:t>
            </a:r>
            <a:r>
              <a:rPr lang="en-IN" sz="2000" dirty="0">
                <a:latin typeface="Söhne"/>
              </a:rPr>
              <a:t>', loss='</a:t>
            </a:r>
            <a:r>
              <a:rPr lang="en-IN" sz="2000" dirty="0" err="1">
                <a:latin typeface="Söhne"/>
              </a:rPr>
              <a:t>mean_squared_error</a:t>
            </a:r>
            <a:r>
              <a:rPr lang="en-IN" sz="2000" dirty="0">
                <a:latin typeface="Söhne"/>
              </a:rPr>
              <a:t>')</a:t>
            </a:r>
          </a:p>
          <a:p>
            <a:endParaRPr lang="en-IN" sz="2000" dirty="0">
              <a:latin typeface="Söhne"/>
            </a:endParaRPr>
          </a:p>
          <a:p>
            <a:r>
              <a:rPr lang="en-IN" sz="2000" dirty="0">
                <a:latin typeface="Söhne"/>
              </a:rPr>
              <a:t># Train the model</a:t>
            </a:r>
          </a:p>
          <a:p>
            <a:r>
              <a:rPr lang="en-IN" sz="2000" dirty="0">
                <a:latin typeface="Söhne"/>
              </a:rPr>
              <a:t>history = </a:t>
            </a:r>
            <a:r>
              <a:rPr lang="en-IN" sz="2000" dirty="0" err="1">
                <a:latin typeface="Söhne"/>
              </a:rPr>
              <a:t>model.fit</a:t>
            </a:r>
            <a:r>
              <a:rPr lang="en-IN" sz="2000" dirty="0">
                <a:latin typeface="Söhne"/>
              </a:rPr>
              <a:t>(</a:t>
            </a:r>
            <a:r>
              <a:rPr lang="en-IN" sz="2000" dirty="0" err="1">
                <a:latin typeface="Söhne"/>
              </a:rPr>
              <a:t>X_train</a:t>
            </a:r>
            <a:r>
              <a:rPr lang="en-IN" sz="2000" dirty="0">
                <a:latin typeface="Söhne"/>
              </a:rPr>
              <a:t>, </a:t>
            </a:r>
            <a:r>
              <a:rPr lang="en-IN" sz="2000" dirty="0" err="1">
                <a:latin typeface="Söhne"/>
              </a:rPr>
              <a:t>y_train</a:t>
            </a:r>
            <a:r>
              <a:rPr lang="en-IN" sz="2000" dirty="0">
                <a:latin typeface="Söhne"/>
              </a:rPr>
              <a:t>, epochs=100, </a:t>
            </a:r>
            <a:r>
              <a:rPr lang="en-IN" sz="2000" dirty="0" err="1">
                <a:latin typeface="Söhne"/>
              </a:rPr>
              <a:t>batch_size</a:t>
            </a:r>
            <a:r>
              <a:rPr lang="en-IN" sz="2000" dirty="0">
                <a:latin typeface="Söhne"/>
              </a:rPr>
              <a:t>=32, </a:t>
            </a:r>
            <a:r>
              <a:rPr lang="en-IN" sz="2000" dirty="0" err="1">
                <a:latin typeface="Söhne"/>
              </a:rPr>
              <a:t>validation_data</a:t>
            </a:r>
            <a:r>
              <a:rPr lang="en-IN" sz="2000" dirty="0">
                <a:latin typeface="Söhne"/>
              </a:rPr>
              <a:t>=(</a:t>
            </a:r>
            <a:r>
              <a:rPr lang="en-IN" sz="2000" dirty="0" err="1">
                <a:latin typeface="Söhne"/>
              </a:rPr>
              <a:t>X_val</a:t>
            </a:r>
            <a:r>
              <a:rPr lang="en-IN" sz="2000" dirty="0">
                <a:latin typeface="Söhne"/>
              </a:rPr>
              <a:t>, </a:t>
            </a:r>
            <a:r>
              <a:rPr lang="en-IN" sz="2000" dirty="0" err="1">
                <a:latin typeface="Söhne"/>
              </a:rPr>
              <a:t>y_val</a:t>
            </a:r>
            <a:r>
              <a:rPr lang="en-IN" sz="2000" dirty="0">
                <a:latin typeface="Söhne"/>
              </a:rPr>
              <a:t>), shuffle=False)</a:t>
            </a:r>
          </a:p>
          <a:p>
            <a:endParaRPr lang="en-IN" sz="2000" dirty="0">
              <a:latin typeface="Söhne"/>
            </a:endParaRPr>
          </a:p>
          <a:p>
            <a:endParaRPr lang="en-IN" sz="2000" dirty="0">
              <a:latin typeface="Söhne"/>
            </a:endParaRPr>
          </a:p>
        </p:txBody>
      </p:sp>
      <p:sp>
        <p:nvSpPr>
          <p:cNvPr id="5" name="TextBox 4">
            <a:extLst>
              <a:ext uri="{FF2B5EF4-FFF2-40B4-BE49-F238E27FC236}">
                <a16:creationId xmlns:a16="http://schemas.microsoft.com/office/drawing/2014/main" id="{F5ACF4AD-F8E5-5B9F-027A-926B8B27CA13}"/>
              </a:ext>
            </a:extLst>
          </p:cNvPr>
          <p:cNvSpPr txBox="1"/>
          <p:nvPr/>
        </p:nvSpPr>
        <p:spPr>
          <a:xfrm>
            <a:off x="942852" y="698090"/>
            <a:ext cx="580103" cy="523220"/>
          </a:xfrm>
          <a:prstGeom prst="rect">
            <a:avLst/>
          </a:prstGeom>
          <a:noFill/>
        </p:spPr>
        <p:txBody>
          <a:bodyPr wrap="square" rtlCol="0">
            <a:spAutoFit/>
          </a:bodyPr>
          <a:lstStyle/>
          <a:p>
            <a:r>
              <a:rPr lang="en-IN" sz="2800" b="1" dirty="0"/>
              <a:t>8</a:t>
            </a:r>
          </a:p>
        </p:txBody>
      </p:sp>
    </p:spTree>
    <p:extLst>
      <p:ext uri="{BB962C8B-B14F-4D97-AF65-F5344CB8AC3E}">
        <p14:creationId xmlns:p14="http://schemas.microsoft.com/office/powerpoint/2010/main" val="11906413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02826-DBC8-23E2-0F20-A0A3C76123D3}"/>
              </a:ext>
            </a:extLst>
          </p:cNvPr>
          <p:cNvSpPr>
            <a:spLocks noGrp="1"/>
          </p:cNvSpPr>
          <p:nvPr>
            <p:ph type="title"/>
          </p:nvPr>
        </p:nvSpPr>
        <p:spPr>
          <a:xfrm>
            <a:off x="2592924" y="624110"/>
            <a:ext cx="8911687" cy="757650"/>
          </a:xfrm>
        </p:spPr>
        <p:txBody>
          <a:bodyPr>
            <a:noAutofit/>
          </a:bodyPr>
          <a:lstStyle/>
          <a:p>
            <a:pPr algn="ctr"/>
            <a:r>
              <a:rPr lang="en-IN" sz="4400" b="1" dirty="0"/>
              <a:t>ALGORITHM</a:t>
            </a:r>
            <a:r>
              <a:rPr lang="en-IN" sz="4400" b="1" dirty="0">
                <a:solidFill>
                  <a:srgbClr val="FF0000"/>
                </a:solidFill>
              </a:rPr>
              <a:t>(LSTM)</a:t>
            </a:r>
          </a:p>
        </p:txBody>
      </p:sp>
      <p:sp>
        <p:nvSpPr>
          <p:cNvPr id="3" name="TextBox 2">
            <a:extLst>
              <a:ext uri="{FF2B5EF4-FFF2-40B4-BE49-F238E27FC236}">
                <a16:creationId xmlns:a16="http://schemas.microsoft.com/office/drawing/2014/main" id="{7C58B3F2-A180-C195-E5EC-8E35EFE200F6}"/>
              </a:ext>
            </a:extLst>
          </p:cNvPr>
          <p:cNvSpPr txBox="1"/>
          <p:nvPr/>
        </p:nvSpPr>
        <p:spPr>
          <a:xfrm>
            <a:off x="2983549" y="1788160"/>
            <a:ext cx="9208451" cy="3970318"/>
          </a:xfrm>
          <a:prstGeom prst="rect">
            <a:avLst/>
          </a:prstGeom>
          <a:noFill/>
        </p:spPr>
        <p:txBody>
          <a:bodyPr wrap="square" rtlCol="0">
            <a:spAutoFit/>
          </a:bodyPr>
          <a:lstStyle/>
          <a:p>
            <a:r>
              <a:rPr lang="en-US" sz="2800" b="0" i="0" dirty="0">
                <a:effectLst/>
                <a:latin typeface="Söhne"/>
              </a:rPr>
              <a:t># Plot training and validation loss </a:t>
            </a:r>
          </a:p>
          <a:p>
            <a:r>
              <a:rPr lang="en-US" sz="2800" b="0" i="0" dirty="0" err="1">
                <a:effectLst/>
                <a:latin typeface="Söhne"/>
              </a:rPr>
              <a:t>plot_loss</a:t>
            </a:r>
            <a:r>
              <a:rPr lang="en-US" sz="2800" b="0" i="0" dirty="0">
                <a:effectLst/>
                <a:latin typeface="Söhne"/>
              </a:rPr>
              <a:t>(history)</a:t>
            </a:r>
          </a:p>
          <a:p>
            <a:endParaRPr lang="en-US" sz="2800" b="0" i="0" dirty="0">
              <a:effectLst/>
              <a:latin typeface="Söhne"/>
            </a:endParaRPr>
          </a:p>
          <a:p>
            <a:r>
              <a:rPr lang="en-US" sz="2800" b="0" i="0" dirty="0">
                <a:effectLst/>
                <a:latin typeface="Söhne"/>
              </a:rPr>
              <a:t> # Make predictions </a:t>
            </a:r>
          </a:p>
          <a:p>
            <a:r>
              <a:rPr lang="en-US" sz="2800" b="0" i="0" dirty="0">
                <a:effectLst/>
                <a:latin typeface="Söhne"/>
              </a:rPr>
              <a:t>predictions = </a:t>
            </a:r>
            <a:r>
              <a:rPr lang="en-US" sz="2800" b="0" i="0" dirty="0" err="1">
                <a:effectLst/>
                <a:latin typeface="Söhne"/>
              </a:rPr>
              <a:t>model.predict</a:t>
            </a:r>
            <a:r>
              <a:rPr lang="en-US" sz="2800" b="0" i="0" dirty="0">
                <a:effectLst/>
                <a:latin typeface="Söhne"/>
              </a:rPr>
              <a:t>(</a:t>
            </a:r>
            <a:r>
              <a:rPr lang="en-US" sz="2800" b="0" i="0" dirty="0" err="1">
                <a:effectLst/>
                <a:latin typeface="Söhne"/>
              </a:rPr>
              <a:t>X_test</a:t>
            </a:r>
            <a:r>
              <a:rPr lang="en-US" sz="2800" b="0" i="0" dirty="0">
                <a:effectLst/>
                <a:latin typeface="Söhne"/>
              </a:rPr>
              <a:t>)</a:t>
            </a:r>
          </a:p>
          <a:p>
            <a:endParaRPr lang="en-US" sz="2800" b="0" i="0" dirty="0">
              <a:effectLst/>
              <a:latin typeface="Söhne"/>
            </a:endParaRPr>
          </a:p>
          <a:p>
            <a:r>
              <a:rPr lang="en-US" sz="2800" b="0" i="0" dirty="0">
                <a:effectLst/>
                <a:latin typeface="Söhne"/>
              </a:rPr>
              <a:t> # Evaluate the model</a:t>
            </a:r>
          </a:p>
          <a:p>
            <a:r>
              <a:rPr lang="en-US" sz="2800" b="0" i="0" dirty="0">
                <a:effectLst/>
                <a:latin typeface="Söhne"/>
              </a:rPr>
              <a:t> </a:t>
            </a:r>
            <a:r>
              <a:rPr lang="en-US" sz="2800" b="0" i="0" dirty="0" err="1">
                <a:effectLst/>
                <a:latin typeface="Söhne"/>
              </a:rPr>
              <a:t>mse</a:t>
            </a:r>
            <a:r>
              <a:rPr lang="en-US" sz="2800" b="0" i="0" dirty="0">
                <a:effectLst/>
                <a:latin typeface="Söhne"/>
              </a:rPr>
              <a:t> = </a:t>
            </a:r>
            <a:r>
              <a:rPr lang="en-US" sz="2800" b="0" i="0" dirty="0" err="1">
                <a:effectLst/>
                <a:latin typeface="Söhne"/>
              </a:rPr>
              <a:t>mean_squared_error</a:t>
            </a:r>
            <a:r>
              <a:rPr lang="en-US" sz="2800" b="0" i="0" dirty="0">
                <a:effectLst/>
                <a:latin typeface="Söhne"/>
              </a:rPr>
              <a:t>(</a:t>
            </a:r>
            <a:r>
              <a:rPr lang="en-US" sz="2800" b="0" i="0" dirty="0" err="1">
                <a:effectLst/>
                <a:latin typeface="Söhne"/>
              </a:rPr>
              <a:t>y_test</a:t>
            </a:r>
            <a:r>
              <a:rPr lang="en-US" sz="2800" b="0" i="0" dirty="0">
                <a:effectLst/>
                <a:latin typeface="Söhne"/>
              </a:rPr>
              <a:t>, predictions) print("Mean Squared Error:", </a:t>
            </a:r>
            <a:r>
              <a:rPr lang="en-US" sz="2800" b="0" i="0" dirty="0" err="1">
                <a:effectLst/>
                <a:latin typeface="Söhne"/>
              </a:rPr>
              <a:t>mse</a:t>
            </a:r>
            <a:r>
              <a:rPr lang="en-US" sz="2800" b="0" i="0" dirty="0">
                <a:effectLst/>
                <a:latin typeface="Söhne"/>
              </a:rPr>
              <a:t>)</a:t>
            </a:r>
            <a:endParaRPr lang="en-IN" sz="2800" dirty="0">
              <a:latin typeface="Söhne"/>
            </a:endParaRPr>
          </a:p>
        </p:txBody>
      </p:sp>
      <p:sp>
        <p:nvSpPr>
          <p:cNvPr id="4" name="TextBox 3">
            <a:extLst>
              <a:ext uri="{FF2B5EF4-FFF2-40B4-BE49-F238E27FC236}">
                <a16:creationId xmlns:a16="http://schemas.microsoft.com/office/drawing/2014/main" id="{E8B85E0F-FAF2-BA8C-903D-1D184091B2E9}"/>
              </a:ext>
            </a:extLst>
          </p:cNvPr>
          <p:cNvSpPr txBox="1"/>
          <p:nvPr/>
        </p:nvSpPr>
        <p:spPr>
          <a:xfrm>
            <a:off x="963561" y="772102"/>
            <a:ext cx="363794" cy="461665"/>
          </a:xfrm>
          <a:prstGeom prst="rect">
            <a:avLst/>
          </a:prstGeom>
          <a:noFill/>
        </p:spPr>
        <p:txBody>
          <a:bodyPr wrap="square" rtlCol="0">
            <a:spAutoFit/>
          </a:bodyPr>
          <a:lstStyle/>
          <a:p>
            <a:r>
              <a:rPr lang="en-IN" sz="2400" b="1" dirty="0"/>
              <a:t>9</a:t>
            </a:r>
          </a:p>
        </p:txBody>
      </p:sp>
    </p:spTree>
    <p:extLst>
      <p:ext uri="{BB962C8B-B14F-4D97-AF65-F5344CB8AC3E}">
        <p14:creationId xmlns:p14="http://schemas.microsoft.com/office/powerpoint/2010/main" val="17952832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654</TotalTime>
  <Words>1381</Words>
  <Application>Microsoft Office PowerPoint</Application>
  <PresentationFormat>Widescreen</PresentationFormat>
  <Paragraphs>176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Century Gothic</vt:lpstr>
      <vt:lpstr>MathJax_Main</vt:lpstr>
      <vt:lpstr>Söhne</vt:lpstr>
      <vt:lpstr>Wingdings 3</vt:lpstr>
      <vt:lpstr>Wisp</vt:lpstr>
      <vt:lpstr>Prediction of Air Quality using Machine Learning Models </vt:lpstr>
      <vt:lpstr>BASE PAPER</vt:lpstr>
      <vt:lpstr>                   ABSTRACT</vt:lpstr>
      <vt:lpstr>                          EXISTING SYSTEM</vt:lpstr>
      <vt:lpstr>            PROPOSED NETWORK </vt:lpstr>
      <vt:lpstr>             </vt:lpstr>
      <vt:lpstr>                                  METHODOLOGY</vt:lpstr>
      <vt:lpstr>                ALGORITHM (LSTM)</vt:lpstr>
      <vt:lpstr>ALGORITHM(LSTM)</vt:lpstr>
      <vt:lpstr>ALGORITHM(Bi-LSTM)</vt:lpstr>
      <vt:lpstr>ALGORITHM (Bi-LSTM)</vt:lpstr>
      <vt:lpstr>ALGORITHM(GRU)</vt:lpstr>
      <vt:lpstr>ALGORITHM(GRU)</vt:lpstr>
      <vt:lpstr>Data Preprocessing</vt:lpstr>
      <vt:lpstr>Balancing Data</vt:lpstr>
      <vt:lpstr>TRAINING AND TESTING</vt:lpstr>
      <vt:lpstr>MODEL EVALUATION</vt:lpstr>
      <vt:lpstr>ARCHITECTURAL DIAGRAM</vt:lpstr>
      <vt:lpstr>            LITERATURE SURVEY</vt:lpstr>
      <vt:lpstr>                 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Air Quality using Machine Learning Models </dc:title>
  <dc:creator>preethi ramessh.R</dc:creator>
  <cp:lastModifiedBy>preethi ramessh.R</cp:lastModifiedBy>
  <cp:revision>11</cp:revision>
  <dcterms:created xsi:type="dcterms:W3CDTF">2023-12-28T00:50:54Z</dcterms:created>
  <dcterms:modified xsi:type="dcterms:W3CDTF">2024-03-22T12:39:54Z</dcterms:modified>
</cp:coreProperties>
</file>