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7" r:id="rId1"/>
  </p:sldMasterIdLst>
  <p:notesMasterIdLst>
    <p:notesMasterId r:id="rId29"/>
  </p:notesMasterIdLst>
  <p:handoutMasterIdLst>
    <p:handoutMasterId r:id="rId30"/>
  </p:handoutMasterIdLst>
  <p:sldIdLst>
    <p:sldId id="256" r:id="rId2"/>
    <p:sldId id="257" r:id="rId3"/>
    <p:sldId id="267" r:id="rId4"/>
    <p:sldId id="258" r:id="rId5"/>
    <p:sldId id="265" r:id="rId6"/>
    <p:sldId id="259" r:id="rId7"/>
    <p:sldId id="266" r:id="rId8"/>
    <p:sldId id="271" r:id="rId9"/>
    <p:sldId id="274" r:id="rId10"/>
    <p:sldId id="279" r:id="rId11"/>
    <p:sldId id="281" r:id="rId12"/>
    <p:sldId id="282" r:id="rId13"/>
    <p:sldId id="268" r:id="rId14"/>
    <p:sldId id="273" r:id="rId15"/>
    <p:sldId id="270" r:id="rId16"/>
    <p:sldId id="269" r:id="rId17"/>
    <p:sldId id="272" r:id="rId18"/>
    <p:sldId id="262" r:id="rId19"/>
    <p:sldId id="275" r:id="rId20"/>
    <p:sldId id="276" r:id="rId21"/>
    <p:sldId id="277" r:id="rId22"/>
    <p:sldId id="278" r:id="rId23"/>
    <p:sldId id="263" r:id="rId24"/>
    <p:sldId id="264" r:id="rId25"/>
    <p:sldId id="260" r:id="rId26"/>
    <p:sldId id="261" r:id="rId27"/>
    <p:sldId id="28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494D0A2-E91F-5F4D-22A9-FC47DCE85A9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4C9D175B-466F-A0CA-64D0-A62D77B2888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32F2D10-0C21-4CF0-B60A-A92FC82F118C}" type="datetimeFigureOut">
              <a:rPr lang="en-IN" smtClean="0"/>
              <a:t>22-03-2024</a:t>
            </a:fld>
            <a:endParaRPr lang="en-IN"/>
          </a:p>
        </p:txBody>
      </p:sp>
      <p:sp>
        <p:nvSpPr>
          <p:cNvPr id="4" name="Footer Placeholder 3">
            <a:extLst>
              <a:ext uri="{FF2B5EF4-FFF2-40B4-BE49-F238E27FC236}">
                <a16:creationId xmlns:a16="http://schemas.microsoft.com/office/drawing/2014/main" id="{E39C5E84-1D62-F189-BE18-E937528CF63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60125883-D579-8562-3468-6E10A637269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9185FCF-558C-4778-9F6A-79D659A027F6}" type="slidenum">
              <a:rPr lang="en-IN" smtClean="0"/>
              <a:t>‹#›</a:t>
            </a:fld>
            <a:endParaRPr lang="en-IN"/>
          </a:p>
        </p:txBody>
      </p:sp>
    </p:spTree>
    <p:extLst>
      <p:ext uri="{BB962C8B-B14F-4D97-AF65-F5344CB8AC3E}">
        <p14:creationId xmlns:p14="http://schemas.microsoft.com/office/powerpoint/2010/main" val="392153955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8C4F59-F821-4403-9DA8-C875A6E97A3D}" type="datetimeFigureOut">
              <a:rPr lang="en-IN" smtClean="0"/>
              <a:t>22-03-2024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D96270-B173-44D2-A943-F4250FADD374}" type="slidenum">
              <a:rPr lang="en-IN" smtClean="0"/>
              <a:t>‹#›</a:t>
            </a:fld>
            <a:endParaRPr lang="en-IN"/>
          </a:p>
        </p:txBody>
      </p:sp>
    </p:spTree>
    <p:extLst>
      <p:ext uri="{BB962C8B-B14F-4D97-AF65-F5344CB8AC3E}">
        <p14:creationId xmlns:p14="http://schemas.microsoft.com/office/powerpoint/2010/main" val="204480422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93E5D-56B3-73E3-64D7-AFE689C53A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328435A-DDEC-8491-4551-C2E3E767C6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ABB6C93-FED1-C22A-653C-919AE302F449}"/>
              </a:ext>
            </a:extLst>
          </p:cNvPr>
          <p:cNvSpPr>
            <a:spLocks noGrp="1"/>
          </p:cNvSpPr>
          <p:nvPr>
            <p:ph type="dt" sz="half" idx="10"/>
          </p:nvPr>
        </p:nvSpPr>
        <p:spPr/>
        <p:txBody>
          <a:bodyPr/>
          <a:lstStyle/>
          <a:p>
            <a:fld id="{01B26C39-49DE-4968-9A1B-D6D95997F9B1}" type="datetime1">
              <a:rPr lang="en-IN" smtClean="0"/>
              <a:t>22-03-2024</a:t>
            </a:fld>
            <a:endParaRPr lang="en-IN"/>
          </a:p>
        </p:txBody>
      </p:sp>
      <p:sp>
        <p:nvSpPr>
          <p:cNvPr id="5" name="Footer Placeholder 4">
            <a:extLst>
              <a:ext uri="{FF2B5EF4-FFF2-40B4-BE49-F238E27FC236}">
                <a16:creationId xmlns:a16="http://schemas.microsoft.com/office/drawing/2014/main" id="{F610783F-5418-714F-6B36-B348D8007B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7D808D-557E-E6A3-8B5F-02431B59F58E}"/>
              </a:ext>
            </a:extLst>
          </p:cNvPr>
          <p:cNvSpPr>
            <a:spLocks noGrp="1"/>
          </p:cNvSpPr>
          <p:nvPr>
            <p:ph type="sldNum" sz="quarter" idx="12"/>
          </p:nvPr>
        </p:nvSpPr>
        <p:spPr/>
        <p:txBody>
          <a:bodyPr/>
          <a:lstStyle/>
          <a:p>
            <a:fld id="{BA217E93-9D8C-4834-AA39-92C1C8CE75E0}" type="slidenum">
              <a:rPr lang="en-IN" smtClean="0"/>
              <a:t>‹#›</a:t>
            </a:fld>
            <a:endParaRPr lang="en-IN"/>
          </a:p>
        </p:txBody>
      </p:sp>
    </p:spTree>
    <p:extLst>
      <p:ext uri="{BB962C8B-B14F-4D97-AF65-F5344CB8AC3E}">
        <p14:creationId xmlns:p14="http://schemas.microsoft.com/office/powerpoint/2010/main" val="744058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D9788-8CF3-9A4E-9EF9-7FB8AE84F8A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6BB17B5-26C8-D5A2-A52E-F0586DCCBC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7D3712-0AEA-F660-C88E-E7B91AFA2CB1}"/>
              </a:ext>
            </a:extLst>
          </p:cNvPr>
          <p:cNvSpPr>
            <a:spLocks noGrp="1"/>
          </p:cNvSpPr>
          <p:nvPr>
            <p:ph type="dt" sz="half" idx="10"/>
          </p:nvPr>
        </p:nvSpPr>
        <p:spPr/>
        <p:txBody>
          <a:bodyPr/>
          <a:lstStyle/>
          <a:p>
            <a:fld id="{BD0C5AD4-C6E0-474D-95FF-FF5AC5A553A1}" type="datetime1">
              <a:rPr lang="en-IN" smtClean="0"/>
              <a:t>22-03-2024</a:t>
            </a:fld>
            <a:endParaRPr lang="en-IN"/>
          </a:p>
        </p:txBody>
      </p:sp>
      <p:sp>
        <p:nvSpPr>
          <p:cNvPr id="5" name="Footer Placeholder 4">
            <a:extLst>
              <a:ext uri="{FF2B5EF4-FFF2-40B4-BE49-F238E27FC236}">
                <a16:creationId xmlns:a16="http://schemas.microsoft.com/office/drawing/2014/main" id="{C14B0A73-B7C3-9AB0-2FD1-98A721A608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C6EF0A-A5A5-BB0E-4369-D39D0FB6532F}"/>
              </a:ext>
            </a:extLst>
          </p:cNvPr>
          <p:cNvSpPr>
            <a:spLocks noGrp="1"/>
          </p:cNvSpPr>
          <p:nvPr>
            <p:ph type="sldNum" sz="quarter" idx="12"/>
          </p:nvPr>
        </p:nvSpPr>
        <p:spPr/>
        <p:txBody>
          <a:bodyPr/>
          <a:lstStyle/>
          <a:p>
            <a:fld id="{BA217E93-9D8C-4834-AA39-92C1C8CE75E0}" type="slidenum">
              <a:rPr lang="en-IN" smtClean="0"/>
              <a:t>‹#›</a:t>
            </a:fld>
            <a:endParaRPr lang="en-IN"/>
          </a:p>
        </p:txBody>
      </p:sp>
    </p:spTree>
    <p:extLst>
      <p:ext uri="{BB962C8B-B14F-4D97-AF65-F5344CB8AC3E}">
        <p14:creationId xmlns:p14="http://schemas.microsoft.com/office/powerpoint/2010/main" val="2955265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0F22A0-1E13-2CF2-01B6-52BA03F1978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DF451B4-B048-379C-CE2A-21F25EBB9E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DE2CE6-323E-FEAF-A046-19059C539571}"/>
              </a:ext>
            </a:extLst>
          </p:cNvPr>
          <p:cNvSpPr>
            <a:spLocks noGrp="1"/>
          </p:cNvSpPr>
          <p:nvPr>
            <p:ph type="dt" sz="half" idx="10"/>
          </p:nvPr>
        </p:nvSpPr>
        <p:spPr/>
        <p:txBody>
          <a:bodyPr/>
          <a:lstStyle/>
          <a:p>
            <a:fld id="{6140E83F-4B11-4094-945C-8FE36280D3A8}" type="datetime1">
              <a:rPr lang="en-IN" smtClean="0"/>
              <a:t>22-03-2024</a:t>
            </a:fld>
            <a:endParaRPr lang="en-IN"/>
          </a:p>
        </p:txBody>
      </p:sp>
      <p:sp>
        <p:nvSpPr>
          <p:cNvPr id="5" name="Footer Placeholder 4">
            <a:extLst>
              <a:ext uri="{FF2B5EF4-FFF2-40B4-BE49-F238E27FC236}">
                <a16:creationId xmlns:a16="http://schemas.microsoft.com/office/drawing/2014/main" id="{BB07EFB8-2BB8-09DD-D84B-17B7AD07F5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4BC4F3-C2A7-B8CE-F198-15CBCD6085AA}"/>
              </a:ext>
            </a:extLst>
          </p:cNvPr>
          <p:cNvSpPr>
            <a:spLocks noGrp="1"/>
          </p:cNvSpPr>
          <p:nvPr>
            <p:ph type="sldNum" sz="quarter" idx="12"/>
          </p:nvPr>
        </p:nvSpPr>
        <p:spPr/>
        <p:txBody>
          <a:bodyPr/>
          <a:lstStyle/>
          <a:p>
            <a:fld id="{BA217E93-9D8C-4834-AA39-92C1C8CE75E0}" type="slidenum">
              <a:rPr lang="en-IN" smtClean="0"/>
              <a:t>‹#›</a:t>
            </a:fld>
            <a:endParaRPr lang="en-IN"/>
          </a:p>
        </p:txBody>
      </p:sp>
    </p:spTree>
    <p:extLst>
      <p:ext uri="{BB962C8B-B14F-4D97-AF65-F5344CB8AC3E}">
        <p14:creationId xmlns:p14="http://schemas.microsoft.com/office/powerpoint/2010/main" val="510056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A12AD-E0AB-0C7D-05B6-266EA8D54B9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24DE8A5-8A30-B1C6-26A3-6EF98A27BE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CE5EB1-240D-39AC-1C6C-167451DECCA3}"/>
              </a:ext>
            </a:extLst>
          </p:cNvPr>
          <p:cNvSpPr>
            <a:spLocks noGrp="1"/>
          </p:cNvSpPr>
          <p:nvPr>
            <p:ph type="dt" sz="half" idx="10"/>
          </p:nvPr>
        </p:nvSpPr>
        <p:spPr/>
        <p:txBody>
          <a:bodyPr/>
          <a:lstStyle/>
          <a:p>
            <a:fld id="{FD7AD36C-93DF-4FFD-99D5-59F03ABC455A}" type="datetime1">
              <a:rPr lang="en-IN" smtClean="0"/>
              <a:t>22-03-2024</a:t>
            </a:fld>
            <a:endParaRPr lang="en-IN"/>
          </a:p>
        </p:txBody>
      </p:sp>
      <p:sp>
        <p:nvSpPr>
          <p:cNvPr id="5" name="Footer Placeholder 4">
            <a:extLst>
              <a:ext uri="{FF2B5EF4-FFF2-40B4-BE49-F238E27FC236}">
                <a16:creationId xmlns:a16="http://schemas.microsoft.com/office/drawing/2014/main" id="{94B52CD1-3231-7AAA-6C0C-7074EA1AB2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D054EB-03EF-6156-FA15-0ECD2741CFCD}"/>
              </a:ext>
            </a:extLst>
          </p:cNvPr>
          <p:cNvSpPr>
            <a:spLocks noGrp="1"/>
          </p:cNvSpPr>
          <p:nvPr>
            <p:ph type="sldNum" sz="quarter" idx="12"/>
          </p:nvPr>
        </p:nvSpPr>
        <p:spPr/>
        <p:txBody>
          <a:bodyPr/>
          <a:lstStyle/>
          <a:p>
            <a:fld id="{BA217E93-9D8C-4834-AA39-92C1C8CE75E0}" type="slidenum">
              <a:rPr lang="en-IN" smtClean="0"/>
              <a:t>‹#›</a:t>
            </a:fld>
            <a:endParaRPr lang="en-IN"/>
          </a:p>
        </p:txBody>
      </p:sp>
    </p:spTree>
    <p:extLst>
      <p:ext uri="{BB962C8B-B14F-4D97-AF65-F5344CB8AC3E}">
        <p14:creationId xmlns:p14="http://schemas.microsoft.com/office/powerpoint/2010/main" val="1233749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17788-57A8-5EF8-3932-C33D129A60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840B88-3972-4005-2306-3BACE1BA0A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7102CB-D638-D01D-2AE5-A3B7FD1A4B8E}"/>
              </a:ext>
            </a:extLst>
          </p:cNvPr>
          <p:cNvSpPr>
            <a:spLocks noGrp="1"/>
          </p:cNvSpPr>
          <p:nvPr>
            <p:ph type="dt" sz="half" idx="10"/>
          </p:nvPr>
        </p:nvSpPr>
        <p:spPr/>
        <p:txBody>
          <a:bodyPr/>
          <a:lstStyle/>
          <a:p>
            <a:fld id="{259E9DFD-8DD3-4D66-B038-5DD99AD34F90}" type="datetime1">
              <a:rPr lang="en-IN" smtClean="0"/>
              <a:t>22-03-2024</a:t>
            </a:fld>
            <a:endParaRPr lang="en-IN"/>
          </a:p>
        </p:txBody>
      </p:sp>
      <p:sp>
        <p:nvSpPr>
          <p:cNvPr id="5" name="Footer Placeholder 4">
            <a:extLst>
              <a:ext uri="{FF2B5EF4-FFF2-40B4-BE49-F238E27FC236}">
                <a16:creationId xmlns:a16="http://schemas.microsoft.com/office/drawing/2014/main" id="{8262CEA7-B080-C09C-771B-16DCC8345D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506A2D-0343-BA1F-BDBF-754A8BBD930D}"/>
              </a:ext>
            </a:extLst>
          </p:cNvPr>
          <p:cNvSpPr>
            <a:spLocks noGrp="1"/>
          </p:cNvSpPr>
          <p:nvPr>
            <p:ph type="sldNum" sz="quarter" idx="12"/>
          </p:nvPr>
        </p:nvSpPr>
        <p:spPr/>
        <p:txBody>
          <a:bodyPr/>
          <a:lstStyle/>
          <a:p>
            <a:fld id="{BA217E93-9D8C-4834-AA39-92C1C8CE75E0}" type="slidenum">
              <a:rPr lang="en-IN" smtClean="0"/>
              <a:t>‹#›</a:t>
            </a:fld>
            <a:endParaRPr lang="en-IN"/>
          </a:p>
        </p:txBody>
      </p:sp>
    </p:spTree>
    <p:extLst>
      <p:ext uri="{BB962C8B-B14F-4D97-AF65-F5344CB8AC3E}">
        <p14:creationId xmlns:p14="http://schemas.microsoft.com/office/powerpoint/2010/main" val="4231468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49F14-D055-4B60-5EAE-C5C1BA2C655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FF67DB3-B729-E7DA-465E-F2E785261D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44941E7-0BD7-2B3E-327D-DF758D76CB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6C21222-1192-3974-D451-FB17E0C2095D}"/>
              </a:ext>
            </a:extLst>
          </p:cNvPr>
          <p:cNvSpPr>
            <a:spLocks noGrp="1"/>
          </p:cNvSpPr>
          <p:nvPr>
            <p:ph type="dt" sz="half" idx="10"/>
          </p:nvPr>
        </p:nvSpPr>
        <p:spPr/>
        <p:txBody>
          <a:bodyPr/>
          <a:lstStyle/>
          <a:p>
            <a:fld id="{E89FF429-DB22-43B1-B189-93F2FD97B747}" type="datetime1">
              <a:rPr lang="en-IN" smtClean="0"/>
              <a:t>22-03-2024</a:t>
            </a:fld>
            <a:endParaRPr lang="en-IN"/>
          </a:p>
        </p:txBody>
      </p:sp>
      <p:sp>
        <p:nvSpPr>
          <p:cNvPr id="6" name="Footer Placeholder 5">
            <a:extLst>
              <a:ext uri="{FF2B5EF4-FFF2-40B4-BE49-F238E27FC236}">
                <a16:creationId xmlns:a16="http://schemas.microsoft.com/office/drawing/2014/main" id="{2C37259D-402A-DE75-D8C8-28653FF7A8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99D511-79FB-8973-FEA0-2E02AAFA8692}"/>
              </a:ext>
            </a:extLst>
          </p:cNvPr>
          <p:cNvSpPr>
            <a:spLocks noGrp="1"/>
          </p:cNvSpPr>
          <p:nvPr>
            <p:ph type="sldNum" sz="quarter" idx="12"/>
          </p:nvPr>
        </p:nvSpPr>
        <p:spPr/>
        <p:txBody>
          <a:bodyPr/>
          <a:lstStyle/>
          <a:p>
            <a:fld id="{BA217E93-9D8C-4834-AA39-92C1C8CE75E0}" type="slidenum">
              <a:rPr lang="en-IN" smtClean="0"/>
              <a:t>‹#›</a:t>
            </a:fld>
            <a:endParaRPr lang="en-IN"/>
          </a:p>
        </p:txBody>
      </p:sp>
    </p:spTree>
    <p:extLst>
      <p:ext uri="{BB962C8B-B14F-4D97-AF65-F5344CB8AC3E}">
        <p14:creationId xmlns:p14="http://schemas.microsoft.com/office/powerpoint/2010/main" val="2757047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631A0-5A2B-0481-70EE-54D39CAC739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9DEFE2-8B03-1BBF-852F-871341F3AC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DBA4D3-D1EF-56CB-E393-1964AA46FB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42CB659-6956-2F1C-D84B-2AB125C18E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D2EA78-B044-1E71-1946-09695C0DBB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E7ACAA2-6D4E-1472-3E1B-19D40718A879}"/>
              </a:ext>
            </a:extLst>
          </p:cNvPr>
          <p:cNvSpPr>
            <a:spLocks noGrp="1"/>
          </p:cNvSpPr>
          <p:nvPr>
            <p:ph type="dt" sz="half" idx="10"/>
          </p:nvPr>
        </p:nvSpPr>
        <p:spPr/>
        <p:txBody>
          <a:bodyPr/>
          <a:lstStyle/>
          <a:p>
            <a:fld id="{CC294CF0-09DA-4CB9-8819-C145400540B4}" type="datetime1">
              <a:rPr lang="en-IN" smtClean="0"/>
              <a:t>22-03-2024</a:t>
            </a:fld>
            <a:endParaRPr lang="en-IN"/>
          </a:p>
        </p:txBody>
      </p:sp>
      <p:sp>
        <p:nvSpPr>
          <p:cNvPr id="8" name="Footer Placeholder 7">
            <a:extLst>
              <a:ext uri="{FF2B5EF4-FFF2-40B4-BE49-F238E27FC236}">
                <a16:creationId xmlns:a16="http://schemas.microsoft.com/office/drawing/2014/main" id="{6C323FD5-2D26-F8BC-8DE5-A2D871BBBDA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EC7BD33-622A-7C85-6F60-4E5810B35E38}"/>
              </a:ext>
            </a:extLst>
          </p:cNvPr>
          <p:cNvSpPr>
            <a:spLocks noGrp="1"/>
          </p:cNvSpPr>
          <p:nvPr>
            <p:ph type="sldNum" sz="quarter" idx="12"/>
          </p:nvPr>
        </p:nvSpPr>
        <p:spPr/>
        <p:txBody>
          <a:bodyPr/>
          <a:lstStyle/>
          <a:p>
            <a:fld id="{BA217E93-9D8C-4834-AA39-92C1C8CE75E0}" type="slidenum">
              <a:rPr lang="en-IN" smtClean="0"/>
              <a:t>‹#›</a:t>
            </a:fld>
            <a:endParaRPr lang="en-IN"/>
          </a:p>
        </p:txBody>
      </p:sp>
    </p:spTree>
    <p:extLst>
      <p:ext uri="{BB962C8B-B14F-4D97-AF65-F5344CB8AC3E}">
        <p14:creationId xmlns:p14="http://schemas.microsoft.com/office/powerpoint/2010/main" val="1899838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D98E1-AF94-6ADE-3D91-CC202416DF3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4E71632-9636-5ADD-BE04-2EAB63DE6444}"/>
              </a:ext>
            </a:extLst>
          </p:cNvPr>
          <p:cNvSpPr>
            <a:spLocks noGrp="1"/>
          </p:cNvSpPr>
          <p:nvPr>
            <p:ph type="dt" sz="half" idx="10"/>
          </p:nvPr>
        </p:nvSpPr>
        <p:spPr/>
        <p:txBody>
          <a:bodyPr/>
          <a:lstStyle/>
          <a:p>
            <a:fld id="{538EA22F-9D93-4CE3-B6C2-537768A6974A}" type="datetime1">
              <a:rPr lang="en-IN" smtClean="0"/>
              <a:t>22-03-2024</a:t>
            </a:fld>
            <a:endParaRPr lang="en-IN"/>
          </a:p>
        </p:txBody>
      </p:sp>
      <p:sp>
        <p:nvSpPr>
          <p:cNvPr id="4" name="Footer Placeholder 3">
            <a:extLst>
              <a:ext uri="{FF2B5EF4-FFF2-40B4-BE49-F238E27FC236}">
                <a16:creationId xmlns:a16="http://schemas.microsoft.com/office/drawing/2014/main" id="{DEFC64CD-66A3-3FE4-161E-C85E5573265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AC98712-70CD-29A7-2215-630551AF21DE}"/>
              </a:ext>
            </a:extLst>
          </p:cNvPr>
          <p:cNvSpPr>
            <a:spLocks noGrp="1"/>
          </p:cNvSpPr>
          <p:nvPr>
            <p:ph type="sldNum" sz="quarter" idx="12"/>
          </p:nvPr>
        </p:nvSpPr>
        <p:spPr/>
        <p:txBody>
          <a:bodyPr/>
          <a:lstStyle/>
          <a:p>
            <a:fld id="{BA217E93-9D8C-4834-AA39-92C1C8CE75E0}" type="slidenum">
              <a:rPr lang="en-IN" smtClean="0"/>
              <a:t>‹#›</a:t>
            </a:fld>
            <a:endParaRPr lang="en-IN"/>
          </a:p>
        </p:txBody>
      </p:sp>
    </p:spTree>
    <p:extLst>
      <p:ext uri="{BB962C8B-B14F-4D97-AF65-F5344CB8AC3E}">
        <p14:creationId xmlns:p14="http://schemas.microsoft.com/office/powerpoint/2010/main" val="2603706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A4E880-44E8-F81E-E97C-431E25DE5C11}"/>
              </a:ext>
            </a:extLst>
          </p:cNvPr>
          <p:cNvSpPr>
            <a:spLocks noGrp="1"/>
          </p:cNvSpPr>
          <p:nvPr>
            <p:ph type="dt" sz="half" idx="10"/>
          </p:nvPr>
        </p:nvSpPr>
        <p:spPr/>
        <p:txBody>
          <a:bodyPr/>
          <a:lstStyle/>
          <a:p>
            <a:fld id="{4F8D8B10-6E98-49F8-B2F3-65F96A2F1A80}" type="datetime1">
              <a:rPr lang="en-IN" smtClean="0"/>
              <a:t>22-03-2024</a:t>
            </a:fld>
            <a:endParaRPr lang="en-IN"/>
          </a:p>
        </p:txBody>
      </p:sp>
      <p:sp>
        <p:nvSpPr>
          <p:cNvPr id="3" name="Footer Placeholder 2">
            <a:extLst>
              <a:ext uri="{FF2B5EF4-FFF2-40B4-BE49-F238E27FC236}">
                <a16:creationId xmlns:a16="http://schemas.microsoft.com/office/drawing/2014/main" id="{624FAB7A-F416-439E-B848-954E188B5C8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6BE1F66-A364-8805-F2B4-781373CBBBC7}"/>
              </a:ext>
            </a:extLst>
          </p:cNvPr>
          <p:cNvSpPr>
            <a:spLocks noGrp="1"/>
          </p:cNvSpPr>
          <p:nvPr>
            <p:ph type="sldNum" sz="quarter" idx="12"/>
          </p:nvPr>
        </p:nvSpPr>
        <p:spPr/>
        <p:txBody>
          <a:bodyPr/>
          <a:lstStyle/>
          <a:p>
            <a:fld id="{BA217E93-9D8C-4834-AA39-92C1C8CE75E0}" type="slidenum">
              <a:rPr lang="en-IN" smtClean="0"/>
              <a:t>‹#›</a:t>
            </a:fld>
            <a:endParaRPr lang="en-IN"/>
          </a:p>
        </p:txBody>
      </p:sp>
    </p:spTree>
    <p:extLst>
      <p:ext uri="{BB962C8B-B14F-4D97-AF65-F5344CB8AC3E}">
        <p14:creationId xmlns:p14="http://schemas.microsoft.com/office/powerpoint/2010/main" val="1008544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E8D70-595E-D963-9920-4F3659A2AF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2DD1D13-668B-D2BD-4B5F-C617776CA4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58DEC19-45ED-38FA-245F-0FA6DB5F4A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4EC2BE-329B-0C9A-A098-C791369C5293}"/>
              </a:ext>
            </a:extLst>
          </p:cNvPr>
          <p:cNvSpPr>
            <a:spLocks noGrp="1"/>
          </p:cNvSpPr>
          <p:nvPr>
            <p:ph type="dt" sz="half" idx="10"/>
          </p:nvPr>
        </p:nvSpPr>
        <p:spPr/>
        <p:txBody>
          <a:bodyPr/>
          <a:lstStyle/>
          <a:p>
            <a:fld id="{A1A80224-454A-43E1-8830-C7D2B516EEE6}" type="datetime1">
              <a:rPr lang="en-IN" smtClean="0"/>
              <a:t>22-03-2024</a:t>
            </a:fld>
            <a:endParaRPr lang="en-IN"/>
          </a:p>
        </p:txBody>
      </p:sp>
      <p:sp>
        <p:nvSpPr>
          <p:cNvPr id="6" name="Footer Placeholder 5">
            <a:extLst>
              <a:ext uri="{FF2B5EF4-FFF2-40B4-BE49-F238E27FC236}">
                <a16:creationId xmlns:a16="http://schemas.microsoft.com/office/drawing/2014/main" id="{4729F693-3C10-D788-6268-A84CC13F92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296A83-0B2C-7CB9-7917-2310D4F3ED2D}"/>
              </a:ext>
            </a:extLst>
          </p:cNvPr>
          <p:cNvSpPr>
            <a:spLocks noGrp="1"/>
          </p:cNvSpPr>
          <p:nvPr>
            <p:ph type="sldNum" sz="quarter" idx="12"/>
          </p:nvPr>
        </p:nvSpPr>
        <p:spPr/>
        <p:txBody>
          <a:bodyPr/>
          <a:lstStyle/>
          <a:p>
            <a:fld id="{BA217E93-9D8C-4834-AA39-92C1C8CE75E0}" type="slidenum">
              <a:rPr lang="en-IN" smtClean="0"/>
              <a:t>‹#›</a:t>
            </a:fld>
            <a:endParaRPr lang="en-IN"/>
          </a:p>
        </p:txBody>
      </p:sp>
    </p:spTree>
    <p:extLst>
      <p:ext uri="{BB962C8B-B14F-4D97-AF65-F5344CB8AC3E}">
        <p14:creationId xmlns:p14="http://schemas.microsoft.com/office/powerpoint/2010/main" val="4073564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20043-639B-E4CA-C495-021A1AD574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36F0D25-EB3E-E8EB-4371-F94FB56077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2472399-E8F8-8B53-4D2A-4CA0924F85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273D6C-6600-38B7-3A42-03838DA6E863}"/>
              </a:ext>
            </a:extLst>
          </p:cNvPr>
          <p:cNvSpPr>
            <a:spLocks noGrp="1"/>
          </p:cNvSpPr>
          <p:nvPr>
            <p:ph type="dt" sz="half" idx="10"/>
          </p:nvPr>
        </p:nvSpPr>
        <p:spPr/>
        <p:txBody>
          <a:bodyPr/>
          <a:lstStyle/>
          <a:p>
            <a:fld id="{D8991210-2EB6-43C9-9F9B-8D46FE82E872}" type="datetime1">
              <a:rPr lang="en-IN" smtClean="0"/>
              <a:t>22-03-2024</a:t>
            </a:fld>
            <a:endParaRPr lang="en-IN"/>
          </a:p>
        </p:txBody>
      </p:sp>
      <p:sp>
        <p:nvSpPr>
          <p:cNvPr id="6" name="Footer Placeholder 5">
            <a:extLst>
              <a:ext uri="{FF2B5EF4-FFF2-40B4-BE49-F238E27FC236}">
                <a16:creationId xmlns:a16="http://schemas.microsoft.com/office/drawing/2014/main" id="{AD372F18-B8B9-6B7A-CADF-2C2CBDF44A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329B79-FF2A-56AD-234C-54214E610552}"/>
              </a:ext>
            </a:extLst>
          </p:cNvPr>
          <p:cNvSpPr>
            <a:spLocks noGrp="1"/>
          </p:cNvSpPr>
          <p:nvPr>
            <p:ph type="sldNum" sz="quarter" idx="12"/>
          </p:nvPr>
        </p:nvSpPr>
        <p:spPr/>
        <p:txBody>
          <a:bodyPr/>
          <a:lstStyle/>
          <a:p>
            <a:fld id="{BA217E93-9D8C-4834-AA39-92C1C8CE75E0}" type="slidenum">
              <a:rPr lang="en-IN" smtClean="0"/>
              <a:t>‹#›</a:t>
            </a:fld>
            <a:endParaRPr lang="en-IN"/>
          </a:p>
        </p:txBody>
      </p:sp>
    </p:spTree>
    <p:extLst>
      <p:ext uri="{BB962C8B-B14F-4D97-AF65-F5344CB8AC3E}">
        <p14:creationId xmlns:p14="http://schemas.microsoft.com/office/powerpoint/2010/main" val="3584168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3A3130-CBE8-972D-5F3E-F3FB73F85A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7AC5B86-8B4F-B00F-E42B-CD34E43AC0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85772C-0B69-C0F9-22A3-CBA6A7C9BA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9DA563-D20D-4B8F-8E16-243B6EA33051}" type="datetime1">
              <a:rPr lang="en-IN" smtClean="0"/>
              <a:t>22-03-2024</a:t>
            </a:fld>
            <a:endParaRPr lang="en-IN"/>
          </a:p>
        </p:txBody>
      </p:sp>
      <p:sp>
        <p:nvSpPr>
          <p:cNvPr id="5" name="Footer Placeholder 4">
            <a:extLst>
              <a:ext uri="{FF2B5EF4-FFF2-40B4-BE49-F238E27FC236}">
                <a16:creationId xmlns:a16="http://schemas.microsoft.com/office/drawing/2014/main" id="{C0231D57-82F8-4124-2229-4ECF7BC88F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AB1052B-9765-9326-F310-310195F90C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217E93-9D8C-4834-AA39-92C1C8CE75E0}" type="slidenum">
              <a:rPr lang="en-IN" smtClean="0"/>
              <a:t>‹#›</a:t>
            </a:fld>
            <a:endParaRPr lang="en-IN"/>
          </a:p>
        </p:txBody>
      </p:sp>
    </p:spTree>
    <p:extLst>
      <p:ext uri="{BB962C8B-B14F-4D97-AF65-F5344CB8AC3E}">
        <p14:creationId xmlns:p14="http://schemas.microsoft.com/office/powerpoint/2010/main" val="548158614"/>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hyperlink" Target="https://crowintelligence.org/2021/04/30/getting-started-with-jupyter-is-freely-available-on-manning-liveproject/"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sv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9A522-FDDE-711C-0977-CBC1DC9380CC}"/>
              </a:ext>
            </a:extLst>
          </p:cNvPr>
          <p:cNvSpPr>
            <a:spLocks noGrp="1"/>
          </p:cNvSpPr>
          <p:nvPr>
            <p:ph type="ctrTitle"/>
          </p:nvPr>
        </p:nvSpPr>
        <p:spPr>
          <a:xfrm>
            <a:off x="1878563" y="1067328"/>
            <a:ext cx="8434873" cy="3844212"/>
          </a:xfrm>
        </p:spPr>
        <p:txBody>
          <a:bodyPr>
            <a:normAutofit/>
          </a:bodyPr>
          <a:lstStyle/>
          <a:p>
            <a:r>
              <a:rPr lang="en-US" b="1" dirty="0">
                <a:latin typeface="Trebuchet MS" panose="020B0603020202020204" pitchFamily="34" charset="0"/>
              </a:rPr>
              <a:t>Water Pollution Forecasting and Alert System using </a:t>
            </a:r>
            <a:r>
              <a:rPr lang="en-US" b="1" dirty="0" err="1">
                <a:latin typeface="Trebuchet MS" panose="020B0603020202020204" pitchFamily="34" charset="0"/>
              </a:rPr>
              <a:t>XGBoost</a:t>
            </a:r>
            <a:r>
              <a:rPr lang="en-US" b="1" dirty="0">
                <a:latin typeface="Trebuchet MS" panose="020B0603020202020204" pitchFamily="34" charset="0"/>
              </a:rPr>
              <a:t> Classifier.</a:t>
            </a:r>
            <a:endParaRPr lang="en-IN" b="1" dirty="0">
              <a:latin typeface="Trebuchet MS" panose="020B0603020202020204" pitchFamily="34" charset="0"/>
            </a:endParaRPr>
          </a:p>
        </p:txBody>
      </p:sp>
      <p:sp>
        <p:nvSpPr>
          <p:cNvPr id="3" name="Subtitle 2">
            <a:extLst>
              <a:ext uri="{FF2B5EF4-FFF2-40B4-BE49-F238E27FC236}">
                <a16:creationId xmlns:a16="http://schemas.microsoft.com/office/drawing/2014/main" id="{69E49588-B12B-F66F-BA94-C357CADD95A9}"/>
              </a:ext>
            </a:extLst>
          </p:cNvPr>
          <p:cNvSpPr>
            <a:spLocks noGrp="1"/>
          </p:cNvSpPr>
          <p:nvPr>
            <p:ph type="subTitle" idx="1"/>
          </p:nvPr>
        </p:nvSpPr>
        <p:spPr>
          <a:xfrm>
            <a:off x="0" y="5572433"/>
            <a:ext cx="2835879" cy="1182930"/>
          </a:xfrm>
        </p:spPr>
        <p:txBody>
          <a:bodyPr>
            <a:normAutofit/>
          </a:bodyPr>
          <a:lstStyle/>
          <a:p>
            <a:pPr algn="ctr"/>
            <a:r>
              <a:rPr lang="en-US" sz="2400" b="1" dirty="0">
                <a:solidFill>
                  <a:schemeClr val="tx1"/>
                </a:solidFill>
                <a:latin typeface="Trebuchet MS" panose="020B0603020202020204" pitchFamily="34" charset="0"/>
              </a:rPr>
              <a:t>Thelma </a:t>
            </a:r>
            <a:r>
              <a:rPr lang="en-US" sz="2400" b="1" dirty="0" err="1">
                <a:solidFill>
                  <a:schemeClr val="tx1"/>
                </a:solidFill>
                <a:latin typeface="Trebuchet MS" panose="020B0603020202020204" pitchFamily="34" charset="0"/>
              </a:rPr>
              <a:t>Princy</a:t>
            </a:r>
            <a:r>
              <a:rPr lang="en-US" sz="2400" b="1" dirty="0">
                <a:solidFill>
                  <a:schemeClr val="tx1"/>
                </a:solidFill>
                <a:latin typeface="Trebuchet MS" panose="020B0603020202020204" pitchFamily="34" charset="0"/>
              </a:rPr>
              <a:t> M</a:t>
            </a:r>
          </a:p>
          <a:p>
            <a:pPr algn="ctr"/>
            <a:r>
              <a:rPr lang="en-US" sz="2400" b="1" dirty="0">
                <a:solidFill>
                  <a:schemeClr val="tx1"/>
                </a:solidFill>
                <a:latin typeface="Trebuchet MS" panose="020B0603020202020204" pitchFamily="34" charset="0"/>
              </a:rPr>
              <a:t>211420104289</a:t>
            </a:r>
            <a:endParaRPr lang="en-IN" sz="2400" b="1" dirty="0">
              <a:solidFill>
                <a:schemeClr val="tx1"/>
              </a:solidFill>
              <a:latin typeface="Trebuchet MS" panose="020B0603020202020204" pitchFamily="34" charset="0"/>
            </a:endParaRPr>
          </a:p>
        </p:txBody>
      </p:sp>
      <p:sp>
        <p:nvSpPr>
          <p:cNvPr id="4" name="Subtitle 2">
            <a:extLst>
              <a:ext uri="{FF2B5EF4-FFF2-40B4-BE49-F238E27FC236}">
                <a16:creationId xmlns:a16="http://schemas.microsoft.com/office/drawing/2014/main" id="{6E832409-7CD1-873A-7A88-ED1EC8695CF9}"/>
              </a:ext>
            </a:extLst>
          </p:cNvPr>
          <p:cNvSpPr txBox="1">
            <a:spLocks/>
          </p:cNvSpPr>
          <p:nvPr/>
        </p:nvSpPr>
        <p:spPr>
          <a:xfrm>
            <a:off x="7921691" y="5537168"/>
            <a:ext cx="4494244" cy="1182930"/>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en-IN" sz="2400" b="1" dirty="0">
                <a:solidFill>
                  <a:schemeClr val="tx1"/>
                </a:solidFill>
                <a:latin typeface="Trebuchet MS" panose="020B0603020202020204" pitchFamily="34" charset="0"/>
              </a:rPr>
              <a:t>Guided By</a:t>
            </a:r>
          </a:p>
          <a:p>
            <a:pPr algn="ctr"/>
            <a:r>
              <a:rPr lang="en-IN" sz="2400" b="1" dirty="0">
                <a:solidFill>
                  <a:schemeClr val="tx1"/>
                </a:solidFill>
                <a:latin typeface="Trebuchet MS" panose="020B0603020202020204" pitchFamily="34" charset="0"/>
              </a:rPr>
              <a:t>Mrs. </a:t>
            </a:r>
            <a:r>
              <a:rPr lang="en-IN" sz="2400" b="1" dirty="0" err="1">
                <a:solidFill>
                  <a:schemeClr val="tx1"/>
                </a:solidFill>
                <a:latin typeface="Trebuchet MS" panose="020B0603020202020204" pitchFamily="34" charset="0"/>
              </a:rPr>
              <a:t>A.Kanchana</a:t>
            </a:r>
            <a:r>
              <a:rPr lang="en-IN" sz="2400" b="1" dirty="0">
                <a:solidFill>
                  <a:schemeClr val="tx1"/>
                </a:solidFill>
                <a:latin typeface="Trebuchet MS" panose="020B0603020202020204" pitchFamily="34" charset="0"/>
              </a:rPr>
              <a:t> </a:t>
            </a:r>
            <a:r>
              <a:rPr lang="en-US" sz="2200" b="1" dirty="0">
                <a:solidFill>
                  <a:schemeClr val="tx1"/>
                </a:solidFill>
                <a:latin typeface="Trebuchet MS" panose="020B0603020202020204" pitchFamily="34" charset="0"/>
              </a:rPr>
              <a:t>M.E., Ph.D., </a:t>
            </a:r>
            <a:endParaRPr lang="en-IN" sz="2400" b="1" dirty="0">
              <a:solidFill>
                <a:schemeClr val="tx1"/>
              </a:solidFill>
              <a:latin typeface="Trebuchet MS" panose="020B0603020202020204" pitchFamily="34" charset="0"/>
            </a:endParaRPr>
          </a:p>
        </p:txBody>
      </p:sp>
    </p:spTree>
    <p:extLst>
      <p:ext uri="{BB962C8B-B14F-4D97-AF65-F5344CB8AC3E}">
        <p14:creationId xmlns:p14="http://schemas.microsoft.com/office/powerpoint/2010/main" val="4080913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fade">
                                      <p:cBhvr>
                                        <p:cTn id="16" dur="500"/>
                                        <p:tgtEl>
                                          <p:spTgt spid="4">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B201687-26FF-93F1-E3E7-7A81C385EA70}"/>
              </a:ext>
            </a:extLst>
          </p:cNvPr>
          <p:cNvSpPr/>
          <p:nvPr/>
        </p:nvSpPr>
        <p:spPr>
          <a:xfrm>
            <a:off x="6096000" y="0"/>
            <a:ext cx="6096000" cy="685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4" name="Slide Number Placeholder 3">
            <a:extLst>
              <a:ext uri="{FF2B5EF4-FFF2-40B4-BE49-F238E27FC236}">
                <a16:creationId xmlns:a16="http://schemas.microsoft.com/office/drawing/2014/main" id="{BA9CA0FC-C18F-9FDD-2100-349F1B6AF74A}"/>
              </a:ext>
            </a:extLst>
          </p:cNvPr>
          <p:cNvSpPr>
            <a:spLocks noGrp="1"/>
          </p:cNvSpPr>
          <p:nvPr>
            <p:ph type="sldNum" sz="quarter" idx="12"/>
          </p:nvPr>
        </p:nvSpPr>
        <p:spPr>
          <a:xfrm>
            <a:off x="9179766" y="6492875"/>
            <a:ext cx="2743200" cy="365125"/>
          </a:xfrm>
        </p:spPr>
        <p:txBody>
          <a:bodyPr/>
          <a:lstStyle/>
          <a:p>
            <a:r>
              <a:rPr lang="en-US" sz="2400" b="1" dirty="0">
                <a:ln w="22225">
                  <a:solidFill>
                    <a:schemeClr val="accent2"/>
                  </a:solidFill>
                  <a:prstDash val="solid"/>
                </a:ln>
                <a:solidFill>
                  <a:schemeClr val="accent2">
                    <a:lumMod val="40000"/>
                    <a:lumOff val="60000"/>
                  </a:schemeClr>
                </a:solidFill>
              </a:rPr>
              <a:t>9</a:t>
            </a:r>
            <a:endParaRPr lang="en-IN" sz="2400" b="1" dirty="0">
              <a:ln w="22225">
                <a:solidFill>
                  <a:schemeClr val="accent2"/>
                </a:solidFill>
                <a:prstDash val="solid"/>
              </a:ln>
              <a:solidFill>
                <a:schemeClr val="accent2">
                  <a:lumMod val="40000"/>
                  <a:lumOff val="60000"/>
                </a:schemeClr>
              </a:solidFill>
            </a:endParaRPr>
          </a:p>
        </p:txBody>
      </p:sp>
      <p:sp>
        <p:nvSpPr>
          <p:cNvPr id="6" name="TextBox 5">
            <a:extLst>
              <a:ext uri="{FF2B5EF4-FFF2-40B4-BE49-F238E27FC236}">
                <a16:creationId xmlns:a16="http://schemas.microsoft.com/office/drawing/2014/main" id="{38096863-8C71-54C1-B216-BB54DD5B7304}"/>
              </a:ext>
            </a:extLst>
          </p:cNvPr>
          <p:cNvSpPr txBox="1"/>
          <p:nvPr/>
        </p:nvSpPr>
        <p:spPr>
          <a:xfrm>
            <a:off x="6167534" y="681135"/>
            <a:ext cx="6024465" cy="58169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4000" b="1" dirty="0">
                <a:solidFill>
                  <a:schemeClr val="accent2"/>
                </a:solidFill>
                <a:latin typeface="Trebuchet MS" panose="020B0603020202020204" pitchFamily="34" charset="0"/>
              </a:rPr>
              <a:t>Proposed Algorithm</a:t>
            </a:r>
          </a:p>
          <a:p>
            <a:endParaRPr lang="en-IN" sz="2000" b="1" dirty="0">
              <a:solidFill>
                <a:schemeClr val="accent2"/>
              </a:solidFill>
              <a:latin typeface="Trebuchet MS" panose="020B0603020202020204" pitchFamily="34" charset="0"/>
            </a:endParaRPr>
          </a:p>
          <a:p>
            <a:r>
              <a:rPr lang="en-US" sz="2400" b="1" i="0" dirty="0">
                <a:solidFill>
                  <a:schemeClr val="bg1"/>
                </a:solidFill>
                <a:effectLst/>
                <a:latin typeface="Trebuchet MS" panose="020B0603020202020204" pitchFamily="34" charset="0"/>
              </a:rPr>
              <a:t>XG Boost: </a:t>
            </a:r>
          </a:p>
          <a:p>
            <a:pPr marL="342900" indent="-342900" algn="just">
              <a:buFont typeface="Arial" panose="020B0604020202020204" pitchFamily="34" charset="0"/>
              <a:buChar char="•"/>
            </a:pPr>
            <a:r>
              <a:rPr lang="en-US" sz="2400" b="1" i="0" dirty="0">
                <a:solidFill>
                  <a:schemeClr val="accent2"/>
                </a:solidFill>
                <a:effectLst/>
                <a:latin typeface="Trebuchet MS" panose="020B0603020202020204" pitchFamily="34" charset="0"/>
              </a:rPr>
              <a:t>XG Boost is an optimized distributed </a:t>
            </a:r>
            <a:r>
              <a:rPr lang="en-US" sz="2400" b="1" i="0" dirty="0">
                <a:solidFill>
                  <a:schemeClr val="bg1"/>
                </a:solidFill>
                <a:effectLst/>
                <a:latin typeface="Trebuchet MS" panose="020B0603020202020204" pitchFamily="34" charset="0"/>
              </a:rPr>
              <a:t>gradient boosting</a:t>
            </a:r>
            <a:r>
              <a:rPr lang="en-US" sz="2400" b="1" i="0" dirty="0">
                <a:solidFill>
                  <a:schemeClr val="accent2"/>
                </a:solidFill>
                <a:effectLst/>
                <a:latin typeface="Trebuchet MS" panose="020B0603020202020204" pitchFamily="34" charset="0"/>
              </a:rPr>
              <a:t> library designed for efficient and scalable training of machine learning models. </a:t>
            </a:r>
          </a:p>
          <a:p>
            <a:pPr marL="342900" indent="-342900" algn="just">
              <a:buFont typeface="Arial" panose="020B0604020202020204" pitchFamily="34" charset="0"/>
              <a:buChar char="•"/>
            </a:pPr>
            <a:r>
              <a:rPr lang="en-US" sz="2400" b="1" i="0" dirty="0">
                <a:solidFill>
                  <a:schemeClr val="accent2"/>
                </a:solidFill>
                <a:effectLst/>
                <a:latin typeface="Trebuchet MS" panose="020B0603020202020204" pitchFamily="34" charset="0"/>
              </a:rPr>
              <a:t>It is an ensemble learning method that combines the </a:t>
            </a:r>
            <a:r>
              <a:rPr lang="en-US" sz="2400" b="1" i="0" dirty="0">
                <a:solidFill>
                  <a:schemeClr val="bg1"/>
                </a:solidFill>
                <a:effectLst/>
                <a:latin typeface="Trebuchet MS" panose="020B0603020202020204" pitchFamily="34" charset="0"/>
              </a:rPr>
              <a:t>predictions of multiple weak models</a:t>
            </a:r>
            <a:r>
              <a:rPr lang="en-US" sz="2400" b="1" i="0" dirty="0">
                <a:solidFill>
                  <a:schemeClr val="accent2"/>
                </a:solidFill>
                <a:effectLst/>
                <a:latin typeface="Trebuchet MS" panose="020B0603020202020204" pitchFamily="34" charset="0"/>
              </a:rPr>
              <a:t> to </a:t>
            </a:r>
            <a:r>
              <a:rPr lang="en-US" sz="2400" b="1" i="0" dirty="0">
                <a:solidFill>
                  <a:schemeClr val="bg1"/>
                </a:solidFill>
                <a:effectLst/>
                <a:latin typeface="Trebuchet MS" panose="020B0603020202020204" pitchFamily="34" charset="0"/>
              </a:rPr>
              <a:t>produce a stronger prediction.</a:t>
            </a:r>
          </a:p>
          <a:p>
            <a:endParaRPr lang="en-US" sz="2400" b="1" i="0" dirty="0">
              <a:solidFill>
                <a:schemeClr val="bg1"/>
              </a:solidFill>
              <a:effectLst/>
              <a:latin typeface="Trebuchet MS" panose="020B0603020202020204" pitchFamily="34" charset="0"/>
            </a:endParaRPr>
          </a:p>
          <a:p>
            <a:pPr algn="ctr"/>
            <a:r>
              <a:rPr lang="en-US" sz="2400" b="1" i="0" dirty="0">
                <a:solidFill>
                  <a:schemeClr val="accent2"/>
                </a:solidFill>
                <a:effectLst/>
                <a:latin typeface="Trebuchet MS" panose="020B0603020202020204" pitchFamily="34" charset="0"/>
              </a:rPr>
              <a:t>With </a:t>
            </a:r>
            <a:r>
              <a:rPr lang="en-US" sz="2400" b="1" dirty="0">
                <a:solidFill>
                  <a:schemeClr val="accent2"/>
                </a:solidFill>
                <a:latin typeface="Trebuchet MS" panose="020B0603020202020204" pitchFamily="34" charset="0"/>
              </a:rPr>
              <a:t>90</a:t>
            </a:r>
            <a:r>
              <a:rPr lang="en-US" sz="2400" b="1" i="0" dirty="0">
                <a:solidFill>
                  <a:schemeClr val="accent2"/>
                </a:solidFill>
                <a:effectLst/>
                <a:latin typeface="Trebuchet MS" panose="020B0603020202020204" pitchFamily="34" charset="0"/>
              </a:rPr>
              <a:t>% accuracy, it exhibits the highest accuracy among the employed models.</a:t>
            </a:r>
          </a:p>
        </p:txBody>
      </p:sp>
    </p:spTree>
    <p:extLst>
      <p:ext uri="{BB962C8B-B14F-4D97-AF65-F5344CB8AC3E}">
        <p14:creationId xmlns:p14="http://schemas.microsoft.com/office/powerpoint/2010/main" val="4404442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0F080-FF91-FCC6-4837-F25E81FB7F61}"/>
              </a:ext>
            </a:extLst>
          </p:cNvPr>
          <p:cNvSpPr>
            <a:spLocks noGrp="1"/>
          </p:cNvSpPr>
          <p:nvPr>
            <p:ph type="title"/>
          </p:nvPr>
        </p:nvSpPr>
        <p:spPr>
          <a:xfrm>
            <a:off x="961053" y="211170"/>
            <a:ext cx="10515600" cy="838524"/>
          </a:xfrm>
        </p:spPr>
        <p:txBody>
          <a:bodyPr>
            <a:normAutofit/>
          </a:bodyPr>
          <a:lstStyle/>
          <a:p>
            <a:pPr algn="ctr"/>
            <a:r>
              <a:rPr lang="en-IN" sz="4000" b="1" dirty="0">
                <a:latin typeface="Trebuchet MS" panose="020B0603020202020204" pitchFamily="34" charset="0"/>
              </a:rPr>
              <a:t>XG Boost Pseudo Code:</a:t>
            </a:r>
            <a:endParaRPr lang="en-IN" sz="4000" dirty="0"/>
          </a:p>
        </p:txBody>
      </p:sp>
      <p:sp>
        <p:nvSpPr>
          <p:cNvPr id="3" name="Content Placeholder 2">
            <a:extLst>
              <a:ext uri="{FF2B5EF4-FFF2-40B4-BE49-F238E27FC236}">
                <a16:creationId xmlns:a16="http://schemas.microsoft.com/office/drawing/2014/main" id="{C2F53C83-C6DF-47B3-C9F9-5FC690FDADFC}"/>
              </a:ext>
            </a:extLst>
          </p:cNvPr>
          <p:cNvSpPr>
            <a:spLocks noGrp="1"/>
          </p:cNvSpPr>
          <p:nvPr>
            <p:ph idx="1"/>
          </p:nvPr>
        </p:nvSpPr>
        <p:spPr>
          <a:xfrm>
            <a:off x="241041" y="853750"/>
            <a:ext cx="11235612" cy="5890601"/>
          </a:xfrm>
        </p:spPr>
        <p:txBody>
          <a:bodyPr>
            <a:noAutofit/>
          </a:bodyPr>
          <a:lstStyle/>
          <a:p>
            <a:pPr marL="0" algn="just" fontAlgn="base">
              <a:lnSpc>
                <a:spcPct val="150000"/>
              </a:lnSpc>
              <a:spcBef>
                <a:spcPts val="0"/>
              </a:spcBef>
            </a:pPr>
            <a:r>
              <a:rPr lang="en-US" sz="2400" b="1" spc="10" dirty="0">
                <a:solidFill>
                  <a:schemeClr val="accent2"/>
                </a:solidFill>
                <a:effectLst/>
                <a:latin typeface="Trebuchet MS" panose="020B0603020202020204" pitchFamily="34" charset="0"/>
                <a:ea typeface="Times New Roman" panose="02020603050405020304" pitchFamily="18" charset="0"/>
                <a:cs typeface="Times New Roman" panose="02020603050405020304" pitchFamily="18" charset="0"/>
              </a:rPr>
              <a:t>Step 1: Initialize parameters</a:t>
            </a:r>
            <a:endParaRPr lang="en-IN" sz="2400" b="1" dirty="0">
              <a:solidFill>
                <a:schemeClr val="accent2"/>
              </a:solidFill>
              <a:effectLst/>
              <a:latin typeface="Trebuchet MS" panose="020B0603020202020204" pitchFamily="34" charset="0"/>
              <a:ea typeface="Calibri" panose="020F0502020204030204" pitchFamily="34" charset="0"/>
              <a:cs typeface="Times New Roman" panose="02020603050405020304" pitchFamily="18" charset="0"/>
            </a:endParaRPr>
          </a:p>
          <a:p>
            <a:pPr marL="0" indent="0" fontAlgn="base">
              <a:lnSpc>
                <a:spcPct val="150000"/>
              </a:lnSpc>
              <a:spcBef>
                <a:spcPts val="0"/>
              </a:spcBef>
              <a:buNone/>
            </a:pPr>
            <a:r>
              <a:rPr lang="en-US" sz="2400" b="1" spc="1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       </a:t>
            </a:r>
            <a:r>
              <a:rPr lang="en-US" sz="2400" b="1" spc="10" dirty="0" err="1">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learning_rate</a:t>
            </a:r>
            <a:r>
              <a:rPr lang="en-US" sz="2400" b="1" spc="1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 = 0.1</a:t>
            </a:r>
            <a:endParaRPr lang="en-IN" sz="2400" b="1" dirty="0">
              <a:effectLst/>
              <a:latin typeface="Trebuchet MS" panose="020B0603020202020204" pitchFamily="34" charset="0"/>
              <a:ea typeface="Calibri" panose="020F0502020204030204" pitchFamily="34" charset="0"/>
              <a:cs typeface="Times New Roman" panose="02020603050405020304" pitchFamily="18" charset="0"/>
            </a:endParaRPr>
          </a:p>
          <a:p>
            <a:pPr marL="0" indent="0" fontAlgn="base">
              <a:lnSpc>
                <a:spcPct val="150000"/>
              </a:lnSpc>
              <a:spcBef>
                <a:spcPts val="0"/>
              </a:spcBef>
              <a:buNone/>
            </a:pPr>
            <a:r>
              <a:rPr lang="en-US" sz="2400" b="1" spc="1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       </a:t>
            </a:r>
            <a:r>
              <a:rPr lang="en-US" sz="2400" b="1" spc="10" dirty="0" err="1">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n_estimators</a:t>
            </a:r>
            <a:r>
              <a:rPr lang="en-US" sz="2400" b="1" spc="1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 = 100</a:t>
            </a:r>
            <a:endParaRPr lang="en-IN" sz="2400" b="1" dirty="0">
              <a:effectLst/>
              <a:latin typeface="Trebuchet MS" panose="020B0603020202020204" pitchFamily="34" charset="0"/>
              <a:ea typeface="Calibri" panose="020F0502020204030204" pitchFamily="34" charset="0"/>
              <a:cs typeface="Times New Roman" panose="02020603050405020304" pitchFamily="18" charset="0"/>
            </a:endParaRPr>
          </a:p>
          <a:p>
            <a:pPr marL="0" indent="0" fontAlgn="base">
              <a:lnSpc>
                <a:spcPct val="150000"/>
              </a:lnSpc>
              <a:spcBef>
                <a:spcPts val="0"/>
              </a:spcBef>
              <a:buNone/>
            </a:pPr>
            <a:r>
              <a:rPr lang="en-US" sz="2400" b="1" spc="1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       </a:t>
            </a:r>
            <a:r>
              <a:rPr lang="en-US" sz="2400" b="1" spc="10" dirty="0" err="1">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max_depth</a:t>
            </a:r>
            <a:r>
              <a:rPr lang="en-US" sz="2400" b="1" spc="1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 = 3</a:t>
            </a:r>
            <a:endParaRPr lang="en-IN" sz="2400" b="1" dirty="0">
              <a:effectLst/>
              <a:latin typeface="Trebuchet MS" panose="020B0603020202020204" pitchFamily="34" charset="0"/>
              <a:ea typeface="Calibri" panose="020F0502020204030204" pitchFamily="34" charset="0"/>
              <a:cs typeface="Times New Roman" panose="02020603050405020304" pitchFamily="18" charset="0"/>
            </a:endParaRPr>
          </a:p>
          <a:p>
            <a:pPr marL="0" algn="just" fontAlgn="base">
              <a:lnSpc>
                <a:spcPct val="150000"/>
              </a:lnSpc>
              <a:spcBef>
                <a:spcPts val="0"/>
              </a:spcBef>
            </a:pPr>
            <a:r>
              <a:rPr lang="en-US" sz="2400" b="1" spc="10" dirty="0">
                <a:solidFill>
                  <a:schemeClr val="accent2"/>
                </a:solidFill>
                <a:effectLst/>
                <a:latin typeface="Trebuchet MS" panose="020B0603020202020204" pitchFamily="34" charset="0"/>
                <a:ea typeface="Times New Roman" panose="02020603050405020304" pitchFamily="18" charset="0"/>
                <a:cs typeface="Times New Roman" panose="02020603050405020304" pitchFamily="18" charset="0"/>
              </a:rPr>
              <a:t>Step 2: Initialize ensemble model with a constant prediction</a:t>
            </a:r>
            <a:endParaRPr lang="en-IN" sz="2400" b="1" dirty="0">
              <a:solidFill>
                <a:schemeClr val="accent2"/>
              </a:solidFill>
              <a:effectLst/>
              <a:latin typeface="Trebuchet MS" panose="020B0603020202020204" pitchFamily="34" charset="0"/>
              <a:ea typeface="Calibri" panose="020F0502020204030204" pitchFamily="34" charset="0"/>
              <a:cs typeface="Times New Roman" panose="02020603050405020304" pitchFamily="18" charset="0"/>
            </a:endParaRPr>
          </a:p>
          <a:p>
            <a:pPr marL="0" indent="0" algn="just" fontAlgn="base">
              <a:lnSpc>
                <a:spcPct val="150000"/>
              </a:lnSpc>
              <a:spcBef>
                <a:spcPts val="0"/>
              </a:spcBef>
              <a:buNone/>
            </a:pPr>
            <a:r>
              <a:rPr lang="en-US" sz="2400" b="1" spc="1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       F_0(x) = 0</a:t>
            </a:r>
            <a:endParaRPr lang="en-IN" sz="2400" b="1" dirty="0">
              <a:effectLst/>
              <a:latin typeface="Trebuchet MS" panose="020B0603020202020204" pitchFamily="34" charset="0"/>
              <a:ea typeface="Calibri" panose="020F0502020204030204" pitchFamily="34" charset="0"/>
              <a:cs typeface="Times New Roman" panose="02020603050405020304" pitchFamily="18" charset="0"/>
            </a:endParaRPr>
          </a:p>
          <a:p>
            <a:pPr marL="0" algn="just" fontAlgn="base">
              <a:lnSpc>
                <a:spcPct val="150000"/>
              </a:lnSpc>
              <a:spcBef>
                <a:spcPts val="0"/>
              </a:spcBef>
            </a:pPr>
            <a:r>
              <a:rPr lang="en-US" sz="2400" b="1" spc="10" dirty="0">
                <a:solidFill>
                  <a:schemeClr val="accent2"/>
                </a:solidFill>
                <a:effectLst/>
                <a:latin typeface="Trebuchet MS" panose="020B0603020202020204" pitchFamily="34" charset="0"/>
                <a:ea typeface="Times New Roman" panose="02020603050405020304" pitchFamily="18" charset="0"/>
                <a:cs typeface="Times New Roman" panose="02020603050405020304" pitchFamily="18" charset="0"/>
              </a:rPr>
              <a:t>Step 3: Iterate through boosting rounds</a:t>
            </a:r>
            <a:endParaRPr lang="en-IN" sz="2400" b="1" dirty="0">
              <a:solidFill>
                <a:schemeClr val="accent2"/>
              </a:solidFill>
              <a:effectLst/>
              <a:latin typeface="Trebuchet MS" panose="020B0603020202020204" pitchFamily="34" charset="0"/>
              <a:ea typeface="Calibri" panose="020F0502020204030204" pitchFamily="34" charset="0"/>
              <a:cs typeface="Times New Roman" panose="02020603050405020304" pitchFamily="18" charset="0"/>
            </a:endParaRPr>
          </a:p>
          <a:p>
            <a:pPr marL="0" indent="0" algn="just" fontAlgn="base">
              <a:lnSpc>
                <a:spcPct val="150000"/>
              </a:lnSpc>
              <a:spcBef>
                <a:spcPts val="0"/>
              </a:spcBef>
              <a:buNone/>
            </a:pPr>
            <a:r>
              <a:rPr lang="en-US" sz="2400" b="1" spc="1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      for t = 1 to </a:t>
            </a:r>
            <a:r>
              <a:rPr lang="en-US" sz="2400" b="1" spc="10" dirty="0" err="1">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n_estimators</a:t>
            </a:r>
            <a:r>
              <a:rPr lang="en-US" sz="2400" b="1" spc="1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a:t>
            </a:r>
            <a:endParaRPr lang="en-IN" sz="2400" b="1" dirty="0">
              <a:effectLst/>
              <a:latin typeface="Trebuchet MS" panose="020B0603020202020204" pitchFamily="34" charset="0"/>
              <a:ea typeface="Calibri" panose="020F0502020204030204" pitchFamily="34" charset="0"/>
              <a:cs typeface="Times New Roman" panose="02020603050405020304" pitchFamily="18" charset="0"/>
            </a:endParaRPr>
          </a:p>
          <a:p>
            <a:pPr marL="0" algn="just" fontAlgn="base">
              <a:lnSpc>
                <a:spcPct val="150000"/>
              </a:lnSpc>
              <a:spcBef>
                <a:spcPts val="0"/>
              </a:spcBef>
            </a:pPr>
            <a:r>
              <a:rPr lang="en-US" sz="2400" b="1" spc="10" dirty="0">
                <a:solidFill>
                  <a:schemeClr val="accent2"/>
                </a:solidFill>
                <a:effectLst/>
                <a:latin typeface="Trebuchet MS" panose="020B0603020202020204" pitchFamily="34" charset="0"/>
                <a:ea typeface="Times New Roman" panose="02020603050405020304" pitchFamily="18" charset="0"/>
                <a:cs typeface="Times New Roman" panose="02020603050405020304" pitchFamily="18" charset="0"/>
              </a:rPr>
              <a:t>Step 4: Calculate negative gradient (pseudo-residuals)</a:t>
            </a:r>
            <a:endParaRPr lang="en-IN" sz="2400" b="1" dirty="0">
              <a:solidFill>
                <a:schemeClr val="accent2"/>
              </a:solidFill>
              <a:effectLst/>
              <a:latin typeface="Trebuchet MS" panose="020B0603020202020204" pitchFamily="34" charset="0"/>
              <a:ea typeface="Calibri" panose="020F0502020204030204" pitchFamily="34" charset="0"/>
              <a:cs typeface="Times New Roman" panose="02020603050405020304" pitchFamily="18" charset="0"/>
            </a:endParaRPr>
          </a:p>
          <a:p>
            <a:pPr marL="0" indent="0" algn="just" fontAlgn="base">
              <a:lnSpc>
                <a:spcPct val="150000"/>
              </a:lnSpc>
              <a:spcBef>
                <a:spcPts val="0"/>
              </a:spcBef>
              <a:buNone/>
            </a:pPr>
            <a:r>
              <a:rPr lang="en-US" sz="2400" b="1" spc="1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      </a:t>
            </a:r>
            <a:r>
              <a:rPr lang="en-US" sz="2400" b="1" spc="10" dirty="0" err="1">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pseudo_residuals</a:t>
            </a:r>
            <a:r>
              <a:rPr lang="en-US" sz="2400" b="1" spc="1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 = -</a:t>
            </a:r>
            <a:r>
              <a:rPr lang="en-US" sz="2400" b="1" spc="10" dirty="0" err="1">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partial_derivative_of_loss</a:t>
            </a:r>
            <a:r>
              <a:rPr lang="en-US" sz="2400" b="1" spc="1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a:t>
            </a:r>
            <a:r>
              <a:rPr lang="en-US" sz="2400" b="1" spc="10" dirty="0" err="1">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y_i</a:t>
            </a:r>
            <a:r>
              <a:rPr lang="en-US" sz="2400" b="1" spc="1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 F_{t-1}(</a:t>
            </a:r>
            <a:r>
              <a:rPr lang="en-US" sz="2400" b="1" spc="10" dirty="0" err="1">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x_i</a:t>
            </a:r>
            <a:r>
              <a:rPr lang="en-US" sz="2400" b="1" spc="1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a:t>
            </a:r>
            <a:endParaRPr lang="en-IN" sz="2400" b="1" dirty="0">
              <a:effectLst/>
              <a:latin typeface="Trebuchet MS" panose="020B060302020202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EC158A8-9C67-FF78-9507-092E13BEF162}"/>
              </a:ext>
            </a:extLst>
          </p:cNvPr>
          <p:cNvSpPr>
            <a:spLocks noGrp="1"/>
          </p:cNvSpPr>
          <p:nvPr>
            <p:ph type="sldNum" sz="quarter" idx="12"/>
          </p:nvPr>
        </p:nvSpPr>
        <p:spPr>
          <a:xfrm>
            <a:off x="9207759" y="6464267"/>
            <a:ext cx="2743200" cy="365125"/>
          </a:xfrm>
        </p:spPr>
        <p:txBody>
          <a:bodyPr/>
          <a:lstStyle/>
          <a:p>
            <a:r>
              <a:rPr lang="en-US" sz="2400" b="1" dirty="0">
                <a:ln w="22225">
                  <a:solidFill>
                    <a:schemeClr val="accent2"/>
                  </a:solidFill>
                  <a:prstDash val="solid"/>
                </a:ln>
                <a:solidFill>
                  <a:schemeClr val="accent2">
                    <a:lumMod val="40000"/>
                    <a:lumOff val="60000"/>
                  </a:schemeClr>
                </a:solidFill>
              </a:rPr>
              <a:t>10</a:t>
            </a:r>
            <a:endParaRPr lang="en-IN" sz="2000" dirty="0"/>
          </a:p>
        </p:txBody>
      </p:sp>
    </p:spTree>
    <p:extLst>
      <p:ext uri="{BB962C8B-B14F-4D97-AF65-F5344CB8AC3E}">
        <p14:creationId xmlns:p14="http://schemas.microsoft.com/office/powerpoint/2010/main" val="22793200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753B9A-9BD5-1EFD-7C94-F064C2E07392}"/>
              </a:ext>
            </a:extLst>
          </p:cNvPr>
          <p:cNvSpPr>
            <a:spLocks noGrp="1"/>
          </p:cNvSpPr>
          <p:nvPr>
            <p:ph idx="1"/>
          </p:nvPr>
        </p:nvSpPr>
        <p:spPr>
          <a:xfrm>
            <a:off x="326572" y="522514"/>
            <a:ext cx="10515600" cy="5607796"/>
          </a:xfrm>
        </p:spPr>
        <p:txBody>
          <a:bodyPr>
            <a:normAutofit/>
          </a:bodyPr>
          <a:lstStyle/>
          <a:p>
            <a:pPr marL="0" algn="just" fontAlgn="base">
              <a:lnSpc>
                <a:spcPct val="150000"/>
              </a:lnSpc>
              <a:spcBef>
                <a:spcPts val="0"/>
              </a:spcBef>
            </a:pPr>
            <a:r>
              <a:rPr lang="en-US" sz="2400" b="1" spc="10" dirty="0">
                <a:solidFill>
                  <a:schemeClr val="accent2"/>
                </a:solidFill>
                <a:effectLst/>
                <a:latin typeface="Trebuchet MS" panose="020B0603020202020204" pitchFamily="34" charset="0"/>
                <a:ea typeface="Times New Roman" panose="02020603050405020304" pitchFamily="18" charset="0"/>
                <a:cs typeface="Times New Roman" panose="02020603050405020304" pitchFamily="18" charset="0"/>
              </a:rPr>
              <a:t>Step 5: Fit a weak learner (decision tree) to the negative gradient</a:t>
            </a:r>
            <a:endParaRPr lang="en-IN" sz="2400" b="1" dirty="0">
              <a:solidFill>
                <a:schemeClr val="accent2"/>
              </a:solidFill>
              <a:effectLst/>
              <a:latin typeface="Trebuchet MS" panose="020B0603020202020204" pitchFamily="34" charset="0"/>
              <a:ea typeface="Calibri" panose="020F0502020204030204" pitchFamily="34" charset="0"/>
              <a:cs typeface="Times New Roman" panose="02020603050405020304" pitchFamily="18" charset="0"/>
            </a:endParaRPr>
          </a:p>
          <a:p>
            <a:pPr marL="0" indent="0" algn="just" fontAlgn="base">
              <a:lnSpc>
                <a:spcPct val="150000"/>
              </a:lnSpc>
              <a:spcBef>
                <a:spcPts val="0"/>
              </a:spcBef>
              <a:buNone/>
            </a:pPr>
            <a:r>
              <a:rPr lang="en-US" sz="2400" b="1" spc="1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      </a:t>
            </a:r>
            <a:r>
              <a:rPr lang="en-US" sz="2400" b="1" spc="10" dirty="0" err="1">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tree_t</a:t>
            </a:r>
            <a:r>
              <a:rPr lang="en-US" sz="2400" b="1" spc="1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 = </a:t>
            </a:r>
            <a:r>
              <a:rPr lang="en-US" sz="2400" b="1" spc="10" dirty="0" err="1">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FitTree</a:t>
            </a:r>
            <a:r>
              <a:rPr lang="en-US" sz="2400" b="1" spc="1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(X, </a:t>
            </a:r>
            <a:r>
              <a:rPr lang="en-US" sz="2400" b="1" spc="10" dirty="0" err="1">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pseudo_residuals</a:t>
            </a:r>
            <a:r>
              <a:rPr lang="en-US" sz="2400" b="1" spc="1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 </a:t>
            </a:r>
            <a:r>
              <a:rPr lang="en-US" sz="2400" b="1" spc="10" dirty="0" err="1">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max_depth</a:t>
            </a:r>
            <a:r>
              <a:rPr lang="en-US" sz="2400" b="1" spc="1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a:t>
            </a:r>
            <a:endParaRPr lang="en-IN" sz="2400" b="1" dirty="0">
              <a:effectLst/>
              <a:latin typeface="Trebuchet MS" panose="020B0603020202020204" pitchFamily="34" charset="0"/>
              <a:ea typeface="Calibri" panose="020F0502020204030204" pitchFamily="34" charset="0"/>
              <a:cs typeface="Times New Roman" panose="02020603050405020304" pitchFamily="18" charset="0"/>
            </a:endParaRPr>
          </a:p>
          <a:p>
            <a:pPr marL="0" algn="just" fontAlgn="base">
              <a:lnSpc>
                <a:spcPct val="150000"/>
              </a:lnSpc>
              <a:spcBef>
                <a:spcPts val="0"/>
              </a:spcBef>
            </a:pPr>
            <a:r>
              <a:rPr lang="en-US" sz="2400" b="1" spc="10" dirty="0">
                <a:solidFill>
                  <a:schemeClr val="accent2"/>
                </a:solidFill>
                <a:effectLst/>
                <a:latin typeface="Trebuchet MS" panose="020B0603020202020204" pitchFamily="34" charset="0"/>
                <a:ea typeface="Times New Roman" panose="02020603050405020304" pitchFamily="18" charset="0"/>
                <a:cs typeface="Times New Roman" panose="02020603050405020304" pitchFamily="18" charset="0"/>
              </a:rPr>
              <a:t>Step 6: Update the ensemble model</a:t>
            </a:r>
            <a:endParaRPr lang="en-IN" sz="2400" b="1" dirty="0">
              <a:solidFill>
                <a:schemeClr val="accent2"/>
              </a:solidFill>
              <a:effectLst/>
              <a:latin typeface="Trebuchet MS" panose="020B0603020202020204" pitchFamily="34" charset="0"/>
              <a:ea typeface="Calibri" panose="020F0502020204030204" pitchFamily="34" charset="0"/>
              <a:cs typeface="Times New Roman" panose="02020603050405020304" pitchFamily="18" charset="0"/>
            </a:endParaRPr>
          </a:p>
          <a:p>
            <a:pPr marL="0" indent="0" algn="just" fontAlgn="base">
              <a:lnSpc>
                <a:spcPct val="150000"/>
              </a:lnSpc>
              <a:spcBef>
                <a:spcPts val="0"/>
              </a:spcBef>
              <a:buNone/>
            </a:pPr>
            <a:r>
              <a:rPr lang="en-US" sz="2400" b="1" spc="1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       </a:t>
            </a:r>
            <a:r>
              <a:rPr lang="en-US" sz="2400" b="1" spc="10" dirty="0" err="1">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F_t</a:t>
            </a:r>
            <a:r>
              <a:rPr lang="en-US" sz="2400" b="1" spc="1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(x) = F_{t-1}(x) + </a:t>
            </a:r>
            <a:r>
              <a:rPr lang="en-US" sz="2400" b="1" spc="10" dirty="0" err="1">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learning_rate</a:t>
            </a:r>
            <a:r>
              <a:rPr lang="en-US" sz="2400" b="1" spc="1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 * </a:t>
            </a:r>
            <a:r>
              <a:rPr lang="en-US" sz="2400" b="1" spc="10" dirty="0" err="1">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tree_t</a:t>
            </a:r>
            <a:r>
              <a:rPr lang="en-US" sz="2400" b="1" spc="1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(x)</a:t>
            </a:r>
            <a:endParaRPr lang="en-IN" sz="2400" b="1" dirty="0">
              <a:effectLst/>
              <a:latin typeface="Trebuchet MS" panose="020B0603020202020204" pitchFamily="34" charset="0"/>
              <a:ea typeface="Calibri" panose="020F0502020204030204" pitchFamily="34" charset="0"/>
              <a:cs typeface="Times New Roman" panose="02020603050405020304" pitchFamily="18" charset="0"/>
            </a:endParaRPr>
          </a:p>
          <a:p>
            <a:pPr marL="0" indent="0" algn="just" fontAlgn="base">
              <a:lnSpc>
                <a:spcPct val="150000"/>
              </a:lnSpc>
              <a:spcBef>
                <a:spcPts val="0"/>
              </a:spcBef>
              <a:buNone/>
            </a:pPr>
            <a:r>
              <a:rPr lang="en-US" sz="2400" b="1" spc="1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       End of boosting iterations</a:t>
            </a:r>
            <a:endParaRPr lang="en-IN" sz="2400" b="1" dirty="0">
              <a:effectLst/>
              <a:latin typeface="Trebuchet MS" panose="020B0603020202020204" pitchFamily="34" charset="0"/>
              <a:ea typeface="Calibri" panose="020F0502020204030204" pitchFamily="34" charset="0"/>
              <a:cs typeface="Times New Roman" panose="02020603050405020304" pitchFamily="18" charset="0"/>
            </a:endParaRPr>
          </a:p>
          <a:p>
            <a:pPr marL="0" algn="just" fontAlgn="base">
              <a:lnSpc>
                <a:spcPct val="150000"/>
              </a:lnSpc>
              <a:spcBef>
                <a:spcPts val="0"/>
              </a:spcBef>
            </a:pPr>
            <a:r>
              <a:rPr lang="en-US" sz="2400" b="1" spc="10" dirty="0">
                <a:solidFill>
                  <a:schemeClr val="accent2"/>
                </a:solidFill>
                <a:effectLst/>
                <a:latin typeface="Trebuchet MS" panose="020B0603020202020204" pitchFamily="34" charset="0"/>
                <a:ea typeface="Times New Roman" panose="02020603050405020304" pitchFamily="18" charset="0"/>
                <a:cs typeface="Times New Roman" panose="02020603050405020304" pitchFamily="18" charset="0"/>
              </a:rPr>
              <a:t>Step 7: Output the final boosted model</a:t>
            </a:r>
            <a:endParaRPr lang="en-IN" sz="2400" b="1" dirty="0">
              <a:solidFill>
                <a:schemeClr val="accent2"/>
              </a:solidFill>
              <a:effectLst/>
              <a:latin typeface="Trebuchet MS" panose="020B0603020202020204" pitchFamily="34" charset="0"/>
              <a:ea typeface="Calibri" panose="020F0502020204030204" pitchFamily="34" charset="0"/>
              <a:cs typeface="Times New Roman" panose="02020603050405020304" pitchFamily="18" charset="0"/>
            </a:endParaRPr>
          </a:p>
          <a:p>
            <a:pPr marL="0" indent="0" algn="just" fontAlgn="base">
              <a:lnSpc>
                <a:spcPct val="150000"/>
              </a:lnSpc>
              <a:spcBef>
                <a:spcPts val="0"/>
              </a:spcBef>
              <a:buNone/>
            </a:pPr>
            <a:r>
              <a:rPr lang="en-US" sz="2400" b="1" spc="1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       </a:t>
            </a:r>
            <a:r>
              <a:rPr lang="en-US" sz="2400" b="1" spc="10" dirty="0" err="1">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FinalModel</a:t>
            </a:r>
            <a:r>
              <a:rPr lang="en-US" sz="2400" b="1" spc="1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(x) = </a:t>
            </a:r>
            <a:r>
              <a:rPr lang="en-US" sz="2400" b="1" spc="10" dirty="0" err="1">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F_n</a:t>
            </a:r>
            <a:r>
              <a:rPr lang="en-US" sz="2400" b="1" spc="10" dirty="0">
                <a:solidFill>
                  <a:srgbClr val="000000"/>
                </a:solidFill>
                <a:effectLst/>
                <a:latin typeface="Trebuchet MS" panose="020B0603020202020204" pitchFamily="34" charset="0"/>
                <a:ea typeface="Times New Roman" panose="02020603050405020304" pitchFamily="18" charset="0"/>
                <a:cs typeface="Times New Roman" panose="02020603050405020304" pitchFamily="18" charset="0"/>
              </a:rPr>
              <a:t>(x)</a:t>
            </a:r>
            <a:endParaRPr lang="en-IN" sz="2400" b="1" dirty="0">
              <a:effectLst/>
              <a:latin typeface="Trebuchet MS" panose="020B0603020202020204" pitchFamily="34" charset="0"/>
              <a:ea typeface="Calibri" panose="020F0502020204030204" pitchFamily="34" charset="0"/>
              <a:cs typeface="Times New Roman" panose="02020603050405020304" pitchFamily="18" charset="0"/>
            </a:endParaRPr>
          </a:p>
          <a:p>
            <a:endParaRPr lang="en-IN" sz="2400" dirty="0"/>
          </a:p>
        </p:txBody>
      </p:sp>
      <p:sp>
        <p:nvSpPr>
          <p:cNvPr id="4" name="Slide Number Placeholder 3">
            <a:extLst>
              <a:ext uri="{FF2B5EF4-FFF2-40B4-BE49-F238E27FC236}">
                <a16:creationId xmlns:a16="http://schemas.microsoft.com/office/drawing/2014/main" id="{190DB904-6CE5-D6C3-0F4E-604AE34CC710}"/>
              </a:ext>
            </a:extLst>
          </p:cNvPr>
          <p:cNvSpPr>
            <a:spLocks noGrp="1"/>
          </p:cNvSpPr>
          <p:nvPr>
            <p:ph type="sldNum" sz="quarter" idx="12"/>
          </p:nvPr>
        </p:nvSpPr>
        <p:spPr>
          <a:xfrm>
            <a:off x="9226420" y="6412334"/>
            <a:ext cx="2743200" cy="365125"/>
          </a:xfrm>
        </p:spPr>
        <p:txBody>
          <a:bodyPr/>
          <a:lstStyle/>
          <a:p>
            <a:r>
              <a:rPr lang="en-US" sz="2400" b="1" dirty="0">
                <a:ln w="22225">
                  <a:solidFill>
                    <a:schemeClr val="accent2"/>
                  </a:solidFill>
                  <a:prstDash val="solid"/>
                </a:ln>
                <a:solidFill>
                  <a:schemeClr val="accent2">
                    <a:lumMod val="40000"/>
                    <a:lumOff val="60000"/>
                  </a:schemeClr>
                </a:solidFill>
              </a:rPr>
              <a:t>11</a:t>
            </a:r>
            <a:endParaRPr lang="en-IN" sz="2000" dirty="0"/>
          </a:p>
        </p:txBody>
      </p:sp>
    </p:spTree>
    <p:extLst>
      <p:ext uri="{BB962C8B-B14F-4D97-AF65-F5344CB8AC3E}">
        <p14:creationId xmlns:p14="http://schemas.microsoft.com/office/powerpoint/2010/main" val="20887091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F904EA6-AC80-549A-92AE-849F3043860B}"/>
              </a:ext>
            </a:extLst>
          </p:cNvPr>
          <p:cNvSpPr>
            <a:spLocks noGrp="1"/>
          </p:cNvSpPr>
          <p:nvPr>
            <p:ph type="title"/>
          </p:nvPr>
        </p:nvSpPr>
        <p:spPr>
          <a:xfrm>
            <a:off x="1390262" y="247572"/>
            <a:ext cx="8596668" cy="901959"/>
          </a:xfrm>
        </p:spPr>
        <p:txBody>
          <a:bodyPr>
            <a:normAutofit/>
          </a:bodyPr>
          <a:lstStyle/>
          <a:p>
            <a:pPr algn="ctr"/>
            <a:r>
              <a:rPr lang="en-IN" sz="4000" b="1" dirty="0">
                <a:latin typeface="Trebuchet MS" panose="020B0603020202020204" pitchFamily="34" charset="0"/>
              </a:rPr>
              <a:t>Literature Survey</a:t>
            </a:r>
          </a:p>
        </p:txBody>
      </p:sp>
      <p:graphicFrame>
        <p:nvGraphicFramePr>
          <p:cNvPr id="5" name="Table 4">
            <a:extLst>
              <a:ext uri="{FF2B5EF4-FFF2-40B4-BE49-F238E27FC236}">
                <a16:creationId xmlns:a16="http://schemas.microsoft.com/office/drawing/2014/main" id="{2CDB04A9-0EB2-4465-CA98-962C4582CFF4}"/>
              </a:ext>
            </a:extLst>
          </p:cNvPr>
          <p:cNvGraphicFramePr>
            <a:graphicFrameLocks noGrp="1"/>
          </p:cNvGraphicFramePr>
          <p:nvPr>
            <p:extLst>
              <p:ext uri="{D42A27DB-BD31-4B8C-83A1-F6EECF244321}">
                <p14:modId xmlns:p14="http://schemas.microsoft.com/office/powerpoint/2010/main" val="2034222706"/>
              </p:ext>
            </p:extLst>
          </p:nvPr>
        </p:nvGraphicFramePr>
        <p:xfrm>
          <a:off x="363894" y="1149531"/>
          <a:ext cx="11333584" cy="5565101"/>
        </p:xfrm>
        <a:graphic>
          <a:graphicData uri="http://schemas.openxmlformats.org/drawingml/2006/table">
            <a:tbl>
              <a:tblPr firstRow="1" bandRow="1">
                <a:tableStyleId>{5940675A-B579-460E-94D1-54222C63F5DA}</a:tableStyleId>
              </a:tblPr>
              <a:tblGrid>
                <a:gridCol w="538066">
                  <a:extLst>
                    <a:ext uri="{9D8B030D-6E8A-4147-A177-3AD203B41FA5}">
                      <a16:colId xmlns:a16="http://schemas.microsoft.com/office/drawing/2014/main" val="1961779582"/>
                    </a:ext>
                  </a:extLst>
                </a:gridCol>
                <a:gridCol w="721567">
                  <a:extLst>
                    <a:ext uri="{9D8B030D-6E8A-4147-A177-3AD203B41FA5}">
                      <a16:colId xmlns:a16="http://schemas.microsoft.com/office/drawing/2014/main" val="2741518887"/>
                    </a:ext>
                  </a:extLst>
                </a:gridCol>
                <a:gridCol w="1296955">
                  <a:extLst>
                    <a:ext uri="{9D8B030D-6E8A-4147-A177-3AD203B41FA5}">
                      <a16:colId xmlns:a16="http://schemas.microsoft.com/office/drawing/2014/main" val="1146560536"/>
                    </a:ext>
                  </a:extLst>
                </a:gridCol>
                <a:gridCol w="1352938">
                  <a:extLst>
                    <a:ext uri="{9D8B030D-6E8A-4147-A177-3AD203B41FA5}">
                      <a16:colId xmlns:a16="http://schemas.microsoft.com/office/drawing/2014/main" val="562466767"/>
                    </a:ext>
                  </a:extLst>
                </a:gridCol>
                <a:gridCol w="3862874">
                  <a:extLst>
                    <a:ext uri="{9D8B030D-6E8A-4147-A177-3AD203B41FA5}">
                      <a16:colId xmlns:a16="http://schemas.microsoft.com/office/drawing/2014/main" val="673401730"/>
                    </a:ext>
                  </a:extLst>
                </a:gridCol>
                <a:gridCol w="3561184">
                  <a:extLst>
                    <a:ext uri="{9D8B030D-6E8A-4147-A177-3AD203B41FA5}">
                      <a16:colId xmlns:a16="http://schemas.microsoft.com/office/drawing/2014/main" val="3573689157"/>
                    </a:ext>
                  </a:extLst>
                </a:gridCol>
              </a:tblGrid>
              <a:tr h="707261">
                <a:tc>
                  <a:txBody>
                    <a:bodyPr/>
                    <a:lstStyle/>
                    <a:p>
                      <a:r>
                        <a:rPr lang="en-IN" b="1" dirty="0" err="1">
                          <a:latin typeface="Trebuchet MS" panose="020B0603020202020204" pitchFamily="34" charset="0"/>
                        </a:rPr>
                        <a:t>Sl.No</a:t>
                      </a:r>
                      <a:endParaRPr lang="en-IN" b="1" dirty="0">
                        <a:latin typeface="Trebuchet MS" panose="020B0603020202020204" pitchFamily="34" charset="0"/>
                      </a:endParaRPr>
                    </a:p>
                  </a:txBody>
                  <a:tcPr/>
                </a:tc>
                <a:tc>
                  <a:txBody>
                    <a:bodyPr/>
                    <a:lstStyle/>
                    <a:p>
                      <a:r>
                        <a:rPr lang="en-IN" b="1" dirty="0">
                          <a:latin typeface="Trebuchet MS" panose="020B0603020202020204" pitchFamily="34" charset="0"/>
                        </a:rPr>
                        <a:t>Year</a:t>
                      </a:r>
                    </a:p>
                  </a:txBody>
                  <a:tcPr/>
                </a:tc>
                <a:tc>
                  <a:txBody>
                    <a:bodyPr/>
                    <a:lstStyle/>
                    <a:p>
                      <a:r>
                        <a:rPr lang="en-IN" b="1" dirty="0">
                          <a:latin typeface="Trebuchet MS" panose="020B0603020202020204" pitchFamily="34" charset="0"/>
                        </a:rPr>
                        <a:t>Authors</a:t>
                      </a:r>
                    </a:p>
                  </a:txBody>
                  <a:tcPr/>
                </a:tc>
                <a:tc>
                  <a:txBody>
                    <a:bodyPr/>
                    <a:lstStyle/>
                    <a:p>
                      <a:r>
                        <a:rPr lang="en-IN" b="1" dirty="0">
                          <a:latin typeface="Trebuchet MS" panose="020B0603020202020204" pitchFamily="34" charset="0"/>
                        </a:rPr>
                        <a:t>Title</a:t>
                      </a:r>
                    </a:p>
                  </a:txBody>
                  <a:tcPr/>
                </a:tc>
                <a:tc>
                  <a:txBody>
                    <a:bodyPr/>
                    <a:lstStyle/>
                    <a:p>
                      <a:r>
                        <a:rPr lang="en-IN" b="1" dirty="0">
                          <a:latin typeface="Trebuchet MS" panose="020B0603020202020204" pitchFamily="34" charset="0"/>
                        </a:rPr>
                        <a:t>Findings</a:t>
                      </a:r>
                    </a:p>
                  </a:txBody>
                  <a:tcPr/>
                </a:tc>
                <a:tc>
                  <a:txBody>
                    <a:bodyPr/>
                    <a:lstStyle/>
                    <a:p>
                      <a:r>
                        <a:rPr lang="en-US" b="1" dirty="0">
                          <a:latin typeface="Trebuchet MS" panose="020B0603020202020204" pitchFamily="34" charset="0"/>
                        </a:rPr>
                        <a:t>Limitations</a:t>
                      </a:r>
                      <a:endParaRPr lang="en-IN" b="1" dirty="0">
                        <a:latin typeface="Trebuchet MS" panose="020B0603020202020204" pitchFamily="34" charset="0"/>
                      </a:endParaRPr>
                    </a:p>
                  </a:txBody>
                  <a:tcPr/>
                </a:tc>
                <a:extLst>
                  <a:ext uri="{0D108BD9-81ED-4DB2-BD59-A6C34878D82A}">
                    <a16:rowId xmlns:a16="http://schemas.microsoft.com/office/drawing/2014/main" val="2722129721"/>
                  </a:ext>
                </a:extLst>
              </a:tr>
              <a:tr h="2815680">
                <a:tc>
                  <a:txBody>
                    <a:bodyPr/>
                    <a:lstStyle/>
                    <a:p>
                      <a:r>
                        <a:rPr lang="en-IN" b="1" dirty="0">
                          <a:latin typeface="Trebuchet MS" panose="020B0603020202020204" pitchFamily="34" charset="0"/>
                        </a:rPr>
                        <a:t>1</a:t>
                      </a:r>
                    </a:p>
                  </a:txBody>
                  <a:tcPr/>
                </a:tc>
                <a:tc>
                  <a:txBody>
                    <a:bodyPr/>
                    <a:lstStyle/>
                    <a:p>
                      <a:r>
                        <a:rPr lang="en-IN" sz="1800" b="1" kern="1200" dirty="0">
                          <a:solidFill>
                            <a:schemeClr val="tx1"/>
                          </a:solidFill>
                          <a:effectLst/>
                          <a:latin typeface="Trebuchet MS" panose="020B0603020202020204" pitchFamily="34" charset="0"/>
                          <a:ea typeface="+mn-ea"/>
                          <a:cs typeface="+mn-cs"/>
                        </a:rPr>
                        <a:t>2023</a:t>
                      </a:r>
                      <a:endParaRPr lang="en-IN" b="1" dirty="0">
                        <a:latin typeface="Trebuchet MS" panose="020B0603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b="1" dirty="0">
                          <a:latin typeface="Trebuchet MS" panose="020B0603020202020204" pitchFamily="34" charset="0"/>
                        </a:rPr>
                        <a:t>Lokesh </a:t>
                      </a:r>
                      <a:r>
                        <a:rPr lang="en-IN" sz="1600" b="1" dirty="0" err="1">
                          <a:latin typeface="Trebuchet MS" panose="020B0603020202020204" pitchFamily="34" charset="0"/>
                        </a:rPr>
                        <a:t>Jalagam</a:t>
                      </a:r>
                      <a:r>
                        <a:rPr lang="en-IN" sz="1600" b="1" dirty="0">
                          <a:latin typeface="Trebuchet MS" panose="020B0603020202020204" pitchFamily="34" charset="0"/>
                        </a:rPr>
                        <a:t>, Nathaniel Shepherd, Jingyi Qi, Nicole Barclay, Michael Smith</a:t>
                      </a:r>
                      <a:endParaRPr lang="en-IN" sz="1600" b="1" kern="1200" dirty="0">
                        <a:solidFill>
                          <a:schemeClr val="tx1"/>
                        </a:solidFill>
                        <a:effectLst/>
                        <a:latin typeface="Trebuchet MS" panose="020B0603020202020204" pitchFamily="34" charset="0"/>
                        <a:ea typeface="+mn-ea"/>
                        <a:cs typeface="+mn-cs"/>
                      </a:endParaRPr>
                    </a:p>
                  </a:txBody>
                  <a:tcPr/>
                </a:tc>
                <a:tc>
                  <a:txBody>
                    <a:bodyPr/>
                    <a:lstStyle/>
                    <a:p>
                      <a:r>
                        <a:rPr lang="en-US" sz="1600" b="1" dirty="0">
                          <a:latin typeface="Trebuchet MS" panose="020B0603020202020204" pitchFamily="34" charset="0"/>
                          <a:cs typeface="Times New Roman" panose="02020603050405020304" pitchFamily="18" charset="0"/>
                        </a:rPr>
                        <a:t>Water Quality Predictions for Urban Streams Using Machine Learning</a:t>
                      </a:r>
                      <a:endParaRPr lang="en-IN" sz="1600" b="1" dirty="0">
                        <a:latin typeface="Trebuchet MS" panose="020B0603020202020204" pitchFamily="34" charset="0"/>
                        <a:cs typeface="Times New Roman" panose="02020603050405020304" pitchFamily="18" charset="0"/>
                      </a:endParaRPr>
                    </a:p>
                  </a:txBody>
                  <a:tcPr/>
                </a:tc>
                <a:tc>
                  <a:txBody>
                    <a:bodyPr/>
                    <a:lstStyle/>
                    <a:p>
                      <a:pPr algn="just"/>
                      <a:r>
                        <a:rPr lang="en-US" sz="1600" b="1" dirty="0">
                          <a:latin typeface="Trebuchet MS" panose="020B0603020202020204" pitchFamily="34" charset="0"/>
                        </a:rPr>
                        <a:t>This study examines into how rainfall and land use affect the quality of the water in urban streams in Mecklenburg County, North Carolina. Total suspended solids (TSS) pollution levels are predicted using land use data and monthly average precipitation data. Its suitability for predicting water quality is shown by measuring and comparing the prediction's accuracy.</a:t>
                      </a:r>
                      <a:endParaRPr lang="en-IN" sz="1600" b="1" dirty="0">
                        <a:latin typeface="Trebuchet MS" panose="020B0603020202020204" pitchFamily="34" charset="0"/>
                      </a:endParaRPr>
                    </a:p>
                  </a:txBody>
                  <a:tcPr/>
                </a:tc>
                <a:tc>
                  <a:txBody>
                    <a:bodyPr/>
                    <a:lstStyle/>
                    <a:p>
                      <a:pPr algn="just"/>
                      <a:r>
                        <a:rPr lang="en-US" sz="1600" b="1" dirty="0">
                          <a:latin typeface="Trebuchet MS" panose="020B0603020202020204" pitchFamily="34" charset="0"/>
                        </a:rPr>
                        <a:t>The proposed approach's reliability and robustness require detailed information on regression models, statistical methods, and water quality predictions, as evaluation criteria are unclear, potentially causing uncertainty.</a:t>
                      </a:r>
                    </a:p>
                    <a:p>
                      <a:pPr algn="just"/>
                      <a:r>
                        <a:rPr lang="en-US" sz="1600" b="1" dirty="0">
                          <a:latin typeface="Trebuchet MS" panose="020B0603020202020204" pitchFamily="34" charset="0"/>
                        </a:rPr>
                        <a:t>Potential system issues may hinder real-time alerting to public, environmental agencies, or emergency responders.</a:t>
                      </a:r>
                      <a:endParaRPr lang="en-IN" sz="1600" b="1" dirty="0">
                        <a:latin typeface="Trebuchet MS" panose="020B0603020202020204" pitchFamily="34" charset="0"/>
                      </a:endParaRPr>
                    </a:p>
                  </a:txBody>
                  <a:tcPr/>
                </a:tc>
                <a:extLst>
                  <a:ext uri="{0D108BD9-81ED-4DB2-BD59-A6C34878D82A}">
                    <a16:rowId xmlns:a16="http://schemas.microsoft.com/office/drawing/2014/main" val="4253652014"/>
                  </a:ext>
                </a:extLst>
              </a:tr>
              <a:tr h="1353331">
                <a:tc>
                  <a:txBody>
                    <a:bodyPr/>
                    <a:lstStyle/>
                    <a:p>
                      <a:r>
                        <a:rPr lang="en-IN" b="1" dirty="0">
                          <a:latin typeface="Trebuchet MS" panose="020B0603020202020204" pitchFamily="34" charset="0"/>
                        </a:rPr>
                        <a:t>2</a:t>
                      </a:r>
                    </a:p>
                  </a:txBody>
                  <a:tcPr/>
                </a:tc>
                <a:tc>
                  <a:txBody>
                    <a:bodyPr/>
                    <a:lstStyle/>
                    <a:p>
                      <a:r>
                        <a:rPr lang="en-IN" sz="1800" b="1" kern="1200" dirty="0">
                          <a:solidFill>
                            <a:schemeClr val="tx1"/>
                          </a:solidFill>
                          <a:effectLst/>
                          <a:latin typeface="Trebuchet MS" panose="020B0603020202020204" pitchFamily="34" charset="0"/>
                          <a:ea typeface="+mn-ea"/>
                          <a:cs typeface="+mn-cs"/>
                        </a:rPr>
                        <a:t>2023</a:t>
                      </a:r>
                      <a:endParaRPr lang="en-IN" b="1" dirty="0">
                        <a:latin typeface="Trebuchet MS" panose="020B0603020202020204" pitchFamily="34" charset="0"/>
                      </a:endParaRPr>
                    </a:p>
                  </a:txBody>
                  <a:tcPr/>
                </a:tc>
                <a:tc>
                  <a:txBody>
                    <a:bodyPr/>
                    <a:lstStyle/>
                    <a:p>
                      <a:r>
                        <a:rPr lang="en-IN" sz="1600" b="1" dirty="0" err="1">
                          <a:latin typeface="Trebuchet MS" panose="020B0603020202020204" pitchFamily="34" charset="0"/>
                        </a:rPr>
                        <a:t>Mingyan</a:t>
                      </a:r>
                      <a:r>
                        <a:rPr lang="en-IN" sz="1600" b="1" dirty="0">
                          <a:latin typeface="Trebuchet MS" panose="020B0603020202020204" pitchFamily="34" charset="0"/>
                        </a:rPr>
                        <a:t> Wang, Qing Xu, Yingying </a:t>
                      </a:r>
                      <a:r>
                        <a:rPr lang="en-IN" sz="1600" b="1" dirty="0" err="1">
                          <a:latin typeface="Trebuchet MS" panose="020B0603020202020204" pitchFamily="34" charset="0"/>
                        </a:rPr>
                        <a:t>Cao,shahbaz</a:t>
                      </a:r>
                      <a:r>
                        <a:rPr lang="en-IN" sz="1600" b="1" dirty="0">
                          <a:latin typeface="Trebuchet MS" panose="020B0603020202020204" pitchFamily="34" charset="0"/>
                        </a:rPr>
                        <a:t> Gul Hassan, Wenjun Liu</a:t>
                      </a:r>
                    </a:p>
                  </a:txBody>
                  <a:tcPr/>
                </a:tc>
                <a:tc>
                  <a:txBody>
                    <a:bodyPr/>
                    <a:lstStyle/>
                    <a:p>
                      <a:r>
                        <a:rPr lang="en-US" sz="1600" b="1" dirty="0">
                          <a:latin typeface="Trebuchet MS" panose="020B0603020202020204" pitchFamily="34" charset="0"/>
                        </a:rPr>
                        <a:t>An Ensemble Model for Water Temperature Prediction in Intensive Aquaculture</a:t>
                      </a:r>
                      <a:endParaRPr lang="en-IN" sz="1600" b="1" dirty="0">
                        <a:latin typeface="Trebuchet MS" panose="020B0603020202020204" pitchFamily="34" charset="0"/>
                      </a:endParaRPr>
                    </a:p>
                  </a:txBody>
                  <a:tcPr/>
                </a:tc>
                <a:tc>
                  <a:txBody>
                    <a:bodyPr/>
                    <a:lstStyle/>
                    <a:p>
                      <a:pPr algn="just"/>
                      <a:r>
                        <a:rPr lang="en-US" sz="1600" b="1" dirty="0">
                          <a:latin typeface="Trebuchet MS" panose="020B0603020202020204" pitchFamily="34" charset="0"/>
                        </a:rPr>
                        <a:t>A novel hybrid model for accurate water temperature prediction is proposed in intensive aquaculture systems. The model integrates advanced data processing and prediction techniques, including VMD method, CNN algorithm, bi-directional LSTM. </a:t>
                      </a:r>
                      <a:endParaRPr lang="en-IN" sz="1600" b="1" dirty="0">
                        <a:latin typeface="Trebuchet MS" panose="020B0603020202020204" pitchFamily="34" charset="0"/>
                      </a:endParaRPr>
                    </a:p>
                  </a:txBody>
                  <a:tcPr/>
                </a:tc>
                <a:tc>
                  <a:txBody>
                    <a:bodyPr/>
                    <a:lstStyle/>
                    <a:p>
                      <a:pPr algn="just"/>
                      <a:r>
                        <a:rPr lang="en-US" sz="1600" b="1" dirty="0">
                          <a:latin typeface="Trebuchet MS" panose="020B0603020202020204" pitchFamily="34" charset="0"/>
                        </a:rPr>
                        <a:t>The effects of pH, dissolved oxygen, and other factors on the model’s performance are unclear, and further research is needed.</a:t>
                      </a:r>
                      <a:endParaRPr lang="en-IN" sz="1600" b="1" dirty="0">
                        <a:latin typeface="Trebuchet MS" panose="020B0603020202020204" pitchFamily="34" charset="0"/>
                      </a:endParaRPr>
                    </a:p>
                  </a:txBody>
                  <a:tcPr/>
                </a:tc>
                <a:extLst>
                  <a:ext uri="{0D108BD9-81ED-4DB2-BD59-A6C34878D82A}">
                    <a16:rowId xmlns:a16="http://schemas.microsoft.com/office/drawing/2014/main" val="1298716888"/>
                  </a:ext>
                </a:extLst>
              </a:tr>
            </a:tbl>
          </a:graphicData>
        </a:graphic>
      </p:graphicFrame>
      <p:sp>
        <p:nvSpPr>
          <p:cNvPr id="9" name="Slide Number Placeholder 8">
            <a:extLst>
              <a:ext uri="{FF2B5EF4-FFF2-40B4-BE49-F238E27FC236}">
                <a16:creationId xmlns:a16="http://schemas.microsoft.com/office/drawing/2014/main" id="{389CD514-9B26-E110-BEB0-D5BE0F6FD39C}"/>
              </a:ext>
            </a:extLst>
          </p:cNvPr>
          <p:cNvSpPr>
            <a:spLocks noGrp="1"/>
          </p:cNvSpPr>
          <p:nvPr>
            <p:ph type="sldNum" sz="quarter" idx="12"/>
          </p:nvPr>
        </p:nvSpPr>
        <p:spPr>
          <a:xfrm>
            <a:off x="9366380" y="6532069"/>
            <a:ext cx="2743200" cy="365125"/>
          </a:xfrm>
        </p:spPr>
        <p:txBody>
          <a:bodyPr/>
          <a:lstStyle/>
          <a:p>
            <a:r>
              <a:rPr lang="en-US" sz="2400" b="1" dirty="0">
                <a:ln w="22225">
                  <a:solidFill>
                    <a:schemeClr val="accent2"/>
                  </a:solidFill>
                  <a:prstDash val="solid"/>
                </a:ln>
                <a:solidFill>
                  <a:schemeClr val="accent2">
                    <a:lumMod val="40000"/>
                    <a:lumOff val="60000"/>
                  </a:schemeClr>
                </a:solidFill>
              </a:rPr>
              <a:t>12</a:t>
            </a:r>
            <a:endParaRPr lang="en-IN" sz="24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3349581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2CDB04A9-0EB2-4465-CA98-962C4582CFF4}"/>
              </a:ext>
            </a:extLst>
          </p:cNvPr>
          <p:cNvGraphicFramePr>
            <a:graphicFrameLocks noGrp="1"/>
          </p:cNvGraphicFramePr>
          <p:nvPr>
            <p:extLst>
              <p:ext uri="{D42A27DB-BD31-4B8C-83A1-F6EECF244321}">
                <p14:modId xmlns:p14="http://schemas.microsoft.com/office/powerpoint/2010/main" val="3070211036"/>
              </p:ext>
            </p:extLst>
          </p:nvPr>
        </p:nvGraphicFramePr>
        <p:xfrm>
          <a:off x="363894" y="869609"/>
          <a:ext cx="11333584" cy="5189388"/>
        </p:xfrm>
        <a:graphic>
          <a:graphicData uri="http://schemas.openxmlformats.org/drawingml/2006/table">
            <a:tbl>
              <a:tblPr firstRow="1" bandRow="1">
                <a:tableStyleId>{5940675A-B579-460E-94D1-54222C63F5DA}</a:tableStyleId>
              </a:tblPr>
              <a:tblGrid>
                <a:gridCol w="538066">
                  <a:extLst>
                    <a:ext uri="{9D8B030D-6E8A-4147-A177-3AD203B41FA5}">
                      <a16:colId xmlns:a16="http://schemas.microsoft.com/office/drawing/2014/main" val="1961779582"/>
                    </a:ext>
                  </a:extLst>
                </a:gridCol>
                <a:gridCol w="721567">
                  <a:extLst>
                    <a:ext uri="{9D8B030D-6E8A-4147-A177-3AD203B41FA5}">
                      <a16:colId xmlns:a16="http://schemas.microsoft.com/office/drawing/2014/main" val="2741518887"/>
                    </a:ext>
                  </a:extLst>
                </a:gridCol>
                <a:gridCol w="1296955">
                  <a:extLst>
                    <a:ext uri="{9D8B030D-6E8A-4147-A177-3AD203B41FA5}">
                      <a16:colId xmlns:a16="http://schemas.microsoft.com/office/drawing/2014/main" val="1146560536"/>
                    </a:ext>
                  </a:extLst>
                </a:gridCol>
                <a:gridCol w="1352938">
                  <a:extLst>
                    <a:ext uri="{9D8B030D-6E8A-4147-A177-3AD203B41FA5}">
                      <a16:colId xmlns:a16="http://schemas.microsoft.com/office/drawing/2014/main" val="562466767"/>
                    </a:ext>
                  </a:extLst>
                </a:gridCol>
                <a:gridCol w="3862874">
                  <a:extLst>
                    <a:ext uri="{9D8B030D-6E8A-4147-A177-3AD203B41FA5}">
                      <a16:colId xmlns:a16="http://schemas.microsoft.com/office/drawing/2014/main" val="673401730"/>
                    </a:ext>
                  </a:extLst>
                </a:gridCol>
                <a:gridCol w="3561184">
                  <a:extLst>
                    <a:ext uri="{9D8B030D-6E8A-4147-A177-3AD203B41FA5}">
                      <a16:colId xmlns:a16="http://schemas.microsoft.com/office/drawing/2014/main" val="3573689157"/>
                    </a:ext>
                  </a:extLst>
                </a:gridCol>
              </a:tblGrid>
              <a:tr h="819228">
                <a:tc>
                  <a:txBody>
                    <a:bodyPr/>
                    <a:lstStyle/>
                    <a:p>
                      <a:r>
                        <a:rPr lang="en-IN" b="1" dirty="0" err="1">
                          <a:latin typeface="Trebuchet MS" panose="020B0603020202020204" pitchFamily="34" charset="0"/>
                        </a:rPr>
                        <a:t>Sl.No</a:t>
                      </a:r>
                      <a:endParaRPr lang="en-IN" b="1" dirty="0">
                        <a:latin typeface="Trebuchet MS" panose="020B0603020202020204" pitchFamily="34" charset="0"/>
                      </a:endParaRPr>
                    </a:p>
                  </a:txBody>
                  <a:tcPr/>
                </a:tc>
                <a:tc>
                  <a:txBody>
                    <a:bodyPr/>
                    <a:lstStyle/>
                    <a:p>
                      <a:r>
                        <a:rPr lang="en-IN" b="1" dirty="0">
                          <a:latin typeface="Trebuchet MS" panose="020B0603020202020204" pitchFamily="34" charset="0"/>
                        </a:rPr>
                        <a:t>Year</a:t>
                      </a:r>
                    </a:p>
                  </a:txBody>
                  <a:tcPr/>
                </a:tc>
                <a:tc>
                  <a:txBody>
                    <a:bodyPr/>
                    <a:lstStyle/>
                    <a:p>
                      <a:r>
                        <a:rPr lang="en-IN" b="1" dirty="0">
                          <a:latin typeface="Trebuchet MS" panose="020B0603020202020204" pitchFamily="34" charset="0"/>
                        </a:rPr>
                        <a:t>Authors</a:t>
                      </a:r>
                    </a:p>
                  </a:txBody>
                  <a:tcPr/>
                </a:tc>
                <a:tc>
                  <a:txBody>
                    <a:bodyPr/>
                    <a:lstStyle/>
                    <a:p>
                      <a:r>
                        <a:rPr lang="en-IN" b="1" dirty="0">
                          <a:latin typeface="Trebuchet MS" panose="020B0603020202020204" pitchFamily="34" charset="0"/>
                        </a:rPr>
                        <a:t>Title</a:t>
                      </a:r>
                    </a:p>
                  </a:txBody>
                  <a:tcPr/>
                </a:tc>
                <a:tc>
                  <a:txBody>
                    <a:bodyPr/>
                    <a:lstStyle/>
                    <a:p>
                      <a:r>
                        <a:rPr lang="en-IN" b="1" dirty="0">
                          <a:latin typeface="Trebuchet MS" panose="020B0603020202020204" pitchFamily="34" charset="0"/>
                        </a:rPr>
                        <a:t>Findings</a:t>
                      </a:r>
                    </a:p>
                  </a:txBody>
                  <a:tcPr/>
                </a:tc>
                <a:tc>
                  <a:txBody>
                    <a:bodyPr/>
                    <a:lstStyle/>
                    <a:p>
                      <a:r>
                        <a:rPr lang="en-US" b="1" dirty="0">
                          <a:latin typeface="Trebuchet MS" panose="020B0603020202020204" pitchFamily="34" charset="0"/>
                        </a:rPr>
                        <a:t>Limitations</a:t>
                      </a:r>
                      <a:endParaRPr lang="en-IN" b="1" dirty="0">
                        <a:latin typeface="Trebuchet MS" panose="020B0603020202020204" pitchFamily="34" charset="0"/>
                      </a:endParaRPr>
                    </a:p>
                  </a:txBody>
                  <a:tcPr/>
                </a:tc>
                <a:extLst>
                  <a:ext uri="{0D108BD9-81ED-4DB2-BD59-A6C34878D82A}">
                    <a16:rowId xmlns:a16="http://schemas.microsoft.com/office/drawing/2014/main" val="2722129721"/>
                  </a:ext>
                </a:extLst>
              </a:tr>
              <a:tr h="2815680">
                <a:tc>
                  <a:txBody>
                    <a:bodyPr/>
                    <a:lstStyle/>
                    <a:p>
                      <a:r>
                        <a:rPr lang="en-IN" b="1" dirty="0">
                          <a:latin typeface="Trebuchet MS" panose="020B0603020202020204" pitchFamily="34" charset="0"/>
                        </a:rPr>
                        <a:t>3</a:t>
                      </a:r>
                    </a:p>
                  </a:txBody>
                  <a:tcPr/>
                </a:tc>
                <a:tc>
                  <a:txBody>
                    <a:bodyPr/>
                    <a:lstStyle/>
                    <a:p>
                      <a:r>
                        <a:rPr lang="en-IN" sz="1800" b="1" kern="1200" dirty="0">
                          <a:solidFill>
                            <a:schemeClr val="tx1"/>
                          </a:solidFill>
                          <a:effectLst/>
                          <a:latin typeface="Trebuchet MS" panose="020B0603020202020204" pitchFamily="34" charset="0"/>
                          <a:ea typeface="+mn-ea"/>
                          <a:cs typeface="+mn-cs"/>
                        </a:rPr>
                        <a:t>2023</a:t>
                      </a:r>
                      <a:endParaRPr lang="en-IN" b="1" dirty="0">
                        <a:latin typeface="Trebuchet MS" panose="020B0603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b="1" dirty="0">
                          <a:latin typeface="Trebuchet MS" panose="020B0603020202020204" pitchFamily="34" charset="0"/>
                        </a:rPr>
                        <a:t>Wenjun Liu, </a:t>
                      </a:r>
                      <a:r>
                        <a:rPr lang="en-IN" sz="1600" b="1" dirty="0" err="1">
                          <a:latin typeface="Trebuchet MS" panose="020B0603020202020204" pitchFamily="34" charset="0"/>
                        </a:rPr>
                        <a:t>Shuangyin</a:t>
                      </a:r>
                      <a:r>
                        <a:rPr lang="en-IN" sz="1600" b="1" dirty="0">
                          <a:latin typeface="Trebuchet MS" panose="020B0603020202020204" pitchFamily="34" charset="0"/>
                        </a:rPr>
                        <a:t> </a:t>
                      </a:r>
                      <a:r>
                        <a:rPr lang="en-IN" sz="1600" b="1" dirty="0" err="1">
                          <a:latin typeface="Trebuchet MS" panose="020B0603020202020204" pitchFamily="34" charset="0"/>
                        </a:rPr>
                        <a:t>Liu,Shahbaz</a:t>
                      </a:r>
                      <a:r>
                        <a:rPr lang="en-IN" sz="1600" b="1" dirty="0">
                          <a:latin typeface="Trebuchet MS" panose="020B0603020202020204" pitchFamily="34" charset="0"/>
                        </a:rPr>
                        <a:t> Gul Hassan,</a:t>
                      </a:r>
                    </a:p>
                    <a:p>
                      <a:pPr marL="0" marR="0" lvl="0" indent="0" algn="l" defTabSz="457200" rtl="0" eaLnBrk="1" fontAlgn="auto" latinLnBrk="0" hangingPunct="1">
                        <a:lnSpc>
                          <a:spcPct val="100000"/>
                        </a:lnSpc>
                        <a:spcBef>
                          <a:spcPts val="0"/>
                        </a:spcBef>
                        <a:spcAft>
                          <a:spcPts val="0"/>
                        </a:spcAft>
                        <a:buClrTx/>
                        <a:buSzTx/>
                        <a:buFontTx/>
                        <a:buNone/>
                        <a:tabLst/>
                        <a:defRPr/>
                      </a:pPr>
                      <a:r>
                        <a:rPr lang="en-IN" sz="1600" b="1" dirty="0">
                          <a:latin typeface="Trebuchet MS" panose="020B0603020202020204" pitchFamily="34" charset="0"/>
                        </a:rPr>
                        <a:t>Yingying Cao, </a:t>
                      </a:r>
                      <a:r>
                        <a:rPr lang="en-IN" sz="1600" b="1" dirty="0" err="1">
                          <a:latin typeface="Trebuchet MS" panose="020B0603020202020204" pitchFamily="34" charset="0"/>
                        </a:rPr>
                        <a:t>Longqin</a:t>
                      </a:r>
                      <a:r>
                        <a:rPr lang="en-IN" sz="1600" b="1" dirty="0">
                          <a:latin typeface="Trebuchet MS" panose="020B0603020202020204" pitchFamily="34" charset="0"/>
                        </a:rPr>
                        <a:t> Xu, </a:t>
                      </a:r>
                      <a:r>
                        <a:rPr lang="en-IN" sz="1600" b="1" dirty="0" err="1">
                          <a:latin typeface="Trebuchet MS" panose="020B0603020202020204" pitchFamily="34" charset="0"/>
                        </a:rPr>
                        <a:t>Dachun</a:t>
                      </a:r>
                      <a:r>
                        <a:rPr lang="en-IN" sz="1600" b="1" dirty="0">
                          <a:latin typeface="Trebuchet MS" panose="020B0603020202020204" pitchFamily="34" charset="0"/>
                        </a:rPr>
                        <a:t> Feng</a:t>
                      </a:r>
                      <a:endParaRPr lang="en-IN" sz="1600" b="1" kern="1200" dirty="0">
                        <a:solidFill>
                          <a:schemeClr val="tx1"/>
                        </a:solidFill>
                        <a:effectLst/>
                        <a:latin typeface="Trebuchet MS" panose="020B0603020202020204" pitchFamily="34" charset="0"/>
                        <a:ea typeface="+mn-ea"/>
                        <a:cs typeface="+mn-cs"/>
                      </a:endParaRPr>
                    </a:p>
                  </a:txBody>
                  <a:tcPr/>
                </a:tc>
                <a:tc>
                  <a:txBody>
                    <a:bodyPr/>
                    <a:lstStyle/>
                    <a:p>
                      <a:r>
                        <a:rPr lang="en-US" sz="1600" b="1" dirty="0">
                          <a:latin typeface="Trebuchet MS" panose="020B0603020202020204" pitchFamily="34" charset="0"/>
                        </a:rPr>
                        <a:t>A Novel Hybrid Model to Predict Dissolved Oxygen for Efficient Water Quality in Intensive Aquaculture</a:t>
                      </a:r>
                      <a:endParaRPr lang="en-IN" sz="1600" b="1" dirty="0">
                        <a:latin typeface="Trebuchet MS" panose="020B0603020202020204" pitchFamily="34" charset="0"/>
                        <a:cs typeface="Times New Roman" panose="02020603050405020304" pitchFamily="18" charset="0"/>
                      </a:endParaRPr>
                    </a:p>
                  </a:txBody>
                  <a:tcPr/>
                </a:tc>
                <a:tc>
                  <a:txBody>
                    <a:bodyPr/>
                    <a:lstStyle/>
                    <a:p>
                      <a:pPr algn="just"/>
                      <a:r>
                        <a:rPr lang="en-IN" sz="1600" b="1" dirty="0">
                          <a:latin typeface="Trebuchet MS" panose="020B0603020202020204" pitchFamily="34" charset="0"/>
                        </a:rPr>
                        <a:t>This study introduces a hybrid model using Light Gradient Boosting Machine and Bidirectional Simple Recurrent Unit for predicting dissolved oxygen content in aquaculture environments. Its prediction accuracy</a:t>
                      </a:r>
                    </a:p>
                    <a:p>
                      <a:pPr algn="just"/>
                      <a:r>
                        <a:rPr lang="en-IN" sz="1600" b="1" dirty="0">
                          <a:latin typeface="Trebuchet MS" panose="020B0603020202020204" pitchFamily="34" charset="0"/>
                        </a:rPr>
                        <a:t>can provide an essential reference for intensive aquaculture water quality regulation.</a:t>
                      </a:r>
                    </a:p>
                  </a:txBody>
                  <a:tcPr/>
                </a:tc>
                <a:tc>
                  <a:txBody>
                    <a:bodyPr/>
                    <a:lstStyle/>
                    <a:p>
                      <a:pPr algn="just"/>
                      <a:r>
                        <a:rPr lang="en-US" sz="1600" b="1" dirty="0">
                          <a:latin typeface="Trebuchet MS" panose="020B0603020202020204" pitchFamily="34" charset="0"/>
                        </a:rPr>
                        <a:t>An efficient aquaculture environment's water quality may need taking into account a number of additional elements.</a:t>
                      </a:r>
                      <a:endParaRPr lang="en-IN" sz="1600" b="1" dirty="0">
                        <a:latin typeface="Trebuchet MS" panose="020B0603020202020204" pitchFamily="34" charset="0"/>
                      </a:endParaRPr>
                    </a:p>
                  </a:txBody>
                  <a:tcPr/>
                </a:tc>
                <a:extLst>
                  <a:ext uri="{0D108BD9-81ED-4DB2-BD59-A6C34878D82A}">
                    <a16:rowId xmlns:a16="http://schemas.microsoft.com/office/drawing/2014/main" val="4253652014"/>
                  </a:ext>
                </a:extLst>
              </a:tr>
              <a:tr h="1353331">
                <a:tc>
                  <a:txBody>
                    <a:bodyPr/>
                    <a:lstStyle/>
                    <a:p>
                      <a:r>
                        <a:rPr lang="en-IN" b="1" dirty="0">
                          <a:latin typeface="Trebuchet MS" panose="020B0603020202020204" pitchFamily="34" charset="0"/>
                        </a:rPr>
                        <a:t>4</a:t>
                      </a:r>
                    </a:p>
                  </a:txBody>
                  <a:tcPr/>
                </a:tc>
                <a:tc>
                  <a:txBody>
                    <a:bodyPr/>
                    <a:lstStyle/>
                    <a:p>
                      <a:r>
                        <a:rPr lang="en-IN" sz="1800" b="1" kern="1200" dirty="0">
                          <a:solidFill>
                            <a:schemeClr val="tx1"/>
                          </a:solidFill>
                          <a:effectLst/>
                          <a:latin typeface="Trebuchet MS" panose="020B0603020202020204" pitchFamily="34" charset="0"/>
                          <a:ea typeface="+mn-ea"/>
                          <a:cs typeface="+mn-cs"/>
                        </a:rPr>
                        <a:t>2022</a:t>
                      </a:r>
                      <a:endParaRPr lang="en-IN" b="1" dirty="0">
                        <a:latin typeface="Trebuchet MS" panose="020B0603020202020204" pitchFamily="34" charset="0"/>
                      </a:endParaRPr>
                    </a:p>
                  </a:txBody>
                  <a:tcPr/>
                </a:tc>
                <a:tc>
                  <a:txBody>
                    <a:bodyPr/>
                    <a:lstStyle/>
                    <a:p>
                      <a:r>
                        <a:rPr lang="en-IN" sz="1600" b="1" dirty="0">
                          <a:latin typeface="Trebuchet MS" panose="020B0603020202020204" pitchFamily="34" charset="0"/>
                        </a:rPr>
                        <a:t>Andrew, Benard, Anthony </a:t>
                      </a:r>
                    </a:p>
                  </a:txBody>
                  <a:tcPr/>
                </a:tc>
                <a:tc>
                  <a:txBody>
                    <a:bodyPr/>
                    <a:lstStyle/>
                    <a:p>
                      <a:r>
                        <a:rPr lang="en-US" sz="1600" b="1" dirty="0">
                          <a:latin typeface="Trebuchet MS" panose="020B0603020202020204" pitchFamily="34" charset="0"/>
                        </a:rPr>
                        <a:t>Water Quality Monitoring Using IoT &amp; Machine Learning</a:t>
                      </a:r>
                      <a:endParaRPr lang="en-IN" sz="1600" b="1" dirty="0">
                        <a:latin typeface="Trebuchet MS" panose="020B0603020202020204" pitchFamily="34" charset="0"/>
                      </a:endParaRPr>
                    </a:p>
                  </a:txBody>
                  <a:tcPr/>
                </a:tc>
                <a:tc>
                  <a:txBody>
                    <a:bodyPr/>
                    <a:lstStyle/>
                    <a:p>
                      <a:pPr algn="just"/>
                      <a:r>
                        <a:rPr lang="en-US" sz="1600" b="1" dirty="0">
                          <a:latin typeface="Trebuchet MS" panose="020B0603020202020204" pitchFamily="34" charset="0"/>
                        </a:rPr>
                        <a:t>The authors propose a system using IoT and Machine Learning to monitor water quality, pilferage, and wastage, addressing challenges such as contamination, leakages, and pilferage in urban water sources.</a:t>
                      </a:r>
                      <a:endParaRPr lang="en-IN" sz="1600" b="1" dirty="0">
                        <a:latin typeface="Trebuchet MS" panose="020B0603020202020204" pitchFamily="34" charset="0"/>
                      </a:endParaRPr>
                    </a:p>
                  </a:txBody>
                  <a:tcPr/>
                </a:tc>
                <a:tc>
                  <a:txBody>
                    <a:bodyPr/>
                    <a:lstStyle/>
                    <a:p>
                      <a:pPr algn="just"/>
                      <a:r>
                        <a:rPr lang="en-US" sz="1600" b="1" dirty="0">
                          <a:latin typeface="Trebuchet MS" panose="020B0603020202020204" pitchFamily="34" charset="0"/>
                        </a:rPr>
                        <a:t>Description and accuracy of used ML algorithms is not defined.</a:t>
                      </a:r>
                      <a:endParaRPr lang="en-IN" sz="1600" b="1" dirty="0">
                        <a:latin typeface="Trebuchet MS" panose="020B0603020202020204" pitchFamily="34" charset="0"/>
                      </a:endParaRPr>
                    </a:p>
                  </a:txBody>
                  <a:tcPr/>
                </a:tc>
                <a:extLst>
                  <a:ext uri="{0D108BD9-81ED-4DB2-BD59-A6C34878D82A}">
                    <a16:rowId xmlns:a16="http://schemas.microsoft.com/office/drawing/2014/main" val="1298716888"/>
                  </a:ext>
                </a:extLst>
              </a:tr>
            </a:tbl>
          </a:graphicData>
        </a:graphic>
      </p:graphicFrame>
      <p:sp>
        <p:nvSpPr>
          <p:cNvPr id="9" name="Slide Number Placeholder 8">
            <a:extLst>
              <a:ext uri="{FF2B5EF4-FFF2-40B4-BE49-F238E27FC236}">
                <a16:creationId xmlns:a16="http://schemas.microsoft.com/office/drawing/2014/main" id="{389CD514-9B26-E110-BEB0-D5BE0F6FD39C}"/>
              </a:ext>
            </a:extLst>
          </p:cNvPr>
          <p:cNvSpPr>
            <a:spLocks noGrp="1"/>
          </p:cNvSpPr>
          <p:nvPr>
            <p:ph type="sldNum" sz="quarter" idx="12"/>
          </p:nvPr>
        </p:nvSpPr>
        <p:spPr>
          <a:xfrm>
            <a:off x="9245082" y="6492875"/>
            <a:ext cx="2743200" cy="365125"/>
          </a:xfrm>
        </p:spPr>
        <p:txBody>
          <a:bodyPr/>
          <a:lstStyle/>
          <a:p>
            <a:r>
              <a:rPr lang="en-US" sz="2400" b="1" dirty="0">
                <a:ln w="22225">
                  <a:solidFill>
                    <a:schemeClr val="accent2"/>
                  </a:solidFill>
                  <a:prstDash val="solid"/>
                </a:ln>
                <a:solidFill>
                  <a:schemeClr val="accent2">
                    <a:lumMod val="40000"/>
                    <a:lumOff val="60000"/>
                  </a:schemeClr>
                </a:solidFill>
              </a:rPr>
              <a:t>13</a:t>
            </a:r>
            <a:endParaRPr lang="en-IN" sz="24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1164456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2CDB04A9-0EB2-4465-CA98-962C4582CFF4}"/>
              </a:ext>
            </a:extLst>
          </p:cNvPr>
          <p:cNvGraphicFramePr>
            <a:graphicFrameLocks noGrp="1"/>
          </p:cNvGraphicFramePr>
          <p:nvPr>
            <p:extLst>
              <p:ext uri="{D42A27DB-BD31-4B8C-83A1-F6EECF244321}">
                <p14:modId xmlns:p14="http://schemas.microsoft.com/office/powerpoint/2010/main" val="3848048786"/>
              </p:ext>
            </p:extLst>
          </p:nvPr>
        </p:nvGraphicFramePr>
        <p:xfrm>
          <a:off x="345231" y="289249"/>
          <a:ext cx="11252719" cy="6461760"/>
        </p:xfrm>
        <a:graphic>
          <a:graphicData uri="http://schemas.openxmlformats.org/drawingml/2006/table">
            <a:tbl>
              <a:tblPr firstRow="1" bandRow="1">
                <a:tableStyleId>{5940675A-B579-460E-94D1-54222C63F5DA}</a:tableStyleId>
              </a:tblPr>
              <a:tblGrid>
                <a:gridCol w="513185">
                  <a:extLst>
                    <a:ext uri="{9D8B030D-6E8A-4147-A177-3AD203B41FA5}">
                      <a16:colId xmlns:a16="http://schemas.microsoft.com/office/drawing/2014/main" val="1961779582"/>
                    </a:ext>
                  </a:extLst>
                </a:gridCol>
                <a:gridCol w="802433">
                  <a:extLst>
                    <a:ext uri="{9D8B030D-6E8A-4147-A177-3AD203B41FA5}">
                      <a16:colId xmlns:a16="http://schemas.microsoft.com/office/drawing/2014/main" val="2741518887"/>
                    </a:ext>
                  </a:extLst>
                </a:gridCol>
                <a:gridCol w="1847461">
                  <a:extLst>
                    <a:ext uri="{9D8B030D-6E8A-4147-A177-3AD203B41FA5}">
                      <a16:colId xmlns:a16="http://schemas.microsoft.com/office/drawing/2014/main" val="1146560536"/>
                    </a:ext>
                  </a:extLst>
                </a:gridCol>
                <a:gridCol w="1950098">
                  <a:extLst>
                    <a:ext uri="{9D8B030D-6E8A-4147-A177-3AD203B41FA5}">
                      <a16:colId xmlns:a16="http://schemas.microsoft.com/office/drawing/2014/main" val="562466767"/>
                    </a:ext>
                  </a:extLst>
                </a:gridCol>
                <a:gridCol w="2985796">
                  <a:extLst>
                    <a:ext uri="{9D8B030D-6E8A-4147-A177-3AD203B41FA5}">
                      <a16:colId xmlns:a16="http://schemas.microsoft.com/office/drawing/2014/main" val="673401730"/>
                    </a:ext>
                  </a:extLst>
                </a:gridCol>
                <a:gridCol w="3153746">
                  <a:extLst>
                    <a:ext uri="{9D8B030D-6E8A-4147-A177-3AD203B41FA5}">
                      <a16:colId xmlns:a16="http://schemas.microsoft.com/office/drawing/2014/main" val="1090704147"/>
                    </a:ext>
                  </a:extLst>
                </a:gridCol>
              </a:tblGrid>
              <a:tr h="367625">
                <a:tc>
                  <a:txBody>
                    <a:bodyPr/>
                    <a:lstStyle/>
                    <a:p>
                      <a:r>
                        <a:rPr lang="en-IN" b="1">
                          <a:latin typeface="Trebuchet MS" panose="020B0603020202020204" pitchFamily="34" charset="0"/>
                        </a:rPr>
                        <a:t>Sl.No</a:t>
                      </a:r>
                      <a:endParaRPr lang="en-IN" b="1" dirty="0">
                        <a:latin typeface="Trebuchet MS" panose="020B0603020202020204" pitchFamily="34" charset="0"/>
                      </a:endParaRPr>
                    </a:p>
                  </a:txBody>
                  <a:tcPr/>
                </a:tc>
                <a:tc>
                  <a:txBody>
                    <a:bodyPr/>
                    <a:lstStyle/>
                    <a:p>
                      <a:r>
                        <a:rPr lang="en-IN" b="1" dirty="0">
                          <a:latin typeface="Trebuchet MS" panose="020B0603020202020204" pitchFamily="34" charset="0"/>
                        </a:rPr>
                        <a:t>Year</a:t>
                      </a:r>
                    </a:p>
                  </a:txBody>
                  <a:tcPr/>
                </a:tc>
                <a:tc>
                  <a:txBody>
                    <a:bodyPr/>
                    <a:lstStyle/>
                    <a:p>
                      <a:r>
                        <a:rPr lang="en-IN" b="1">
                          <a:latin typeface="Trebuchet MS" panose="020B0603020202020204" pitchFamily="34" charset="0"/>
                        </a:rPr>
                        <a:t>Authors</a:t>
                      </a:r>
                      <a:endParaRPr lang="en-IN" b="1" dirty="0">
                        <a:latin typeface="Trebuchet MS" panose="020B0603020202020204" pitchFamily="34" charset="0"/>
                      </a:endParaRPr>
                    </a:p>
                  </a:txBody>
                  <a:tcPr/>
                </a:tc>
                <a:tc>
                  <a:txBody>
                    <a:bodyPr/>
                    <a:lstStyle/>
                    <a:p>
                      <a:r>
                        <a:rPr lang="en-IN" b="1">
                          <a:latin typeface="Trebuchet MS" panose="020B0603020202020204" pitchFamily="34" charset="0"/>
                        </a:rPr>
                        <a:t>Title</a:t>
                      </a:r>
                      <a:endParaRPr lang="en-IN" b="1" dirty="0">
                        <a:latin typeface="Trebuchet MS" panose="020B0603020202020204" pitchFamily="34" charset="0"/>
                      </a:endParaRPr>
                    </a:p>
                  </a:txBody>
                  <a:tcPr/>
                </a:tc>
                <a:tc>
                  <a:txBody>
                    <a:bodyPr/>
                    <a:lstStyle/>
                    <a:p>
                      <a:r>
                        <a:rPr lang="en-IN" b="1" dirty="0">
                          <a:latin typeface="Trebuchet MS" panose="020B0603020202020204" pitchFamily="34" charset="0"/>
                        </a:rPr>
                        <a:t>Findings</a:t>
                      </a:r>
                    </a:p>
                  </a:txBody>
                  <a:tcPr/>
                </a:tc>
                <a:tc>
                  <a:txBody>
                    <a:bodyPr/>
                    <a:lstStyle/>
                    <a:p>
                      <a:r>
                        <a:rPr lang="en-US" b="1" dirty="0">
                          <a:latin typeface="Trebuchet MS" panose="020B0603020202020204" pitchFamily="34" charset="0"/>
                        </a:rPr>
                        <a:t>Limitations</a:t>
                      </a:r>
                      <a:endParaRPr lang="en-IN" b="1" dirty="0">
                        <a:latin typeface="Trebuchet MS" panose="020B0603020202020204" pitchFamily="34" charset="0"/>
                      </a:endParaRPr>
                    </a:p>
                  </a:txBody>
                  <a:tcPr/>
                </a:tc>
                <a:extLst>
                  <a:ext uri="{0D108BD9-81ED-4DB2-BD59-A6C34878D82A}">
                    <a16:rowId xmlns:a16="http://schemas.microsoft.com/office/drawing/2014/main" val="2722129721"/>
                  </a:ext>
                </a:extLst>
              </a:tr>
              <a:tr h="0">
                <a:tc>
                  <a:txBody>
                    <a:bodyPr/>
                    <a:lstStyle/>
                    <a:p>
                      <a:r>
                        <a:rPr lang="en-IN" b="1" dirty="0">
                          <a:latin typeface="Trebuchet MS" panose="020B0603020202020204" pitchFamily="34" charset="0"/>
                        </a:rPr>
                        <a:t>5</a:t>
                      </a:r>
                    </a:p>
                  </a:txBody>
                  <a:tcPr/>
                </a:tc>
                <a:tc>
                  <a:txBody>
                    <a:bodyPr/>
                    <a:lstStyle/>
                    <a:p>
                      <a:r>
                        <a:rPr lang="en-IN" sz="1800" b="1" kern="1200" dirty="0">
                          <a:solidFill>
                            <a:schemeClr val="tx1"/>
                          </a:solidFill>
                          <a:effectLst/>
                          <a:latin typeface="Trebuchet MS" panose="020B0603020202020204" pitchFamily="34" charset="0"/>
                          <a:ea typeface="+mn-ea"/>
                          <a:cs typeface="+mn-cs"/>
                        </a:rPr>
                        <a:t>2022</a:t>
                      </a:r>
                      <a:endParaRPr lang="en-IN" b="1" dirty="0">
                        <a:latin typeface="Trebuchet MS" panose="020B0603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b="1" kern="1200" dirty="0" err="1">
                          <a:solidFill>
                            <a:schemeClr val="tx1"/>
                          </a:solidFill>
                          <a:effectLst/>
                          <a:latin typeface="Trebuchet MS" panose="020B0603020202020204" pitchFamily="34" charset="0"/>
                          <a:ea typeface="+mn-ea"/>
                          <a:cs typeface="+mn-cs"/>
                        </a:rPr>
                        <a:t>Mengyuan</a:t>
                      </a:r>
                      <a:r>
                        <a:rPr lang="en-IN" sz="1600" b="1" kern="1200" dirty="0">
                          <a:solidFill>
                            <a:schemeClr val="tx1"/>
                          </a:solidFill>
                          <a:effectLst/>
                          <a:latin typeface="Trebuchet MS" panose="020B0603020202020204" pitchFamily="34" charset="0"/>
                          <a:ea typeface="+mn-ea"/>
                          <a:cs typeface="+mn-cs"/>
                        </a:rPr>
                        <a:t> Zhu, Jiawei Wang, Xiao Yang, Yu Zhang, </a:t>
                      </a:r>
                      <a:r>
                        <a:rPr lang="en-IN" sz="1600" b="1" kern="1200" dirty="0" err="1">
                          <a:solidFill>
                            <a:schemeClr val="tx1"/>
                          </a:solidFill>
                          <a:effectLst/>
                          <a:latin typeface="Trebuchet MS" panose="020B0603020202020204" pitchFamily="34" charset="0"/>
                          <a:ea typeface="+mn-ea"/>
                          <a:cs typeface="+mn-cs"/>
                        </a:rPr>
                        <a:t>Linyu</a:t>
                      </a:r>
                      <a:r>
                        <a:rPr lang="en-IN" sz="1600" b="1" kern="1200" dirty="0">
                          <a:solidFill>
                            <a:schemeClr val="tx1"/>
                          </a:solidFill>
                          <a:effectLst/>
                          <a:latin typeface="Trebuchet MS" panose="020B0603020202020204" pitchFamily="34" charset="0"/>
                          <a:ea typeface="+mn-ea"/>
                          <a:cs typeface="+mn-cs"/>
                        </a:rPr>
                        <a:t> Zhang, </a:t>
                      </a:r>
                      <a:r>
                        <a:rPr lang="en-IN" sz="1600" b="1" kern="1200" dirty="0" err="1">
                          <a:solidFill>
                            <a:schemeClr val="tx1"/>
                          </a:solidFill>
                          <a:effectLst/>
                          <a:latin typeface="Trebuchet MS" panose="020B0603020202020204" pitchFamily="34" charset="0"/>
                          <a:ea typeface="+mn-ea"/>
                          <a:cs typeface="+mn-cs"/>
                        </a:rPr>
                        <a:t>Hongqiang</a:t>
                      </a:r>
                      <a:r>
                        <a:rPr lang="en-IN" sz="1600" b="1" kern="1200" dirty="0">
                          <a:solidFill>
                            <a:schemeClr val="tx1"/>
                          </a:solidFill>
                          <a:effectLst/>
                          <a:latin typeface="Trebuchet MS" panose="020B0603020202020204" pitchFamily="34" charset="0"/>
                          <a:ea typeface="+mn-ea"/>
                          <a:cs typeface="+mn-cs"/>
                        </a:rPr>
                        <a:t> Ren, Bing Wu, Lin Ye</a:t>
                      </a:r>
                    </a:p>
                  </a:txBody>
                  <a:tcPr/>
                </a:tc>
                <a:tc>
                  <a:txBody>
                    <a:bodyPr/>
                    <a:lstStyle/>
                    <a:p>
                      <a:r>
                        <a:rPr lang="en-IN" sz="1600" b="1" kern="1200" dirty="0">
                          <a:solidFill>
                            <a:schemeClr val="tx1"/>
                          </a:solidFill>
                          <a:effectLst/>
                          <a:latin typeface="Trebuchet MS" panose="020B0603020202020204" pitchFamily="34" charset="0"/>
                          <a:ea typeface="+mn-ea"/>
                          <a:cs typeface="+mn-cs"/>
                        </a:rPr>
                        <a:t>A review of the application of machine learning in water quality evaluation</a:t>
                      </a:r>
                      <a:endParaRPr lang="en-IN" sz="1600" b="1" dirty="0">
                        <a:latin typeface="Trebuchet MS" panose="020B0603020202020204" pitchFamily="34" charset="0"/>
                      </a:endParaRPr>
                    </a:p>
                  </a:txBody>
                  <a:tcPr/>
                </a:tc>
                <a:tc>
                  <a:txBody>
                    <a:bodyPr/>
                    <a:lstStyle/>
                    <a:p>
                      <a:pPr algn="just"/>
                      <a:r>
                        <a:rPr lang="en-US" sz="1600" b="1" dirty="0">
                          <a:latin typeface="Trebuchet MS" panose="020B0603020202020204" pitchFamily="34" charset="0"/>
                        </a:rPr>
                        <a:t>Machine learning is a vital tool for data analysis, classification, and prediction in aquatic environments, enhancing water treatment, pollution control, and quality improvement.</a:t>
                      </a:r>
                      <a:r>
                        <a:rPr lang="en-US" sz="1800" b="1" i="0" kern="1200" dirty="0">
                          <a:solidFill>
                            <a:schemeClr val="tx1"/>
                          </a:solidFill>
                          <a:effectLst/>
                          <a:latin typeface="Trebuchet MS" panose="020B0603020202020204" pitchFamily="34" charset="0"/>
                          <a:ea typeface="+mn-ea"/>
                          <a:cs typeface="+mn-cs"/>
                        </a:rPr>
                        <a:t> </a:t>
                      </a:r>
                      <a:r>
                        <a:rPr lang="en-US" sz="1600" b="1" i="0" kern="1200" dirty="0">
                          <a:solidFill>
                            <a:schemeClr val="tx1"/>
                          </a:solidFill>
                          <a:effectLst/>
                          <a:latin typeface="Trebuchet MS" panose="020B0603020202020204" pitchFamily="34" charset="0"/>
                          <a:ea typeface="+mn-ea"/>
                          <a:cs typeface="+mn-cs"/>
                        </a:rPr>
                        <a:t>This review discusses applications in surface water, groundwater, drinking water, sewage, and seawater, and suggests future applications.</a:t>
                      </a:r>
                      <a:endParaRPr lang="en-IN" sz="1600" b="1" dirty="0">
                        <a:latin typeface="Trebuchet MS" panose="020B0603020202020204" pitchFamily="34" charset="0"/>
                      </a:endParaRPr>
                    </a:p>
                  </a:txBody>
                  <a:tcPr/>
                </a:tc>
                <a:tc>
                  <a:txBody>
                    <a:bodyPr/>
                    <a:lstStyle/>
                    <a:p>
                      <a:pPr algn="just"/>
                      <a:r>
                        <a:rPr lang="en-US" sz="1600" b="1" dirty="0">
                          <a:latin typeface="Trebuchet MS" panose="020B0603020202020204" pitchFamily="34" charset="0"/>
                        </a:rPr>
                        <a:t>There fails to be a practical application utilizing machine learning models.</a:t>
                      </a:r>
                      <a:endParaRPr lang="en-IN" sz="1600" b="1" dirty="0">
                        <a:latin typeface="Trebuchet MS" panose="020B0603020202020204" pitchFamily="34" charset="0"/>
                      </a:endParaRPr>
                    </a:p>
                    <a:p>
                      <a:pPr algn="just"/>
                      <a:endParaRPr lang="en-IN" sz="1600" b="1" dirty="0">
                        <a:latin typeface="Trebuchet MS" panose="020B0603020202020204" pitchFamily="34" charset="0"/>
                      </a:endParaRPr>
                    </a:p>
                  </a:txBody>
                  <a:tcPr/>
                </a:tc>
                <a:extLst>
                  <a:ext uri="{0D108BD9-81ED-4DB2-BD59-A6C34878D82A}">
                    <a16:rowId xmlns:a16="http://schemas.microsoft.com/office/drawing/2014/main" val="4253652014"/>
                  </a:ext>
                </a:extLst>
              </a:tr>
              <a:tr h="1567543">
                <a:tc>
                  <a:txBody>
                    <a:bodyPr/>
                    <a:lstStyle/>
                    <a:p>
                      <a:r>
                        <a:rPr lang="en-IN" b="1" dirty="0">
                          <a:latin typeface="Trebuchet MS" panose="020B0603020202020204" pitchFamily="34" charset="0"/>
                        </a:rPr>
                        <a:t>6</a:t>
                      </a:r>
                    </a:p>
                  </a:txBody>
                  <a:tcPr/>
                </a:tc>
                <a:tc>
                  <a:txBody>
                    <a:bodyPr/>
                    <a:lstStyle/>
                    <a:p>
                      <a:r>
                        <a:rPr lang="en-IN" b="1" dirty="0">
                          <a:latin typeface="Trebuchet MS" panose="020B0603020202020204" pitchFamily="34" charset="0"/>
                        </a:rPr>
                        <a:t>2022</a:t>
                      </a:r>
                    </a:p>
                  </a:txBody>
                  <a:tcPr/>
                </a:tc>
                <a:tc>
                  <a:txBody>
                    <a:bodyPr/>
                    <a:lstStyle/>
                    <a:p>
                      <a:r>
                        <a:rPr lang="en-IN" sz="1600" b="1" dirty="0">
                          <a:latin typeface="Trebuchet MS" panose="020B0603020202020204" pitchFamily="34" charset="0"/>
                        </a:rPr>
                        <a:t>Harish H. </a:t>
                      </a:r>
                      <a:r>
                        <a:rPr lang="en-IN" sz="1600" b="1" dirty="0" err="1">
                          <a:latin typeface="Trebuchet MS" panose="020B0603020202020204" pitchFamily="34" charset="0"/>
                        </a:rPr>
                        <a:t>Kenchannavar</a:t>
                      </a:r>
                      <a:r>
                        <a:rPr lang="en-IN" sz="1600" b="1" dirty="0">
                          <a:latin typeface="Trebuchet MS" panose="020B0603020202020204" pitchFamily="34" charset="0"/>
                        </a:rPr>
                        <a:t>, Prasad M. </a:t>
                      </a:r>
                      <a:r>
                        <a:rPr lang="en-IN" sz="1600" b="1" dirty="0" err="1">
                          <a:latin typeface="Trebuchet MS" panose="020B0603020202020204" pitchFamily="34" charset="0"/>
                        </a:rPr>
                        <a:t>Pujar</a:t>
                      </a:r>
                      <a:r>
                        <a:rPr lang="en-IN" sz="1600" b="1" dirty="0">
                          <a:latin typeface="Trebuchet MS" panose="020B0603020202020204" pitchFamily="34" charset="0"/>
                        </a:rPr>
                        <a:t> , Raviraj M. Kulkarni, and </a:t>
                      </a:r>
                      <a:r>
                        <a:rPr lang="en-IN" sz="1600" b="1" dirty="0" err="1">
                          <a:latin typeface="Trebuchet MS" panose="020B0603020202020204" pitchFamily="34" charset="0"/>
                        </a:rPr>
                        <a:t>Umakant</a:t>
                      </a:r>
                      <a:r>
                        <a:rPr lang="en-IN" sz="1600" b="1" dirty="0">
                          <a:latin typeface="Trebuchet MS" panose="020B0603020202020204" pitchFamily="34" charset="0"/>
                        </a:rPr>
                        <a:t> P. Kulkarni</a:t>
                      </a:r>
                    </a:p>
                  </a:txBody>
                  <a:tcPr/>
                </a:tc>
                <a:tc>
                  <a:txBody>
                    <a:bodyPr/>
                    <a:lstStyle/>
                    <a:p>
                      <a:r>
                        <a:rPr lang="en-US" sz="1600" b="1" dirty="0">
                          <a:latin typeface="Trebuchet MS" panose="020B0603020202020204" pitchFamily="34" charset="0"/>
                        </a:rPr>
                        <a:t>Evaluation and Analysis of Goodness of Fit for Water Quality Parameters Using Linear Regression Through the Internet-of-Things-Based Water Quality Monitoring System</a:t>
                      </a:r>
                      <a:endParaRPr lang="en-IN" sz="1600" b="1" dirty="0">
                        <a:latin typeface="Trebuchet MS" panose="020B0603020202020204" pitchFamily="34" charset="0"/>
                      </a:endParaRPr>
                    </a:p>
                  </a:txBody>
                  <a:tcPr/>
                </a:tc>
                <a:tc>
                  <a:txBody>
                    <a:bodyPr/>
                    <a:lstStyle/>
                    <a:p>
                      <a:pPr algn="just"/>
                      <a:r>
                        <a:rPr lang="en-US" sz="1600" b="1" i="0" kern="1200" dirty="0">
                          <a:solidFill>
                            <a:schemeClr val="tx1"/>
                          </a:solidFill>
                          <a:effectLst/>
                          <a:latin typeface="Trebuchet MS" panose="020B0603020202020204" pitchFamily="34" charset="0"/>
                          <a:ea typeface="+mn-ea"/>
                          <a:cs typeface="+mn-cs"/>
                        </a:rPr>
                        <a:t>The article uses IoT-enabled  (WQM) to assess the </a:t>
                      </a:r>
                      <a:r>
                        <a:rPr lang="en-US" sz="1600" b="1" i="0" kern="1200" dirty="0" err="1">
                          <a:solidFill>
                            <a:schemeClr val="tx1"/>
                          </a:solidFill>
                          <a:effectLst/>
                          <a:latin typeface="Trebuchet MS" panose="020B0603020202020204" pitchFamily="34" charset="0"/>
                          <a:ea typeface="+mn-ea"/>
                          <a:cs typeface="+mn-cs"/>
                        </a:rPr>
                        <a:t>Ghataprabha</a:t>
                      </a:r>
                      <a:r>
                        <a:rPr lang="en-US" sz="1600" b="1" i="0" kern="1200" dirty="0">
                          <a:solidFill>
                            <a:schemeClr val="tx1"/>
                          </a:solidFill>
                          <a:effectLst/>
                          <a:latin typeface="Trebuchet MS" panose="020B0603020202020204" pitchFamily="34" charset="0"/>
                          <a:ea typeface="+mn-ea"/>
                          <a:cs typeface="+mn-cs"/>
                        </a:rPr>
                        <a:t> river's water quality. The system uses physicochemical parameters to control water quality, addressing pollution from urban, industrial, and agricultural activities. </a:t>
                      </a:r>
                      <a:endParaRPr lang="en-IN" sz="1600" b="1" dirty="0">
                        <a:latin typeface="Trebuchet MS" panose="020B0603020202020204" pitchFamily="34" charset="0"/>
                      </a:endParaRPr>
                    </a:p>
                  </a:txBody>
                  <a:tcPr/>
                </a:tc>
                <a:tc>
                  <a:txBody>
                    <a:bodyPr/>
                    <a:lstStyle/>
                    <a:p>
                      <a:pPr algn="just"/>
                      <a:r>
                        <a:rPr lang="en-US" sz="1600" b="1" dirty="0">
                          <a:latin typeface="Trebuchet MS" panose="020B0603020202020204" pitchFamily="34" charset="0"/>
                        </a:rPr>
                        <a:t>Adopting conventional methods to assess the quality of the water.</a:t>
                      </a:r>
                      <a:endParaRPr lang="en-IN" sz="1600" b="1" dirty="0">
                        <a:latin typeface="Trebuchet MS" panose="020B0603020202020204" pitchFamily="34" charset="0"/>
                      </a:endParaRPr>
                    </a:p>
                  </a:txBody>
                  <a:tcPr/>
                </a:tc>
                <a:extLst>
                  <a:ext uri="{0D108BD9-81ED-4DB2-BD59-A6C34878D82A}">
                    <a16:rowId xmlns:a16="http://schemas.microsoft.com/office/drawing/2014/main" val="1298716888"/>
                  </a:ext>
                </a:extLst>
              </a:tr>
            </a:tbl>
          </a:graphicData>
        </a:graphic>
      </p:graphicFrame>
      <p:sp>
        <p:nvSpPr>
          <p:cNvPr id="8" name="Slide Number Placeholder 7">
            <a:extLst>
              <a:ext uri="{FF2B5EF4-FFF2-40B4-BE49-F238E27FC236}">
                <a16:creationId xmlns:a16="http://schemas.microsoft.com/office/drawing/2014/main" id="{52A1021E-402D-1947-C8AE-B470EBD01E1B}"/>
              </a:ext>
            </a:extLst>
          </p:cNvPr>
          <p:cNvSpPr>
            <a:spLocks noGrp="1"/>
          </p:cNvSpPr>
          <p:nvPr>
            <p:ph type="sldNum" sz="quarter" idx="12"/>
          </p:nvPr>
        </p:nvSpPr>
        <p:spPr>
          <a:xfrm>
            <a:off x="9319727" y="6492875"/>
            <a:ext cx="2743200" cy="365125"/>
          </a:xfrm>
        </p:spPr>
        <p:txBody>
          <a:bodyPr/>
          <a:lstStyle/>
          <a:p>
            <a:r>
              <a:rPr lang="en-IN" sz="2400" b="1" dirty="0">
                <a:ln w="22225">
                  <a:solidFill>
                    <a:schemeClr val="accent2"/>
                  </a:solidFill>
                  <a:prstDash val="solid"/>
                </a:ln>
                <a:solidFill>
                  <a:schemeClr val="accent2">
                    <a:lumMod val="40000"/>
                    <a:lumOff val="60000"/>
                  </a:schemeClr>
                </a:solidFill>
              </a:rPr>
              <a:t>14</a:t>
            </a:r>
          </a:p>
        </p:txBody>
      </p:sp>
    </p:spTree>
    <p:extLst>
      <p:ext uri="{BB962C8B-B14F-4D97-AF65-F5344CB8AC3E}">
        <p14:creationId xmlns:p14="http://schemas.microsoft.com/office/powerpoint/2010/main" val="198734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2CDB04A9-0EB2-4465-CA98-962C4582CFF4}"/>
              </a:ext>
            </a:extLst>
          </p:cNvPr>
          <p:cNvGraphicFramePr>
            <a:graphicFrameLocks noGrp="1"/>
          </p:cNvGraphicFramePr>
          <p:nvPr>
            <p:extLst>
              <p:ext uri="{D42A27DB-BD31-4B8C-83A1-F6EECF244321}">
                <p14:modId xmlns:p14="http://schemas.microsoft.com/office/powerpoint/2010/main" val="2720822361"/>
              </p:ext>
            </p:extLst>
          </p:nvPr>
        </p:nvGraphicFramePr>
        <p:xfrm>
          <a:off x="345231" y="289249"/>
          <a:ext cx="11252719" cy="6187440"/>
        </p:xfrm>
        <a:graphic>
          <a:graphicData uri="http://schemas.openxmlformats.org/drawingml/2006/table">
            <a:tbl>
              <a:tblPr firstRow="1" bandRow="1">
                <a:tableStyleId>{5940675A-B579-460E-94D1-54222C63F5DA}</a:tableStyleId>
              </a:tblPr>
              <a:tblGrid>
                <a:gridCol w="513185">
                  <a:extLst>
                    <a:ext uri="{9D8B030D-6E8A-4147-A177-3AD203B41FA5}">
                      <a16:colId xmlns:a16="http://schemas.microsoft.com/office/drawing/2014/main" val="1961779582"/>
                    </a:ext>
                  </a:extLst>
                </a:gridCol>
                <a:gridCol w="802433">
                  <a:extLst>
                    <a:ext uri="{9D8B030D-6E8A-4147-A177-3AD203B41FA5}">
                      <a16:colId xmlns:a16="http://schemas.microsoft.com/office/drawing/2014/main" val="2741518887"/>
                    </a:ext>
                  </a:extLst>
                </a:gridCol>
                <a:gridCol w="1847461">
                  <a:extLst>
                    <a:ext uri="{9D8B030D-6E8A-4147-A177-3AD203B41FA5}">
                      <a16:colId xmlns:a16="http://schemas.microsoft.com/office/drawing/2014/main" val="1146560536"/>
                    </a:ext>
                  </a:extLst>
                </a:gridCol>
                <a:gridCol w="1950098">
                  <a:extLst>
                    <a:ext uri="{9D8B030D-6E8A-4147-A177-3AD203B41FA5}">
                      <a16:colId xmlns:a16="http://schemas.microsoft.com/office/drawing/2014/main" val="562466767"/>
                    </a:ext>
                  </a:extLst>
                </a:gridCol>
                <a:gridCol w="2985796">
                  <a:extLst>
                    <a:ext uri="{9D8B030D-6E8A-4147-A177-3AD203B41FA5}">
                      <a16:colId xmlns:a16="http://schemas.microsoft.com/office/drawing/2014/main" val="673401730"/>
                    </a:ext>
                  </a:extLst>
                </a:gridCol>
                <a:gridCol w="3153746">
                  <a:extLst>
                    <a:ext uri="{9D8B030D-6E8A-4147-A177-3AD203B41FA5}">
                      <a16:colId xmlns:a16="http://schemas.microsoft.com/office/drawing/2014/main" val="1090704147"/>
                    </a:ext>
                  </a:extLst>
                </a:gridCol>
              </a:tblGrid>
              <a:tr h="367625">
                <a:tc>
                  <a:txBody>
                    <a:bodyPr/>
                    <a:lstStyle/>
                    <a:p>
                      <a:r>
                        <a:rPr lang="en-IN" b="1">
                          <a:latin typeface="Trebuchet MS" panose="020B0603020202020204" pitchFamily="34" charset="0"/>
                        </a:rPr>
                        <a:t>Sl.No</a:t>
                      </a:r>
                      <a:endParaRPr lang="en-IN" b="1" dirty="0">
                        <a:latin typeface="Trebuchet MS" panose="020B0603020202020204" pitchFamily="34" charset="0"/>
                      </a:endParaRPr>
                    </a:p>
                  </a:txBody>
                  <a:tcPr/>
                </a:tc>
                <a:tc>
                  <a:txBody>
                    <a:bodyPr/>
                    <a:lstStyle/>
                    <a:p>
                      <a:r>
                        <a:rPr lang="en-IN" b="1">
                          <a:latin typeface="Trebuchet MS" panose="020B0603020202020204" pitchFamily="34" charset="0"/>
                        </a:rPr>
                        <a:t>Year</a:t>
                      </a:r>
                      <a:endParaRPr lang="en-IN" b="1" dirty="0">
                        <a:latin typeface="Trebuchet MS" panose="020B0603020202020204" pitchFamily="34" charset="0"/>
                      </a:endParaRPr>
                    </a:p>
                  </a:txBody>
                  <a:tcPr/>
                </a:tc>
                <a:tc>
                  <a:txBody>
                    <a:bodyPr/>
                    <a:lstStyle/>
                    <a:p>
                      <a:r>
                        <a:rPr lang="en-IN" b="1">
                          <a:latin typeface="Trebuchet MS" panose="020B0603020202020204" pitchFamily="34" charset="0"/>
                        </a:rPr>
                        <a:t>Authors</a:t>
                      </a:r>
                      <a:endParaRPr lang="en-IN" b="1" dirty="0">
                        <a:latin typeface="Trebuchet MS" panose="020B0603020202020204" pitchFamily="34" charset="0"/>
                      </a:endParaRPr>
                    </a:p>
                  </a:txBody>
                  <a:tcPr/>
                </a:tc>
                <a:tc>
                  <a:txBody>
                    <a:bodyPr/>
                    <a:lstStyle/>
                    <a:p>
                      <a:r>
                        <a:rPr lang="en-IN" b="1">
                          <a:latin typeface="Trebuchet MS" panose="020B0603020202020204" pitchFamily="34" charset="0"/>
                        </a:rPr>
                        <a:t>Title</a:t>
                      </a:r>
                      <a:endParaRPr lang="en-IN" b="1" dirty="0">
                        <a:latin typeface="Trebuchet MS" panose="020B0603020202020204" pitchFamily="34" charset="0"/>
                      </a:endParaRPr>
                    </a:p>
                  </a:txBody>
                  <a:tcPr/>
                </a:tc>
                <a:tc>
                  <a:txBody>
                    <a:bodyPr/>
                    <a:lstStyle/>
                    <a:p>
                      <a:r>
                        <a:rPr lang="en-IN" b="1" dirty="0">
                          <a:latin typeface="Trebuchet MS" panose="020B0603020202020204" pitchFamily="34" charset="0"/>
                        </a:rPr>
                        <a:t>Findings</a:t>
                      </a:r>
                    </a:p>
                  </a:txBody>
                  <a:tcPr/>
                </a:tc>
                <a:tc>
                  <a:txBody>
                    <a:bodyPr/>
                    <a:lstStyle/>
                    <a:p>
                      <a:r>
                        <a:rPr lang="en-US" b="1" dirty="0">
                          <a:latin typeface="Trebuchet MS" panose="020B0603020202020204" pitchFamily="34" charset="0"/>
                        </a:rPr>
                        <a:t>Limitations</a:t>
                      </a:r>
                      <a:endParaRPr lang="en-IN" b="1" dirty="0">
                        <a:latin typeface="Trebuchet MS" panose="020B0603020202020204" pitchFamily="34" charset="0"/>
                      </a:endParaRPr>
                    </a:p>
                  </a:txBody>
                  <a:tcPr/>
                </a:tc>
                <a:extLst>
                  <a:ext uri="{0D108BD9-81ED-4DB2-BD59-A6C34878D82A}">
                    <a16:rowId xmlns:a16="http://schemas.microsoft.com/office/drawing/2014/main" val="2722129721"/>
                  </a:ext>
                </a:extLst>
              </a:tr>
              <a:tr h="0">
                <a:tc>
                  <a:txBody>
                    <a:bodyPr/>
                    <a:lstStyle/>
                    <a:p>
                      <a:r>
                        <a:rPr lang="en-IN" b="1" dirty="0">
                          <a:latin typeface="Trebuchet MS" panose="020B0603020202020204" pitchFamily="34" charset="0"/>
                        </a:rPr>
                        <a:t>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kern="1200" dirty="0">
                          <a:solidFill>
                            <a:schemeClr val="tx1"/>
                          </a:solidFill>
                          <a:effectLst/>
                          <a:latin typeface="Trebuchet MS" panose="020B0603020202020204" pitchFamily="34" charset="0"/>
                          <a:ea typeface="+mn-ea"/>
                          <a:cs typeface="+mn-cs"/>
                        </a:rPr>
                        <a:t>2021</a:t>
                      </a:r>
                      <a:endParaRPr lang="en-IN" b="1" dirty="0">
                        <a:latin typeface="Trebuchet MS" panose="020B0603020202020204" pitchFamily="34" charset="0"/>
                      </a:endParaRPr>
                    </a:p>
                    <a:p>
                      <a:endParaRPr lang="en-IN" b="1" dirty="0">
                        <a:latin typeface="Trebuchet MS" panose="020B0603020202020204" pitchFamily="34" charset="0"/>
                      </a:endParaRPr>
                    </a:p>
                  </a:txBody>
                  <a:tcPr/>
                </a:tc>
                <a:tc>
                  <a:txBody>
                    <a:bodyPr/>
                    <a:lstStyle/>
                    <a:p>
                      <a:r>
                        <a:rPr lang="pt-BR" sz="1600" b="1" dirty="0">
                          <a:latin typeface="Trebuchet MS" panose="020B0603020202020204" pitchFamily="34" charset="0"/>
                        </a:rPr>
                        <a:t>Jitha P Nair Vijaya M S</a:t>
                      </a:r>
                      <a:endParaRPr lang="en-IN" sz="1600" b="1" dirty="0">
                        <a:latin typeface="Trebuchet MS" panose="020B0603020202020204" pitchFamily="34" charset="0"/>
                      </a:endParaRPr>
                    </a:p>
                  </a:txBody>
                  <a:tcPr/>
                </a:tc>
                <a:tc>
                  <a:txBody>
                    <a:bodyPr/>
                    <a:lstStyle/>
                    <a:p>
                      <a:r>
                        <a:rPr lang="en-US" sz="1600" b="1" dirty="0">
                          <a:latin typeface="Trebuchet MS" panose="020B0603020202020204" pitchFamily="34" charset="0"/>
                        </a:rPr>
                        <a:t>Predictive Models for River Water Quality using Machine Learning and Big Data Techniques - A Survey</a:t>
                      </a:r>
                      <a:endParaRPr lang="en-IN" sz="1600" b="1" dirty="0">
                        <a:latin typeface="Trebuchet MS" panose="020B0603020202020204" pitchFamily="34" charset="0"/>
                      </a:endParaRPr>
                    </a:p>
                  </a:txBody>
                  <a:tcPr/>
                </a:tc>
                <a:tc>
                  <a:txBody>
                    <a:bodyPr/>
                    <a:lstStyle/>
                    <a:p>
                      <a:pPr algn="just"/>
                      <a:r>
                        <a:rPr lang="en-US" sz="1600" b="1" dirty="0">
                          <a:latin typeface="Trebuchet MS" panose="020B0603020202020204" pitchFamily="34" charset="0"/>
                        </a:rPr>
                        <a:t>The paper analyzes water quality prediction models using machine learning and big data technologies, focusing on the growing pollution caused by industrialization and human waste. It reviews challenges and proposes solutions to improve water quality and health.</a:t>
                      </a:r>
                      <a:endParaRPr lang="en-IN" sz="1600" b="1" dirty="0">
                        <a:latin typeface="Trebuchet MS" panose="020B0603020202020204" pitchFamily="34" charset="0"/>
                      </a:endParaRPr>
                    </a:p>
                  </a:txBody>
                  <a:tcPr/>
                </a:tc>
                <a:tc>
                  <a:txBody>
                    <a:bodyPr/>
                    <a:lstStyle/>
                    <a:p>
                      <a:pPr algn="just"/>
                      <a:r>
                        <a:rPr lang="en-US" sz="1600" b="1" dirty="0">
                          <a:latin typeface="Trebuchet MS" panose="020B0603020202020204" pitchFamily="34" charset="0"/>
                        </a:rPr>
                        <a:t>The models' accuracy is unknown so as to assess each one's performance.</a:t>
                      </a:r>
                      <a:endParaRPr lang="en-IN" sz="1600" b="1" dirty="0">
                        <a:latin typeface="Trebuchet MS" panose="020B0603020202020204" pitchFamily="34" charset="0"/>
                      </a:endParaRPr>
                    </a:p>
                    <a:p>
                      <a:pPr algn="just"/>
                      <a:endParaRPr lang="en-IN" sz="1600" b="1" dirty="0">
                        <a:latin typeface="Trebuchet MS" panose="020B0603020202020204" pitchFamily="34" charset="0"/>
                      </a:endParaRPr>
                    </a:p>
                  </a:txBody>
                  <a:tcPr/>
                </a:tc>
                <a:extLst>
                  <a:ext uri="{0D108BD9-81ED-4DB2-BD59-A6C34878D82A}">
                    <a16:rowId xmlns:a16="http://schemas.microsoft.com/office/drawing/2014/main" val="4253652014"/>
                  </a:ext>
                </a:extLst>
              </a:tr>
              <a:tr h="1567543">
                <a:tc>
                  <a:txBody>
                    <a:bodyPr/>
                    <a:lstStyle/>
                    <a:p>
                      <a:r>
                        <a:rPr lang="en-IN" b="1" dirty="0">
                          <a:latin typeface="Trebuchet MS" panose="020B0603020202020204" pitchFamily="34" charset="0"/>
                        </a:rPr>
                        <a:t>8</a:t>
                      </a:r>
                    </a:p>
                  </a:txBody>
                  <a:tcPr/>
                </a:tc>
                <a:tc>
                  <a:txBody>
                    <a:bodyPr/>
                    <a:lstStyle/>
                    <a:p>
                      <a:r>
                        <a:rPr lang="en-IN" sz="1800" b="1" kern="1200" dirty="0">
                          <a:solidFill>
                            <a:schemeClr val="tx1"/>
                          </a:solidFill>
                          <a:effectLst/>
                          <a:latin typeface="Trebuchet MS" panose="020B0603020202020204" pitchFamily="34" charset="0"/>
                          <a:ea typeface="+mn-ea"/>
                          <a:cs typeface="+mn-cs"/>
                        </a:rPr>
                        <a:t>2021</a:t>
                      </a:r>
                      <a:endParaRPr lang="en-IN" b="1" dirty="0">
                        <a:latin typeface="Trebuchet MS" panose="020B0603020202020204" pitchFamily="34" charset="0"/>
                      </a:endParaRPr>
                    </a:p>
                  </a:txBody>
                  <a:tcPr/>
                </a:tc>
                <a:tc>
                  <a:txBody>
                    <a:bodyPr/>
                    <a:lstStyle/>
                    <a:p>
                      <a:r>
                        <a:rPr lang="en-IN" sz="1600" b="1" kern="1200" dirty="0">
                          <a:solidFill>
                            <a:schemeClr val="tx1"/>
                          </a:solidFill>
                          <a:effectLst/>
                          <a:latin typeface="Trebuchet MS" panose="020B0603020202020204" pitchFamily="34" charset="0"/>
                          <a:ea typeface="+mn-ea"/>
                          <a:cs typeface="+mn-cs"/>
                        </a:rPr>
                        <a:t>Nur Aqilah </a:t>
                      </a:r>
                      <a:r>
                        <a:rPr lang="en-IN" sz="1600" b="1" kern="1200" dirty="0" err="1">
                          <a:solidFill>
                            <a:schemeClr val="tx1"/>
                          </a:solidFill>
                          <a:effectLst/>
                          <a:latin typeface="Trebuchet MS" panose="020B0603020202020204" pitchFamily="34" charset="0"/>
                          <a:ea typeface="+mn-ea"/>
                          <a:cs typeface="+mn-cs"/>
                        </a:rPr>
                        <a:t>Paskhal</a:t>
                      </a:r>
                      <a:r>
                        <a:rPr lang="en-IN" sz="1600" b="1" kern="1200" dirty="0">
                          <a:solidFill>
                            <a:schemeClr val="tx1"/>
                          </a:solidFill>
                          <a:effectLst/>
                          <a:latin typeface="Trebuchet MS" panose="020B0603020202020204" pitchFamily="34" charset="0"/>
                          <a:ea typeface="+mn-ea"/>
                          <a:cs typeface="+mn-cs"/>
                        </a:rPr>
                        <a:t> Rostam, Nurul </a:t>
                      </a:r>
                      <a:r>
                        <a:rPr lang="en-IN" sz="1600" b="1" kern="1200" dirty="0" err="1">
                          <a:solidFill>
                            <a:schemeClr val="tx1"/>
                          </a:solidFill>
                          <a:effectLst/>
                          <a:latin typeface="Trebuchet MS" panose="020B0603020202020204" pitchFamily="34" charset="0"/>
                          <a:ea typeface="+mn-ea"/>
                          <a:cs typeface="+mn-cs"/>
                        </a:rPr>
                        <a:t>Hashimah</a:t>
                      </a:r>
                      <a:r>
                        <a:rPr lang="en-IN" sz="1600" b="1" kern="1200" dirty="0">
                          <a:solidFill>
                            <a:schemeClr val="tx1"/>
                          </a:solidFill>
                          <a:effectLst/>
                          <a:latin typeface="Trebuchet MS" panose="020B0603020202020204" pitchFamily="34" charset="0"/>
                          <a:ea typeface="+mn-ea"/>
                          <a:cs typeface="+mn-cs"/>
                        </a:rPr>
                        <a:t> Ahamed </a:t>
                      </a:r>
                      <a:r>
                        <a:rPr lang="en-IN" sz="1600" b="1" kern="1200" dirty="0" err="1">
                          <a:solidFill>
                            <a:schemeClr val="tx1"/>
                          </a:solidFill>
                          <a:effectLst/>
                          <a:latin typeface="Trebuchet MS" panose="020B0603020202020204" pitchFamily="34" charset="0"/>
                          <a:ea typeface="+mn-ea"/>
                          <a:cs typeface="+mn-cs"/>
                        </a:rPr>
                        <a:t>Hassain</a:t>
                      </a:r>
                      <a:r>
                        <a:rPr lang="en-IN" sz="1600" b="1" kern="1200" dirty="0">
                          <a:solidFill>
                            <a:schemeClr val="tx1"/>
                          </a:solidFill>
                          <a:effectLst/>
                          <a:latin typeface="Trebuchet MS" panose="020B0603020202020204" pitchFamily="34" charset="0"/>
                          <a:ea typeface="+mn-ea"/>
                          <a:cs typeface="+mn-cs"/>
                        </a:rPr>
                        <a:t> </a:t>
                      </a:r>
                      <a:r>
                        <a:rPr lang="en-IN" sz="1600" b="1" kern="1200" dirty="0" err="1">
                          <a:solidFill>
                            <a:schemeClr val="tx1"/>
                          </a:solidFill>
                          <a:effectLst/>
                          <a:latin typeface="Trebuchet MS" panose="020B0603020202020204" pitchFamily="34" charset="0"/>
                          <a:ea typeface="+mn-ea"/>
                          <a:cs typeface="+mn-cs"/>
                        </a:rPr>
                        <a:t>Malim</a:t>
                      </a:r>
                      <a:r>
                        <a:rPr lang="en-IN" sz="1600" b="1" kern="1200" dirty="0">
                          <a:solidFill>
                            <a:schemeClr val="tx1"/>
                          </a:solidFill>
                          <a:effectLst/>
                          <a:latin typeface="Trebuchet MS" panose="020B0603020202020204" pitchFamily="34" charset="0"/>
                          <a:ea typeface="+mn-ea"/>
                          <a:cs typeface="+mn-cs"/>
                        </a:rPr>
                        <a:t>, </a:t>
                      </a:r>
                      <a:r>
                        <a:rPr lang="en-IN" sz="1600" b="1" kern="1200" dirty="0" err="1">
                          <a:solidFill>
                            <a:schemeClr val="tx1"/>
                          </a:solidFill>
                          <a:effectLst/>
                          <a:latin typeface="Trebuchet MS" panose="020B0603020202020204" pitchFamily="34" charset="0"/>
                          <a:ea typeface="+mn-ea"/>
                          <a:cs typeface="+mn-cs"/>
                        </a:rPr>
                        <a:t>Rosni</a:t>
                      </a:r>
                      <a:r>
                        <a:rPr lang="en-IN" sz="1600" b="1" kern="1200" dirty="0">
                          <a:solidFill>
                            <a:schemeClr val="tx1"/>
                          </a:solidFill>
                          <a:effectLst/>
                          <a:latin typeface="Trebuchet MS" panose="020B0603020202020204" pitchFamily="34" charset="0"/>
                          <a:ea typeface="+mn-ea"/>
                          <a:cs typeface="+mn-cs"/>
                        </a:rPr>
                        <a:t> Abdullah, Abdul Latif Ahmad, Boon Seng Ooi, and Derek </a:t>
                      </a:r>
                      <a:r>
                        <a:rPr lang="en-IN" sz="1600" b="1" kern="1200" dirty="0" err="1">
                          <a:solidFill>
                            <a:schemeClr val="tx1"/>
                          </a:solidFill>
                          <a:effectLst/>
                          <a:latin typeface="Trebuchet MS" panose="020B0603020202020204" pitchFamily="34" charset="0"/>
                          <a:ea typeface="+mn-ea"/>
                          <a:cs typeface="+mn-cs"/>
                        </a:rPr>
                        <a:t>Juinn</a:t>
                      </a:r>
                      <a:r>
                        <a:rPr lang="en-IN" sz="1600" b="1" kern="1200" dirty="0">
                          <a:solidFill>
                            <a:schemeClr val="tx1"/>
                          </a:solidFill>
                          <a:effectLst/>
                          <a:latin typeface="Trebuchet MS" panose="020B0603020202020204" pitchFamily="34" charset="0"/>
                          <a:ea typeface="+mn-ea"/>
                          <a:cs typeface="+mn-cs"/>
                        </a:rPr>
                        <a:t> </a:t>
                      </a:r>
                      <a:r>
                        <a:rPr lang="en-IN" sz="1600" b="1" kern="1200" dirty="0" err="1">
                          <a:solidFill>
                            <a:schemeClr val="tx1"/>
                          </a:solidFill>
                          <a:effectLst/>
                          <a:latin typeface="Trebuchet MS" panose="020B0603020202020204" pitchFamily="34" charset="0"/>
                          <a:ea typeface="+mn-ea"/>
                          <a:cs typeface="+mn-cs"/>
                        </a:rPr>
                        <a:t>Chieh</a:t>
                      </a:r>
                      <a:r>
                        <a:rPr lang="en-IN" sz="1600" b="1" kern="1200" dirty="0">
                          <a:solidFill>
                            <a:schemeClr val="tx1"/>
                          </a:solidFill>
                          <a:effectLst/>
                          <a:latin typeface="Trebuchet MS" panose="020B0603020202020204" pitchFamily="34" charset="0"/>
                          <a:ea typeface="+mn-ea"/>
                          <a:cs typeface="+mn-cs"/>
                        </a:rPr>
                        <a:t> Chan</a:t>
                      </a:r>
                      <a:endParaRPr lang="en-IN" sz="1600" b="1" dirty="0">
                        <a:latin typeface="Trebuchet MS" panose="020B0603020202020204" pitchFamily="34" charset="0"/>
                      </a:endParaRPr>
                    </a:p>
                  </a:txBody>
                  <a:tcPr/>
                </a:tc>
                <a:tc>
                  <a:txBody>
                    <a:bodyPr/>
                    <a:lstStyle/>
                    <a:p>
                      <a:r>
                        <a:rPr lang="en-IN" sz="1600" b="1" kern="1200" dirty="0">
                          <a:solidFill>
                            <a:schemeClr val="tx1"/>
                          </a:solidFill>
                          <a:effectLst/>
                          <a:latin typeface="Trebuchet MS" panose="020B0603020202020204" pitchFamily="34" charset="0"/>
                          <a:ea typeface="+mn-ea"/>
                          <a:cs typeface="+mn-cs"/>
                        </a:rPr>
                        <a:t>A Complete Proposed Framework for Coastal Water Quality Monitoring System With Algae Predictive Model</a:t>
                      </a:r>
                      <a:endParaRPr lang="en-IN" sz="1600" b="1" dirty="0">
                        <a:latin typeface="Trebuchet MS" panose="020B0603020202020204" pitchFamily="34" charset="0"/>
                      </a:endParaRPr>
                    </a:p>
                  </a:txBody>
                  <a:tcPr/>
                </a:tc>
                <a:tc>
                  <a:txBody>
                    <a:bodyPr/>
                    <a:lstStyle/>
                    <a:p>
                      <a:pPr algn="just"/>
                      <a:r>
                        <a:rPr lang="en-US" sz="1600" b="1" dirty="0">
                          <a:latin typeface="Trebuchet MS" panose="020B0603020202020204" pitchFamily="34" charset="0"/>
                        </a:rPr>
                        <a:t>This paper presents a comprehensive framework for predicting harmful algal blooms in water management, utilizing machine learning, deep learning, and deep time series forecasting algorithms, with Long Short-term Memory as the optimal fit.</a:t>
                      </a:r>
                      <a:endParaRPr lang="en-IN" sz="1600" b="1" dirty="0">
                        <a:latin typeface="Trebuchet MS" panose="020B0603020202020204" pitchFamily="34" charset="0"/>
                      </a:endParaRPr>
                    </a:p>
                  </a:txBody>
                  <a:tcPr/>
                </a:tc>
                <a:tc>
                  <a:txBody>
                    <a:bodyPr/>
                    <a:lstStyle/>
                    <a:p>
                      <a:pPr algn="just"/>
                      <a:r>
                        <a:rPr lang="en-US" sz="1600" b="1" dirty="0">
                          <a:latin typeface="Trebuchet MS" panose="020B0603020202020204" pitchFamily="34" charset="0"/>
                        </a:rPr>
                        <a:t>There is no brief detailing about the real-time monitoring system's specifications as mentioned.</a:t>
                      </a:r>
                      <a:endParaRPr lang="en-IN" sz="1600" b="1" dirty="0">
                        <a:latin typeface="Trebuchet MS" panose="020B0603020202020204" pitchFamily="34" charset="0"/>
                      </a:endParaRPr>
                    </a:p>
                  </a:txBody>
                  <a:tcPr/>
                </a:tc>
                <a:extLst>
                  <a:ext uri="{0D108BD9-81ED-4DB2-BD59-A6C34878D82A}">
                    <a16:rowId xmlns:a16="http://schemas.microsoft.com/office/drawing/2014/main" val="1298716888"/>
                  </a:ext>
                </a:extLst>
              </a:tr>
            </a:tbl>
          </a:graphicData>
        </a:graphic>
      </p:graphicFrame>
      <p:sp>
        <p:nvSpPr>
          <p:cNvPr id="8" name="Slide Number Placeholder 7">
            <a:extLst>
              <a:ext uri="{FF2B5EF4-FFF2-40B4-BE49-F238E27FC236}">
                <a16:creationId xmlns:a16="http://schemas.microsoft.com/office/drawing/2014/main" id="{B0C44B79-3E8B-FE2E-0924-7D50B7DBB75B}"/>
              </a:ext>
            </a:extLst>
          </p:cNvPr>
          <p:cNvSpPr>
            <a:spLocks noGrp="1"/>
          </p:cNvSpPr>
          <p:nvPr>
            <p:ph type="sldNum" sz="quarter" idx="12"/>
          </p:nvPr>
        </p:nvSpPr>
        <p:spPr>
          <a:xfrm>
            <a:off x="9321281" y="6492875"/>
            <a:ext cx="2743200" cy="365125"/>
          </a:xfrm>
        </p:spPr>
        <p:txBody>
          <a:bodyPr/>
          <a:lstStyle/>
          <a:p>
            <a:r>
              <a:rPr lang="en-IN" sz="2400" b="1" dirty="0">
                <a:ln w="22225">
                  <a:solidFill>
                    <a:schemeClr val="accent2"/>
                  </a:solidFill>
                  <a:prstDash val="solid"/>
                </a:ln>
                <a:solidFill>
                  <a:schemeClr val="accent2">
                    <a:lumMod val="40000"/>
                    <a:lumOff val="60000"/>
                  </a:schemeClr>
                </a:solidFill>
              </a:rPr>
              <a:t>15</a:t>
            </a:r>
          </a:p>
        </p:txBody>
      </p:sp>
    </p:spTree>
    <p:extLst>
      <p:ext uri="{BB962C8B-B14F-4D97-AF65-F5344CB8AC3E}">
        <p14:creationId xmlns:p14="http://schemas.microsoft.com/office/powerpoint/2010/main" val="1965420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2CDB04A9-0EB2-4465-CA98-962C4582CFF4}"/>
              </a:ext>
            </a:extLst>
          </p:cNvPr>
          <p:cNvGraphicFramePr>
            <a:graphicFrameLocks noGrp="1"/>
          </p:cNvGraphicFramePr>
          <p:nvPr>
            <p:extLst>
              <p:ext uri="{D42A27DB-BD31-4B8C-83A1-F6EECF244321}">
                <p14:modId xmlns:p14="http://schemas.microsoft.com/office/powerpoint/2010/main" val="1276034633"/>
              </p:ext>
            </p:extLst>
          </p:nvPr>
        </p:nvGraphicFramePr>
        <p:xfrm>
          <a:off x="345231" y="289249"/>
          <a:ext cx="11252719" cy="5699760"/>
        </p:xfrm>
        <a:graphic>
          <a:graphicData uri="http://schemas.openxmlformats.org/drawingml/2006/table">
            <a:tbl>
              <a:tblPr firstRow="1" bandRow="1">
                <a:tableStyleId>{5940675A-B579-460E-94D1-54222C63F5DA}</a:tableStyleId>
              </a:tblPr>
              <a:tblGrid>
                <a:gridCol w="513185">
                  <a:extLst>
                    <a:ext uri="{9D8B030D-6E8A-4147-A177-3AD203B41FA5}">
                      <a16:colId xmlns:a16="http://schemas.microsoft.com/office/drawing/2014/main" val="1961779582"/>
                    </a:ext>
                  </a:extLst>
                </a:gridCol>
                <a:gridCol w="802433">
                  <a:extLst>
                    <a:ext uri="{9D8B030D-6E8A-4147-A177-3AD203B41FA5}">
                      <a16:colId xmlns:a16="http://schemas.microsoft.com/office/drawing/2014/main" val="2741518887"/>
                    </a:ext>
                  </a:extLst>
                </a:gridCol>
                <a:gridCol w="1847461">
                  <a:extLst>
                    <a:ext uri="{9D8B030D-6E8A-4147-A177-3AD203B41FA5}">
                      <a16:colId xmlns:a16="http://schemas.microsoft.com/office/drawing/2014/main" val="1146560536"/>
                    </a:ext>
                  </a:extLst>
                </a:gridCol>
                <a:gridCol w="1950098">
                  <a:extLst>
                    <a:ext uri="{9D8B030D-6E8A-4147-A177-3AD203B41FA5}">
                      <a16:colId xmlns:a16="http://schemas.microsoft.com/office/drawing/2014/main" val="562466767"/>
                    </a:ext>
                  </a:extLst>
                </a:gridCol>
                <a:gridCol w="2985796">
                  <a:extLst>
                    <a:ext uri="{9D8B030D-6E8A-4147-A177-3AD203B41FA5}">
                      <a16:colId xmlns:a16="http://schemas.microsoft.com/office/drawing/2014/main" val="673401730"/>
                    </a:ext>
                  </a:extLst>
                </a:gridCol>
                <a:gridCol w="3153746">
                  <a:extLst>
                    <a:ext uri="{9D8B030D-6E8A-4147-A177-3AD203B41FA5}">
                      <a16:colId xmlns:a16="http://schemas.microsoft.com/office/drawing/2014/main" val="1090704147"/>
                    </a:ext>
                  </a:extLst>
                </a:gridCol>
              </a:tblGrid>
              <a:tr h="367625">
                <a:tc>
                  <a:txBody>
                    <a:bodyPr/>
                    <a:lstStyle/>
                    <a:p>
                      <a:r>
                        <a:rPr lang="en-IN" b="1">
                          <a:latin typeface="Trebuchet MS" panose="020B0603020202020204" pitchFamily="34" charset="0"/>
                        </a:rPr>
                        <a:t>Sl.No</a:t>
                      </a:r>
                      <a:endParaRPr lang="en-IN" b="1" dirty="0">
                        <a:latin typeface="Trebuchet MS" panose="020B0603020202020204" pitchFamily="34" charset="0"/>
                      </a:endParaRPr>
                    </a:p>
                  </a:txBody>
                  <a:tcPr/>
                </a:tc>
                <a:tc>
                  <a:txBody>
                    <a:bodyPr/>
                    <a:lstStyle/>
                    <a:p>
                      <a:r>
                        <a:rPr lang="en-IN" b="1">
                          <a:latin typeface="Trebuchet MS" panose="020B0603020202020204" pitchFamily="34" charset="0"/>
                        </a:rPr>
                        <a:t>Year</a:t>
                      </a:r>
                      <a:endParaRPr lang="en-IN" b="1" dirty="0">
                        <a:latin typeface="Trebuchet MS" panose="020B0603020202020204" pitchFamily="34" charset="0"/>
                      </a:endParaRPr>
                    </a:p>
                  </a:txBody>
                  <a:tcPr/>
                </a:tc>
                <a:tc>
                  <a:txBody>
                    <a:bodyPr/>
                    <a:lstStyle/>
                    <a:p>
                      <a:r>
                        <a:rPr lang="en-IN" b="1">
                          <a:latin typeface="Trebuchet MS" panose="020B0603020202020204" pitchFamily="34" charset="0"/>
                        </a:rPr>
                        <a:t>Authors</a:t>
                      </a:r>
                      <a:endParaRPr lang="en-IN" b="1" dirty="0">
                        <a:latin typeface="Trebuchet MS" panose="020B0603020202020204" pitchFamily="34" charset="0"/>
                      </a:endParaRPr>
                    </a:p>
                  </a:txBody>
                  <a:tcPr/>
                </a:tc>
                <a:tc>
                  <a:txBody>
                    <a:bodyPr/>
                    <a:lstStyle/>
                    <a:p>
                      <a:r>
                        <a:rPr lang="en-IN" b="1">
                          <a:latin typeface="Trebuchet MS" panose="020B0603020202020204" pitchFamily="34" charset="0"/>
                        </a:rPr>
                        <a:t>Title</a:t>
                      </a:r>
                      <a:endParaRPr lang="en-IN" b="1" dirty="0">
                        <a:latin typeface="Trebuchet MS" panose="020B0603020202020204" pitchFamily="34" charset="0"/>
                      </a:endParaRPr>
                    </a:p>
                  </a:txBody>
                  <a:tcPr/>
                </a:tc>
                <a:tc>
                  <a:txBody>
                    <a:bodyPr/>
                    <a:lstStyle/>
                    <a:p>
                      <a:r>
                        <a:rPr lang="en-IN" b="1" dirty="0">
                          <a:latin typeface="Trebuchet MS" panose="020B0603020202020204" pitchFamily="34" charset="0"/>
                        </a:rPr>
                        <a:t>Findings</a:t>
                      </a:r>
                    </a:p>
                  </a:txBody>
                  <a:tcPr/>
                </a:tc>
                <a:tc>
                  <a:txBody>
                    <a:bodyPr/>
                    <a:lstStyle/>
                    <a:p>
                      <a:r>
                        <a:rPr lang="en-US" b="1" dirty="0">
                          <a:latin typeface="Trebuchet MS" panose="020B0603020202020204" pitchFamily="34" charset="0"/>
                        </a:rPr>
                        <a:t>Limitations</a:t>
                      </a:r>
                      <a:endParaRPr lang="en-IN" b="1" dirty="0">
                        <a:latin typeface="Trebuchet MS" panose="020B0603020202020204" pitchFamily="34" charset="0"/>
                      </a:endParaRPr>
                    </a:p>
                  </a:txBody>
                  <a:tcPr/>
                </a:tc>
                <a:extLst>
                  <a:ext uri="{0D108BD9-81ED-4DB2-BD59-A6C34878D82A}">
                    <a16:rowId xmlns:a16="http://schemas.microsoft.com/office/drawing/2014/main" val="2722129721"/>
                  </a:ext>
                </a:extLst>
              </a:tr>
              <a:tr h="0">
                <a:tc>
                  <a:txBody>
                    <a:bodyPr/>
                    <a:lstStyle/>
                    <a:p>
                      <a:r>
                        <a:rPr lang="en-IN" b="1" dirty="0">
                          <a:latin typeface="Trebuchet MS" panose="020B0603020202020204" pitchFamily="34" charset="0"/>
                        </a:rPr>
                        <a:t>9</a:t>
                      </a:r>
                    </a:p>
                  </a:txBody>
                  <a:tcPr/>
                </a:tc>
                <a:tc>
                  <a:txBody>
                    <a:bodyPr/>
                    <a:lstStyle/>
                    <a:p>
                      <a:r>
                        <a:rPr lang="en-IN" sz="1800" b="1" kern="1200" dirty="0">
                          <a:solidFill>
                            <a:schemeClr val="tx1"/>
                          </a:solidFill>
                          <a:effectLst/>
                          <a:latin typeface="Trebuchet MS" panose="020B0603020202020204" pitchFamily="34" charset="0"/>
                          <a:ea typeface="+mn-ea"/>
                          <a:cs typeface="+mn-cs"/>
                        </a:rPr>
                        <a:t>2020</a:t>
                      </a:r>
                      <a:endParaRPr lang="en-IN" b="1" dirty="0">
                        <a:latin typeface="Trebuchet MS" panose="020B0603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b="1" dirty="0">
                          <a:latin typeface="Trebuchet MS" panose="020B0603020202020204" pitchFamily="34" charset="0"/>
                        </a:rPr>
                        <a:t>Neha Radhakrishnan, Anju S Pillai</a:t>
                      </a:r>
                      <a:endParaRPr lang="en-IN" sz="1600" b="1" kern="1200" dirty="0">
                        <a:solidFill>
                          <a:schemeClr val="tx1"/>
                        </a:solidFill>
                        <a:effectLst/>
                        <a:latin typeface="Trebuchet MS" panose="020B0603020202020204" pitchFamily="34" charset="0"/>
                        <a:ea typeface="+mn-ea"/>
                        <a:cs typeface="+mn-cs"/>
                      </a:endParaRPr>
                    </a:p>
                  </a:txBody>
                  <a:tcPr/>
                </a:tc>
                <a:tc>
                  <a:txBody>
                    <a:bodyPr/>
                    <a:lstStyle/>
                    <a:p>
                      <a:r>
                        <a:rPr lang="en-US" sz="1600" b="1" dirty="0">
                          <a:latin typeface="Trebuchet MS" panose="020B0603020202020204" pitchFamily="34" charset="0"/>
                        </a:rPr>
                        <a:t>Comparison of Water Quality Classification Models using Machine Learning. </a:t>
                      </a:r>
                      <a:endParaRPr lang="en-IN" sz="1600" b="1" dirty="0">
                        <a:latin typeface="Trebuchet MS" panose="020B0603020202020204" pitchFamily="34" charset="0"/>
                      </a:endParaRPr>
                    </a:p>
                  </a:txBody>
                  <a:tcPr/>
                </a:tc>
                <a:tc>
                  <a:txBody>
                    <a:bodyPr/>
                    <a:lstStyle/>
                    <a:p>
                      <a:pPr algn="just"/>
                      <a:r>
                        <a:rPr lang="en-US" sz="1600" b="1" dirty="0">
                          <a:latin typeface="Trebuchet MS" panose="020B0603020202020204" pitchFamily="34" charset="0"/>
                        </a:rPr>
                        <a:t>This paper compares water quality classification models using machine learning algorithms, focusing on pH, DO, BOD, and electrical conductivity, based on the weighted arithmetic water quality index.</a:t>
                      </a:r>
                      <a:endParaRPr lang="en-IN" sz="1600" b="1" dirty="0">
                        <a:latin typeface="Trebuchet MS" panose="020B0603020202020204" pitchFamily="34" charset="0"/>
                      </a:endParaRPr>
                    </a:p>
                  </a:txBody>
                  <a:tcPr/>
                </a:tc>
                <a:tc>
                  <a:txBody>
                    <a:bodyPr/>
                    <a:lstStyle/>
                    <a:p>
                      <a:pPr algn="just"/>
                      <a:r>
                        <a:rPr lang="en-US" sz="1600" b="1" dirty="0">
                          <a:latin typeface="Trebuchet MS" panose="020B0603020202020204" pitchFamily="34" charset="0"/>
                        </a:rPr>
                        <a:t>Assessing water quality with limited consideration of chemical compounds.</a:t>
                      </a:r>
                      <a:endParaRPr lang="en-IN" sz="1600" b="1" dirty="0">
                        <a:latin typeface="Trebuchet MS" panose="020B0603020202020204" pitchFamily="34" charset="0"/>
                      </a:endParaRPr>
                    </a:p>
                  </a:txBody>
                  <a:tcPr/>
                </a:tc>
                <a:extLst>
                  <a:ext uri="{0D108BD9-81ED-4DB2-BD59-A6C34878D82A}">
                    <a16:rowId xmlns:a16="http://schemas.microsoft.com/office/drawing/2014/main" val="4253652014"/>
                  </a:ext>
                </a:extLst>
              </a:tr>
              <a:tr h="1567543">
                <a:tc>
                  <a:txBody>
                    <a:bodyPr/>
                    <a:lstStyle/>
                    <a:p>
                      <a:r>
                        <a:rPr lang="en-IN" b="1" dirty="0">
                          <a:latin typeface="Trebuchet MS" panose="020B0603020202020204" pitchFamily="34" charset="0"/>
                        </a:rPr>
                        <a:t>10</a:t>
                      </a:r>
                    </a:p>
                  </a:txBody>
                  <a:tcPr/>
                </a:tc>
                <a:tc>
                  <a:txBody>
                    <a:bodyPr/>
                    <a:lstStyle/>
                    <a:p>
                      <a:r>
                        <a:rPr lang="en-IN" sz="1800" b="1" kern="1200" dirty="0">
                          <a:solidFill>
                            <a:schemeClr val="tx1"/>
                          </a:solidFill>
                          <a:effectLst/>
                          <a:latin typeface="Trebuchet MS" panose="020B0603020202020204" pitchFamily="34" charset="0"/>
                          <a:ea typeface="+mn-ea"/>
                          <a:cs typeface="+mn-cs"/>
                        </a:rPr>
                        <a:t>2020</a:t>
                      </a:r>
                      <a:endParaRPr lang="en-IN" b="1" dirty="0">
                        <a:latin typeface="Trebuchet MS" panose="020B0603020202020204" pitchFamily="34" charset="0"/>
                      </a:endParaRPr>
                    </a:p>
                  </a:txBody>
                  <a:tcPr/>
                </a:tc>
                <a:tc>
                  <a:txBody>
                    <a:bodyPr/>
                    <a:lstStyle/>
                    <a:p>
                      <a:r>
                        <a:rPr lang="en-IN" sz="1600" b="1" dirty="0">
                          <a:latin typeface="Trebuchet MS" panose="020B0603020202020204" pitchFamily="34" charset="0"/>
                        </a:rPr>
                        <a:t>Di Wu, Hao Wang, Hadi Mohammed, and Razak Seidu </a:t>
                      </a:r>
                    </a:p>
                  </a:txBody>
                  <a:tcPr/>
                </a:tc>
                <a:tc>
                  <a:txBody>
                    <a:bodyPr/>
                    <a:lstStyle/>
                    <a:p>
                      <a:r>
                        <a:rPr lang="en-US" sz="1600" b="1" dirty="0">
                          <a:latin typeface="Trebuchet MS" panose="020B0603020202020204" pitchFamily="34" charset="0"/>
                        </a:rPr>
                        <a:t>Quality Risk Analysis for Sustainable Smart Water Supply Using Data Perception.</a:t>
                      </a:r>
                      <a:endParaRPr lang="en-IN" sz="1600" b="1" dirty="0">
                        <a:latin typeface="Trebuchet MS" panose="020B0603020202020204" pitchFamily="34" charset="0"/>
                      </a:endParaRPr>
                    </a:p>
                  </a:txBody>
                  <a:tcPr/>
                </a:tc>
                <a:tc>
                  <a:txBody>
                    <a:bodyPr/>
                    <a:lstStyle/>
                    <a:p>
                      <a:pPr algn="just"/>
                      <a:r>
                        <a:rPr lang="en-US" sz="1600" b="1" dirty="0">
                          <a:latin typeface="Trebuchet MS" panose="020B0603020202020204" pitchFamily="34" charset="0"/>
                        </a:rPr>
                        <a:t>This paper presents a risk analysis framework for urban water supply systems, utilizing industrial process data for water quality changes and risk detection. The Adaptive Frequency Analysis method is tested for accuracy, scalability, and performance, proving feasible for early warnings and decision support.</a:t>
                      </a:r>
                      <a:endParaRPr lang="en-IN" sz="1600" b="1" dirty="0">
                        <a:latin typeface="Trebuchet MS" panose="020B0603020202020204" pitchFamily="34" charset="0"/>
                      </a:endParaRPr>
                    </a:p>
                  </a:txBody>
                  <a:tcPr/>
                </a:tc>
                <a:tc>
                  <a:txBody>
                    <a:bodyPr/>
                    <a:lstStyle/>
                    <a:p>
                      <a:pPr algn="just"/>
                      <a:r>
                        <a:rPr lang="en-US" sz="1600" b="1" dirty="0">
                          <a:latin typeface="Trebuchet MS" panose="020B0603020202020204" pitchFamily="34" charset="0"/>
                        </a:rPr>
                        <a:t>The method, which analyzes frequency relationships between indicators, is challenging for data sets lacking significant frequency effects and requires time to adjust parameters.</a:t>
                      </a:r>
                      <a:endParaRPr lang="en-IN" sz="1600" b="1" dirty="0">
                        <a:latin typeface="Trebuchet MS" panose="020B0603020202020204" pitchFamily="34" charset="0"/>
                      </a:endParaRPr>
                    </a:p>
                  </a:txBody>
                  <a:tcPr/>
                </a:tc>
                <a:extLst>
                  <a:ext uri="{0D108BD9-81ED-4DB2-BD59-A6C34878D82A}">
                    <a16:rowId xmlns:a16="http://schemas.microsoft.com/office/drawing/2014/main" val="1298716888"/>
                  </a:ext>
                </a:extLst>
              </a:tr>
            </a:tbl>
          </a:graphicData>
        </a:graphic>
      </p:graphicFrame>
      <p:sp>
        <p:nvSpPr>
          <p:cNvPr id="8" name="Slide Number Placeholder 7">
            <a:extLst>
              <a:ext uri="{FF2B5EF4-FFF2-40B4-BE49-F238E27FC236}">
                <a16:creationId xmlns:a16="http://schemas.microsoft.com/office/drawing/2014/main" id="{B0C44B79-3E8B-FE2E-0924-7D50B7DBB75B}"/>
              </a:ext>
            </a:extLst>
          </p:cNvPr>
          <p:cNvSpPr>
            <a:spLocks noGrp="1"/>
          </p:cNvSpPr>
          <p:nvPr>
            <p:ph type="sldNum" sz="quarter" idx="12"/>
          </p:nvPr>
        </p:nvSpPr>
        <p:spPr>
          <a:xfrm>
            <a:off x="9357049" y="6492875"/>
            <a:ext cx="2743200" cy="365125"/>
          </a:xfrm>
        </p:spPr>
        <p:txBody>
          <a:bodyPr/>
          <a:lstStyle/>
          <a:p>
            <a:r>
              <a:rPr lang="en-IN" sz="2400" b="1" dirty="0">
                <a:ln w="22225">
                  <a:solidFill>
                    <a:schemeClr val="accent2"/>
                  </a:solidFill>
                  <a:prstDash val="solid"/>
                </a:ln>
                <a:solidFill>
                  <a:schemeClr val="accent2">
                    <a:lumMod val="40000"/>
                    <a:lumOff val="60000"/>
                  </a:schemeClr>
                </a:solidFill>
              </a:rPr>
              <a:t>16</a:t>
            </a:r>
          </a:p>
        </p:txBody>
      </p:sp>
    </p:spTree>
    <p:extLst>
      <p:ext uri="{BB962C8B-B14F-4D97-AF65-F5344CB8AC3E}">
        <p14:creationId xmlns:p14="http://schemas.microsoft.com/office/powerpoint/2010/main" val="2358518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65565-473F-D98D-B3C0-9E9779AA878E}"/>
              </a:ext>
            </a:extLst>
          </p:cNvPr>
          <p:cNvSpPr>
            <a:spLocks noGrp="1"/>
          </p:cNvSpPr>
          <p:nvPr>
            <p:ph type="title"/>
          </p:nvPr>
        </p:nvSpPr>
        <p:spPr>
          <a:xfrm>
            <a:off x="1386461" y="702906"/>
            <a:ext cx="8596668" cy="864637"/>
          </a:xfrm>
        </p:spPr>
        <p:txBody>
          <a:bodyPr>
            <a:normAutofit/>
          </a:bodyPr>
          <a:lstStyle/>
          <a:p>
            <a:pPr algn="ctr"/>
            <a:r>
              <a:rPr lang="en-US" sz="4000" b="1" dirty="0">
                <a:latin typeface="Trebuchet MS" panose="020B0603020202020204" pitchFamily="34" charset="0"/>
              </a:rPr>
              <a:t>Modules</a:t>
            </a:r>
            <a:endParaRPr lang="en-IN" sz="4800" b="1" dirty="0">
              <a:latin typeface="Trebuchet MS" panose="020B0603020202020204" pitchFamily="34" charset="0"/>
            </a:endParaRPr>
          </a:p>
        </p:txBody>
      </p:sp>
      <p:sp>
        <p:nvSpPr>
          <p:cNvPr id="3" name="Content Placeholder 2">
            <a:extLst>
              <a:ext uri="{FF2B5EF4-FFF2-40B4-BE49-F238E27FC236}">
                <a16:creationId xmlns:a16="http://schemas.microsoft.com/office/drawing/2014/main" id="{61B2B105-3184-7544-7D73-AD872D8CF532}"/>
              </a:ext>
            </a:extLst>
          </p:cNvPr>
          <p:cNvSpPr>
            <a:spLocks noGrp="1"/>
          </p:cNvSpPr>
          <p:nvPr>
            <p:ph idx="1"/>
          </p:nvPr>
        </p:nvSpPr>
        <p:spPr>
          <a:xfrm>
            <a:off x="4158969" y="1688842"/>
            <a:ext cx="8522024" cy="3666931"/>
          </a:xfrm>
        </p:spPr>
        <p:txBody>
          <a:bodyPr>
            <a:normAutofit/>
          </a:bodyPr>
          <a:lstStyle/>
          <a:p>
            <a:pPr lvl="0" algn="just">
              <a:lnSpc>
                <a:spcPct val="150000"/>
              </a:lnSpc>
            </a:pPr>
            <a:r>
              <a:rPr lang="en-US" b="1" dirty="0">
                <a:latin typeface="Trebuchet MS" panose="020B0603020202020204" pitchFamily="34" charset="0"/>
                <a:cs typeface="Times New Roman" pitchFamily="18" charset="0"/>
              </a:rPr>
              <a:t>Data Preprocessing</a:t>
            </a:r>
            <a:endParaRPr lang="en-IN" b="1" dirty="0">
              <a:latin typeface="Trebuchet MS" panose="020B0603020202020204" pitchFamily="34" charset="0"/>
              <a:cs typeface="Times New Roman" pitchFamily="18" charset="0"/>
            </a:endParaRPr>
          </a:p>
          <a:p>
            <a:pPr lvl="0" algn="just">
              <a:lnSpc>
                <a:spcPct val="150000"/>
              </a:lnSpc>
            </a:pPr>
            <a:r>
              <a:rPr lang="en-US" b="1" dirty="0">
                <a:latin typeface="Trebuchet MS" panose="020B0603020202020204" pitchFamily="34" charset="0"/>
                <a:cs typeface="Times New Roman" pitchFamily="18" charset="0"/>
              </a:rPr>
              <a:t>ML algorithm</a:t>
            </a:r>
            <a:endParaRPr lang="en-IN" b="1" dirty="0">
              <a:latin typeface="Trebuchet MS" panose="020B0603020202020204" pitchFamily="34" charset="0"/>
              <a:cs typeface="Times New Roman" pitchFamily="18" charset="0"/>
            </a:endParaRPr>
          </a:p>
          <a:p>
            <a:pPr lvl="0" algn="just">
              <a:lnSpc>
                <a:spcPct val="150000"/>
              </a:lnSpc>
            </a:pPr>
            <a:r>
              <a:rPr lang="en-US" b="1" dirty="0">
                <a:latin typeface="Trebuchet MS" panose="020B0603020202020204" pitchFamily="34" charset="0"/>
                <a:cs typeface="Times New Roman" pitchFamily="18" charset="0"/>
              </a:rPr>
              <a:t>Feature extraction </a:t>
            </a:r>
            <a:endParaRPr lang="en-IN" b="1" dirty="0">
              <a:latin typeface="Trebuchet MS" panose="020B0603020202020204" pitchFamily="34" charset="0"/>
              <a:cs typeface="Times New Roman" pitchFamily="18" charset="0"/>
            </a:endParaRPr>
          </a:p>
          <a:p>
            <a:pPr algn="just">
              <a:lnSpc>
                <a:spcPct val="150000"/>
              </a:lnSpc>
            </a:pPr>
            <a:r>
              <a:rPr lang="en-IN" b="1" dirty="0">
                <a:latin typeface="Trebuchet MS" panose="020B0603020202020204" pitchFamily="34" charset="0"/>
                <a:cs typeface="Times New Roman" pitchFamily="18" charset="0"/>
              </a:rPr>
              <a:t>Model prediction </a:t>
            </a:r>
          </a:p>
          <a:p>
            <a:pPr marL="0" indent="0">
              <a:buNone/>
            </a:pPr>
            <a:endParaRPr lang="en-IN" b="1" dirty="0">
              <a:latin typeface="Trebuchet MS" panose="020B0603020202020204" pitchFamily="34" charset="0"/>
            </a:endParaRPr>
          </a:p>
        </p:txBody>
      </p:sp>
      <p:sp>
        <p:nvSpPr>
          <p:cNvPr id="9" name="Slide Number Placeholder 8">
            <a:extLst>
              <a:ext uri="{FF2B5EF4-FFF2-40B4-BE49-F238E27FC236}">
                <a16:creationId xmlns:a16="http://schemas.microsoft.com/office/drawing/2014/main" id="{77E9FA55-2A5B-84A7-4362-D2E98A9685C4}"/>
              </a:ext>
            </a:extLst>
          </p:cNvPr>
          <p:cNvSpPr>
            <a:spLocks noGrp="1"/>
          </p:cNvSpPr>
          <p:nvPr>
            <p:ph type="sldNum" sz="quarter" idx="12"/>
          </p:nvPr>
        </p:nvSpPr>
        <p:spPr>
          <a:xfrm>
            <a:off x="9319727" y="6492875"/>
            <a:ext cx="2743200" cy="365125"/>
          </a:xfrm>
        </p:spPr>
        <p:txBody>
          <a:bodyPr/>
          <a:lstStyle/>
          <a:p>
            <a:r>
              <a:rPr lang="en-US" sz="2400" b="1" dirty="0">
                <a:ln w="22225">
                  <a:solidFill>
                    <a:schemeClr val="accent2"/>
                  </a:solidFill>
                  <a:prstDash val="solid"/>
                </a:ln>
                <a:solidFill>
                  <a:schemeClr val="accent2">
                    <a:lumMod val="40000"/>
                    <a:lumOff val="60000"/>
                  </a:schemeClr>
                </a:solidFill>
              </a:rPr>
              <a:t>17</a:t>
            </a:r>
            <a:endParaRPr lang="en-IN" sz="24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3786512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12" fill="hold"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12"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12"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9FB1A-18EF-50CF-5359-C2F5F07B6DD2}"/>
              </a:ext>
            </a:extLst>
          </p:cNvPr>
          <p:cNvSpPr>
            <a:spLocks noGrp="1"/>
          </p:cNvSpPr>
          <p:nvPr>
            <p:ph type="title"/>
          </p:nvPr>
        </p:nvSpPr>
        <p:spPr>
          <a:xfrm>
            <a:off x="838200" y="384742"/>
            <a:ext cx="10515600" cy="913169"/>
          </a:xfrm>
        </p:spPr>
        <p:txBody>
          <a:bodyPr>
            <a:normAutofit fontScale="90000"/>
          </a:bodyPr>
          <a:lstStyle/>
          <a:p>
            <a:pPr algn="ctr"/>
            <a:br>
              <a:rPr lang="en-US" b="1" dirty="0">
                <a:latin typeface="Trebuchet MS" panose="020B0603020202020204" pitchFamily="34" charset="0"/>
                <a:cs typeface="Times New Roman" pitchFamily="18" charset="0"/>
              </a:rPr>
            </a:br>
            <a:r>
              <a:rPr lang="en-US" b="1" dirty="0">
                <a:latin typeface="Trebuchet MS" panose="020B0603020202020204" pitchFamily="34" charset="0"/>
                <a:cs typeface="Times New Roman" pitchFamily="18" charset="0"/>
              </a:rPr>
              <a:t>Data Preprocessing</a:t>
            </a:r>
            <a:br>
              <a:rPr lang="en-IN" b="1" dirty="0">
                <a:latin typeface="Trebuchet MS" panose="020B0603020202020204" pitchFamily="34" charset="0"/>
                <a:cs typeface="Times New Roman" pitchFamily="18" charset="0"/>
              </a:rPr>
            </a:br>
            <a:endParaRPr lang="en-IN" dirty="0"/>
          </a:p>
        </p:txBody>
      </p:sp>
      <p:sp>
        <p:nvSpPr>
          <p:cNvPr id="3" name="Content Placeholder 2">
            <a:extLst>
              <a:ext uri="{FF2B5EF4-FFF2-40B4-BE49-F238E27FC236}">
                <a16:creationId xmlns:a16="http://schemas.microsoft.com/office/drawing/2014/main" id="{AF9BAFFC-A7BA-28D9-B4CD-442AB3F701DA}"/>
              </a:ext>
            </a:extLst>
          </p:cNvPr>
          <p:cNvSpPr>
            <a:spLocks noGrp="1"/>
          </p:cNvSpPr>
          <p:nvPr>
            <p:ph idx="1"/>
          </p:nvPr>
        </p:nvSpPr>
        <p:spPr>
          <a:xfrm>
            <a:off x="1660071" y="1424409"/>
            <a:ext cx="8871857" cy="4351338"/>
          </a:xfrm>
        </p:spPr>
        <p:txBody>
          <a:bodyPr>
            <a:normAutofit/>
          </a:bodyPr>
          <a:lstStyle/>
          <a:p>
            <a:pPr marL="0" indent="0" algn="just">
              <a:buNone/>
            </a:pPr>
            <a:r>
              <a:rPr lang="en-US" sz="2400" b="1" dirty="0">
                <a:latin typeface="Trebuchet MS" panose="020B0603020202020204" pitchFamily="34" charset="0"/>
              </a:rPr>
              <a:t>• Cleaning raw datasets to </a:t>
            </a:r>
            <a:r>
              <a:rPr lang="en-US" sz="2400" b="1" dirty="0">
                <a:solidFill>
                  <a:schemeClr val="accent2"/>
                </a:solidFill>
                <a:latin typeface="Trebuchet MS" panose="020B0603020202020204" pitchFamily="34" charset="0"/>
              </a:rPr>
              <a:t>handle missing values and outliers.</a:t>
            </a:r>
          </a:p>
          <a:p>
            <a:pPr marL="0" indent="0" algn="just">
              <a:buNone/>
            </a:pPr>
            <a:r>
              <a:rPr lang="en-US" sz="2400" b="1" dirty="0">
                <a:latin typeface="Trebuchet MS" panose="020B0603020202020204" pitchFamily="34" charset="0"/>
              </a:rPr>
              <a:t>• Feature engineering to extract relevant information and create meaningful input variables.</a:t>
            </a:r>
          </a:p>
          <a:p>
            <a:pPr marL="0" indent="0" algn="just">
              <a:buNone/>
            </a:pPr>
            <a:r>
              <a:rPr lang="en-US" sz="2400" b="1" dirty="0">
                <a:latin typeface="Trebuchet MS" panose="020B0603020202020204" pitchFamily="34" charset="0"/>
              </a:rPr>
              <a:t>•Aggregating data into time intervals to </a:t>
            </a:r>
            <a:r>
              <a:rPr lang="en-US" sz="2400" b="1" dirty="0">
                <a:solidFill>
                  <a:schemeClr val="accent2"/>
                </a:solidFill>
                <a:latin typeface="Trebuchet MS" panose="020B0603020202020204" pitchFamily="34" charset="0"/>
              </a:rPr>
              <a:t>capture temporal patterns.</a:t>
            </a:r>
          </a:p>
          <a:p>
            <a:pPr marL="0" indent="0" algn="just">
              <a:buNone/>
            </a:pPr>
            <a:r>
              <a:rPr lang="en-US" sz="2400" b="1" dirty="0">
                <a:latin typeface="Trebuchet MS" panose="020B0603020202020204" pitchFamily="34" charset="0"/>
              </a:rPr>
              <a:t>• Applying scaling and normalization techniques for uniformity in variable ranges.</a:t>
            </a:r>
          </a:p>
          <a:p>
            <a:pPr marL="0" indent="0" algn="just">
              <a:buNone/>
            </a:pPr>
            <a:r>
              <a:rPr lang="en-US" sz="2400" b="1" dirty="0">
                <a:latin typeface="Trebuchet MS" panose="020B0603020202020204" pitchFamily="34" charset="0"/>
              </a:rPr>
              <a:t>• </a:t>
            </a:r>
            <a:r>
              <a:rPr lang="en-US" sz="2400" b="1" dirty="0">
                <a:solidFill>
                  <a:schemeClr val="accent2"/>
                </a:solidFill>
                <a:latin typeface="Trebuchet MS" panose="020B0603020202020204" pitchFamily="34" charset="0"/>
              </a:rPr>
              <a:t>Splitting preprocessed data into training and testing sets </a:t>
            </a:r>
            <a:r>
              <a:rPr lang="en-US" sz="2400" b="1" dirty="0">
                <a:latin typeface="Trebuchet MS" panose="020B0603020202020204" pitchFamily="34" charset="0"/>
              </a:rPr>
              <a:t>for accurate water quality predictions.</a:t>
            </a:r>
            <a:endParaRPr lang="en-IN" sz="2400" b="1" dirty="0">
              <a:latin typeface="Trebuchet MS" panose="020B0603020202020204" pitchFamily="34" charset="0"/>
            </a:endParaRPr>
          </a:p>
        </p:txBody>
      </p:sp>
      <p:sp>
        <p:nvSpPr>
          <p:cNvPr id="4" name="Slide Number Placeholder 3">
            <a:extLst>
              <a:ext uri="{FF2B5EF4-FFF2-40B4-BE49-F238E27FC236}">
                <a16:creationId xmlns:a16="http://schemas.microsoft.com/office/drawing/2014/main" id="{C7594037-2EC1-15D0-511E-C476079BB5FE}"/>
              </a:ext>
            </a:extLst>
          </p:cNvPr>
          <p:cNvSpPr>
            <a:spLocks noGrp="1"/>
          </p:cNvSpPr>
          <p:nvPr>
            <p:ph type="sldNum" sz="quarter" idx="12"/>
          </p:nvPr>
        </p:nvSpPr>
        <p:spPr>
          <a:xfrm>
            <a:off x="9254412" y="6473258"/>
            <a:ext cx="2743200" cy="365125"/>
          </a:xfrm>
        </p:spPr>
        <p:txBody>
          <a:bodyPr/>
          <a:lstStyle/>
          <a:p>
            <a:r>
              <a:rPr lang="en-US" sz="2400" b="1" dirty="0">
                <a:ln w="22225">
                  <a:solidFill>
                    <a:schemeClr val="accent2"/>
                  </a:solidFill>
                  <a:prstDash val="solid"/>
                </a:ln>
                <a:solidFill>
                  <a:schemeClr val="accent2">
                    <a:lumMod val="40000"/>
                    <a:lumOff val="60000"/>
                  </a:schemeClr>
                </a:solidFill>
              </a:rPr>
              <a:t>18</a:t>
            </a:r>
            <a:endParaRPr lang="en-IN" sz="24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86414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D0BBA-4A27-51B6-9D68-36BA9BA643E4}"/>
              </a:ext>
            </a:extLst>
          </p:cNvPr>
          <p:cNvSpPr>
            <a:spLocks noGrp="1"/>
          </p:cNvSpPr>
          <p:nvPr>
            <p:ph type="title"/>
          </p:nvPr>
        </p:nvSpPr>
        <p:spPr>
          <a:xfrm>
            <a:off x="1797666" y="712236"/>
            <a:ext cx="8596668" cy="855306"/>
          </a:xfrm>
        </p:spPr>
        <p:txBody>
          <a:bodyPr>
            <a:normAutofit/>
          </a:bodyPr>
          <a:lstStyle/>
          <a:p>
            <a:pPr algn="ctr"/>
            <a:r>
              <a:rPr lang="en-US" sz="4000" b="1" dirty="0">
                <a:latin typeface="Trebuchet MS" panose="020B0603020202020204" pitchFamily="34" charset="0"/>
              </a:rPr>
              <a:t>Abstract</a:t>
            </a:r>
            <a:endParaRPr lang="en-IN" b="1" dirty="0">
              <a:latin typeface="Trebuchet MS" panose="020B0603020202020204" pitchFamily="34" charset="0"/>
            </a:endParaRPr>
          </a:p>
        </p:txBody>
      </p:sp>
      <p:sp>
        <p:nvSpPr>
          <p:cNvPr id="3" name="Content Placeholder 2">
            <a:extLst>
              <a:ext uri="{FF2B5EF4-FFF2-40B4-BE49-F238E27FC236}">
                <a16:creationId xmlns:a16="http://schemas.microsoft.com/office/drawing/2014/main" id="{DD56C575-5032-93DD-F4D6-B6DB8A3D063E}"/>
              </a:ext>
            </a:extLst>
          </p:cNvPr>
          <p:cNvSpPr>
            <a:spLocks noGrp="1"/>
          </p:cNvSpPr>
          <p:nvPr>
            <p:ph idx="1"/>
          </p:nvPr>
        </p:nvSpPr>
        <p:spPr>
          <a:xfrm>
            <a:off x="1498427" y="1449676"/>
            <a:ext cx="9698308" cy="5691674"/>
          </a:xfrm>
        </p:spPr>
        <p:txBody>
          <a:bodyPr>
            <a:noAutofit/>
          </a:bodyPr>
          <a:lstStyle/>
          <a:p>
            <a:pPr algn="just">
              <a:lnSpc>
                <a:spcPct val="100000"/>
              </a:lnSpc>
            </a:pPr>
            <a:r>
              <a:rPr lang="en-GB" sz="2400" b="1" dirty="0">
                <a:solidFill>
                  <a:schemeClr val="tx1"/>
                </a:solidFill>
                <a:latin typeface="Trebuchet MS" panose="020B0603020202020204" pitchFamily="34" charset="0"/>
                <a:cs typeface="Times New Roman" pitchFamily="18" charset="0"/>
              </a:rPr>
              <a:t>Water Pollution poses a significant threat to environmental sustainability and human well-being. </a:t>
            </a:r>
            <a:r>
              <a:rPr lang="en-GB" sz="2400" b="1" dirty="0">
                <a:solidFill>
                  <a:schemeClr val="accent2"/>
                </a:solidFill>
                <a:latin typeface="Trebuchet MS" panose="020B0603020202020204" pitchFamily="34" charset="0"/>
                <a:cs typeface="Times New Roman" pitchFamily="18" charset="0"/>
              </a:rPr>
              <a:t>Addressing this challenge requires advanced monitoring and forecasting systems</a:t>
            </a:r>
          </a:p>
          <a:p>
            <a:pPr algn="just">
              <a:lnSpc>
                <a:spcPct val="100000"/>
              </a:lnSpc>
            </a:pPr>
            <a:r>
              <a:rPr lang="en-GB" sz="2400" b="1" dirty="0">
                <a:solidFill>
                  <a:schemeClr val="tx1"/>
                </a:solidFill>
                <a:latin typeface="Trebuchet MS" panose="020B0603020202020204" pitchFamily="34" charset="0"/>
                <a:cs typeface="Times New Roman" pitchFamily="18" charset="0"/>
              </a:rPr>
              <a:t>This research project proposes a comprehensive approach that </a:t>
            </a:r>
            <a:r>
              <a:rPr lang="en-GB" sz="2400" b="1" dirty="0">
                <a:solidFill>
                  <a:schemeClr val="accent2"/>
                </a:solidFill>
                <a:latin typeface="Trebuchet MS" panose="020B0603020202020204" pitchFamily="34" charset="0"/>
                <a:cs typeface="Times New Roman" pitchFamily="18" charset="0"/>
              </a:rPr>
              <a:t>integrates data analytics and machine learning techniques to predict water quality parameters such as </a:t>
            </a:r>
            <a:r>
              <a:rPr lang="en-GB" sz="2400" b="1" dirty="0">
                <a:solidFill>
                  <a:schemeClr val="accent2"/>
                </a:solidFill>
                <a:latin typeface="Trebuchet MS" panose="020B0603020202020204" pitchFamily="34" charset="0"/>
              </a:rPr>
              <a:t>chemical concentrations and microbial contamination </a:t>
            </a:r>
            <a:r>
              <a:rPr lang="en-GB" sz="2400" b="1" dirty="0">
                <a:solidFill>
                  <a:schemeClr val="accent2"/>
                </a:solidFill>
                <a:latin typeface="Trebuchet MS" panose="020B0603020202020204" pitchFamily="34" charset="0"/>
                <a:cs typeface="Times New Roman" pitchFamily="18" charset="0"/>
              </a:rPr>
              <a:t>with a high degree of accuracy. </a:t>
            </a:r>
          </a:p>
          <a:p>
            <a:pPr algn="just">
              <a:lnSpc>
                <a:spcPct val="100000"/>
              </a:lnSpc>
            </a:pPr>
            <a:r>
              <a:rPr lang="en-US" sz="2400" b="1" i="0" dirty="0">
                <a:solidFill>
                  <a:schemeClr val="tx1"/>
                </a:solidFill>
                <a:effectLst/>
                <a:latin typeface="Trebuchet MS" panose="020B0603020202020204" pitchFamily="34" charset="0"/>
              </a:rPr>
              <a:t>The proposed approach not only enhances </a:t>
            </a:r>
            <a:r>
              <a:rPr lang="en-US" sz="2400" b="1" i="0" dirty="0">
                <a:solidFill>
                  <a:schemeClr val="accent2"/>
                </a:solidFill>
                <a:effectLst/>
                <a:latin typeface="Trebuchet MS" panose="020B0603020202020204" pitchFamily="34" charset="0"/>
              </a:rPr>
              <a:t>early detection and response to pollution incidents</a:t>
            </a:r>
            <a:r>
              <a:rPr lang="en-US" sz="2400" b="1" i="0" dirty="0">
                <a:solidFill>
                  <a:schemeClr val="tx1"/>
                </a:solidFill>
                <a:effectLst/>
                <a:latin typeface="Trebuchet MS" panose="020B0603020202020204" pitchFamily="34" charset="0"/>
              </a:rPr>
              <a:t> but also contributes to </a:t>
            </a:r>
            <a:r>
              <a:rPr lang="en-US" sz="2400" b="1" i="0" dirty="0">
                <a:solidFill>
                  <a:schemeClr val="accent2"/>
                </a:solidFill>
                <a:effectLst/>
                <a:latin typeface="Trebuchet MS" panose="020B0603020202020204" pitchFamily="34" charset="0"/>
              </a:rPr>
              <a:t>informed decision-making for </a:t>
            </a:r>
            <a:r>
              <a:rPr lang="en-US" sz="2400" b="1" i="0" dirty="0">
                <a:solidFill>
                  <a:schemeClr val="tx1"/>
                </a:solidFill>
                <a:effectLst/>
                <a:latin typeface="Trebuchet MS" panose="020B0603020202020204" pitchFamily="34" charset="0"/>
              </a:rPr>
              <a:t>effective water resource management and environmental conservation.</a:t>
            </a:r>
            <a:endParaRPr lang="en-GB" sz="2400" b="1" dirty="0">
              <a:solidFill>
                <a:schemeClr val="tx1"/>
              </a:solidFill>
              <a:latin typeface="Trebuchet MS" panose="020B0603020202020204" pitchFamily="34" charset="0"/>
              <a:cs typeface="Times New Roman" pitchFamily="18" charset="0"/>
            </a:endParaRPr>
          </a:p>
        </p:txBody>
      </p:sp>
      <p:sp>
        <p:nvSpPr>
          <p:cNvPr id="13" name="Slide Number Placeholder 12">
            <a:extLst>
              <a:ext uri="{FF2B5EF4-FFF2-40B4-BE49-F238E27FC236}">
                <a16:creationId xmlns:a16="http://schemas.microsoft.com/office/drawing/2014/main" id="{B09B6A7C-A741-BA6E-2944-ABE61F91BC96}"/>
              </a:ext>
            </a:extLst>
          </p:cNvPr>
          <p:cNvSpPr>
            <a:spLocks noGrp="1"/>
          </p:cNvSpPr>
          <p:nvPr>
            <p:ph type="sldNum" sz="quarter" idx="12"/>
          </p:nvPr>
        </p:nvSpPr>
        <p:spPr>
          <a:xfrm>
            <a:off x="9189963" y="6492875"/>
            <a:ext cx="2743200" cy="365125"/>
          </a:xfrm>
        </p:spPr>
        <p:txBody>
          <a:bodyPr/>
          <a:lstStyle/>
          <a:p>
            <a:r>
              <a:rPr lang="en-IN" sz="2400" b="1" dirty="0">
                <a:ln w="22225">
                  <a:solidFill>
                    <a:schemeClr val="accent2"/>
                  </a:solidFill>
                  <a:prstDash val="solid"/>
                </a:ln>
                <a:solidFill>
                  <a:schemeClr val="accent2">
                    <a:lumMod val="40000"/>
                    <a:lumOff val="60000"/>
                  </a:schemeClr>
                </a:solidFill>
              </a:rPr>
              <a:t>1</a:t>
            </a:r>
          </a:p>
        </p:txBody>
      </p:sp>
    </p:spTree>
    <p:extLst>
      <p:ext uri="{BB962C8B-B14F-4D97-AF65-F5344CB8AC3E}">
        <p14:creationId xmlns:p14="http://schemas.microsoft.com/office/powerpoint/2010/main" val="606763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9FB1A-18EF-50CF-5359-C2F5F07B6DD2}"/>
              </a:ext>
            </a:extLst>
          </p:cNvPr>
          <p:cNvSpPr>
            <a:spLocks noGrp="1"/>
          </p:cNvSpPr>
          <p:nvPr>
            <p:ph type="title"/>
          </p:nvPr>
        </p:nvSpPr>
        <p:spPr>
          <a:xfrm>
            <a:off x="838200" y="384742"/>
            <a:ext cx="10515600" cy="913169"/>
          </a:xfrm>
        </p:spPr>
        <p:txBody>
          <a:bodyPr>
            <a:normAutofit fontScale="90000"/>
          </a:bodyPr>
          <a:lstStyle/>
          <a:p>
            <a:pPr lvl="0" algn="ctr">
              <a:lnSpc>
                <a:spcPct val="150000"/>
              </a:lnSpc>
            </a:pPr>
            <a:r>
              <a:rPr lang="en-US" b="1" dirty="0">
                <a:latin typeface="Trebuchet MS" panose="020B0603020202020204" pitchFamily="34" charset="0"/>
                <a:cs typeface="Times New Roman" pitchFamily="18" charset="0"/>
              </a:rPr>
              <a:t>ML Algorithms</a:t>
            </a:r>
            <a:endParaRPr lang="en-IN" b="1" dirty="0">
              <a:latin typeface="Trebuchet MS" panose="020B0603020202020204" pitchFamily="34" charset="0"/>
              <a:cs typeface="Times New Roman" pitchFamily="18" charset="0"/>
            </a:endParaRPr>
          </a:p>
        </p:txBody>
      </p:sp>
      <p:sp>
        <p:nvSpPr>
          <p:cNvPr id="3" name="Content Placeholder 2">
            <a:extLst>
              <a:ext uri="{FF2B5EF4-FFF2-40B4-BE49-F238E27FC236}">
                <a16:creationId xmlns:a16="http://schemas.microsoft.com/office/drawing/2014/main" id="{AF9BAFFC-A7BA-28D9-B4CD-442AB3F701DA}"/>
              </a:ext>
            </a:extLst>
          </p:cNvPr>
          <p:cNvSpPr>
            <a:spLocks noGrp="1"/>
          </p:cNvSpPr>
          <p:nvPr>
            <p:ph idx="1"/>
          </p:nvPr>
        </p:nvSpPr>
        <p:spPr>
          <a:xfrm>
            <a:off x="1660071" y="1424409"/>
            <a:ext cx="8871857" cy="4351338"/>
          </a:xfrm>
        </p:spPr>
        <p:txBody>
          <a:bodyPr>
            <a:normAutofit/>
          </a:bodyPr>
          <a:lstStyle/>
          <a:p>
            <a:pPr algn="just"/>
            <a:r>
              <a:rPr lang="en-US" sz="2400" b="1" dirty="0">
                <a:latin typeface="Trebuchet MS" panose="020B0603020202020204" pitchFamily="34" charset="0"/>
              </a:rPr>
              <a:t>Water quality forecasting involves applying </a:t>
            </a:r>
            <a:r>
              <a:rPr lang="en-US" sz="2400" b="1" dirty="0">
                <a:solidFill>
                  <a:schemeClr val="accent2"/>
                </a:solidFill>
                <a:latin typeface="Trebuchet MS" panose="020B0603020202020204" pitchFamily="34" charset="0"/>
              </a:rPr>
              <a:t>data analytics and machine learning algorithms</a:t>
            </a:r>
            <a:r>
              <a:rPr lang="en-US" sz="2400" b="1" dirty="0">
                <a:latin typeface="Trebuchet MS" panose="020B0603020202020204" pitchFamily="34" charset="0"/>
              </a:rPr>
              <a:t> to predict future water quality parameters. </a:t>
            </a:r>
          </a:p>
          <a:p>
            <a:pPr algn="just"/>
            <a:r>
              <a:rPr lang="en-US" sz="2400" b="1" dirty="0">
                <a:latin typeface="Trebuchet MS" panose="020B0603020202020204" pitchFamily="34" charset="0"/>
              </a:rPr>
              <a:t>Regression algorithms, such as </a:t>
            </a:r>
            <a:r>
              <a:rPr lang="en-US" sz="2400" b="1" dirty="0">
                <a:solidFill>
                  <a:schemeClr val="accent2"/>
                </a:solidFill>
                <a:latin typeface="Trebuchet MS" panose="020B0603020202020204" pitchFamily="34" charset="0"/>
              </a:rPr>
              <a:t>logistic regression</a:t>
            </a:r>
            <a:r>
              <a:rPr lang="en-US" sz="2400" b="1" dirty="0">
                <a:latin typeface="Trebuchet MS" panose="020B0603020202020204" pitchFamily="34" charset="0"/>
              </a:rPr>
              <a:t>, can model relationships between various features and water quality metrics.</a:t>
            </a:r>
          </a:p>
          <a:p>
            <a:pPr algn="just"/>
            <a:r>
              <a:rPr lang="en-US" sz="2400" b="1" dirty="0">
                <a:latin typeface="Trebuchet MS" panose="020B0603020202020204" pitchFamily="34" charset="0"/>
              </a:rPr>
              <a:t> Deep learning models, like </a:t>
            </a:r>
            <a:r>
              <a:rPr lang="en-US" sz="2400" b="1" dirty="0">
                <a:solidFill>
                  <a:schemeClr val="accent2"/>
                </a:solidFill>
                <a:latin typeface="Trebuchet MS" panose="020B0603020202020204" pitchFamily="34" charset="0"/>
              </a:rPr>
              <a:t>CNN</a:t>
            </a:r>
            <a:r>
              <a:rPr lang="en-US" sz="2400" b="1" dirty="0">
                <a:latin typeface="Trebuchet MS" panose="020B0603020202020204" pitchFamily="34" charset="0"/>
              </a:rPr>
              <a:t>, are effective for </a:t>
            </a:r>
            <a:r>
              <a:rPr lang="en-US" sz="2400" b="1" dirty="0">
                <a:solidFill>
                  <a:schemeClr val="accent2"/>
                </a:solidFill>
                <a:latin typeface="Trebuchet MS" panose="020B0603020202020204" pitchFamily="34" charset="0"/>
              </a:rPr>
              <a:t>capturing temporal patterns</a:t>
            </a:r>
            <a:r>
              <a:rPr lang="en-US" sz="2400" b="1" dirty="0">
                <a:latin typeface="Trebuchet MS" panose="020B0603020202020204" pitchFamily="34" charset="0"/>
              </a:rPr>
              <a:t> in water quality data. </a:t>
            </a:r>
          </a:p>
          <a:p>
            <a:pPr algn="just"/>
            <a:r>
              <a:rPr lang="en-US" sz="2400" b="1" dirty="0">
                <a:latin typeface="Trebuchet MS" panose="020B0603020202020204" pitchFamily="34" charset="0"/>
              </a:rPr>
              <a:t>Decision tree-based algorithms, such as  </a:t>
            </a:r>
            <a:r>
              <a:rPr lang="en-US" sz="2400" b="1" dirty="0">
                <a:solidFill>
                  <a:schemeClr val="accent2"/>
                </a:solidFill>
                <a:latin typeface="Trebuchet MS" panose="020B0603020202020204" pitchFamily="34" charset="0"/>
              </a:rPr>
              <a:t>XG Boost, handle complex relationships</a:t>
            </a:r>
            <a:r>
              <a:rPr lang="en-US" sz="2400" b="1" dirty="0">
                <a:latin typeface="Trebuchet MS" panose="020B0603020202020204" pitchFamily="34" charset="0"/>
              </a:rPr>
              <a:t> and interactions within the dataset.</a:t>
            </a:r>
            <a:endParaRPr lang="en-IN" sz="2400" b="1" dirty="0">
              <a:latin typeface="Trebuchet MS" panose="020B0603020202020204" pitchFamily="34" charset="0"/>
            </a:endParaRPr>
          </a:p>
        </p:txBody>
      </p:sp>
      <p:sp>
        <p:nvSpPr>
          <p:cNvPr id="4" name="Slide Number Placeholder 3">
            <a:extLst>
              <a:ext uri="{FF2B5EF4-FFF2-40B4-BE49-F238E27FC236}">
                <a16:creationId xmlns:a16="http://schemas.microsoft.com/office/drawing/2014/main" id="{C7594037-2EC1-15D0-511E-C476079BB5FE}"/>
              </a:ext>
            </a:extLst>
          </p:cNvPr>
          <p:cNvSpPr>
            <a:spLocks noGrp="1"/>
          </p:cNvSpPr>
          <p:nvPr>
            <p:ph type="sldNum" sz="quarter" idx="12"/>
          </p:nvPr>
        </p:nvSpPr>
        <p:spPr>
          <a:xfrm>
            <a:off x="9263743" y="6473258"/>
            <a:ext cx="2743200" cy="365125"/>
          </a:xfrm>
        </p:spPr>
        <p:txBody>
          <a:bodyPr/>
          <a:lstStyle/>
          <a:p>
            <a:r>
              <a:rPr lang="en-US" sz="2400" b="1" dirty="0">
                <a:ln w="22225">
                  <a:solidFill>
                    <a:schemeClr val="accent2"/>
                  </a:solidFill>
                  <a:prstDash val="solid"/>
                </a:ln>
                <a:solidFill>
                  <a:schemeClr val="accent2">
                    <a:lumMod val="40000"/>
                    <a:lumOff val="60000"/>
                  </a:schemeClr>
                </a:solidFill>
              </a:rPr>
              <a:t>19</a:t>
            </a:r>
            <a:endParaRPr lang="en-IN" sz="24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3306274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9FB1A-18EF-50CF-5359-C2F5F07B6DD2}"/>
              </a:ext>
            </a:extLst>
          </p:cNvPr>
          <p:cNvSpPr>
            <a:spLocks noGrp="1"/>
          </p:cNvSpPr>
          <p:nvPr>
            <p:ph type="title"/>
          </p:nvPr>
        </p:nvSpPr>
        <p:spPr>
          <a:xfrm>
            <a:off x="838199" y="511240"/>
            <a:ext cx="10515600" cy="913169"/>
          </a:xfrm>
        </p:spPr>
        <p:txBody>
          <a:bodyPr>
            <a:normAutofit fontScale="90000"/>
          </a:bodyPr>
          <a:lstStyle/>
          <a:p>
            <a:pPr lvl="0" algn="ctr">
              <a:lnSpc>
                <a:spcPct val="150000"/>
              </a:lnSpc>
            </a:pPr>
            <a:r>
              <a:rPr lang="en-US" b="1" dirty="0">
                <a:latin typeface="Trebuchet MS" panose="020B0603020202020204" pitchFamily="34" charset="0"/>
                <a:cs typeface="Times New Roman" pitchFamily="18" charset="0"/>
              </a:rPr>
              <a:t>Feature Extraction </a:t>
            </a:r>
            <a:endParaRPr lang="en-IN" b="1" dirty="0">
              <a:latin typeface="Trebuchet MS" panose="020B0603020202020204" pitchFamily="34" charset="0"/>
              <a:cs typeface="Times New Roman" pitchFamily="18" charset="0"/>
            </a:endParaRPr>
          </a:p>
        </p:txBody>
      </p:sp>
      <p:sp>
        <p:nvSpPr>
          <p:cNvPr id="3" name="Content Placeholder 2">
            <a:extLst>
              <a:ext uri="{FF2B5EF4-FFF2-40B4-BE49-F238E27FC236}">
                <a16:creationId xmlns:a16="http://schemas.microsoft.com/office/drawing/2014/main" id="{AF9BAFFC-A7BA-28D9-B4CD-442AB3F701DA}"/>
              </a:ext>
            </a:extLst>
          </p:cNvPr>
          <p:cNvSpPr>
            <a:spLocks noGrp="1"/>
          </p:cNvSpPr>
          <p:nvPr>
            <p:ph idx="1"/>
          </p:nvPr>
        </p:nvSpPr>
        <p:spPr>
          <a:xfrm>
            <a:off x="1660071" y="1424409"/>
            <a:ext cx="8871857" cy="4351338"/>
          </a:xfrm>
        </p:spPr>
        <p:txBody>
          <a:bodyPr>
            <a:normAutofit/>
          </a:bodyPr>
          <a:lstStyle/>
          <a:p>
            <a:pPr indent="0" algn="just">
              <a:lnSpc>
                <a:spcPct val="100000"/>
              </a:lnSpc>
              <a:spcBef>
                <a:spcPts val="280"/>
              </a:spcBef>
              <a:spcAft>
                <a:spcPts val="0"/>
              </a:spcAft>
              <a:buNone/>
            </a:pPr>
            <a:r>
              <a:rPr lang="en-US" sz="2400" b="1" kern="100" dirty="0">
                <a:effectLst/>
                <a:latin typeface="Trebuchet MS" panose="020B0603020202020204" pitchFamily="34" charset="0"/>
                <a:ea typeface="Times New Roman" panose="02020603050405020304" pitchFamily="18" charset="0"/>
              </a:rPr>
              <a:t>•Transforms </a:t>
            </a:r>
            <a:r>
              <a:rPr lang="en-US" sz="2400" b="1" kern="100" dirty="0">
                <a:solidFill>
                  <a:schemeClr val="accent2"/>
                </a:solidFill>
                <a:effectLst/>
                <a:latin typeface="Trebuchet MS" panose="020B0603020202020204" pitchFamily="34" charset="0"/>
                <a:ea typeface="Times New Roman" panose="02020603050405020304" pitchFamily="18" charset="0"/>
              </a:rPr>
              <a:t>raw variables into meaningful features </a:t>
            </a:r>
            <a:r>
              <a:rPr lang="en-US" sz="2400" b="1" kern="100" dirty="0">
                <a:effectLst/>
                <a:latin typeface="Trebuchet MS" panose="020B0603020202020204" pitchFamily="34" charset="0"/>
                <a:ea typeface="Times New Roman" panose="02020603050405020304" pitchFamily="18" charset="0"/>
              </a:rPr>
              <a:t>for water quality forecasting.</a:t>
            </a:r>
          </a:p>
          <a:p>
            <a:pPr indent="0" algn="just">
              <a:lnSpc>
                <a:spcPct val="100000"/>
              </a:lnSpc>
              <a:spcBef>
                <a:spcPts val="280"/>
              </a:spcBef>
              <a:spcAft>
                <a:spcPts val="0"/>
              </a:spcAft>
              <a:buNone/>
            </a:pPr>
            <a:r>
              <a:rPr lang="en-US" sz="2400" b="1" kern="100" dirty="0">
                <a:effectLst/>
                <a:latin typeface="Trebuchet MS" panose="020B0603020202020204" pitchFamily="34" charset="0"/>
                <a:ea typeface="Times New Roman" panose="02020603050405020304" pitchFamily="18" charset="0"/>
              </a:rPr>
              <a:t>•Techniques like </a:t>
            </a:r>
            <a:r>
              <a:rPr lang="en-US" sz="2400" b="1" kern="100" dirty="0">
                <a:solidFill>
                  <a:schemeClr val="accent2"/>
                </a:solidFill>
                <a:latin typeface="Trebuchet MS" panose="020B0603020202020204" pitchFamily="34" charset="0"/>
                <a:ea typeface="Times New Roman" panose="02020603050405020304" pitchFamily="18" charset="0"/>
              </a:rPr>
              <a:t>P</a:t>
            </a:r>
            <a:r>
              <a:rPr lang="en-US" sz="2400" b="1" kern="100" dirty="0">
                <a:solidFill>
                  <a:schemeClr val="accent2"/>
                </a:solidFill>
                <a:effectLst/>
                <a:latin typeface="Trebuchet MS" panose="020B0603020202020204" pitchFamily="34" charset="0"/>
                <a:ea typeface="Times New Roman" panose="02020603050405020304" pitchFamily="18" charset="0"/>
              </a:rPr>
              <a:t>rincipal </a:t>
            </a:r>
            <a:r>
              <a:rPr lang="en-US" sz="2400" b="1" kern="100" dirty="0">
                <a:solidFill>
                  <a:schemeClr val="accent2"/>
                </a:solidFill>
                <a:latin typeface="Trebuchet MS" panose="020B0603020202020204" pitchFamily="34" charset="0"/>
                <a:ea typeface="Times New Roman" panose="02020603050405020304" pitchFamily="18" charset="0"/>
              </a:rPr>
              <a:t>C</a:t>
            </a:r>
            <a:r>
              <a:rPr lang="en-US" sz="2400" b="1" kern="100" dirty="0">
                <a:solidFill>
                  <a:schemeClr val="accent2"/>
                </a:solidFill>
                <a:effectLst/>
                <a:latin typeface="Trebuchet MS" panose="020B0603020202020204" pitchFamily="34" charset="0"/>
                <a:ea typeface="Times New Roman" panose="02020603050405020304" pitchFamily="18" charset="0"/>
              </a:rPr>
              <a:t>omponent </a:t>
            </a:r>
            <a:r>
              <a:rPr lang="en-US" sz="2400" b="1" kern="100" dirty="0">
                <a:solidFill>
                  <a:schemeClr val="accent2"/>
                </a:solidFill>
                <a:latin typeface="Trebuchet MS" panose="020B0603020202020204" pitchFamily="34" charset="0"/>
                <a:ea typeface="Times New Roman" panose="02020603050405020304" pitchFamily="18" charset="0"/>
              </a:rPr>
              <a:t>A</a:t>
            </a:r>
            <a:r>
              <a:rPr lang="en-US" sz="2400" b="1" kern="100" dirty="0">
                <a:solidFill>
                  <a:schemeClr val="accent2"/>
                </a:solidFill>
                <a:effectLst/>
                <a:latin typeface="Trebuchet MS" panose="020B0603020202020204" pitchFamily="34" charset="0"/>
                <a:ea typeface="Times New Roman" panose="02020603050405020304" pitchFamily="18" charset="0"/>
              </a:rPr>
              <a:t>nalysis </a:t>
            </a:r>
            <a:r>
              <a:rPr lang="en-US" sz="2400" b="1" kern="100" dirty="0">
                <a:effectLst/>
                <a:latin typeface="Trebuchet MS" panose="020B0603020202020204" pitchFamily="34" charset="0"/>
                <a:ea typeface="Times New Roman" panose="02020603050405020304" pitchFamily="18" charset="0"/>
              </a:rPr>
              <a:t>or wavelet analysis used to extract essential patterns.</a:t>
            </a:r>
          </a:p>
          <a:p>
            <a:pPr indent="0" algn="just">
              <a:lnSpc>
                <a:spcPct val="100000"/>
              </a:lnSpc>
              <a:spcBef>
                <a:spcPts val="280"/>
              </a:spcBef>
              <a:spcAft>
                <a:spcPts val="0"/>
              </a:spcAft>
              <a:buNone/>
            </a:pPr>
            <a:r>
              <a:rPr lang="en-US" sz="2400" b="1" kern="100" dirty="0">
                <a:effectLst/>
                <a:latin typeface="Trebuchet MS" panose="020B0603020202020204" pitchFamily="34" charset="0"/>
                <a:ea typeface="Times New Roman" panose="02020603050405020304" pitchFamily="18" charset="0"/>
              </a:rPr>
              <a:t>• </a:t>
            </a:r>
            <a:r>
              <a:rPr lang="en-US" sz="2400" b="1" kern="100" dirty="0">
                <a:solidFill>
                  <a:schemeClr val="accent2"/>
                </a:solidFill>
                <a:effectLst/>
                <a:latin typeface="Trebuchet MS" panose="020B0603020202020204" pitchFamily="34" charset="0"/>
                <a:ea typeface="Times New Roman" panose="02020603050405020304" pitchFamily="18" charset="0"/>
              </a:rPr>
              <a:t>Enhances input data </a:t>
            </a:r>
            <a:r>
              <a:rPr lang="en-US" sz="2400" b="1" kern="100" dirty="0">
                <a:effectLst/>
                <a:latin typeface="Trebuchet MS" panose="020B0603020202020204" pitchFamily="34" charset="0"/>
                <a:ea typeface="Times New Roman" panose="02020603050405020304" pitchFamily="18" charset="0"/>
              </a:rPr>
              <a:t>for machine learning models.</a:t>
            </a:r>
          </a:p>
          <a:p>
            <a:pPr indent="0" algn="just">
              <a:lnSpc>
                <a:spcPct val="100000"/>
              </a:lnSpc>
              <a:spcBef>
                <a:spcPts val="280"/>
              </a:spcBef>
              <a:spcAft>
                <a:spcPts val="0"/>
              </a:spcAft>
              <a:buNone/>
            </a:pPr>
            <a:r>
              <a:rPr lang="en-US" sz="2400" b="1" kern="100" dirty="0">
                <a:effectLst/>
                <a:latin typeface="Trebuchet MS" panose="020B0603020202020204" pitchFamily="34" charset="0"/>
                <a:ea typeface="Times New Roman" panose="02020603050405020304" pitchFamily="18" charset="0"/>
              </a:rPr>
              <a:t>•Contributes to </a:t>
            </a:r>
            <a:r>
              <a:rPr lang="en-US" sz="2400" b="1" kern="100" dirty="0">
                <a:solidFill>
                  <a:schemeClr val="accent2"/>
                </a:solidFill>
                <a:effectLst/>
                <a:latin typeface="Trebuchet MS" panose="020B0603020202020204" pitchFamily="34" charset="0"/>
                <a:ea typeface="Times New Roman" panose="02020603050405020304" pitchFamily="18" charset="0"/>
              </a:rPr>
              <a:t>accurate predictions </a:t>
            </a:r>
            <a:r>
              <a:rPr lang="en-US" sz="2400" b="1" kern="100" dirty="0">
                <a:effectLst/>
                <a:latin typeface="Trebuchet MS" panose="020B0603020202020204" pitchFamily="34" charset="0"/>
                <a:ea typeface="Times New Roman" panose="02020603050405020304" pitchFamily="18" charset="0"/>
              </a:rPr>
              <a:t>by enhancing representation of underlying patterns in the water quality dataset.</a:t>
            </a:r>
            <a:endParaRPr lang="en-IN" sz="2400" b="1" kern="100" dirty="0">
              <a:effectLst/>
              <a:latin typeface="Trebuchet MS" panose="020B0603020202020204" pitchFamily="34"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C7594037-2EC1-15D0-511E-C476079BB5FE}"/>
              </a:ext>
            </a:extLst>
          </p:cNvPr>
          <p:cNvSpPr>
            <a:spLocks noGrp="1"/>
          </p:cNvSpPr>
          <p:nvPr>
            <p:ph type="sldNum" sz="quarter" idx="12"/>
          </p:nvPr>
        </p:nvSpPr>
        <p:spPr>
          <a:xfrm>
            <a:off x="9235751" y="6473258"/>
            <a:ext cx="2743200" cy="365125"/>
          </a:xfrm>
        </p:spPr>
        <p:txBody>
          <a:bodyPr/>
          <a:lstStyle/>
          <a:p>
            <a:r>
              <a:rPr lang="en-US" sz="2400" b="1" dirty="0">
                <a:ln w="22225">
                  <a:solidFill>
                    <a:schemeClr val="accent2"/>
                  </a:solidFill>
                  <a:prstDash val="solid"/>
                </a:ln>
                <a:solidFill>
                  <a:schemeClr val="accent2">
                    <a:lumMod val="40000"/>
                    <a:lumOff val="60000"/>
                  </a:schemeClr>
                </a:solidFill>
              </a:rPr>
              <a:t>20</a:t>
            </a:r>
            <a:endParaRPr lang="en-IN" sz="24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3474899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9FB1A-18EF-50CF-5359-C2F5F07B6DD2}"/>
              </a:ext>
            </a:extLst>
          </p:cNvPr>
          <p:cNvSpPr>
            <a:spLocks noGrp="1"/>
          </p:cNvSpPr>
          <p:nvPr>
            <p:ph type="title"/>
          </p:nvPr>
        </p:nvSpPr>
        <p:spPr>
          <a:xfrm>
            <a:off x="838200" y="384742"/>
            <a:ext cx="10515600" cy="913169"/>
          </a:xfrm>
        </p:spPr>
        <p:txBody>
          <a:bodyPr>
            <a:normAutofit fontScale="90000"/>
          </a:bodyPr>
          <a:lstStyle/>
          <a:p>
            <a:pPr algn="ctr">
              <a:lnSpc>
                <a:spcPct val="150000"/>
              </a:lnSpc>
            </a:pPr>
            <a:r>
              <a:rPr lang="en-IN" b="1" dirty="0">
                <a:latin typeface="Trebuchet MS" panose="020B0603020202020204" pitchFamily="34" charset="0"/>
                <a:cs typeface="Times New Roman" pitchFamily="18" charset="0"/>
              </a:rPr>
              <a:t>Model Prediction </a:t>
            </a:r>
          </a:p>
        </p:txBody>
      </p:sp>
      <p:sp>
        <p:nvSpPr>
          <p:cNvPr id="3" name="Content Placeholder 2">
            <a:extLst>
              <a:ext uri="{FF2B5EF4-FFF2-40B4-BE49-F238E27FC236}">
                <a16:creationId xmlns:a16="http://schemas.microsoft.com/office/drawing/2014/main" id="{AF9BAFFC-A7BA-28D9-B4CD-442AB3F701DA}"/>
              </a:ext>
            </a:extLst>
          </p:cNvPr>
          <p:cNvSpPr>
            <a:spLocks noGrp="1"/>
          </p:cNvSpPr>
          <p:nvPr>
            <p:ph idx="1"/>
          </p:nvPr>
        </p:nvSpPr>
        <p:spPr>
          <a:xfrm>
            <a:off x="1660071" y="1424409"/>
            <a:ext cx="8871857" cy="4351338"/>
          </a:xfrm>
        </p:spPr>
        <p:txBody>
          <a:bodyPr>
            <a:normAutofit/>
          </a:bodyPr>
          <a:lstStyle/>
          <a:p>
            <a:pPr indent="0" algn="just">
              <a:lnSpc>
                <a:spcPct val="100000"/>
              </a:lnSpc>
              <a:spcBef>
                <a:spcPts val="280"/>
              </a:spcBef>
              <a:spcAft>
                <a:spcPts val="0"/>
              </a:spcAft>
              <a:buNone/>
            </a:pPr>
            <a:r>
              <a:rPr lang="en-US" sz="2400" b="1" kern="100" dirty="0">
                <a:effectLst/>
                <a:latin typeface="Trebuchet MS" panose="020B0603020202020204" pitchFamily="34" charset="0"/>
                <a:ea typeface="Times New Roman" panose="02020603050405020304" pitchFamily="18" charset="0"/>
              </a:rPr>
              <a:t>• Output prediction based on trained models.</a:t>
            </a:r>
          </a:p>
          <a:p>
            <a:pPr indent="0" algn="just">
              <a:lnSpc>
                <a:spcPct val="100000"/>
              </a:lnSpc>
              <a:spcBef>
                <a:spcPts val="280"/>
              </a:spcBef>
              <a:spcAft>
                <a:spcPts val="0"/>
              </a:spcAft>
              <a:buNone/>
            </a:pPr>
            <a:r>
              <a:rPr lang="en-US" sz="2400" b="1" kern="100" dirty="0">
                <a:effectLst/>
                <a:latin typeface="Trebuchet MS" panose="020B0603020202020204" pitchFamily="34" charset="0"/>
                <a:ea typeface="Times New Roman" panose="02020603050405020304" pitchFamily="18" charset="0"/>
              </a:rPr>
              <a:t>• </a:t>
            </a:r>
            <a:r>
              <a:rPr lang="en-US" sz="2400" b="1" kern="100" dirty="0">
                <a:solidFill>
                  <a:schemeClr val="accent2"/>
                </a:solidFill>
                <a:effectLst/>
                <a:latin typeface="Trebuchet MS" panose="020B0603020202020204" pitchFamily="34" charset="0"/>
                <a:ea typeface="Times New Roman" panose="02020603050405020304" pitchFamily="18" charset="0"/>
              </a:rPr>
              <a:t>Automated system </a:t>
            </a:r>
            <a:r>
              <a:rPr lang="en-US" sz="2400" b="1" kern="100" dirty="0">
                <a:effectLst/>
                <a:latin typeface="Trebuchet MS" panose="020B0603020202020204" pitchFamily="34" charset="0"/>
                <a:ea typeface="Times New Roman" panose="02020603050405020304" pitchFamily="18" charset="0"/>
              </a:rPr>
              <a:t>triggers </a:t>
            </a:r>
            <a:r>
              <a:rPr lang="en-US" sz="2400" b="1" kern="100" dirty="0">
                <a:solidFill>
                  <a:schemeClr val="accent2"/>
                </a:solidFill>
                <a:effectLst/>
                <a:latin typeface="Trebuchet MS" panose="020B0603020202020204" pitchFamily="34" charset="0"/>
                <a:ea typeface="Times New Roman" panose="02020603050405020304" pitchFamily="18" charset="0"/>
              </a:rPr>
              <a:t>email notifications for abnormal    water quality.</a:t>
            </a:r>
          </a:p>
          <a:p>
            <a:pPr indent="0" algn="just">
              <a:lnSpc>
                <a:spcPct val="100000"/>
              </a:lnSpc>
              <a:spcBef>
                <a:spcPts val="280"/>
              </a:spcBef>
              <a:spcAft>
                <a:spcPts val="0"/>
              </a:spcAft>
              <a:buNone/>
            </a:pPr>
            <a:r>
              <a:rPr lang="en-US" sz="2400" b="1" kern="100" dirty="0">
                <a:effectLst/>
                <a:latin typeface="Trebuchet MS" panose="020B0603020202020204" pitchFamily="34" charset="0"/>
                <a:ea typeface="Times New Roman" panose="02020603050405020304" pitchFamily="18" charset="0"/>
              </a:rPr>
              <a:t>• This </a:t>
            </a:r>
            <a:r>
              <a:rPr lang="en-US" sz="2400" b="1" kern="100" dirty="0">
                <a:solidFill>
                  <a:schemeClr val="accent2"/>
                </a:solidFill>
                <a:effectLst/>
                <a:latin typeface="Trebuchet MS" panose="020B0603020202020204" pitchFamily="34" charset="0"/>
                <a:ea typeface="Times New Roman" panose="02020603050405020304" pitchFamily="18" charset="0"/>
              </a:rPr>
              <a:t>alerting mechanism </a:t>
            </a:r>
            <a:r>
              <a:rPr lang="en-US" sz="2400" b="1" kern="100" dirty="0">
                <a:effectLst/>
                <a:latin typeface="Trebuchet MS" panose="020B0603020202020204" pitchFamily="34" charset="0"/>
                <a:ea typeface="Times New Roman" panose="02020603050405020304" pitchFamily="18" charset="0"/>
              </a:rPr>
              <a:t>enhances </a:t>
            </a:r>
            <a:r>
              <a:rPr lang="en-US" sz="2400" b="1" kern="100" dirty="0">
                <a:solidFill>
                  <a:schemeClr val="accent2"/>
                </a:solidFill>
                <a:effectLst/>
                <a:latin typeface="Trebuchet MS" panose="020B0603020202020204" pitchFamily="34" charset="0"/>
                <a:ea typeface="Times New Roman" panose="02020603050405020304" pitchFamily="18" charset="0"/>
              </a:rPr>
              <a:t>real-time monitoring and decision-making</a:t>
            </a:r>
            <a:r>
              <a:rPr lang="en-US" sz="2400" b="1" kern="100" dirty="0">
                <a:effectLst/>
                <a:latin typeface="Trebuchet MS" panose="020B0603020202020204" pitchFamily="34" charset="0"/>
                <a:ea typeface="Times New Roman" panose="02020603050405020304" pitchFamily="18" charset="0"/>
              </a:rPr>
              <a:t> enabling timely responses to potential water quality issues.</a:t>
            </a:r>
          </a:p>
          <a:p>
            <a:pPr indent="0" algn="just">
              <a:lnSpc>
                <a:spcPct val="100000"/>
              </a:lnSpc>
              <a:spcBef>
                <a:spcPts val="280"/>
              </a:spcBef>
              <a:spcAft>
                <a:spcPts val="0"/>
              </a:spcAft>
              <a:buNone/>
            </a:pPr>
            <a:r>
              <a:rPr lang="en-US" sz="2400" b="1" kern="100" dirty="0">
                <a:effectLst/>
                <a:latin typeface="Trebuchet MS" panose="020B0603020202020204" pitchFamily="34" charset="0"/>
                <a:ea typeface="Times New Roman" panose="02020603050405020304" pitchFamily="18" charset="0"/>
              </a:rPr>
              <a:t>• Facilitates </a:t>
            </a:r>
            <a:r>
              <a:rPr lang="en-US" sz="2400" b="1" kern="100" dirty="0">
                <a:solidFill>
                  <a:schemeClr val="accent2"/>
                </a:solidFill>
                <a:effectLst/>
                <a:latin typeface="Trebuchet MS" panose="020B0603020202020204" pitchFamily="34" charset="0"/>
                <a:ea typeface="Times New Roman" panose="02020603050405020304" pitchFamily="18" charset="0"/>
              </a:rPr>
              <a:t>prompt intervention and management actions </a:t>
            </a:r>
            <a:r>
              <a:rPr lang="en-US" sz="2400" b="1" kern="100" dirty="0">
                <a:effectLst/>
                <a:latin typeface="Trebuchet MS" panose="020B0603020202020204" pitchFamily="34" charset="0"/>
                <a:ea typeface="Times New Roman" panose="02020603050405020304" pitchFamily="18" charset="0"/>
              </a:rPr>
              <a:t>to maintain water safety and quality.</a:t>
            </a:r>
            <a:endParaRPr lang="en-IN" sz="2400" b="1" kern="100" dirty="0">
              <a:effectLst/>
              <a:latin typeface="Trebuchet MS" panose="020B0603020202020204" pitchFamily="34"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C7594037-2EC1-15D0-511E-C476079BB5FE}"/>
              </a:ext>
            </a:extLst>
          </p:cNvPr>
          <p:cNvSpPr>
            <a:spLocks noGrp="1"/>
          </p:cNvSpPr>
          <p:nvPr>
            <p:ph type="sldNum" sz="quarter" idx="12"/>
          </p:nvPr>
        </p:nvSpPr>
        <p:spPr>
          <a:xfrm>
            <a:off x="9254412" y="6473258"/>
            <a:ext cx="2743200" cy="365125"/>
          </a:xfrm>
        </p:spPr>
        <p:txBody>
          <a:bodyPr/>
          <a:lstStyle/>
          <a:p>
            <a:r>
              <a:rPr lang="en-US" sz="2400" b="1" dirty="0">
                <a:ln w="22225">
                  <a:solidFill>
                    <a:schemeClr val="accent2"/>
                  </a:solidFill>
                  <a:prstDash val="solid"/>
                </a:ln>
                <a:solidFill>
                  <a:schemeClr val="accent2">
                    <a:lumMod val="40000"/>
                    <a:lumOff val="60000"/>
                  </a:schemeClr>
                </a:solidFill>
              </a:rPr>
              <a:t>21</a:t>
            </a:r>
            <a:endParaRPr lang="en-IN" sz="24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2016135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696CC-642F-88F6-D15D-3DF4437EB785}"/>
              </a:ext>
            </a:extLst>
          </p:cNvPr>
          <p:cNvSpPr>
            <a:spLocks noGrp="1"/>
          </p:cNvSpPr>
          <p:nvPr>
            <p:ph type="title"/>
          </p:nvPr>
        </p:nvSpPr>
        <p:spPr>
          <a:xfrm>
            <a:off x="1337550" y="556149"/>
            <a:ext cx="8596668" cy="892629"/>
          </a:xfrm>
        </p:spPr>
        <p:txBody>
          <a:bodyPr>
            <a:normAutofit/>
          </a:bodyPr>
          <a:lstStyle/>
          <a:p>
            <a:pPr algn="ctr"/>
            <a:r>
              <a:rPr lang="en-US" sz="4000" b="1" dirty="0">
                <a:latin typeface="Trebuchet MS" panose="020B0603020202020204" pitchFamily="34" charset="0"/>
              </a:rPr>
              <a:t>Teck Stack</a:t>
            </a:r>
            <a:endParaRPr lang="en-IN" sz="4000" b="1" dirty="0">
              <a:latin typeface="Trebuchet MS" panose="020B0603020202020204" pitchFamily="34" charset="0"/>
            </a:endParaRPr>
          </a:p>
        </p:txBody>
      </p:sp>
      <p:sp>
        <p:nvSpPr>
          <p:cNvPr id="3" name="Content Placeholder 2">
            <a:extLst>
              <a:ext uri="{FF2B5EF4-FFF2-40B4-BE49-F238E27FC236}">
                <a16:creationId xmlns:a16="http://schemas.microsoft.com/office/drawing/2014/main" id="{F99233B7-936B-7E22-3AB5-DA674379918A}"/>
              </a:ext>
            </a:extLst>
          </p:cNvPr>
          <p:cNvSpPr>
            <a:spLocks noGrp="1"/>
          </p:cNvSpPr>
          <p:nvPr>
            <p:ph idx="1"/>
          </p:nvPr>
        </p:nvSpPr>
        <p:spPr>
          <a:xfrm>
            <a:off x="3595332" y="1819470"/>
            <a:ext cx="8596668" cy="4539133"/>
          </a:xfrm>
        </p:spPr>
        <p:txBody>
          <a:bodyPr>
            <a:normAutofit/>
          </a:bodyPr>
          <a:lstStyle/>
          <a:p>
            <a:r>
              <a:rPr lang="en-US" sz="3200" b="1" dirty="0">
                <a:latin typeface="Trebuchet MS" panose="020B0603020202020204" pitchFamily="34" charset="0"/>
              </a:rPr>
              <a:t>          </a:t>
            </a:r>
            <a:r>
              <a:rPr lang="en-US" b="1" dirty="0">
                <a:latin typeface="Trebuchet MS" panose="020B0603020202020204" pitchFamily="34" charset="0"/>
              </a:rPr>
              <a:t>Python</a:t>
            </a:r>
            <a:r>
              <a:rPr lang="en-US" sz="3200" b="1" dirty="0">
                <a:latin typeface="Trebuchet MS" panose="020B0603020202020204" pitchFamily="34" charset="0"/>
              </a:rPr>
              <a:t> </a:t>
            </a:r>
          </a:p>
          <a:p>
            <a:pPr marL="0" indent="0">
              <a:buNone/>
            </a:pPr>
            <a:endParaRPr lang="en-US" sz="3200" b="1" dirty="0">
              <a:latin typeface="Trebuchet MS" panose="020B0603020202020204" pitchFamily="34" charset="0"/>
            </a:endParaRPr>
          </a:p>
          <a:p>
            <a:r>
              <a:rPr lang="en-US" sz="3200" b="1" dirty="0">
                <a:latin typeface="Trebuchet MS" panose="020B0603020202020204" pitchFamily="34" charset="0"/>
              </a:rPr>
              <a:t>          </a:t>
            </a:r>
            <a:r>
              <a:rPr lang="en-US" b="1" dirty="0" err="1">
                <a:latin typeface="Trebuchet MS" panose="020B0603020202020204" pitchFamily="34" charset="0"/>
              </a:rPr>
              <a:t>Juypter</a:t>
            </a:r>
            <a:r>
              <a:rPr lang="en-US" b="1" dirty="0">
                <a:latin typeface="Trebuchet MS" panose="020B0603020202020204" pitchFamily="34" charset="0"/>
              </a:rPr>
              <a:t> Notebook</a:t>
            </a:r>
            <a:endParaRPr lang="en-US" sz="3200" b="1" dirty="0">
              <a:latin typeface="Trebuchet MS" panose="020B0603020202020204" pitchFamily="34" charset="0"/>
            </a:endParaRPr>
          </a:p>
          <a:p>
            <a:pPr marL="0" indent="0">
              <a:buNone/>
            </a:pPr>
            <a:endParaRPr lang="en-US" sz="3200" b="1" dirty="0">
              <a:latin typeface="Trebuchet MS" panose="020B0603020202020204" pitchFamily="34" charset="0"/>
            </a:endParaRPr>
          </a:p>
          <a:p>
            <a:r>
              <a:rPr lang="en-US" sz="3200" b="1" dirty="0">
                <a:latin typeface="Trebuchet MS" panose="020B0603020202020204" pitchFamily="34" charset="0"/>
              </a:rPr>
              <a:t>           </a:t>
            </a:r>
            <a:r>
              <a:rPr lang="en-US" b="1" dirty="0">
                <a:latin typeface="Trebuchet MS" panose="020B0603020202020204" pitchFamily="34" charset="0"/>
              </a:rPr>
              <a:t>HTML&amp;CSS</a:t>
            </a:r>
            <a:endParaRPr lang="en-IN" sz="3200" b="1" dirty="0">
              <a:latin typeface="Trebuchet MS" panose="020B0603020202020204" pitchFamily="34" charset="0"/>
            </a:endParaRPr>
          </a:p>
        </p:txBody>
      </p:sp>
      <p:pic>
        <p:nvPicPr>
          <p:cNvPr id="1028" name="Picture 4" descr="Python icon">
            <a:extLst>
              <a:ext uri="{FF2B5EF4-FFF2-40B4-BE49-F238E27FC236}">
                <a16:creationId xmlns:a16="http://schemas.microsoft.com/office/drawing/2014/main" id="{1FE79F4D-38C1-3309-97C5-A55CF25AF8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5862" y="1556080"/>
            <a:ext cx="1147665" cy="114766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4F72EEB-E1D3-940C-ADF2-5ED047D736B5}"/>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255351" y="2811047"/>
            <a:ext cx="848689" cy="983772"/>
          </a:xfrm>
          <a:prstGeom prst="rect">
            <a:avLst/>
          </a:prstGeom>
        </p:spPr>
      </p:pic>
      <p:pic>
        <p:nvPicPr>
          <p:cNvPr id="1030" name="Picture 6" descr="Html ">
            <a:extLst>
              <a:ext uri="{FF2B5EF4-FFF2-40B4-BE49-F238E27FC236}">
                <a16:creationId xmlns:a16="http://schemas.microsoft.com/office/drawing/2014/main" id="{BE1119DB-E9F3-DEC0-BC19-4AEC6320E2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55351" y="3955569"/>
            <a:ext cx="893237" cy="893237"/>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Placeholder 9">
            <a:extLst>
              <a:ext uri="{FF2B5EF4-FFF2-40B4-BE49-F238E27FC236}">
                <a16:creationId xmlns:a16="http://schemas.microsoft.com/office/drawing/2014/main" id="{E7BC13F3-2F39-E691-082C-F6E3C2FCD5CB}"/>
              </a:ext>
            </a:extLst>
          </p:cNvPr>
          <p:cNvSpPr>
            <a:spLocks noGrp="1"/>
          </p:cNvSpPr>
          <p:nvPr>
            <p:ph type="sldNum" sz="quarter" idx="12"/>
          </p:nvPr>
        </p:nvSpPr>
        <p:spPr>
          <a:xfrm>
            <a:off x="9263743" y="6459582"/>
            <a:ext cx="2743200" cy="365125"/>
          </a:xfrm>
        </p:spPr>
        <p:txBody>
          <a:bodyPr/>
          <a:lstStyle/>
          <a:p>
            <a:r>
              <a:rPr lang="en-IN" sz="2400" b="1" dirty="0">
                <a:ln w="22225">
                  <a:solidFill>
                    <a:schemeClr val="accent2"/>
                  </a:solidFill>
                  <a:prstDash val="solid"/>
                </a:ln>
                <a:solidFill>
                  <a:schemeClr val="accent2">
                    <a:lumMod val="40000"/>
                    <a:lumOff val="60000"/>
                  </a:schemeClr>
                </a:solidFill>
              </a:rPr>
              <a:t>22</a:t>
            </a:r>
          </a:p>
        </p:txBody>
      </p:sp>
    </p:spTree>
    <p:extLst>
      <p:ext uri="{BB962C8B-B14F-4D97-AF65-F5344CB8AC3E}">
        <p14:creationId xmlns:p14="http://schemas.microsoft.com/office/powerpoint/2010/main" val="3781100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circle(in)">
                                      <p:cBhvr>
                                        <p:cTn id="7" dur="1500"/>
                                        <p:tgtEl>
                                          <p:spTgt spid="1028"/>
                                        </p:tgtEl>
                                      </p:cBhvr>
                                    </p:animEffect>
                                  </p:childTnLst>
                                </p:cTn>
                              </p:par>
                              <p:par>
                                <p:cTn id="8" presetID="6" presetClass="entr" presetSubtype="16"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ircle(in)">
                                      <p:cBhvr>
                                        <p:cTn id="10" dur="1500"/>
                                        <p:tgtEl>
                                          <p:spTgt spid="5"/>
                                        </p:tgtEl>
                                      </p:cBhvr>
                                    </p:animEffect>
                                  </p:childTnLst>
                                </p:cTn>
                              </p:par>
                              <p:par>
                                <p:cTn id="11" presetID="6" presetClass="entr" presetSubtype="16" fill="hold" nodeType="withEffect">
                                  <p:stCondLst>
                                    <p:cond delay="0"/>
                                  </p:stCondLst>
                                  <p:childTnLst>
                                    <p:set>
                                      <p:cBhvr>
                                        <p:cTn id="12" dur="1" fill="hold">
                                          <p:stCondLst>
                                            <p:cond delay="0"/>
                                          </p:stCondLst>
                                        </p:cTn>
                                        <p:tgtEl>
                                          <p:spTgt spid="1030"/>
                                        </p:tgtEl>
                                        <p:attrNameLst>
                                          <p:attrName>style.visibility</p:attrName>
                                        </p:attrNameLst>
                                      </p:cBhvr>
                                      <p:to>
                                        <p:strVal val="visible"/>
                                      </p:to>
                                    </p:set>
                                    <p:animEffect transition="in" filter="circle(in)">
                                      <p:cBhvr>
                                        <p:cTn id="13" dur="1500"/>
                                        <p:tgtEl>
                                          <p:spTgt spid="1030"/>
                                        </p:tgtEl>
                                      </p:cBhvr>
                                    </p:animEffect>
                                  </p:childTnLst>
                                </p:cTn>
                              </p:par>
                              <p:par>
                                <p:cTn id="14" presetID="2" presetClass="entr" presetSubtype="2" fill="hold" nodeType="with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additive="base">
                                        <p:cTn id="16"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7" dur="500" fill="hold"/>
                                        <p:tgtEl>
                                          <p:spTgt spid="3">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2"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 calcmode="lin" valueType="num">
                                      <p:cBhvr additive="base">
                                        <p:cTn id="24"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792FA-73BF-8D4D-676E-623BD3B16A54}"/>
              </a:ext>
            </a:extLst>
          </p:cNvPr>
          <p:cNvSpPr>
            <a:spLocks noGrp="1"/>
          </p:cNvSpPr>
          <p:nvPr>
            <p:ph type="title"/>
          </p:nvPr>
        </p:nvSpPr>
        <p:spPr>
          <a:xfrm>
            <a:off x="1797666" y="768221"/>
            <a:ext cx="8596668" cy="911290"/>
          </a:xfrm>
        </p:spPr>
        <p:txBody>
          <a:bodyPr>
            <a:normAutofit/>
          </a:bodyPr>
          <a:lstStyle/>
          <a:p>
            <a:pPr algn="ctr"/>
            <a:r>
              <a:rPr lang="en-US" sz="4000" b="1" dirty="0">
                <a:latin typeface="Trebuchet MS" panose="020B0603020202020204" pitchFamily="34" charset="0"/>
              </a:rPr>
              <a:t>Conclusion</a:t>
            </a:r>
            <a:endParaRPr lang="en-IN" sz="4000" b="1" dirty="0">
              <a:latin typeface="Trebuchet MS" panose="020B0603020202020204" pitchFamily="34" charset="0"/>
            </a:endParaRPr>
          </a:p>
        </p:txBody>
      </p:sp>
      <p:sp>
        <p:nvSpPr>
          <p:cNvPr id="3" name="Content Placeholder 2">
            <a:extLst>
              <a:ext uri="{FF2B5EF4-FFF2-40B4-BE49-F238E27FC236}">
                <a16:creationId xmlns:a16="http://schemas.microsoft.com/office/drawing/2014/main" id="{8BB6278A-BE89-02B0-4B26-CADACC602682}"/>
              </a:ext>
            </a:extLst>
          </p:cNvPr>
          <p:cNvSpPr>
            <a:spLocks noGrp="1"/>
          </p:cNvSpPr>
          <p:nvPr>
            <p:ph idx="1"/>
          </p:nvPr>
        </p:nvSpPr>
        <p:spPr>
          <a:xfrm>
            <a:off x="1927636" y="1595535"/>
            <a:ext cx="8793238" cy="5122505"/>
          </a:xfrm>
        </p:spPr>
        <p:txBody>
          <a:bodyPr>
            <a:normAutofit/>
          </a:bodyPr>
          <a:lstStyle/>
          <a:p>
            <a:pPr algn="just"/>
            <a:r>
              <a:rPr lang="en-IN" sz="2400" b="1" dirty="0">
                <a:latin typeface="Trebuchet MS" panose="020B0603020202020204" pitchFamily="34" charset="0"/>
                <a:cs typeface="Times New Roman" pitchFamily="18" charset="0"/>
              </a:rPr>
              <a:t>In conclusion, the proposed water quality forecasting system combines the </a:t>
            </a:r>
            <a:r>
              <a:rPr lang="en-IN" sz="2400" b="1" dirty="0">
                <a:solidFill>
                  <a:schemeClr val="accent2"/>
                </a:solidFill>
                <a:latin typeface="Trebuchet MS" panose="020B0603020202020204" pitchFamily="34" charset="0"/>
                <a:cs typeface="Times New Roman" pitchFamily="18" charset="0"/>
              </a:rPr>
              <a:t>robust predictive capabilities of machine learning models with a user-friendly web interface</a:t>
            </a:r>
            <a:r>
              <a:rPr lang="en-IN" sz="2400" b="1" dirty="0">
                <a:latin typeface="Trebuchet MS" panose="020B0603020202020204" pitchFamily="34" charset="0"/>
                <a:cs typeface="Times New Roman" pitchFamily="18" charset="0"/>
              </a:rPr>
              <a:t>.</a:t>
            </a:r>
          </a:p>
          <a:p>
            <a:pPr algn="just"/>
            <a:r>
              <a:rPr lang="en-IN" sz="2400" b="1" dirty="0">
                <a:latin typeface="Trebuchet MS" panose="020B0603020202020204" pitchFamily="34" charset="0"/>
                <a:cs typeface="Times New Roman" pitchFamily="18" charset="0"/>
              </a:rPr>
              <a:t> The emphasis on accuracy ensures reliable pollution risk assessments, fostering informed decision-making.</a:t>
            </a:r>
          </a:p>
          <a:p>
            <a:pPr algn="just"/>
            <a:r>
              <a:rPr lang="en-IN" sz="2400" b="1" dirty="0">
                <a:latin typeface="Trebuchet MS" panose="020B0603020202020204" pitchFamily="34" charset="0"/>
                <a:cs typeface="Times New Roman" pitchFamily="18" charset="0"/>
              </a:rPr>
              <a:t> Additionally, </a:t>
            </a:r>
            <a:r>
              <a:rPr lang="en-IN" sz="2400" b="1" dirty="0">
                <a:solidFill>
                  <a:schemeClr val="accent2"/>
                </a:solidFill>
                <a:latin typeface="Trebuchet MS" panose="020B0603020202020204" pitchFamily="34" charset="0"/>
                <a:cs typeface="Times New Roman" pitchFamily="18" charset="0"/>
              </a:rPr>
              <a:t>the proactive notification feature empowers users to contribute actively to environmental well-being </a:t>
            </a:r>
            <a:r>
              <a:rPr lang="en-IN" sz="2400" b="1" dirty="0">
                <a:latin typeface="Trebuchet MS" panose="020B0603020202020204" pitchFamily="34" charset="0"/>
                <a:cs typeface="Times New Roman" pitchFamily="18" charset="0"/>
              </a:rPr>
              <a:t>by promptly alerting authorities when necessary.</a:t>
            </a:r>
          </a:p>
          <a:p>
            <a:pPr algn="just"/>
            <a:r>
              <a:rPr lang="en-IN" sz="2400" b="1" dirty="0">
                <a:latin typeface="Trebuchet MS" panose="020B0603020202020204" pitchFamily="34" charset="0"/>
                <a:cs typeface="Times New Roman" pitchFamily="18" charset="0"/>
              </a:rPr>
              <a:t> This holistic approach not only enhances the accessibility of water quality information but also encourages a collective effort towards </a:t>
            </a:r>
            <a:r>
              <a:rPr lang="en-IN" sz="2400" b="1" dirty="0">
                <a:solidFill>
                  <a:schemeClr val="accent2"/>
                </a:solidFill>
                <a:latin typeface="Trebuchet MS" panose="020B0603020202020204" pitchFamily="34" charset="0"/>
                <a:cs typeface="Times New Roman" pitchFamily="18" charset="0"/>
              </a:rPr>
              <a:t>sustainable water management</a:t>
            </a:r>
            <a:r>
              <a:rPr lang="en-IN" sz="2400" b="1" dirty="0">
                <a:latin typeface="Trebuchet MS" panose="020B0603020202020204" pitchFamily="34" charset="0"/>
                <a:cs typeface="Times New Roman" pitchFamily="18" charset="0"/>
              </a:rPr>
              <a:t>.</a:t>
            </a:r>
          </a:p>
        </p:txBody>
      </p:sp>
      <p:sp>
        <p:nvSpPr>
          <p:cNvPr id="9" name="Slide Number Placeholder 8">
            <a:extLst>
              <a:ext uri="{FF2B5EF4-FFF2-40B4-BE49-F238E27FC236}">
                <a16:creationId xmlns:a16="http://schemas.microsoft.com/office/drawing/2014/main" id="{9540E04F-5287-33E2-5789-88F7D1513877}"/>
              </a:ext>
            </a:extLst>
          </p:cNvPr>
          <p:cNvSpPr>
            <a:spLocks noGrp="1"/>
          </p:cNvSpPr>
          <p:nvPr>
            <p:ph type="sldNum" sz="quarter" idx="12"/>
          </p:nvPr>
        </p:nvSpPr>
        <p:spPr>
          <a:xfrm>
            <a:off x="9254412" y="6492875"/>
            <a:ext cx="2743200" cy="365125"/>
          </a:xfrm>
        </p:spPr>
        <p:txBody>
          <a:bodyPr/>
          <a:lstStyle/>
          <a:p>
            <a:r>
              <a:rPr lang="en-US" sz="2400" b="1" dirty="0">
                <a:ln w="22225">
                  <a:solidFill>
                    <a:schemeClr val="accent2"/>
                  </a:solidFill>
                  <a:prstDash val="solid"/>
                </a:ln>
                <a:solidFill>
                  <a:schemeClr val="accent2">
                    <a:lumMod val="40000"/>
                    <a:lumOff val="60000"/>
                  </a:schemeClr>
                </a:solidFill>
              </a:rPr>
              <a:t>23</a:t>
            </a:r>
            <a:endParaRPr lang="en-IN" sz="24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1302466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CC333-7649-956C-33CB-B6B56FFFCCB8}"/>
              </a:ext>
            </a:extLst>
          </p:cNvPr>
          <p:cNvSpPr>
            <a:spLocks noGrp="1"/>
          </p:cNvSpPr>
          <p:nvPr>
            <p:ph type="title"/>
          </p:nvPr>
        </p:nvSpPr>
        <p:spPr>
          <a:xfrm>
            <a:off x="1582404" y="31102"/>
            <a:ext cx="8596668" cy="817984"/>
          </a:xfrm>
        </p:spPr>
        <p:txBody>
          <a:bodyPr>
            <a:normAutofit/>
          </a:bodyPr>
          <a:lstStyle/>
          <a:p>
            <a:pPr algn="ctr"/>
            <a:r>
              <a:rPr lang="en-US" sz="4000" b="1" dirty="0">
                <a:latin typeface="Trebuchet MS" panose="020B0603020202020204" pitchFamily="34" charset="0"/>
              </a:rPr>
              <a:t>References</a:t>
            </a:r>
            <a:endParaRPr lang="en-IN" sz="4000" b="1" dirty="0">
              <a:latin typeface="Trebuchet MS" panose="020B0603020202020204" pitchFamily="34" charset="0"/>
            </a:endParaRPr>
          </a:p>
        </p:txBody>
      </p:sp>
      <p:sp>
        <p:nvSpPr>
          <p:cNvPr id="3" name="Content Placeholder 2">
            <a:extLst>
              <a:ext uri="{FF2B5EF4-FFF2-40B4-BE49-F238E27FC236}">
                <a16:creationId xmlns:a16="http://schemas.microsoft.com/office/drawing/2014/main" id="{F81139DB-3872-C975-9996-D5486790885D}"/>
              </a:ext>
            </a:extLst>
          </p:cNvPr>
          <p:cNvSpPr>
            <a:spLocks noGrp="1"/>
          </p:cNvSpPr>
          <p:nvPr>
            <p:ph idx="1"/>
          </p:nvPr>
        </p:nvSpPr>
        <p:spPr>
          <a:xfrm>
            <a:off x="354564" y="755780"/>
            <a:ext cx="11513976" cy="6363478"/>
          </a:xfrm>
        </p:spPr>
        <p:txBody>
          <a:bodyPr>
            <a:noAutofit/>
          </a:bodyPr>
          <a:lstStyle/>
          <a:p>
            <a:pPr marL="0" indent="0" algn="just">
              <a:lnSpc>
                <a:spcPct val="150000"/>
              </a:lnSpc>
              <a:buNone/>
            </a:pPr>
            <a:r>
              <a:rPr lang="en-IN" sz="1700" b="1" dirty="0">
                <a:latin typeface="Trebuchet MS" panose="020B0603020202020204" pitchFamily="34" charset="0"/>
                <a:cs typeface="Times New Roman" pitchFamily="18" charset="0"/>
              </a:rPr>
              <a:t>[1]. </a:t>
            </a:r>
            <a:r>
              <a:rPr lang="en-IN" sz="1700" b="1" dirty="0" err="1">
                <a:latin typeface="Trebuchet MS" panose="020B0603020202020204" pitchFamily="34" charset="0"/>
              </a:rPr>
              <a:t>Jalagam</a:t>
            </a:r>
            <a:r>
              <a:rPr lang="en-IN" sz="1700" b="1" dirty="0">
                <a:latin typeface="Trebuchet MS" panose="020B0603020202020204" pitchFamily="34" charset="0"/>
              </a:rPr>
              <a:t>, Lokesh, Nathaniel Shepherd, Jingyi Qi, Nicole Barclay, and Michael Smith. "Water Quality Predictions for Urban Streams Using Machine Learning." In </a:t>
            </a:r>
            <a:r>
              <a:rPr lang="en-IN" sz="1700" b="1" dirty="0" err="1">
                <a:latin typeface="Trebuchet MS" panose="020B0603020202020204" pitchFamily="34" charset="0"/>
              </a:rPr>
              <a:t>SoutheastCon</a:t>
            </a:r>
            <a:r>
              <a:rPr lang="en-IN" sz="1700" b="1" dirty="0">
                <a:latin typeface="Trebuchet MS" panose="020B0603020202020204" pitchFamily="34" charset="0"/>
              </a:rPr>
              <a:t> 2023, pp. 217-223. IEEE, 2023.</a:t>
            </a:r>
          </a:p>
          <a:p>
            <a:pPr marL="0" indent="0" algn="just">
              <a:lnSpc>
                <a:spcPct val="150000"/>
              </a:lnSpc>
              <a:buNone/>
            </a:pPr>
            <a:r>
              <a:rPr lang="en-IN" sz="1700" b="1" dirty="0">
                <a:latin typeface="Trebuchet MS" panose="020B0603020202020204" pitchFamily="34" charset="0"/>
                <a:cs typeface="Times New Roman" pitchFamily="18" charset="0"/>
              </a:rPr>
              <a:t>[2]. </a:t>
            </a:r>
            <a:r>
              <a:rPr lang="en-IN" sz="1700" b="1" dirty="0">
                <a:latin typeface="Trebuchet MS" panose="020B0603020202020204" pitchFamily="34" charset="0"/>
              </a:rPr>
              <a:t>Wang, </a:t>
            </a:r>
            <a:r>
              <a:rPr lang="en-IN" sz="1700" b="1" dirty="0" err="1">
                <a:latin typeface="Trebuchet MS" panose="020B0603020202020204" pitchFamily="34" charset="0"/>
              </a:rPr>
              <a:t>Mingyan</a:t>
            </a:r>
            <a:r>
              <a:rPr lang="en-IN" sz="1700" b="1" dirty="0">
                <a:latin typeface="Trebuchet MS" panose="020B0603020202020204" pitchFamily="34" charset="0"/>
              </a:rPr>
              <a:t>, Qing Xu, Yingying Cao, Shahbaz Gul Hassan, Wenjun Liu, Min He, </a:t>
            </a:r>
            <a:r>
              <a:rPr lang="en-IN" sz="1700" b="1" dirty="0" err="1">
                <a:latin typeface="Trebuchet MS" panose="020B0603020202020204" pitchFamily="34" charset="0"/>
              </a:rPr>
              <a:t>Tonglai</a:t>
            </a:r>
            <a:r>
              <a:rPr lang="en-IN" sz="1700" b="1" dirty="0">
                <a:latin typeface="Trebuchet MS" panose="020B0603020202020204" pitchFamily="34" charset="0"/>
              </a:rPr>
              <a:t> Liu et al. "An Ensemble Model for Water Temperature Prediction in Intensive Aquaculture." IEEE Access 11 (2023): 137285-137302.</a:t>
            </a:r>
          </a:p>
          <a:p>
            <a:pPr marL="0" indent="0" algn="just">
              <a:lnSpc>
                <a:spcPct val="150000"/>
              </a:lnSpc>
              <a:buNone/>
            </a:pPr>
            <a:r>
              <a:rPr lang="en-IN" sz="1700" b="1" dirty="0">
                <a:latin typeface="Trebuchet MS" panose="020B0603020202020204" pitchFamily="34" charset="0"/>
                <a:cs typeface="Times New Roman" pitchFamily="18" charset="0"/>
              </a:rPr>
              <a:t>[3]. </a:t>
            </a:r>
            <a:r>
              <a:rPr lang="en-IN" sz="1700" b="1" dirty="0">
                <a:latin typeface="Trebuchet MS" panose="020B0603020202020204" pitchFamily="34" charset="0"/>
              </a:rPr>
              <a:t>Liu, Wenjun, </a:t>
            </a:r>
            <a:r>
              <a:rPr lang="en-IN" sz="1700" b="1" dirty="0" err="1">
                <a:latin typeface="Trebuchet MS" panose="020B0603020202020204" pitchFamily="34" charset="0"/>
              </a:rPr>
              <a:t>Shuangyin</a:t>
            </a:r>
            <a:r>
              <a:rPr lang="en-IN" sz="1700" b="1" dirty="0">
                <a:latin typeface="Trebuchet MS" panose="020B0603020202020204" pitchFamily="34" charset="0"/>
              </a:rPr>
              <a:t> Liu, Shahbaz Gul Hassan, Yingying Cao, </a:t>
            </a:r>
            <a:r>
              <a:rPr lang="en-IN" sz="1700" b="1" dirty="0" err="1">
                <a:latin typeface="Trebuchet MS" panose="020B0603020202020204" pitchFamily="34" charset="0"/>
              </a:rPr>
              <a:t>Longqin</a:t>
            </a:r>
            <a:r>
              <a:rPr lang="en-IN" sz="1700" b="1" dirty="0">
                <a:latin typeface="Trebuchet MS" panose="020B0603020202020204" pitchFamily="34" charset="0"/>
              </a:rPr>
              <a:t> Xu, </a:t>
            </a:r>
            <a:r>
              <a:rPr lang="en-IN" sz="1700" b="1" dirty="0" err="1">
                <a:latin typeface="Trebuchet MS" panose="020B0603020202020204" pitchFamily="34" charset="0"/>
              </a:rPr>
              <a:t>Dachun</a:t>
            </a:r>
            <a:r>
              <a:rPr lang="en-IN" sz="1700" b="1" dirty="0">
                <a:latin typeface="Trebuchet MS" panose="020B0603020202020204" pitchFamily="34" charset="0"/>
              </a:rPr>
              <a:t> Feng, Liang Cao et al. "A Novel Hybrid Model to Predict Dissolved Oxygen for Efficient Water Quality in Intensive Aquaculture." IEEE Access 11 (2023): 29162-29174.</a:t>
            </a:r>
          </a:p>
          <a:p>
            <a:pPr marL="0" indent="0" algn="just">
              <a:lnSpc>
                <a:spcPct val="150000"/>
              </a:lnSpc>
              <a:buNone/>
            </a:pPr>
            <a:r>
              <a:rPr lang="en-IN" sz="1700" b="1" dirty="0">
                <a:latin typeface="Trebuchet MS" panose="020B0603020202020204" pitchFamily="34" charset="0"/>
                <a:cs typeface="Times New Roman" pitchFamily="18" charset="0"/>
              </a:rPr>
              <a:t>[4]. </a:t>
            </a:r>
            <a:r>
              <a:rPr lang="en-IN" sz="1700" b="1" dirty="0" err="1">
                <a:latin typeface="Trebuchet MS" panose="020B0603020202020204" pitchFamily="34" charset="0"/>
              </a:rPr>
              <a:t>Omambia</a:t>
            </a:r>
            <a:r>
              <a:rPr lang="en-IN" sz="1700" b="1" dirty="0">
                <a:latin typeface="Trebuchet MS" panose="020B0603020202020204" pitchFamily="34" charset="0"/>
              </a:rPr>
              <a:t>, Andrew, Benard </a:t>
            </a:r>
            <a:r>
              <a:rPr lang="en-IN" sz="1700" b="1" dirty="0" err="1">
                <a:latin typeface="Trebuchet MS" panose="020B0603020202020204" pitchFamily="34" charset="0"/>
              </a:rPr>
              <a:t>Maake</a:t>
            </a:r>
            <a:r>
              <a:rPr lang="en-IN" sz="1700" b="1" dirty="0">
                <a:latin typeface="Trebuchet MS" panose="020B0603020202020204" pitchFamily="34" charset="0"/>
              </a:rPr>
              <a:t>, and Anthony </a:t>
            </a:r>
            <a:r>
              <a:rPr lang="en-IN" sz="1700" b="1" dirty="0" err="1">
                <a:latin typeface="Trebuchet MS" panose="020B0603020202020204" pitchFamily="34" charset="0"/>
              </a:rPr>
              <a:t>Wambua</a:t>
            </a:r>
            <a:r>
              <a:rPr lang="en-IN" sz="1700" b="1" dirty="0">
                <a:latin typeface="Trebuchet MS" panose="020B0603020202020204" pitchFamily="34" charset="0"/>
              </a:rPr>
              <a:t>. "Water quality monitoring using IoT &amp; machine learning." In 2022 IST-Africa Conference (IST-Africa), pp. 1-8. IEEE, 2022.</a:t>
            </a:r>
          </a:p>
          <a:p>
            <a:pPr marL="0" indent="0" algn="just">
              <a:lnSpc>
                <a:spcPct val="150000"/>
              </a:lnSpc>
              <a:buNone/>
            </a:pPr>
            <a:r>
              <a:rPr lang="en-IN" sz="1700" b="1" dirty="0">
                <a:latin typeface="Trebuchet MS" panose="020B0603020202020204" pitchFamily="34" charset="0"/>
                <a:cs typeface="Times New Roman" pitchFamily="18" charset="0"/>
              </a:rPr>
              <a:t>[5]. </a:t>
            </a:r>
            <a:r>
              <a:rPr lang="en-IN" sz="1700" b="1" dirty="0">
                <a:latin typeface="Trebuchet MS" panose="020B0603020202020204" pitchFamily="34" charset="0"/>
              </a:rPr>
              <a:t>Zhu, </a:t>
            </a:r>
            <a:r>
              <a:rPr lang="en-IN" sz="1700" b="1" dirty="0" err="1">
                <a:latin typeface="Trebuchet MS" panose="020B0603020202020204" pitchFamily="34" charset="0"/>
              </a:rPr>
              <a:t>Mengyuan</a:t>
            </a:r>
            <a:r>
              <a:rPr lang="en-IN" sz="1700" b="1" dirty="0">
                <a:latin typeface="Trebuchet MS" panose="020B0603020202020204" pitchFamily="34" charset="0"/>
              </a:rPr>
              <a:t>, Jiawei Wang, Xiao Yang, Yu Zhang, </a:t>
            </a:r>
            <a:r>
              <a:rPr lang="en-IN" sz="1700" b="1" dirty="0" err="1">
                <a:latin typeface="Trebuchet MS" panose="020B0603020202020204" pitchFamily="34" charset="0"/>
              </a:rPr>
              <a:t>Linyu</a:t>
            </a:r>
            <a:r>
              <a:rPr lang="en-IN" sz="1700" b="1" dirty="0">
                <a:latin typeface="Trebuchet MS" panose="020B0603020202020204" pitchFamily="34" charset="0"/>
              </a:rPr>
              <a:t> Zhang, </a:t>
            </a:r>
            <a:r>
              <a:rPr lang="en-IN" sz="1700" b="1" dirty="0" err="1">
                <a:latin typeface="Trebuchet MS" panose="020B0603020202020204" pitchFamily="34" charset="0"/>
              </a:rPr>
              <a:t>Hongqiang</a:t>
            </a:r>
            <a:r>
              <a:rPr lang="en-IN" sz="1700" b="1" dirty="0">
                <a:latin typeface="Trebuchet MS" panose="020B0603020202020204" pitchFamily="34" charset="0"/>
              </a:rPr>
              <a:t> Ren, Bing Wu, and Lin Ye. "A review of the application of machine learning in water quality evaluation." Eco-Environment &amp; Health (2022).</a:t>
            </a:r>
            <a:endParaRPr lang="en-IN" sz="1700" b="1" dirty="0">
              <a:latin typeface="Trebuchet MS" panose="020B0603020202020204" pitchFamily="34" charset="0"/>
              <a:cs typeface="Times New Roman" pitchFamily="18" charset="0"/>
            </a:endParaRPr>
          </a:p>
        </p:txBody>
      </p:sp>
      <p:sp>
        <p:nvSpPr>
          <p:cNvPr id="9" name="Slide Number Placeholder 8">
            <a:extLst>
              <a:ext uri="{FF2B5EF4-FFF2-40B4-BE49-F238E27FC236}">
                <a16:creationId xmlns:a16="http://schemas.microsoft.com/office/drawing/2014/main" id="{C9A92A57-EFA9-1813-7EF6-7F8DAE27EA74}"/>
              </a:ext>
            </a:extLst>
          </p:cNvPr>
          <p:cNvSpPr>
            <a:spLocks noGrp="1"/>
          </p:cNvSpPr>
          <p:nvPr>
            <p:ph type="sldNum" sz="quarter" idx="12"/>
          </p:nvPr>
        </p:nvSpPr>
        <p:spPr>
          <a:xfrm>
            <a:off x="9254412" y="6461773"/>
            <a:ext cx="2743200" cy="365125"/>
          </a:xfrm>
        </p:spPr>
        <p:txBody>
          <a:bodyPr/>
          <a:lstStyle/>
          <a:p>
            <a:r>
              <a:rPr lang="en-US" sz="2400" b="1" dirty="0">
                <a:ln w="22225">
                  <a:solidFill>
                    <a:schemeClr val="accent2"/>
                  </a:solidFill>
                  <a:prstDash val="solid"/>
                </a:ln>
                <a:solidFill>
                  <a:schemeClr val="accent2">
                    <a:lumMod val="40000"/>
                    <a:lumOff val="60000"/>
                  </a:schemeClr>
                </a:solidFill>
              </a:rPr>
              <a:t>24</a:t>
            </a:r>
            <a:endParaRPr lang="en-IN" sz="24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4001869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50"/>
                                        <p:tgtEl>
                                          <p:spTgt spid="3">
                                            <p:txEl>
                                              <p:pRg st="0" end="0"/>
                                            </p:txEl>
                                          </p:spTgt>
                                        </p:tgtEl>
                                      </p:cBhvr>
                                    </p:animEffect>
                                    <p:anim calcmode="lin" valueType="num">
                                      <p:cBhvr>
                                        <p:cTn id="8"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25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50"/>
                                        <p:tgtEl>
                                          <p:spTgt spid="3">
                                            <p:txEl>
                                              <p:pRg st="1" end="1"/>
                                            </p:txEl>
                                          </p:spTgt>
                                        </p:tgtEl>
                                      </p:cBhvr>
                                    </p:animEffect>
                                    <p:anim calcmode="lin" valueType="num">
                                      <p:cBhvr>
                                        <p:cTn id="13"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25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50"/>
                                        <p:tgtEl>
                                          <p:spTgt spid="3">
                                            <p:txEl>
                                              <p:pRg st="2" end="2"/>
                                            </p:txEl>
                                          </p:spTgt>
                                        </p:tgtEl>
                                      </p:cBhvr>
                                    </p:animEffect>
                                    <p:anim calcmode="lin" valueType="num">
                                      <p:cBhvr>
                                        <p:cTn id="18"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25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50"/>
                                        <p:tgtEl>
                                          <p:spTgt spid="3">
                                            <p:txEl>
                                              <p:pRg st="3" end="3"/>
                                            </p:txEl>
                                          </p:spTgt>
                                        </p:tgtEl>
                                      </p:cBhvr>
                                    </p:animEffect>
                                    <p:anim calcmode="lin" valueType="num">
                                      <p:cBhvr>
                                        <p:cTn id="23" dur="25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25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50"/>
                                        <p:tgtEl>
                                          <p:spTgt spid="3">
                                            <p:txEl>
                                              <p:pRg st="4" end="4"/>
                                            </p:txEl>
                                          </p:spTgt>
                                        </p:tgtEl>
                                      </p:cBhvr>
                                    </p:animEffect>
                                    <p:anim calcmode="lin" valueType="num">
                                      <p:cBhvr>
                                        <p:cTn id="28" dur="25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25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3CA1C0-ABF0-6A9C-0F13-4A4154129E51}"/>
              </a:ext>
            </a:extLst>
          </p:cNvPr>
          <p:cNvSpPr>
            <a:spLocks noGrp="1"/>
          </p:cNvSpPr>
          <p:nvPr>
            <p:ph idx="1"/>
          </p:nvPr>
        </p:nvSpPr>
        <p:spPr>
          <a:xfrm>
            <a:off x="271797" y="114170"/>
            <a:ext cx="11480453" cy="6529226"/>
          </a:xfrm>
        </p:spPr>
        <p:txBody>
          <a:bodyPr>
            <a:noAutofit/>
          </a:bodyPr>
          <a:lstStyle/>
          <a:p>
            <a:pPr marL="0" indent="0" algn="just">
              <a:lnSpc>
                <a:spcPct val="150000"/>
              </a:lnSpc>
              <a:buNone/>
            </a:pPr>
            <a:r>
              <a:rPr lang="en-IN" sz="1700" b="1" dirty="0">
                <a:latin typeface="Trebuchet MS" panose="020B0603020202020204" pitchFamily="34" charset="0"/>
                <a:cs typeface="Times New Roman" pitchFamily="18" charset="0"/>
              </a:rPr>
              <a:t>[6]. </a:t>
            </a:r>
            <a:r>
              <a:rPr lang="en-IN" sz="1700" b="1" dirty="0" err="1">
                <a:latin typeface="Trebuchet MS" panose="020B0603020202020204" pitchFamily="34" charset="0"/>
              </a:rPr>
              <a:t>Kenchannavar</a:t>
            </a:r>
            <a:r>
              <a:rPr lang="en-IN" sz="1700" b="1" dirty="0">
                <a:latin typeface="Trebuchet MS" panose="020B0603020202020204" pitchFamily="34" charset="0"/>
              </a:rPr>
              <a:t>, Harish H., Prasad M. </a:t>
            </a:r>
            <a:r>
              <a:rPr lang="en-IN" sz="1700" b="1" dirty="0" err="1">
                <a:latin typeface="Trebuchet MS" panose="020B0603020202020204" pitchFamily="34" charset="0"/>
              </a:rPr>
              <a:t>Pujar</a:t>
            </a:r>
            <a:r>
              <a:rPr lang="en-IN" sz="1700" b="1" dirty="0">
                <a:latin typeface="Trebuchet MS" panose="020B0603020202020204" pitchFamily="34" charset="0"/>
              </a:rPr>
              <a:t>, Raviraj M. Kulkarni, and </a:t>
            </a:r>
            <a:r>
              <a:rPr lang="en-IN" sz="1700" b="1" dirty="0" err="1">
                <a:latin typeface="Trebuchet MS" panose="020B0603020202020204" pitchFamily="34" charset="0"/>
              </a:rPr>
              <a:t>Umakant</a:t>
            </a:r>
            <a:r>
              <a:rPr lang="en-IN" sz="1700" b="1" dirty="0">
                <a:latin typeface="Trebuchet MS" panose="020B0603020202020204" pitchFamily="34" charset="0"/>
              </a:rPr>
              <a:t> P. Kulkarni. "Evaluation and Analysis of Goodness of Fit for Water Quality Parameters Using Linear Regression Through the Internet-of-Things-Based Water Quality Monitoring System." IEEE Internet of Things Journal 9, no. 16 (2021): 14400-14407.</a:t>
            </a:r>
            <a:endParaRPr lang="en-IN" sz="1700" b="1" dirty="0">
              <a:latin typeface="Trebuchet MS" panose="020B0603020202020204" pitchFamily="34" charset="0"/>
              <a:cs typeface="Times New Roman" pitchFamily="18" charset="0"/>
            </a:endParaRPr>
          </a:p>
          <a:p>
            <a:pPr marL="0" indent="0" algn="just">
              <a:lnSpc>
                <a:spcPct val="150000"/>
              </a:lnSpc>
              <a:buNone/>
            </a:pPr>
            <a:r>
              <a:rPr lang="en-IN" sz="1700" b="1" dirty="0">
                <a:latin typeface="Trebuchet MS" panose="020B0603020202020204" pitchFamily="34" charset="0"/>
                <a:cs typeface="Times New Roman" pitchFamily="18" charset="0"/>
              </a:rPr>
              <a:t>[7]. </a:t>
            </a:r>
            <a:r>
              <a:rPr lang="en-IN" sz="1700" b="1" dirty="0">
                <a:latin typeface="Trebuchet MS" panose="020B0603020202020204" pitchFamily="34" charset="0"/>
              </a:rPr>
              <a:t>Nair, </a:t>
            </a:r>
            <a:r>
              <a:rPr lang="en-IN" sz="1700" b="1" dirty="0" err="1">
                <a:latin typeface="Trebuchet MS" panose="020B0603020202020204" pitchFamily="34" charset="0"/>
              </a:rPr>
              <a:t>Jitha</a:t>
            </a:r>
            <a:r>
              <a:rPr lang="en-IN" sz="1700" b="1" dirty="0">
                <a:latin typeface="Trebuchet MS" panose="020B0603020202020204" pitchFamily="34" charset="0"/>
              </a:rPr>
              <a:t> P., and M. S. Vijaya. "Predictive models for river water quality using machine learning and big data techniques-a Survey." In 2021 international conference on artificial intelligence and smart systems (ICAIS), pp. 1747-1753. IEEE, 2021.</a:t>
            </a:r>
          </a:p>
          <a:p>
            <a:pPr marL="0" indent="0" algn="just">
              <a:lnSpc>
                <a:spcPct val="150000"/>
              </a:lnSpc>
              <a:buNone/>
            </a:pPr>
            <a:r>
              <a:rPr lang="en-IN" sz="1700" b="1" dirty="0">
                <a:latin typeface="Trebuchet MS" panose="020B0603020202020204" pitchFamily="34" charset="0"/>
                <a:cs typeface="Times New Roman" pitchFamily="18" charset="0"/>
              </a:rPr>
              <a:t>[8]. </a:t>
            </a:r>
            <a:r>
              <a:rPr lang="en-IN" sz="1700" b="1" dirty="0">
                <a:latin typeface="Trebuchet MS" panose="020B0603020202020204" pitchFamily="34" charset="0"/>
              </a:rPr>
              <a:t>Rostam, Nur Aqilah </a:t>
            </a:r>
            <a:r>
              <a:rPr lang="en-IN" sz="1700" b="1" dirty="0" err="1">
                <a:latin typeface="Trebuchet MS" panose="020B0603020202020204" pitchFamily="34" charset="0"/>
              </a:rPr>
              <a:t>Paskhal</a:t>
            </a:r>
            <a:r>
              <a:rPr lang="en-IN" sz="1700" b="1" dirty="0">
                <a:latin typeface="Trebuchet MS" panose="020B0603020202020204" pitchFamily="34" charset="0"/>
              </a:rPr>
              <a:t>, Nurul </a:t>
            </a:r>
            <a:r>
              <a:rPr lang="en-IN" sz="1700" b="1" dirty="0" err="1">
                <a:latin typeface="Trebuchet MS" panose="020B0603020202020204" pitchFamily="34" charset="0"/>
              </a:rPr>
              <a:t>Hashimah</a:t>
            </a:r>
            <a:r>
              <a:rPr lang="en-IN" sz="1700" b="1" dirty="0">
                <a:latin typeface="Trebuchet MS" panose="020B0603020202020204" pitchFamily="34" charset="0"/>
              </a:rPr>
              <a:t> Ahamed </a:t>
            </a:r>
            <a:r>
              <a:rPr lang="en-IN" sz="1700" b="1" dirty="0" err="1">
                <a:latin typeface="Trebuchet MS" panose="020B0603020202020204" pitchFamily="34" charset="0"/>
              </a:rPr>
              <a:t>Hassain</a:t>
            </a:r>
            <a:r>
              <a:rPr lang="en-IN" sz="1700" b="1" dirty="0">
                <a:latin typeface="Trebuchet MS" panose="020B0603020202020204" pitchFamily="34" charset="0"/>
              </a:rPr>
              <a:t> </a:t>
            </a:r>
            <a:r>
              <a:rPr lang="en-IN" sz="1700" b="1" dirty="0" err="1">
                <a:latin typeface="Trebuchet MS" panose="020B0603020202020204" pitchFamily="34" charset="0"/>
              </a:rPr>
              <a:t>Malim</a:t>
            </a:r>
            <a:r>
              <a:rPr lang="en-IN" sz="1700" b="1" dirty="0">
                <a:latin typeface="Trebuchet MS" panose="020B0603020202020204" pitchFamily="34" charset="0"/>
              </a:rPr>
              <a:t>, </a:t>
            </a:r>
            <a:r>
              <a:rPr lang="en-IN" sz="1700" b="1" dirty="0" err="1">
                <a:latin typeface="Trebuchet MS" panose="020B0603020202020204" pitchFamily="34" charset="0"/>
              </a:rPr>
              <a:t>Rosni</a:t>
            </a:r>
            <a:r>
              <a:rPr lang="en-IN" sz="1700" b="1" dirty="0">
                <a:latin typeface="Trebuchet MS" panose="020B0603020202020204" pitchFamily="34" charset="0"/>
              </a:rPr>
              <a:t> Abdullah, Abdul Latif Ahmad, Boon Seng Ooi, and Derek </a:t>
            </a:r>
            <a:r>
              <a:rPr lang="en-IN" sz="1700" b="1" dirty="0" err="1">
                <a:latin typeface="Trebuchet MS" panose="020B0603020202020204" pitchFamily="34" charset="0"/>
              </a:rPr>
              <a:t>Juinn</a:t>
            </a:r>
            <a:r>
              <a:rPr lang="en-IN" sz="1700" b="1" dirty="0">
                <a:latin typeface="Trebuchet MS" panose="020B0603020202020204" pitchFamily="34" charset="0"/>
              </a:rPr>
              <a:t> </a:t>
            </a:r>
            <a:r>
              <a:rPr lang="en-IN" sz="1700" b="1" dirty="0" err="1">
                <a:latin typeface="Trebuchet MS" panose="020B0603020202020204" pitchFamily="34" charset="0"/>
              </a:rPr>
              <a:t>Chieh</a:t>
            </a:r>
            <a:r>
              <a:rPr lang="en-IN" sz="1700" b="1" dirty="0">
                <a:latin typeface="Trebuchet MS" panose="020B0603020202020204" pitchFamily="34" charset="0"/>
              </a:rPr>
              <a:t> Chan. "A complete proposed framework for coastal water quality monitoring system with algae predictive model." IEEE Access 9 (2021): 108249-108265.</a:t>
            </a:r>
          </a:p>
          <a:p>
            <a:pPr marL="0" indent="0" algn="just">
              <a:lnSpc>
                <a:spcPct val="150000"/>
              </a:lnSpc>
              <a:buNone/>
            </a:pPr>
            <a:r>
              <a:rPr lang="en-IN" sz="1700" b="1" dirty="0">
                <a:latin typeface="Trebuchet MS" panose="020B0603020202020204" pitchFamily="34" charset="0"/>
                <a:cs typeface="Times New Roman" pitchFamily="18" charset="0"/>
              </a:rPr>
              <a:t>[9]. </a:t>
            </a:r>
            <a:r>
              <a:rPr lang="en-US" sz="1700" b="1" dirty="0">
                <a:latin typeface="Trebuchet MS" panose="020B0603020202020204" pitchFamily="34" charset="0"/>
              </a:rPr>
              <a:t>Radhakrishnan, Neha, and Anju S. Pillai. "Comparison of water quality classification models using machine learning." In 2020 5th International Conference on Communication and Electronics Systems (ICCES), pp. 1183-1188. IEEE, 2020.</a:t>
            </a:r>
          </a:p>
          <a:p>
            <a:pPr marL="0" indent="0" algn="just">
              <a:lnSpc>
                <a:spcPct val="150000"/>
              </a:lnSpc>
              <a:buNone/>
            </a:pPr>
            <a:r>
              <a:rPr lang="en-IN" sz="1700" b="1" dirty="0">
                <a:latin typeface="Trebuchet MS" panose="020B0603020202020204" pitchFamily="34" charset="0"/>
                <a:cs typeface="Times New Roman" pitchFamily="18" charset="0"/>
              </a:rPr>
              <a:t>[10]. </a:t>
            </a:r>
            <a:r>
              <a:rPr lang="en-IN" sz="1700" b="1" dirty="0">
                <a:latin typeface="Trebuchet MS" panose="020B0603020202020204" pitchFamily="34" charset="0"/>
              </a:rPr>
              <a:t>Wu, Di, Hao Wang, Hadi Mohammed, and Razak Seidu. "Quality risk analysis for sustainable smart water supply using data perception." IEEE transactions on sustainable computing 5, no. 3 (2019): 377-388.</a:t>
            </a:r>
            <a:endParaRPr lang="en-IN" sz="1700" b="1" dirty="0">
              <a:latin typeface="Trebuchet MS" panose="020B0603020202020204" pitchFamily="34" charset="0"/>
              <a:cs typeface="Times New Roman" pitchFamily="18" charset="0"/>
            </a:endParaRPr>
          </a:p>
          <a:p>
            <a:endParaRPr lang="en-IN" sz="1700" b="1" dirty="0">
              <a:latin typeface="Trebuchet MS" panose="020B0603020202020204" pitchFamily="34" charset="0"/>
            </a:endParaRPr>
          </a:p>
        </p:txBody>
      </p:sp>
      <p:sp>
        <p:nvSpPr>
          <p:cNvPr id="8" name="Slide Number Placeholder 7">
            <a:extLst>
              <a:ext uri="{FF2B5EF4-FFF2-40B4-BE49-F238E27FC236}">
                <a16:creationId xmlns:a16="http://schemas.microsoft.com/office/drawing/2014/main" id="{560F6F92-4D7E-62AC-8993-A87468085844}"/>
              </a:ext>
            </a:extLst>
          </p:cNvPr>
          <p:cNvSpPr>
            <a:spLocks noGrp="1"/>
          </p:cNvSpPr>
          <p:nvPr>
            <p:ph type="sldNum" sz="quarter" idx="12"/>
          </p:nvPr>
        </p:nvSpPr>
        <p:spPr>
          <a:xfrm>
            <a:off x="9254412" y="6460833"/>
            <a:ext cx="2743200" cy="365125"/>
          </a:xfrm>
        </p:spPr>
        <p:txBody>
          <a:bodyPr/>
          <a:lstStyle/>
          <a:p>
            <a:r>
              <a:rPr lang="en-US" sz="2400" b="1" dirty="0">
                <a:ln w="22225">
                  <a:solidFill>
                    <a:schemeClr val="accent2"/>
                  </a:solidFill>
                  <a:prstDash val="solid"/>
                </a:ln>
                <a:solidFill>
                  <a:schemeClr val="accent2">
                    <a:lumMod val="40000"/>
                    <a:lumOff val="60000"/>
                  </a:schemeClr>
                </a:solidFill>
              </a:rPr>
              <a:t>25</a:t>
            </a:r>
            <a:endParaRPr lang="en-IN" sz="24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2765727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50"/>
                                        <p:tgtEl>
                                          <p:spTgt spid="3">
                                            <p:txEl>
                                              <p:pRg st="0" end="0"/>
                                            </p:txEl>
                                          </p:spTgt>
                                        </p:tgtEl>
                                      </p:cBhvr>
                                    </p:animEffect>
                                    <p:anim calcmode="lin" valueType="num">
                                      <p:cBhvr>
                                        <p:cTn id="8"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25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50"/>
                                        <p:tgtEl>
                                          <p:spTgt spid="3">
                                            <p:txEl>
                                              <p:pRg st="1" end="1"/>
                                            </p:txEl>
                                          </p:spTgt>
                                        </p:tgtEl>
                                      </p:cBhvr>
                                    </p:animEffect>
                                    <p:anim calcmode="lin" valueType="num">
                                      <p:cBhvr>
                                        <p:cTn id="13"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25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50"/>
                                        <p:tgtEl>
                                          <p:spTgt spid="3">
                                            <p:txEl>
                                              <p:pRg st="2" end="2"/>
                                            </p:txEl>
                                          </p:spTgt>
                                        </p:tgtEl>
                                      </p:cBhvr>
                                    </p:animEffect>
                                    <p:anim calcmode="lin" valueType="num">
                                      <p:cBhvr>
                                        <p:cTn id="18"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25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50"/>
                                        <p:tgtEl>
                                          <p:spTgt spid="3">
                                            <p:txEl>
                                              <p:pRg st="3" end="3"/>
                                            </p:txEl>
                                          </p:spTgt>
                                        </p:tgtEl>
                                      </p:cBhvr>
                                    </p:animEffect>
                                    <p:anim calcmode="lin" valueType="num">
                                      <p:cBhvr>
                                        <p:cTn id="23" dur="25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25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50"/>
                                        <p:tgtEl>
                                          <p:spTgt spid="3">
                                            <p:txEl>
                                              <p:pRg st="4" end="4"/>
                                            </p:txEl>
                                          </p:spTgt>
                                        </p:tgtEl>
                                      </p:cBhvr>
                                    </p:animEffect>
                                    <p:anim calcmode="lin" valueType="num">
                                      <p:cBhvr>
                                        <p:cTn id="28" dur="25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25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Thank You for a Memorable 2018 at the Littleover Lodge - Littleover Lodge">
            <a:extLst>
              <a:ext uri="{FF2B5EF4-FFF2-40B4-BE49-F238E27FC236}">
                <a16:creationId xmlns:a16="http://schemas.microsoft.com/office/drawing/2014/main" id="{1CE03206-1A10-2B0D-910E-4D4DE9B1E19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00808" y="-1949"/>
            <a:ext cx="8572967" cy="6788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2519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D0BBA-4A27-51B6-9D68-36BA9BA643E4}"/>
              </a:ext>
            </a:extLst>
          </p:cNvPr>
          <p:cNvSpPr>
            <a:spLocks noGrp="1"/>
          </p:cNvSpPr>
          <p:nvPr>
            <p:ph type="title"/>
          </p:nvPr>
        </p:nvSpPr>
        <p:spPr>
          <a:xfrm>
            <a:off x="1971806" y="637592"/>
            <a:ext cx="8596668" cy="855306"/>
          </a:xfrm>
        </p:spPr>
        <p:txBody>
          <a:bodyPr>
            <a:normAutofit/>
          </a:bodyPr>
          <a:lstStyle/>
          <a:p>
            <a:pPr algn="ctr"/>
            <a:r>
              <a:rPr lang="en-IN" sz="4000" b="1" dirty="0">
                <a:latin typeface="Trebuchet MS" panose="020B0603020202020204" pitchFamily="34" charset="0"/>
              </a:rPr>
              <a:t>Objectives</a:t>
            </a:r>
            <a:endParaRPr lang="en-IN" sz="4400" b="1" dirty="0">
              <a:latin typeface="Trebuchet MS" panose="020B0603020202020204" pitchFamily="34" charset="0"/>
            </a:endParaRPr>
          </a:p>
        </p:txBody>
      </p:sp>
      <p:sp>
        <p:nvSpPr>
          <p:cNvPr id="3" name="Content Placeholder 2">
            <a:extLst>
              <a:ext uri="{FF2B5EF4-FFF2-40B4-BE49-F238E27FC236}">
                <a16:creationId xmlns:a16="http://schemas.microsoft.com/office/drawing/2014/main" id="{DD56C575-5032-93DD-F4D6-B6DB8A3D063E}"/>
              </a:ext>
            </a:extLst>
          </p:cNvPr>
          <p:cNvSpPr>
            <a:spLocks noGrp="1"/>
          </p:cNvSpPr>
          <p:nvPr>
            <p:ph idx="1"/>
          </p:nvPr>
        </p:nvSpPr>
        <p:spPr>
          <a:xfrm>
            <a:off x="1785129" y="1492898"/>
            <a:ext cx="9451911" cy="4599991"/>
          </a:xfrm>
        </p:spPr>
        <p:txBody>
          <a:bodyPr>
            <a:noAutofit/>
          </a:bodyPr>
          <a:lstStyle/>
          <a:p>
            <a:pPr algn="just"/>
            <a:r>
              <a:rPr lang="en-GB" sz="2400" b="1" dirty="0">
                <a:latin typeface="Trebuchet MS" panose="020B0603020202020204" pitchFamily="34" charset="0"/>
              </a:rPr>
              <a:t>By leveraging historical data, the goal is to develop models that can </a:t>
            </a:r>
            <a:r>
              <a:rPr lang="en-GB" sz="2400" b="1" dirty="0">
                <a:solidFill>
                  <a:schemeClr val="accent2"/>
                </a:solidFill>
                <a:latin typeface="Trebuchet MS" panose="020B0603020202020204" pitchFamily="34" charset="0"/>
              </a:rPr>
              <a:t>identify patterns and trends </a:t>
            </a:r>
            <a:r>
              <a:rPr lang="en-GB" sz="2400" b="1" dirty="0">
                <a:latin typeface="Trebuchet MS" panose="020B0603020202020204" pitchFamily="34" charset="0"/>
              </a:rPr>
              <a:t>in various water quality parameters.</a:t>
            </a:r>
          </a:p>
          <a:p>
            <a:pPr algn="just"/>
            <a:r>
              <a:rPr lang="en-GB" sz="2400" b="1" dirty="0">
                <a:latin typeface="Trebuchet MS" panose="020B0603020202020204" pitchFamily="34" charset="0"/>
              </a:rPr>
              <a:t>This predictive capability aids in </a:t>
            </a:r>
            <a:r>
              <a:rPr lang="en-GB" sz="2400" b="1" dirty="0">
                <a:solidFill>
                  <a:schemeClr val="accent2"/>
                </a:solidFill>
                <a:latin typeface="Trebuchet MS" panose="020B0603020202020204" pitchFamily="34" charset="0"/>
              </a:rPr>
              <a:t>proactive decision-making for water resource management</a:t>
            </a:r>
            <a:r>
              <a:rPr lang="en-GB" sz="2400" b="1" dirty="0">
                <a:latin typeface="Trebuchet MS" panose="020B0603020202020204" pitchFamily="34" charset="0"/>
              </a:rPr>
              <a:t>, allowing for timely interventions to address potential contamination or quality issues. </a:t>
            </a:r>
          </a:p>
          <a:p>
            <a:pPr algn="just"/>
            <a:r>
              <a:rPr lang="en-GB" sz="2400" b="1" dirty="0">
                <a:latin typeface="Trebuchet MS" panose="020B0603020202020204" pitchFamily="34" charset="0"/>
              </a:rPr>
              <a:t>The ultimate aim is to </a:t>
            </a:r>
            <a:r>
              <a:rPr lang="en-GB" sz="2400" b="1" dirty="0">
                <a:solidFill>
                  <a:schemeClr val="accent2"/>
                </a:solidFill>
                <a:latin typeface="Trebuchet MS" panose="020B0603020202020204" pitchFamily="34" charset="0"/>
              </a:rPr>
              <a:t>enhance the overall efficiency and effectiveness of water quality monitoring and management </a:t>
            </a:r>
            <a:r>
              <a:rPr lang="en-GB" sz="2400" b="1" dirty="0">
                <a:latin typeface="Trebuchet MS" panose="020B0603020202020204" pitchFamily="34" charset="0"/>
              </a:rPr>
              <a:t>practices through the application of advanced analytics and machine learning techniques.</a:t>
            </a:r>
            <a:endParaRPr lang="en-IN" sz="2400" b="1" dirty="0">
              <a:latin typeface="Trebuchet MS" panose="020B0603020202020204" pitchFamily="34" charset="0"/>
            </a:endParaRPr>
          </a:p>
        </p:txBody>
      </p:sp>
      <p:sp>
        <p:nvSpPr>
          <p:cNvPr id="11" name="Slide Number Placeholder 10">
            <a:extLst>
              <a:ext uri="{FF2B5EF4-FFF2-40B4-BE49-F238E27FC236}">
                <a16:creationId xmlns:a16="http://schemas.microsoft.com/office/drawing/2014/main" id="{0C2AC6E3-413C-534A-FA89-87EC560D3EF4}"/>
              </a:ext>
            </a:extLst>
          </p:cNvPr>
          <p:cNvSpPr>
            <a:spLocks noGrp="1"/>
          </p:cNvSpPr>
          <p:nvPr>
            <p:ph type="sldNum" sz="quarter" idx="12"/>
          </p:nvPr>
        </p:nvSpPr>
        <p:spPr>
          <a:xfrm>
            <a:off x="9196874" y="6492875"/>
            <a:ext cx="2743200" cy="365125"/>
          </a:xfrm>
        </p:spPr>
        <p:txBody>
          <a:bodyPr/>
          <a:lstStyle/>
          <a:p>
            <a:r>
              <a:rPr lang="en-US" sz="2400" b="1" dirty="0">
                <a:ln w="22225">
                  <a:solidFill>
                    <a:schemeClr val="accent2"/>
                  </a:solidFill>
                  <a:prstDash val="solid"/>
                </a:ln>
                <a:solidFill>
                  <a:schemeClr val="accent2">
                    <a:lumMod val="40000"/>
                    <a:lumOff val="60000"/>
                  </a:schemeClr>
                </a:solidFill>
              </a:rPr>
              <a:t>2</a:t>
            </a:r>
            <a:endParaRPr lang="en-IN" sz="24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539345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DA51B2-929F-4CAA-6443-9CA39713A5EE}"/>
              </a:ext>
            </a:extLst>
          </p:cNvPr>
          <p:cNvSpPr>
            <a:spLocks noGrp="1"/>
          </p:cNvSpPr>
          <p:nvPr>
            <p:ph idx="1"/>
          </p:nvPr>
        </p:nvSpPr>
        <p:spPr>
          <a:xfrm>
            <a:off x="1797666" y="1819474"/>
            <a:ext cx="8948151" cy="3377677"/>
          </a:xfrm>
        </p:spPr>
        <p:txBody>
          <a:bodyPr>
            <a:noAutofit/>
          </a:bodyPr>
          <a:lstStyle/>
          <a:p>
            <a:pPr algn="just"/>
            <a:r>
              <a:rPr lang="en-US" sz="2400" b="1" dirty="0">
                <a:latin typeface="Trebuchet MS" panose="020B0603020202020204" pitchFamily="34" charset="0"/>
              </a:rPr>
              <a:t>The study examines </a:t>
            </a:r>
            <a:r>
              <a:rPr lang="en-US" sz="2400" b="1" dirty="0">
                <a:solidFill>
                  <a:schemeClr val="accent2"/>
                </a:solidFill>
                <a:latin typeface="Trebuchet MS" panose="020B0603020202020204" pitchFamily="34" charset="0"/>
              </a:rPr>
              <a:t>the impact of land use and rainfall on water quality in urban streams </a:t>
            </a:r>
            <a:r>
              <a:rPr lang="en-US" sz="2400" b="1" dirty="0">
                <a:latin typeface="Trebuchet MS" panose="020B0603020202020204" pitchFamily="34" charset="0"/>
              </a:rPr>
              <a:t>using machine learning models. It uses land use data and monthly average precipitation data to predict total suspended solids (TSS) pollutant levels. </a:t>
            </a:r>
          </a:p>
          <a:p>
            <a:pPr algn="just"/>
            <a:r>
              <a:rPr lang="en-US" sz="2400" b="1" dirty="0">
                <a:latin typeface="Trebuchet MS" panose="020B0603020202020204" pitchFamily="34" charset="0"/>
              </a:rPr>
              <a:t>The </a:t>
            </a:r>
            <a:r>
              <a:rPr lang="en-US" sz="2400" b="1" dirty="0">
                <a:solidFill>
                  <a:schemeClr val="accent2"/>
                </a:solidFill>
                <a:latin typeface="Trebuchet MS" panose="020B0603020202020204" pitchFamily="34" charset="0"/>
              </a:rPr>
              <a:t>accuracy of predictions is evaluated using statistical methods</a:t>
            </a:r>
            <a:r>
              <a:rPr lang="en-US" sz="2400" b="1" dirty="0">
                <a:latin typeface="Trebuchet MS" panose="020B0603020202020204" pitchFamily="34" charset="0"/>
              </a:rPr>
              <a:t>, indicating potential for effective water quality prediction.</a:t>
            </a:r>
          </a:p>
        </p:txBody>
      </p:sp>
      <p:sp>
        <p:nvSpPr>
          <p:cNvPr id="4" name="Title 1">
            <a:extLst>
              <a:ext uri="{FF2B5EF4-FFF2-40B4-BE49-F238E27FC236}">
                <a16:creationId xmlns:a16="http://schemas.microsoft.com/office/drawing/2014/main" id="{1991838A-5C80-CB48-871A-0AAF910BA63E}"/>
              </a:ext>
            </a:extLst>
          </p:cNvPr>
          <p:cNvSpPr txBox="1">
            <a:spLocks/>
          </p:cNvSpPr>
          <p:nvPr/>
        </p:nvSpPr>
        <p:spPr>
          <a:xfrm>
            <a:off x="1973407" y="870859"/>
            <a:ext cx="8596668" cy="8553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b="1" dirty="0">
                <a:solidFill>
                  <a:schemeClr val="tx1"/>
                </a:solidFill>
                <a:latin typeface="Trebuchet MS" panose="020B0603020202020204" pitchFamily="34" charset="0"/>
              </a:rPr>
              <a:t>Existing System</a:t>
            </a:r>
            <a:endParaRPr lang="en-IN" sz="4000" b="1" dirty="0">
              <a:solidFill>
                <a:schemeClr val="tx1"/>
              </a:solidFill>
              <a:latin typeface="Trebuchet MS" panose="020B0603020202020204" pitchFamily="34" charset="0"/>
            </a:endParaRPr>
          </a:p>
        </p:txBody>
      </p:sp>
      <p:sp>
        <p:nvSpPr>
          <p:cNvPr id="12" name="Slide Number Placeholder 11">
            <a:extLst>
              <a:ext uri="{FF2B5EF4-FFF2-40B4-BE49-F238E27FC236}">
                <a16:creationId xmlns:a16="http://schemas.microsoft.com/office/drawing/2014/main" id="{C40ADE20-ED24-6820-BCF5-4CD0A43DEBBB}"/>
              </a:ext>
            </a:extLst>
          </p:cNvPr>
          <p:cNvSpPr>
            <a:spLocks noGrp="1"/>
          </p:cNvSpPr>
          <p:nvPr>
            <p:ph type="sldNum" sz="quarter" idx="12"/>
          </p:nvPr>
        </p:nvSpPr>
        <p:spPr>
          <a:xfrm>
            <a:off x="9131559" y="6492875"/>
            <a:ext cx="2743200" cy="365125"/>
          </a:xfrm>
        </p:spPr>
        <p:txBody>
          <a:bodyPr/>
          <a:lstStyle/>
          <a:p>
            <a:r>
              <a:rPr lang="en-US" sz="2400" b="1" dirty="0">
                <a:ln w="22225">
                  <a:solidFill>
                    <a:schemeClr val="accent2"/>
                  </a:solidFill>
                  <a:prstDash val="solid"/>
                </a:ln>
                <a:solidFill>
                  <a:schemeClr val="accent2">
                    <a:lumMod val="40000"/>
                    <a:lumOff val="60000"/>
                  </a:schemeClr>
                </a:solidFill>
              </a:rPr>
              <a:t>3</a:t>
            </a:r>
            <a:endParaRPr lang="en-IN" sz="24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2425794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DA51B2-929F-4CAA-6443-9CA39713A5EE}"/>
              </a:ext>
            </a:extLst>
          </p:cNvPr>
          <p:cNvSpPr>
            <a:spLocks noGrp="1"/>
          </p:cNvSpPr>
          <p:nvPr>
            <p:ph idx="1"/>
          </p:nvPr>
        </p:nvSpPr>
        <p:spPr>
          <a:xfrm>
            <a:off x="1278294" y="1259634"/>
            <a:ext cx="9545216" cy="5178490"/>
          </a:xfrm>
        </p:spPr>
        <p:txBody>
          <a:bodyPr>
            <a:normAutofit/>
          </a:bodyPr>
          <a:lstStyle/>
          <a:p>
            <a:pPr marL="0" indent="0">
              <a:buNone/>
            </a:pPr>
            <a:r>
              <a:rPr lang="en-US" sz="2400" b="1" dirty="0">
                <a:latin typeface="Trebuchet MS" panose="020B0603020202020204" pitchFamily="34" charset="0"/>
              </a:rPr>
              <a:t>      </a:t>
            </a:r>
          </a:p>
          <a:p>
            <a:pPr algn="just"/>
            <a:r>
              <a:rPr lang="en-US" sz="2400" b="1" dirty="0">
                <a:latin typeface="Trebuchet MS" panose="020B0603020202020204" pitchFamily="34" charset="0"/>
              </a:rPr>
              <a:t>The proposed approach's </a:t>
            </a:r>
            <a:r>
              <a:rPr lang="en-US" sz="2400" b="1" dirty="0">
                <a:solidFill>
                  <a:schemeClr val="accent2"/>
                </a:solidFill>
                <a:latin typeface="Trebuchet MS" panose="020B0603020202020204" pitchFamily="34" charset="0"/>
              </a:rPr>
              <a:t>robustness and reliability can’t be assessed by readers without specific details </a:t>
            </a:r>
            <a:r>
              <a:rPr lang="en-US" sz="2400" b="1" dirty="0">
                <a:latin typeface="Trebuchet MS" panose="020B0603020202020204" pitchFamily="34" charset="0"/>
              </a:rPr>
              <a:t>about the </a:t>
            </a:r>
            <a:r>
              <a:rPr lang="en-US" sz="2400" b="1" dirty="0">
                <a:solidFill>
                  <a:schemeClr val="accent2"/>
                </a:solidFill>
                <a:latin typeface="Trebuchet MS" panose="020B0603020202020204" pitchFamily="34" charset="0"/>
              </a:rPr>
              <a:t>regression models, statistical methods</a:t>
            </a:r>
            <a:r>
              <a:rPr lang="en-US" sz="2400" b="1" dirty="0">
                <a:latin typeface="Trebuchet MS" panose="020B0603020202020204" pitchFamily="34" charset="0"/>
              </a:rPr>
              <a:t>, and actual water quality predictions.</a:t>
            </a:r>
          </a:p>
          <a:p>
            <a:pPr algn="just"/>
            <a:r>
              <a:rPr lang="en-US" sz="2400" b="1" dirty="0">
                <a:latin typeface="Trebuchet MS" panose="020B0603020202020204" pitchFamily="34" charset="0"/>
              </a:rPr>
              <a:t>The accuracy of predictions in water quality evaluation is measured using statistical methods, but the </a:t>
            </a:r>
            <a:r>
              <a:rPr lang="en-US" sz="2400" b="1" dirty="0">
                <a:solidFill>
                  <a:schemeClr val="accent2"/>
                </a:solidFill>
                <a:latin typeface="Trebuchet MS" panose="020B0603020202020204" pitchFamily="34" charset="0"/>
              </a:rPr>
              <a:t>evaluation criteria are unclear</a:t>
            </a:r>
            <a:r>
              <a:rPr lang="en-US" sz="2400" b="1" dirty="0">
                <a:latin typeface="Trebuchet MS" panose="020B0603020202020204" pitchFamily="34" charset="0"/>
              </a:rPr>
              <a:t>, leaving readers uncertain about their performance.</a:t>
            </a:r>
          </a:p>
          <a:p>
            <a:pPr algn="just"/>
            <a:r>
              <a:rPr lang="en-US" sz="2400" b="1" dirty="0">
                <a:latin typeface="Trebuchet MS" panose="020B0603020202020204" pitchFamily="34" charset="0"/>
              </a:rPr>
              <a:t>When there is an issue involving water contamination, the </a:t>
            </a:r>
            <a:r>
              <a:rPr lang="en-US" sz="2400" b="1" dirty="0">
                <a:solidFill>
                  <a:schemeClr val="accent2"/>
                </a:solidFill>
                <a:latin typeface="Trebuchet MS" panose="020B0603020202020204" pitchFamily="34" charset="0"/>
              </a:rPr>
              <a:t>system</a:t>
            </a:r>
            <a:r>
              <a:rPr lang="en-US" sz="2400" b="1" dirty="0">
                <a:latin typeface="Trebuchet MS" panose="020B0603020202020204" pitchFamily="34" charset="0"/>
              </a:rPr>
              <a:t> </a:t>
            </a:r>
            <a:r>
              <a:rPr lang="en-US" sz="2400" b="1" dirty="0">
                <a:solidFill>
                  <a:schemeClr val="accent2"/>
                </a:solidFill>
                <a:latin typeface="Trebuchet MS" panose="020B0603020202020204" pitchFamily="34" charset="0"/>
              </a:rPr>
              <a:t>might not be able to alert the public, environmental agencies, or emergency responders in real time.</a:t>
            </a:r>
            <a:endParaRPr lang="en-IN" sz="2400" b="1" dirty="0">
              <a:solidFill>
                <a:schemeClr val="accent2"/>
              </a:solidFill>
              <a:latin typeface="Trebuchet MS" panose="020B0603020202020204" pitchFamily="34" charset="0"/>
            </a:endParaRPr>
          </a:p>
        </p:txBody>
      </p:sp>
      <p:sp>
        <p:nvSpPr>
          <p:cNvPr id="4" name="Title 1">
            <a:extLst>
              <a:ext uri="{FF2B5EF4-FFF2-40B4-BE49-F238E27FC236}">
                <a16:creationId xmlns:a16="http://schemas.microsoft.com/office/drawing/2014/main" id="{1991838A-5C80-CB48-871A-0AAF910BA63E}"/>
              </a:ext>
            </a:extLst>
          </p:cNvPr>
          <p:cNvSpPr txBox="1">
            <a:spLocks/>
          </p:cNvSpPr>
          <p:nvPr/>
        </p:nvSpPr>
        <p:spPr>
          <a:xfrm>
            <a:off x="1620416" y="831981"/>
            <a:ext cx="8596668" cy="8553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4000" b="1" dirty="0">
                <a:solidFill>
                  <a:schemeClr val="tx1"/>
                </a:solidFill>
                <a:latin typeface="Trebuchet MS" panose="020B0603020202020204" pitchFamily="34" charset="0"/>
              </a:rPr>
              <a:t>Demerits</a:t>
            </a:r>
          </a:p>
        </p:txBody>
      </p:sp>
      <p:sp>
        <p:nvSpPr>
          <p:cNvPr id="10" name="Slide Number Placeholder 9">
            <a:extLst>
              <a:ext uri="{FF2B5EF4-FFF2-40B4-BE49-F238E27FC236}">
                <a16:creationId xmlns:a16="http://schemas.microsoft.com/office/drawing/2014/main" id="{046DF55B-C471-482F-626F-4C4A60AE5E8C}"/>
              </a:ext>
            </a:extLst>
          </p:cNvPr>
          <p:cNvSpPr>
            <a:spLocks noGrp="1"/>
          </p:cNvSpPr>
          <p:nvPr>
            <p:ph type="sldNum" sz="quarter" idx="12"/>
          </p:nvPr>
        </p:nvSpPr>
        <p:spPr>
          <a:xfrm>
            <a:off x="9133114" y="6492875"/>
            <a:ext cx="2743200" cy="365125"/>
          </a:xfrm>
        </p:spPr>
        <p:txBody>
          <a:bodyPr/>
          <a:lstStyle/>
          <a:p>
            <a:r>
              <a:rPr lang="en-US" sz="2400" b="1" dirty="0">
                <a:ln w="22225">
                  <a:solidFill>
                    <a:schemeClr val="accent2"/>
                  </a:solidFill>
                  <a:prstDash val="solid"/>
                </a:ln>
                <a:solidFill>
                  <a:schemeClr val="accent2">
                    <a:lumMod val="40000"/>
                    <a:lumOff val="60000"/>
                  </a:schemeClr>
                </a:solidFill>
              </a:rPr>
              <a:t>4</a:t>
            </a:r>
            <a:endParaRPr lang="en-IN" sz="24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3295068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FCF5A-8EDB-67FE-9F53-E03C5E804290}"/>
              </a:ext>
            </a:extLst>
          </p:cNvPr>
          <p:cNvSpPr>
            <a:spLocks noGrp="1"/>
          </p:cNvSpPr>
          <p:nvPr>
            <p:ph type="title"/>
          </p:nvPr>
        </p:nvSpPr>
        <p:spPr>
          <a:xfrm>
            <a:off x="4120329" y="1001487"/>
            <a:ext cx="8596668" cy="873967"/>
          </a:xfrm>
        </p:spPr>
        <p:txBody>
          <a:bodyPr>
            <a:normAutofit/>
          </a:bodyPr>
          <a:lstStyle/>
          <a:p>
            <a:r>
              <a:rPr lang="en-US" sz="4000" b="1" dirty="0">
                <a:latin typeface="Trebuchet MS" panose="020B0603020202020204" pitchFamily="34" charset="0"/>
              </a:rPr>
              <a:t>Proposed Solution</a:t>
            </a:r>
            <a:endParaRPr lang="en-IN" sz="4000" b="1" dirty="0">
              <a:latin typeface="Trebuchet MS" panose="020B0603020202020204" pitchFamily="34" charset="0"/>
            </a:endParaRPr>
          </a:p>
        </p:txBody>
      </p:sp>
      <p:sp>
        <p:nvSpPr>
          <p:cNvPr id="3" name="Content Placeholder 2">
            <a:extLst>
              <a:ext uri="{FF2B5EF4-FFF2-40B4-BE49-F238E27FC236}">
                <a16:creationId xmlns:a16="http://schemas.microsoft.com/office/drawing/2014/main" id="{23F4420C-168B-7192-2B44-96920186E2C3}"/>
              </a:ext>
            </a:extLst>
          </p:cNvPr>
          <p:cNvSpPr>
            <a:spLocks noGrp="1"/>
          </p:cNvSpPr>
          <p:nvPr>
            <p:ph idx="1"/>
          </p:nvPr>
        </p:nvSpPr>
        <p:spPr>
          <a:xfrm>
            <a:off x="1772816" y="1875454"/>
            <a:ext cx="9554547" cy="2901821"/>
          </a:xfrm>
        </p:spPr>
        <p:txBody>
          <a:bodyPr>
            <a:normAutofit/>
          </a:bodyPr>
          <a:lstStyle/>
          <a:p>
            <a:pPr algn="just"/>
            <a:r>
              <a:rPr lang="en-US" sz="2400" b="1" dirty="0">
                <a:latin typeface="Trebuchet MS" panose="020B0603020202020204" pitchFamily="34" charset="0"/>
              </a:rPr>
              <a:t>The Proposed Solution describes a process for gathering water quality data, </a:t>
            </a:r>
            <a:r>
              <a:rPr lang="en-US" sz="2400" b="1" dirty="0">
                <a:solidFill>
                  <a:schemeClr val="accent2"/>
                </a:solidFill>
                <a:latin typeface="Trebuchet MS" panose="020B0603020202020204" pitchFamily="34" charset="0"/>
              </a:rPr>
              <a:t>cleaning &amp; preprocessing</a:t>
            </a:r>
            <a:r>
              <a:rPr lang="en-US" sz="2400" b="1" dirty="0">
                <a:latin typeface="Trebuchet MS" panose="020B0603020202020204" pitchFamily="34" charset="0"/>
              </a:rPr>
              <a:t> it, extracting features, dividing the dataset into training and testing sets, using </a:t>
            </a:r>
            <a:r>
              <a:rPr lang="en-US" sz="2400" b="1" dirty="0">
                <a:solidFill>
                  <a:schemeClr val="accent2"/>
                </a:solidFill>
                <a:latin typeface="Trebuchet MS" panose="020B0603020202020204" pitchFamily="34" charset="0"/>
              </a:rPr>
              <a:t>machine learning models like XG Boost and KNN</a:t>
            </a:r>
            <a:r>
              <a:rPr lang="en-US" sz="2400" b="1" dirty="0">
                <a:latin typeface="Trebuchet MS" panose="020B0603020202020204" pitchFamily="34" charset="0"/>
              </a:rPr>
              <a:t>, evaluating performance, </a:t>
            </a:r>
            <a:r>
              <a:rPr lang="en-US" sz="2400" b="1" dirty="0">
                <a:solidFill>
                  <a:schemeClr val="accent2"/>
                </a:solidFill>
                <a:latin typeface="Trebuchet MS" panose="020B0603020202020204" pitchFamily="34" charset="0"/>
              </a:rPr>
              <a:t>creating a user-friendly web application</a:t>
            </a:r>
            <a:r>
              <a:rPr lang="en-US" sz="2400" b="1" dirty="0">
                <a:latin typeface="Trebuchet MS" panose="020B0603020202020204" pitchFamily="34" charset="0"/>
              </a:rPr>
              <a:t>, integrating the trained model for real-time prediction, and </a:t>
            </a:r>
            <a:r>
              <a:rPr lang="en-US" sz="2400" b="1" dirty="0">
                <a:solidFill>
                  <a:schemeClr val="accent2"/>
                </a:solidFill>
                <a:latin typeface="Trebuchet MS" panose="020B0603020202020204" pitchFamily="34" charset="0"/>
              </a:rPr>
              <a:t>prompting users to notify authorities via email</a:t>
            </a:r>
            <a:r>
              <a:rPr lang="en-US" sz="2400" b="1" dirty="0">
                <a:latin typeface="Trebuchet MS" panose="020B0603020202020204" pitchFamily="34" charset="0"/>
              </a:rPr>
              <a:t>.</a:t>
            </a:r>
          </a:p>
        </p:txBody>
      </p:sp>
      <p:sp>
        <p:nvSpPr>
          <p:cNvPr id="9" name="Slide Number Placeholder 8">
            <a:extLst>
              <a:ext uri="{FF2B5EF4-FFF2-40B4-BE49-F238E27FC236}">
                <a16:creationId xmlns:a16="http://schemas.microsoft.com/office/drawing/2014/main" id="{06A26990-644F-EBD0-2022-7AD7D36DCD83}"/>
              </a:ext>
            </a:extLst>
          </p:cNvPr>
          <p:cNvSpPr>
            <a:spLocks noGrp="1"/>
          </p:cNvSpPr>
          <p:nvPr>
            <p:ph type="sldNum" sz="quarter" idx="12"/>
          </p:nvPr>
        </p:nvSpPr>
        <p:spPr>
          <a:xfrm>
            <a:off x="9151775" y="6492875"/>
            <a:ext cx="2743200" cy="365125"/>
          </a:xfrm>
        </p:spPr>
        <p:txBody>
          <a:bodyPr/>
          <a:lstStyle/>
          <a:p>
            <a:r>
              <a:rPr lang="en-US" sz="2400" b="1" dirty="0">
                <a:ln w="22225">
                  <a:solidFill>
                    <a:schemeClr val="accent2"/>
                  </a:solidFill>
                  <a:prstDash val="solid"/>
                </a:ln>
                <a:solidFill>
                  <a:schemeClr val="accent2">
                    <a:lumMod val="40000"/>
                    <a:lumOff val="60000"/>
                  </a:schemeClr>
                </a:solidFill>
              </a:rPr>
              <a:t>5</a:t>
            </a:r>
            <a:endParaRPr lang="en-IN" sz="24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1175680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FCF5A-8EDB-67FE-9F53-E03C5E804290}"/>
              </a:ext>
            </a:extLst>
          </p:cNvPr>
          <p:cNvSpPr>
            <a:spLocks noGrp="1"/>
          </p:cNvSpPr>
          <p:nvPr>
            <p:ph type="title"/>
          </p:nvPr>
        </p:nvSpPr>
        <p:spPr>
          <a:xfrm>
            <a:off x="1964030" y="449425"/>
            <a:ext cx="8596668" cy="873967"/>
          </a:xfrm>
        </p:spPr>
        <p:txBody>
          <a:bodyPr>
            <a:normAutofit/>
          </a:bodyPr>
          <a:lstStyle/>
          <a:p>
            <a:pPr algn="ctr"/>
            <a:r>
              <a:rPr lang="en-IN" sz="4000" b="1" dirty="0">
                <a:latin typeface="Trebuchet MS" panose="020B0603020202020204" pitchFamily="34" charset="0"/>
              </a:rPr>
              <a:t>Merits</a:t>
            </a:r>
            <a:endParaRPr lang="en-IN" sz="4400" b="1" dirty="0">
              <a:latin typeface="Trebuchet MS" panose="020B0603020202020204" pitchFamily="34" charset="0"/>
            </a:endParaRPr>
          </a:p>
        </p:txBody>
      </p:sp>
      <p:sp>
        <p:nvSpPr>
          <p:cNvPr id="3" name="Content Placeholder 2">
            <a:extLst>
              <a:ext uri="{FF2B5EF4-FFF2-40B4-BE49-F238E27FC236}">
                <a16:creationId xmlns:a16="http://schemas.microsoft.com/office/drawing/2014/main" id="{23F4420C-168B-7192-2B44-96920186E2C3}"/>
              </a:ext>
            </a:extLst>
          </p:cNvPr>
          <p:cNvSpPr>
            <a:spLocks noGrp="1"/>
          </p:cNvSpPr>
          <p:nvPr>
            <p:ph idx="1"/>
          </p:nvPr>
        </p:nvSpPr>
        <p:spPr>
          <a:xfrm>
            <a:off x="1859903" y="886409"/>
            <a:ext cx="9346162" cy="5585925"/>
          </a:xfrm>
        </p:spPr>
        <p:txBody>
          <a:bodyPr>
            <a:noAutofit/>
          </a:bodyPr>
          <a:lstStyle/>
          <a:p>
            <a:pPr marL="0" indent="0">
              <a:buNone/>
            </a:pPr>
            <a:endParaRPr lang="en-US" sz="2400" b="1" dirty="0">
              <a:latin typeface="Trebuchet MS" panose="020B0603020202020204" pitchFamily="34" charset="0"/>
            </a:endParaRPr>
          </a:p>
          <a:p>
            <a:pPr algn="just"/>
            <a:r>
              <a:rPr lang="en-US" sz="2400" b="1" dirty="0">
                <a:solidFill>
                  <a:schemeClr val="accent2"/>
                </a:solidFill>
                <a:latin typeface="Trebuchet MS" panose="020B0603020202020204" pitchFamily="34" charset="0"/>
              </a:rPr>
              <a:t>Machine learning models like XG Boost and KNN </a:t>
            </a:r>
            <a:r>
              <a:rPr lang="en-US" sz="2400" b="1" dirty="0">
                <a:latin typeface="Trebuchet MS" panose="020B0603020202020204" pitchFamily="34" charset="0"/>
              </a:rPr>
              <a:t>offer high predictive accuracy in water quality forecasting, ensuring reliable pollution risk assessments and pollutant details for users.</a:t>
            </a:r>
          </a:p>
          <a:p>
            <a:endParaRPr lang="en-US" sz="2400" b="1" dirty="0">
              <a:latin typeface="Trebuchet MS" panose="020B0603020202020204" pitchFamily="34" charset="0"/>
            </a:endParaRPr>
          </a:p>
          <a:p>
            <a:pPr algn="just"/>
            <a:r>
              <a:rPr lang="en-US" sz="2400" b="1" dirty="0">
                <a:latin typeface="Trebuchet MS" panose="020B0603020202020204" pitchFamily="34" charset="0"/>
              </a:rPr>
              <a:t>The </a:t>
            </a:r>
            <a:r>
              <a:rPr lang="en-US" sz="2400" b="1" dirty="0">
                <a:solidFill>
                  <a:schemeClr val="accent2"/>
                </a:solidFill>
                <a:latin typeface="Trebuchet MS" panose="020B0603020202020204" pitchFamily="34" charset="0"/>
              </a:rPr>
              <a:t>web application's intuitive design facilitates user-friendly input of water quality parameters and accurate pollution risk levels</a:t>
            </a:r>
            <a:r>
              <a:rPr lang="en-US" sz="2400" b="1" dirty="0">
                <a:latin typeface="Trebuchet MS" panose="020B0603020202020204" pitchFamily="34" charset="0"/>
              </a:rPr>
              <a:t>, promoting widespread system use and comprehension.</a:t>
            </a:r>
          </a:p>
          <a:p>
            <a:endParaRPr lang="en-US" sz="2400" b="1" dirty="0">
              <a:latin typeface="Trebuchet MS" panose="020B0603020202020204" pitchFamily="34" charset="0"/>
            </a:endParaRPr>
          </a:p>
          <a:p>
            <a:pPr algn="just"/>
            <a:r>
              <a:rPr lang="en-US" sz="2400" b="1" dirty="0">
                <a:latin typeface="Trebuchet MS" panose="020B0603020202020204" pitchFamily="34" charset="0"/>
              </a:rPr>
              <a:t>The </a:t>
            </a:r>
            <a:r>
              <a:rPr lang="en-US" sz="2400" b="1" dirty="0">
                <a:solidFill>
                  <a:schemeClr val="accent2"/>
                </a:solidFill>
                <a:latin typeface="Trebuchet MS" panose="020B0603020202020204" pitchFamily="34" charset="0"/>
              </a:rPr>
              <a:t>notification prompt allows users to notify authorities via email when pollution levels are high</a:t>
            </a:r>
            <a:r>
              <a:rPr lang="en-US" sz="2400" b="1" dirty="0">
                <a:latin typeface="Trebuchet MS" panose="020B0603020202020204" pitchFamily="34" charset="0"/>
              </a:rPr>
              <a:t>, promoting community engagement and environmental stewardship.</a:t>
            </a:r>
            <a:endParaRPr lang="en-IN" sz="2400" b="1" dirty="0">
              <a:latin typeface="Trebuchet MS" panose="020B0603020202020204" pitchFamily="34" charset="0"/>
            </a:endParaRPr>
          </a:p>
        </p:txBody>
      </p:sp>
      <p:sp>
        <p:nvSpPr>
          <p:cNvPr id="9" name="Slide Number Placeholder 8">
            <a:extLst>
              <a:ext uri="{FF2B5EF4-FFF2-40B4-BE49-F238E27FC236}">
                <a16:creationId xmlns:a16="http://schemas.microsoft.com/office/drawing/2014/main" id="{22ECEB59-483F-8D2D-99EF-28573EEC94AB}"/>
              </a:ext>
            </a:extLst>
          </p:cNvPr>
          <p:cNvSpPr>
            <a:spLocks noGrp="1"/>
          </p:cNvSpPr>
          <p:nvPr>
            <p:ph type="sldNum" sz="quarter" idx="12"/>
          </p:nvPr>
        </p:nvSpPr>
        <p:spPr>
          <a:xfrm>
            <a:off x="9189098" y="6472334"/>
            <a:ext cx="2743200" cy="365125"/>
          </a:xfrm>
        </p:spPr>
        <p:txBody>
          <a:bodyPr/>
          <a:lstStyle/>
          <a:p>
            <a:r>
              <a:rPr lang="en-US" sz="2400" b="1" dirty="0">
                <a:ln w="22225">
                  <a:solidFill>
                    <a:schemeClr val="accent2"/>
                  </a:solidFill>
                  <a:prstDash val="solid"/>
                </a:ln>
                <a:solidFill>
                  <a:schemeClr val="accent2">
                    <a:lumMod val="40000"/>
                    <a:lumOff val="60000"/>
                  </a:schemeClr>
                </a:solidFill>
              </a:rPr>
              <a:t>6</a:t>
            </a:r>
            <a:endParaRPr lang="en-IN" sz="24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558203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122C8-B8F6-00E0-40D5-6A775161C815}"/>
              </a:ext>
            </a:extLst>
          </p:cNvPr>
          <p:cNvSpPr>
            <a:spLocks noGrp="1"/>
          </p:cNvSpPr>
          <p:nvPr>
            <p:ph type="title"/>
          </p:nvPr>
        </p:nvSpPr>
        <p:spPr>
          <a:xfrm>
            <a:off x="2137568" y="396001"/>
            <a:ext cx="7856376" cy="941161"/>
          </a:xfrm>
        </p:spPr>
        <p:txBody>
          <a:bodyPr/>
          <a:lstStyle/>
          <a:p>
            <a:pPr algn="ctr"/>
            <a:r>
              <a:rPr lang="en-IN" b="1" dirty="0">
                <a:latin typeface="Trebuchet MS" panose="020B0603020202020204" pitchFamily="34" charset="0"/>
              </a:rPr>
              <a:t>System Architecture</a:t>
            </a:r>
            <a:endParaRPr lang="en-IN" dirty="0">
              <a:latin typeface="Trebuchet MS" panose="020B0603020202020204" pitchFamily="34" charset="0"/>
            </a:endParaRPr>
          </a:p>
        </p:txBody>
      </p:sp>
      <p:pic>
        <p:nvPicPr>
          <p:cNvPr id="6" name="Content Placeholder 5" descr="Database with solid fill">
            <a:extLst>
              <a:ext uri="{FF2B5EF4-FFF2-40B4-BE49-F238E27FC236}">
                <a16:creationId xmlns:a16="http://schemas.microsoft.com/office/drawing/2014/main" id="{DBC879C1-4FB8-AFDF-5089-7C8F6552A1DF}"/>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6459" y="998976"/>
            <a:ext cx="1024730" cy="1024730"/>
          </a:xfrm>
          <a:effectLst>
            <a:outerShdw blurRad="50800" dist="38100" dir="2700000" algn="tl" rotWithShape="0">
              <a:prstClr val="black">
                <a:alpha val="40000"/>
              </a:prstClr>
            </a:outerShdw>
          </a:effectLst>
        </p:spPr>
      </p:pic>
      <p:sp>
        <p:nvSpPr>
          <p:cNvPr id="4" name="Slide Number Placeholder 3">
            <a:extLst>
              <a:ext uri="{FF2B5EF4-FFF2-40B4-BE49-F238E27FC236}">
                <a16:creationId xmlns:a16="http://schemas.microsoft.com/office/drawing/2014/main" id="{0AC8D04D-83C7-7DA9-E49F-C302BB097899}"/>
              </a:ext>
            </a:extLst>
          </p:cNvPr>
          <p:cNvSpPr>
            <a:spLocks noGrp="1"/>
          </p:cNvSpPr>
          <p:nvPr>
            <p:ph type="sldNum" sz="quarter" idx="12"/>
          </p:nvPr>
        </p:nvSpPr>
        <p:spPr>
          <a:xfrm>
            <a:off x="9178683" y="6483757"/>
            <a:ext cx="2743200" cy="365125"/>
          </a:xfrm>
        </p:spPr>
        <p:txBody>
          <a:bodyPr/>
          <a:lstStyle/>
          <a:p>
            <a:r>
              <a:rPr lang="en-US" sz="2400" b="1" dirty="0">
                <a:ln w="22225">
                  <a:solidFill>
                    <a:schemeClr val="accent2"/>
                  </a:solidFill>
                  <a:prstDash val="solid"/>
                </a:ln>
                <a:solidFill>
                  <a:schemeClr val="accent2">
                    <a:lumMod val="40000"/>
                    <a:lumOff val="60000"/>
                  </a:schemeClr>
                </a:solidFill>
              </a:rPr>
              <a:t>7</a:t>
            </a:r>
            <a:endParaRPr lang="en-IN" sz="2400" b="1" dirty="0">
              <a:ln w="22225">
                <a:solidFill>
                  <a:schemeClr val="accent2"/>
                </a:solidFill>
                <a:prstDash val="solid"/>
              </a:ln>
              <a:solidFill>
                <a:schemeClr val="accent2">
                  <a:lumMod val="40000"/>
                  <a:lumOff val="60000"/>
                </a:schemeClr>
              </a:solidFill>
            </a:endParaRPr>
          </a:p>
        </p:txBody>
      </p:sp>
      <p:pic>
        <p:nvPicPr>
          <p:cNvPr id="8" name="Picture 7">
            <a:extLst>
              <a:ext uri="{FF2B5EF4-FFF2-40B4-BE49-F238E27FC236}">
                <a16:creationId xmlns:a16="http://schemas.microsoft.com/office/drawing/2014/main" id="{140776F0-47FB-7BC6-5819-E573228BA5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773" y="3429000"/>
            <a:ext cx="1142999" cy="1142999"/>
          </a:xfrm>
          <a:prstGeom prst="rect">
            <a:avLst/>
          </a:prstGeom>
        </p:spPr>
      </p:pic>
      <p:pic>
        <p:nvPicPr>
          <p:cNvPr id="10" name="Picture 9">
            <a:extLst>
              <a:ext uri="{FF2B5EF4-FFF2-40B4-BE49-F238E27FC236}">
                <a16:creationId xmlns:a16="http://schemas.microsoft.com/office/drawing/2014/main" id="{E703EA53-E8CA-D968-F22C-C02549AE3C3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40974" y="4820749"/>
            <a:ext cx="1368518" cy="1368518"/>
          </a:xfrm>
          <a:prstGeom prst="rect">
            <a:avLst/>
          </a:prstGeom>
        </p:spPr>
      </p:pic>
      <p:pic>
        <p:nvPicPr>
          <p:cNvPr id="12" name="Picture 11">
            <a:extLst>
              <a:ext uri="{FF2B5EF4-FFF2-40B4-BE49-F238E27FC236}">
                <a16:creationId xmlns:a16="http://schemas.microsoft.com/office/drawing/2014/main" id="{DB3370A6-E3E1-4446-CBD5-F80F91A51D8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35852" y="1963906"/>
            <a:ext cx="1255759" cy="1255759"/>
          </a:xfrm>
          <a:prstGeom prst="rect">
            <a:avLst/>
          </a:prstGeom>
        </p:spPr>
      </p:pic>
      <p:pic>
        <p:nvPicPr>
          <p:cNvPr id="14" name="Picture 13">
            <a:extLst>
              <a:ext uri="{FF2B5EF4-FFF2-40B4-BE49-F238E27FC236}">
                <a16:creationId xmlns:a16="http://schemas.microsoft.com/office/drawing/2014/main" id="{F1AD5708-837E-1881-6BD5-6141FF9DD7E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6200000">
            <a:off x="4205810" y="4951384"/>
            <a:ext cx="1174442" cy="1174442"/>
          </a:xfrm>
          <a:prstGeom prst="rect">
            <a:avLst/>
          </a:prstGeom>
        </p:spPr>
      </p:pic>
      <p:pic>
        <p:nvPicPr>
          <p:cNvPr id="16" name="Picture 15">
            <a:extLst>
              <a:ext uri="{FF2B5EF4-FFF2-40B4-BE49-F238E27FC236}">
                <a16:creationId xmlns:a16="http://schemas.microsoft.com/office/drawing/2014/main" id="{5E85FEB4-545D-AA81-54EF-FF752DF33162}"/>
              </a:ext>
            </a:extLst>
          </p:cNvPr>
          <p:cNvPicPr>
            <a:picLocks noChangeAspect="1"/>
          </p:cNvPicPr>
          <p:nvPr/>
        </p:nvPicPr>
        <p:blipFill rotWithShape="1">
          <a:blip r:embed="rId8">
            <a:extLst>
              <a:ext uri="{28A0092B-C50C-407E-A947-70E740481C1C}">
                <a14:useLocalDpi xmlns:a14="http://schemas.microsoft.com/office/drawing/2010/main" val="0"/>
              </a:ext>
            </a:extLst>
          </a:blip>
          <a:srcRect b="4862"/>
          <a:stretch/>
        </p:blipFill>
        <p:spPr>
          <a:xfrm>
            <a:off x="3958141" y="1957156"/>
            <a:ext cx="1420723" cy="1301980"/>
          </a:xfrm>
          <a:prstGeom prst="rect">
            <a:avLst/>
          </a:prstGeom>
        </p:spPr>
      </p:pic>
      <p:pic>
        <p:nvPicPr>
          <p:cNvPr id="18" name="Picture 17">
            <a:extLst>
              <a:ext uri="{FF2B5EF4-FFF2-40B4-BE49-F238E27FC236}">
                <a16:creationId xmlns:a16="http://schemas.microsoft.com/office/drawing/2014/main" id="{40F83EB2-74A6-E238-05A3-25017C17CD7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06455" y="2021581"/>
            <a:ext cx="1237555" cy="1237555"/>
          </a:xfrm>
          <a:prstGeom prst="rect">
            <a:avLst/>
          </a:prstGeom>
        </p:spPr>
      </p:pic>
      <p:pic>
        <p:nvPicPr>
          <p:cNvPr id="20" name="Picture 19">
            <a:extLst>
              <a:ext uri="{FF2B5EF4-FFF2-40B4-BE49-F238E27FC236}">
                <a16:creationId xmlns:a16="http://schemas.microsoft.com/office/drawing/2014/main" id="{EE5F1E72-21B7-1A58-A276-4F4D282C8B4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37002" y="2088120"/>
            <a:ext cx="1330861" cy="1284209"/>
          </a:xfrm>
          <a:prstGeom prst="rect">
            <a:avLst/>
          </a:prstGeom>
        </p:spPr>
      </p:pic>
      <p:pic>
        <p:nvPicPr>
          <p:cNvPr id="22" name="Picture 21">
            <a:extLst>
              <a:ext uri="{FF2B5EF4-FFF2-40B4-BE49-F238E27FC236}">
                <a16:creationId xmlns:a16="http://schemas.microsoft.com/office/drawing/2014/main" id="{09C02EA0-C811-7B66-FD0A-4F6DC39C66C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900397" y="2074436"/>
            <a:ext cx="1174442" cy="1174442"/>
          </a:xfrm>
          <a:prstGeom prst="rect">
            <a:avLst/>
          </a:prstGeom>
        </p:spPr>
      </p:pic>
      <p:pic>
        <p:nvPicPr>
          <p:cNvPr id="24" name="Picture 23">
            <a:extLst>
              <a:ext uri="{FF2B5EF4-FFF2-40B4-BE49-F238E27FC236}">
                <a16:creationId xmlns:a16="http://schemas.microsoft.com/office/drawing/2014/main" id="{F5BF7DF1-1747-0D63-E277-D27506FC0F2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134586" y="3614288"/>
            <a:ext cx="941162" cy="941162"/>
          </a:xfrm>
          <a:prstGeom prst="rect">
            <a:avLst/>
          </a:prstGeom>
        </p:spPr>
      </p:pic>
      <p:pic>
        <p:nvPicPr>
          <p:cNvPr id="26" name="Picture 25">
            <a:extLst>
              <a:ext uri="{FF2B5EF4-FFF2-40B4-BE49-F238E27FC236}">
                <a16:creationId xmlns:a16="http://schemas.microsoft.com/office/drawing/2014/main" id="{88E7E77F-A12C-85F6-0177-61253777762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781568" y="3614288"/>
            <a:ext cx="972590" cy="972590"/>
          </a:xfrm>
          <a:prstGeom prst="rect">
            <a:avLst/>
          </a:prstGeom>
        </p:spPr>
      </p:pic>
      <p:pic>
        <p:nvPicPr>
          <p:cNvPr id="28" name="Picture 27">
            <a:extLst>
              <a:ext uri="{FF2B5EF4-FFF2-40B4-BE49-F238E27FC236}">
                <a16:creationId xmlns:a16="http://schemas.microsoft.com/office/drawing/2014/main" id="{D39E6066-2AED-39F7-3336-F70A52DA797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756389" y="5378704"/>
            <a:ext cx="1237555" cy="1212490"/>
          </a:xfrm>
          <a:prstGeom prst="rect">
            <a:avLst/>
          </a:prstGeom>
        </p:spPr>
      </p:pic>
      <p:sp>
        <p:nvSpPr>
          <p:cNvPr id="29" name="Arrow: Right 28">
            <a:extLst>
              <a:ext uri="{FF2B5EF4-FFF2-40B4-BE49-F238E27FC236}">
                <a16:creationId xmlns:a16="http://schemas.microsoft.com/office/drawing/2014/main" id="{200BC2CC-08E1-6C98-C8C1-DE6298ABBCFC}"/>
              </a:ext>
            </a:extLst>
          </p:cNvPr>
          <p:cNvSpPr/>
          <p:nvPr/>
        </p:nvSpPr>
        <p:spPr>
          <a:xfrm rot="5400000">
            <a:off x="446459" y="2592052"/>
            <a:ext cx="1024730" cy="326572"/>
          </a:xfrm>
          <a:prstGeom prst="rightArrow">
            <a:avLst/>
          </a:prstGeom>
          <a:ln>
            <a:solidFill>
              <a:schemeClr val="tx1"/>
            </a:solidFill>
          </a:ln>
          <a:effectLst>
            <a:outerShdw blurRad="50800" dist="38100" algn="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rtlCol="0" anchor="ctr"/>
          <a:lstStyle/>
          <a:p>
            <a:pPr algn="ctr"/>
            <a:endParaRPr lang="en-IN" b="1">
              <a:ln w="22225">
                <a:solidFill>
                  <a:schemeClr val="accent2"/>
                </a:solidFill>
                <a:prstDash val="solid"/>
              </a:ln>
              <a:solidFill>
                <a:schemeClr val="accent2">
                  <a:lumMod val="40000"/>
                  <a:lumOff val="60000"/>
                </a:schemeClr>
              </a:solidFill>
            </a:endParaRPr>
          </a:p>
        </p:txBody>
      </p:sp>
      <p:sp>
        <p:nvSpPr>
          <p:cNvPr id="30" name="Arrow: Right 29">
            <a:extLst>
              <a:ext uri="{FF2B5EF4-FFF2-40B4-BE49-F238E27FC236}">
                <a16:creationId xmlns:a16="http://schemas.microsoft.com/office/drawing/2014/main" id="{01AA71B6-8921-FC1B-9CD1-81431F18BCF2}"/>
              </a:ext>
            </a:extLst>
          </p:cNvPr>
          <p:cNvSpPr/>
          <p:nvPr/>
        </p:nvSpPr>
        <p:spPr>
          <a:xfrm>
            <a:off x="3240560" y="5350900"/>
            <a:ext cx="835514" cy="326572"/>
          </a:xfrm>
          <a:prstGeom prst="rightArrow">
            <a:avLst/>
          </a:prstGeom>
          <a:ln>
            <a:solidFill>
              <a:schemeClr val="tx1"/>
            </a:solidFill>
          </a:ln>
          <a:effectLst>
            <a:outerShdw blurRad="50800" dist="38100" algn="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rtlCol="0" anchor="ctr"/>
          <a:lstStyle/>
          <a:p>
            <a:pPr algn="ctr"/>
            <a:endParaRPr lang="en-IN" b="1">
              <a:ln w="22225">
                <a:solidFill>
                  <a:schemeClr val="accent2"/>
                </a:solidFill>
                <a:prstDash val="solid"/>
              </a:ln>
              <a:solidFill>
                <a:schemeClr val="accent2">
                  <a:lumMod val="40000"/>
                  <a:lumOff val="60000"/>
                </a:schemeClr>
              </a:solidFill>
            </a:endParaRPr>
          </a:p>
        </p:txBody>
      </p:sp>
      <p:sp>
        <p:nvSpPr>
          <p:cNvPr id="31" name="Arrow: Right 30">
            <a:extLst>
              <a:ext uri="{FF2B5EF4-FFF2-40B4-BE49-F238E27FC236}">
                <a16:creationId xmlns:a16="http://schemas.microsoft.com/office/drawing/2014/main" id="{1D404210-DF7A-2ACC-CE47-21C93ADFE864}"/>
              </a:ext>
            </a:extLst>
          </p:cNvPr>
          <p:cNvSpPr/>
          <p:nvPr/>
        </p:nvSpPr>
        <p:spPr>
          <a:xfrm rot="16200000">
            <a:off x="4244789" y="3990419"/>
            <a:ext cx="1024730" cy="326572"/>
          </a:xfrm>
          <a:prstGeom prst="rightArrow">
            <a:avLst/>
          </a:prstGeom>
          <a:ln>
            <a:solidFill>
              <a:schemeClr val="tx1"/>
            </a:solidFill>
          </a:ln>
          <a:effectLst>
            <a:outerShdw blurRad="50800" dist="38100" algn="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rtlCol="0" anchor="ctr"/>
          <a:lstStyle/>
          <a:p>
            <a:pPr algn="ctr"/>
            <a:endParaRPr lang="en-IN" b="1" dirty="0">
              <a:ln w="22225">
                <a:solidFill>
                  <a:schemeClr val="accent2"/>
                </a:solidFill>
                <a:prstDash val="solid"/>
              </a:ln>
              <a:solidFill>
                <a:schemeClr val="accent2">
                  <a:lumMod val="40000"/>
                  <a:lumOff val="60000"/>
                </a:schemeClr>
              </a:solidFill>
            </a:endParaRPr>
          </a:p>
        </p:txBody>
      </p:sp>
      <p:sp>
        <p:nvSpPr>
          <p:cNvPr id="32" name="Arrow: Right 31">
            <a:extLst>
              <a:ext uri="{FF2B5EF4-FFF2-40B4-BE49-F238E27FC236}">
                <a16:creationId xmlns:a16="http://schemas.microsoft.com/office/drawing/2014/main" id="{C826DDF6-8D60-AB37-0AD3-A4759FC97077}"/>
              </a:ext>
            </a:extLst>
          </p:cNvPr>
          <p:cNvSpPr/>
          <p:nvPr/>
        </p:nvSpPr>
        <p:spPr>
          <a:xfrm>
            <a:off x="5457196" y="2583290"/>
            <a:ext cx="704964" cy="326572"/>
          </a:xfrm>
          <a:prstGeom prst="rightArrow">
            <a:avLst/>
          </a:prstGeom>
          <a:ln>
            <a:solidFill>
              <a:schemeClr val="tx1"/>
            </a:solidFill>
          </a:ln>
          <a:effectLst>
            <a:outerShdw blurRad="50800" dist="38100" algn="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rtlCol="0" anchor="ctr"/>
          <a:lstStyle/>
          <a:p>
            <a:pPr algn="ctr"/>
            <a:endParaRPr lang="en-IN" b="1">
              <a:ln w="22225">
                <a:solidFill>
                  <a:schemeClr val="accent2"/>
                </a:solidFill>
                <a:prstDash val="solid"/>
              </a:ln>
              <a:solidFill>
                <a:schemeClr val="accent2">
                  <a:lumMod val="40000"/>
                  <a:lumOff val="60000"/>
                </a:schemeClr>
              </a:solidFill>
            </a:endParaRPr>
          </a:p>
        </p:txBody>
      </p:sp>
      <p:sp>
        <p:nvSpPr>
          <p:cNvPr id="33" name="Arrow: Right 32">
            <a:extLst>
              <a:ext uri="{FF2B5EF4-FFF2-40B4-BE49-F238E27FC236}">
                <a16:creationId xmlns:a16="http://schemas.microsoft.com/office/drawing/2014/main" id="{20ECEFBA-9F86-F7FF-C1BA-69AFC3368830}"/>
              </a:ext>
            </a:extLst>
          </p:cNvPr>
          <p:cNvSpPr/>
          <p:nvPr/>
        </p:nvSpPr>
        <p:spPr>
          <a:xfrm>
            <a:off x="7304467" y="2592052"/>
            <a:ext cx="681823" cy="326572"/>
          </a:xfrm>
          <a:prstGeom prst="rightArrow">
            <a:avLst/>
          </a:prstGeom>
          <a:ln>
            <a:solidFill>
              <a:schemeClr val="tx1"/>
            </a:solidFill>
          </a:ln>
          <a:effectLst>
            <a:outerShdw blurRad="50800" dist="38100" algn="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rtlCol="0" anchor="ctr"/>
          <a:lstStyle/>
          <a:p>
            <a:pPr algn="ctr"/>
            <a:endParaRPr lang="en-IN" b="1">
              <a:ln w="22225">
                <a:solidFill>
                  <a:schemeClr val="accent2"/>
                </a:solidFill>
                <a:prstDash val="solid"/>
              </a:ln>
              <a:solidFill>
                <a:schemeClr val="accent2">
                  <a:lumMod val="40000"/>
                  <a:lumOff val="60000"/>
                </a:schemeClr>
              </a:solidFill>
            </a:endParaRPr>
          </a:p>
        </p:txBody>
      </p:sp>
      <p:sp>
        <p:nvSpPr>
          <p:cNvPr id="34" name="Arrow: Right 33">
            <a:extLst>
              <a:ext uri="{FF2B5EF4-FFF2-40B4-BE49-F238E27FC236}">
                <a16:creationId xmlns:a16="http://schemas.microsoft.com/office/drawing/2014/main" id="{8E7C4659-B1BB-9878-556C-44499A46B752}"/>
              </a:ext>
            </a:extLst>
          </p:cNvPr>
          <p:cNvSpPr/>
          <p:nvPr/>
        </p:nvSpPr>
        <p:spPr>
          <a:xfrm>
            <a:off x="9159258" y="2591786"/>
            <a:ext cx="630166" cy="326572"/>
          </a:xfrm>
          <a:prstGeom prst="rightArrow">
            <a:avLst/>
          </a:prstGeom>
          <a:ln>
            <a:solidFill>
              <a:schemeClr val="tx1"/>
            </a:solidFill>
          </a:ln>
          <a:effectLst>
            <a:outerShdw blurRad="50800" dist="38100" algn="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rtlCol="0" anchor="ctr"/>
          <a:lstStyle/>
          <a:p>
            <a:pPr algn="ctr"/>
            <a:endParaRPr lang="en-IN" b="1">
              <a:ln w="22225">
                <a:solidFill>
                  <a:schemeClr val="accent2"/>
                </a:solidFill>
                <a:prstDash val="solid"/>
              </a:ln>
              <a:solidFill>
                <a:schemeClr val="accent2">
                  <a:lumMod val="40000"/>
                  <a:lumOff val="60000"/>
                </a:schemeClr>
              </a:solidFill>
            </a:endParaRPr>
          </a:p>
        </p:txBody>
      </p:sp>
      <p:sp>
        <p:nvSpPr>
          <p:cNvPr id="35" name="Arrow: Right 34">
            <a:extLst>
              <a:ext uri="{FF2B5EF4-FFF2-40B4-BE49-F238E27FC236}">
                <a16:creationId xmlns:a16="http://schemas.microsoft.com/office/drawing/2014/main" id="{675FE873-9EC5-F5A4-1093-11BB070E6A94}"/>
              </a:ext>
            </a:extLst>
          </p:cNvPr>
          <p:cNvSpPr/>
          <p:nvPr/>
        </p:nvSpPr>
        <p:spPr>
          <a:xfrm rot="5400000">
            <a:off x="8994339" y="5000259"/>
            <a:ext cx="544438" cy="326572"/>
          </a:xfrm>
          <a:prstGeom prst="rightArrow">
            <a:avLst/>
          </a:prstGeom>
          <a:ln>
            <a:solidFill>
              <a:schemeClr val="tx1"/>
            </a:solidFill>
          </a:ln>
          <a:effectLst>
            <a:outerShdw blurRad="50800" dist="38100" algn="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rtlCol="0" anchor="ctr"/>
          <a:lstStyle/>
          <a:p>
            <a:pPr algn="ctr"/>
            <a:endParaRPr lang="en-IN" b="1">
              <a:ln w="22225">
                <a:solidFill>
                  <a:schemeClr val="accent2"/>
                </a:solidFill>
                <a:prstDash val="solid"/>
              </a:ln>
              <a:solidFill>
                <a:schemeClr val="accent2">
                  <a:lumMod val="40000"/>
                  <a:lumOff val="60000"/>
                </a:schemeClr>
              </a:solidFill>
            </a:endParaRPr>
          </a:p>
        </p:txBody>
      </p:sp>
      <p:sp>
        <p:nvSpPr>
          <p:cNvPr id="36" name="Arrow: Right 35">
            <a:extLst>
              <a:ext uri="{FF2B5EF4-FFF2-40B4-BE49-F238E27FC236}">
                <a16:creationId xmlns:a16="http://schemas.microsoft.com/office/drawing/2014/main" id="{BCDCD1AD-4B6D-F003-5C21-51D5F8B84207}"/>
              </a:ext>
            </a:extLst>
          </p:cNvPr>
          <p:cNvSpPr/>
          <p:nvPr/>
        </p:nvSpPr>
        <p:spPr>
          <a:xfrm>
            <a:off x="3208883" y="2524784"/>
            <a:ext cx="670926" cy="326572"/>
          </a:xfrm>
          <a:prstGeom prst="rightArrow">
            <a:avLst/>
          </a:prstGeom>
          <a:ln>
            <a:solidFill>
              <a:schemeClr val="tx1"/>
            </a:solidFill>
          </a:ln>
          <a:effectLst>
            <a:outerShdw blurRad="50800" dist="38100" algn="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rtlCol="0" anchor="ctr"/>
          <a:lstStyle/>
          <a:p>
            <a:pPr algn="ctr"/>
            <a:endParaRPr lang="en-IN" b="1">
              <a:ln w="22225">
                <a:solidFill>
                  <a:schemeClr val="accent2"/>
                </a:solidFill>
                <a:prstDash val="solid"/>
              </a:ln>
              <a:solidFill>
                <a:schemeClr val="accent2">
                  <a:lumMod val="40000"/>
                  <a:lumOff val="60000"/>
                </a:schemeClr>
              </a:solidFill>
            </a:endParaRPr>
          </a:p>
        </p:txBody>
      </p:sp>
      <p:sp>
        <p:nvSpPr>
          <p:cNvPr id="37" name="Arrow: Left-Right-Up 36">
            <a:extLst>
              <a:ext uri="{FF2B5EF4-FFF2-40B4-BE49-F238E27FC236}">
                <a16:creationId xmlns:a16="http://schemas.microsoft.com/office/drawing/2014/main" id="{FFB5E7CB-08F8-BAA1-CB43-7FB347B26FB4}"/>
              </a:ext>
            </a:extLst>
          </p:cNvPr>
          <p:cNvSpPr/>
          <p:nvPr/>
        </p:nvSpPr>
        <p:spPr>
          <a:xfrm rot="16200000">
            <a:off x="1602494" y="3773601"/>
            <a:ext cx="1319910" cy="630707"/>
          </a:xfrm>
          <a:prstGeom prst="leftRightUpArrow">
            <a:avLst/>
          </a:prstGeom>
          <a:ln>
            <a:solidFill>
              <a:schemeClr val="tx1"/>
            </a:solidFill>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38" name="Arrow: Left-Right-Up 37">
            <a:extLst>
              <a:ext uri="{FF2B5EF4-FFF2-40B4-BE49-F238E27FC236}">
                <a16:creationId xmlns:a16="http://schemas.microsoft.com/office/drawing/2014/main" id="{184F499E-6FF5-F033-5756-4A10657E173F}"/>
              </a:ext>
            </a:extLst>
          </p:cNvPr>
          <p:cNvSpPr/>
          <p:nvPr/>
        </p:nvSpPr>
        <p:spPr>
          <a:xfrm>
            <a:off x="9794865" y="3673931"/>
            <a:ext cx="1319910" cy="689311"/>
          </a:xfrm>
          <a:prstGeom prst="leftRightUpArrow">
            <a:avLst/>
          </a:prstGeom>
          <a:ln>
            <a:solidFill>
              <a:schemeClr val="tx1"/>
            </a:solidFill>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39" name="TextBox 38">
            <a:extLst>
              <a:ext uri="{FF2B5EF4-FFF2-40B4-BE49-F238E27FC236}">
                <a16:creationId xmlns:a16="http://schemas.microsoft.com/office/drawing/2014/main" id="{7E65620F-EE57-D5A5-87AE-7E00453C1169}"/>
              </a:ext>
            </a:extLst>
          </p:cNvPr>
          <p:cNvSpPr txBox="1"/>
          <p:nvPr/>
        </p:nvSpPr>
        <p:spPr>
          <a:xfrm>
            <a:off x="384970" y="1960387"/>
            <a:ext cx="1255759" cy="261610"/>
          </a:xfrm>
          <a:prstGeom prst="rect">
            <a:avLst/>
          </a:prstGeom>
          <a:noFill/>
        </p:spPr>
        <p:txBody>
          <a:bodyPr wrap="square" rtlCol="0">
            <a:spAutoFit/>
          </a:bodyPr>
          <a:lstStyle/>
          <a:p>
            <a:pPr algn="ctr"/>
            <a:r>
              <a:rPr lang="en-IN" sz="1100" b="1" dirty="0">
                <a:latin typeface="Trebuchet MS" panose="020B0603020202020204" pitchFamily="34" charset="0"/>
              </a:rPr>
              <a:t>DATASET</a:t>
            </a:r>
          </a:p>
        </p:txBody>
      </p:sp>
      <p:sp>
        <p:nvSpPr>
          <p:cNvPr id="40" name="TextBox 39">
            <a:extLst>
              <a:ext uri="{FF2B5EF4-FFF2-40B4-BE49-F238E27FC236}">
                <a16:creationId xmlns:a16="http://schemas.microsoft.com/office/drawing/2014/main" id="{27153AD8-7871-4A20-1A8B-8AF562C78817}"/>
              </a:ext>
            </a:extLst>
          </p:cNvPr>
          <p:cNvSpPr txBox="1"/>
          <p:nvPr/>
        </p:nvSpPr>
        <p:spPr>
          <a:xfrm>
            <a:off x="377174" y="4618105"/>
            <a:ext cx="1255759" cy="430887"/>
          </a:xfrm>
          <a:prstGeom prst="rect">
            <a:avLst/>
          </a:prstGeom>
          <a:noFill/>
        </p:spPr>
        <p:txBody>
          <a:bodyPr wrap="square" rtlCol="0">
            <a:spAutoFit/>
          </a:bodyPr>
          <a:lstStyle/>
          <a:p>
            <a:pPr algn="ctr"/>
            <a:r>
              <a:rPr lang="en-IN" sz="1100" b="1" dirty="0">
                <a:latin typeface="Trebuchet MS" panose="020B0603020202020204" pitchFamily="34" charset="0"/>
              </a:rPr>
              <a:t>DATA PREPROCESSING</a:t>
            </a:r>
          </a:p>
        </p:txBody>
      </p:sp>
      <p:sp>
        <p:nvSpPr>
          <p:cNvPr id="41" name="TextBox 40">
            <a:extLst>
              <a:ext uri="{FF2B5EF4-FFF2-40B4-BE49-F238E27FC236}">
                <a16:creationId xmlns:a16="http://schemas.microsoft.com/office/drawing/2014/main" id="{46C0FE0B-B6D4-6D8E-0A22-E8D289965E22}"/>
              </a:ext>
            </a:extLst>
          </p:cNvPr>
          <p:cNvSpPr txBox="1"/>
          <p:nvPr/>
        </p:nvSpPr>
        <p:spPr>
          <a:xfrm>
            <a:off x="1797353" y="6189267"/>
            <a:ext cx="1255759" cy="261610"/>
          </a:xfrm>
          <a:prstGeom prst="rect">
            <a:avLst/>
          </a:prstGeom>
          <a:noFill/>
        </p:spPr>
        <p:txBody>
          <a:bodyPr wrap="square" rtlCol="0">
            <a:spAutoFit/>
          </a:bodyPr>
          <a:lstStyle/>
          <a:p>
            <a:pPr algn="ctr"/>
            <a:r>
              <a:rPr lang="en-IN" sz="1100" b="1" dirty="0">
                <a:latin typeface="Trebuchet MS" panose="020B0603020202020204" pitchFamily="34" charset="0"/>
              </a:rPr>
              <a:t>TRAINING DATA</a:t>
            </a:r>
          </a:p>
        </p:txBody>
      </p:sp>
      <p:sp>
        <p:nvSpPr>
          <p:cNvPr id="42" name="TextBox 41">
            <a:extLst>
              <a:ext uri="{FF2B5EF4-FFF2-40B4-BE49-F238E27FC236}">
                <a16:creationId xmlns:a16="http://schemas.microsoft.com/office/drawing/2014/main" id="{3B625A6D-34D2-50DA-4692-6D18DC07FEAB}"/>
              </a:ext>
            </a:extLst>
          </p:cNvPr>
          <p:cNvSpPr txBox="1"/>
          <p:nvPr/>
        </p:nvSpPr>
        <p:spPr>
          <a:xfrm>
            <a:off x="1884253" y="3202215"/>
            <a:ext cx="1255759" cy="261610"/>
          </a:xfrm>
          <a:prstGeom prst="rect">
            <a:avLst/>
          </a:prstGeom>
          <a:noFill/>
        </p:spPr>
        <p:txBody>
          <a:bodyPr wrap="square" rtlCol="0">
            <a:spAutoFit/>
          </a:bodyPr>
          <a:lstStyle/>
          <a:p>
            <a:pPr algn="ctr"/>
            <a:r>
              <a:rPr lang="en-IN" sz="1100" b="1" dirty="0">
                <a:latin typeface="Trebuchet MS" panose="020B0603020202020204" pitchFamily="34" charset="0"/>
              </a:rPr>
              <a:t>TESTING DATA</a:t>
            </a:r>
          </a:p>
        </p:txBody>
      </p:sp>
      <p:sp>
        <p:nvSpPr>
          <p:cNvPr id="43" name="TextBox 42">
            <a:extLst>
              <a:ext uri="{FF2B5EF4-FFF2-40B4-BE49-F238E27FC236}">
                <a16:creationId xmlns:a16="http://schemas.microsoft.com/office/drawing/2014/main" id="{9E14D715-A813-AB1D-A6BE-B18E40F8A131}"/>
              </a:ext>
            </a:extLst>
          </p:cNvPr>
          <p:cNvSpPr txBox="1"/>
          <p:nvPr/>
        </p:nvSpPr>
        <p:spPr>
          <a:xfrm>
            <a:off x="4019202" y="3207043"/>
            <a:ext cx="1255759" cy="261610"/>
          </a:xfrm>
          <a:prstGeom prst="rect">
            <a:avLst/>
          </a:prstGeom>
          <a:noFill/>
        </p:spPr>
        <p:txBody>
          <a:bodyPr wrap="square" rtlCol="0">
            <a:spAutoFit/>
          </a:bodyPr>
          <a:lstStyle/>
          <a:p>
            <a:pPr algn="ctr"/>
            <a:r>
              <a:rPr lang="en-IN" sz="1100" b="1" dirty="0">
                <a:latin typeface="Trebuchet MS" panose="020B0603020202020204" pitchFamily="34" charset="0"/>
              </a:rPr>
              <a:t>MODEL BUILD</a:t>
            </a:r>
          </a:p>
        </p:txBody>
      </p:sp>
      <p:sp>
        <p:nvSpPr>
          <p:cNvPr id="44" name="TextBox 43">
            <a:extLst>
              <a:ext uri="{FF2B5EF4-FFF2-40B4-BE49-F238E27FC236}">
                <a16:creationId xmlns:a16="http://schemas.microsoft.com/office/drawing/2014/main" id="{2B005A97-5660-90C1-EA8E-4A5C9AD908C9}"/>
              </a:ext>
            </a:extLst>
          </p:cNvPr>
          <p:cNvSpPr txBox="1"/>
          <p:nvPr/>
        </p:nvSpPr>
        <p:spPr>
          <a:xfrm>
            <a:off x="4129275" y="6189267"/>
            <a:ext cx="1255759" cy="261610"/>
          </a:xfrm>
          <a:prstGeom prst="rect">
            <a:avLst/>
          </a:prstGeom>
          <a:noFill/>
        </p:spPr>
        <p:txBody>
          <a:bodyPr wrap="square" rtlCol="0">
            <a:spAutoFit/>
          </a:bodyPr>
          <a:lstStyle/>
          <a:p>
            <a:pPr algn="ctr"/>
            <a:r>
              <a:rPr lang="en-IN" sz="1100" b="1" dirty="0">
                <a:latin typeface="Trebuchet MS" panose="020B0603020202020204" pitchFamily="34" charset="0"/>
              </a:rPr>
              <a:t>ML ALGORITHM</a:t>
            </a:r>
          </a:p>
        </p:txBody>
      </p:sp>
      <p:sp>
        <p:nvSpPr>
          <p:cNvPr id="45" name="TextBox 44">
            <a:extLst>
              <a:ext uri="{FF2B5EF4-FFF2-40B4-BE49-F238E27FC236}">
                <a16:creationId xmlns:a16="http://schemas.microsoft.com/office/drawing/2014/main" id="{699BD115-1965-6BCE-FBD7-1787D21497BE}"/>
              </a:ext>
            </a:extLst>
          </p:cNvPr>
          <p:cNvSpPr txBox="1"/>
          <p:nvPr/>
        </p:nvSpPr>
        <p:spPr>
          <a:xfrm>
            <a:off x="6053576" y="3026917"/>
            <a:ext cx="1255759" cy="600164"/>
          </a:xfrm>
          <a:prstGeom prst="rect">
            <a:avLst/>
          </a:prstGeom>
          <a:noFill/>
        </p:spPr>
        <p:txBody>
          <a:bodyPr wrap="square" rtlCol="0">
            <a:spAutoFit/>
          </a:bodyPr>
          <a:lstStyle/>
          <a:p>
            <a:pPr algn="ctr"/>
            <a:r>
              <a:rPr lang="en-IN" sz="1100" b="1" dirty="0">
                <a:latin typeface="Trebuchet MS" panose="020B0603020202020204" pitchFamily="34" charset="0"/>
              </a:rPr>
              <a:t>HIGHEST ACCURACY ALGORITHM </a:t>
            </a:r>
          </a:p>
        </p:txBody>
      </p:sp>
      <p:sp>
        <p:nvSpPr>
          <p:cNvPr id="46" name="TextBox 45">
            <a:extLst>
              <a:ext uri="{FF2B5EF4-FFF2-40B4-BE49-F238E27FC236}">
                <a16:creationId xmlns:a16="http://schemas.microsoft.com/office/drawing/2014/main" id="{AA56D9BB-B6B5-4711-5AD3-ED9C278E1C0F}"/>
              </a:ext>
            </a:extLst>
          </p:cNvPr>
          <p:cNvSpPr txBox="1"/>
          <p:nvPr/>
        </p:nvSpPr>
        <p:spPr>
          <a:xfrm>
            <a:off x="7984047" y="3379646"/>
            <a:ext cx="1255759" cy="261610"/>
          </a:xfrm>
          <a:prstGeom prst="rect">
            <a:avLst/>
          </a:prstGeom>
          <a:noFill/>
        </p:spPr>
        <p:txBody>
          <a:bodyPr wrap="square" rtlCol="0">
            <a:spAutoFit/>
          </a:bodyPr>
          <a:lstStyle/>
          <a:p>
            <a:pPr algn="ctr"/>
            <a:r>
              <a:rPr lang="en-IN" sz="1100" b="1" dirty="0">
                <a:latin typeface="Trebuchet MS" panose="020B0603020202020204" pitchFamily="34" charset="0"/>
              </a:rPr>
              <a:t>DEPLOY</a:t>
            </a:r>
          </a:p>
        </p:txBody>
      </p:sp>
      <p:sp>
        <p:nvSpPr>
          <p:cNvPr id="47" name="TextBox 46">
            <a:extLst>
              <a:ext uri="{FF2B5EF4-FFF2-40B4-BE49-F238E27FC236}">
                <a16:creationId xmlns:a16="http://schemas.microsoft.com/office/drawing/2014/main" id="{F205A4EF-91C7-F27E-6A36-A1BCFC788C05}"/>
              </a:ext>
            </a:extLst>
          </p:cNvPr>
          <p:cNvSpPr txBox="1"/>
          <p:nvPr/>
        </p:nvSpPr>
        <p:spPr>
          <a:xfrm>
            <a:off x="9859016" y="3333020"/>
            <a:ext cx="1255759" cy="261610"/>
          </a:xfrm>
          <a:prstGeom prst="rect">
            <a:avLst/>
          </a:prstGeom>
          <a:noFill/>
        </p:spPr>
        <p:txBody>
          <a:bodyPr wrap="square" rtlCol="0">
            <a:spAutoFit/>
          </a:bodyPr>
          <a:lstStyle/>
          <a:p>
            <a:pPr algn="ctr"/>
            <a:r>
              <a:rPr lang="en-IN" sz="1100" b="1" dirty="0">
                <a:latin typeface="Trebuchet MS" panose="020B0603020202020204" pitchFamily="34" charset="0"/>
              </a:rPr>
              <a:t>PREDICT</a:t>
            </a:r>
          </a:p>
        </p:txBody>
      </p:sp>
      <p:sp>
        <p:nvSpPr>
          <p:cNvPr id="48" name="TextBox 47">
            <a:extLst>
              <a:ext uri="{FF2B5EF4-FFF2-40B4-BE49-F238E27FC236}">
                <a16:creationId xmlns:a16="http://schemas.microsoft.com/office/drawing/2014/main" id="{F7ACFA61-8075-6061-CD54-8E7D079B2F47}"/>
              </a:ext>
            </a:extLst>
          </p:cNvPr>
          <p:cNvSpPr txBox="1"/>
          <p:nvPr/>
        </p:nvSpPr>
        <p:spPr>
          <a:xfrm>
            <a:off x="8726005" y="4597715"/>
            <a:ext cx="1255759" cy="261610"/>
          </a:xfrm>
          <a:prstGeom prst="rect">
            <a:avLst/>
          </a:prstGeom>
          <a:noFill/>
        </p:spPr>
        <p:txBody>
          <a:bodyPr wrap="square" rtlCol="0">
            <a:spAutoFit/>
          </a:bodyPr>
          <a:lstStyle/>
          <a:p>
            <a:pPr algn="ctr"/>
            <a:r>
              <a:rPr lang="en-IN" sz="1100" b="1" dirty="0">
                <a:latin typeface="Trebuchet MS" panose="020B0603020202020204" pitchFamily="34" charset="0"/>
              </a:rPr>
              <a:t>UNSAFE</a:t>
            </a:r>
          </a:p>
        </p:txBody>
      </p:sp>
      <p:sp>
        <p:nvSpPr>
          <p:cNvPr id="49" name="TextBox 48">
            <a:extLst>
              <a:ext uri="{FF2B5EF4-FFF2-40B4-BE49-F238E27FC236}">
                <a16:creationId xmlns:a16="http://schemas.microsoft.com/office/drawing/2014/main" id="{15AC28E5-F807-D2D7-08A1-86EE48BDB5F7}"/>
              </a:ext>
            </a:extLst>
          </p:cNvPr>
          <p:cNvSpPr txBox="1"/>
          <p:nvPr/>
        </p:nvSpPr>
        <p:spPr>
          <a:xfrm>
            <a:off x="10936241" y="4563709"/>
            <a:ext cx="1255759" cy="261610"/>
          </a:xfrm>
          <a:prstGeom prst="rect">
            <a:avLst/>
          </a:prstGeom>
          <a:noFill/>
        </p:spPr>
        <p:txBody>
          <a:bodyPr wrap="square" rtlCol="0">
            <a:spAutoFit/>
          </a:bodyPr>
          <a:lstStyle/>
          <a:p>
            <a:pPr algn="ctr"/>
            <a:r>
              <a:rPr lang="en-IN" sz="1100" b="1" dirty="0">
                <a:latin typeface="Trebuchet MS" panose="020B0603020202020204" pitchFamily="34" charset="0"/>
              </a:rPr>
              <a:t>SAFE</a:t>
            </a:r>
          </a:p>
        </p:txBody>
      </p:sp>
      <p:sp>
        <p:nvSpPr>
          <p:cNvPr id="50" name="TextBox 49">
            <a:extLst>
              <a:ext uri="{FF2B5EF4-FFF2-40B4-BE49-F238E27FC236}">
                <a16:creationId xmlns:a16="http://schemas.microsoft.com/office/drawing/2014/main" id="{58475345-99A2-CA72-E7C1-E10DBE18243C}"/>
              </a:ext>
            </a:extLst>
          </p:cNvPr>
          <p:cNvSpPr txBox="1"/>
          <p:nvPr/>
        </p:nvSpPr>
        <p:spPr>
          <a:xfrm>
            <a:off x="8621711" y="6450877"/>
            <a:ext cx="1604414" cy="430887"/>
          </a:xfrm>
          <a:prstGeom prst="rect">
            <a:avLst/>
          </a:prstGeom>
          <a:noFill/>
        </p:spPr>
        <p:txBody>
          <a:bodyPr wrap="square" rtlCol="0">
            <a:spAutoFit/>
          </a:bodyPr>
          <a:lstStyle/>
          <a:p>
            <a:pPr algn="ctr"/>
            <a:r>
              <a:rPr lang="en-IN" sz="1100" b="1" dirty="0">
                <a:latin typeface="Trebuchet MS" panose="020B0603020202020204" pitchFamily="34" charset="0"/>
              </a:rPr>
              <a:t>GENERATE AUTOMATED EMAIL</a:t>
            </a:r>
          </a:p>
        </p:txBody>
      </p:sp>
    </p:spTree>
    <p:extLst>
      <p:ext uri="{BB962C8B-B14F-4D97-AF65-F5344CB8AC3E}">
        <p14:creationId xmlns:p14="http://schemas.microsoft.com/office/powerpoint/2010/main" val="1873811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16" presetClass="entr" presetSubtype="21"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barn(inVertical)">
                                      <p:cBhvr>
                                        <p:cTn id="11" dur="500"/>
                                        <p:tgtEl>
                                          <p:spTgt spid="29"/>
                                        </p:tgtEl>
                                      </p:cBhvr>
                                    </p:animEffect>
                                  </p:childTnLst>
                                </p:cTn>
                              </p:par>
                              <p:par>
                                <p:cTn id="12" presetID="2" presetClass="entr" presetSubtype="1" fill="hold" nodeType="with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ppt_x"/>
                                          </p:val>
                                        </p:tav>
                                        <p:tav tm="100000">
                                          <p:val>
                                            <p:strVal val="#ppt_x"/>
                                          </p:val>
                                        </p:tav>
                                      </p:tavLst>
                                    </p:anim>
                                    <p:anim calcmode="lin" valueType="num">
                                      <p:cBhvr additive="base">
                                        <p:cTn id="15" dur="500" fill="hold"/>
                                        <p:tgtEl>
                                          <p:spTgt spid="8"/>
                                        </p:tgtEl>
                                        <p:attrNameLst>
                                          <p:attrName>ppt_y</p:attrName>
                                        </p:attrNameLst>
                                      </p:cBhvr>
                                      <p:tavLst>
                                        <p:tav tm="0">
                                          <p:val>
                                            <p:strVal val="0-#ppt_h/2"/>
                                          </p:val>
                                        </p:tav>
                                        <p:tav tm="100000">
                                          <p:val>
                                            <p:strVal val="#ppt_y"/>
                                          </p:val>
                                        </p:tav>
                                      </p:tavLst>
                                    </p:anim>
                                  </p:childTnLst>
                                </p:cTn>
                              </p:par>
                              <p:par>
                                <p:cTn id="16" presetID="16" presetClass="entr" presetSubtype="21" fill="hold" grpId="0" nodeType="with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barn(inVertical)">
                                      <p:cBhvr>
                                        <p:cTn id="18" dur="500"/>
                                        <p:tgtEl>
                                          <p:spTgt spid="37"/>
                                        </p:tgtEl>
                                      </p:cBhvr>
                                    </p:animEffect>
                                  </p:childTnLst>
                                </p:cTn>
                              </p:par>
                              <p:par>
                                <p:cTn id="19" presetID="2" presetClass="entr" presetSubtype="1"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0-#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16" presetClass="entr" presetSubtype="21"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barn(inVertical)">
                                      <p:cBhvr>
                                        <p:cTn id="29" dur="500"/>
                                        <p:tgtEl>
                                          <p:spTgt spid="36"/>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barn(inVertical)">
                                      <p:cBhvr>
                                        <p:cTn id="32" dur="500"/>
                                        <p:tgtEl>
                                          <p:spTgt spid="30"/>
                                        </p:tgtEl>
                                      </p:cBhvr>
                                    </p:animEffect>
                                  </p:childTnLst>
                                </p:cTn>
                              </p:par>
                              <p:par>
                                <p:cTn id="33" presetID="2" presetClass="entr" presetSubtype="8"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0-#ppt_w/2"/>
                                          </p:val>
                                        </p:tav>
                                        <p:tav tm="100000">
                                          <p:val>
                                            <p:strVal val="#ppt_x"/>
                                          </p:val>
                                        </p:tav>
                                      </p:tavLst>
                                    </p:anim>
                                    <p:anim calcmode="lin" valueType="num">
                                      <p:cBhvr additive="base">
                                        <p:cTn id="36" dur="500" fill="hold"/>
                                        <p:tgtEl>
                                          <p:spTgt spid="14"/>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0-#ppt_w/2"/>
                                          </p:val>
                                        </p:tav>
                                        <p:tav tm="100000">
                                          <p:val>
                                            <p:strVal val="#ppt_x"/>
                                          </p:val>
                                        </p:tav>
                                      </p:tavLst>
                                    </p:anim>
                                    <p:anim calcmode="lin" valueType="num">
                                      <p:cBhvr additive="base">
                                        <p:cTn id="40" dur="500" fill="hold"/>
                                        <p:tgtEl>
                                          <p:spTgt spid="16"/>
                                        </p:tgtEl>
                                        <p:attrNameLst>
                                          <p:attrName>ppt_y</p:attrName>
                                        </p:attrNameLst>
                                      </p:cBhvr>
                                      <p:tavLst>
                                        <p:tav tm="0">
                                          <p:val>
                                            <p:strVal val="#ppt_y"/>
                                          </p:val>
                                        </p:tav>
                                        <p:tav tm="100000">
                                          <p:val>
                                            <p:strVal val="#ppt_y"/>
                                          </p:val>
                                        </p:tav>
                                      </p:tavLst>
                                    </p:anim>
                                  </p:childTnLst>
                                </p:cTn>
                              </p:par>
                              <p:par>
                                <p:cTn id="41" presetID="16" presetClass="entr" presetSubtype="21"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barn(inVertical)">
                                      <p:cBhvr>
                                        <p:cTn id="43" dur="500"/>
                                        <p:tgtEl>
                                          <p:spTgt spid="31"/>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barn(inVertical)">
                                      <p:cBhvr>
                                        <p:cTn id="46" dur="500"/>
                                        <p:tgtEl>
                                          <p:spTgt spid="32"/>
                                        </p:tgtEl>
                                      </p:cBhvr>
                                    </p:animEffect>
                                  </p:childTnLst>
                                </p:cTn>
                              </p:par>
                              <p:par>
                                <p:cTn id="47" presetID="2" presetClass="entr" presetSubtype="8" fill="hold" nodeType="with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additive="base">
                                        <p:cTn id="49" dur="500" fill="hold"/>
                                        <p:tgtEl>
                                          <p:spTgt spid="18"/>
                                        </p:tgtEl>
                                        <p:attrNameLst>
                                          <p:attrName>ppt_x</p:attrName>
                                        </p:attrNameLst>
                                      </p:cBhvr>
                                      <p:tavLst>
                                        <p:tav tm="0">
                                          <p:val>
                                            <p:strVal val="0-#ppt_w/2"/>
                                          </p:val>
                                        </p:tav>
                                        <p:tav tm="100000">
                                          <p:val>
                                            <p:strVal val="#ppt_x"/>
                                          </p:val>
                                        </p:tav>
                                      </p:tavLst>
                                    </p:anim>
                                    <p:anim calcmode="lin" valueType="num">
                                      <p:cBhvr additive="base">
                                        <p:cTn id="50" dur="500" fill="hold"/>
                                        <p:tgtEl>
                                          <p:spTgt spid="18"/>
                                        </p:tgtEl>
                                        <p:attrNameLst>
                                          <p:attrName>ppt_y</p:attrName>
                                        </p:attrNameLst>
                                      </p:cBhvr>
                                      <p:tavLst>
                                        <p:tav tm="0">
                                          <p:val>
                                            <p:strVal val="#ppt_y"/>
                                          </p:val>
                                        </p:tav>
                                        <p:tav tm="100000">
                                          <p:val>
                                            <p:strVal val="#ppt_y"/>
                                          </p:val>
                                        </p:tav>
                                      </p:tavLst>
                                    </p:anim>
                                  </p:childTnLst>
                                </p:cTn>
                              </p:par>
                              <p:par>
                                <p:cTn id="51" presetID="16" presetClass="entr" presetSubtype="21"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barn(inVertical)">
                                      <p:cBhvr>
                                        <p:cTn id="53" dur="500"/>
                                        <p:tgtEl>
                                          <p:spTgt spid="33"/>
                                        </p:tgtEl>
                                      </p:cBhvr>
                                    </p:animEffect>
                                  </p:childTnLst>
                                </p:cTn>
                              </p:par>
                              <p:par>
                                <p:cTn id="54" presetID="2" presetClass="entr" presetSubtype="8" fill="hold" nodeType="withEffect">
                                  <p:stCondLst>
                                    <p:cond delay="0"/>
                                  </p:stCondLst>
                                  <p:childTnLst>
                                    <p:set>
                                      <p:cBhvr>
                                        <p:cTn id="55" dur="1" fill="hold">
                                          <p:stCondLst>
                                            <p:cond delay="0"/>
                                          </p:stCondLst>
                                        </p:cTn>
                                        <p:tgtEl>
                                          <p:spTgt spid="20"/>
                                        </p:tgtEl>
                                        <p:attrNameLst>
                                          <p:attrName>style.visibility</p:attrName>
                                        </p:attrNameLst>
                                      </p:cBhvr>
                                      <p:to>
                                        <p:strVal val="visible"/>
                                      </p:to>
                                    </p:set>
                                    <p:anim calcmode="lin" valueType="num">
                                      <p:cBhvr additive="base">
                                        <p:cTn id="56" dur="500" fill="hold"/>
                                        <p:tgtEl>
                                          <p:spTgt spid="20"/>
                                        </p:tgtEl>
                                        <p:attrNameLst>
                                          <p:attrName>ppt_x</p:attrName>
                                        </p:attrNameLst>
                                      </p:cBhvr>
                                      <p:tavLst>
                                        <p:tav tm="0">
                                          <p:val>
                                            <p:strVal val="0-#ppt_w/2"/>
                                          </p:val>
                                        </p:tav>
                                        <p:tav tm="100000">
                                          <p:val>
                                            <p:strVal val="#ppt_x"/>
                                          </p:val>
                                        </p:tav>
                                      </p:tavLst>
                                    </p:anim>
                                    <p:anim calcmode="lin" valueType="num">
                                      <p:cBhvr additive="base">
                                        <p:cTn id="57" dur="500" fill="hold"/>
                                        <p:tgtEl>
                                          <p:spTgt spid="20"/>
                                        </p:tgtEl>
                                        <p:attrNameLst>
                                          <p:attrName>ppt_y</p:attrName>
                                        </p:attrNameLst>
                                      </p:cBhvr>
                                      <p:tavLst>
                                        <p:tav tm="0">
                                          <p:val>
                                            <p:strVal val="#ppt_y"/>
                                          </p:val>
                                        </p:tav>
                                        <p:tav tm="100000">
                                          <p:val>
                                            <p:strVal val="#ppt_y"/>
                                          </p:val>
                                        </p:tav>
                                      </p:tavLst>
                                    </p:anim>
                                  </p:childTnLst>
                                </p:cTn>
                              </p:par>
                              <p:par>
                                <p:cTn id="58" presetID="16" presetClass="entr" presetSubtype="21" fill="hold" grpId="0" nodeType="withEffect">
                                  <p:stCondLst>
                                    <p:cond delay="0"/>
                                  </p:stCondLst>
                                  <p:childTnLst>
                                    <p:set>
                                      <p:cBhvr>
                                        <p:cTn id="59" dur="1" fill="hold">
                                          <p:stCondLst>
                                            <p:cond delay="0"/>
                                          </p:stCondLst>
                                        </p:cTn>
                                        <p:tgtEl>
                                          <p:spTgt spid="34"/>
                                        </p:tgtEl>
                                        <p:attrNameLst>
                                          <p:attrName>style.visibility</p:attrName>
                                        </p:attrNameLst>
                                      </p:cBhvr>
                                      <p:to>
                                        <p:strVal val="visible"/>
                                      </p:to>
                                    </p:set>
                                    <p:animEffect transition="in" filter="barn(inVertical)">
                                      <p:cBhvr>
                                        <p:cTn id="60" dur="500"/>
                                        <p:tgtEl>
                                          <p:spTgt spid="34"/>
                                        </p:tgtEl>
                                      </p:cBhvr>
                                    </p:animEffect>
                                  </p:childTnLst>
                                </p:cTn>
                              </p:par>
                              <p:par>
                                <p:cTn id="61" presetID="2" presetClass="entr" presetSubtype="8" fill="hold" nodeType="withEffect">
                                  <p:stCondLst>
                                    <p:cond delay="0"/>
                                  </p:stCondLst>
                                  <p:childTnLst>
                                    <p:set>
                                      <p:cBhvr>
                                        <p:cTn id="62" dur="1" fill="hold">
                                          <p:stCondLst>
                                            <p:cond delay="0"/>
                                          </p:stCondLst>
                                        </p:cTn>
                                        <p:tgtEl>
                                          <p:spTgt spid="22"/>
                                        </p:tgtEl>
                                        <p:attrNameLst>
                                          <p:attrName>style.visibility</p:attrName>
                                        </p:attrNameLst>
                                      </p:cBhvr>
                                      <p:to>
                                        <p:strVal val="visible"/>
                                      </p:to>
                                    </p:set>
                                    <p:anim calcmode="lin" valueType="num">
                                      <p:cBhvr additive="base">
                                        <p:cTn id="63" dur="500" fill="hold"/>
                                        <p:tgtEl>
                                          <p:spTgt spid="22"/>
                                        </p:tgtEl>
                                        <p:attrNameLst>
                                          <p:attrName>ppt_x</p:attrName>
                                        </p:attrNameLst>
                                      </p:cBhvr>
                                      <p:tavLst>
                                        <p:tav tm="0">
                                          <p:val>
                                            <p:strVal val="0-#ppt_w/2"/>
                                          </p:val>
                                        </p:tav>
                                        <p:tav tm="100000">
                                          <p:val>
                                            <p:strVal val="#ppt_x"/>
                                          </p:val>
                                        </p:tav>
                                      </p:tavLst>
                                    </p:anim>
                                    <p:anim calcmode="lin" valueType="num">
                                      <p:cBhvr additive="base">
                                        <p:cTn id="64" dur="500" fill="hold"/>
                                        <p:tgtEl>
                                          <p:spTgt spid="22"/>
                                        </p:tgtEl>
                                        <p:attrNameLst>
                                          <p:attrName>ppt_y</p:attrName>
                                        </p:attrNameLst>
                                      </p:cBhvr>
                                      <p:tavLst>
                                        <p:tav tm="0">
                                          <p:val>
                                            <p:strVal val="#ppt_y"/>
                                          </p:val>
                                        </p:tav>
                                        <p:tav tm="100000">
                                          <p:val>
                                            <p:strVal val="#ppt_y"/>
                                          </p:val>
                                        </p:tav>
                                      </p:tavLst>
                                    </p:anim>
                                  </p:childTnLst>
                                </p:cTn>
                              </p:par>
                              <p:par>
                                <p:cTn id="65" presetID="16" presetClass="entr" presetSubtype="21" fill="hold" grpId="0" nodeType="withEffect">
                                  <p:stCondLst>
                                    <p:cond delay="0"/>
                                  </p:stCondLst>
                                  <p:childTnLst>
                                    <p:set>
                                      <p:cBhvr>
                                        <p:cTn id="66" dur="1" fill="hold">
                                          <p:stCondLst>
                                            <p:cond delay="0"/>
                                          </p:stCondLst>
                                        </p:cTn>
                                        <p:tgtEl>
                                          <p:spTgt spid="38"/>
                                        </p:tgtEl>
                                        <p:attrNameLst>
                                          <p:attrName>style.visibility</p:attrName>
                                        </p:attrNameLst>
                                      </p:cBhvr>
                                      <p:to>
                                        <p:strVal val="visible"/>
                                      </p:to>
                                    </p:set>
                                    <p:animEffect transition="in" filter="barn(inVertical)">
                                      <p:cBhvr>
                                        <p:cTn id="67" dur="500"/>
                                        <p:tgtEl>
                                          <p:spTgt spid="38"/>
                                        </p:tgtEl>
                                      </p:cBhvr>
                                    </p:animEffect>
                                  </p:childTnLst>
                                </p:cTn>
                              </p:par>
                              <p:par>
                                <p:cTn id="68" presetID="2" presetClass="entr" presetSubtype="8" fill="hold" nodeType="withEffect">
                                  <p:stCondLst>
                                    <p:cond delay="0"/>
                                  </p:stCondLst>
                                  <p:childTnLst>
                                    <p:set>
                                      <p:cBhvr>
                                        <p:cTn id="69" dur="1" fill="hold">
                                          <p:stCondLst>
                                            <p:cond delay="0"/>
                                          </p:stCondLst>
                                        </p:cTn>
                                        <p:tgtEl>
                                          <p:spTgt spid="24"/>
                                        </p:tgtEl>
                                        <p:attrNameLst>
                                          <p:attrName>style.visibility</p:attrName>
                                        </p:attrNameLst>
                                      </p:cBhvr>
                                      <p:to>
                                        <p:strVal val="visible"/>
                                      </p:to>
                                    </p:set>
                                    <p:anim calcmode="lin" valueType="num">
                                      <p:cBhvr additive="base">
                                        <p:cTn id="70" dur="500" fill="hold"/>
                                        <p:tgtEl>
                                          <p:spTgt spid="24"/>
                                        </p:tgtEl>
                                        <p:attrNameLst>
                                          <p:attrName>ppt_x</p:attrName>
                                        </p:attrNameLst>
                                      </p:cBhvr>
                                      <p:tavLst>
                                        <p:tav tm="0">
                                          <p:val>
                                            <p:strVal val="0-#ppt_w/2"/>
                                          </p:val>
                                        </p:tav>
                                        <p:tav tm="100000">
                                          <p:val>
                                            <p:strVal val="#ppt_x"/>
                                          </p:val>
                                        </p:tav>
                                      </p:tavLst>
                                    </p:anim>
                                    <p:anim calcmode="lin" valueType="num">
                                      <p:cBhvr additive="base">
                                        <p:cTn id="71" dur="500" fill="hold"/>
                                        <p:tgtEl>
                                          <p:spTgt spid="24"/>
                                        </p:tgtEl>
                                        <p:attrNameLst>
                                          <p:attrName>ppt_y</p:attrName>
                                        </p:attrNameLst>
                                      </p:cBhvr>
                                      <p:tavLst>
                                        <p:tav tm="0">
                                          <p:val>
                                            <p:strVal val="#ppt_y"/>
                                          </p:val>
                                        </p:tav>
                                        <p:tav tm="100000">
                                          <p:val>
                                            <p:strVal val="#ppt_y"/>
                                          </p:val>
                                        </p:tav>
                                      </p:tavLst>
                                    </p:anim>
                                  </p:childTnLst>
                                </p:cTn>
                              </p:par>
                              <p:par>
                                <p:cTn id="72" presetID="2" presetClass="entr" presetSubtype="2" fill="hold" nodeType="withEffect">
                                  <p:stCondLst>
                                    <p:cond delay="0"/>
                                  </p:stCondLst>
                                  <p:childTnLst>
                                    <p:set>
                                      <p:cBhvr>
                                        <p:cTn id="73" dur="1" fill="hold">
                                          <p:stCondLst>
                                            <p:cond delay="0"/>
                                          </p:stCondLst>
                                        </p:cTn>
                                        <p:tgtEl>
                                          <p:spTgt spid="26"/>
                                        </p:tgtEl>
                                        <p:attrNameLst>
                                          <p:attrName>style.visibility</p:attrName>
                                        </p:attrNameLst>
                                      </p:cBhvr>
                                      <p:to>
                                        <p:strVal val="visible"/>
                                      </p:to>
                                    </p:set>
                                    <p:anim calcmode="lin" valueType="num">
                                      <p:cBhvr additive="base">
                                        <p:cTn id="74" dur="500" fill="hold"/>
                                        <p:tgtEl>
                                          <p:spTgt spid="26"/>
                                        </p:tgtEl>
                                        <p:attrNameLst>
                                          <p:attrName>ppt_x</p:attrName>
                                        </p:attrNameLst>
                                      </p:cBhvr>
                                      <p:tavLst>
                                        <p:tav tm="0">
                                          <p:val>
                                            <p:strVal val="1+#ppt_w/2"/>
                                          </p:val>
                                        </p:tav>
                                        <p:tav tm="100000">
                                          <p:val>
                                            <p:strVal val="#ppt_x"/>
                                          </p:val>
                                        </p:tav>
                                      </p:tavLst>
                                    </p:anim>
                                    <p:anim calcmode="lin" valueType="num">
                                      <p:cBhvr additive="base">
                                        <p:cTn id="75" dur="500" fill="hold"/>
                                        <p:tgtEl>
                                          <p:spTgt spid="26"/>
                                        </p:tgtEl>
                                        <p:attrNameLst>
                                          <p:attrName>ppt_y</p:attrName>
                                        </p:attrNameLst>
                                      </p:cBhvr>
                                      <p:tavLst>
                                        <p:tav tm="0">
                                          <p:val>
                                            <p:strVal val="#ppt_y"/>
                                          </p:val>
                                        </p:tav>
                                        <p:tav tm="100000">
                                          <p:val>
                                            <p:strVal val="#ppt_y"/>
                                          </p:val>
                                        </p:tav>
                                      </p:tavLst>
                                    </p:anim>
                                  </p:childTnLst>
                                </p:cTn>
                              </p:par>
                              <p:par>
                                <p:cTn id="76" presetID="16" presetClass="entr" presetSubtype="21" fill="hold" grpId="0" nodeType="withEffect">
                                  <p:stCondLst>
                                    <p:cond delay="0"/>
                                  </p:stCondLst>
                                  <p:childTnLst>
                                    <p:set>
                                      <p:cBhvr>
                                        <p:cTn id="77" dur="1" fill="hold">
                                          <p:stCondLst>
                                            <p:cond delay="0"/>
                                          </p:stCondLst>
                                        </p:cTn>
                                        <p:tgtEl>
                                          <p:spTgt spid="35"/>
                                        </p:tgtEl>
                                        <p:attrNameLst>
                                          <p:attrName>style.visibility</p:attrName>
                                        </p:attrNameLst>
                                      </p:cBhvr>
                                      <p:to>
                                        <p:strVal val="visible"/>
                                      </p:to>
                                    </p:set>
                                    <p:animEffect transition="in" filter="barn(inVertical)">
                                      <p:cBhvr>
                                        <p:cTn id="78" dur="500"/>
                                        <p:tgtEl>
                                          <p:spTgt spid="35"/>
                                        </p:tgtEl>
                                      </p:cBhvr>
                                    </p:animEffect>
                                  </p:childTnLst>
                                </p:cTn>
                              </p:par>
                              <p:par>
                                <p:cTn id="79" presetID="2" presetClass="entr" presetSubtype="1" fill="hold" nodeType="withEffect">
                                  <p:stCondLst>
                                    <p:cond delay="0"/>
                                  </p:stCondLst>
                                  <p:childTnLst>
                                    <p:set>
                                      <p:cBhvr>
                                        <p:cTn id="80" dur="1" fill="hold">
                                          <p:stCondLst>
                                            <p:cond delay="0"/>
                                          </p:stCondLst>
                                        </p:cTn>
                                        <p:tgtEl>
                                          <p:spTgt spid="28"/>
                                        </p:tgtEl>
                                        <p:attrNameLst>
                                          <p:attrName>style.visibility</p:attrName>
                                        </p:attrNameLst>
                                      </p:cBhvr>
                                      <p:to>
                                        <p:strVal val="visible"/>
                                      </p:to>
                                    </p:set>
                                    <p:anim calcmode="lin" valueType="num">
                                      <p:cBhvr additive="base">
                                        <p:cTn id="81" dur="500" fill="hold"/>
                                        <p:tgtEl>
                                          <p:spTgt spid="28"/>
                                        </p:tgtEl>
                                        <p:attrNameLst>
                                          <p:attrName>ppt_x</p:attrName>
                                        </p:attrNameLst>
                                      </p:cBhvr>
                                      <p:tavLst>
                                        <p:tav tm="0">
                                          <p:val>
                                            <p:strVal val="#ppt_x"/>
                                          </p:val>
                                        </p:tav>
                                        <p:tav tm="100000">
                                          <p:val>
                                            <p:strVal val="#ppt_x"/>
                                          </p:val>
                                        </p:tav>
                                      </p:tavLst>
                                    </p:anim>
                                    <p:anim calcmode="lin" valueType="num">
                                      <p:cBhvr additive="base">
                                        <p:cTn id="82" dur="500" fill="hold"/>
                                        <p:tgtEl>
                                          <p:spTgt spid="28"/>
                                        </p:tgtEl>
                                        <p:attrNameLst>
                                          <p:attrName>ppt_y</p:attrName>
                                        </p:attrNameLst>
                                      </p:cBhvr>
                                      <p:tavLst>
                                        <p:tav tm="0">
                                          <p:val>
                                            <p:strVal val="0-#ppt_h/2"/>
                                          </p:val>
                                        </p:tav>
                                        <p:tav tm="100000">
                                          <p:val>
                                            <p:strVal val="#ppt_y"/>
                                          </p:val>
                                        </p:tav>
                                      </p:tavLst>
                                    </p:anim>
                                  </p:childTnLst>
                                </p:cTn>
                              </p:par>
                              <p:par>
                                <p:cTn id="83" presetID="21" presetClass="entr" presetSubtype="1" fill="hold" grpId="0" nodeType="withEffect">
                                  <p:stCondLst>
                                    <p:cond delay="0"/>
                                  </p:stCondLst>
                                  <p:childTnLst>
                                    <p:set>
                                      <p:cBhvr>
                                        <p:cTn id="84" dur="1" fill="hold">
                                          <p:stCondLst>
                                            <p:cond delay="0"/>
                                          </p:stCondLst>
                                        </p:cTn>
                                        <p:tgtEl>
                                          <p:spTgt spid="39"/>
                                        </p:tgtEl>
                                        <p:attrNameLst>
                                          <p:attrName>style.visibility</p:attrName>
                                        </p:attrNameLst>
                                      </p:cBhvr>
                                      <p:to>
                                        <p:strVal val="visible"/>
                                      </p:to>
                                    </p:set>
                                    <p:animEffect transition="in" filter="wheel(1)">
                                      <p:cBhvr>
                                        <p:cTn id="85" dur="2000"/>
                                        <p:tgtEl>
                                          <p:spTgt spid="39"/>
                                        </p:tgtEl>
                                      </p:cBhvr>
                                    </p:animEffect>
                                  </p:childTnLst>
                                </p:cTn>
                              </p:par>
                              <p:par>
                                <p:cTn id="86" presetID="21" presetClass="entr" presetSubtype="1" fill="hold" grpId="0" nodeType="withEffect">
                                  <p:stCondLst>
                                    <p:cond delay="0"/>
                                  </p:stCondLst>
                                  <p:childTnLst>
                                    <p:set>
                                      <p:cBhvr>
                                        <p:cTn id="87" dur="1" fill="hold">
                                          <p:stCondLst>
                                            <p:cond delay="0"/>
                                          </p:stCondLst>
                                        </p:cTn>
                                        <p:tgtEl>
                                          <p:spTgt spid="40"/>
                                        </p:tgtEl>
                                        <p:attrNameLst>
                                          <p:attrName>style.visibility</p:attrName>
                                        </p:attrNameLst>
                                      </p:cBhvr>
                                      <p:to>
                                        <p:strVal val="visible"/>
                                      </p:to>
                                    </p:set>
                                    <p:animEffect transition="in" filter="wheel(1)">
                                      <p:cBhvr>
                                        <p:cTn id="88" dur="2000"/>
                                        <p:tgtEl>
                                          <p:spTgt spid="40"/>
                                        </p:tgtEl>
                                      </p:cBhvr>
                                    </p:animEffect>
                                  </p:childTnLst>
                                </p:cTn>
                              </p:par>
                              <p:par>
                                <p:cTn id="89" presetID="21" presetClass="entr" presetSubtype="1" fill="hold" grpId="0" nodeType="withEffect">
                                  <p:stCondLst>
                                    <p:cond delay="0"/>
                                  </p:stCondLst>
                                  <p:childTnLst>
                                    <p:set>
                                      <p:cBhvr>
                                        <p:cTn id="90" dur="1" fill="hold">
                                          <p:stCondLst>
                                            <p:cond delay="0"/>
                                          </p:stCondLst>
                                        </p:cTn>
                                        <p:tgtEl>
                                          <p:spTgt spid="41"/>
                                        </p:tgtEl>
                                        <p:attrNameLst>
                                          <p:attrName>style.visibility</p:attrName>
                                        </p:attrNameLst>
                                      </p:cBhvr>
                                      <p:to>
                                        <p:strVal val="visible"/>
                                      </p:to>
                                    </p:set>
                                    <p:animEffect transition="in" filter="wheel(1)">
                                      <p:cBhvr>
                                        <p:cTn id="91" dur="2000"/>
                                        <p:tgtEl>
                                          <p:spTgt spid="41"/>
                                        </p:tgtEl>
                                      </p:cBhvr>
                                    </p:animEffect>
                                  </p:childTnLst>
                                </p:cTn>
                              </p:par>
                              <p:par>
                                <p:cTn id="92" presetID="21" presetClass="entr" presetSubtype="1" fill="hold" grpId="0" nodeType="withEffect">
                                  <p:stCondLst>
                                    <p:cond delay="0"/>
                                  </p:stCondLst>
                                  <p:childTnLst>
                                    <p:set>
                                      <p:cBhvr>
                                        <p:cTn id="93" dur="1" fill="hold">
                                          <p:stCondLst>
                                            <p:cond delay="0"/>
                                          </p:stCondLst>
                                        </p:cTn>
                                        <p:tgtEl>
                                          <p:spTgt spid="42"/>
                                        </p:tgtEl>
                                        <p:attrNameLst>
                                          <p:attrName>style.visibility</p:attrName>
                                        </p:attrNameLst>
                                      </p:cBhvr>
                                      <p:to>
                                        <p:strVal val="visible"/>
                                      </p:to>
                                    </p:set>
                                    <p:animEffect transition="in" filter="wheel(1)">
                                      <p:cBhvr>
                                        <p:cTn id="94" dur="2000"/>
                                        <p:tgtEl>
                                          <p:spTgt spid="42"/>
                                        </p:tgtEl>
                                      </p:cBhvr>
                                    </p:animEffect>
                                  </p:childTnLst>
                                </p:cTn>
                              </p:par>
                              <p:par>
                                <p:cTn id="95" presetID="21" presetClass="entr" presetSubtype="1" fill="hold" grpId="0" nodeType="withEffect">
                                  <p:stCondLst>
                                    <p:cond delay="0"/>
                                  </p:stCondLst>
                                  <p:childTnLst>
                                    <p:set>
                                      <p:cBhvr>
                                        <p:cTn id="96" dur="1" fill="hold">
                                          <p:stCondLst>
                                            <p:cond delay="0"/>
                                          </p:stCondLst>
                                        </p:cTn>
                                        <p:tgtEl>
                                          <p:spTgt spid="43"/>
                                        </p:tgtEl>
                                        <p:attrNameLst>
                                          <p:attrName>style.visibility</p:attrName>
                                        </p:attrNameLst>
                                      </p:cBhvr>
                                      <p:to>
                                        <p:strVal val="visible"/>
                                      </p:to>
                                    </p:set>
                                    <p:animEffect transition="in" filter="wheel(1)">
                                      <p:cBhvr>
                                        <p:cTn id="97" dur="2000"/>
                                        <p:tgtEl>
                                          <p:spTgt spid="43"/>
                                        </p:tgtEl>
                                      </p:cBhvr>
                                    </p:animEffect>
                                  </p:childTnLst>
                                </p:cTn>
                              </p:par>
                              <p:par>
                                <p:cTn id="98" presetID="21" presetClass="entr" presetSubtype="1" fill="hold" grpId="0" nodeType="withEffect">
                                  <p:stCondLst>
                                    <p:cond delay="0"/>
                                  </p:stCondLst>
                                  <p:childTnLst>
                                    <p:set>
                                      <p:cBhvr>
                                        <p:cTn id="99" dur="1" fill="hold">
                                          <p:stCondLst>
                                            <p:cond delay="0"/>
                                          </p:stCondLst>
                                        </p:cTn>
                                        <p:tgtEl>
                                          <p:spTgt spid="44"/>
                                        </p:tgtEl>
                                        <p:attrNameLst>
                                          <p:attrName>style.visibility</p:attrName>
                                        </p:attrNameLst>
                                      </p:cBhvr>
                                      <p:to>
                                        <p:strVal val="visible"/>
                                      </p:to>
                                    </p:set>
                                    <p:animEffect transition="in" filter="wheel(1)">
                                      <p:cBhvr>
                                        <p:cTn id="100" dur="2000"/>
                                        <p:tgtEl>
                                          <p:spTgt spid="44"/>
                                        </p:tgtEl>
                                      </p:cBhvr>
                                    </p:animEffect>
                                  </p:childTnLst>
                                </p:cTn>
                              </p:par>
                              <p:par>
                                <p:cTn id="101" presetID="21" presetClass="entr" presetSubtype="1" fill="hold" grpId="0" nodeType="withEffect">
                                  <p:stCondLst>
                                    <p:cond delay="0"/>
                                  </p:stCondLst>
                                  <p:childTnLst>
                                    <p:set>
                                      <p:cBhvr>
                                        <p:cTn id="102" dur="1" fill="hold">
                                          <p:stCondLst>
                                            <p:cond delay="0"/>
                                          </p:stCondLst>
                                        </p:cTn>
                                        <p:tgtEl>
                                          <p:spTgt spid="45"/>
                                        </p:tgtEl>
                                        <p:attrNameLst>
                                          <p:attrName>style.visibility</p:attrName>
                                        </p:attrNameLst>
                                      </p:cBhvr>
                                      <p:to>
                                        <p:strVal val="visible"/>
                                      </p:to>
                                    </p:set>
                                    <p:animEffect transition="in" filter="wheel(1)">
                                      <p:cBhvr>
                                        <p:cTn id="103" dur="2000"/>
                                        <p:tgtEl>
                                          <p:spTgt spid="45"/>
                                        </p:tgtEl>
                                      </p:cBhvr>
                                    </p:animEffect>
                                  </p:childTnLst>
                                </p:cTn>
                              </p:par>
                              <p:par>
                                <p:cTn id="104" presetID="21" presetClass="entr" presetSubtype="1" fill="hold" grpId="0" nodeType="withEffect">
                                  <p:stCondLst>
                                    <p:cond delay="0"/>
                                  </p:stCondLst>
                                  <p:childTnLst>
                                    <p:set>
                                      <p:cBhvr>
                                        <p:cTn id="105" dur="1" fill="hold">
                                          <p:stCondLst>
                                            <p:cond delay="0"/>
                                          </p:stCondLst>
                                        </p:cTn>
                                        <p:tgtEl>
                                          <p:spTgt spid="46"/>
                                        </p:tgtEl>
                                        <p:attrNameLst>
                                          <p:attrName>style.visibility</p:attrName>
                                        </p:attrNameLst>
                                      </p:cBhvr>
                                      <p:to>
                                        <p:strVal val="visible"/>
                                      </p:to>
                                    </p:set>
                                    <p:animEffect transition="in" filter="wheel(1)">
                                      <p:cBhvr>
                                        <p:cTn id="106" dur="2000"/>
                                        <p:tgtEl>
                                          <p:spTgt spid="46"/>
                                        </p:tgtEl>
                                      </p:cBhvr>
                                    </p:animEffect>
                                  </p:childTnLst>
                                </p:cTn>
                              </p:par>
                              <p:par>
                                <p:cTn id="107" presetID="21" presetClass="entr" presetSubtype="1" fill="hold" grpId="0" nodeType="withEffect">
                                  <p:stCondLst>
                                    <p:cond delay="0"/>
                                  </p:stCondLst>
                                  <p:childTnLst>
                                    <p:set>
                                      <p:cBhvr>
                                        <p:cTn id="108" dur="1" fill="hold">
                                          <p:stCondLst>
                                            <p:cond delay="0"/>
                                          </p:stCondLst>
                                        </p:cTn>
                                        <p:tgtEl>
                                          <p:spTgt spid="47"/>
                                        </p:tgtEl>
                                        <p:attrNameLst>
                                          <p:attrName>style.visibility</p:attrName>
                                        </p:attrNameLst>
                                      </p:cBhvr>
                                      <p:to>
                                        <p:strVal val="visible"/>
                                      </p:to>
                                    </p:set>
                                    <p:animEffect transition="in" filter="wheel(1)">
                                      <p:cBhvr>
                                        <p:cTn id="109" dur="2000"/>
                                        <p:tgtEl>
                                          <p:spTgt spid="47"/>
                                        </p:tgtEl>
                                      </p:cBhvr>
                                    </p:animEffect>
                                  </p:childTnLst>
                                </p:cTn>
                              </p:par>
                              <p:par>
                                <p:cTn id="110" presetID="21" presetClass="entr" presetSubtype="1" fill="hold" grpId="0" nodeType="withEffect">
                                  <p:stCondLst>
                                    <p:cond delay="0"/>
                                  </p:stCondLst>
                                  <p:childTnLst>
                                    <p:set>
                                      <p:cBhvr>
                                        <p:cTn id="111" dur="1" fill="hold">
                                          <p:stCondLst>
                                            <p:cond delay="0"/>
                                          </p:stCondLst>
                                        </p:cTn>
                                        <p:tgtEl>
                                          <p:spTgt spid="49"/>
                                        </p:tgtEl>
                                        <p:attrNameLst>
                                          <p:attrName>style.visibility</p:attrName>
                                        </p:attrNameLst>
                                      </p:cBhvr>
                                      <p:to>
                                        <p:strVal val="visible"/>
                                      </p:to>
                                    </p:set>
                                    <p:animEffect transition="in" filter="wheel(1)">
                                      <p:cBhvr>
                                        <p:cTn id="112" dur="2000"/>
                                        <p:tgtEl>
                                          <p:spTgt spid="49"/>
                                        </p:tgtEl>
                                      </p:cBhvr>
                                    </p:animEffect>
                                  </p:childTnLst>
                                </p:cTn>
                              </p:par>
                              <p:par>
                                <p:cTn id="113" presetID="21" presetClass="entr" presetSubtype="1" fill="hold" grpId="0" nodeType="withEffect">
                                  <p:stCondLst>
                                    <p:cond delay="0"/>
                                  </p:stCondLst>
                                  <p:childTnLst>
                                    <p:set>
                                      <p:cBhvr>
                                        <p:cTn id="114" dur="1" fill="hold">
                                          <p:stCondLst>
                                            <p:cond delay="0"/>
                                          </p:stCondLst>
                                        </p:cTn>
                                        <p:tgtEl>
                                          <p:spTgt spid="48"/>
                                        </p:tgtEl>
                                        <p:attrNameLst>
                                          <p:attrName>style.visibility</p:attrName>
                                        </p:attrNameLst>
                                      </p:cBhvr>
                                      <p:to>
                                        <p:strVal val="visible"/>
                                      </p:to>
                                    </p:set>
                                    <p:animEffect transition="in" filter="wheel(1)">
                                      <p:cBhvr>
                                        <p:cTn id="115" dur="2000"/>
                                        <p:tgtEl>
                                          <p:spTgt spid="48"/>
                                        </p:tgtEl>
                                      </p:cBhvr>
                                    </p:animEffect>
                                  </p:childTnLst>
                                </p:cTn>
                              </p:par>
                              <p:par>
                                <p:cTn id="116" presetID="21" presetClass="entr" presetSubtype="1" fill="hold" grpId="0" nodeType="withEffect">
                                  <p:stCondLst>
                                    <p:cond delay="0"/>
                                  </p:stCondLst>
                                  <p:childTnLst>
                                    <p:set>
                                      <p:cBhvr>
                                        <p:cTn id="117" dur="1" fill="hold">
                                          <p:stCondLst>
                                            <p:cond delay="0"/>
                                          </p:stCondLst>
                                        </p:cTn>
                                        <p:tgtEl>
                                          <p:spTgt spid="50"/>
                                        </p:tgtEl>
                                        <p:attrNameLst>
                                          <p:attrName>style.visibility</p:attrName>
                                        </p:attrNameLst>
                                      </p:cBhvr>
                                      <p:to>
                                        <p:strVal val="visible"/>
                                      </p:to>
                                    </p:set>
                                    <p:animEffect transition="in" filter="wheel(1)">
                                      <p:cBhvr>
                                        <p:cTn id="118" dur="20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p:bldP spid="40" grpId="0"/>
      <p:bldP spid="41" grpId="0"/>
      <p:bldP spid="42" grpId="0"/>
      <p:bldP spid="43" grpId="0"/>
      <p:bldP spid="44" grpId="0"/>
      <p:bldP spid="45" grpId="0"/>
      <p:bldP spid="46" grpId="0"/>
      <p:bldP spid="47" grpId="0"/>
      <p:bldP spid="48" grpId="0"/>
      <p:bldP spid="49" grpId="0"/>
      <p:bldP spid="5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9D7DB15-7929-656D-5C10-C696B2B515B6}"/>
              </a:ext>
            </a:extLst>
          </p:cNvPr>
          <p:cNvSpPr/>
          <p:nvPr/>
        </p:nvSpPr>
        <p:spPr>
          <a:xfrm>
            <a:off x="1" y="0"/>
            <a:ext cx="6410130" cy="685800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4" name="Slide Number Placeholder 3">
            <a:extLst>
              <a:ext uri="{FF2B5EF4-FFF2-40B4-BE49-F238E27FC236}">
                <a16:creationId xmlns:a16="http://schemas.microsoft.com/office/drawing/2014/main" id="{BA9CA0FC-C18F-9FDD-2100-349F1B6AF74A}"/>
              </a:ext>
            </a:extLst>
          </p:cNvPr>
          <p:cNvSpPr>
            <a:spLocks noGrp="1"/>
          </p:cNvSpPr>
          <p:nvPr>
            <p:ph type="sldNum" sz="quarter" idx="12"/>
          </p:nvPr>
        </p:nvSpPr>
        <p:spPr>
          <a:xfrm>
            <a:off x="9291735" y="6492875"/>
            <a:ext cx="2743200" cy="365125"/>
          </a:xfrm>
        </p:spPr>
        <p:txBody>
          <a:bodyPr/>
          <a:lstStyle/>
          <a:p>
            <a:r>
              <a:rPr lang="en-US" sz="2400" b="1" dirty="0">
                <a:ln w="22225">
                  <a:solidFill>
                    <a:schemeClr val="accent2"/>
                  </a:solidFill>
                  <a:prstDash val="solid"/>
                </a:ln>
                <a:solidFill>
                  <a:schemeClr val="accent2">
                    <a:lumMod val="40000"/>
                    <a:lumOff val="60000"/>
                  </a:schemeClr>
                </a:solidFill>
              </a:rPr>
              <a:t>8</a:t>
            </a:r>
            <a:endParaRPr lang="en-IN" sz="2400" b="1" dirty="0">
              <a:ln w="22225">
                <a:solidFill>
                  <a:schemeClr val="accent2"/>
                </a:solidFill>
                <a:prstDash val="solid"/>
              </a:ln>
              <a:solidFill>
                <a:schemeClr val="accent2">
                  <a:lumMod val="40000"/>
                  <a:lumOff val="60000"/>
                </a:schemeClr>
              </a:solidFill>
            </a:endParaRPr>
          </a:p>
        </p:txBody>
      </p:sp>
      <p:sp>
        <p:nvSpPr>
          <p:cNvPr id="5" name="TextBox 4">
            <a:extLst>
              <a:ext uri="{FF2B5EF4-FFF2-40B4-BE49-F238E27FC236}">
                <a16:creationId xmlns:a16="http://schemas.microsoft.com/office/drawing/2014/main" id="{DAFBE335-69A7-0D96-6B11-E3D13C34DEB9}"/>
              </a:ext>
            </a:extLst>
          </p:cNvPr>
          <p:cNvSpPr txBox="1"/>
          <p:nvPr/>
        </p:nvSpPr>
        <p:spPr>
          <a:xfrm>
            <a:off x="1" y="699795"/>
            <a:ext cx="6002695" cy="5047536"/>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4000" b="1" dirty="0">
                <a:latin typeface="Trebuchet MS" panose="020B0603020202020204" pitchFamily="34" charset="0"/>
              </a:rPr>
              <a:t>Existing Algorithm</a:t>
            </a:r>
            <a:endParaRPr lang="en-IN" sz="2000" b="1" dirty="0">
              <a:latin typeface="Trebuchet MS" panose="020B0603020202020204" pitchFamily="34" charset="0"/>
            </a:endParaRPr>
          </a:p>
          <a:p>
            <a:endParaRPr lang="en-IN" sz="2000" b="1" dirty="0">
              <a:latin typeface="Trebuchet MS" panose="020B0603020202020204" pitchFamily="34" charset="0"/>
            </a:endParaRPr>
          </a:p>
          <a:p>
            <a:r>
              <a:rPr lang="en-IN" sz="2400" b="1" dirty="0">
                <a:solidFill>
                  <a:schemeClr val="bg1"/>
                </a:solidFill>
                <a:latin typeface="Trebuchet MS" panose="020B0603020202020204" pitchFamily="34" charset="0"/>
              </a:rPr>
              <a:t>Random Forest:</a:t>
            </a:r>
          </a:p>
          <a:p>
            <a:pPr marL="342900" indent="-342900" algn="just">
              <a:buFont typeface="Arial" panose="020B0604020202020204" pitchFamily="34" charset="0"/>
              <a:buChar char="•"/>
            </a:pPr>
            <a:r>
              <a:rPr lang="en-US" sz="2400" b="1" dirty="0">
                <a:solidFill>
                  <a:srgbClr val="333333"/>
                </a:solidFill>
                <a:effectLst/>
                <a:latin typeface="Trebuchet MS" panose="020B0603020202020204" pitchFamily="34" charset="0"/>
              </a:rPr>
              <a:t>Random Forest is a popular machine learning algorithm that belongs to the </a:t>
            </a:r>
            <a:r>
              <a:rPr lang="en-US" sz="2400" b="1" dirty="0">
                <a:solidFill>
                  <a:schemeClr val="bg1"/>
                </a:solidFill>
                <a:effectLst/>
                <a:latin typeface="Trebuchet MS" panose="020B0603020202020204" pitchFamily="34" charset="0"/>
              </a:rPr>
              <a:t>supervised learning technique.</a:t>
            </a:r>
          </a:p>
          <a:p>
            <a:pPr marL="342900" indent="-342900" algn="just">
              <a:buFont typeface="Arial" panose="020B0604020202020204" pitchFamily="34" charset="0"/>
              <a:buChar char="•"/>
            </a:pPr>
            <a:r>
              <a:rPr lang="en-US" sz="2400" b="1" dirty="0">
                <a:solidFill>
                  <a:srgbClr val="333333"/>
                </a:solidFill>
                <a:effectLst/>
                <a:latin typeface="Trebuchet MS" panose="020B0603020202020204" pitchFamily="34" charset="0"/>
              </a:rPr>
              <a:t> It can be used for both </a:t>
            </a:r>
            <a:r>
              <a:rPr lang="en-US" sz="2400" b="1" dirty="0">
                <a:solidFill>
                  <a:schemeClr val="bg1"/>
                </a:solidFill>
                <a:effectLst/>
                <a:latin typeface="Trebuchet MS" panose="020B0603020202020204" pitchFamily="34" charset="0"/>
              </a:rPr>
              <a:t>Classification and Regression problems</a:t>
            </a:r>
            <a:r>
              <a:rPr lang="en-US" sz="2400" b="1" dirty="0">
                <a:solidFill>
                  <a:srgbClr val="333333"/>
                </a:solidFill>
                <a:effectLst/>
                <a:latin typeface="Trebuchet MS" panose="020B0603020202020204" pitchFamily="34" charset="0"/>
              </a:rPr>
              <a:t> in ML.</a:t>
            </a:r>
          </a:p>
          <a:p>
            <a:pPr marL="342900" indent="-342900">
              <a:buFont typeface="Arial" panose="020B0604020202020204" pitchFamily="34" charset="0"/>
              <a:buChar char="•"/>
            </a:pPr>
            <a:endParaRPr lang="en-US" sz="2400" b="1" dirty="0">
              <a:solidFill>
                <a:srgbClr val="333333"/>
              </a:solidFill>
              <a:effectLst/>
              <a:latin typeface="Trebuchet MS" panose="020B0603020202020204" pitchFamily="34" charset="0"/>
            </a:endParaRPr>
          </a:p>
          <a:p>
            <a:pPr algn="ctr"/>
            <a:r>
              <a:rPr lang="en-US" sz="2400" b="1" dirty="0">
                <a:solidFill>
                  <a:srgbClr val="333333"/>
                </a:solidFill>
                <a:effectLst/>
                <a:latin typeface="Trebuchet MS" panose="020B0603020202020204" pitchFamily="34" charset="0"/>
              </a:rPr>
              <a:t>    The employed prediction model’s accuracy is not well defined and less considerations on multiple metrics.</a:t>
            </a:r>
          </a:p>
          <a:p>
            <a:pPr marL="342900" indent="-342900">
              <a:buFont typeface="Arial" panose="020B0604020202020204" pitchFamily="34" charset="0"/>
              <a:buChar char="•"/>
            </a:pPr>
            <a:endParaRPr lang="en-US" sz="2200" b="1" dirty="0">
              <a:solidFill>
                <a:srgbClr val="333333"/>
              </a:solidFill>
              <a:effectLst/>
              <a:latin typeface="Trebuchet MS" panose="020B0603020202020204" pitchFamily="34" charset="0"/>
            </a:endParaRPr>
          </a:p>
        </p:txBody>
      </p:sp>
    </p:spTree>
    <p:extLst>
      <p:ext uri="{BB962C8B-B14F-4D97-AF65-F5344CB8AC3E}">
        <p14:creationId xmlns:p14="http://schemas.microsoft.com/office/powerpoint/2010/main" val="4026176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921</TotalTime>
  <Words>2624</Words>
  <Application>Microsoft Office PowerPoint</Application>
  <PresentationFormat>Widescreen</PresentationFormat>
  <Paragraphs>242</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Trebuchet MS</vt:lpstr>
      <vt:lpstr>Office Theme</vt:lpstr>
      <vt:lpstr>Water Pollution Forecasting and Alert System using XGBoost Classifier.</vt:lpstr>
      <vt:lpstr>Abstract</vt:lpstr>
      <vt:lpstr>Objectives</vt:lpstr>
      <vt:lpstr>PowerPoint Presentation</vt:lpstr>
      <vt:lpstr>PowerPoint Presentation</vt:lpstr>
      <vt:lpstr>Proposed Solution</vt:lpstr>
      <vt:lpstr>Merits</vt:lpstr>
      <vt:lpstr>System Architecture</vt:lpstr>
      <vt:lpstr>PowerPoint Presentation</vt:lpstr>
      <vt:lpstr>PowerPoint Presentation</vt:lpstr>
      <vt:lpstr>XG Boost Pseudo Code:</vt:lpstr>
      <vt:lpstr>PowerPoint Presentation</vt:lpstr>
      <vt:lpstr>Literature Survey</vt:lpstr>
      <vt:lpstr>PowerPoint Presentation</vt:lpstr>
      <vt:lpstr>PowerPoint Presentation</vt:lpstr>
      <vt:lpstr>PowerPoint Presentation</vt:lpstr>
      <vt:lpstr>PowerPoint Presentation</vt:lpstr>
      <vt:lpstr>Modules</vt:lpstr>
      <vt:lpstr> Data Preprocessing </vt:lpstr>
      <vt:lpstr>ML Algorithms</vt:lpstr>
      <vt:lpstr>Feature Extraction </vt:lpstr>
      <vt:lpstr>Model Prediction </vt:lpstr>
      <vt:lpstr>Teck Stack</vt:lpstr>
      <vt:lpstr>Conclusion</vt:lpstr>
      <vt:lpstr>References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Pollution Forecasting using Data Analytics &amp; Machine Learning.</dc:title>
  <dc:creator>Anto Felix M</dc:creator>
  <cp:lastModifiedBy>Anto Felix M</cp:lastModifiedBy>
  <cp:revision>44</cp:revision>
  <dcterms:created xsi:type="dcterms:W3CDTF">2023-12-19T14:09:56Z</dcterms:created>
  <dcterms:modified xsi:type="dcterms:W3CDTF">2024-03-22T16:10:11Z</dcterms:modified>
</cp:coreProperties>
</file>