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38"/>
  </p:notesMasterIdLst>
  <p:handoutMasterIdLst>
    <p:handoutMasterId r:id="rId39"/>
  </p:handoutMasterIdLst>
  <p:sldIdLst>
    <p:sldId id="256" r:id="rId2"/>
    <p:sldId id="265" r:id="rId3"/>
    <p:sldId id="264" r:id="rId4"/>
    <p:sldId id="278" r:id="rId5"/>
    <p:sldId id="295" r:id="rId6"/>
    <p:sldId id="296" r:id="rId7"/>
    <p:sldId id="266" r:id="rId8"/>
    <p:sldId id="267" r:id="rId9"/>
    <p:sldId id="268" r:id="rId10"/>
    <p:sldId id="269" r:id="rId11"/>
    <p:sldId id="288" r:id="rId12"/>
    <p:sldId id="281" r:id="rId13"/>
    <p:sldId id="282" r:id="rId14"/>
    <p:sldId id="286" r:id="rId15"/>
    <p:sldId id="283" r:id="rId16"/>
    <p:sldId id="287" r:id="rId17"/>
    <p:sldId id="292" r:id="rId18"/>
    <p:sldId id="284" r:id="rId19"/>
    <p:sldId id="285" r:id="rId20"/>
    <p:sldId id="270" r:id="rId21"/>
    <p:sldId id="297" r:id="rId22"/>
    <p:sldId id="298" r:id="rId23"/>
    <p:sldId id="299" r:id="rId24"/>
    <p:sldId id="300" r:id="rId25"/>
    <p:sldId id="271" r:id="rId26"/>
    <p:sldId id="293" r:id="rId27"/>
    <p:sldId id="294" r:id="rId28"/>
    <p:sldId id="272" r:id="rId29"/>
    <p:sldId id="273" r:id="rId30"/>
    <p:sldId id="301" r:id="rId31"/>
    <p:sldId id="302" r:id="rId32"/>
    <p:sldId id="303" r:id="rId33"/>
    <p:sldId id="274" r:id="rId34"/>
    <p:sldId id="275" r:id="rId35"/>
    <p:sldId id="276" r:id="rId36"/>
    <p:sldId id="2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408"/>
    <a:srgbClr val="00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7CEEA-F7F9-4B27-A832-29893393E667}" v="175" dt="2024-01-16T04:56:21.994"/>
    <p1510:client id="{D18DF3A6-487D-4928-AEE5-00D7EC7EDE12}" v="707" dt="2024-01-16T06:40:55.509"/>
    <p1510:client id="{E6A3448D-74CB-4170-B5DB-235400D10E90}" v="7" dt="2024-01-16T03:57:14.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72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2DFA34C-50FE-4BF2-96C6-9350A6B4E3DD}" type="datetimeFigureOut">
              <a:rPr lang="en-IN" smtClean="0"/>
              <a:t>24-03-2024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51F114-C8CA-489A-824A-187071A115D2}" type="slidenum">
              <a:rPr lang="en-IN" smtClean="0"/>
              <a:t>‹#›</a:t>
            </a:fld>
            <a:endParaRPr lang="en-IN"/>
          </a:p>
        </p:txBody>
      </p:sp>
    </p:spTree>
    <p:extLst>
      <p:ext uri="{BB962C8B-B14F-4D97-AF65-F5344CB8AC3E}">
        <p14:creationId xmlns:p14="http://schemas.microsoft.com/office/powerpoint/2010/main" val="99172186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15C572-8E28-4240-A571-862A18DE7603}" type="datetimeFigureOut">
              <a:rPr lang="en-IN" smtClean="0"/>
              <a:t>24-03-2024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7A80CF-5320-4851-ACD0-765E4AC4E331}" type="slidenum">
              <a:rPr lang="en-IN" smtClean="0"/>
              <a:t>‹#›</a:t>
            </a:fld>
            <a:endParaRPr lang="en-IN"/>
          </a:p>
        </p:txBody>
      </p:sp>
    </p:spTree>
    <p:extLst>
      <p:ext uri="{BB962C8B-B14F-4D97-AF65-F5344CB8AC3E}">
        <p14:creationId xmlns:p14="http://schemas.microsoft.com/office/powerpoint/2010/main" val="19115543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7A80CF-5320-4851-ACD0-765E4AC4E331}" type="slidenum">
              <a:rPr lang="en-IN" smtClean="0"/>
              <a:t>3</a:t>
            </a:fld>
            <a:endParaRPr lang="en-IN"/>
          </a:p>
        </p:txBody>
      </p:sp>
    </p:spTree>
    <p:extLst>
      <p:ext uri="{BB962C8B-B14F-4D97-AF65-F5344CB8AC3E}">
        <p14:creationId xmlns:p14="http://schemas.microsoft.com/office/powerpoint/2010/main" val="5203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E7A80CF-5320-4851-ACD0-765E4AC4E331}" type="slidenum">
              <a:rPr lang="en-IN" smtClean="0"/>
              <a:t>28</a:t>
            </a:fld>
            <a:endParaRPr lang="en-IN"/>
          </a:p>
        </p:txBody>
      </p:sp>
    </p:spTree>
    <p:extLst>
      <p:ext uri="{BB962C8B-B14F-4D97-AF65-F5344CB8AC3E}">
        <p14:creationId xmlns:p14="http://schemas.microsoft.com/office/powerpoint/2010/main" val="275640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82F18C-18FA-4A52-8AC6-9BA9A31AA007}" type="datetime1">
              <a:rPr lang="en-IN" smtClean="0"/>
              <a:t>24-03-2024</a:t>
            </a:fld>
            <a:endParaRPr lang="en-IN"/>
          </a:p>
        </p:txBody>
      </p:sp>
      <p:sp>
        <p:nvSpPr>
          <p:cNvPr id="17" name="Footer Placeholder 16"/>
          <p:cNvSpPr>
            <a:spLocks noGrp="1"/>
          </p:cNvSpPr>
          <p:nvPr>
            <p:ph type="ftr" sz="quarter" idx="11"/>
          </p:nvPr>
        </p:nvSpPr>
        <p:spPr/>
        <p:txBody>
          <a:bodyPr/>
          <a:lstStyle/>
          <a:p>
            <a:r>
              <a:rPr lang="en-IN" smtClean="0"/>
              <a:t>1</a:t>
            </a:r>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302F958-37F6-4C5E-AA51-CF754735D7B8}" type="slidenum">
              <a:rPr lang="en-IN" smtClean="0"/>
              <a:t>‹#›</a:t>
            </a:fld>
            <a:endParaRPr lang="en-IN"/>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3204722-1A39-41E8-BEAF-C64BE711D7E0}" type="datetime1">
              <a:rPr lang="en-IN" smtClean="0"/>
              <a:t>24-03-2024</a:t>
            </a:fld>
            <a:endParaRPr lang="en-IN"/>
          </a:p>
        </p:txBody>
      </p:sp>
      <p:sp>
        <p:nvSpPr>
          <p:cNvPr id="5" name="Footer Placeholder 4"/>
          <p:cNvSpPr>
            <a:spLocks noGrp="1"/>
          </p:cNvSpPr>
          <p:nvPr>
            <p:ph type="ftr" sz="quarter" idx="11"/>
          </p:nvPr>
        </p:nvSpPr>
        <p:spPr/>
        <p:txBody>
          <a:bodyPr/>
          <a:lstStyle/>
          <a:p>
            <a:r>
              <a:rPr lang="en-IN" smtClean="0"/>
              <a:t>1</a:t>
            </a:r>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2F7C85-1C63-4B6D-9B93-FAACD6F7A732}" type="datetime1">
              <a:rPr lang="en-IN" smtClean="0"/>
              <a:t>24-03-2024</a:t>
            </a:fld>
            <a:endParaRPr lang="en-IN"/>
          </a:p>
        </p:txBody>
      </p:sp>
      <p:sp>
        <p:nvSpPr>
          <p:cNvPr id="5" name="Footer Placeholder 4"/>
          <p:cNvSpPr>
            <a:spLocks noGrp="1"/>
          </p:cNvSpPr>
          <p:nvPr>
            <p:ph type="ftr" sz="quarter" idx="11"/>
          </p:nvPr>
        </p:nvSpPr>
        <p:spPr/>
        <p:txBody>
          <a:bodyPr/>
          <a:lstStyle/>
          <a:p>
            <a:r>
              <a:rPr lang="en-IN" smtClean="0"/>
              <a:t>1</a:t>
            </a:r>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7F58D63-0FFD-44B0-B507-8513154D73D5}" type="datetime1">
              <a:rPr lang="en-IN" smtClean="0"/>
              <a:t>24-03-2024</a:t>
            </a:fld>
            <a:endParaRPr lang="en-IN"/>
          </a:p>
        </p:txBody>
      </p:sp>
      <p:sp>
        <p:nvSpPr>
          <p:cNvPr id="5" name="Footer Placeholder 4"/>
          <p:cNvSpPr>
            <a:spLocks noGrp="1"/>
          </p:cNvSpPr>
          <p:nvPr>
            <p:ph type="ftr" sz="quarter" idx="11"/>
          </p:nvPr>
        </p:nvSpPr>
        <p:spPr/>
        <p:txBody>
          <a:bodyPr/>
          <a:lstStyle/>
          <a:p>
            <a:r>
              <a:rPr lang="en-IN" smtClean="0"/>
              <a:t>1</a:t>
            </a:r>
            <a:endParaRPr lang="en-IN"/>
          </a:p>
        </p:txBody>
      </p:sp>
      <p:sp>
        <p:nvSpPr>
          <p:cNvPr id="6" name="Slide Number Placeholder 5"/>
          <p:cNvSpPr>
            <a:spLocks noGrp="1"/>
          </p:cNvSpPr>
          <p:nvPr>
            <p:ph type="sldNum" sz="quarter" idx="12"/>
          </p:nvPr>
        </p:nvSpPr>
        <p:spPr/>
        <p:txBody>
          <a:bodyPr/>
          <a:lstStyle/>
          <a:p>
            <a:fld id="{D302F958-37F6-4C5E-AA51-CF754735D7B8}" type="slidenum">
              <a:rPr lang="en-IN" smtClean="0"/>
              <a:t>‹#›</a:t>
            </a:fld>
            <a:endParaRPr lang="en-IN"/>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234B7BF-A0AF-4C3F-AC6C-FEAFD3CCBBE8}" type="datetime1">
              <a:rPr lang="en-IN" smtClean="0"/>
              <a:t>24-03-2024</a:t>
            </a:fld>
            <a:endParaRPr lang="en-IN"/>
          </a:p>
        </p:txBody>
      </p:sp>
      <p:sp>
        <p:nvSpPr>
          <p:cNvPr id="5" name="Footer Placeholder 4"/>
          <p:cNvSpPr>
            <a:spLocks noGrp="1"/>
          </p:cNvSpPr>
          <p:nvPr>
            <p:ph type="ftr" sz="quarter" idx="11"/>
          </p:nvPr>
        </p:nvSpPr>
        <p:spPr>
          <a:xfrm>
            <a:off x="1066800" y="6172200"/>
            <a:ext cx="5334000" cy="457200"/>
          </a:xfrm>
        </p:spPr>
        <p:txBody>
          <a:bodyPr/>
          <a:lstStyle/>
          <a:p>
            <a:r>
              <a:rPr lang="en-IN" smtClean="0"/>
              <a:t>1</a:t>
            </a:r>
            <a:endParaRPr lang="en-IN"/>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95072" y="6208776"/>
            <a:ext cx="609600" cy="457200"/>
          </a:xfrm>
        </p:spPr>
        <p:txBody>
          <a:bodyPr/>
          <a:lstStyle/>
          <a:p>
            <a:fld id="{D302F958-37F6-4C5E-AA51-CF754735D7B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74575A4-B48D-4545-9552-BC439EF0D655}" type="datetime1">
              <a:rPr lang="en-IN" smtClean="0"/>
              <a:t>24-03-2024</a:t>
            </a:fld>
            <a:endParaRPr lang="en-IN"/>
          </a:p>
        </p:txBody>
      </p:sp>
      <p:sp>
        <p:nvSpPr>
          <p:cNvPr id="6" name="Footer Placeholder 5"/>
          <p:cNvSpPr>
            <a:spLocks noGrp="1"/>
          </p:cNvSpPr>
          <p:nvPr>
            <p:ph type="ftr" sz="quarter" idx="11"/>
          </p:nvPr>
        </p:nvSpPr>
        <p:spPr/>
        <p:txBody>
          <a:bodyPr/>
          <a:lstStyle/>
          <a:p>
            <a:r>
              <a:rPr lang="en-IN" smtClean="0"/>
              <a:t>1</a:t>
            </a:r>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99F002-1ADE-4ACA-A9AF-A2BF1ABD19D5}" type="datetime1">
              <a:rPr lang="en-IN" smtClean="0"/>
              <a:t>24-03-2024</a:t>
            </a:fld>
            <a:endParaRPr lang="en-IN"/>
          </a:p>
        </p:txBody>
      </p:sp>
      <p:sp>
        <p:nvSpPr>
          <p:cNvPr id="8" name="Footer Placeholder 7"/>
          <p:cNvSpPr>
            <a:spLocks noGrp="1"/>
          </p:cNvSpPr>
          <p:nvPr>
            <p:ph type="ftr" sz="quarter" idx="11"/>
          </p:nvPr>
        </p:nvSpPr>
        <p:spPr/>
        <p:txBody>
          <a:bodyPr/>
          <a:lstStyle/>
          <a:p>
            <a:r>
              <a:rPr lang="en-IN" smtClean="0"/>
              <a:t>1</a:t>
            </a:r>
            <a:endParaRPr lang="en-IN"/>
          </a:p>
        </p:txBody>
      </p:sp>
      <p:sp>
        <p:nvSpPr>
          <p:cNvPr id="9" name="Slide Number Placeholder 8"/>
          <p:cNvSpPr>
            <a:spLocks noGrp="1"/>
          </p:cNvSpPr>
          <p:nvPr>
            <p:ph type="sldNum" sz="quarter" idx="12"/>
          </p:nvPr>
        </p:nvSpPr>
        <p:spPr/>
        <p:txBody>
          <a:bodyPr/>
          <a:lstStyle/>
          <a:p>
            <a:fld id="{D302F958-37F6-4C5E-AA51-CF754735D7B8}" type="slidenum">
              <a:rPr lang="en-IN" smtClean="0"/>
              <a:t>‹#›</a:t>
            </a:fld>
            <a:endParaRPr lang="en-IN"/>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30FDEB-4042-4C57-90DC-DF57B816C8DC}" type="datetime1">
              <a:rPr lang="en-IN" smtClean="0"/>
              <a:t>24-03-2024</a:t>
            </a:fld>
            <a:endParaRPr lang="en-IN"/>
          </a:p>
        </p:txBody>
      </p:sp>
      <p:sp>
        <p:nvSpPr>
          <p:cNvPr id="4" name="Footer Placeholder 3"/>
          <p:cNvSpPr>
            <a:spLocks noGrp="1"/>
          </p:cNvSpPr>
          <p:nvPr>
            <p:ph type="ftr" sz="quarter" idx="11"/>
          </p:nvPr>
        </p:nvSpPr>
        <p:spPr/>
        <p:txBody>
          <a:bodyPr/>
          <a:lstStyle/>
          <a:p>
            <a:r>
              <a:rPr lang="en-IN" smtClean="0"/>
              <a:t>1</a:t>
            </a:r>
            <a:endParaRPr lang="en-IN"/>
          </a:p>
        </p:txBody>
      </p:sp>
      <p:sp>
        <p:nvSpPr>
          <p:cNvPr id="5" name="Slide Number Placeholder 4"/>
          <p:cNvSpPr>
            <a:spLocks noGrp="1"/>
          </p:cNvSpPr>
          <p:nvPr>
            <p:ph type="sldNum" sz="quarter" idx="12"/>
          </p:nvPr>
        </p:nvSpPr>
        <p:spPr/>
        <p:txBody>
          <a:bodyPr/>
          <a:lstStyle/>
          <a:p>
            <a:fld id="{D302F958-37F6-4C5E-AA51-CF754735D7B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E54C9-BD05-49D4-8E86-ADFFF98BBD2C}" type="datetime1">
              <a:rPr lang="en-IN" smtClean="0"/>
              <a:t>24-03-2024</a:t>
            </a:fld>
            <a:endParaRPr lang="en-IN"/>
          </a:p>
        </p:txBody>
      </p:sp>
      <p:sp>
        <p:nvSpPr>
          <p:cNvPr id="3" name="Footer Placeholder 2"/>
          <p:cNvSpPr>
            <a:spLocks noGrp="1"/>
          </p:cNvSpPr>
          <p:nvPr>
            <p:ph type="ftr" sz="quarter" idx="11"/>
          </p:nvPr>
        </p:nvSpPr>
        <p:spPr/>
        <p:txBody>
          <a:bodyPr/>
          <a:lstStyle/>
          <a:p>
            <a:r>
              <a:rPr lang="en-IN" smtClean="0"/>
              <a:t>1</a:t>
            </a:r>
            <a:endParaRPr lang="en-IN"/>
          </a:p>
        </p:txBody>
      </p:sp>
      <p:sp>
        <p:nvSpPr>
          <p:cNvPr id="4" name="Slide Number Placeholder 3"/>
          <p:cNvSpPr>
            <a:spLocks noGrp="1"/>
          </p:cNvSpPr>
          <p:nvPr>
            <p:ph type="sldNum" sz="quarter" idx="12"/>
          </p:nvPr>
        </p:nvSpPr>
        <p:spPr/>
        <p:txBody>
          <a:bodyPr/>
          <a:lstStyle/>
          <a:p>
            <a:fld id="{D302F958-37F6-4C5E-AA51-CF754735D7B8}"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50AFFCD-A515-46B0-B7C3-35C727F9E7B3}" type="datetime1">
              <a:rPr lang="en-IN" smtClean="0"/>
              <a:t>24-03-2024</a:t>
            </a:fld>
            <a:endParaRPr lang="en-IN"/>
          </a:p>
        </p:txBody>
      </p:sp>
      <p:sp>
        <p:nvSpPr>
          <p:cNvPr id="6" name="Footer Placeholder 5"/>
          <p:cNvSpPr>
            <a:spLocks noGrp="1"/>
          </p:cNvSpPr>
          <p:nvPr>
            <p:ph type="ftr" sz="quarter" idx="11"/>
          </p:nvPr>
        </p:nvSpPr>
        <p:spPr/>
        <p:txBody>
          <a:bodyPr/>
          <a:lstStyle/>
          <a:p>
            <a:r>
              <a:rPr lang="en-IN" smtClean="0"/>
              <a:t>1</a:t>
            </a:r>
            <a:endParaRPr lang="en-IN"/>
          </a:p>
        </p:txBody>
      </p:sp>
      <p:sp>
        <p:nvSpPr>
          <p:cNvPr id="7" name="Slide Number Placeholder 6"/>
          <p:cNvSpPr>
            <a:spLocks noGrp="1"/>
          </p:cNvSpPr>
          <p:nvPr>
            <p:ph type="sldNum" sz="quarter" idx="12"/>
          </p:nvPr>
        </p:nvSpPr>
        <p:spPr/>
        <p:txBody>
          <a:bodyPr/>
          <a:lstStyle/>
          <a:p>
            <a:fld id="{D302F958-37F6-4C5E-AA51-CF754735D7B8}" type="slidenum">
              <a:rPr lang="en-IN" smtClean="0"/>
              <a:t>‹#›</a:t>
            </a:fld>
            <a:endParaRPr lang="en-IN"/>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E172460-EA3F-401A-A4BA-A177020301E4}" type="datetime1">
              <a:rPr lang="en-IN" smtClean="0"/>
              <a:t>24-03-2024</a:t>
            </a:fld>
            <a:endParaRPr lang="en-IN"/>
          </a:p>
        </p:txBody>
      </p:sp>
      <p:sp>
        <p:nvSpPr>
          <p:cNvPr id="6" name="Footer Placeholder 5"/>
          <p:cNvSpPr>
            <a:spLocks noGrp="1"/>
          </p:cNvSpPr>
          <p:nvPr>
            <p:ph type="ftr" sz="quarter" idx="11"/>
          </p:nvPr>
        </p:nvSpPr>
        <p:spPr>
          <a:xfrm>
            <a:off x="1219200" y="6172200"/>
            <a:ext cx="5181600" cy="457200"/>
          </a:xfrm>
        </p:spPr>
        <p:txBody>
          <a:bodyPr/>
          <a:lstStyle/>
          <a:p>
            <a:r>
              <a:rPr lang="en-IN" smtClean="0"/>
              <a:t>1</a:t>
            </a:r>
            <a:endParaRPr lang="en-IN"/>
          </a:p>
        </p:txBody>
      </p:sp>
      <p:sp>
        <p:nvSpPr>
          <p:cNvPr id="7" name="Slide Number Placeholder 6"/>
          <p:cNvSpPr>
            <a:spLocks noGrp="1"/>
          </p:cNvSpPr>
          <p:nvPr>
            <p:ph type="sldNum" sz="quarter" idx="12"/>
          </p:nvPr>
        </p:nvSpPr>
        <p:spPr>
          <a:xfrm>
            <a:off x="195072" y="6208776"/>
            <a:ext cx="609600" cy="457200"/>
          </a:xfrm>
        </p:spPr>
        <p:txBody>
          <a:bodyPr/>
          <a:lstStyle/>
          <a:p>
            <a:fld id="{D302F958-37F6-4C5E-AA51-CF754735D7B8}" type="slidenum">
              <a:rPr lang="en-IN" smtClean="0"/>
              <a:t>‹#›</a:t>
            </a:fld>
            <a:endParaRPr lang="en-IN"/>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8C587234-F947-45D2-BFDA-61BBF8D8E4F1}" type="datetime1">
              <a:rPr lang="en-IN" smtClean="0"/>
              <a:t>24-03-2024</a:t>
            </a:fld>
            <a:endParaRPr lang="en-IN"/>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IN" smtClean="0"/>
              <a:t>1</a:t>
            </a:r>
            <a:endParaRPr lang="en-IN"/>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302F958-37F6-4C5E-AA51-CF754735D7B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Forecasting_and_Trading_of_the_Stable_Cryptocurrencies_With_Machine_Learning_and_Deep_Learning_Algorithms_for_Market_Conditions.pdf" TargetMode="External"/><Relationship Id="rId2" Type="http://schemas.openxmlformats.org/officeDocument/2006/relationships/hyperlink" Target="https://ieeexplore.ieee.org/document/1029547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iencedirect.com/topics/economics-econometrics-and-finance/cryptocurrency-markets" TargetMode="External"/><Relationship Id="rId2" Type="http://schemas.openxmlformats.org/officeDocument/2006/relationships/hyperlink" Target="https://www.sciencedirect.com/topics/economics-econometrics-and-finance/cryptocurrency"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1007/978-3-030-34957-8"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00364" y="3973929"/>
            <a:ext cx="10444146" cy="1903956"/>
          </a:xfrm>
        </p:spPr>
        <p:txBody>
          <a:bodyPr numCol="2">
            <a:normAutofit/>
          </a:bodyPr>
          <a:lstStyle/>
          <a:p>
            <a:pPr algn="l"/>
            <a:r>
              <a:rPr lang="en-US" sz="2000" dirty="0" smtClean="0">
                <a:solidFill>
                  <a:schemeClr val="tx1"/>
                </a:solidFill>
                <a:latin typeface="Times New Roman" pitchFamily="18" charset="0"/>
                <a:cs typeface="Times New Roman" pitchFamily="18" charset="0"/>
              </a:rPr>
              <a:t>            TEAM </a:t>
            </a:r>
            <a:r>
              <a:rPr lang="en-US" sz="2000" dirty="0">
                <a:solidFill>
                  <a:schemeClr val="tx1"/>
                </a:solidFill>
                <a:latin typeface="Times New Roman" pitchFamily="18" charset="0"/>
                <a:cs typeface="Times New Roman" pitchFamily="18" charset="0"/>
              </a:rPr>
              <a:t>MEMBERS:</a:t>
            </a:r>
          </a:p>
          <a:p>
            <a:pPr marL="342900" indent="-342900" algn="l">
              <a:buFont typeface="Arial" pitchFamily="34" charset="0"/>
              <a:buChar char="•"/>
            </a:pPr>
            <a:r>
              <a:rPr lang="en-US" sz="2000" dirty="0">
                <a:solidFill>
                  <a:schemeClr val="tx1"/>
                </a:solidFill>
                <a:latin typeface="Times New Roman" pitchFamily="18" charset="0"/>
                <a:cs typeface="Times New Roman" pitchFamily="18" charset="0"/>
              </a:rPr>
              <a:t>211420104262 – SRIMATHI S</a:t>
            </a:r>
          </a:p>
          <a:p>
            <a:pPr marL="342900" indent="-342900" algn="l">
              <a:buFont typeface="Arial" pitchFamily="34" charset="0"/>
              <a:buChar char="•"/>
            </a:pPr>
            <a:r>
              <a:rPr lang="en-US" sz="2000" dirty="0">
                <a:solidFill>
                  <a:schemeClr val="tx1"/>
                </a:solidFill>
                <a:latin typeface="Times New Roman" pitchFamily="18" charset="0"/>
                <a:cs typeface="Times New Roman" pitchFamily="18" charset="0"/>
              </a:rPr>
              <a:t>211420104270 – SRI VARSSHINI S</a:t>
            </a:r>
          </a:p>
          <a:p>
            <a:pPr marL="342900" indent="-342900" algn="l">
              <a:buFont typeface="Arial" pitchFamily="34" charset="0"/>
              <a:buChar char="•"/>
            </a:pPr>
            <a:r>
              <a:rPr lang="en-US" sz="2000" dirty="0">
                <a:solidFill>
                  <a:schemeClr val="tx1"/>
                </a:solidFill>
                <a:latin typeface="Times New Roman" pitchFamily="18" charset="0"/>
                <a:cs typeface="Times New Roman" pitchFamily="18" charset="0"/>
              </a:rPr>
              <a:t>211420104314 – YOHAMALAR R</a:t>
            </a:r>
          </a:p>
          <a:p>
            <a:r>
              <a:rPr lang="en-US" sz="2000" dirty="0">
                <a:solidFill>
                  <a:schemeClr val="tx1"/>
                </a:solidFill>
                <a:latin typeface="Times New Roman" pitchFamily="18" charset="0"/>
                <a:cs typeface="Times New Roman" pitchFamily="18" charset="0"/>
              </a:rPr>
              <a:t>                         GUIDE:</a:t>
            </a:r>
          </a:p>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Dr.M.SANGEETHA</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M.T</a:t>
            </a:r>
            <a:r>
              <a:rPr lang="en-US" sz="1800" cap="none" dirty="0">
                <a:solidFill>
                  <a:schemeClr val="tx1"/>
                </a:solidFill>
                <a:latin typeface="Times New Roman" pitchFamily="18" charset="0"/>
                <a:cs typeface="Times New Roman" pitchFamily="18" charset="0"/>
              </a:rPr>
              <a:t>ech</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P</a:t>
            </a:r>
            <a:r>
              <a:rPr lang="en-US" sz="1800" cap="none" dirty="0" err="1" smtClean="0">
                <a:solidFill>
                  <a:schemeClr val="tx1"/>
                </a:solidFill>
                <a:latin typeface="Times New Roman" pitchFamily="18" charset="0"/>
                <a:cs typeface="Times New Roman" pitchFamily="18" charset="0"/>
              </a:rPr>
              <a:t>h</a:t>
            </a:r>
            <a:r>
              <a:rPr lang="en-US" sz="1800" dirty="0" err="1" smtClean="0">
                <a:solidFill>
                  <a:schemeClr val="tx1"/>
                </a:solidFill>
                <a:latin typeface="Times New Roman" pitchFamily="18" charset="0"/>
                <a:cs typeface="Times New Roman" pitchFamily="18" charset="0"/>
              </a:rPr>
              <a:t>.d</a:t>
            </a:r>
            <a:endParaRPr lang="en-US" sz="2000" dirty="0">
              <a:solidFill>
                <a:schemeClr val="tx1"/>
              </a:solidFill>
              <a:latin typeface="Times New Roman" pitchFamily="18" charset="0"/>
              <a:cs typeface="Times New Roman" pitchFamily="18" charset="0"/>
            </a:endParaRPr>
          </a:p>
          <a:p>
            <a:r>
              <a:rPr lang="en-US" sz="2000" dirty="0">
                <a:solidFill>
                  <a:schemeClr val="tx1"/>
                </a:solidFill>
                <a:latin typeface="Times New Roman" pitchFamily="18" charset="0"/>
                <a:cs typeface="Times New Roman" pitchFamily="18" charset="0"/>
              </a:rPr>
              <a:t>		</a:t>
            </a:r>
            <a:endParaRPr lang="en-IN" sz="2000" dirty="0">
              <a:solidFill>
                <a:schemeClr val="tx1"/>
              </a:solidFill>
              <a:latin typeface="Times New Roman" pitchFamily="18" charset="0"/>
              <a:cs typeface="Times New Roman" pitchFamily="18" charset="0"/>
            </a:endParaRPr>
          </a:p>
        </p:txBody>
      </p:sp>
      <p:sp>
        <p:nvSpPr>
          <p:cNvPr id="2" name="Title 1"/>
          <p:cNvSpPr>
            <a:spLocks noGrp="1"/>
          </p:cNvSpPr>
          <p:nvPr>
            <p:ph type="ctrTitle"/>
          </p:nvPr>
        </p:nvSpPr>
        <p:spPr>
          <a:xfrm>
            <a:off x="1094956" y="1876173"/>
            <a:ext cx="10028156" cy="1467527"/>
          </a:xfrm>
        </p:spPr>
        <p:txBody>
          <a:bodyPr>
            <a:normAutofit fontScale="90000"/>
          </a:bodyPr>
          <a:lstStyle/>
          <a:p>
            <a:pPr algn="ctr"/>
            <a:r>
              <a:rPr lang="en-US" sz="3600" dirty="0">
                <a:latin typeface="Times New Roman" pitchFamily="18" charset="0"/>
                <a:cs typeface="Times New Roman" pitchFamily="18" charset="0"/>
              </a:rPr>
              <a:t>TREND ANALYSIS DOGE, RIPPLE_XRP, ETHEREUM CRYPTO CURRENCES BY REGRESSION MODEL</a:t>
            </a:r>
            <a:r>
              <a:rPr lang="en-US" sz="3600" dirty="0" smtClean="0">
                <a:latin typeface="Times New Roman" pitchFamily="18" charset="0"/>
                <a:cs typeface="Times New Roman" pitchFamily="18" charset="0"/>
              </a:rPr>
              <a:t>.</a:t>
            </a:r>
            <a:r>
              <a:rPr lang="en-US" sz="3600" dirty="0">
                <a:latin typeface="Times New Roman" pitchFamily="18" charset="0"/>
                <a:cs typeface="Times New Roman" pitchFamily="18" charset="0"/>
              </a:rPr>
              <a:t/>
            </a:r>
            <a:br>
              <a:rPr lang="en-US" sz="3600" dirty="0">
                <a:latin typeface="Times New Roman" pitchFamily="18" charset="0"/>
                <a:cs typeface="Times New Roman" pitchFamily="18" charset="0"/>
              </a:rPr>
            </a:br>
            <a:endParaRPr lang="en-IN" sz="3100" dirty="0">
              <a:latin typeface="Times New Roman" pitchFamily="18" charset="0"/>
              <a:cs typeface="Times New Roman" pitchFamily="18" charset="0"/>
            </a:endParaRPr>
          </a:p>
        </p:txBody>
      </p:sp>
      <p:sp>
        <p:nvSpPr>
          <p:cNvPr id="5" name="TextBox 4"/>
          <p:cNvSpPr txBox="1"/>
          <p:nvPr/>
        </p:nvSpPr>
        <p:spPr>
          <a:xfrm>
            <a:off x="9796661" y="706026"/>
            <a:ext cx="2117833" cy="646331"/>
          </a:xfrm>
          <a:prstGeom prst="rect">
            <a:avLst/>
          </a:prstGeom>
          <a:noFill/>
        </p:spPr>
        <p:txBody>
          <a:bodyPr wrap="square" rtlCol="0">
            <a:spAutoFit/>
          </a:bodyPr>
          <a:lstStyle/>
          <a:p>
            <a:r>
              <a:rPr lang="en-US" dirty="0">
                <a:latin typeface="Times New Roman" pitchFamily="18" charset="0"/>
                <a:cs typeface="Times New Roman" pitchFamily="18" charset="0"/>
              </a:rPr>
              <a:t>DATE</a:t>
            </a:r>
            <a:r>
              <a:rPr lang="en-US" dirty="0"/>
              <a:t> : </a:t>
            </a:r>
            <a:r>
              <a:rPr lang="en-US" dirty="0" smtClean="0"/>
              <a:t>25/03/2024 </a:t>
            </a:r>
            <a:endParaRPr lang="en-US" dirty="0"/>
          </a:p>
          <a:p>
            <a:endParaRPr lang="en-IN" dirty="0"/>
          </a:p>
        </p:txBody>
      </p:sp>
      <p:sp>
        <p:nvSpPr>
          <p:cNvPr id="7" name="Oval 6">
            <a:extLst>
              <a:ext uri="{FF2B5EF4-FFF2-40B4-BE49-F238E27FC236}">
                <a16:creationId xmlns:a16="http://schemas.microsoft.com/office/drawing/2014/main" xmlns="" id="{3F6603B5-1E16-A81B-605A-35806E9A7663}"/>
              </a:ext>
            </a:extLst>
          </p:cNvPr>
          <p:cNvSpPr/>
          <p:nvPr/>
        </p:nvSpPr>
        <p:spPr>
          <a:xfrm>
            <a:off x="-886973" y="630834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dirty="0">
                <a:ea typeface="Calibri"/>
                <a:cs typeface="Calibri"/>
              </a:rPr>
              <a:t>1</a:t>
            </a:r>
            <a:endParaRPr lang="en-GB" sz="2200" dirty="0"/>
          </a:p>
        </p:txBody>
      </p:sp>
      <p:sp>
        <p:nvSpPr>
          <p:cNvPr id="6" name="TextBox 5"/>
          <p:cNvSpPr txBox="1"/>
          <p:nvPr/>
        </p:nvSpPr>
        <p:spPr>
          <a:xfrm>
            <a:off x="4271749" y="3268218"/>
            <a:ext cx="4367284" cy="369332"/>
          </a:xfrm>
          <a:prstGeom prst="rect">
            <a:avLst/>
          </a:prstGeom>
          <a:noFill/>
        </p:spPr>
        <p:txBody>
          <a:bodyPr wrap="square" rtlCol="0">
            <a:spAutoFit/>
          </a:bodyPr>
          <a:lstStyle/>
          <a:p>
            <a:pPr algn="ctr"/>
            <a:r>
              <a:rPr lang="en-US" dirty="0" smtClean="0">
                <a:latin typeface="Times New Roman" pitchFamily="18" charset="0"/>
                <a:cs typeface="Times New Roman" pitchFamily="18" charset="0"/>
              </a:rPr>
              <a:t>BATCH : 10</a:t>
            </a:r>
          </a:p>
        </p:txBody>
      </p:sp>
    </p:spTree>
    <p:extLst>
      <p:ext uri="{BB962C8B-B14F-4D97-AF65-F5344CB8AC3E}">
        <p14:creationId xmlns:p14="http://schemas.microsoft.com/office/powerpoint/2010/main" val="36008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anim calcmode="lin" valueType="num">
                                      <p:cBhvr>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anim calcmode="lin" valueType="num">
                                      <p:cBhvr>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500"/>
                                        <p:tgtEl>
                                          <p:spTgt spid="3">
                                            <p:txEl>
                                              <p:pRg st="2" end="2"/>
                                            </p:txEl>
                                          </p:spTgt>
                                        </p:tgtEl>
                                      </p:cBhvr>
                                    </p:animEffect>
                                    <p:anim calcmode="lin" valueType="num">
                                      <p:cBhvr>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3">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8" fill="hold">
                            <p:stCondLst>
                              <p:cond delay="2000"/>
                            </p:stCondLst>
                            <p:childTnLst>
                              <p:par>
                                <p:cTn id="39" presetID="42" presetClass="entr" presetSubtype="0" fill="hold" grpId="0" nodeType="after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anim calcmode="lin" valueType="num">
                                      <p:cBhvr>
                                        <p:cTn id="4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4" fill="hold">
                            <p:stCondLst>
                              <p:cond delay="2500"/>
                            </p:stCondLst>
                            <p:childTnLst>
                              <p:par>
                                <p:cTn id="45" presetID="42" presetClass="entr" presetSubtype="0" fill="hold" grpId="0" nodeType="after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anim calcmode="lin" valueType="num">
                                      <p:cBhvr>
                                        <p:cTn id="4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500" fill="hold"/>
                                        <p:tgtEl>
                                          <p:spTgt spid="3">
                                            <p:txEl>
                                              <p:pRg st="5" end="5"/>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500"/>
                                        <p:tgtEl>
                                          <p:spTgt spid="3">
                                            <p:txEl>
                                              <p:pRg st="6" end="6"/>
                                            </p:txEl>
                                          </p:spTgt>
                                        </p:tgtEl>
                                      </p:cBhvr>
                                    </p:animEffect>
                                    <p:anim calcmode="lin" valueType="num">
                                      <p:cBhvr>
                                        <p:cTn id="5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500" fill="hold"/>
                                        <p:tgtEl>
                                          <p:spTgt spid="3">
                                            <p:txEl>
                                              <p:pRg st="6" end="6"/>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500"/>
                                        <p:tgtEl>
                                          <p:spTgt spid="3">
                                            <p:txEl>
                                              <p:pRg st="7" end="7"/>
                                            </p:txEl>
                                          </p:spTgt>
                                        </p:tgtEl>
                                      </p:cBhvr>
                                    </p:animEffect>
                                    <p:anim calcmode="lin" valueType="num">
                                      <p:cBhvr>
                                        <p:cTn id="5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3331" y="668740"/>
            <a:ext cx="10549720" cy="523220"/>
          </a:xfrm>
          <a:prstGeom prst="rect">
            <a:avLst/>
          </a:prstGeom>
          <a:noFill/>
        </p:spPr>
        <p:txBody>
          <a:bodyPr wrap="square" rtlCol="0">
            <a:spAutoFit/>
          </a:bodyPr>
          <a:lstStyle/>
          <a:p>
            <a:pPr algn="ctr"/>
            <a:r>
              <a:rPr lang="en-US" sz="2800" b="1" spc="-50">
                <a:effectLst>
                  <a:glow rad="63500">
                    <a:schemeClr val="accent1">
                      <a:satMod val="175000"/>
                      <a:alpha val="40000"/>
                    </a:schemeClr>
                  </a:glow>
                </a:effectLst>
                <a:latin typeface="Times New Roman" pitchFamily="18" charset="0"/>
                <a:ea typeface="+mj-ea"/>
                <a:cs typeface="Times New Roman" pitchFamily="18" charset="0"/>
              </a:rPr>
              <a:t>MERITS</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4" name="TextBox 3"/>
          <p:cNvSpPr txBox="1"/>
          <p:nvPr/>
        </p:nvSpPr>
        <p:spPr>
          <a:xfrm>
            <a:off x="633935" y="1528549"/>
            <a:ext cx="10921770" cy="5170646"/>
          </a:xfrm>
          <a:prstGeom prst="rect">
            <a:avLst/>
          </a:prstGeom>
          <a:noFill/>
        </p:spPr>
        <p:txBody>
          <a:bodyPr wrap="square" rtlCol="0">
            <a:spAutoFit/>
          </a:bodyPr>
          <a:lstStyle/>
          <a:p>
            <a:pPr marL="342900" lvl="0" indent="-34290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Our suggested method will forecast </a:t>
            </a:r>
            <a:r>
              <a:rPr lang="en-US" sz="2600" err="1">
                <a:solidFill>
                  <a:schemeClr val="tx1">
                    <a:lumMod val="75000"/>
                    <a:lumOff val="25000"/>
                  </a:schemeClr>
                </a:solidFill>
                <a:latin typeface="Times New Roman" pitchFamily="18" charset="0"/>
                <a:cs typeface="Times New Roman" pitchFamily="18" charset="0"/>
              </a:rPr>
              <a:t>bitcoin</a:t>
            </a:r>
            <a:r>
              <a:rPr lang="en-US" sz="2600">
                <a:solidFill>
                  <a:schemeClr val="tx1">
                    <a:lumMod val="75000"/>
                    <a:lumOff val="25000"/>
                  </a:schemeClr>
                </a:solidFill>
                <a:latin typeface="Times New Roman" pitchFamily="18" charset="0"/>
                <a:cs typeface="Times New Roman" pitchFamily="18" charset="0"/>
              </a:rPr>
              <a:t> alternatives, generating greater returns for investors.</a:t>
            </a:r>
          </a:p>
          <a:p>
            <a:pPr lvl="0" algn="just"/>
            <a:endParaRPr lang="en-US" sz="2600">
              <a:solidFill>
                <a:schemeClr val="tx1">
                  <a:lumMod val="75000"/>
                  <a:lumOff val="25000"/>
                </a:schemeClr>
              </a:solidFill>
              <a:latin typeface="Times New Roman" pitchFamily="18" charset="0"/>
              <a:cs typeface="Times New Roman" pitchFamily="18" charset="0"/>
            </a:endParaRPr>
          </a:p>
          <a:p>
            <a:pPr marL="342900" lvl="0" indent="-34290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Regression is a supervised machine learning technique which is used to predict continuous values. Thus the ultimate goal of the regression algorithm is to plot a best-fit line or a curve between the data.</a:t>
            </a:r>
          </a:p>
          <a:p>
            <a:pPr lvl="0" algn="just"/>
            <a:endParaRPr lang="en-US" sz="2600">
              <a:solidFill>
                <a:schemeClr val="tx1">
                  <a:lumMod val="75000"/>
                  <a:lumOff val="25000"/>
                </a:schemeClr>
              </a:solidFill>
              <a:latin typeface="Times New Roman" pitchFamily="18" charset="0"/>
              <a:cs typeface="Times New Roman" pitchFamily="18" charset="0"/>
            </a:endParaRPr>
          </a:p>
          <a:p>
            <a:pPr marL="342900" lvl="0" indent="-34290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The proposed regression algorithms allows a useful mechanism to deal with insufficient data, or poor distributed data.</a:t>
            </a:r>
          </a:p>
          <a:p>
            <a:pPr lvl="0" algn="just"/>
            <a:endParaRPr lang="en-US" sz="2600">
              <a:solidFill>
                <a:schemeClr val="tx1">
                  <a:lumMod val="75000"/>
                  <a:lumOff val="25000"/>
                </a:schemeClr>
              </a:solidFill>
              <a:latin typeface="Times New Roman" pitchFamily="18" charset="0"/>
              <a:cs typeface="Times New Roman" pitchFamily="18" charset="0"/>
            </a:endParaRPr>
          </a:p>
          <a:p>
            <a:pPr marL="342900" lvl="0" indent="-34290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The deployment procedure was put into effect by using Frontend codes like Html, </a:t>
            </a:r>
            <a:r>
              <a:rPr lang="en-US" sz="2600" err="1">
                <a:solidFill>
                  <a:schemeClr val="tx1">
                    <a:lumMod val="75000"/>
                    <a:lumOff val="25000"/>
                  </a:schemeClr>
                </a:solidFill>
                <a:latin typeface="Times New Roman" pitchFamily="18" charset="0"/>
                <a:cs typeface="Times New Roman" pitchFamily="18" charset="0"/>
              </a:rPr>
              <a:t>Css</a:t>
            </a:r>
            <a:r>
              <a:rPr lang="en-US" sz="2600">
                <a:solidFill>
                  <a:schemeClr val="tx1">
                    <a:lumMod val="75000"/>
                    <a:lumOff val="25000"/>
                  </a:schemeClr>
                </a:solidFill>
                <a:latin typeface="Times New Roman" pitchFamily="18" charset="0"/>
                <a:cs typeface="Times New Roman" pitchFamily="18" charset="0"/>
              </a:rPr>
              <a:t>, Bootstrap and Python Framework like </a:t>
            </a:r>
            <a:r>
              <a:rPr lang="en-US" sz="2600" err="1">
                <a:solidFill>
                  <a:schemeClr val="tx1">
                    <a:lumMod val="75000"/>
                    <a:lumOff val="25000"/>
                  </a:schemeClr>
                </a:solidFill>
                <a:latin typeface="Times New Roman" pitchFamily="18" charset="0"/>
                <a:cs typeface="Times New Roman" pitchFamily="18" charset="0"/>
              </a:rPr>
              <a:t>Django</a:t>
            </a:r>
            <a:r>
              <a:rPr lang="en-US" sz="2600">
                <a:solidFill>
                  <a:schemeClr val="tx1">
                    <a:lumMod val="75000"/>
                    <a:lumOff val="25000"/>
                  </a:schemeClr>
                </a:solidFill>
                <a:latin typeface="Times New Roman" pitchFamily="18" charset="0"/>
                <a:cs typeface="Times New Roman" pitchFamily="18" charset="0"/>
              </a:rPr>
              <a:t> or Flask.</a:t>
            </a:r>
            <a:endParaRPr lang="en-IN" sz="2600">
              <a:solidFill>
                <a:schemeClr val="tx1">
                  <a:lumMod val="75000"/>
                  <a:lumOff val="25000"/>
                </a:schemeClr>
              </a:solidFill>
              <a:latin typeface="Times New Roman" pitchFamily="18" charset="0"/>
              <a:cs typeface="Times New Roman" pitchFamily="18" charset="0"/>
            </a:endParaRPr>
          </a:p>
          <a:p>
            <a:endParaRPr lang="en-IN"/>
          </a:p>
        </p:txBody>
      </p:sp>
      <p:sp>
        <p:nvSpPr>
          <p:cNvPr id="6" name="Oval 5">
            <a:extLst>
              <a:ext uri="{FF2B5EF4-FFF2-40B4-BE49-F238E27FC236}">
                <a16:creationId xmlns:a16="http://schemas.microsoft.com/office/drawing/2014/main" xmlns="" id="{1966859E-4140-340E-BC1A-0CF215456FE3}"/>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9</a:t>
            </a:r>
          </a:p>
        </p:txBody>
      </p:sp>
      <p:sp>
        <p:nvSpPr>
          <p:cNvPr id="8" name="Oval 7">
            <a:extLst>
              <a:ext uri="{FF2B5EF4-FFF2-40B4-BE49-F238E27FC236}">
                <a16:creationId xmlns:a16="http://schemas.microsoft.com/office/drawing/2014/main" xmlns="" id="{07726844-69BD-85E8-15BB-C4B6D22F8A3F}"/>
              </a:ext>
            </a:extLst>
          </p:cNvPr>
          <p:cNvSpPr/>
          <p:nvPr/>
        </p:nvSpPr>
        <p:spPr>
          <a:xfrm>
            <a:off x="-1022120"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ea typeface="Calibri"/>
                <a:cs typeface="Calibri"/>
              </a:rPr>
              <a:t>10</a:t>
            </a:r>
          </a:p>
        </p:txBody>
      </p:sp>
    </p:spTree>
    <p:extLst>
      <p:ext uri="{BB962C8B-B14F-4D97-AF65-F5344CB8AC3E}">
        <p14:creationId xmlns:p14="http://schemas.microsoft.com/office/powerpoint/2010/main" val="37341030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457" y="79584"/>
            <a:ext cx="10781731" cy="523220"/>
          </a:xfrm>
          <a:prstGeom prst="rect">
            <a:avLst/>
          </a:prstGeom>
          <a:noFill/>
        </p:spPr>
        <p:txBody>
          <a:bodyPr wrap="square" rtlCol="0">
            <a:spAutoFit/>
          </a:bodyPr>
          <a:lstStyle/>
          <a:p>
            <a:pPr algn="ctr"/>
            <a:r>
              <a:rPr lang="en-US" sz="2800" b="1" spc="-50" dirty="0" smtClean="0">
                <a:effectLst>
                  <a:glow rad="63500">
                    <a:schemeClr val="accent1">
                      <a:satMod val="175000"/>
                      <a:alpha val="40000"/>
                    </a:schemeClr>
                  </a:glow>
                </a:effectLst>
                <a:latin typeface="Times New Roman" pitchFamily="18" charset="0"/>
                <a:ea typeface="+mj-ea"/>
                <a:cs typeface="Times New Roman" pitchFamily="18" charset="0"/>
              </a:rPr>
              <a:t>SYSTEM ARCHITECTURE </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 y="602804"/>
            <a:ext cx="11737075" cy="5838939"/>
          </a:xfrm>
          <a:prstGeom prst="rect">
            <a:avLst/>
          </a:prstGeom>
        </p:spPr>
      </p:pic>
      <p:sp>
        <p:nvSpPr>
          <p:cNvPr id="5" name="Oval 4">
            <a:extLst>
              <a:ext uri="{FF2B5EF4-FFF2-40B4-BE49-F238E27FC236}">
                <a16:creationId xmlns:a16="http://schemas.microsoft.com/office/drawing/2014/main" xmlns="" id="{06F1C9A0-1DE9-E5CB-04D3-3105F7818514}"/>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a:ea typeface="Calibri"/>
                <a:cs typeface="Calibri"/>
              </a:rPr>
              <a:t>10</a:t>
            </a:r>
          </a:p>
        </p:txBody>
      </p:sp>
      <p:sp>
        <p:nvSpPr>
          <p:cNvPr id="7" name="Oval 6">
            <a:extLst>
              <a:ext uri="{FF2B5EF4-FFF2-40B4-BE49-F238E27FC236}">
                <a16:creationId xmlns:a16="http://schemas.microsoft.com/office/drawing/2014/main" xmlns="" id="{0A45AA94-5826-86CE-9C36-D407F7F23F5D}"/>
              </a:ext>
            </a:extLst>
          </p:cNvPr>
          <p:cNvSpPr/>
          <p:nvPr/>
        </p:nvSpPr>
        <p:spPr>
          <a:xfrm>
            <a:off x="-964611" y="630259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11</a:t>
            </a:r>
          </a:p>
        </p:txBody>
      </p:sp>
    </p:spTree>
    <p:extLst>
      <p:ext uri="{BB962C8B-B14F-4D97-AF65-F5344CB8AC3E}">
        <p14:creationId xmlns:p14="http://schemas.microsoft.com/office/powerpoint/2010/main" val="3490783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
                                        <p:tgtEl>
                                          <p:spTgt spid="2"/>
                                        </p:tgtEl>
                                      </p:cBhvr>
                                    </p:animEffect>
                                  </p:childTnLst>
                                </p:cTn>
                              </p:par>
                            </p:childTnLst>
                          </p:cTn>
                        </p:par>
                        <p:par>
                          <p:cTn id="8" fill="hold">
                            <p:stCondLst>
                              <p:cond delay="1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4275" y="443973"/>
            <a:ext cx="9853683" cy="523220"/>
          </a:xfrm>
          <a:prstGeom prst="rect">
            <a:avLst/>
          </a:prstGeom>
          <a:noFill/>
        </p:spPr>
        <p:txBody>
          <a:bodyPr wrap="square" rtlCol="0">
            <a:spAutoFit/>
          </a:bodyPr>
          <a:lstStyle/>
          <a:p>
            <a:pPr algn="ctr"/>
            <a:r>
              <a:rPr lang="en-US" sz="2800" b="1" spc="-50">
                <a:effectLst>
                  <a:glow rad="63500">
                    <a:schemeClr val="accent1">
                      <a:satMod val="175000"/>
                      <a:alpha val="40000"/>
                    </a:schemeClr>
                  </a:glow>
                </a:effectLst>
                <a:latin typeface="Times New Roman" pitchFamily="18" charset="0"/>
                <a:ea typeface="+mj-ea"/>
                <a:cs typeface="Times New Roman" pitchFamily="18" charset="0"/>
              </a:rPr>
              <a:t>LIST OF MODULES</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1078173" y="1555845"/>
            <a:ext cx="8434317" cy="4924425"/>
          </a:xfrm>
          <a:prstGeom prst="rect">
            <a:avLst/>
          </a:prstGeom>
          <a:noFill/>
        </p:spPr>
        <p:txBody>
          <a:bodyPr wrap="square" rtlCol="0">
            <a:spAutoFit/>
          </a:bodyPr>
          <a:lstStyle/>
          <a:p>
            <a:pPr marL="457200" lvl="0" indent="-457200">
              <a:spcAft>
                <a:spcPts val="1200"/>
              </a:spcAft>
              <a:buFont typeface="Wingdings" pitchFamily="2" charset="2"/>
              <a:buChar char="§"/>
            </a:pPr>
            <a:r>
              <a:rPr lang="en-US" sz="2600">
                <a:solidFill>
                  <a:schemeClr val="tx1">
                    <a:lumMod val="75000"/>
                    <a:lumOff val="25000"/>
                  </a:schemeClr>
                </a:solidFill>
                <a:latin typeface="Times New Roman" pitchFamily="18" charset="0"/>
                <a:cs typeface="Times New Roman" pitchFamily="18" charset="0"/>
              </a:rPr>
              <a:t>Implementing Bayesian Ridge</a:t>
            </a:r>
            <a:endParaRPr lang="en-IN" sz="2600">
              <a:solidFill>
                <a:schemeClr val="tx1">
                  <a:lumMod val="75000"/>
                  <a:lumOff val="25000"/>
                </a:schemeClr>
              </a:solidFill>
              <a:latin typeface="Times New Roman" pitchFamily="18" charset="0"/>
              <a:cs typeface="Times New Roman" pitchFamily="18" charset="0"/>
            </a:endParaRPr>
          </a:p>
          <a:p>
            <a:pPr marL="457200" lvl="0" indent="-457200">
              <a:spcAft>
                <a:spcPts val="1200"/>
              </a:spcAft>
              <a:buFont typeface="Wingdings" pitchFamily="2" charset="2"/>
              <a:buChar char="§"/>
            </a:pPr>
            <a:r>
              <a:rPr lang="en-US" sz="2600">
                <a:solidFill>
                  <a:schemeClr val="tx1">
                    <a:lumMod val="75000"/>
                    <a:lumOff val="25000"/>
                  </a:schemeClr>
                </a:solidFill>
                <a:latin typeface="Times New Roman" pitchFamily="18" charset="0"/>
                <a:cs typeface="Times New Roman" pitchFamily="18" charset="0"/>
              </a:rPr>
              <a:t>Implementing Huber </a:t>
            </a:r>
            <a:r>
              <a:rPr lang="en-US" sz="2600" err="1">
                <a:solidFill>
                  <a:schemeClr val="tx1">
                    <a:lumMod val="75000"/>
                    <a:lumOff val="25000"/>
                  </a:schemeClr>
                </a:solidFill>
                <a:latin typeface="Times New Roman" pitchFamily="18" charset="0"/>
                <a:cs typeface="Times New Roman" pitchFamily="18" charset="0"/>
              </a:rPr>
              <a:t>Regressor</a:t>
            </a:r>
            <a:endParaRPr lang="en-IN" sz="2600">
              <a:solidFill>
                <a:schemeClr val="tx1">
                  <a:lumMod val="75000"/>
                  <a:lumOff val="25000"/>
                </a:schemeClr>
              </a:solidFill>
              <a:latin typeface="Times New Roman" pitchFamily="18" charset="0"/>
              <a:cs typeface="Times New Roman" pitchFamily="18" charset="0"/>
            </a:endParaRPr>
          </a:p>
          <a:p>
            <a:pPr marL="457200" lvl="0" indent="-457200">
              <a:spcAft>
                <a:spcPts val="1200"/>
              </a:spcAft>
              <a:buFont typeface="Wingdings" pitchFamily="2" charset="2"/>
              <a:buChar char="§"/>
            </a:pPr>
            <a:r>
              <a:rPr lang="en-US" sz="2600">
                <a:solidFill>
                  <a:schemeClr val="tx1">
                    <a:lumMod val="75000"/>
                    <a:lumOff val="25000"/>
                  </a:schemeClr>
                </a:solidFill>
                <a:latin typeface="Times New Roman" pitchFamily="18" charset="0"/>
                <a:cs typeface="Times New Roman" pitchFamily="18" charset="0"/>
              </a:rPr>
              <a:t>Implementing Elastic Net</a:t>
            </a:r>
            <a:endParaRPr lang="en-IN" sz="2600">
              <a:solidFill>
                <a:schemeClr val="tx1">
                  <a:lumMod val="75000"/>
                  <a:lumOff val="25000"/>
                </a:schemeClr>
              </a:solidFill>
              <a:latin typeface="Times New Roman" pitchFamily="18" charset="0"/>
              <a:cs typeface="Times New Roman" pitchFamily="18" charset="0"/>
            </a:endParaRPr>
          </a:p>
          <a:p>
            <a:pPr marL="457200" lvl="0" indent="-457200">
              <a:spcAft>
                <a:spcPts val="1200"/>
              </a:spcAft>
              <a:buFont typeface="Wingdings" pitchFamily="2" charset="2"/>
              <a:buChar char="§"/>
            </a:pPr>
            <a:r>
              <a:rPr lang="en-US" sz="2600">
                <a:solidFill>
                  <a:schemeClr val="tx1">
                    <a:lumMod val="75000"/>
                    <a:lumOff val="25000"/>
                  </a:schemeClr>
                </a:solidFill>
                <a:latin typeface="Times New Roman" pitchFamily="18" charset="0"/>
                <a:cs typeface="Times New Roman" pitchFamily="18" charset="0"/>
              </a:rPr>
              <a:t>Deployment ( User Interface )</a:t>
            </a:r>
          </a:p>
          <a:p>
            <a:pPr lvl="0">
              <a:spcAft>
                <a:spcPts val="1200"/>
              </a:spcAft>
            </a:pPr>
            <a:endParaRPr lang="en-US" sz="2600">
              <a:solidFill>
                <a:schemeClr val="tx1">
                  <a:lumMod val="75000"/>
                  <a:lumOff val="25000"/>
                </a:schemeClr>
              </a:solidFill>
              <a:latin typeface="Times New Roman" pitchFamily="18" charset="0"/>
              <a:cs typeface="Times New Roman" pitchFamily="18" charset="0"/>
            </a:endParaRPr>
          </a:p>
          <a:p>
            <a:pPr lvl="0">
              <a:spcAft>
                <a:spcPts val="1200"/>
              </a:spcAft>
            </a:pPr>
            <a:r>
              <a:rPr lang="en-US" sz="2600">
                <a:solidFill>
                  <a:schemeClr val="tx1">
                    <a:lumMod val="75000"/>
                    <a:lumOff val="25000"/>
                  </a:schemeClr>
                </a:solidFill>
                <a:latin typeface="Times New Roman" pitchFamily="18" charset="0"/>
                <a:cs typeface="Times New Roman" pitchFamily="18" charset="0"/>
              </a:rPr>
              <a:t>PRIOR TO THAT:</a:t>
            </a:r>
          </a:p>
          <a:p>
            <a:pPr marL="457200" lvl="0" indent="-457200">
              <a:spcAft>
                <a:spcPts val="1200"/>
              </a:spcAft>
              <a:buFont typeface="Times New Roman" pitchFamily="18" charset="0"/>
              <a:buChar char="›"/>
            </a:pPr>
            <a:r>
              <a:rPr lang="en-US" sz="2600">
                <a:solidFill>
                  <a:schemeClr val="tx1">
                    <a:lumMod val="75000"/>
                    <a:lumOff val="25000"/>
                  </a:schemeClr>
                </a:solidFill>
                <a:latin typeface="Times New Roman" pitchFamily="18" charset="0"/>
                <a:cs typeface="Times New Roman" pitchFamily="18" charset="0"/>
              </a:rPr>
              <a:t>Data Pre-Processing</a:t>
            </a:r>
          </a:p>
          <a:p>
            <a:pPr marL="457200" lvl="0" indent="-457200">
              <a:spcAft>
                <a:spcPts val="1200"/>
              </a:spcAft>
              <a:buFont typeface="Times New Roman" pitchFamily="18" charset="0"/>
              <a:buChar char="›"/>
            </a:pPr>
            <a:r>
              <a:rPr lang="en-US" sz="2600">
                <a:solidFill>
                  <a:schemeClr val="tx1">
                    <a:lumMod val="75000"/>
                    <a:lumOff val="25000"/>
                  </a:schemeClr>
                </a:solidFill>
                <a:latin typeface="Times New Roman" pitchFamily="18" charset="0"/>
                <a:cs typeface="Times New Roman" pitchFamily="18" charset="0"/>
              </a:rPr>
              <a:t>Data analysis for Visualization</a:t>
            </a:r>
            <a:endParaRPr lang="en-IN" sz="2600">
              <a:solidFill>
                <a:schemeClr val="tx1">
                  <a:lumMod val="75000"/>
                  <a:lumOff val="25000"/>
                </a:schemeClr>
              </a:solidFill>
              <a:latin typeface="Times New Roman" pitchFamily="18" charset="0"/>
              <a:cs typeface="Times New Roman" pitchFamily="18" charset="0"/>
            </a:endParaRPr>
          </a:p>
          <a:p>
            <a:endParaRPr lang="en-IN" sz="2600">
              <a:solidFill>
                <a:schemeClr val="tx1">
                  <a:lumMod val="75000"/>
                  <a:lumOff val="25000"/>
                </a:schemeClr>
              </a:solidFill>
              <a:latin typeface="Times New Roman" pitchFamily="18" charset="0"/>
              <a:cs typeface="Times New Roman" pitchFamily="18" charset="0"/>
            </a:endParaRPr>
          </a:p>
        </p:txBody>
      </p:sp>
      <p:sp>
        <p:nvSpPr>
          <p:cNvPr id="6" name="Oval 5">
            <a:extLst>
              <a:ext uri="{FF2B5EF4-FFF2-40B4-BE49-F238E27FC236}">
                <a16:creationId xmlns:a16="http://schemas.microsoft.com/office/drawing/2014/main" xmlns="" id="{5FA824EB-B69C-D9D0-7A20-4B99D192217B}"/>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11</a:t>
            </a:r>
          </a:p>
        </p:txBody>
      </p:sp>
      <p:sp>
        <p:nvSpPr>
          <p:cNvPr id="8" name="Oval 7">
            <a:extLst>
              <a:ext uri="{FF2B5EF4-FFF2-40B4-BE49-F238E27FC236}">
                <a16:creationId xmlns:a16="http://schemas.microsoft.com/office/drawing/2014/main" xmlns="" id="{B4D6AC19-1F7F-B2F9-8AD9-101E68699B88}"/>
              </a:ext>
            </a:extLst>
          </p:cNvPr>
          <p:cNvSpPr/>
          <p:nvPr/>
        </p:nvSpPr>
        <p:spPr>
          <a:xfrm>
            <a:off x="-878346" y="630259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12</a:t>
            </a:r>
          </a:p>
        </p:txBody>
      </p:sp>
    </p:spTree>
    <p:extLst>
      <p:ext uri="{BB962C8B-B14F-4D97-AF65-F5344CB8AC3E}">
        <p14:creationId xmlns:p14="http://schemas.microsoft.com/office/powerpoint/2010/main" val="42166066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3581" y="382137"/>
            <a:ext cx="10495127" cy="523220"/>
          </a:xfrm>
          <a:prstGeom prst="rect">
            <a:avLst/>
          </a:prstGeom>
          <a:noFill/>
        </p:spPr>
        <p:txBody>
          <a:bodyPr wrap="square" rtlCol="0">
            <a:spAutoFit/>
          </a:bodyPr>
          <a:lstStyle/>
          <a:p>
            <a:pPr algn="ctr"/>
            <a:r>
              <a:rPr lang="en-US" sz="2800" b="1" spc="-50">
                <a:effectLst>
                  <a:glow rad="63500">
                    <a:schemeClr val="accent1">
                      <a:satMod val="175000"/>
                      <a:alpha val="40000"/>
                    </a:schemeClr>
                  </a:glow>
                </a:effectLst>
                <a:latin typeface="Times New Roman" pitchFamily="18" charset="0"/>
                <a:ea typeface="+mj-ea"/>
                <a:cs typeface="Times New Roman" pitchFamily="18" charset="0"/>
              </a:rPr>
              <a:t>MODULE DESCRIPTION</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586854" y="1016337"/>
            <a:ext cx="5363570" cy="492443"/>
          </a:xfrm>
          <a:prstGeom prst="rect">
            <a:avLst/>
          </a:prstGeom>
          <a:noFill/>
        </p:spPr>
        <p:txBody>
          <a:bodyPr wrap="square" rtlCol="0">
            <a:spAutoFit/>
          </a:bodyPr>
          <a:lstStyle/>
          <a:p>
            <a:r>
              <a:rPr lang="en-US" sz="2600" i="1">
                <a:solidFill>
                  <a:srgbClr val="FF0000"/>
                </a:solidFill>
                <a:latin typeface="Times New Roman" pitchFamily="18" charset="0"/>
                <a:cs typeface="Times New Roman" pitchFamily="18" charset="0"/>
              </a:rPr>
              <a:t>MODULE 1 : </a:t>
            </a:r>
            <a:r>
              <a:rPr lang="en-AU" sz="2600" i="1">
                <a:solidFill>
                  <a:srgbClr val="FF0000"/>
                </a:solidFill>
                <a:latin typeface="Times New Roman" pitchFamily="18" charset="0"/>
                <a:cs typeface="Times New Roman" pitchFamily="18" charset="0"/>
              </a:rPr>
              <a:t>BAYESIAN RIDGE </a:t>
            </a:r>
            <a:endParaRPr lang="en-IN" sz="2600" i="1">
              <a:solidFill>
                <a:srgbClr val="FF0000"/>
              </a:solidFill>
              <a:latin typeface="Times New Roman" pitchFamily="18" charset="0"/>
              <a:cs typeface="Times New Roman" pitchFamily="18" charset="0"/>
            </a:endParaRPr>
          </a:p>
        </p:txBody>
      </p:sp>
      <p:sp>
        <p:nvSpPr>
          <p:cNvPr id="4" name="TextBox 3"/>
          <p:cNvSpPr txBox="1"/>
          <p:nvPr/>
        </p:nvSpPr>
        <p:spPr>
          <a:xfrm>
            <a:off x="736979" y="1508780"/>
            <a:ext cx="10890914" cy="4801314"/>
          </a:xfrm>
          <a:prstGeom prst="rect">
            <a:avLst/>
          </a:prstGeom>
          <a:noFill/>
        </p:spPr>
        <p:txBody>
          <a:bodyPr wrap="square" rtlCol="0">
            <a:spAutoFit/>
          </a:bodyPr>
          <a:lstStyle/>
          <a:p>
            <a:pPr marL="800100" lvl="1" indent="-342900" algn="just">
              <a:buFont typeface="Arial" pitchFamily="34" charset="0"/>
              <a:buChar char="•"/>
            </a:pPr>
            <a:r>
              <a:rPr lang="en-AU" sz="2400">
                <a:latin typeface="Times New Roman" pitchFamily="18" charset="0"/>
                <a:cs typeface="Times New Roman" pitchFamily="18" charset="0"/>
              </a:rPr>
              <a:t>In Bayesian Ridge regression, a prior distribution is assigned to the regression coefficients, typically a </a:t>
            </a:r>
            <a:r>
              <a:rPr lang="en-AU" sz="2400">
                <a:solidFill>
                  <a:srgbClr val="0070C0"/>
                </a:solidFill>
                <a:latin typeface="Times New Roman" pitchFamily="18" charset="0"/>
                <a:cs typeface="Times New Roman" pitchFamily="18" charset="0"/>
              </a:rPr>
              <a:t>Gaussian (normal) distribution</a:t>
            </a:r>
            <a:r>
              <a:rPr lang="en-AU" sz="2400">
                <a:latin typeface="Times New Roman" pitchFamily="18" charset="0"/>
                <a:cs typeface="Times New Roman" pitchFamily="18" charset="0"/>
              </a:rPr>
              <a:t>. This prior represents our initial beliefs about the coefficients' values, and it is updated based on the observed data through </a:t>
            </a:r>
            <a:r>
              <a:rPr lang="en-AU" sz="2400">
                <a:solidFill>
                  <a:srgbClr val="0070C0"/>
                </a:solidFill>
                <a:latin typeface="Times New Roman" pitchFamily="18" charset="0"/>
                <a:cs typeface="Times New Roman" pitchFamily="18" charset="0"/>
              </a:rPr>
              <a:t>Bayes' theorem </a:t>
            </a:r>
            <a:r>
              <a:rPr lang="en-AU" sz="2400">
                <a:latin typeface="Times New Roman" pitchFamily="18" charset="0"/>
                <a:cs typeface="Times New Roman" pitchFamily="18" charset="0"/>
              </a:rPr>
              <a:t>to form a posterior distribution. This posterior distribution provides a range of possible coefficient values along with their associated uncertainties.</a:t>
            </a:r>
          </a:p>
          <a:p>
            <a:pPr marL="800100" lvl="1" indent="-342900" algn="just">
              <a:buFont typeface="Arial" pitchFamily="34" charset="0"/>
              <a:buChar char="•"/>
            </a:pPr>
            <a:endParaRPr lang="en-IN" sz="2400">
              <a:latin typeface="Times New Roman" pitchFamily="18" charset="0"/>
              <a:cs typeface="Times New Roman" pitchFamily="18" charset="0"/>
            </a:endParaRPr>
          </a:p>
          <a:p>
            <a:pPr marL="742950" lvl="1" indent="-285750" algn="just">
              <a:buFont typeface="Arial" pitchFamily="34" charset="0"/>
              <a:buChar char="•"/>
            </a:pPr>
            <a:r>
              <a:rPr lang="en-AU" sz="2400">
                <a:latin typeface="Times New Roman" pitchFamily="18" charset="0"/>
                <a:cs typeface="Times New Roman" pitchFamily="18" charset="0"/>
              </a:rPr>
              <a:t>Bayesian Ridge also provides </a:t>
            </a:r>
            <a:r>
              <a:rPr lang="en-AU" sz="2400">
                <a:solidFill>
                  <a:srgbClr val="0070C0"/>
                </a:solidFill>
                <a:latin typeface="Times New Roman" pitchFamily="18" charset="0"/>
                <a:cs typeface="Times New Roman" pitchFamily="18" charset="0"/>
              </a:rPr>
              <a:t>estimates of the predictive uncertainty</a:t>
            </a:r>
            <a:r>
              <a:rPr lang="en-AU" sz="2400">
                <a:latin typeface="Times New Roman" pitchFamily="18" charset="0"/>
                <a:cs typeface="Times New Roman" pitchFamily="18" charset="0"/>
              </a:rPr>
              <a:t>, making it useful in scenarios where you not only want point estimates of the coefficients but also a measure of their reliability. This is particularly beneficial when making predictions, as it allows you to quantify the uncertainty associated with your predictions</a:t>
            </a:r>
            <a:r>
              <a:rPr lang="en-AU"/>
              <a:t>.</a:t>
            </a:r>
            <a:endParaRPr lang="en-IN"/>
          </a:p>
          <a:p>
            <a:endParaRPr lang="en-IN"/>
          </a:p>
        </p:txBody>
      </p:sp>
      <p:sp>
        <p:nvSpPr>
          <p:cNvPr id="6" name="Oval 5">
            <a:extLst>
              <a:ext uri="{FF2B5EF4-FFF2-40B4-BE49-F238E27FC236}">
                <a16:creationId xmlns:a16="http://schemas.microsoft.com/office/drawing/2014/main" xmlns="" id="{2C888055-9E46-0A3F-9BA8-C3381E814F0B}"/>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12</a:t>
            </a:r>
          </a:p>
        </p:txBody>
      </p:sp>
      <p:sp>
        <p:nvSpPr>
          <p:cNvPr id="8" name="Oval 7">
            <a:extLst>
              <a:ext uri="{FF2B5EF4-FFF2-40B4-BE49-F238E27FC236}">
                <a16:creationId xmlns:a16="http://schemas.microsoft.com/office/drawing/2014/main" xmlns="" id="{C8A7ADDE-E414-A7B7-7963-6F43A63D3AFD}"/>
              </a:ext>
            </a:extLst>
          </p:cNvPr>
          <p:cNvSpPr/>
          <p:nvPr/>
        </p:nvSpPr>
        <p:spPr>
          <a:xfrm>
            <a:off x="-878346"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13</a:t>
            </a:r>
          </a:p>
        </p:txBody>
      </p:sp>
    </p:spTree>
    <p:extLst>
      <p:ext uri="{BB962C8B-B14F-4D97-AF65-F5344CB8AC3E}">
        <p14:creationId xmlns:p14="http://schemas.microsoft.com/office/powerpoint/2010/main" val="31890984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3331" y="600501"/>
            <a:ext cx="10768084" cy="5201424"/>
          </a:xfrm>
          <a:prstGeom prst="rect">
            <a:avLst/>
          </a:prstGeom>
        </p:spPr>
        <p:txBody>
          <a:bodyPr wrap="square">
            <a:spAutoFit/>
          </a:bodyPr>
          <a:lstStyle/>
          <a:p>
            <a:pPr algn="ctr"/>
            <a:r>
              <a:rPr lang="en-IN" sz="2800" b="1">
                <a:solidFill>
                  <a:srgbClr val="FF0000"/>
                </a:solidFill>
              </a:rPr>
              <a:t>MODEL SETUP</a:t>
            </a:r>
            <a:endParaRPr lang="en-IN">
              <a:solidFill>
                <a:srgbClr val="FF0000"/>
              </a:solidFill>
            </a:endParaRPr>
          </a:p>
          <a:p>
            <a:endParaRPr lang="en-IN"/>
          </a:p>
          <a:p>
            <a:r>
              <a:rPr lang="en-IN" sz="2600">
                <a:solidFill>
                  <a:srgbClr val="FF0000"/>
                </a:solidFill>
              </a:rPr>
              <a:t>1. Linear Model: </a:t>
            </a:r>
            <a:endParaRPr lang="en-IN"/>
          </a:p>
          <a:p>
            <a:pPr algn="just"/>
            <a:r>
              <a:rPr lang="en-IN"/>
              <a:t>	</a:t>
            </a:r>
            <a:r>
              <a:rPr lang="en-IN" sz="2600">
                <a:solidFill>
                  <a:schemeClr val="tx1">
                    <a:lumMod val="75000"/>
                    <a:lumOff val="25000"/>
                  </a:schemeClr>
                </a:solidFill>
                <a:latin typeface="Times New Roman" pitchFamily="18" charset="0"/>
                <a:cs typeface="Times New Roman" pitchFamily="18" charset="0"/>
              </a:rPr>
              <a:t>Start with the standard linear regression model: </a:t>
            </a:r>
            <a:r>
              <a:rPr lang="en-IN" sz="2600">
                <a:solidFill>
                  <a:srgbClr val="0070C0"/>
                </a:solidFill>
                <a:latin typeface="Times New Roman" pitchFamily="18" charset="0"/>
                <a:cs typeface="Times New Roman" pitchFamily="18" charset="0"/>
              </a:rPr>
              <a:t>Y=X</a:t>
            </a:r>
            <a:r>
              <a:rPr lang="el-GR" sz="2600">
                <a:solidFill>
                  <a:srgbClr val="0070C0"/>
                </a:solidFill>
                <a:latin typeface="Times New Roman" pitchFamily="18" charset="0"/>
                <a:cs typeface="Times New Roman" pitchFamily="18" charset="0"/>
              </a:rPr>
              <a:t>β+ϵ </a:t>
            </a:r>
            <a:r>
              <a:rPr lang="en-IN" sz="2600">
                <a:solidFill>
                  <a:schemeClr val="tx1">
                    <a:lumMod val="75000"/>
                    <a:lumOff val="25000"/>
                  </a:schemeClr>
                </a:solidFill>
                <a:latin typeface="Times New Roman" pitchFamily="18" charset="0"/>
                <a:cs typeface="Times New Roman" pitchFamily="18" charset="0"/>
              </a:rPr>
              <a:t>where Y is the target variable, X is the design matrix of features, </a:t>
            </a:r>
            <a:r>
              <a:rPr lang="el-GR" sz="2600">
                <a:solidFill>
                  <a:schemeClr val="tx1">
                    <a:lumMod val="75000"/>
                    <a:lumOff val="25000"/>
                  </a:schemeClr>
                </a:solidFill>
                <a:latin typeface="Times New Roman" pitchFamily="18" charset="0"/>
                <a:cs typeface="Times New Roman" pitchFamily="18" charset="0"/>
              </a:rPr>
              <a:t>β </a:t>
            </a:r>
            <a:r>
              <a:rPr lang="en-IN" sz="2600">
                <a:solidFill>
                  <a:schemeClr val="tx1">
                    <a:lumMod val="75000"/>
                    <a:lumOff val="25000"/>
                  </a:schemeClr>
                </a:solidFill>
                <a:latin typeface="Times New Roman" pitchFamily="18" charset="0"/>
                <a:cs typeface="Times New Roman" pitchFamily="18" charset="0"/>
              </a:rPr>
              <a:t>is the vector of coefficients, and </a:t>
            </a:r>
            <a:r>
              <a:rPr lang="el-GR" sz="2600">
                <a:solidFill>
                  <a:schemeClr val="tx1">
                    <a:lumMod val="75000"/>
                    <a:lumOff val="25000"/>
                  </a:schemeClr>
                </a:solidFill>
                <a:latin typeface="Times New Roman" pitchFamily="18" charset="0"/>
                <a:cs typeface="Times New Roman" pitchFamily="18" charset="0"/>
              </a:rPr>
              <a:t>ϵ </a:t>
            </a:r>
            <a:r>
              <a:rPr lang="en-IN" sz="2600">
                <a:solidFill>
                  <a:schemeClr val="tx1">
                    <a:lumMod val="75000"/>
                    <a:lumOff val="25000"/>
                  </a:schemeClr>
                </a:solidFill>
                <a:latin typeface="Times New Roman" pitchFamily="18" charset="0"/>
                <a:cs typeface="Times New Roman" pitchFamily="18" charset="0"/>
              </a:rPr>
              <a:t>is the error term. </a:t>
            </a:r>
          </a:p>
          <a:p>
            <a:pPr algn="just"/>
            <a:endParaRPr lang="en-IN" sz="2600">
              <a:solidFill>
                <a:schemeClr val="tx1">
                  <a:lumMod val="75000"/>
                  <a:lumOff val="25000"/>
                </a:schemeClr>
              </a:solidFill>
              <a:latin typeface="Times New Roman" pitchFamily="18" charset="0"/>
              <a:cs typeface="Times New Roman" pitchFamily="18" charset="0"/>
            </a:endParaRPr>
          </a:p>
          <a:p>
            <a:r>
              <a:rPr lang="en-IN" sz="2600">
                <a:solidFill>
                  <a:srgbClr val="FF0000"/>
                </a:solidFill>
              </a:rPr>
              <a:t>2. Likelihood</a:t>
            </a:r>
            <a:r>
              <a:rPr lang="en-IN"/>
              <a:t>:</a:t>
            </a:r>
          </a:p>
          <a:p>
            <a:pPr algn="just"/>
            <a:r>
              <a:rPr lang="en-IN"/>
              <a:t>	 </a:t>
            </a:r>
            <a:r>
              <a:rPr lang="en-IN" sz="2600">
                <a:solidFill>
                  <a:schemeClr val="tx1">
                    <a:lumMod val="75000"/>
                    <a:lumOff val="25000"/>
                  </a:schemeClr>
                </a:solidFill>
                <a:latin typeface="Times New Roman" pitchFamily="18" charset="0"/>
                <a:cs typeface="Times New Roman" pitchFamily="18" charset="0"/>
              </a:rPr>
              <a:t>Assume the errors (</a:t>
            </a:r>
            <a:r>
              <a:rPr lang="el-GR" sz="2600">
                <a:solidFill>
                  <a:schemeClr val="tx1">
                    <a:lumMod val="75000"/>
                    <a:lumOff val="25000"/>
                  </a:schemeClr>
                </a:solidFill>
                <a:latin typeface="Times New Roman" pitchFamily="18" charset="0"/>
                <a:cs typeface="Times New Roman" pitchFamily="18" charset="0"/>
              </a:rPr>
              <a:t>ϵ) </a:t>
            </a:r>
            <a:r>
              <a:rPr lang="en-IN" sz="2600">
                <a:solidFill>
                  <a:schemeClr val="tx1">
                    <a:lumMod val="75000"/>
                    <a:lumOff val="25000"/>
                  </a:schemeClr>
                </a:solidFill>
                <a:latin typeface="Times New Roman" pitchFamily="18" charset="0"/>
                <a:cs typeface="Times New Roman" pitchFamily="18" charset="0"/>
              </a:rPr>
              <a:t>follow a Gaussian distribution: </a:t>
            </a:r>
          </a:p>
          <a:p>
            <a:pPr algn="just"/>
            <a:r>
              <a:rPr lang="en-IN" sz="2600">
                <a:solidFill>
                  <a:srgbClr val="0070C0"/>
                </a:solidFill>
                <a:latin typeface="Times New Roman" pitchFamily="18" charset="0"/>
                <a:cs typeface="Times New Roman" pitchFamily="18" charset="0"/>
              </a:rPr>
              <a:t>p(Y ∣X,</a:t>
            </a:r>
            <a:r>
              <a:rPr lang="el-GR" sz="2600">
                <a:solidFill>
                  <a:srgbClr val="0070C0"/>
                </a:solidFill>
                <a:latin typeface="Times New Roman" pitchFamily="18" charset="0"/>
                <a:cs typeface="Times New Roman" pitchFamily="18" charset="0"/>
              </a:rPr>
              <a:t>β,α)=</a:t>
            </a:r>
            <a:r>
              <a:rPr lang="en-IN" sz="2600">
                <a:solidFill>
                  <a:srgbClr val="0070C0"/>
                </a:solidFill>
                <a:latin typeface="Times New Roman" pitchFamily="18" charset="0"/>
                <a:cs typeface="Times New Roman" pitchFamily="18" charset="0"/>
              </a:rPr>
              <a:t>N(X</a:t>
            </a:r>
            <a:r>
              <a:rPr lang="el-GR" sz="2600">
                <a:solidFill>
                  <a:srgbClr val="0070C0"/>
                </a:solidFill>
                <a:latin typeface="Times New Roman" pitchFamily="18" charset="0"/>
                <a:cs typeface="Times New Roman" pitchFamily="18" charset="0"/>
              </a:rPr>
              <a:t>β,α−1</a:t>
            </a:r>
            <a:r>
              <a:rPr lang="en-IN" sz="2600">
                <a:solidFill>
                  <a:srgbClr val="0070C0"/>
                </a:solidFill>
                <a:latin typeface="Times New Roman" pitchFamily="18" charset="0"/>
                <a:cs typeface="Times New Roman" pitchFamily="18" charset="0"/>
              </a:rPr>
              <a:t>I)</a:t>
            </a:r>
            <a:r>
              <a:rPr lang="en-IN" sz="2600">
                <a:solidFill>
                  <a:schemeClr val="tx1">
                    <a:lumMod val="75000"/>
                    <a:lumOff val="25000"/>
                  </a:schemeClr>
                </a:solidFill>
                <a:latin typeface="Times New Roman" pitchFamily="18" charset="0"/>
                <a:cs typeface="Times New Roman" pitchFamily="18" charset="0"/>
              </a:rPr>
              <a:t> where </a:t>
            </a:r>
            <a:r>
              <a:rPr lang="el-GR" sz="2600">
                <a:solidFill>
                  <a:schemeClr val="tx1">
                    <a:lumMod val="75000"/>
                    <a:lumOff val="25000"/>
                  </a:schemeClr>
                </a:solidFill>
                <a:latin typeface="Times New Roman" pitchFamily="18" charset="0"/>
                <a:cs typeface="Times New Roman" pitchFamily="18" charset="0"/>
              </a:rPr>
              <a:t>α </a:t>
            </a:r>
            <a:r>
              <a:rPr lang="en-IN" sz="2600">
                <a:solidFill>
                  <a:schemeClr val="tx1">
                    <a:lumMod val="75000"/>
                    <a:lumOff val="25000"/>
                  </a:schemeClr>
                </a:solidFill>
                <a:latin typeface="Times New Roman" pitchFamily="18" charset="0"/>
                <a:cs typeface="Times New Roman" pitchFamily="18" charset="0"/>
              </a:rPr>
              <a:t>is the precision (inverse variance) parameter. </a:t>
            </a:r>
          </a:p>
          <a:p>
            <a:endParaRPr lang="en-US" sz="2600">
              <a:solidFill>
                <a:schemeClr val="tx1">
                  <a:lumMod val="75000"/>
                  <a:lumOff val="25000"/>
                </a:schemeClr>
              </a:solidFill>
              <a:latin typeface="Times New Roman" pitchFamily="18" charset="0"/>
              <a:cs typeface="Times New Roman" pitchFamily="18" charset="0"/>
            </a:endParaRPr>
          </a:p>
          <a:p>
            <a:pPr algn="just"/>
            <a:r>
              <a:rPr lang="en-US" sz="2600">
                <a:solidFill>
                  <a:schemeClr val="tx1">
                    <a:lumMod val="75000"/>
                    <a:lumOff val="25000"/>
                  </a:schemeClr>
                </a:solidFill>
                <a:latin typeface="Times New Roman" pitchFamily="18" charset="0"/>
                <a:cs typeface="Times New Roman" pitchFamily="18" charset="0"/>
              </a:rPr>
              <a:t>The goal is to strike a balance between fitting the data and regularizing the model to avoid over fitting, especially in the presence of </a:t>
            </a:r>
            <a:r>
              <a:rPr lang="en-US" sz="2600" err="1">
                <a:solidFill>
                  <a:schemeClr val="tx1">
                    <a:lumMod val="75000"/>
                    <a:lumOff val="25000"/>
                  </a:schemeClr>
                </a:solidFill>
                <a:latin typeface="Times New Roman" pitchFamily="18" charset="0"/>
                <a:cs typeface="Times New Roman" pitchFamily="18" charset="0"/>
              </a:rPr>
              <a:t>multicollinearity</a:t>
            </a:r>
            <a:endParaRPr lang="en-IN" sz="2600">
              <a:solidFill>
                <a:schemeClr val="tx1">
                  <a:lumMod val="75000"/>
                  <a:lumOff val="25000"/>
                </a:schemeClr>
              </a:solidFill>
              <a:latin typeface="Times New Roman" pitchFamily="18" charset="0"/>
              <a:cs typeface="Times New Roman" pitchFamily="18" charset="0"/>
            </a:endParaRPr>
          </a:p>
        </p:txBody>
      </p:sp>
      <p:sp>
        <p:nvSpPr>
          <p:cNvPr id="4" name="Oval 3">
            <a:extLst>
              <a:ext uri="{FF2B5EF4-FFF2-40B4-BE49-F238E27FC236}">
                <a16:creationId xmlns:a16="http://schemas.microsoft.com/office/drawing/2014/main" xmlns="" id="{6864BCE0-6A86-AEF5-57E1-583B8B84E572}"/>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13</a:t>
            </a:r>
          </a:p>
        </p:txBody>
      </p:sp>
      <p:sp>
        <p:nvSpPr>
          <p:cNvPr id="6" name="Oval 5">
            <a:extLst>
              <a:ext uri="{FF2B5EF4-FFF2-40B4-BE49-F238E27FC236}">
                <a16:creationId xmlns:a16="http://schemas.microsoft.com/office/drawing/2014/main" xmlns="" id="{9921308D-5A17-F375-57FF-ED0ACEC84F38}"/>
              </a:ext>
            </a:extLst>
          </p:cNvPr>
          <p:cNvSpPr/>
          <p:nvPr/>
        </p:nvSpPr>
        <p:spPr>
          <a:xfrm>
            <a:off x="-915728"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14</a:t>
            </a:r>
          </a:p>
        </p:txBody>
      </p:sp>
    </p:spTree>
    <p:extLst>
      <p:ext uri="{BB962C8B-B14F-4D97-AF65-F5344CB8AC3E}">
        <p14:creationId xmlns:p14="http://schemas.microsoft.com/office/powerpoint/2010/main" val="24209301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319" y="491319"/>
            <a:ext cx="5090615" cy="769441"/>
          </a:xfrm>
          <a:prstGeom prst="rect">
            <a:avLst/>
          </a:prstGeom>
          <a:noFill/>
        </p:spPr>
        <p:txBody>
          <a:bodyPr wrap="square" rtlCol="0">
            <a:spAutoFit/>
          </a:bodyPr>
          <a:lstStyle/>
          <a:p>
            <a:r>
              <a:rPr lang="en-US" sz="2600" i="1">
                <a:solidFill>
                  <a:srgbClr val="FF0000"/>
                </a:solidFill>
                <a:latin typeface="Times New Roman" pitchFamily="18" charset="0"/>
                <a:cs typeface="Times New Roman" pitchFamily="18" charset="0"/>
              </a:rPr>
              <a:t>MODULE 2 : HUBER REGRESSOR</a:t>
            </a:r>
            <a:endParaRPr lang="en-IN" sz="2600" i="1">
              <a:solidFill>
                <a:srgbClr val="FF0000"/>
              </a:solidFill>
              <a:latin typeface="Times New Roman" pitchFamily="18" charset="0"/>
              <a:cs typeface="Times New Roman" pitchFamily="18" charset="0"/>
            </a:endParaRPr>
          </a:p>
          <a:p>
            <a:endParaRPr lang="en-IN"/>
          </a:p>
        </p:txBody>
      </p:sp>
      <p:sp>
        <p:nvSpPr>
          <p:cNvPr id="3" name="TextBox 2"/>
          <p:cNvSpPr txBox="1"/>
          <p:nvPr/>
        </p:nvSpPr>
        <p:spPr>
          <a:xfrm>
            <a:off x="586854" y="1045100"/>
            <a:ext cx="10904561" cy="5663089"/>
          </a:xfrm>
          <a:prstGeom prst="rect">
            <a:avLst/>
          </a:prstGeom>
          <a:noFill/>
        </p:spPr>
        <p:txBody>
          <a:bodyPr wrap="square" lIns="91440" tIns="45720" rIns="91440" bIns="45720" rtlCol="0" anchor="t">
            <a:spAutoFit/>
          </a:bodyPr>
          <a:lstStyle/>
          <a:p>
            <a:pPr marL="800100" lvl="1" indent="-342900" algn="just">
              <a:buFont typeface="Arial" pitchFamily="34" charset="0"/>
              <a:buChar char="•"/>
            </a:pPr>
            <a:r>
              <a:rPr lang="en-AU" sz="2600" dirty="0">
                <a:latin typeface="Times New Roman"/>
                <a:cs typeface="Times New Roman"/>
              </a:rPr>
              <a:t>The Huber Regressor is a robust </a:t>
            </a:r>
            <a:r>
              <a:rPr lang="en-AU" sz="2600" dirty="0">
                <a:solidFill>
                  <a:srgbClr val="0070C0"/>
                </a:solidFill>
                <a:latin typeface="Times New Roman"/>
                <a:cs typeface="Times New Roman"/>
              </a:rPr>
              <a:t>linear regression algorithm </a:t>
            </a:r>
            <a:r>
              <a:rPr lang="en-AU" sz="2600" dirty="0">
                <a:latin typeface="Times New Roman"/>
                <a:cs typeface="Times New Roman"/>
              </a:rPr>
              <a:t>used for </a:t>
            </a:r>
            <a:r>
              <a:rPr lang="en-AU" sz="2600" dirty="0" err="1">
                <a:latin typeface="Times New Roman"/>
                <a:cs typeface="Times New Roman"/>
              </a:rPr>
              <a:t>modeling</a:t>
            </a:r>
            <a:r>
              <a:rPr lang="en-AU" sz="2600" dirty="0">
                <a:latin typeface="Times New Roman"/>
                <a:cs typeface="Times New Roman"/>
              </a:rPr>
              <a:t> and </a:t>
            </a:r>
            <a:r>
              <a:rPr lang="en-AU" sz="2600" dirty="0" err="1">
                <a:latin typeface="Times New Roman"/>
                <a:cs typeface="Times New Roman"/>
              </a:rPr>
              <a:t>analyzing</a:t>
            </a:r>
            <a:r>
              <a:rPr lang="en-AU" sz="2600" dirty="0">
                <a:latin typeface="Times New Roman"/>
                <a:cs typeface="Times New Roman"/>
              </a:rPr>
              <a:t> data, particularly when there are potential outliers or errors in the dataset. </a:t>
            </a:r>
            <a:endParaRPr lang="en-AU" sz="2600" dirty="0">
              <a:latin typeface="Times New Roman" pitchFamily="18" charset="0"/>
              <a:cs typeface="Times New Roman" pitchFamily="18" charset="0"/>
            </a:endParaRPr>
          </a:p>
          <a:p>
            <a:pPr marL="800100" lvl="1" indent="-342900" algn="just">
              <a:buFont typeface="Arial" pitchFamily="34" charset="0"/>
              <a:buChar char="•"/>
            </a:pPr>
            <a:endParaRPr lang="en-AU" sz="2600" dirty="0">
              <a:latin typeface="Times New Roman" pitchFamily="18" charset="0"/>
              <a:cs typeface="Times New Roman" pitchFamily="18" charset="0"/>
            </a:endParaRPr>
          </a:p>
          <a:p>
            <a:pPr marL="800100" lvl="1" indent="-342900" algn="just">
              <a:buFont typeface="Arial" pitchFamily="34" charset="0"/>
              <a:buChar char="•"/>
            </a:pPr>
            <a:r>
              <a:rPr lang="en-AU" sz="2600" dirty="0">
                <a:latin typeface="Times New Roman"/>
                <a:cs typeface="Times New Roman"/>
              </a:rPr>
              <a:t>The Huber Regressor introduces a tuning parameter called the </a:t>
            </a:r>
            <a:r>
              <a:rPr lang="en-AU" sz="2600" dirty="0">
                <a:solidFill>
                  <a:srgbClr val="0070C0"/>
                </a:solidFill>
                <a:latin typeface="Times New Roman"/>
                <a:cs typeface="Times New Roman"/>
              </a:rPr>
              <a:t>"delta" </a:t>
            </a:r>
            <a:r>
              <a:rPr lang="en-AU" sz="2600" dirty="0">
                <a:latin typeface="Times New Roman"/>
                <a:cs typeface="Times New Roman"/>
              </a:rPr>
              <a:t>that determines the </a:t>
            </a:r>
            <a:r>
              <a:rPr lang="en-AU" sz="2600" dirty="0">
                <a:solidFill>
                  <a:srgbClr val="0070C0"/>
                </a:solidFill>
                <a:latin typeface="Times New Roman"/>
                <a:cs typeface="Times New Roman"/>
              </a:rPr>
              <a:t>threshold</a:t>
            </a:r>
            <a:r>
              <a:rPr lang="en-AU" sz="2600" dirty="0">
                <a:latin typeface="Times New Roman"/>
                <a:cs typeface="Times New Roman"/>
              </a:rPr>
              <a:t> at which the loss function transitions from the quadratic to linear part.</a:t>
            </a:r>
          </a:p>
          <a:p>
            <a:pPr marL="800100" lvl="1" indent="-342900" algn="just">
              <a:buFont typeface="Arial" pitchFamily="34" charset="0"/>
              <a:buChar char="•"/>
            </a:pPr>
            <a:endParaRPr lang="en-AU" sz="2600" dirty="0">
              <a:latin typeface="Times New Roman" pitchFamily="18" charset="0"/>
              <a:cs typeface="Times New Roman" pitchFamily="18" charset="0"/>
            </a:endParaRPr>
          </a:p>
          <a:p>
            <a:pPr marL="800100" lvl="1" indent="-342900" algn="just">
              <a:buFont typeface="Arial" pitchFamily="34" charset="0"/>
              <a:buChar char="•"/>
            </a:pPr>
            <a:r>
              <a:rPr lang="en-AU" sz="2600" dirty="0">
                <a:latin typeface="Times New Roman"/>
                <a:cs typeface="Times New Roman"/>
              </a:rPr>
              <a:t> It strikes a balance between the robustness of methods like the Least Absolute Deviations (LAD) regression and the efficiency of Ordinary Least Squares (OLS) regression, making it a useful choice in situations where traditional linear regression models may not perform well due to the presence of extreme values.</a:t>
            </a:r>
            <a:endParaRPr lang="en-IN" sz="2600" dirty="0">
              <a:latin typeface="Times New Roman"/>
              <a:cs typeface="Times New Roman"/>
            </a:endParaRPr>
          </a:p>
          <a:p>
            <a:pPr marL="800100" lvl="1" indent="-342900" algn="just">
              <a:buFont typeface="Arial" pitchFamily="34" charset="0"/>
              <a:buChar char="•"/>
            </a:pPr>
            <a:endParaRPr lang="en-IN" sz="2400">
              <a:latin typeface="Times New Roman" pitchFamily="18" charset="0"/>
              <a:cs typeface="Times New Roman" pitchFamily="18" charset="0"/>
            </a:endParaRPr>
          </a:p>
        </p:txBody>
      </p:sp>
      <p:sp>
        <p:nvSpPr>
          <p:cNvPr id="5" name="Oval 4">
            <a:extLst>
              <a:ext uri="{FF2B5EF4-FFF2-40B4-BE49-F238E27FC236}">
                <a16:creationId xmlns:a16="http://schemas.microsoft.com/office/drawing/2014/main" xmlns="" id="{129E212C-0C0F-3A01-94A1-75FB3B633561}"/>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14</a:t>
            </a:r>
          </a:p>
        </p:txBody>
      </p:sp>
      <p:sp>
        <p:nvSpPr>
          <p:cNvPr id="7" name="Oval 6">
            <a:extLst>
              <a:ext uri="{FF2B5EF4-FFF2-40B4-BE49-F238E27FC236}">
                <a16:creationId xmlns:a16="http://schemas.microsoft.com/office/drawing/2014/main" xmlns="" id="{9D19235D-2DB0-A693-9200-15C80F8391AA}"/>
              </a:ext>
            </a:extLst>
          </p:cNvPr>
          <p:cNvSpPr/>
          <p:nvPr/>
        </p:nvSpPr>
        <p:spPr>
          <a:xfrm>
            <a:off x="-993365"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15</a:t>
            </a:r>
          </a:p>
        </p:txBody>
      </p:sp>
    </p:spTree>
    <p:extLst>
      <p:ext uri="{BB962C8B-B14F-4D97-AF65-F5344CB8AC3E}">
        <p14:creationId xmlns:p14="http://schemas.microsoft.com/office/powerpoint/2010/main" val="8073292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685" t="21157"/>
          <a:stretch/>
        </p:blipFill>
        <p:spPr>
          <a:xfrm>
            <a:off x="1624084" y="764835"/>
            <a:ext cx="8775510" cy="1173147"/>
          </a:xfrm>
          <a:prstGeom prst="rect">
            <a:avLst/>
          </a:prstGeom>
        </p:spPr>
      </p:pic>
      <p:sp>
        <p:nvSpPr>
          <p:cNvPr id="4" name="TextBox 3"/>
          <p:cNvSpPr txBox="1"/>
          <p:nvPr/>
        </p:nvSpPr>
        <p:spPr>
          <a:xfrm>
            <a:off x="2019869" y="272392"/>
            <a:ext cx="7833815" cy="492443"/>
          </a:xfrm>
          <a:prstGeom prst="rect">
            <a:avLst/>
          </a:prstGeom>
          <a:noFill/>
        </p:spPr>
        <p:txBody>
          <a:bodyPr wrap="square" rtlCol="0">
            <a:spAutoFit/>
          </a:bodyPr>
          <a:lstStyle/>
          <a:p>
            <a:pPr algn="ctr"/>
            <a:r>
              <a:rPr lang="en-US" sz="2600" b="1">
                <a:solidFill>
                  <a:srgbClr val="FF0000"/>
                </a:solidFill>
                <a:latin typeface="Times New Roman" pitchFamily="18" charset="0"/>
                <a:cs typeface="Times New Roman" pitchFamily="18" charset="0"/>
              </a:rPr>
              <a:t>HUBER</a:t>
            </a:r>
            <a:r>
              <a:rPr lang="en-US" sz="2600" b="1">
                <a:latin typeface="Times New Roman" pitchFamily="18" charset="0"/>
                <a:cs typeface="Times New Roman" pitchFamily="18" charset="0"/>
              </a:rPr>
              <a:t> </a:t>
            </a:r>
            <a:r>
              <a:rPr lang="en-US" sz="2600" b="1">
                <a:solidFill>
                  <a:srgbClr val="FF0000"/>
                </a:solidFill>
                <a:latin typeface="Times New Roman" pitchFamily="18" charset="0"/>
                <a:cs typeface="Times New Roman" pitchFamily="18" charset="0"/>
              </a:rPr>
              <a:t>LOSS</a:t>
            </a:r>
            <a:endParaRPr lang="en-IN" sz="2600" b="1">
              <a:solidFill>
                <a:srgbClr val="FF0000"/>
              </a:solidFill>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597" y="2183643"/>
            <a:ext cx="6168787" cy="4286932"/>
          </a:xfrm>
          <a:prstGeom prst="rect">
            <a:avLst/>
          </a:prstGeom>
        </p:spPr>
      </p:pic>
      <p:sp>
        <p:nvSpPr>
          <p:cNvPr id="6" name="Oval 5">
            <a:extLst>
              <a:ext uri="{FF2B5EF4-FFF2-40B4-BE49-F238E27FC236}">
                <a16:creationId xmlns:a16="http://schemas.microsoft.com/office/drawing/2014/main" xmlns="" id="{2DE6B22A-AACA-4800-3DC2-31D52EADC862}"/>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15</a:t>
            </a:r>
          </a:p>
        </p:txBody>
      </p:sp>
      <p:sp>
        <p:nvSpPr>
          <p:cNvPr id="8" name="Oval 7">
            <a:extLst>
              <a:ext uri="{FF2B5EF4-FFF2-40B4-BE49-F238E27FC236}">
                <a16:creationId xmlns:a16="http://schemas.microsoft.com/office/drawing/2014/main" xmlns="" id="{4E75EF2B-CF58-5EF7-11E4-B4B7A26330D8}"/>
              </a:ext>
            </a:extLst>
          </p:cNvPr>
          <p:cNvSpPr/>
          <p:nvPr/>
        </p:nvSpPr>
        <p:spPr>
          <a:xfrm>
            <a:off x="-964611"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16</a:t>
            </a:r>
          </a:p>
        </p:txBody>
      </p:sp>
    </p:spTree>
    <p:extLst>
      <p:ext uri="{BB962C8B-B14F-4D97-AF65-F5344CB8AC3E}">
        <p14:creationId xmlns:p14="http://schemas.microsoft.com/office/powerpoint/2010/main" val="982221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87104" y="120527"/>
            <a:ext cx="10385947" cy="523220"/>
          </a:xfrm>
          <a:prstGeom prst="rect">
            <a:avLst/>
          </a:prstGeom>
          <a:noFill/>
        </p:spPr>
        <p:txBody>
          <a:bodyPr wrap="square" rtlCol="0">
            <a:spAutoFit/>
          </a:bodyPr>
          <a:lstStyle/>
          <a:p>
            <a:pPr algn="ctr"/>
            <a:r>
              <a:rPr lang="en-US" sz="2800" b="1" spc="-50">
                <a:effectLst>
                  <a:glow rad="63500">
                    <a:schemeClr val="accent1">
                      <a:satMod val="175000"/>
                      <a:alpha val="40000"/>
                    </a:schemeClr>
                  </a:glow>
                </a:effectLst>
                <a:latin typeface="Times New Roman" pitchFamily="18" charset="0"/>
                <a:ea typeface="+mj-ea"/>
                <a:cs typeface="Times New Roman" pitchFamily="18" charset="0"/>
              </a:rPr>
              <a:t>WHY HUBER REGRESSOR IS EFFICIENT? </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045" t="28448" r="27680" b="19423"/>
          <a:stretch/>
        </p:blipFill>
        <p:spPr>
          <a:xfrm>
            <a:off x="559557" y="643746"/>
            <a:ext cx="11068335" cy="5898003"/>
          </a:xfrm>
          <a:prstGeom prst="rect">
            <a:avLst/>
          </a:prstGeom>
        </p:spPr>
      </p:pic>
      <p:sp>
        <p:nvSpPr>
          <p:cNvPr id="5" name="Oval 4">
            <a:extLst>
              <a:ext uri="{FF2B5EF4-FFF2-40B4-BE49-F238E27FC236}">
                <a16:creationId xmlns:a16="http://schemas.microsoft.com/office/drawing/2014/main" xmlns="" id="{F1E05F78-4172-23CC-CF85-70FD923656EC}"/>
              </a:ext>
            </a:extLst>
          </p:cNvPr>
          <p:cNvSpPr/>
          <p:nvPr/>
        </p:nvSpPr>
        <p:spPr>
          <a:xfrm>
            <a:off x="4423" y="6351474"/>
            <a:ext cx="560717" cy="50320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1600" dirty="0" smtClean="0">
                <a:ea typeface="Calibri"/>
                <a:cs typeface="Calibri"/>
              </a:rPr>
              <a:t>16</a:t>
            </a:r>
            <a:endParaRPr lang="en-GB" sz="1600" dirty="0">
              <a:ea typeface="Calibri"/>
              <a:cs typeface="Calibri"/>
            </a:endParaRPr>
          </a:p>
        </p:txBody>
      </p:sp>
      <p:sp>
        <p:nvSpPr>
          <p:cNvPr id="7" name="Oval 6">
            <a:extLst>
              <a:ext uri="{FF2B5EF4-FFF2-40B4-BE49-F238E27FC236}">
                <a16:creationId xmlns:a16="http://schemas.microsoft.com/office/drawing/2014/main" xmlns="" id="{191D745F-FB6F-5559-7A1C-0DD8A0448DCB}"/>
              </a:ext>
            </a:extLst>
          </p:cNvPr>
          <p:cNvSpPr/>
          <p:nvPr/>
        </p:nvSpPr>
        <p:spPr>
          <a:xfrm>
            <a:off x="-872596" y="626521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17</a:t>
            </a:r>
            <a:endParaRPr lang="en-GB" sz="2200" dirty="0">
              <a:ea typeface="Calibri"/>
              <a:cs typeface="Calibri"/>
            </a:endParaRPr>
          </a:p>
        </p:txBody>
      </p:sp>
    </p:spTree>
    <p:extLst>
      <p:ext uri="{BB962C8B-B14F-4D97-AF65-F5344CB8AC3E}">
        <p14:creationId xmlns:p14="http://schemas.microsoft.com/office/powerpoint/2010/main" val="168957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489" y="423081"/>
            <a:ext cx="7356143" cy="492443"/>
          </a:xfrm>
          <a:prstGeom prst="rect">
            <a:avLst/>
          </a:prstGeom>
          <a:noFill/>
        </p:spPr>
        <p:txBody>
          <a:bodyPr wrap="square" rtlCol="0">
            <a:spAutoFit/>
          </a:bodyPr>
          <a:lstStyle/>
          <a:p>
            <a:r>
              <a:rPr lang="en-US" sz="2600" i="1">
                <a:solidFill>
                  <a:srgbClr val="FF0000"/>
                </a:solidFill>
                <a:latin typeface="Times New Roman" pitchFamily="18" charset="0"/>
                <a:cs typeface="Times New Roman" pitchFamily="18" charset="0"/>
              </a:rPr>
              <a:t>MODULE 3 :  ELASTIC NET REGRESSION</a:t>
            </a:r>
            <a:endParaRPr lang="en-IN" sz="2600" i="1">
              <a:solidFill>
                <a:srgbClr val="FF0000"/>
              </a:solidFill>
              <a:latin typeface="Times New Roman" pitchFamily="18" charset="0"/>
              <a:cs typeface="Times New Roman" pitchFamily="18" charset="0"/>
            </a:endParaRPr>
          </a:p>
        </p:txBody>
      </p:sp>
      <p:sp>
        <p:nvSpPr>
          <p:cNvPr id="5" name="TextBox 4"/>
          <p:cNvSpPr txBox="1"/>
          <p:nvPr/>
        </p:nvSpPr>
        <p:spPr>
          <a:xfrm>
            <a:off x="491319" y="915524"/>
            <a:ext cx="11286699" cy="6001643"/>
          </a:xfrm>
          <a:prstGeom prst="rect">
            <a:avLst/>
          </a:prstGeom>
          <a:noFill/>
        </p:spPr>
        <p:txBody>
          <a:bodyPr wrap="square" rtlCol="0">
            <a:spAutoFit/>
          </a:bodyPr>
          <a:lstStyle/>
          <a:p>
            <a:pPr marL="800100" lvl="1" indent="-342900" algn="just">
              <a:buFont typeface="Arial" pitchFamily="34" charset="0"/>
              <a:buChar char="•"/>
            </a:pPr>
            <a:r>
              <a:rPr lang="en-US" sz="2400">
                <a:latin typeface="Times New Roman" pitchFamily="18" charset="0"/>
                <a:cs typeface="Times New Roman" pitchFamily="18" charset="0"/>
              </a:rPr>
              <a:t>Elastic net is a </a:t>
            </a:r>
            <a:r>
              <a:rPr lang="en-US" sz="2400">
                <a:solidFill>
                  <a:srgbClr val="0070C0"/>
                </a:solidFill>
                <a:latin typeface="Times New Roman" pitchFamily="18" charset="0"/>
                <a:cs typeface="Times New Roman" pitchFamily="18" charset="0"/>
              </a:rPr>
              <a:t>penalized linear regression model </a:t>
            </a:r>
            <a:r>
              <a:rPr lang="en-US" sz="2400">
                <a:latin typeface="Times New Roman" pitchFamily="18" charset="0"/>
                <a:cs typeface="Times New Roman" pitchFamily="18" charset="0"/>
              </a:rPr>
              <a:t>that includes both the L1 and L2 penalties during training. Using the terminology from “The Elements of Statistical Learning,” a hyper parameter </a:t>
            </a:r>
            <a:r>
              <a:rPr lang="en-US" sz="2400">
                <a:solidFill>
                  <a:srgbClr val="0070C0"/>
                </a:solidFill>
                <a:latin typeface="Times New Roman" pitchFamily="18" charset="0"/>
                <a:cs typeface="Times New Roman" pitchFamily="18" charset="0"/>
              </a:rPr>
              <a:t>“alpha” </a:t>
            </a:r>
            <a:r>
              <a:rPr lang="en-US" sz="2400">
                <a:latin typeface="Times New Roman" pitchFamily="18" charset="0"/>
                <a:cs typeface="Times New Roman" pitchFamily="18" charset="0"/>
              </a:rPr>
              <a:t>is provided to assign </a:t>
            </a:r>
            <a:r>
              <a:rPr lang="en-US" sz="2400">
                <a:solidFill>
                  <a:srgbClr val="0070C0"/>
                </a:solidFill>
                <a:latin typeface="Times New Roman" pitchFamily="18" charset="0"/>
                <a:cs typeface="Times New Roman" pitchFamily="18" charset="0"/>
              </a:rPr>
              <a:t>how much weight </a:t>
            </a:r>
            <a:r>
              <a:rPr lang="en-US" sz="2400">
                <a:latin typeface="Times New Roman" pitchFamily="18" charset="0"/>
                <a:cs typeface="Times New Roman" pitchFamily="18" charset="0"/>
              </a:rPr>
              <a:t>is given to each of the L1 and L2 penalties. </a:t>
            </a:r>
          </a:p>
          <a:p>
            <a:pPr marL="800100" lvl="1" indent="-342900" algn="just">
              <a:buFont typeface="Arial" pitchFamily="34" charset="0"/>
              <a:buChar char="•"/>
            </a:pPr>
            <a:endParaRPr lang="en-US" sz="2400">
              <a:latin typeface="Times New Roman" pitchFamily="18" charset="0"/>
              <a:cs typeface="Times New Roman" pitchFamily="18" charset="0"/>
            </a:endParaRPr>
          </a:p>
          <a:p>
            <a:pPr marL="800100" lvl="1" indent="-342900" algn="just">
              <a:buFont typeface="Arial" pitchFamily="34" charset="0"/>
              <a:buChar char="•"/>
            </a:pPr>
            <a:r>
              <a:rPr lang="en-US" sz="2400">
                <a:latin typeface="Times New Roman" pitchFamily="18" charset="0"/>
                <a:cs typeface="Times New Roman" pitchFamily="18" charset="0"/>
              </a:rPr>
              <a:t>The benefit is that elastic net allows a balance of both penalties, which can result in better performance than a model with either one or the other penalty on some problems.</a:t>
            </a:r>
          </a:p>
          <a:p>
            <a:pPr marL="800100" lvl="1" indent="-342900" algn="just">
              <a:buFont typeface="Arial" pitchFamily="34" charset="0"/>
              <a:buChar char="•"/>
            </a:pPr>
            <a:endParaRPr lang="en-US" sz="2400">
              <a:latin typeface="Times New Roman" pitchFamily="18" charset="0"/>
              <a:cs typeface="Times New Roman" pitchFamily="18" charset="0"/>
            </a:endParaRPr>
          </a:p>
          <a:p>
            <a:pPr marL="800100" lvl="1" indent="-342900" algn="just">
              <a:buFont typeface="Arial" pitchFamily="34" charset="0"/>
              <a:buChar char="•"/>
            </a:pPr>
            <a:r>
              <a:rPr lang="en-US" sz="2400">
                <a:latin typeface="Times New Roman" pitchFamily="18" charset="0"/>
                <a:cs typeface="Times New Roman" pitchFamily="18" charset="0"/>
              </a:rPr>
              <a:t>Another hyperparameter is provided called </a:t>
            </a:r>
            <a:r>
              <a:rPr lang="en-US" sz="2400">
                <a:solidFill>
                  <a:srgbClr val="0070C0"/>
                </a:solidFill>
                <a:latin typeface="Times New Roman" pitchFamily="18" charset="0"/>
                <a:cs typeface="Times New Roman" pitchFamily="18" charset="0"/>
              </a:rPr>
              <a:t>“lambda” </a:t>
            </a:r>
            <a:r>
              <a:rPr lang="en-US" sz="2400">
                <a:latin typeface="Times New Roman" pitchFamily="18" charset="0"/>
                <a:cs typeface="Times New Roman" pitchFamily="18" charset="0"/>
              </a:rPr>
              <a:t>that </a:t>
            </a:r>
            <a:r>
              <a:rPr lang="en-US" sz="2400">
                <a:solidFill>
                  <a:srgbClr val="0070C0"/>
                </a:solidFill>
                <a:latin typeface="Times New Roman" pitchFamily="18" charset="0"/>
                <a:cs typeface="Times New Roman" pitchFamily="18" charset="0"/>
              </a:rPr>
              <a:t>controls the weighting </a:t>
            </a:r>
            <a:r>
              <a:rPr lang="en-US" sz="2400">
                <a:latin typeface="Times New Roman" pitchFamily="18" charset="0"/>
                <a:cs typeface="Times New Roman" pitchFamily="18" charset="0"/>
              </a:rPr>
              <a:t>of the sum of both penalties to the loss function.</a:t>
            </a:r>
          </a:p>
          <a:p>
            <a:pPr lvl="1" algn="just"/>
            <a:endParaRPr lang="en-US" sz="2000">
              <a:latin typeface="Times New Roman" pitchFamily="18" charset="0"/>
              <a:cs typeface="Times New Roman" pitchFamily="18" charset="0"/>
            </a:endParaRPr>
          </a:p>
          <a:p>
            <a:pPr marL="800100" lvl="1" indent="-342900" algn="just">
              <a:buFont typeface="Arial" pitchFamily="34" charset="0"/>
              <a:buChar char="•"/>
            </a:pPr>
            <a:r>
              <a:rPr lang="en-US" sz="2400">
                <a:latin typeface="Times New Roman" pitchFamily="18" charset="0"/>
                <a:cs typeface="Times New Roman" pitchFamily="18" charset="0"/>
              </a:rPr>
              <a:t>A default value of 1.0 is used to use the fully weighted penalty; a value of 0 excludes the penalty. Very small values of lambda, such as 1e-3 or smaller, are common.</a:t>
            </a:r>
          </a:p>
          <a:p>
            <a:endParaRPr lang="en-IN" sz="2400">
              <a:latin typeface="Times New Roman" pitchFamily="18" charset="0"/>
              <a:cs typeface="Times New Roman" pitchFamily="18" charset="0"/>
            </a:endParaRPr>
          </a:p>
        </p:txBody>
      </p:sp>
      <p:sp>
        <p:nvSpPr>
          <p:cNvPr id="4" name="Oval 3">
            <a:extLst>
              <a:ext uri="{FF2B5EF4-FFF2-40B4-BE49-F238E27FC236}">
                <a16:creationId xmlns:a16="http://schemas.microsoft.com/office/drawing/2014/main" xmlns="" id="{C46C8184-F2D5-098C-B36F-BE56D41A5C1F}"/>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17</a:t>
            </a:r>
            <a:endParaRPr lang="en-GB" sz="2200" dirty="0">
              <a:ea typeface="Calibri"/>
              <a:cs typeface="Calibri"/>
            </a:endParaRPr>
          </a:p>
        </p:txBody>
      </p:sp>
      <p:sp>
        <p:nvSpPr>
          <p:cNvPr id="7" name="Oval 6">
            <a:extLst>
              <a:ext uri="{FF2B5EF4-FFF2-40B4-BE49-F238E27FC236}">
                <a16:creationId xmlns:a16="http://schemas.microsoft.com/office/drawing/2014/main" xmlns="" id="{A42D3A33-75ED-7066-444D-250D18531533}"/>
              </a:ext>
            </a:extLst>
          </p:cNvPr>
          <p:cNvSpPr/>
          <p:nvPr/>
        </p:nvSpPr>
        <p:spPr>
          <a:xfrm>
            <a:off x="-1022120"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18</a:t>
            </a:r>
            <a:endParaRPr lang="en-GB" sz="2200" dirty="0">
              <a:ea typeface="Calibri"/>
              <a:cs typeface="Calibri"/>
            </a:endParaRPr>
          </a:p>
        </p:txBody>
      </p:sp>
    </p:spTree>
    <p:extLst>
      <p:ext uri="{BB962C8B-B14F-4D97-AF65-F5344CB8AC3E}">
        <p14:creationId xmlns:p14="http://schemas.microsoft.com/office/powerpoint/2010/main" val="4154535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586852"/>
            <a:ext cx="9880979" cy="5663089"/>
          </a:xfrm>
          <a:prstGeom prst="rect">
            <a:avLst/>
          </a:prstGeom>
          <a:noFill/>
        </p:spPr>
        <p:txBody>
          <a:bodyPr wrap="square" rtlCol="0">
            <a:spAutoFit/>
          </a:bodyPr>
          <a:lstStyle/>
          <a:p>
            <a:pPr algn="ctr">
              <a:spcAft>
                <a:spcPts val="1200"/>
              </a:spcAft>
            </a:pPr>
            <a:r>
              <a:rPr lang="en-US" sz="2800" b="1">
                <a:solidFill>
                  <a:srgbClr val="FF0000"/>
                </a:solidFill>
                <a:latin typeface="Times New Roman" pitchFamily="18" charset="0"/>
                <a:cs typeface="Times New Roman" pitchFamily="18" charset="0"/>
              </a:rPr>
              <a:t>ALGORITHM</a:t>
            </a:r>
            <a:endParaRPr lang="en-US" sz="2400" b="1">
              <a:solidFill>
                <a:srgbClr val="FF0000"/>
              </a:solidFill>
              <a:latin typeface="Times New Roman" pitchFamily="18" charset="0"/>
              <a:cs typeface="Times New Roman" pitchFamily="18" charset="0"/>
            </a:endParaRPr>
          </a:p>
          <a:p>
            <a:pPr marL="342900" indent="-342900" algn="just">
              <a:spcAft>
                <a:spcPts val="1200"/>
              </a:spcAft>
              <a:buFont typeface="Arial" pitchFamily="34" charset="0"/>
              <a:buChar char="•"/>
            </a:pPr>
            <a:r>
              <a:rPr lang="en-US" sz="2400">
                <a:latin typeface="Times New Roman" pitchFamily="18" charset="0"/>
                <a:cs typeface="Times New Roman" pitchFamily="18" charset="0"/>
              </a:rPr>
              <a:t>loss = sum i=0 to n (</a:t>
            </a:r>
            <a:r>
              <a:rPr lang="en-US" sz="2400" err="1">
                <a:latin typeface="Times New Roman" pitchFamily="18" charset="0"/>
                <a:cs typeface="Times New Roman" pitchFamily="18" charset="0"/>
              </a:rPr>
              <a:t>y_i</a:t>
            </a:r>
            <a:r>
              <a:rPr lang="en-US" sz="2400">
                <a:latin typeface="Times New Roman" pitchFamily="18" charset="0"/>
                <a:cs typeface="Times New Roman" pitchFamily="18" charset="0"/>
              </a:rPr>
              <a:t> – </a:t>
            </a:r>
            <a:r>
              <a:rPr lang="en-US" sz="2400" err="1">
                <a:latin typeface="Times New Roman" pitchFamily="18" charset="0"/>
                <a:cs typeface="Times New Roman" pitchFamily="18" charset="0"/>
              </a:rPr>
              <a:t>yhat_i</a:t>
            </a:r>
            <a:r>
              <a:rPr lang="en-US" sz="2400">
                <a:latin typeface="Times New Roman" pitchFamily="18" charset="0"/>
                <a:cs typeface="Times New Roman" pitchFamily="18" charset="0"/>
              </a:rPr>
              <a:t>)^2</a:t>
            </a:r>
          </a:p>
          <a:p>
            <a:pPr algn="just">
              <a:spcAft>
                <a:spcPts val="1200"/>
              </a:spcAft>
            </a:pPr>
            <a:r>
              <a:rPr lang="en-AU" sz="2400">
                <a:latin typeface="Times New Roman" pitchFamily="18" charset="0"/>
                <a:cs typeface="Times New Roman" pitchFamily="18" charset="0"/>
              </a:rPr>
              <a:t>where, predictions (</a:t>
            </a:r>
            <a:r>
              <a:rPr lang="en-AU" sz="2400" err="1">
                <a:latin typeface="Times New Roman" pitchFamily="18" charset="0"/>
                <a:cs typeface="Times New Roman" pitchFamily="18" charset="0"/>
              </a:rPr>
              <a:t>yhat</a:t>
            </a:r>
            <a:r>
              <a:rPr lang="en-AU" sz="2400">
                <a:latin typeface="Times New Roman" pitchFamily="18" charset="0"/>
                <a:cs typeface="Times New Roman" pitchFamily="18" charset="0"/>
              </a:rPr>
              <a:t>) and the expected target values (y).</a:t>
            </a:r>
          </a:p>
          <a:p>
            <a:pPr algn="just">
              <a:spcAft>
                <a:spcPts val="1200"/>
              </a:spcAft>
            </a:pPr>
            <a:endParaRPr lang="en-AU" sz="2400">
              <a:latin typeface="Times New Roman" pitchFamily="18" charset="0"/>
              <a:cs typeface="Times New Roman" pitchFamily="18" charset="0"/>
            </a:endParaRPr>
          </a:p>
          <a:p>
            <a:pPr marL="342900" indent="-342900" algn="just">
              <a:spcAft>
                <a:spcPts val="1200"/>
              </a:spcAft>
              <a:buFont typeface="Arial" pitchFamily="34" charset="0"/>
              <a:buChar char="•"/>
            </a:pPr>
            <a:r>
              <a:rPr lang="en-US" sz="2400">
                <a:latin typeface="Times New Roman" pitchFamily="18" charset="0"/>
                <a:cs typeface="Times New Roman" pitchFamily="18" charset="0"/>
              </a:rPr>
              <a:t>l2_penalty = sum j=0 to p beta_j^2</a:t>
            </a:r>
          </a:p>
          <a:p>
            <a:pPr marL="342900" indent="-342900" algn="just">
              <a:spcAft>
                <a:spcPts val="1200"/>
              </a:spcAft>
              <a:buFont typeface="Arial" pitchFamily="34" charset="0"/>
              <a:buChar char="•"/>
            </a:pPr>
            <a:r>
              <a:rPr lang="en-US" sz="2400">
                <a:latin typeface="Times New Roman" pitchFamily="18" charset="0"/>
                <a:cs typeface="Times New Roman" pitchFamily="18" charset="0"/>
              </a:rPr>
              <a:t>l1_penalty = sum j=0 to p abs(</a:t>
            </a:r>
            <a:r>
              <a:rPr lang="en-US" sz="2400" err="1">
                <a:latin typeface="Times New Roman" pitchFamily="18" charset="0"/>
                <a:cs typeface="Times New Roman" pitchFamily="18" charset="0"/>
              </a:rPr>
              <a:t>beta_j</a:t>
            </a:r>
            <a:r>
              <a:rPr lang="en-US" sz="2400">
                <a:latin typeface="Times New Roman" pitchFamily="18" charset="0"/>
                <a:cs typeface="Times New Roman" pitchFamily="18" charset="0"/>
              </a:rPr>
              <a:t>)</a:t>
            </a:r>
          </a:p>
          <a:p>
            <a:pPr algn="just">
              <a:spcAft>
                <a:spcPts val="1200"/>
              </a:spcAft>
            </a:pPr>
            <a:r>
              <a:rPr lang="en-AU" sz="2400">
                <a:latin typeface="Times New Roman" pitchFamily="18" charset="0"/>
                <a:cs typeface="Times New Roman" pitchFamily="18" charset="0"/>
              </a:rPr>
              <a:t>where, more samples (n) than input predictors (p)</a:t>
            </a:r>
            <a:endParaRPr lang="en-US" sz="2400">
              <a:latin typeface="Times New Roman" pitchFamily="18" charset="0"/>
              <a:cs typeface="Times New Roman" pitchFamily="18" charset="0"/>
            </a:endParaRPr>
          </a:p>
          <a:p>
            <a:pPr algn="just">
              <a:spcAft>
                <a:spcPts val="1200"/>
              </a:spcAft>
            </a:pPr>
            <a:endParaRPr lang="en-US" sz="2400">
              <a:latin typeface="Times New Roman" pitchFamily="18" charset="0"/>
              <a:cs typeface="Times New Roman" pitchFamily="18" charset="0"/>
            </a:endParaRPr>
          </a:p>
          <a:p>
            <a:pPr marL="342900" indent="-342900" algn="just">
              <a:spcAft>
                <a:spcPts val="1200"/>
              </a:spcAft>
              <a:buFont typeface="Arial" pitchFamily="34" charset="0"/>
              <a:buChar char="•"/>
            </a:pPr>
            <a:r>
              <a:rPr lang="en-US" sz="2400" err="1">
                <a:latin typeface="Times New Roman" pitchFamily="18" charset="0"/>
                <a:cs typeface="Times New Roman" pitchFamily="18" charset="0"/>
              </a:rPr>
              <a:t>elastic_net_penalty</a:t>
            </a:r>
            <a:r>
              <a:rPr lang="en-US" sz="2400">
                <a:latin typeface="Times New Roman" pitchFamily="18" charset="0"/>
                <a:cs typeface="Times New Roman" pitchFamily="18" charset="0"/>
              </a:rPr>
              <a:t> = (alpha * l1_penalty) + ((1 – alpha) * l2_penalty)</a:t>
            </a:r>
          </a:p>
          <a:p>
            <a:pPr marL="342900" indent="-342900" algn="just">
              <a:spcAft>
                <a:spcPts val="1200"/>
              </a:spcAft>
              <a:buFont typeface="Arial" pitchFamily="34" charset="0"/>
              <a:buChar char="•"/>
            </a:pPr>
            <a:r>
              <a:rPr lang="en-US" sz="2400" err="1">
                <a:latin typeface="Times New Roman" pitchFamily="18" charset="0"/>
                <a:cs typeface="Times New Roman" pitchFamily="18" charset="0"/>
              </a:rPr>
              <a:t>elastic_net_loss</a:t>
            </a:r>
            <a:r>
              <a:rPr lang="en-US" sz="2400">
                <a:latin typeface="Times New Roman" pitchFamily="18" charset="0"/>
                <a:cs typeface="Times New Roman" pitchFamily="18" charset="0"/>
              </a:rPr>
              <a:t> = loss + (lambda * elastic_net_penalty)</a:t>
            </a:r>
          </a:p>
          <a:p>
            <a:endParaRPr lang="en-IN"/>
          </a:p>
        </p:txBody>
      </p:sp>
      <p:sp>
        <p:nvSpPr>
          <p:cNvPr id="4" name="Oval 3">
            <a:extLst>
              <a:ext uri="{FF2B5EF4-FFF2-40B4-BE49-F238E27FC236}">
                <a16:creationId xmlns:a16="http://schemas.microsoft.com/office/drawing/2014/main" xmlns="" id="{99C6153F-23FC-2733-C47F-67F10D4EB75B}"/>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18</a:t>
            </a:r>
            <a:endParaRPr lang="en-GB" sz="2200" dirty="0">
              <a:ea typeface="Calibri"/>
              <a:cs typeface="Calibri"/>
            </a:endParaRPr>
          </a:p>
        </p:txBody>
      </p:sp>
      <p:sp>
        <p:nvSpPr>
          <p:cNvPr id="6" name="Oval 5">
            <a:extLst>
              <a:ext uri="{FF2B5EF4-FFF2-40B4-BE49-F238E27FC236}">
                <a16:creationId xmlns:a16="http://schemas.microsoft.com/office/drawing/2014/main" xmlns="" id="{0D63B332-B6A5-A556-6BA4-AE7733EFE511}"/>
              </a:ext>
            </a:extLst>
          </p:cNvPr>
          <p:cNvSpPr/>
          <p:nvPr/>
        </p:nvSpPr>
        <p:spPr>
          <a:xfrm>
            <a:off x="-835214"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19</a:t>
            </a:r>
            <a:endParaRPr lang="en-GB" sz="2200" dirty="0">
              <a:ea typeface="Calibri"/>
              <a:cs typeface="Calibri"/>
            </a:endParaRPr>
          </a:p>
        </p:txBody>
      </p:sp>
    </p:spTree>
    <p:extLst>
      <p:ext uri="{BB962C8B-B14F-4D97-AF65-F5344CB8AC3E}">
        <p14:creationId xmlns:p14="http://schemas.microsoft.com/office/powerpoint/2010/main" val="3635688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87154" cy="1241946"/>
          </a:xfrm>
        </p:spPr>
        <p:txBody>
          <a:bodyPr>
            <a:normAutofit/>
          </a:bodyPr>
          <a:lstStyle/>
          <a:p>
            <a:pPr algn="ctr"/>
            <a:r>
              <a:rPr lang="en-US" sz="2800" b="1" dirty="0">
                <a:solidFill>
                  <a:schemeClr val="tx1"/>
                </a:solidFill>
                <a:effectLst>
                  <a:glow rad="63500">
                    <a:schemeClr val="accent1">
                      <a:satMod val="175000"/>
                      <a:alpha val="40000"/>
                    </a:schemeClr>
                  </a:glow>
                </a:effectLst>
                <a:latin typeface="Times New Roman" pitchFamily="18" charset="0"/>
                <a:cs typeface="Times New Roman" pitchFamily="18" charset="0"/>
              </a:rPr>
              <a:t>BASE PAPER LINK</a:t>
            </a:r>
            <a:endParaRPr lang="en-IN" sz="2800" b="1" dirty="0">
              <a:solidFill>
                <a:schemeClr val="tx1"/>
              </a:solidFill>
              <a:effectLst>
                <a:glow rad="63500">
                  <a:schemeClr val="accent1">
                    <a:satMod val="175000"/>
                    <a:alpha val="40000"/>
                  </a:schemeClr>
                </a:glow>
              </a:effectLst>
              <a:latin typeface="Times New Roman" pitchFamily="18" charset="0"/>
              <a:cs typeface="Times New Roman" pitchFamily="18" charset="0"/>
            </a:endParaRPr>
          </a:p>
        </p:txBody>
      </p:sp>
      <p:sp>
        <p:nvSpPr>
          <p:cNvPr id="3" name="Content Placeholder 2"/>
          <p:cNvSpPr>
            <a:spLocks noGrp="1"/>
          </p:cNvSpPr>
          <p:nvPr>
            <p:ph sz="quarter" idx="1"/>
          </p:nvPr>
        </p:nvSpPr>
        <p:spPr>
          <a:xfrm>
            <a:off x="1219200" y="1787856"/>
            <a:ext cx="10363200" cy="4231943"/>
          </a:xfrm>
        </p:spPr>
        <p:txBody>
          <a:bodyPr>
            <a:normAutofit/>
          </a:bodyPr>
          <a:lstStyle/>
          <a:p>
            <a:endParaRPr lang="en-US" sz="2800" dirty="0">
              <a:solidFill>
                <a:schemeClr val="bg2"/>
              </a:solidFill>
              <a:latin typeface="Times New Roman" pitchFamily="18" charset="0"/>
              <a:cs typeface="Times New Roman" pitchFamily="18" charset="0"/>
            </a:endParaRPr>
          </a:p>
          <a:p>
            <a:pPr marL="0" indent="0">
              <a:buNone/>
            </a:pPr>
            <a:endParaRPr lang="en-US" sz="2800" dirty="0">
              <a:solidFill>
                <a:srgbClr val="00B0F0"/>
              </a:solidFill>
              <a:latin typeface="Times New Roman" pitchFamily="18" charset="0"/>
              <a:cs typeface="Times New Roman" pitchFamily="18" charset="0"/>
              <a:hlinkClick r:id="rId2"/>
            </a:endParaRPr>
          </a:p>
        </p:txBody>
      </p:sp>
      <p:sp>
        <p:nvSpPr>
          <p:cNvPr id="5" name="Oval 4">
            <a:extLst>
              <a:ext uri="{FF2B5EF4-FFF2-40B4-BE49-F238E27FC236}">
                <a16:creationId xmlns:a16="http://schemas.microsoft.com/office/drawing/2014/main" xmlns="" id="{8165D920-BF67-B20D-045D-C75C05626B11}"/>
              </a:ext>
            </a:extLst>
          </p:cNvPr>
          <p:cNvSpPr/>
          <p:nvPr/>
        </p:nvSpPr>
        <p:spPr>
          <a:xfrm>
            <a:off x="220084"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dirty="0">
                <a:ea typeface="Calibri"/>
                <a:cs typeface="Calibri"/>
              </a:rPr>
              <a:t>1</a:t>
            </a:r>
            <a:endParaRPr lang="en-GB" sz="2200" dirty="0"/>
          </a:p>
        </p:txBody>
      </p:sp>
      <p:sp>
        <p:nvSpPr>
          <p:cNvPr id="14" name="Oval 13">
            <a:extLst>
              <a:ext uri="{FF2B5EF4-FFF2-40B4-BE49-F238E27FC236}">
                <a16:creationId xmlns:a16="http://schemas.microsoft.com/office/drawing/2014/main" xmlns="" id="{91756F9D-9F02-C24C-69CF-6F7CA5CFFCA0}"/>
              </a:ext>
            </a:extLst>
          </p:cNvPr>
          <p:cNvSpPr/>
          <p:nvPr/>
        </p:nvSpPr>
        <p:spPr>
          <a:xfrm>
            <a:off x="-858218"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200" dirty="0">
                <a:ea typeface="Calibri"/>
                <a:cs typeface="Calibri"/>
              </a:rPr>
              <a:t>2</a:t>
            </a:r>
          </a:p>
        </p:txBody>
      </p:sp>
      <p:sp>
        <p:nvSpPr>
          <p:cNvPr id="4" name="TextBox 3"/>
          <p:cNvSpPr txBox="1"/>
          <p:nvPr/>
        </p:nvSpPr>
        <p:spPr>
          <a:xfrm>
            <a:off x="1160060" y="2047164"/>
            <a:ext cx="10003809" cy="1384995"/>
          </a:xfrm>
          <a:prstGeom prst="rect">
            <a:avLst/>
          </a:prstGeom>
          <a:noFill/>
        </p:spPr>
        <p:txBody>
          <a:bodyPr wrap="square" rtlCol="0">
            <a:spAutoFit/>
          </a:bodyPr>
          <a:lstStyle/>
          <a:p>
            <a:r>
              <a:rPr lang="en-IN" sz="2800" dirty="0" smtClean="0">
                <a:latin typeface="Times New Roman" pitchFamily="18" charset="0"/>
                <a:cs typeface="Times New Roman" pitchFamily="18" charset="0"/>
                <a:hlinkClick r:id="rId3" action="ppaction://hlinkfile"/>
              </a:rPr>
              <a:t>Forecasting_and_Trading_of_the_Stable_Cryptocurrencies_With_Machine_Learning_and_Deep_Learning_Algorithms_for_Market_Conditions.pdf</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80944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4274" y="982639"/>
            <a:ext cx="10822675" cy="523220"/>
          </a:xfrm>
          <a:prstGeom prst="rect">
            <a:avLst/>
          </a:prstGeom>
          <a:noFill/>
        </p:spPr>
        <p:txBody>
          <a:bodyPr wrap="square" rtlCol="0">
            <a:spAutoFit/>
          </a:bodyPr>
          <a:lstStyle/>
          <a:p>
            <a:pPr algn="ctr"/>
            <a:r>
              <a:rPr lang="en-US" sz="2800" b="1" spc="-50" dirty="0">
                <a:effectLst>
                  <a:glow rad="63500">
                    <a:schemeClr val="accent1">
                      <a:satMod val="175000"/>
                      <a:alpha val="40000"/>
                    </a:schemeClr>
                  </a:glow>
                </a:effectLst>
                <a:latin typeface="Times New Roman" pitchFamily="18" charset="0"/>
                <a:ea typeface="+mj-ea"/>
                <a:cs typeface="Times New Roman" pitchFamily="18" charset="0"/>
              </a:rPr>
              <a:t>ENVIRONMENT REQUIREMENTS</a:t>
            </a:r>
            <a:endParaRPr lang="en-IN" sz="2800" b="1" spc="-50" dirty="0">
              <a:latin typeface="Times New Roman" pitchFamily="18" charset="0"/>
              <a:ea typeface="+mj-ea"/>
              <a:cs typeface="Times New Roman" pitchFamily="18" charset="0"/>
            </a:endParaRPr>
          </a:p>
        </p:txBody>
      </p:sp>
      <p:sp>
        <p:nvSpPr>
          <p:cNvPr id="4" name="TextBox 3"/>
          <p:cNvSpPr txBox="1"/>
          <p:nvPr/>
        </p:nvSpPr>
        <p:spPr>
          <a:xfrm>
            <a:off x="1091821" y="1815152"/>
            <a:ext cx="9512489" cy="4370427"/>
          </a:xfrm>
          <a:prstGeom prst="rect">
            <a:avLst/>
          </a:prstGeom>
          <a:noFill/>
        </p:spPr>
        <p:txBody>
          <a:bodyPr wrap="square" rtlCol="0">
            <a:spAutoFit/>
          </a:bodyPr>
          <a:lstStyle/>
          <a:p>
            <a:r>
              <a:rPr lang="en-IN" sz="2600" b="1" dirty="0">
                <a:latin typeface="Times New Roman" pitchFamily="18" charset="0"/>
                <a:cs typeface="Times New Roman" pitchFamily="18" charset="0"/>
              </a:rPr>
              <a:t>Software Requirements:</a:t>
            </a:r>
          </a:p>
          <a:p>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                </a:t>
            </a:r>
            <a:r>
              <a:rPr lang="en-IN" sz="2600" dirty="0">
                <a:solidFill>
                  <a:schemeClr val="tx1">
                    <a:lumMod val="75000"/>
                    <a:lumOff val="25000"/>
                  </a:schemeClr>
                </a:solidFill>
                <a:latin typeface="Times New Roman" pitchFamily="18" charset="0"/>
                <a:cs typeface="Times New Roman" pitchFamily="18" charset="0"/>
              </a:rPr>
              <a:t>Operating System       :  Windows 10  </a:t>
            </a:r>
          </a:p>
          <a:p>
            <a:r>
              <a:rPr lang="en-IN" sz="2600" dirty="0">
                <a:solidFill>
                  <a:schemeClr val="tx1">
                    <a:lumMod val="75000"/>
                    <a:lumOff val="25000"/>
                  </a:schemeClr>
                </a:solidFill>
                <a:latin typeface="Times New Roman" pitchFamily="18" charset="0"/>
                <a:cs typeface="Times New Roman" pitchFamily="18" charset="0"/>
              </a:rPr>
              <a:t>                Tool   	                :  Anaconda with </a:t>
            </a:r>
            <a:r>
              <a:rPr lang="en-IN" sz="2600" dirty="0" err="1">
                <a:solidFill>
                  <a:schemeClr val="tx1">
                    <a:lumMod val="75000"/>
                    <a:lumOff val="25000"/>
                  </a:schemeClr>
                </a:solidFill>
                <a:latin typeface="Times New Roman" pitchFamily="18" charset="0"/>
                <a:cs typeface="Times New Roman" pitchFamily="18" charset="0"/>
              </a:rPr>
              <a:t>Jupyter</a:t>
            </a:r>
            <a:r>
              <a:rPr lang="en-IN" sz="2600" dirty="0">
                <a:solidFill>
                  <a:schemeClr val="tx1">
                    <a:lumMod val="75000"/>
                    <a:lumOff val="25000"/>
                  </a:schemeClr>
                </a:solidFill>
                <a:latin typeface="Times New Roman" pitchFamily="18" charset="0"/>
                <a:cs typeface="Times New Roman" pitchFamily="18" charset="0"/>
              </a:rPr>
              <a:t> Notebook</a:t>
            </a:r>
          </a:p>
          <a:p>
            <a:r>
              <a:rPr lang="en-US" sz="2600" dirty="0">
                <a:latin typeface="Times New Roman" pitchFamily="18" charset="0"/>
                <a:cs typeface="Times New Roman" pitchFamily="18" charset="0"/>
              </a:rPr>
              <a:t> </a:t>
            </a:r>
            <a:endParaRPr lang="en-IN" sz="2600" dirty="0">
              <a:latin typeface="Times New Roman" pitchFamily="18" charset="0"/>
              <a:cs typeface="Times New Roman" pitchFamily="18" charset="0"/>
            </a:endParaRPr>
          </a:p>
          <a:p>
            <a:r>
              <a:rPr lang="en-IN" sz="2600" b="1" dirty="0">
                <a:latin typeface="Times New Roman" pitchFamily="18" charset="0"/>
                <a:cs typeface="Times New Roman" pitchFamily="18" charset="0"/>
              </a:rPr>
              <a:t>Hardware requirements:</a:t>
            </a:r>
          </a:p>
          <a:p>
            <a:endParaRPr lang="en-IN" sz="2600" dirty="0">
              <a:latin typeface="Times New Roman" pitchFamily="18" charset="0"/>
              <a:cs typeface="Times New Roman" pitchFamily="18" charset="0"/>
            </a:endParaRPr>
          </a:p>
          <a:p>
            <a:r>
              <a:rPr lang="en-IN" sz="2600" dirty="0">
                <a:latin typeface="Times New Roman" pitchFamily="18" charset="0"/>
                <a:cs typeface="Times New Roman" pitchFamily="18" charset="0"/>
              </a:rPr>
              <a:t>              </a:t>
            </a:r>
            <a:r>
              <a:rPr lang="en-IN" sz="2600" dirty="0">
                <a:solidFill>
                  <a:schemeClr val="tx1">
                    <a:lumMod val="75000"/>
                    <a:lumOff val="25000"/>
                  </a:schemeClr>
                </a:solidFill>
                <a:latin typeface="Times New Roman" pitchFamily="18" charset="0"/>
                <a:cs typeface="Times New Roman" pitchFamily="18" charset="0"/>
              </a:rPr>
              <a:t>Processor                  :  Pentium IV/III</a:t>
            </a:r>
          </a:p>
          <a:p>
            <a:r>
              <a:rPr lang="en-IN" sz="2600" dirty="0">
                <a:solidFill>
                  <a:schemeClr val="tx1">
                    <a:lumMod val="75000"/>
                    <a:lumOff val="25000"/>
                  </a:schemeClr>
                </a:solidFill>
                <a:latin typeface="Times New Roman" pitchFamily="18" charset="0"/>
                <a:cs typeface="Times New Roman" pitchFamily="18" charset="0"/>
              </a:rPr>
              <a:t>              Hard disk   	            :  minimum 80 GB</a:t>
            </a:r>
          </a:p>
          <a:p>
            <a:r>
              <a:rPr lang="en-IN" sz="2600" dirty="0">
                <a:solidFill>
                  <a:schemeClr val="tx1">
                    <a:lumMod val="75000"/>
                    <a:lumOff val="25000"/>
                  </a:schemeClr>
                </a:solidFill>
                <a:latin typeface="Times New Roman" pitchFamily="18" charset="0"/>
                <a:cs typeface="Times New Roman" pitchFamily="18" charset="0"/>
              </a:rPr>
              <a:t>              RAM        	            :  minimum 4 GB</a:t>
            </a:r>
          </a:p>
          <a:p>
            <a:endParaRPr lang="en-IN" dirty="0"/>
          </a:p>
        </p:txBody>
      </p:sp>
      <p:sp>
        <p:nvSpPr>
          <p:cNvPr id="6" name="Oval 5">
            <a:extLst>
              <a:ext uri="{FF2B5EF4-FFF2-40B4-BE49-F238E27FC236}">
                <a16:creationId xmlns:a16="http://schemas.microsoft.com/office/drawing/2014/main" xmlns="" id="{2B5D4B4E-6763-C387-03E8-1344D4A6F1AE}"/>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19</a:t>
            </a:r>
            <a:endParaRPr lang="en-GB" sz="2200" dirty="0">
              <a:ea typeface="Calibri"/>
              <a:cs typeface="Calibri"/>
            </a:endParaRPr>
          </a:p>
        </p:txBody>
      </p:sp>
      <p:sp>
        <p:nvSpPr>
          <p:cNvPr id="8" name="Oval 7">
            <a:extLst>
              <a:ext uri="{FF2B5EF4-FFF2-40B4-BE49-F238E27FC236}">
                <a16:creationId xmlns:a16="http://schemas.microsoft.com/office/drawing/2014/main" xmlns="" id="{646685DE-540B-52E7-CE75-3B7AD61F6136}"/>
              </a:ext>
            </a:extLst>
          </p:cNvPr>
          <p:cNvSpPr/>
          <p:nvPr/>
        </p:nvSpPr>
        <p:spPr>
          <a:xfrm>
            <a:off x="-921479"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20</a:t>
            </a:r>
            <a:endParaRPr lang="en-GB" sz="2200" dirty="0">
              <a:ea typeface="Calibri"/>
              <a:cs typeface="Calibri"/>
            </a:endParaRPr>
          </a:p>
        </p:txBody>
      </p:sp>
    </p:spTree>
    <p:extLst>
      <p:ext uri="{BB962C8B-B14F-4D97-AF65-F5344CB8AC3E}">
        <p14:creationId xmlns:p14="http://schemas.microsoft.com/office/powerpoint/2010/main" val="3268929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69494" y="846161"/>
            <a:ext cx="9457898" cy="5626076"/>
          </a:xfrm>
          <a:prstGeom prst="rect">
            <a:avLst/>
          </a:prstGeom>
        </p:spPr>
      </p:pic>
      <p:sp>
        <p:nvSpPr>
          <p:cNvPr id="3" name="TextBox 2"/>
          <p:cNvSpPr txBox="1"/>
          <p:nvPr/>
        </p:nvSpPr>
        <p:spPr>
          <a:xfrm>
            <a:off x="2811439" y="245660"/>
            <a:ext cx="6851176" cy="523220"/>
          </a:xfrm>
          <a:prstGeom prst="rect">
            <a:avLst/>
          </a:prstGeom>
          <a:noFill/>
        </p:spPr>
        <p:txBody>
          <a:bodyPr wrap="square" rtlCol="0">
            <a:spAutoFit/>
          </a:bodyPr>
          <a:lstStyle/>
          <a:p>
            <a:pPr algn="ctr"/>
            <a:r>
              <a:rPr lang="en-US" sz="2800" b="1" spc="-50" dirty="0">
                <a:effectLst>
                  <a:glow rad="63500">
                    <a:schemeClr val="accent1">
                      <a:satMod val="175000"/>
                      <a:alpha val="40000"/>
                    </a:schemeClr>
                  </a:glow>
                </a:effectLst>
                <a:latin typeface="Times New Roman" pitchFamily="18" charset="0"/>
                <a:ea typeface="+mj-ea"/>
                <a:cs typeface="Times New Roman" pitchFamily="18" charset="0"/>
              </a:rPr>
              <a:t>ACTIVITY DIAGRAM</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4" name="Oval 3">
            <a:extLst>
              <a:ext uri="{FF2B5EF4-FFF2-40B4-BE49-F238E27FC236}">
                <a16:creationId xmlns:a16="http://schemas.microsoft.com/office/drawing/2014/main" xmlns="" id="{E7294560-6B35-6DD2-FCAA-6A631BF669F7}"/>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21</a:t>
            </a:r>
            <a:endParaRPr lang="en-GB" sz="2200" dirty="0">
              <a:ea typeface="Calibri"/>
              <a:cs typeface="Calibri"/>
            </a:endParaRPr>
          </a:p>
        </p:txBody>
      </p:sp>
      <p:sp>
        <p:nvSpPr>
          <p:cNvPr id="5" name="Oval 4">
            <a:extLst>
              <a:ext uri="{FF2B5EF4-FFF2-40B4-BE49-F238E27FC236}">
                <a16:creationId xmlns:a16="http://schemas.microsoft.com/office/drawing/2014/main" xmlns="" id="{62D1B842-D600-BEDA-C32B-F9349B0309A1}"/>
              </a:ext>
            </a:extLst>
          </p:cNvPr>
          <p:cNvSpPr/>
          <p:nvPr/>
        </p:nvSpPr>
        <p:spPr>
          <a:xfrm>
            <a:off x="-1036497"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22</a:t>
            </a:r>
            <a:endParaRPr lang="en-GB" sz="2200" dirty="0">
              <a:ea typeface="Calibri"/>
              <a:cs typeface="Calibri"/>
            </a:endParaRPr>
          </a:p>
        </p:txBody>
      </p:sp>
    </p:spTree>
    <p:extLst>
      <p:ext uri="{BB962C8B-B14F-4D97-AF65-F5344CB8AC3E}">
        <p14:creationId xmlns:p14="http://schemas.microsoft.com/office/powerpoint/2010/main" val="42655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64275" y="900752"/>
            <a:ext cx="10877265" cy="5650173"/>
          </a:xfrm>
          <a:prstGeom prst="rect">
            <a:avLst/>
          </a:prstGeom>
        </p:spPr>
      </p:pic>
      <p:sp>
        <p:nvSpPr>
          <p:cNvPr id="3" name="TextBox 2"/>
          <p:cNvSpPr txBox="1"/>
          <p:nvPr/>
        </p:nvSpPr>
        <p:spPr>
          <a:xfrm>
            <a:off x="2470244" y="232012"/>
            <a:ext cx="7260609" cy="523220"/>
          </a:xfrm>
          <a:prstGeom prst="rect">
            <a:avLst/>
          </a:prstGeom>
          <a:noFill/>
        </p:spPr>
        <p:txBody>
          <a:bodyPr wrap="square" rtlCol="0">
            <a:spAutoFit/>
          </a:bodyPr>
          <a:lstStyle/>
          <a:p>
            <a:pPr algn="ctr"/>
            <a:r>
              <a:rPr lang="en-US" sz="2800" b="1" spc="-50" dirty="0">
                <a:effectLst>
                  <a:glow rad="63500">
                    <a:schemeClr val="accent1">
                      <a:satMod val="175000"/>
                      <a:alpha val="40000"/>
                    </a:schemeClr>
                  </a:glow>
                </a:effectLst>
                <a:latin typeface="Times New Roman" pitchFamily="18" charset="0"/>
                <a:ea typeface="+mj-ea"/>
                <a:cs typeface="Times New Roman" pitchFamily="18" charset="0"/>
              </a:rPr>
              <a:t>SEQUENCE DIAGRAM</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4" name="Oval 3">
            <a:extLst>
              <a:ext uri="{FF2B5EF4-FFF2-40B4-BE49-F238E27FC236}">
                <a16:creationId xmlns:a16="http://schemas.microsoft.com/office/drawing/2014/main" xmlns="" id="{32839E7C-E16C-FA26-EB6E-8E5B27066DBC}"/>
              </a:ext>
            </a:extLst>
          </p:cNvPr>
          <p:cNvSpPr/>
          <p:nvPr/>
        </p:nvSpPr>
        <p:spPr>
          <a:xfrm>
            <a:off x="269780"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21</a:t>
            </a:r>
            <a:endParaRPr lang="en-GB" sz="2200" dirty="0">
              <a:ea typeface="Calibri"/>
              <a:cs typeface="Calibri"/>
            </a:endParaRPr>
          </a:p>
        </p:txBody>
      </p:sp>
      <p:sp>
        <p:nvSpPr>
          <p:cNvPr id="5" name="Oval 4">
            <a:extLst>
              <a:ext uri="{FF2B5EF4-FFF2-40B4-BE49-F238E27FC236}">
                <a16:creationId xmlns:a16="http://schemas.microsoft.com/office/drawing/2014/main" xmlns="" id="{6080DCFA-F08A-EAB5-1739-B9D474AE9148}"/>
              </a:ext>
            </a:extLst>
          </p:cNvPr>
          <p:cNvSpPr/>
          <p:nvPr/>
        </p:nvSpPr>
        <p:spPr>
          <a:xfrm>
            <a:off x="-935856"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22</a:t>
            </a:r>
            <a:endParaRPr lang="en-GB" sz="2200" dirty="0">
              <a:ea typeface="Calibri"/>
              <a:cs typeface="Calibri"/>
            </a:endParaRPr>
          </a:p>
        </p:txBody>
      </p:sp>
    </p:spTree>
    <p:extLst>
      <p:ext uri="{BB962C8B-B14F-4D97-AF65-F5344CB8AC3E}">
        <p14:creationId xmlns:p14="http://schemas.microsoft.com/office/powerpoint/2010/main" val="36792572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0244" y="232012"/>
            <a:ext cx="7260609" cy="523220"/>
          </a:xfrm>
          <a:prstGeom prst="rect">
            <a:avLst/>
          </a:prstGeom>
          <a:noFill/>
        </p:spPr>
        <p:txBody>
          <a:bodyPr wrap="square" rtlCol="0">
            <a:spAutoFit/>
          </a:bodyPr>
          <a:lstStyle/>
          <a:p>
            <a:pPr algn="ctr"/>
            <a:r>
              <a:rPr lang="en-US" sz="2800" b="1" spc="-50" dirty="0" smtClean="0">
                <a:effectLst>
                  <a:glow rad="63500">
                    <a:schemeClr val="accent1">
                      <a:satMod val="175000"/>
                      <a:alpha val="40000"/>
                    </a:schemeClr>
                  </a:glow>
                </a:effectLst>
                <a:latin typeface="Times New Roman" pitchFamily="18" charset="0"/>
                <a:ea typeface="+mj-ea"/>
                <a:cs typeface="Times New Roman" pitchFamily="18" charset="0"/>
              </a:rPr>
              <a:t>MODEL VALIDATIONS</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532261" y="755232"/>
            <a:ext cx="11273051" cy="5724644"/>
          </a:xfrm>
          <a:prstGeom prst="rect">
            <a:avLst/>
          </a:prstGeom>
          <a:noFill/>
        </p:spPr>
        <p:txBody>
          <a:bodyPr wrap="square" rtlCol="0">
            <a:spAutoFit/>
          </a:bodyPr>
          <a:lstStyle/>
          <a:p>
            <a:pPr marL="342900" indent="-342900">
              <a:buFont typeface="+mj-lt"/>
              <a:buAutoNum type="arabicPeriod"/>
            </a:pPr>
            <a:r>
              <a:rPr lang="en-US" sz="2600" b="1" dirty="0">
                <a:solidFill>
                  <a:schemeClr val="tx1">
                    <a:lumMod val="75000"/>
                    <a:lumOff val="25000"/>
                  </a:schemeClr>
                </a:solidFill>
                <a:latin typeface="Times New Roman" pitchFamily="18" charset="0"/>
                <a:cs typeface="Times New Roman" pitchFamily="18" charset="0"/>
              </a:rPr>
              <a:t> </a:t>
            </a:r>
            <a:r>
              <a:rPr lang="en-US" sz="2400" b="1" dirty="0">
                <a:solidFill>
                  <a:schemeClr val="tx1">
                    <a:lumMod val="75000"/>
                    <a:lumOff val="25000"/>
                  </a:schemeClr>
                </a:solidFill>
                <a:latin typeface="Times New Roman" pitchFamily="18" charset="0"/>
                <a:cs typeface="Times New Roman" pitchFamily="18" charset="0"/>
              </a:rPr>
              <a:t>MEAN ABSOLUTE ERROR (MAE) </a:t>
            </a:r>
          </a:p>
          <a:p>
            <a:pPr algn="just"/>
            <a:r>
              <a:rPr lang="en-US" sz="2400" dirty="0">
                <a:solidFill>
                  <a:schemeClr val="tx1">
                    <a:lumMod val="75000"/>
                    <a:lumOff val="25000"/>
                  </a:schemeClr>
                </a:solidFill>
                <a:latin typeface="Times New Roman" pitchFamily="18" charset="0"/>
                <a:cs typeface="Times New Roman" pitchFamily="18" charset="0"/>
              </a:rPr>
              <a:t>A commonly used metric in machine learning to evaluate regression model performance is Mean Absolute Error (MAE). This appraise the mean absolute difference among the predicted and observed values.</a:t>
            </a:r>
          </a:p>
          <a:p>
            <a:pPr algn="just"/>
            <a:r>
              <a:rPr lang="en-US" sz="2400" dirty="0">
                <a:solidFill>
                  <a:schemeClr val="tx1">
                    <a:lumMod val="75000"/>
                    <a:lumOff val="25000"/>
                  </a:schemeClr>
                </a:solidFill>
                <a:latin typeface="Times New Roman" pitchFamily="18" charset="0"/>
                <a:cs typeface="Times New Roman" pitchFamily="18" charset="0"/>
              </a:rPr>
              <a:t>For each data point:  </a:t>
            </a:r>
          </a:p>
          <a:p>
            <a:pPr algn="just"/>
            <a:r>
              <a:rPr lang="en-US" sz="2400" dirty="0">
                <a:solidFill>
                  <a:schemeClr val="tx1">
                    <a:lumMod val="75000"/>
                    <a:lumOff val="25000"/>
                  </a:schemeClr>
                </a:solidFill>
                <a:latin typeface="Times New Roman" pitchFamily="18" charset="0"/>
                <a:cs typeface="Times New Roman" pitchFamily="18" charset="0"/>
              </a:rPr>
              <a:t>Calculate the absolute difference between the predicted value (ŷ) and the actual value (y).  </a:t>
            </a:r>
          </a:p>
          <a:p>
            <a:pPr algn="ctr"/>
            <a:r>
              <a:rPr lang="en-US" sz="2400" dirty="0">
                <a:solidFill>
                  <a:schemeClr val="tx1">
                    <a:lumMod val="75000"/>
                    <a:lumOff val="25000"/>
                  </a:schemeClr>
                </a:solidFill>
                <a:latin typeface="Times New Roman" pitchFamily="18" charset="0"/>
                <a:cs typeface="Times New Roman" pitchFamily="18" charset="0"/>
              </a:rPr>
              <a:t>|ŷ - y|                                                               </a:t>
            </a:r>
          </a:p>
          <a:p>
            <a:pPr algn="just"/>
            <a:r>
              <a:rPr lang="en-US" sz="2400" dirty="0">
                <a:solidFill>
                  <a:schemeClr val="tx1">
                    <a:lumMod val="75000"/>
                    <a:lumOff val="25000"/>
                  </a:schemeClr>
                </a:solidFill>
                <a:latin typeface="Times New Roman" pitchFamily="18" charset="0"/>
                <a:cs typeface="Times New Roman" pitchFamily="18" charset="0"/>
              </a:rPr>
              <a:t>Take the mean of all these absolute differences to get the MAE: </a:t>
            </a:r>
          </a:p>
          <a:p>
            <a:pPr algn="ctr"/>
            <a:r>
              <a:rPr lang="en-US" sz="2400" dirty="0">
                <a:solidFill>
                  <a:schemeClr val="tx1">
                    <a:lumMod val="75000"/>
                    <a:lumOff val="25000"/>
                  </a:schemeClr>
                </a:solidFill>
                <a:latin typeface="Times New Roman" pitchFamily="18" charset="0"/>
                <a:cs typeface="Times New Roman" pitchFamily="18" charset="0"/>
              </a:rPr>
              <a:t>MAE = (1 / n) * </a:t>
            </a:r>
            <a:r>
              <a:rPr lang="en-US" sz="2400" dirty="0" err="1">
                <a:solidFill>
                  <a:schemeClr val="tx1">
                    <a:lumMod val="75000"/>
                    <a:lumOff val="25000"/>
                  </a:schemeClr>
                </a:solidFill>
                <a:latin typeface="Times New Roman" pitchFamily="18" charset="0"/>
                <a:cs typeface="Times New Roman" pitchFamily="18" charset="0"/>
              </a:rPr>
              <a:t>Σ|ŷ</a:t>
            </a:r>
            <a:r>
              <a:rPr lang="en-US" sz="2400" dirty="0">
                <a:solidFill>
                  <a:schemeClr val="tx1">
                    <a:lumMod val="75000"/>
                    <a:lumOff val="25000"/>
                  </a:schemeClr>
                </a:solidFill>
                <a:latin typeface="Times New Roman" pitchFamily="18" charset="0"/>
                <a:cs typeface="Times New Roman" pitchFamily="18" charset="0"/>
              </a:rPr>
              <a:t> - y</a:t>
            </a:r>
            <a:r>
              <a:rPr lang="en-US" sz="2400" dirty="0" smtClean="0">
                <a:solidFill>
                  <a:schemeClr val="tx1">
                    <a:lumMod val="75000"/>
                    <a:lumOff val="25000"/>
                  </a:schemeClr>
                </a:solidFill>
                <a:latin typeface="Times New Roman" pitchFamily="18" charset="0"/>
                <a:cs typeface="Times New Roman" pitchFamily="18" charset="0"/>
              </a:rPr>
              <a:t>|</a:t>
            </a:r>
            <a:endParaRPr lang="en-US" sz="2800" dirty="0">
              <a:solidFill>
                <a:schemeClr val="tx1">
                  <a:lumMod val="75000"/>
                  <a:lumOff val="25000"/>
                </a:schemeClr>
              </a:solidFill>
              <a:latin typeface="Times New Roman" pitchFamily="18" charset="0"/>
              <a:cs typeface="Times New Roman" pitchFamily="18" charset="0"/>
            </a:endParaRPr>
          </a:p>
          <a:p>
            <a:pPr algn="ctr"/>
            <a:endParaRPr lang="en-US" sz="2600" dirty="0">
              <a:solidFill>
                <a:schemeClr val="tx1">
                  <a:lumMod val="75000"/>
                  <a:lumOff val="25000"/>
                </a:schemeClr>
              </a:solidFill>
              <a:latin typeface="Times New Roman" pitchFamily="18" charset="0"/>
              <a:cs typeface="Times New Roman" pitchFamily="18" charset="0"/>
            </a:endParaRPr>
          </a:p>
          <a:p>
            <a:r>
              <a:rPr lang="en-US" sz="2600" b="1" dirty="0">
                <a:solidFill>
                  <a:schemeClr val="tx1">
                    <a:lumMod val="75000"/>
                    <a:lumOff val="25000"/>
                  </a:schemeClr>
                </a:solidFill>
                <a:latin typeface="Times New Roman" pitchFamily="18" charset="0"/>
                <a:cs typeface="Times New Roman" pitchFamily="18" charset="0"/>
              </a:rPr>
              <a:t>2. </a:t>
            </a:r>
            <a:r>
              <a:rPr lang="en-US" sz="2400" b="1" dirty="0">
                <a:solidFill>
                  <a:schemeClr val="tx1">
                    <a:lumMod val="75000"/>
                    <a:lumOff val="25000"/>
                  </a:schemeClr>
                </a:solidFill>
                <a:latin typeface="Times New Roman" pitchFamily="18" charset="0"/>
                <a:cs typeface="Times New Roman" pitchFamily="18" charset="0"/>
              </a:rPr>
              <a:t>ROOT MEAN SQUARED ERROR (RMSE) </a:t>
            </a:r>
          </a:p>
          <a:p>
            <a:r>
              <a:rPr lang="en-US" sz="2400" dirty="0">
                <a:solidFill>
                  <a:schemeClr val="tx1">
                    <a:lumMod val="75000"/>
                    <a:lumOff val="25000"/>
                  </a:schemeClr>
                </a:solidFill>
                <a:latin typeface="Times New Roman" pitchFamily="18" charset="0"/>
                <a:cs typeface="Times New Roman" pitchFamily="18" charset="0"/>
              </a:rPr>
              <a:t>RMSE holds significant importance in machine  learning, particularly when evaluating regression  models. It serves as a fundamental measure for  assessing the typical discrepancy between anticipated values and actual values, offering valuable insights into model accuracy.  </a:t>
            </a:r>
          </a:p>
        </p:txBody>
      </p:sp>
      <p:sp>
        <p:nvSpPr>
          <p:cNvPr id="4" name="Oval 3">
            <a:extLst>
              <a:ext uri="{FF2B5EF4-FFF2-40B4-BE49-F238E27FC236}">
                <a16:creationId xmlns:a16="http://schemas.microsoft.com/office/drawing/2014/main" xmlns="" id="{6080DCFA-F08A-EAB5-1739-B9D474AE9148}"/>
              </a:ext>
            </a:extLst>
          </p:cNvPr>
          <p:cNvSpPr/>
          <p:nvPr/>
        </p:nvSpPr>
        <p:spPr>
          <a:xfrm>
            <a:off x="91050" y="6362152"/>
            <a:ext cx="604986" cy="495848"/>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000" dirty="0" smtClean="0">
                <a:ea typeface="Calibri"/>
                <a:cs typeface="Calibri"/>
              </a:rPr>
              <a:t>22</a:t>
            </a:r>
            <a:endParaRPr lang="en-GB" sz="2200" dirty="0">
              <a:ea typeface="Calibri"/>
              <a:cs typeface="Calibri"/>
            </a:endParaRPr>
          </a:p>
        </p:txBody>
      </p:sp>
      <p:sp>
        <p:nvSpPr>
          <p:cNvPr id="5" name="Oval 4">
            <a:extLst>
              <a:ext uri="{FF2B5EF4-FFF2-40B4-BE49-F238E27FC236}">
                <a16:creationId xmlns:a16="http://schemas.microsoft.com/office/drawing/2014/main" xmlns="" id="{6080DCFA-F08A-EAB5-1739-B9D474AE9148}"/>
              </a:ext>
            </a:extLst>
          </p:cNvPr>
          <p:cNvSpPr/>
          <p:nvPr/>
        </p:nvSpPr>
        <p:spPr>
          <a:xfrm>
            <a:off x="-935856"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23</a:t>
            </a:r>
            <a:endParaRPr lang="en-GB" sz="2200" dirty="0">
              <a:ea typeface="Calibri"/>
              <a:cs typeface="Calibri"/>
            </a:endParaRPr>
          </a:p>
        </p:txBody>
      </p:sp>
    </p:spTree>
    <p:extLst>
      <p:ext uri="{BB962C8B-B14F-4D97-AF65-F5344CB8AC3E}">
        <p14:creationId xmlns:p14="http://schemas.microsoft.com/office/powerpoint/2010/main" val="966638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818865" y="545910"/>
                <a:ext cx="10072047" cy="52908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AU" sz="2000" i="1">
                          <a:latin typeface="Cambria Math"/>
                        </a:rPr>
                        <m:t>𝑅𝑀𝑆𝐸</m:t>
                      </m:r>
                      <m:r>
                        <a:rPr lang="en-AU" sz="2000" i="1">
                          <a:latin typeface="Cambria Math"/>
                        </a:rPr>
                        <m:t>= </m:t>
                      </m:r>
                      <m:rad>
                        <m:radPr>
                          <m:degHide m:val="on"/>
                          <m:ctrlPr>
                            <a:rPr lang="en-IN" sz="2000" i="1">
                              <a:latin typeface="Cambria Math"/>
                            </a:rPr>
                          </m:ctrlPr>
                        </m:radPr>
                        <m:deg/>
                        <m:e>
                          <m:r>
                            <a:rPr lang="en-AU" sz="2000" i="1">
                              <a:latin typeface="Cambria Math"/>
                            </a:rPr>
                            <m:t>1/</m:t>
                          </m:r>
                          <m:r>
                            <a:rPr lang="en-AU" sz="2000" i="1">
                              <a:latin typeface="Cambria Math"/>
                            </a:rPr>
                            <m:t>𝑛</m:t>
                          </m:r>
                          <m:r>
                            <a:rPr lang="en-AU" sz="2000" i="1">
                              <a:latin typeface="Cambria Math"/>
                            </a:rPr>
                            <m:t> </m:t>
                          </m:r>
                          <m:nary>
                            <m:naryPr>
                              <m:chr m:val="∑"/>
                              <m:limLoc m:val="undOvr"/>
                              <m:ctrlPr>
                                <a:rPr lang="en-IN" sz="2000" i="1">
                                  <a:latin typeface="Cambria Math"/>
                                </a:rPr>
                              </m:ctrlPr>
                            </m:naryPr>
                            <m:sub>
                              <m:r>
                                <a:rPr lang="en-AU" sz="2000" i="1">
                                  <a:latin typeface="Cambria Math"/>
                                </a:rPr>
                                <m:t>𝑖</m:t>
                              </m:r>
                              <m:r>
                                <a:rPr lang="en-AU" sz="2000" i="1">
                                  <a:latin typeface="Cambria Math"/>
                                </a:rPr>
                                <m:t>=1</m:t>
                              </m:r>
                            </m:sub>
                            <m:sup>
                              <m:r>
                                <a:rPr lang="en-AU" sz="2000" i="1">
                                  <a:latin typeface="Cambria Math"/>
                                </a:rPr>
                                <m:t>𝑛</m:t>
                              </m:r>
                            </m:sup>
                            <m:e>
                              <m:sSup>
                                <m:sSupPr>
                                  <m:ctrlPr>
                                    <a:rPr lang="en-IN" sz="2000" i="1">
                                      <a:latin typeface="Cambria Math"/>
                                    </a:rPr>
                                  </m:ctrlPr>
                                </m:sSupPr>
                                <m:e>
                                  <m:r>
                                    <a:rPr lang="en-AU" sz="2000" i="1">
                                      <a:latin typeface="Cambria Math"/>
                                    </a:rPr>
                                    <m:t>(</m:t>
                                  </m:r>
                                  <m:sSub>
                                    <m:sSubPr>
                                      <m:ctrlPr>
                                        <a:rPr lang="en-IN" sz="2000" i="1">
                                          <a:latin typeface="Cambria Math"/>
                                        </a:rPr>
                                      </m:ctrlPr>
                                    </m:sSubPr>
                                    <m:e>
                                      <m:r>
                                        <a:rPr lang="en-AU" sz="2000" i="1">
                                          <a:latin typeface="Cambria Math"/>
                                        </a:rPr>
                                        <m:t>𝑦</m:t>
                                      </m:r>
                                    </m:e>
                                    <m:sub>
                                      <m:r>
                                        <a:rPr lang="en-AU" sz="2000" i="1">
                                          <a:latin typeface="Cambria Math"/>
                                        </a:rPr>
                                        <m:t>𝑖</m:t>
                                      </m:r>
                                    </m:sub>
                                  </m:sSub>
                                  <m:r>
                                    <a:rPr lang="en-AU" sz="2000" i="1">
                                      <a:latin typeface="Cambria Math"/>
                                    </a:rPr>
                                    <m:t>−</m:t>
                                  </m:r>
                                  <m:acc>
                                    <m:accPr>
                                      <m:chr m:val="̂"/>
                                      <m:ctrlPr>
                                        <a:rPr lang="en-IN" sz="2000" i="1">
                                          <a:latin typeface="Cambria Math"/>
                                        </a:rPr>
                                      </m:ctrlPr>
                                    </m:accPr>
                                    <m:e>
                                      <m:sSub>
                                        <m:sSubPr>
                                          <m:ctrlPr>
                                            <a:rPr lang="en-IN" sz="2000" i="1">
                                              <a:latin typeface="Cambria Math"/>
                                            </a:rPr>
                                          </m:ctrlPr>
                                        </m:sSubPr>
                                        <m:e>
                                          <m:r>
                                            <a:rPr lang="en-AU" sz="2000" i="1">
                                              <a:latin typeface="Cambria Math"/>
                                            </a:rPr>
                                            <m:t>𝑦</m:t>
                                          </m:r>
                                        </m:e>
                                        <m:sub>
                                          <m:r>
                                            <a:rPr lang="en-AU" sz="2000" i="1">
                                              <a:latin typeface="Cambria Math"/>
                                            </a:rPr>
                                            <m:t>𝑖</m:t>
                                          </m:r>
                                        </m:sub>
                                      </m:sSub>
                                    </m:e>
                                  </m:acc>
                                  <m:r>
                                    <a:rPr lang="en-AU" sz="2000" i="1">
                                      <a:latin typeface="Cambria Math"/>
                                    </a:rPr>
                                    <m:t>)</m:t>
                                  </m:r>
                                </m:e>
                                <m:sup>
                                  <m:r>
                                    <a:rPr lang="en-AU" sz="2000" i="1">
                                      <a:latin typeface="Cambria Math"/>
                                    </a:rPr>
                                    <m:t>2</m:t>
                                  </m:r>
                                </m:sup>
                              </m:sSup>
                            </m:e>
                          </m:nary>
                        </m:e>
                      </m:rad>
                    </m:oMath>
                  </m:oMathPara>
                </a14:m>
                <a:endParaRPr lang="en-AU" sz="2000" b="1" dirty="0">
                  <a:solidFill>
                    <a:schemeClr val="tx1">
                      <a:lumMod val="75000"/>
                      <a:lumOff val="25000"/>
                    </a:schemeClr>
                  </a:solidFill>
                  <a:latin typeface="Times New Roman" pitchFamily="18" charset="0"/>
                  <a:cs typeface="Times New Roman" pitchFamily="18" charset="0"/>
                </a:endParaRPr>
              </a:p>
              <a:p>
                <a:endParaRPr lang="en-AU" sz="2400" b="1" dirty="0" smtClean="0">
                  <a:solidFill>
                    <a:schemeClr val="tx1">
                      <a:lumMod val="75000"/>
                      <a:lumOff val="25000"/>
                    </a:schemeClr>
                  </a:solidFill>
                  <a:latin typeface="Times New Roman" pitchFamily="18" charset="0"/>
                  <a:cs typeface="Times New Roman" pitchFamily="18" charset="0"/>
                </a:endParaRPr>
              </a:p>
              <a:p>
                <a:r>
                  <a:rPr lang="en-AU" sz="2400" b="1" dirty="0" smtClean="0">
                    <a:solidFill>
                      <a:schemeClr val="tx1">
                        <a:lumMod val="75000"/>
                        <a:lumOff val="25000"/>
                      </a:schemeClr>
                    </a:solidFill>
                    <a:latin typeface="Times New Roman" pitchFamily="18" charset="0"/>
                    <a:cs typeface="Times New Roman" pitchFamily="18" charset="0"/>
                  </a:rPr>
                  <a:t>3. MEAN ABSOLUTE PERCENTAGE ERROR (</a:t>
                </a:r>
                <a:r>
                  <a:rPr lang="en-AU" sz="2400" b="1" dirty="0">
                    <a:solidFill>
                      <a:schemeClr val="tx1">
                        <a:lumMod val="75000"/>
                        <a:lumOff val="25000"/>
                      </a:schemeClr>
                    </a:solidFill>
                    <a:latin typeface="Times New Roman" pitchFamily="18" charset="0"/>
                    <a:cs typeface="Times New Roman" pitchFamily="18" charset="0"/>
                  </a:rPr>
                  <a:t>MAPE) </a:t>
                </a:r>
                <a:endParaRPr lang="en-AU" sz="2400" b="1" dirty="0" smtClean="0">
                  <a:solidFill>
                    <a:schemeClr val="tx1">
                      <a:lumMod val="75000"/>
                      <a:lumOff val="25000"/>
                    </a:schemeClr>
                  </a:solidFill>
                  <a:latin typeface="Times New Roman" pitchFamily="18" charset="0"/>
                  <a:cs typeface="Times New Roman" pitchFamily="18" charset="0"/>
                </a:endParaRPr>
              </a:p>
              <a:p>
                <a:pPr algn="just"/>
                <a:r>
                  <a:rPr lang="en-AU" sz="2400" dirty="0" smtClean="0">
                    <a:solidFill>
                      <a:schemeClr val="tx1">
                        <a:lumMod val="75000"/>
                        <a:lumOff val="25000"/>
                      </a:schemeClr>
                    </a:solidFill>
                    <a:latin typeface="Times New Roman" pitchFamily="18" charset="0"/>
                    <a:cs typeface="Times New Roman" pitchFamily="18" charset="0"/>
                  </a:rPr>
                  <a:t>MAPE is </a:t>
                </a:r>
                <a:r>
                  <a:rPr lang="en-AU" sz="2400" dirty="0">
                    <a:solidFill>
                      <a:schemeClr val="tx1">
                        <a:lumMod val="75000"/>
                        <a:lumOff val="25000"/>
                      </a:schemeClr>
                    </a:solidFill>
                    <a:latin typeface="Times New Roman" pitchFamily="18" charset="0"/>
                    <a:cs typeface="Times New Roman" pitchFamily="18" charset="0"/>
                  </a:rPr>
                  <a:t>a metric utilized in time series analysis to evaluate the precision of forecasting models. It calculates the average absolute percentage difference between predicted and actual values. For each data point, determine the absolute percentage difference between the predicted value (ŷ) and the actual value (y) using the formula</a:t>
                </a:r>
                <a:endParaRPr lang="en-IN" sz="2400" dirty="0">
                  <a:solidFill>
                    <a:schemeClr val="tx1">
                      <a:lumMod val="75000"/>
                      <a:lumOff val="25000"/>
                    </a:schemeClr>
                  </a:solidFill>
                  <a:latin typeface="Times New Roman" pitchFamily="18" charset="0"/>
                  <a:cs typeface="Times New Roman" pitchFamily="18" charset="0"/>
                </a:endParaRPr>
              </a:p>
              <a:p>
                <a:pPr algn="ctr"/>
                <a:r>
                  <a:rPr lang="en-AU" sz="2400" dirty="0">
                    <a:solidFill>
                      <a:schemeClr val="tx1">
                        <a:lumMod val="75000"/>
                        <a:lumOff val="25000"/>
                      </a:schemeClr>
                    </a:solidFill>
                    <a:latin typeface="Times New Roman" pitchFamily="18" charset="0"/>
                    <a:cs typeface="Times New Roman" pitchFamily="18" charset="0"/>
                  </a:rPr>
                  <a:t>|(ŷ - y) / y| * 100.                                          </a:t>
                </a:r>
                <a:endParaRPr lang="en-IN" sz="2400" dirty="0">
                  <a:solidFill>
                    <a:schemeClr val="tx1">
                      <a:lumMod val="75000"/>
                      <a:lumOff val="25000"/>
                    </a:schemeClr>
                  </a:solidFill>
                  <a:latin typeface="Times New Roman" pitchFamily="18" charset="0"/>
                  <a:cs typeface="Times New Roman" pitchFamily="18" charset="0"/>
                </a:endParaRPr>
              </a:p>
              <a:p>
                <a:pPr algn="just"/>
                <a:r>
                  <a:rPr lang="en-AU" sz="2400" dirty="0">
                    <a:solidFill>
                      <a:schemeClr val="tx1">
                        <a:lumMod val="75000"/>
                        <a:lumOff val="25000"/>
                      </a:schemeClr>
                    </a:solidFill>
                    <a:latin typeface="Times New Roman" pitchFamily="18" charset="0"/>
                    <a:cs typeface="Times New Roman" pitchFamily="18" charset="0"/>
                  </a:rPr>
                  <a:t>Average these absolute percentage differences to obtain the </a:t>
                </a:r>
                <a:r>
                  <a:rPr lang="en-AU" sz="2400" dirty="0" smtClean="0">
                    <a:solidFill>
                      <a:schemeClr val="tx1">
                        <a:lumMod val="75000"/>
                        <a:lumOff val="25000"/>
                      </a:schemeClr>
                    </a:solidFill>
                    <a:latin typeface="Times New Roman" pitchFamily="18" charset="0"/>
                    <a:cs typeface="Times New Roman" pitchFamily="18" charset="0"/>
                  </a:rPr>
                  <a:t>MAPE:</a:t>
                </a:r>
                <a:endParaRPr lang="en-IN" sz="2400" dirty="0">
                  <a:solidFill>
                    <a:schemeClr val="tx1">
                      <a:lumMod val="75000"/>
                      <a:lumOff val="25000"/>
                    </a:schemeClr>
                  </a:solidFill>
                  <a:latin typeface="Times New Roman" pitchFamily="18" charset="0"/>
                  <a:cs typeface="Times New Roman" pitchFamily="18" charset="0"/>
                </a:endParaRPr>
              </a:p>
              <a:p>
                <a:pPr algn="ctr"/>
                <a:r>
                  <a:rPr lang="en-IN" sz="2400" dirty="0">
                    <a:solidFill>
                      <a:schemeClr val="tx1">
                        <a:lumMod val="75000"/>
                        <a:lumOff val="25000"/>
                      </a:schemeClr>
                    </a:solidFill>
                    <a:latin typeface="Times New Roman" pitchFamily="18" charset="0"/>
                    <a:cs typeface="Times New Roman" pitchFamily="18" charset="0"/>
                  </a:rPr>
                  <a:t>MAPE = (1 / n) * Σ|(ŷ - y) / y| * </a:t>
                </a:r>
                <a:r>
                  <a:rPr lang="en-IN" sz="2400" dirty="0" smtClean="0">
                    <a:solidFill>
                      <a:schemeClr val="tx1">
                        <a:lumMod val="75000"/>
                        <a:lumOff val="25000"/>
                      </a:schemeClr>
                    </a:solidFill>
                    <a:latin typeface="Times New Roman" pitchFamily="18" charset="0"/>
                    <a:cs typeface="Times New Roman" pitchFamily="18" charset="0"/>
                  </a:rPr>
                  <a:t>100</a:t>
                </a:r>
                <a:endParaRPr lang="en-IN" sz="2400" dirty="0">
                  <a:solidFill>
                    <a:schemeClr val="tx1">
                      <a:lumMod val="75000"/>
                      <a:lumOff val="25000"/>
                    </a:schemeClr>
                  </a:solidFill>
                  <a:latin typeface="Times New Roman" pitchFamily="18" charset="0"/>
                  <a:cs typeface="Times New Roman" pitchFamily="18" charset="0"/>
                </a:endParaRPr>
              </a:p>
              <a:p>
                <a:endParaRPr lang="en-IN" sz="2000" dirty="0">
                  <a:solidFill>
                    <a:schemeClr val="tx1">
                      <a:lumMod val="75000"/>
                      <a:lumOff val="25000"/>
                    </a:schemeClr>
                  </a:solidFill>
                  <a:latin typeface="Times New Roman" pitchFamily="18" charset="0"/>
                  <a:cs typeface="Times New Roman"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818865" y="545910"/>
                <a:ext cx="10072047" cy="5290807"/>
              </a:xfrm>
              <a:prstGeom prst="rect">
                <a:avLst/>
              </a:prstGeom>
              <a:blipFill rotWithShape="1">
                <a:blip r:embed="rId2"/>
                <a:stretch>
                  <a:fillRect l="-907" r="-907"/>
                </a:stretch>
              </a:blipFill>
            </p:spPr>
            <p:txBody>
              <a:bodyPr/>
              <a:lstStyle/>
              <a:p>
                <a:r>
                  <a:rPr lang="en-IN">
                    <a:noFill/>
                  </a:rPr>
                  <a:t> </a:t>
                </a:r>
              </a:p>
            </p:txBody>
          </p:sp>
        </mc:Fallback>
      </mc:AlternateContent>
      <p:sp>
        <p:nvSpPr>
          <p:cNvPr id="3" name="Oval 2">
            <a:extLst>
              <a:ext uri="{FF2B5EF4-FFF2-40B4-BE49-F238E27FC236}">
                <a16:creationId xmlns:a16="http://schemas.microsoft.com/office/drawing/2014/main" xmlns="" id="{6080DCFA-F08A-EAB5-1739-B9D474AE9148}"/>
              </a:ext>
            </a:extLst>
          </p:cNvPr>
          <p:cNvSpPr/>
          <p:nvPr/>
        </p:nvSpPr>
        <p:spPr>
          <a:xfrm>
            <a:off x="-935856"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24</a:t>
            </a:r>
            <a:endParaRPr lang="en-GB" sz="2200" dirty="0">
              <a:ea typeface="Calibri"/>
              <a:cs typeface="Calibri"/>
            </a:endParaRPr>
          </a:p>
        </p:txBody>
      </p:sp>
      <p:sp>
        <p:nvSpPr>
          <p:cNvPr id="4" name="Oval 3">
            <a:extLst>
              <a:ext uri="{FF2B5EF4-FFF2-40B4-BE49-F238E27FC236}">
                <a16:creationId xmlns:a16="http://schemas.microsoft.com/office/drawing/2014/main" xmlns="" id="{6080DCFA-F08A-EAB5-1739-B9D474AE9148}"/>
              </a:ext>
            </a:extLst>
          </p:cNvPr>
          <p:cNvSpPr/>
          <p:nvPr/>
        </p:nvSpPr>
        <p:spPr>
          <a:xfrm>
            <a:off x="0" y="629728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23</a:t>
            </a:r>
            <a:endParaRPr lang="en-GB" sz="2200" dirty="0">
              <a:ea typeface="Calibri"/>
              <a:cs typeface="Calibri"/>
            </a:endParaRPr>
          </a:p>
        </p:txBody>
      </p:sp>
    </p:spTree>
    <p:extLst>
      <p:ext uri="{BB962C8B-B14F-4D97-AF65-F5344CB8AC3E}">
        <p14:creationId xmlns:p14="http://schemas.microsoft.com/office/powerpoint/2010/main" val="31008765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670" y="352540"/>
            <a:ext cx="11409529" cy="523220"/>
          </a:xfrm>
          <a:prstGeom prst="rect">
            <a:avLst/>
          </a:prstGeom>
          <a:noFill/>
        </p:spPr>
        <p:txBody>
          <a:bodyPr wrap="square" rtlCol="0">
            <a:spAutoFit/>
          </a:bodyPr>
          <a:lstStyle/>
          <a:p>
            <a:pPr algn="ctr"/>
            <a:r>
              <a:rPr lang="en-US" sz="2800" b="1" spc="-50" dirty="0">
                <a:effectLst>
                  <a:glow rad="63500">
                    <a:schemeClr val="accent1">
                      <a:satMod val="175000"/>
                      <a:alpha val="40000"/>
                    </a:schemeClr>
                  </a:glow>
                </a:effectLst>
                <a:latin typeface="Times New Roman" pitchFamily="18" charset="0"/>
                <a:ea typeface="+mj-ea"/>
                <a:cs typeface="Times New Roman" pitchFamily="18" charset="0"/>
              </a:rPr>
              <a:t>LITERATURE SURVEY </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01988472"/>
              </p:ext>
            </p:extLst>
          </p:nvPr>
        </p:nvGraphicFramePr>
        <p:xfrm>
          <a:off x="457198" y="1121419"/>
          <a:ext cx="11450472" cy="4946814"/>
        </p:xfrm>
        <a:graphic>
          <a:graphicData uri="http://schemas.openxmlformats.org/drawingml/2006/table">
            <a:tbl>
              <a:tblPr firstRow="1" bandRow="1">
                <a:tableStyleId>{5C22544A-7EE6-4342-B048-85BDC9FD1C3A}</a:tableStyleId>
              </a:tblPr>
              <a:tblGrid>
                <a:gridCol w="423081">
                  <a:extLst>
                    <a:ext uri="{9D8B030D-6E8A-4147-A177-3AD203B41FA5}">
                      <a16:colId xmlns:a16="http://schemas.microsoft.com/office/drawing/2014/main" xmlns="" val="20000"/>
                    </a:ext>
                  </a:extLst>
                </a:gridCol>
                <a:gridCol w="1269242">
                  <a:extLst>
                    <a:ext uri="{9D8B030D-6E8A-4147-A177-3AD203B41FA5}">
                      <a16:colId xmlns:a16="http://schemas.microsoft.com/office/drawing/2014/main" xmlns="" val="20001"/>
                    </a:ext>
                  </a:extLst>
                </a:gridCol>
                <a:gridCol w="2388358">
                  <a:extLst>
                    <a:ext uri="{9D8B030D-6E8A-4147-A177-3AD203B41FA5}">
                      <a16:colId xmlns:a16="http://schemas.microsoft.com/office/drawing/2014/main" xmlns="" val="20002"/>
                    </a:ext>
                  </a:extLst>
                </a:gridCol>
                <a:gridCol w="1965278">
                  <a:extLst>
                    <a:ext uri="{9D8B030D-6E8A-4147-A177-3AD203B41FA5}">
                      <a16:colId xmlns:a16="http://schemas.microsoft.com/office/drawing/2014/main" xmlns="" val="20003"/>
                    </a:ext>
                  </a:extLst>
                </a:gridCol>
                <a:gridCol w="3384645">
                  <a:extLst>
                    <a:ext uri="{9D8B030D-6E8A-4147-A177-3AD203B41FA5}">
                      <a16:colId xmlns:a16="http://schemas.microsoft.com/office/drawing/2014/main" xmlns="" val="20004"/>
                    </a:ext>
                  </a:extLst>
                </a:gridCol>
                <a:gridCol w="2019868">
                  <a:extLst>
                    <a:ext uri="{9D8B030D-6E8A-4147-A177-3AD203B41FA5}">
                      <a16:colId xmlns:a16="http://schemas.microsoft.com/office/drawing/2014/main" xmlns="" val="20005"/>
                    </a:ext>
                  </a:extLst>
                </a:gridCol>
              </a:tblGrid>
              <a:tr h="740574">
                <a:tc>
                  <a:txBody>
                    <a:bodyPr/>
                    <a:lstStyle/>
                    <a:p>
                      <a:pPr algn="ctr"/>
                      <a:r>
                        <a:rPr lang="en-US" sz="1400" b="0" cap="none" spc="0" dirty="0">
                          <a:ln>
                            <a:noFill/>
                          </a:ln>
                          <a:solidFill>
                            <a:schemeClr val="tx1"/>
                          </a:solidFill>
                          <a:effectLst/>
                          <a:latin typeface="Times New Roman" pitchFamily="18" charset="0"/>
                          <a:cs typeface="Times New Roman" pitchFamily="18" charset="0"/>
                        </a:rPr>
                        <a:t>SL.NO</a:t>
                      </a:r>
                      <a:endParaRPr lang="en-IN" b="0" cap="none" spc="0" dirty="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cap="none" spc="0">
                          <a:ln>
                            <a:noFill/>
                          </a:ln>
                          <a:solidFill>
                            <a:schemeClr val="tx1"/>
                          </a:solidFill>
                          <a:effectLst/>
                          <a:latin typeface="Times New Roman" pitchFamily="18" charset="0"/>
                          <a:cs typeface="Times New Roman" pitchFamily="18" charset="0"/>
                        </a:rPr>
                        <a:t>DATE</a:t>
                      </a:r>
                      <a:endParaRPr lang="en-IN" b="0" cap="none" spc="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cap="none" spc="0">
                          <a:ln>
                            <a:noFill/>
                          </a:ln>
                          <a:solidFill>
                            <a:schemeClr val="tx1"/>
                          </a:solidFill>
                          <a:effectLst/>
                          <a:latin typeface="Times New Roman" pitchFamily="18" charset="0"/>
                          <a:cs typeface="Times New Roman" pitchFamily="18" charset="0"/>
                        </a:rPr>
                        <a:t>TITLE</a:t>
                      </a:r>
                      <a:endParaRPr lang="en-IN" b="0" cap="none" spc="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cap="none" spc="0">
                          <a:ln>
                            <a:noFill/>
                          </a:ln>
                          <a:solidFill>
                            <a:schemeClr val="tx1"/>
                          </a:solidFill>
                          <a:effectLst/>
                          <a:latin typeface="Times New Roman" pitchFamily="18" charset="0"/>
                          <a:cs typeface="Times New Roman" pitchFamily="18" charset="0"/>
                        </a:rPr>
                        <a:t>AUTHORS</a:t>
                      </a:r>
                      <a:endParaRPr lang="en-IN" b="0" cap="none" spc="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cap="none" spc="0">
                          <a:ln>
                            <a:noFill/>
                          </a:ln>
                          <a:solidFill>
                            <a:schemeClr val="tx1"/>
                          </a:solidFill>
                          <a:effectLst/>
                          <a:latin typeface="Times New Roman" pitchFamily="18" charset="0"/>
                          <a:cs typeface="Times New Roman" pitchFamily="18" charset="0"/>
                        </a:rPr>
                        <a:t>METHODOLOGY</a:t>
                      </a:r>
                      <a:endParaRPr lang="en-IN" b="0" cap="none" spc="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cap="none" spc="0">
                          <a:ln>
                            <a:noFill/>
                          </a:ln>
                          <a:solidFill>
                            <a:schemeClr val="tx1"/>
                          </a:solidFill>
                          <a:effectLst/>
                          <a:latin typeface="Times New Roman" pitchFamily="18" charset="0"/>
                          <a:cs typeface="Times New Roman" pitchFamily="18" charset="0"/>
                        </a:rPr>
                        <a:t>LIMITATIONS</a:t>
                      </a:r>
                      <a:endParaRPr lang="en-IN" b="0" cap="none" spc="0">
                        <a:ln>
                          <a:noFill/>
                        </a:ln>
                        <a:solidFill>
                          <a:schemeClr val="tx1"/>
                        </a:solidFill>
                        <a:effectLst/>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614472">
                <a:tc>
                  <a:txBody>
                    <a:bodyPr/>
                    <a:lstStyle/>
                    <a:p>
                      <a:pPr marL="0" algn="just" defTabSz="914400" rtl="0" eaLnBrk="1" latinLnBrk="0" hangingPunct="1"/>
                      <a:r>
                        <a:rPr lang="en-US" sz="1800" u="none" strike="noStrike" kern="1200" cap="none">
                          <a:effectLst/>
                        </a:rPr>
                        <a:t>1</a:t>
                      </a:r>
                      <a:endParaRPr lang="en-IN" sz="1800" b="0" i="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IN" sz="1800" u="none" strike="noStrike" kern="1200" cap="none">
                          <a:effectLst/>
                          <a:latin typeface="Times New Roman" pitchFamily="18" charset="0"/>
                          <a:cs typeface="Times New Roman" pitchFamily="18" charset="0"/>
                        </a:rPr>
                        <a:t>December 2023</a:t>
                      </a:r>
                      <a:endParaRPr lang="en-IN" sz="1800" b="0" i="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u="none" strike="noStrike" kern="1200" cap="none" err="1">
                          <a:effectLst/>
                          <a:latin typeface="Times New Roman" pitchFamily="18" charset="0"/>
                          <a:cs typeface="Times New Roman" pitchFamily="18" charset="0"/>
                        </a:rPr>
                        <a:t>Cryptocurrency</a:t>
                      </a:r>
                      <a:r>
                        <a:rPr lang="en-US" sz="1800" u="none" strike="noStrike" kern="1200" cap="none">
                          <a:effectLst/>
                          <a:latin typeface="Times New Roman" pitchFamily="18" charset="0"/>
                          <a:cs typeface="Times New Roman" pitchFamily="18" charset="0"/>
                        </a:rPr>
                        <a:t> Price Prediction Model Based on Sentiment Analysis and Social Influence</a:t>
                      </a:r>
                      <a:endParaRPr lang="en-US" sz="1800" b="0" i="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IN" sz="1800" u="none" strike="noStrike" kern="1200" cap="none" err="1">
                          <a:effectLst/>
                          <a:latin typeface="Times New Roman" pitchFamily="18" charset="0"/>
                          <a:cs typeface="Times New Roman" pitchFamily="18" charset="0"/>
                        </a:rPr>
                        <a:t>Fatemeh</a:t>
                      </a:r>
                      <a:r>
                        <a:rPr lang="en-IN" sz="1800" u="none" strike="noStrike" kern="1200" cap="none">
                          <a:effectLst/>
                          <a:latin typeface="Times New Roman" pitchFamily="18" charset="0"/>
                          <a:cs typeface="Times New Roman" pitchFamily="18" charset="0"/>
                        </a:rPr>
                        <a:t> </a:t>
                      </a:r>
                      <a:r>
                        <a:rPr lang="en-IN" sz="1800" u="none" strike="noStrike" kern="1200" cap="none" err="1">
                          <a:effectLst/>
                          <a:latin typeface="Times New Roman" pitchFamily="18" charset="0"/>
                          <a:cs typeface="Times New Roman" pitchFamily="18" charset="0"/>
                        </a:rPr>
                        <a:t>Feizian</a:t>
                      </a:r>
                      <a:r>
                        <a:rPr lang="en-IN" sz="1800" u="none" strike="noStrike" kern="1200" cap="none">
                          <a:effectLst/>
                          <a:latin typeface="Times New Roman" pitchFamily="18" charset="0"/>
                          <a:cs typeface="Times New Roman" pitchFamily="18" charset="0"/>
                        </a:rPr>
                        <a:t>, </a:t>
                      </a:r>
                      <a:r>
                        <a:rPr lang="en-IN" sz="1800" u="none" strike="noStrike" kern="1200" cap="none" err="1">
                          <a:effectLst/>
                          <a:latin typeface="Times New Roman" pitchFamily="18" charset="0"/>
                          <a:cs typeface="Times New Roman" pitchFamily="18" charset="0"/>
                        </a:rPr>
                        <a:t>Babak</a:t>
                      </a:r>
                      <a:r>
                        <a:rPr lang="en-IN" sz="1800" u="none" strike="noStrike" kern="1200" cap="none">
                          <a:effectLst/>
                          <a:latin typeface="Times New Roman" pitchFamily="18" charset="0"/>
                          <a:cs typeface="Times New Roman" pitchFamily="18" charset="0"/>
                        </a:rPr>
                        <a:t> </a:t>
                      </a:r>
                      <a:r>
                        <a:rPr lang="en-IN" sz="1800" u="none" strike="noStrike" kern="1200" cap="none" err="1">
                          <a:effectLst/>
                          <a:latin typeface="Times New Roman" pitchFamily="18" charset="0"/>
                          <a:cs typeface="Times New Roman" pitchFamily="18" charset="0"/>
                        </a:rPr>
                        <a:t>Amiri</a:t>
                      </a:r>
                      <a:endParaRPr lang="en-IN" sz="1800" b="0" i="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u="none" strike="noStrike" kern="1200" cap="none">
                          <a:effectLst/>
                          <a:latin typeface="Times New Roman" pitchFamily="18" charset="0"/>
                          <a:cs typeface="Times New Roman" pitchFamily="18" charset="0"/>
                        </a:rPr>
                        <a:t>The aim of this study was to compare the performance of different methods of sentiment analysis in predicting the prices of five different </a:t>
                      </a:r>
                      <a:r>
                        <a:rPr lang="en-US" sz="1800" u="none" strike="noStrike" kern="1200" cap="none" err="1">
                          <a:effectLst/>
                          <a:latin typeface="Times New Roman" pitchFamily="18" charset="0"/>
                          <a:cs typeface="Times New Roman" pitchFamily="18" charset="0"/>
                        </a:rPr>
                        <a:t>cryptocurrencies</a:t>
                      </a:r>
                      <a:r>
                        <a:rPr lang="en-US" sz="1800" u="none" strike="noStrike" kern="1200" cap="none">
                          <a:effectLst/>
                          <a:latin typeface="Times New Roman" pitchFamily="18" charset="0"/>
                          <a:cs typeface="Times New Roman" pitchFamily="18" charset="0"/>
                        </a:rPr>
                        <a:t> with the LSTM, ARIMA, and MLP models. As the number of followers indicates the level of influence that anybody has on the social network, the polarity scores of the tweets published by </a:t>
                      </a:r>
                      <a:r>
                        <a:rPr lang="en-US" sz="1800" u="none" strike="noStrike" kern="1200" cap="none" err="1">
                          <a:effectLst/>
                          <a:latin typeface="Times New Roman" pitchFamily="18" charset="0"/>
                          <a:cs typeface="Times New Roman" pitchFamily="18" charset="0"/>
                        </a:rPr>
                        <a:t>Twitterers</a:t>
                      </a:r>
                      <a:r>
                        <a:rPr lang="en-US" sz="1800" u="none" strike="noStrike" kern="1200" cap="none">
                          <a:effectLst/>
                          <a:latin typeface="Times New Roman" pitchFamily="18" charset="0"/>
                          <a:cs typeface="Times New Roman" pitchFamily="18" charset="0"/>
                        </a:rPr>
                        <a:t> were weighted based on the publishers’ influence factor, which can be identified by the number of followers.</a:t>
                      </a:r>
                      <a:endParaRPr lang="en-IN" sz="1800" b="0" i="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u="none" strike="noStrike" kern="1200" cap="none" dirty="0">
                          <a:effectLst/>
                          <a:latin typeface="Times New Roman" pitchFamily="18" charset="0"/>
                          <a:cs typeface="Times New Roman" pitchFamily="18" charset="0"/>
                        </a:rPr>
                        <a:t>The identification of all effective factors and encountering complexities, could enhance the performance of prediction models.</a:t>
                      </a:r>
                      <a:endParaRPr lang="en-IN" sz="1800" b="0" i="0" u="none" strike="noStrike" kern="1200" cap="none" dirty="0">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7" name="Oval 6">
            <a:extLst>
              <a:ext uri="{FF2B5EF4-FFF2-40B4-BE49-F238E27FC236}">
                <a16:creationId xmlns:a16="http://schemas.microsoft.com/office/drawing/2014/main" xmlns="" id="{6080DCFA-F08A-EAB5-1739-B9D474AE9148}"/>
              </a:ext>
            </a:extLst>
          </p:cNvPr>
          <p:cNvSpPr/>
          <p:nvPr/>
        </p:nvSpPr>
        <p:spPr>
          <a:xfrm>
            <a:off x="-935856"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25</a:t>
            </a:r>
            <a:endParaRPr lang="en-GB" sz="2200" dirty="0">
              <a:ea typeface="Calibri"/>
              <a:cs typeface="Calibri"/>
            </a:endParaRPr>
          </a:p>
        </p:txBody>
      </p:sp>
      <p:sp>
        <p:nvSpPr>
          <p:cNvPr id="9" name="Oval 8">
            <a:extLst>
              <a:ext uri="{FF2B5EF4-FFF2-40B4-BE49-F238E27FC236}">
                <a16:creationId xmlns:a16="http://schemas.microsoft.com/office/drawing/2014/main" xmlns="" id="{6080DCFA-F08A-EAB5-1739-B9D474AE9148}"/>
              </a:ext>
            </a:extLst>
          </p:cNvPr>
          <p:cNvSpPr/>
          <p:nvPr/>
        </p:nvSpPr>
        <p:spPr>
          <a:xfrm>
            <a:off x="0"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24</a:t>
            </a:r>
            <a:endParaRPr lang="en-GB" sz="2200" dirty="0">
              <a:ea typeface="Calibri"/>
              <a:cs typeface="Calibri"/>
            </a:endParaRPr>
          </a:p>
        </p:txBody>
      </p:sp>
    </p:spTree>
    <p:extLst>
      <p:ext uri="{BB962C8B-B14F-4D97-AF65-F5344CB8AC3E}">
        <p14:creationId xmlns:p14="http://schemas.microsoft.com/office/powerpoint/2010/main" val="3240865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49727442"/>
              </p:ext>
            </p:extLst>
          </p:nvPr>
        </p:nvGraphicFramePr>
        <p:xfrm>
          <a:off x="327547" y="87346"/>
          <a:ext cx="11532356" cy="6187895"/>
        </p:xfrm>
        <a:graphic>
          <a:graphicData uri="http://schemas.openxmlformats.org/drawingml/2006/table">
            <a:tbl>
              <a:tblPr firstRow="1" bandRow="1">
                <a:solidFill>
                  <a:schemeClr val="bg2">
                    <a:lumMod val="90000"/>
                  </a:schemeClr>
                </a:solidFill>
                <a:tableStyleId>{69CF1AB2-1976-4502-BF36-3FF5EA218861}</a:tableStyleId>
              </a:tblPr>
              <a:tblGrid>
                <a:gridCol w="426107">
                  <a:extLst>
                    <a:ext uri="{9D8B030D-6E8A-4147-A177-3AD203B41FA5}">
                      <a16:colId xmlns:a16="http://schemas.microsoft.com/office/drawing/2014/main" xmlns="" val="20000"/>
                    </a:ext>
                  </a:extLst>
                </a:gridCol>
                <a:gridCol w="1011976">
                  <a:extLst>
                    <a:ext uri="{9D8B030D-6E8A-4147-A177-3AD203B41FA5}">
                      <a16:colId xmlns:a16="http://schemas.microsoft.com/office/drawing/2014/main" xmlns="" val="20001"/>
                    </a:ext>
                  </a:extLst>
                </a:gridCol>
                <a:gridCol w="2556637">
                  <a:extLst>
                    <a:ext uri="{9D8B030D-6E8A-4147-A177-3AD203B41FA5}">
                      <a16:colId xmlns:a16="http://schemas.microsoft.com/office/drawing/2014/main" xmlns="" val="20002"/>
                    </a:ext>
                  </a:extLst>
                </a:gridCol>
                <a:gridCol w="2094475">
                  <a:extLst>
                    <a:ext uri="{9D8B030D-6E8A-4147-A177-3AD203B41FA5}">
                      <a16:colId xmlns:a16="http://schemas.microsoft.com/office/drawing/2014/main" xmlns="" val="20003"/>
                    </a:ext>
                  </a:extLst>
                </a:gridCol>
                <a:gridCol w="3408849">
                  <a:extLst>
                    <a:ext uri="{9D8B030D-6E8A-4147-A177-3AD203B41FA5}">
                      <a16:colId xmlns:a16="http://schemas.microsoft.com/office/drawing/2014/main" xmlns="" val="20004"/>
                    </a:ext>
                  </a:extLst>
                </a:gridCol>
                <a:gridCol w="2034312">
                  <a:extLst>
                    <a:ext uri="{9D8B030D-6E8A-4147-A177-3AD203B41FA5}">
                      <a16:colId xmlns:a16="http://schemas.microsoft.com/office/drawing/2014/main" xmlns="" val="20005"/>
                    </a:ext>
                  </a:extLst>
                </a:gridCol>
              </a:tblGrid>
              <a:tr h="3078935">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2</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October</a:t>
                      </a:r>
                      <a:r>
                        <a:rPr lang="en-US" sz="14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a:solidFill>
                            <a:schemeClr val="dk1"/>
                          </a:solidFill>
                          <a:effectLst/>
                          <a:latin typeface="Times New Roman" pitchFamily="18" charset="0"/>
                          <a:ea typeface="+mn-ea"/>
                          <a:cs typeface="Times New Roman" pitchFamily="18" charset="0"/>
                        </a:rPr>
                        <a:t>2023</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Good volatility, bad volatility, and the cross section of </a:t>
                      </a:r>
                      <a:r>
                        <a:rPr lang="en-US" sz="1800" b="0" u="none" strike="noStrike" kern="1200" cap="none" err="1">
                          <a:solidFill>
                            <a:schemeClr val="dk1"/>
                          </a:solidFill>
                          <a:effectLst/>
                          <a:latin typeface="Times New Roman" pitchFamily="18" charset="0"/>
                          <a:ea typeface="+mn-ea"/>
                          <a:cs typeface="Times New Roman" pitchFamily="18" charset="0"/>
                        </a:rPr>
                        <a:t>cryptocurrency</a:t>
                      </a:r>
                      <a:r>
                        <a:rPr lang="en-US" sz="1800" b="0" u="none" strike="noStrike" kern="1200" cap="none">
                          <a:solidFill>
                            <a:schemeClr val="dk1"/>
                          </a:solidFill>
                          <a:effectLst/>
                          <a:latin typeface="Times New Roman" pitchFamily="18" charset="0"/>
                          <a:ea typeface="+mn-ea"/>
                          <a:cs typeface="Times New Roman" pitchFamily="18" charset="0"/>
                        </a:rPr>
                        <a:t> returns</a:t>
                      </a:r>
                    </a:p>
                    <a:p>
                      <a:pPr marL="0" algn="just" defTabSz="914400" rtl="0" eaLnBrk="1" latinLnBrk="0" hangingPunct="1"/>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err="1">
                          <a:solidFill>
                            <a:schemeClr val="dk1"/>
                          </a:solidFill>
                          <a:effectLst/>
                          <a:latin typeface="Times New Roman" pitchFamily="18" charset="0"/>
                          <a:ea typeface="+mn-ea"/>
                          <a:cs typeface="Times New Roman" pitchFamily="18" charset="0"/>
                        </a:rPr>
                        <a:t>Zehua</a:t>
                      </a:r>
                      <a:r>
                        <a:rPr lang="en-US" sz="1800" b="0" u="none" strike="noStrike" kern="1200" cap="none">
                          <a:solidFill>
                            <a:schemeClr val="dk1"/>
                          </a:solidFill>
                          <a:effectLst/>
                          <a:latin typeface="Times New Roman" pitchFamily="18" charset="0"/>
                          <a:ea typeface="+mn-ea"/>
                          <a:cs typeface="Times New Roman" pitchFamily="18" charset="0"/>
                        </a:rPr>
                        <a:t> Zhang, Ran Zhao</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750" b="0" u="none" strike="noStrike" kern="1200" cap="none" err="1">
                          <a:solidFill>
                            <a:schemeClr val="dk1"/>
                          </a:solidFill>
                          <a:effectLst/>
                          <a:latin typeface="Times New Roman" pitchFamily="18" charset="0"/>
                          <a:ea typeface="+mn-ea"/>
                          <a:cs typeface="Times New Roman" pitchFamily="18" charset="0"/>
                        </a:rPr>
                        <a:t>RSJsorted</a:t>
                      </a:r>
                      <a:r>
                        <a:rPr lang="en-US" sz="1750" b="0" u="none" strike="noStrike" kern="1200" cap="none">
                          <a:solidFill>
                            <a:schemeClr val="dk1"/>
                          </a:solidFill>
                          <a:effectLst/>
                          <a:latin typeface="Times New Roman" pitchFamily="18" charset="0"/>
                          <a:ea typeface="+mn-ea"/>
                          <a:cs typeface="Times New Roman" pitchFamily="18" charset="0"/>
                        </a:rPr>
                        <a:t> </a:t>
                      </a:r>
                      <a:r>
                        <a:rPr lang="en-US" sz="1750" b="0" u="none" strike="noStrike" kern="1200" cap="none" err="1">
                          <a:solidFill>
                            <a:schemeClr val="dk1"/>
                          </a:solidFill>
                          <a:effectLst/>
                          <a:latin typeface="Times New Roman" pitchFamily="18" charset="0"/>
                          <a:ea typeface="+mn-ea"/>
                          <a:cs typeface="Times New Roman" pitchFamily="18" charset="0"/>
                          <a:hlinkClick r:id="rId2" tooltip="Learn more about cryptocurrency from ScienceDirect's AI-generated Topic Pages"/>
                        </a:rPr>
                        <a:t>cryptocurrency</a:t>
                      </a:r>
                      <a:r>
                        <a:rPr lang="en-US" sz="1750" b="0" u="none" strike="noStrike" kern="1200" cap="none">
                          <a:solidFill>
                            <a:schemeClr val="dk1"/>
                          </a:solidFill>
                          <a:effectLst/>
                          <a:latin typeface="Times New Roman" pitchFamily="18" charset="0"/>
                          <a:ea typeface="+mn-ea"/>
                          <a:cs typeface="Times New Roman" pitchFamily="18" charset="0"/>
                        </a:rPr>
                        <a:t> portfolios yield statistically and economically significant differences in the subsequent portfolio returns. After controlling for </a:t>
                      </a:r>
                      <a:r>
                        <a:rPr lang="en-US" sz="1750" b="0" u="none" strike="noStrike" kern="1200" cap="none" err="1">
                          <a:solidFill>
                            <a:schemeClr val="dk1"/>
                          </a:solidFill>
                          <a:effectLst/>
                          <a:latin typeface="Times New Roman" pitchFamily="18" charset="0"/>
                          <a:ea typeface="+mn-ea"/>
                          <a:cs typeface="Times New Roman" pitchFamily="18" charset="0"/>
                          <a:hlinkClick r:id="rId3" tooltip="Learn more about cryptocurrency market from ScienceDirect's AI-generated Topic Pages"/>
                        </a:rPr>
                        <a:t>cryptocurrency</a:t>
                      </a:r>
                      <a:r>
                        <a:rPr lang="en-US" sz="1750" b="0" u="none" strike="noStrike" kern="1200" cap="none">
                          <a:solidFill>
                            <a:schemeClr val="dk1"/>
                          </a:solidFill>
                          <a:effectLst/>
                          <a:latin typeface="Times New Roman" pitchFamily="18" charset="0"/>
                          <a:ea typeface="+mn-ea"/>
                          <a:cs typeface="Times New Roman" pitchFamily="18" charset="0"/>
                          <a:hlinkClick r:id="rId3" tooltip="Learn more about cryptocurrency market from ScienceDirect's AI-generated Topic Pages"/>
                        </a:rPr>
                        <a:t> market</a:t>
                      </a:r>
                      <a:r>
                        <a:rPr lang="en-US" sz="1750" b="0" u="none" strike="noStrike" kern="1200" cap="none">
                          <a:solidFill>
                            <a:schemeClr val="dk1"/>
                          </a:solidFill>
                          <a:effectLst/>
                          <a:latin typeface="Times New Roman" pitchFamily="18" charset="0"/>
                          <a:ea typeface="+mn-ea"/>
                          <a:cs typeface="Times New Roman" pitchFamily="18" charset="0"/>
                        </a:rPr>
                        <a:t> characteristics and existing risk factors, the differences remain significant. The investor attention explains the predictability of realized jump risk in future </a:t>
                      </a:r>
                      <a:r>
                        <a:rPr lang="en-US" sz="1750" b="0" u="none" strike="noStrike" kern="1200" cap="none" err="1">
                          <a:solidFill>
                            <a:schemeClr val="dk1"/>
                          </a:solidFill>
                          <a:effectLst/>
                          <a:latin typeface="Times New Roman" pitchFamily="18" charset="0"/>
                          <a:ea typeface="+mn-ea"/>
                          <a:cs typeface="Times New Roman" pitchFamily="18" charset="0"/>
                          <a:hlinkClick r:id="rId2" tooltip="Learn more about cryptocurrency from ScienceDirect's AI-generated Topic Pages"/>
                        </a:rPr>
                        <a:t>cryptocurrency</a:t>
                      </a:r>
                      <a:r>
                        <a:rPr lang="en-US" sz="1750" b="0" u="none" strike="noStrike" kern="1200" cap="none">
                          <a:solidFill>
                            <a:schemeClr val="dk1"/>
                          </a:solidFill>
                          <a:effectLst/>
                          <a:latin typeface="Times New Roman" pitchFamily="18" charset="0"/>
                          <a:ea typeface="+mn-ea"/>
                          <a:cs typeface="Times New Roman" pitchFamily="18" charset="0"/>
                        </a:rPr>
                        <a:t> returns.</a:t>
                      </a:r>
                      <a:endParaRPr lang="en-IN" sz="175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Low frequency transaction data have low accuracy rate</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997202">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3</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October 2023</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Price Prediction of Digital Currencies using Machine Learning</a:t>
                      </a:r>
                    </a:p>
                    <a:p>
                      <a:pPr marL="0" algn="just" defTabSz="914400" rtl="0" eaLnBrk="1" latinLnBrk="0" hangingPunct="1"/>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err="1">
                          <a:solidFill>
                            <a:schemeClr val="dk1"/>
                          </a:solidFill>
                          <a:effectLst/>
                          <a:latin typeface="Times New Roman" pitchFamily="18" charset="0"/>
                          <a:ea typeface="+mn-ea"/>
                          <a:cs typeface="Times New Roman" pitchFamily="18" charset="0"/>
                        </a:rPr>
                        <a:t>Ashutosh</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Dhar</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Dwivedi</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Subhayu</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Dutta</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Subhrangshu</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Adhikary</a:t>
                      </a:r>
                      <a:r>
                        <a:rPr lang="en-US" sz="1800" b="0" u="none" strike="noStrike" kern="1200" cap="none">
                          <a:solidFill>
                            <a:schemeClr val="dk1"/>
                          </a:solidFill>
                          <a:effectLst/>
                          <a:latin typeface="Times New Roman" pitchFamily="18" charset="0"/>
                          <a:ea typeface="+mn-ea"/>
                          <a:cs typeface="Times New Roman" pitchFamily="18" charset="0"/>
                        </a:rPr>
                        <a:t>, Jens </a:t>
                      </a:r>
                      <a:r>
                        <a:rPr lang="en-US" sz="1800" b="0" u="none" strike="noStrike" kern="1200" cap="none" err="1">
                          <a:solidFill>
                            <a:schemeClr val="dk1"/>
                          </a:solidFill>
                          <a:effectLst/>
                          <a:latin typeface="Times New Roman" pitchFamily="18" charset="0"/>
                          <a:ea typeface="+mn-ea"/>
                          <a:cs typeface="Times New Roman" pitchFamily="18" charset="0"/>
                        </a:rPr>
                        <a:t>Myrup</a:t>
                      </a:r>
                      <a:r>
                        <a:rPr lang="en-US" sz="1800" b="0" u="none" strike="noStrike" kern="1200" cap="none">
                          <a:solidFill>
                            <a:schemeClr val="dk1"/>
                          </a:solidFill>
                          <a:effectLst/>
                          <a:latin typeface="Times New Roman" pitchFamily="18" charset="0"/>
                          <a:ea typeface="+mn-ea"/>
                          <a:cs typeface="Times New Roman" pitchFamily="18" charset="0"/>
                        </a:rPr>
                        <a:t> Pedersen</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The experimental results demonstrate promising outcomes, showcasing the ability to predict digital currency prices with an impressive R2 score of 1.0 for specific machine learning algorithms. This advancement opens new avenues for informed decision-making and profitable ventures in the dynamic world of digital currencies</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Accuracy can be improved by various algorithms for various digital currencies</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Oval 4">
            <a:extLst>
              <a:ext uri="{FF2B5EF4-FFF2-40B4-BE49-F238E27FC236}">
                <a16:creationId xmlns:a16="http://schemas.microsoft.com/office/drawing/2014/main" xmlns="" id="{6080DCFA-F08A-EAB5-1739-B9D474AE9148}"/>
              </a:ext>
            </a:extLst>
          </p:cNvPr>
          <p:cNvSpPr/>
          <p:nvPr/>
        </p:nvSpPr>
        <p:spPr>
          <a:xfrm>
            <a:off x="-935856"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26</a:t>
            </a:r>
            <a:endParaRPr lang="en-GB" sz="2200" dirty="0">
              <a:ea typeface="Calibri"/>
              <a:cs typeface="Calibri"/>
            </a:endParaRPr>
          </a:p>
        </p:txBody>
      </p:sp>
      <p:sp>
        <p:nvSpPr>
          <p:cNvPr id="7" name="Oval 6">
            <a:extLst>
              <a:ext uri="{FF2B5EF4-FFF2-40B4-BE49-F238E27FC236}">
                <a16:creationId xmlns:a16="http://schemas.microsoft.com/office/drawing/2014/main" xmlns="" id="{6080DCFA-F08A-EAB5-1739-B9D474AE9148}"/>
              </a:ext>
            </a:extLst>
          </p:cNvPr>
          <p:cNvSpPr/>
          <p:nvPr/>
        </p:nvSpPr>
        <p:spPr>
          <a:xfrm>
            <a:off x="0" y="6455391"/>
            <a:ext cx="675735" cy="402609"/>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25</a:t>
            </a:r>
            <a:endParaRPr lang="en-GB" sz="2200" dirty="0">
              <a:ea typeface="Calibri"/>
              <a:cs typeface="Calibri"/>
            </a:endParaRPr>
          </a:p>
        </p:txBody>
      </p:sp>
    </p:spTree>
    <p:extLst>
      <p:ext uri="{BB962C8B-B14F-4D97-AF65-F5344CB8AC3E}">
        <p14:creationId xmlns:p14="http://schemas.microsoft.com/office/powerpoint/2010/main" val="29816275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19623211"/>
              </p:ext>
            </p:extLst>
          </p:nvPr>
        </p:nvGraphicFramePr>
        <p:xfrm>
          <a:off x="250802" y="518615"/>
          <a:ext cx="11450472" cy="5540990"/>
        </p:xfrm>
        <a:graphic>
          <a:graphicData uri="http://schemas.openxmlformats.org/drawingml/2006/table">
            <a:tbl>
              <a:tblPr firstRow="1" bandRow="1">
                <a:solidFill>
                  <a:schemeClr val="bg2">
                    <a:lumMod val="90000"/>
                  </a:schemeClr>
                </a:solidFill>
                <a:tableStyleId>{69CF1AB2-1976-4502-BF36-3FF5EA218861}</a:tableStyleId>
              </a:tblPr>
              <a:tblGrid>
                <a:gridCol w="423081">
                  <a:extLst>
                    <a:ext uri="{9D8B030D-6E8A-4147-A177-3AD203B41FA5}">
                      <a16:colId xmlns:a16="http://schemas.microsoft.com/office/drawing/2014/main" xmlns="" val="20000"/>
                    </a:ext>
                  </a:extLst>
                </a:gridCol>
                <a:gridCol w="1004791">
                  <a:extLst>
                    <a:ext uri="{9D8B030D-6E8A-4147-A177-3AD203B41FA5}">
                      <a16:colId xmlns:a16="http://schemas.microsoft.com/office/drawing/2014/main" xmlns="" val="20001"/>
                    </a:ext>
                  </a:extLst>
                </a:gridCol>
                <a:gridCol w="2538484">
                  <a:extLst>
                    <a:ext uri="{9D8B030D-6E8A-4147-A177-3AD203B41FA5}">
                      <a16:colId xmlns:a16="http://schemas.microsoft.com/office/drawing/2014/main" xmlns="" val="20002"/>
                    </a:ext>
                  </a:extLst>
                </a:gridCol>
                <a:gridCol w="2079603">
                  <a:extLst>
                    <a:ext uri="{9D8B030D-6E8A-4147-A177-3AD203B41FA5}">
                      <a16:colId xmlns:a16="http://schemas.microsoft.com/office/drawing/2014/main" xmlns="" val="20003"/>
                    </a:ext>
                  </a:extLst>
                </a:gridCol>
                <a:gridCol w="3384645">
                  <a:extLst>
                    <a:ext uri="{9D8B030D-6E8A-4147-A177-3AD203B41FA5}">
                      <a16:colId xmlns:a16="http://schemas.microsoft.com/office/drawing/2014/main" xmlns="" val="20004"/>
                    </a:ext>
                  </a:extLst>
                </a:gridCol>
                <a:gridCol w="2019868">
                  <a:extLst>
                    <a:ext uri="{9D8B030D-6E8A-4147-A177-3AD203B41FA5}">
                      <a16:colId xmlns:a16="http://schemas.microsoft.com/office/drawing/2014/main" xmlns="" val="20005"/>
                    </a:ext>
                  </a:extLst>
                </a:gridCol>
              </a:tblGrid>
              <a:tr h="3093705">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4</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IN" sz="1800" b="0" u="none" strike="noStrike" kern="1200" cap="none">
                          <a:solidFill>
                            <a:schemeClr val="dk1"/>
                          </a:solidFill>
                          <a:effectLst/>
                          <a:latin typeface="Times New Roman" pitchFamily="18" charset="0"/>
                          <a:ea typeface="+mn-ea"/>
                          <a:cs typeface="Times New Roman" pitchFamily="18" charset="0"/>
                        </a:rPr>
                        <a:t> June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Enhancing </a:t>
                      </a:r>
                      <a:r>
                        <a:rPr lang="en-US" sz="1800" b="0" u="none" strike="noStrike" kern="1200" cap="none" err="1">
                          <a:solidFill>
                            <a:schemeClr val="dk1"/>
                          </a:solidFill>
                          <a:effectLst/>
                          <a:latin typeface="Times New Roman" pitchFamily="18" charset="0"/>
                          <a:ea typeface="+mn-ea"/>
                          <a:cs typeface="Times New Roman" pitchFamily="18" charset="0"/>
                        </a:rPr>
                        <a:t>Cryptocurrency</a:t>
                      </a:r>
                      <a:r>
                        <a:rPr lang="en-US" sz="1800" b="0" u="none" strike="noStrike" kern="1200" cap="none">
                          <a:solidFill>
                            <a:schemeClr val="dk1"/>
                          </a:solidFill>
                          <a:effectLst/>
                          <a:latin typeface="Times New Roman" pitchFamily="18" charset="0"/>
                          <a:ea typeface="+mn-ea"/>
                          <a:cs typeface="Times New Roman" pitchFamily="18" charset="0"/>
                        </a:rPr>
                        <a:t> Price Forecasting Accuracy: A Feature Selection and Weighting Approach With Bi-Directional LSTM and Trend-Preserving Model Bias Correction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IN" sz="1800" b="0" u="none" strike="noStrike" kern="1200" cap="none" err="1">
                          <a:solidFill>
                            <a:schemeClr val="dk1"/>
                          </a:solidFill>
                          <a:effectLst/>
                          <a:latin typeface="Times New Roman" pitchFamily="18" charset="0"/>
                          <a:ea typeface="+mn-ea"/>
                          <a:cs typeface="Times New Roman" pitchFamily="18" charset="0"/>
                        </a:rPr>
                        <a:t>Muhammed</a:t>
                      </a:r>
                      <a:r>
                        <a:rPr lang="en-IN" sz="1800" b="0" u="none" strike="noStrike" kern="1200" cap="none">
                          <a:solidFill>
                            <a:schemeClr val="dk1"/>
                          </a:solidFill>
                          <a:effectLst/>
                          <a:latin typeface="Times New Roman" pitchFamily="18" charset="0"/>
                          <a:ea typeface="+mn-ea"/>
                          <a:cs typeface="Times New Roman" pitchFamily="18" charset="0"/>
                        </a:rPr>
                        <a:t> Rafi, </a:t>
                      </a:r>
                      <a:r>
                        <a:rPr lang="en-IN" sz="1800" b="0" u="none" strike="noStrike" kern="1200" cap="none" err="1">
                          <a:solidFill>
                            <a:schemeClr val="dk1"/>
                          </a:solidFill>
                          <a:effectLst/>
                          <a:latin typeface="Times New Roman" pitchFamily="18" charset="0"/>
                          <a:ea typeface="+mn-ea"/>
                          <a:cs typeface="Times New Roman" pitchFamily="18" charset="0"/>
                        </a:rPr>
                        <a:t>Qublai</a:t>
                      </a:r>
                      <a:r>
                        <a:rPr lang="en-IN" sz="1800" b="0" u="none" strike="noStrike" kern="1200" cap="none">
                          <a:solidFill>
                            <a:schemeClr val="dk1"/>
                          </a:solidFill>
                          <a:effectLst/>
                          <a:latin typeface="Times New Roman" pitchFamily="18" charset="0"/>
                          <a:ea typeface="+mn-ea"/>
                          <a:cs typeface="Times New Roman" pitchFamily="18" charset="0"/>
                        </a:rPr>
                        <a:t> Ali Khan </a:t>
                      </a:r>
                      <a:r>
                        <a:rPr lang="en-IN" sz="1800" b="0" u="none" strike="noStrike" kern="1200" cap="none" err="1">
                          <a:solidFill>
                            <a:schemeClr val="dk1"/>
                          </a:solidFill>
                          <a:effectLst/>
                          <a:latin typeface="Times New Roman" pitchFamily="18" charset="0"/>
                          <a:ea typeface="+mn-ea"/>
                          <a:cs typeface="Times New Roman" pitchFamily="18" charset="0"/>
                        </a:rPr>
                        <a:t>Mirza</a:t>
                      </a:r>
                      <a:r>
                        <a:rPr lang="en-IN" sz="1800" b="0" u="none" strike="noStrike" kern="1200" cap="none">
                          <a:solidFill>
                            <a:schemeClr val="dk1"/>
                          </a:solidFill>
                          <a:effectLst/>
                          <a:latin typeface="Times New Roman" pitchFamily="18" charset="0"/>
                          <a:ea typeface="+mn-ea"/>
                          <a:cs typeface="Times New Roman" pitchFamily="18" charset="0"/>
                        </a:rPr>
                        <a:t>, Muhammad </a:t>
                      </a:r>
                      <a:r>
                        <a:rPr lang="en-IN" sz="1800" b="0" u="none" strike="noStrike" kern="1200" cap="none" err="1">
                          <a:solidFill>
                            <a:schemeClr val="dk1"/>
                          </a:solidFill>
                          <a:effectLst/>
                          <a:latin typeface="Times New Roman" pitchFamily="18" charset="0"/>
                          <a:ea typeface="+mn-ea"/>
                          <a:cs typeface="Times New Roman" pitchFamily="18" charset="0"/>
                        </a:rPr>
                        <a:t>Izaan</a:t>
                      </a:r>
                      <a:r>
                        <a:rPr lang="en-IN" sz="1800" b="0" u="none" strike="noStrike" kern="1200" cap="none">
                          <a:solidFill>
                            <a:schemeClr val="dk1"/>
                          </a:solidFill>
                          <a:effectLst/>
                          <a:latin typeface="Times New Roman" pitchFamily="18" charset="0"/>
                          <a:ea typeface="+mn-ea"/>
                          <a:cs typeface="Times New Roman" pitchFamily="18" charset="0"/>
                        </a:rPr>
                        <a:t> </a:t>
                      </a:r>
                      <a:r>
                        <a:rPr lang="en-IN" sz="1800" b="0" u="none" strike="noStrike" kern="1200" cap="none" err="1">
                          <a:solidFill>
                            <a:schemeClr val="dk1"/>
                          </a:solidFill>
                          <a:effectLst/>
                          <a:latin typeface="Times New Roman" pitchFamily="18" charset="0"/>
                          <a:ea typeface="+mn-ea"/>
                          <a:cs typeface="Times New Roman" pitchFamily="18" charset="0"/>
                        </a:rPr>
                        <a:t>Sohail</a:t>
                      </a:r>
                      <a:r>
                        <a:rPr lang="en-IN" sz="1800" b="0" u="none" strike="noStrike" kern="1200" cap="none">
                          <a:solidFill>
                            <a:schemeClr val="dk1"/>
                          </a:solidFill>
                          <a:effectLst/>
                          <a:latin typeface="Times New Roman" pitchFamily="18" charset="0"/>
                          <a:ea typeface="+mn-ea"/>
                          <a:cs typeface="Times New Roman" pitchFamily="18" charset="0"/>
                        </a:rPr>
                        <a:t>, Maria </a:t>
                      </a:r>
                      <a:r>
                        <a:rPr lang="en-IN" sz="1800" b="0" u="none" strike="noStrike" kern="1200" cap="none" err="1">
                          <a:solidFill>
                            <a:schemeClr val="dk1"/>
                          </a:solidFill>
                          <a:effectLst/>
                          <a:latin typeface="Times New Roman" pitchFamily="18" charset="0"/>
                          <a:ea typeface="+mn-ea"/>
                          <a:cs typeface="Times New Roman" pitchFamily="18" charset="0"/>
                        </a:rPr>
                        <a:t>Aliasghar</a:t>
                      </a:r>
                      <a:r>
                        <a:rPr lang="en-IN" sz="1800" b="0" u="none" strike="noStrike" kern="1200" cap="none">
                          <a:solidFill>
                            <a:schemeClr val="dk1"/>
                          </a:solidFill>
                          <a:effectLst/>
                          <a:latin typeface="Times New Roman" pitchFamily="18" charset="0"/>
                          <a:ea typeface="+mn-ea"/>
                          <a:cs typeface="Times New Roman" pitchFamily="18" charset="0"/>
                        </a:rPr>
                        <a:t>, </a:t>
                      </a:r>
                      <a:r>
                        <a:rPr lang="en-IN" sz="1800" b="0" u="none" strike="noStrike" kern="1200" cap="none" err="1">
                          <a:solidFill>
                            <a:schemeClr val="dk1"/>
                          </a:solidFill>
                          <a:effectLst/>
                          <a:latin typeface="Times New Roman" pitchFamily="18" charset="0"/>
                          <a:ea typeface="+mn-ea"/>
                          <a:cs typeface="Times New Roman" pitchFamily="18" charset="0"/>
                        </a:rPr>
                        <a:t>Arisha</a:t>
                      </a:r>
                      <a:r>
                        <a:rPr lang="en-IN" sz="1800" b="0" u="none" strike="noStrike" kern="1200" cap="none">
                          <a:solidFill>
                            <a:schemeClr val="dk1"/>
                          </a:solidFill>
                          <a:effectLst/>
                          <a:latin typeface="Times New Roman" pitchFamily="18" charset="0"/>
                          <a:ea typeface="+mn-ea"/>
                          <a:cs typeface="Times New Roman" pitchFamily="18" charset="0"/>
                        </a:rPr>
                        <a:t> Aziz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Feature selection and weighting approach based on Mean Decrease Impurity(MDI) features, Bi-directional LSTM and with a trend preserving model bias correction (CUSUM control charts for monitoring the model performance over time) to forecast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Ethereum</a:t>
                      </a:r>
                      <a:r>
                        <a:rPr lang="en-US" sz="1800" b="0" u="none" strike="noStrike" kern="1200" cap="none">
                          <a:solidFill>
                            <a:schemeClr val="dk1"/>
                          </a:solidFill>
                          <a:effectLst/>
                          <a:latin typeface="Times New Roman" pitchFamily="18" charset="0"/>
                          <a:ea typeface="+mn-ea"/>
                          <a:cs typeface="Times New Roman" pitchFamily="18" charset="0"/>
                        </a:rPr>
                        <a:t> values .</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The paper focuses mainly in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Ethereum</a:t>
                      </a:r>
                      <a:r>
                        <a:rPr lang="en-US" sz="1800" b="0" u="none" strike="noStrike" kern="1200" cap="none">
                          <a:solidFill>
                            <a:schemeClr val="dk1"/>
                          </a:solidFill>
                          <a:effectLst/>
                          <a:latin typeface="Times New Roman" pitchFamily="18" charset="0"/>
                          <a:ea typeface="+mn-ea"/>
                          <a:cs typeface="Times New Roman" pitchFamily="18" charset="0"/>
                        </a:rPr>
                        <a:t> and not other digital currencies.</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447285">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5</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u="none" strike="noStrike" kern="1200" cap="none">
                          <a:solidFill>
                            <a:schemeClr val="dk1"/>
                          </a:solidFill>
                          <a:effectLst/>
                          <a:latin typeface="Times New Roman" pitchFamily="18" charset="0"/>
                          <a:ea typeface="+mn-ea"/>
                          <a:cs typeface="Times New Roman" pitchFamily="18" charset="0"/>
                        </a:rPr>
                        <a:t>May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Analysis of Various Machine Learning and Deep Learning Algorithms for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Price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kern="1200" cap="none" err="1">
                          <a:solidFill>
                            <a:schemeClr val="dk1"/>
                          </a:solidFill>
                          <a:effectLst/>
                          <a:latin typeface="Times New Roman" pitchFamily="18" charset="0"/>
                          <a:ea typeface="+mn-ea"/>
                          <a:cs typeface="Times New Roman" pitchFamily="18" charset="0"/>
                          <a:sym typeface="Arial"/>
                        </a:rPr>
                        <a:t>Babita</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Sonare</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Sonali</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Patil</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Rohini</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Pise</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Siddhesh</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Bajad</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Siddhesh</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Ballal</a:t>
                      </a:r>
                      <a:endParaRPr lang="en-IN" sz="1800" b="0" u="none" strike="noStrike" kern="1200" cap="none">
                        <a:solidFill>
                          <a:schemeClr val="dk1"/>
                        </a:solidFill>
                        <a:effectLst/>
                        <a:latin typeface="Times New Roman" pitchFamily="18" charset="0"/>
                        <a:ea typeface="+mn-ea"/>
                        <a:cs typeface="Times New Roman"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Comparing various ML and DL algorithms to find out the best algorithm for short term and long term price prediction of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crypto currency.</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Works well for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Other digital currencies are not taken into account. </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4" name="Oval 3">
            <a:extLst>
              <a:ext uri="{FF2B5EF4-FFF2-40B4-BE49-F238E27FC236}">
                <a16:creationId xmlns:a16="http://schemas.microsoft.com/office/drawing/2014/main" xmlns="" id="{50F0039D-E64C-B895-319B-FED5D03D95D8}"/>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26</a:t>
            </a:r>
            <a:endParaRPr lang="en-GB" sz="2200" dirty="0">
              <a:ea typeface="Calibri"/>
              <a:cs typeface="Calibri"/>
            </a:endParaRPr>
          </a:p>
        </p:txBody>
      </p:sp>
      <p:sp>
        <p:nvSpPr>
          <p:cNvPr id="6" name="Oval 5">
            <a:extLst>
              <a:ext uri="{FF2B5EF4-FFF2-40B4-BE49-F238E27FC236}">
                <a16:creationId xmlns:a16="http://schemas.microsoft.com/office/drawing/2014/main" xmlns="" id="{9D7EE6FF-3146-9448-0B3B-01DFD9BBF351}"/>
              </a:ext>
            </a:extLst>
          </p:cNvPr>
          <p:cNvSpPr/>
          <p:nvPr/>
        </p:nvSpPr>
        <p:spPr>
          <a:xfrm>
            <a:off x="-964611" y="6302591"/>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27</a:t>
            </a:r>
            <a:endParaRPr lang="en-GB" sz="2200" dirty="0">
              <a:ea typeface="Calibri"/>
              <a:cs typeface="Calibri"/>
            </a:endParaRPr>
          </a:p>
        </p:txBody>
      </p:sp>
    </p:spTree>
    <p:extLst>
      <p:ext uri="{BB962C8B-B14F-4D97-AF65-F5344CB8AC3E}">
        <p14:creationId xmlns:p14="http://schemas.microsoft.com/office/powerpoint/2010/main" val="1514387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01153828"/>
              </p:ext>
            </p:extLst>
          </p:nvPr>
        </p:nvGraphicFramePr>
        <p:xfrm>
          <a:off x="409433" y="368490"/>
          <a:ext cx="11122926" cy="5759355"/>
        </p:xfrm>
        <a:graphic>
          <a:graphicData uri="http://schemas.openxmlformats.org/drawingml/2006/table">
            <a:tbl>
              <a:tblPr bandRow="1">
                <a:tableStyleId>{5C22544A-7EE6-4342-B048-85BDC9FD1C3A}</a:tableStyleId>
              </a:tblPr>
              <a:tblGrid>
                <a:gridCol w="450376">
                  <a:extLst>
                    <a:ext uri="{9D8B030D-6E8A-4147-A177-3AD203B41FA5}">
                      <a16:colId xmlns:a16="http://schemas.microsoft.com/office/drawing/2014/main" xmlns="" val="20000"/>
                    </a:ext>
                  </a:extLst>
                </a:gridCol>
                <a:gridCol w="1282890">
                  <a:extLst>
                    <a:ext uri="{9D8B030D-6E8A-4147-A177-3AD203B41FA5}">
                      <a16:colId xmlns:a16="http://schemas.microsoft.com/office/drawing/2014/main" xmlns="" val="20001"/>
                    </a:ext>
                  </a:extLst>
                </a:gridCol>
                <a:gridCol w="2388358">
                  <a:extLst>
                    <a:ext uri="{9D8B030D-6E8A-4147-A177-3AD203B41FA5}">
                      <a16:colId xmlns:a16="http://schemas.microsoft.com/office/drawing/2014/main" xmlns="" val="20002"/>
                    </a:ext>
                  </a:extLst>
                </a:gridCol>
                <a:gridCol w="2320119">
                  <a:extLst>
                    <a:ext uri="{9D8B030D-6E8A-4147-A177-3AD203B41FA5}">
                      <a16:colId xmlns:a16="http://schemas.microsoft.com/office/drawing/2014/main" xmlns="" val="20003"/>
                    </a:ext>
                  </a:extLst>
                </a:gridCol>
                <a:gridCol w="2593074">
                  <a:extLst>
                    <a:ext uri="{9D8B030D-6E8A-4147-A177-3AD203B41FA5}">
                      <a16:colId xmlns:a16="http://schemas.microsoft.com/office/drawing/2014/main" xmlns="" val="20004"/>
                    </a:ext>
                  </a:extLst>
                </a:gridCol>
                <a:gridCol w="2088109">
                  <a:extLst>
                    <a:ext uri="{9D8B030D-6E8A-4147-A177-3AD203B41FA5}">
                      <a16:colId xmlns:a16="http://schemas.microsoft.com/office/drawing/2014/main" xmlns="" val="20005"/>
                    </a:ext>
                  </a:extLst>
                </a:gridCol>
              </a:tblGrid>
              <a:tr h="3248167">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6</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u="none" strike="noStrike" kern="1200" cap="none">
                          <a:solidFill>
                            <a:schemeClr val="dk1"/>
                          </a:solidFill>
                          <a:effectLst/>
                          <a:latin typeface="Times New Roman" pitchFamily="18" charset="0"/>
                          <a:ea typeface="+mn-ea"/>
                          <a:cs typeface="Times New Roman" pitchFamily="18" charset="0"/>
                        </a:rPr>
                        <a:t>April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Hedging effectiveness of </a:t>
                      </a:r>
                      <a:r>
                        <a:rPr lang="en-US" sz="1800" b="0" u="none" strike="noStrike" kern="1200" cap="none" err="1">
                          <a:solidFill>
                            <a:schemeClr val="dk1"/>
                          </a:solidFill>
                          <a:effectLst/>
                          <a:latin typeface="Times New Roman" pitchFamily="18" charset="0"/>
                          <a:ea typeface="+mn-ea"/>
                          <a:cs typeface="Times New Roman" pitchFamily="18" charset="0"/>
                        </a:rPr>
                        <a:t>cryptocurrencies</a:t>
                      </a:r>
                      <a:r>
                        <a:rPr lang="en-US" sz="1800" b="0" u="none" strike="noStrike" kern="1200" cap="none">
                          <a:solidFill>
                            <a:schemeClr val="dk1"/>
                          </a:solidFill>
                          <a:effectLst/>
                          <a:latin typeface="Times New Roman" pitchFamily="18" charset="0"/>
                          <a:ea typeface="+mn-ea"/>
                          <a:cs typeface="Times New Roman" pitchFamily="18" charset="0"/>
                        </a:rPr>
                        <a:t> in the European stock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kern="1200" cap="none">
                          <a:solidFill>
                            <a:schemeClr val="dk1"/>
                          </a:solidFill>
                          <a:effectLst/>
                          <a:latin typeface="Times New Roman" pitchFamily="18" charset="0"/>
                          <a:ea typeface="+mn-ea"/>
                          <a:cs typeface="Times New Roman" pitchFamily="18" charset="0"/>
                          <a:sym typeface="Arial"/>
                        </a:rPr>
                        <a:t>Luca </a:t>
                      </a:r>
                      <a:r>
                        <a:rPr lang="en-US" sz="1800" b="0" u="none" strike="noStrike" kern="1200" cap="none" err="1">
                          <a:solidFill>
                            <a:schemeClr val="dk1"/>
                          </a:solidFill>
                          <a:effectLst/>
                          <a:latin typeface="Times New Roman" pitchFamily="18" charset="0"/>
                          <a:ea typeface="+mn-ea"/>
                          <a:cs typeface="Times New Roman" pitchFamily="18" charset="0"/>
                          <a:sym typeface="Arial"/>
                        </a:rPr>
                        <a:t>Gambarelli</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Gianluca</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Marchi</a:t>
                      </a:r>
                      <a:r>
                        <a:rPr lang="en-US" sz="1800" b="0" u="none" strike="noStrike" kern="1200" cap="none">
                          <a:solidFill>
                            <a:schemeClr val="dk1"/>
                          </a:solidFill>
                          <a:effectLst/>
                          <a:latin typeface="Times New Roman" pitchFamily="18" charset="0"/>
                          <a:ea typeface="+mn-ea"/>
                          <a:cs typeface="Times New Roman" pitchFamily="18" charset="0"/>
                          <a:sym typeface="Arial"/>
                        </a:rPr>
                        <a:t>, Silvia </a:t>
                      </a:r>
                      <a:r>
                        <a:rPr lang="en-US" sz="1800" b="0" u="none" strike="noStrike" kern="1200" cap="none" err="1">
                          <a:solidFill>
                            <a:schemeClr val="dk1"/>
                          </a:solidFill>
                          <a:effectLst/>
                          <a:latin typeface="Times New Roman" pitchFamily="18" charset="0"/>
                          <a:ea typeface="+mn-ea"/>
                          <a:cs typeface="Times New Roman" pitchFamily="18" charset="0"/>
                          <a:sym typeface="Arial"/>
                        </a:rPr>
                        <a:t>Muzzioli</a:t>
                      </a:r>
                      <a:endParaRPr lang="en-IN" sz="1800" b="0" u="none" strike="noStrike" kern="1200" cap="none">
                        <a:solidFill>
                          <a:schemeClr val="dk1"/>
                        </a:solidFill>
                        <a:effectLst/>
                        <a:latin typeface="Times New Roman" pitchFamily="18" charset="0"/>
                        <a:ea typeface="+mn-ea"/>
                        <a:cs typeface="Times New Roman"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The aim of the paper is  to examine the hedging effectiveness of </a:t>
                      </a:r>
                      <a:r>
                        <a:rPr lang="en-US" sz="1800" b="0" u="none" strike="noStrike" kern="1200" cap="none" err="1">
                          <a:solidFill>
                            <a:schemeClr val="dk1"/>
                          </a:solidFill>
                          <a:effectLst/>
                          <a:latin typeface="Times New Roman" pitchFamily="18" charset="0"/>
                          <a:ea typeface="+mn-ea"/>
                          <a:cs typeface="Times New Roman" pitchFamily="18" charset="0"/>
                        </a:rPr>
                        <a:t>cryptocurrencies</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cryptocurrency</a:t>
                      </a:r>
                      <a:r>
                        <a:rPr lang="en-US" sz="1800" b="0" u="none" strike="noStrike" kern="1200" cap="none">
                          <a:solidFill>
                            <a:schemeClr val="dk1"/>
                          </a:solidFill>
                          <a:effectLst/>
                          <a:latin typeface="Times New Roman" pitchFamily="18" charset="0"/>
                          <a:ea typeface="+mn-ea"/>
                          <a:cs typeface="Times New Roman" pitchFamily="18" charset="0"/>
                        </a:rPr>
                        <a:t> portfolios for European equities and employed in a linear and nonlinear Autoregressive Distributed Lag (ARDL) framework.</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Future research should constantly monitor the evolution of the interrelation between crypto currencies and traditional asset classes over time.</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511188">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7</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January 2023</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Price Prediction of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Ethereum</a:t>
                      </a:r>
                      <a:r>
                        <a:rPr lang="en-US" sz="1800" b="0" u="none" strike="noStrike" kern="1200" cap="none">
                          <a:solidFill>
                            <a:schemeClr val="dk1"/>
                          </a:solidFill>
                          <a:effectLst/>
                          <a:latin typeface="Times New Roman" pitchFamily="18" charset="0"/>
                          <a:ea typeface="+mn-ea"/>
                          <a:cs typeface="Times New Roman" pitchFamily="18" charset="0"/>
                        </a:rPr>
                        <a:t> - A Machine Learning Approach</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b="0" u="none" strike="noStrike" kern="1200" cap="none" err="1">
                          <a:solidFill>
                            <a:schemeClr val="dk1"/>
                          </a:solidFill>
                          <a:effectLst/>
                          <a:latin typeface="Times New Roman" pitchFamily="18" charset="0"/>
                          <a:ea typeface="+mn-ea"/>
                          <a:cs typeface="Times New Roman" pitchFamily="18" charset="0"/>
                          <a:sym typeface="Arial"/>
                        </a:rPr>
                        <a:t>Sriman</a:t>
                      </a:r>
                      <a:r>
                        <a:rPr lang="en-US" sz="1800" b="0" u="none" strike="noStrike" kern="1200" cap="none">
                          <a:solidFill>
                            <a:schemeClr val="dk1"/>
                          </a:solidFill>
                          <a:effectLst/>
                          <a:latin typeface="Times New Roman" pitchFamily="18" charset="0"/>
                          <a:ea typeface="+mn-ea"/>
                          <a:cs typeface="Times New Roman" pitchFamily="18" charset="0"/>
                          <a:sym typeface="Arial"/>
                        </a:rPr>
                        <a:t> B, Tamil </a:t>
                      </a:r>
                      <a:r>
                        <a:rPr lang="en-US" sz="1800" b="0" u="none" strike="noStrike" kern="1200" cap="none" err="1">
                          <a:solidFill>
                            <a:schemeClr val="dk1"/>
                          </a:solidFill>
                          <a:effectLst/>
                          <a:latin typeface="Times New Roman" pitchFamily="18" charset="0"/>
                          <a:ea typeface="+mn-ea"/>
                          <a:cs typeface="Times New Roman" pitchFamily="18" charset="0"/>
                          <a:sym typeface="Arial"/>
                        </a:rPr>
                        <a:t>Iniyal</a:t>
                      </a:r>
                      <a:r>
                        <a:rPr lang="en-US" sz="1800" b="0" u="none" strike="noStrike" kern="1200" cap="none">
                          <a:solidFill>
                            <a:schemeClr val="dk1"/>
                          </a:solidFill>
                          <a:effectLst/>
                          <a:latin typeface="Times New Roman" pitchFamily="18" charset="0"/>
                          <a:ea typeface="+mn-ea"/>
                          <a:cs typeface="Times New Roman" pitchFamily="18" charset="0"/>
                          <a:sym typeface="Arial"/>
                        </a:rPr>
                        <a:t> T, </a:t>
                      </a:r>
                      <a:r>
                        <a:rPr lang="en-US" sz="1800" b="0" u="none" strike="noStrike" kern="1200" cap="none" err="1">
                          <a:solidFill>
                            <a:schemeClr val="dk1"/>
                          </a:solidFill>
                          <a:effectLst/>
                          <a:latin typeface="Times New Roman" pitchFamily="18" charset="0"/>
                          <a:ea typeface="+mn-ea"/>
                          <a:cs typeface="Times New Roman" pitchFamily="18" charset="0"/>
                          <a:sym typeface="Arial"/>
                        </a:rPr>
                        <a:t>Thasmiya</a:t>
                      </a:r>
                      <a:r>
                        <a:rPr lang="en-US" sz="1800" b="0" u="none" strike="noStrike" kern="1200" cap="none">
                          <a:solidFill>
                            <a:schemeClr val="dk1"/>
                          </a:solidFill>
                          <a:effectLst/>
                          <a:latin typeface="Times New Roman" pitchFamily="18" charset="0"/>
                          <a:ea typeface="+mn-ea"/>
                          <a:cs typeface="Times New Roman" pitchFamily="18" charset="0"/>
                          <a:sym typeface="Arial"/>
                        </a:rPr>
                        <a:t> J, </a:t>
                      </a:r>
                      <a:r>
                        <a:rPr lang="en-US" sz="1800" b="0" u="none" strike="noStrike" kern="1200" cap="none" err="1">
                          <a:solidFill>
                            <a:schemeClr val="dk1"/>
                          </a:solidFill>
                          <a:effectLst/>
                          <a:latin typeface="Times New Roman" pitchFamily="18" charset="0"/>
                          <a:ea typeface="+mn-ea"/>
                          <a:cs typeface="Times New Roman" pitchFamily="18" charset="0"/>
                          <a:sym typeface="Arial"/>
                        </a:rPr>
                        <a:t>Taariq</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Ziyaadh</a:t>
                      </a:r>
                      <a:r>
                        <a:rPr lang="en-US" sz="1800" b="0" u="none" strike="noStrike" kern="1200" cap="none">
                          <a:solidFill>
                            <a:schemeClr val="dk1"/>
                          </a:solidFill>
                          <a:effectLst/>
                          <a:latin typeface="Times New Roman" pitchFamily="18" charset="0"/>
                          <a:ea typeface="+mn-ea"/>
                          <a:cs typeface="Times New Roman" pitchFamily="18" charset="0"/>
                          <a:sym typeface="Arial"/>
                        </a:rPr>
                        <a:t> J, </a:t>
                      </a:r>
                      <a:r>
                        <a:rPr lang="en-US" sz="1800" b="0" u="none" strike="noStrike" kern="1200" cap="none" err="1">
                          <a:solidFill>
                            <a:schemeClr val="dk1"/>
                          </a:solidFill>
                          <a:effectLst/>
                          <a:latin typeface="Times New Roman" pitchFamily="18" charset="0"/>
                          <a:ea typeface="+mn-ea"/>
                          <a:cs typeface="Times New Roman" pitchFamily="18" charset="0"/>
                          <a:sym typeface="Arial"/>
                        </a:rPr>
                        <a:t>Sriranjani</a:t>
                      </a:r>
                      <a:r>
                        <a:rPr lang="en-US" sz="1800" b="0" u="none" strike="noStrike" kern="1200" cap="none">
                          <a:solidFill>
                            <a:schemeClr val="dk1"/>
                          </a:solidFill>
                          <a:effectLst/>
                          <a:latin typeface="Times New Roman" pitchFamily="18" charset="0"/>
                          <a:ea typeface="+mn-ea"/>
                          <a:cs typeface="Times New Roman" pitchFamily="18" charset="0"/>
                          <a:sym typeface="Arial"/>
                        </a:rPr>
                        <a:t>, </a:t>
                      </a:r>
                      <a:r>
                        <a:rPr lang="en-US" sz="1800" b="0" u="none" strike="noStrike" kern="1200" cap="none" err="1">
                          <a:solidFill>
                            <a:schemeClr val="dk1"/>
                          </a:solidFill>
                          <a:effectLst/>
                          <a:latin typeface="Times New Roman" pitchFamily="18" charset="0"/>
                          <a:ea typeface="+mn-ea"/>
                          <a:cs typeface="Times New Roman" pitchFamily="18" charset="0"/>
                          <a:sym typeface="Arial"/>
                        </a:rPr>
                        <a:t>Teju</a:t>
                      </a:r>
                      <a:r>
                        <a:rPr lang="en-US" sz="1800" b="0" u="none" strike="noStrike" kern="1200" cap="none">
                          <a:solidFill>
                            <a:schemeClr val="dk1"/>
                          </a:solidFill>
                          <a:effectLst/>
                          <a:latin typeface="Times New Roman" pitchFamily="18" charset="0"/>
                          <a:ea typeface="+mn-ea"/>
                          <a:cs typeface="Times New Roman" pitchFamily="18" charset="0"/>
                          <a:sym typeface="Arial"/>
                        </a:rPr>
                        <a:t> Thomas</a:t>
                      </a:r>
                      <a:endParaRPr lang="en-IN" sz="1800" b="0" u="none" strike="noStrike" kern="1200" cap="none">
                        <a:solidFill>
                          <a:schemeClr val="dk1"/>
                        </a:solidFill>
                        <a:effectLst/>
                        <a:latin typeface="Times New Roman" pitchFamily="18" charset="0"/>
                        <a:ea typeface="+mn-ea"/>
                        <a:cs typeface="Times New Roman" pitchFamily="18" charset="0"/>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Implement the efficient machine learning and deep learning- based models specifically CNN, LSTM and GRU to handle the price</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Low accuracy rate. Other machine learning algorithms can improve accuracy.</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5" name="Oval 4">
            <a:extLst>
              <a:ext uri="{FF2B5EF4-FFF2-40B4-BE49-F238E27FC236}">
                <a16:creationId xmlns:a16="http://schemas.microsoft.com/office/drawing/2014/main" xmlns="" id="{CAA379CE-EE21-1A53-98C8-44B3D501707B}"/>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27</a:t>
            </a:r>
            <a:endParaRPr lang="en-GB" sz="2200" dirty="0">
              <a:ea typeface="Calibri"/>
              <a:cs typeface="Calibri"/>
            </a:endParaRPr>
          </a:p>
        </p:txBody>
      </p:sp>
      <p:sp>
        <p:nvSpPr>
          <p:cNvPr id="7" name="Oval 6">
            <a:extLst>
              <a:ext uri="{FF2B5EF4-FFF2-40B4-BE49-F238E27FC236}">
                <a16:creationId xmlns:a16="http://schemas.microsoft.com/office/drawing/2014/main" xmlns="" id="{D47842A7-8917-2BB3-CEB8-8C7E2328D95B}"/>
              </a:ext>
            </a:extLst>
          </p:cNvPr>
          <p:cNvSpPr/>
          <p:nvPr/>
        </p:nvSpPr>
        <p:spPr>
          <a:xfrm>
            <a:off x="-1079629"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28</a:t>
            </a:r>
            <a:endParaRPr lang="en-GB" sz="2200" dirty="0">
              <a:ea typeface="Calibri"/>
              <a:cs typeface="Calibri"/>
            </a:endParaRPr>
          </a:p>
        </p:txBody>
      </p:sp>
    </p:spTree>
    <p:extLst>
      <p:ext uri="{BB962C8B-B14F-4D97-AF65-F5344CB8AC3E}">
        <p14:creationId xmlns:p14="http://schemas.microsoft.com/office/powerpoint/2010/main" val="38419853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470371622"/>
              </p:ext>
            </p:extLst>
          </p:nvPr>
        </p:nvGraphicFramePr>
        <p:xfrm>
          <a:off x="464025" y="122829"/>
          <a:ext cx="11191164" cy="6141493"/>
        </p:xfrm>
        <a:graphic>
          <a:graphicData uri="http://schemas.openxmlformats.org/drawingml/2006/table">
            <a:tbl>
              <a:tblPr bandRow="1">
                <a:tableStyleId>{5C22544A-7EE6-4342-B048-85BDC9FD1C3A}</a:tableStyleId>
              </a:tblPr>
              <a:tblGrid>
                <a:gridCol w="436727">
                  <a:extLst>
                    <a:ext uri="{9D8B030D-6E8A-4147-A177-3AD203B41FA5}">
                      <a16:colId xmlns:a16="http://schemas.microsoft.com/office/drawing/2014/main" xmlns="" val="20000"/>
                    </a:ext>
                  </a:extLst>
                </a:gridCol>
                <a:gridCol w="1160060">
                  <a:extLst>
                    <a:ext uri="{9D8B030D-6E8A-4147-A177-3AD203B41FA5}">
                      <a16:colId xmlns:a16="http://schemas.microsoft.com/office/drawing/2014/main" xmlns="" val="20001"/>
                    </a:ext>
                  </a:extLst>
                </a:gridCol>
                <a:gridCol w="2347415">
                  <a:extLst>
                    <a:ext uri="{9D8B030D-6E8A-4147-A177-3AD203B41FA5}">
                      <a16:colId xmlns:a16="http://schemas.microsoft.com/office/drawing/2014/main" xmlns="" val="20002"/>
                    </a:ext>
                  </a:extLst>
                </a:gridCol>
                <a:gridCol w="2224585">
                  <a:extLst>
                    <a:ext uri="{9D8B030D-6E8A-4147-A177-3AD203B41FA5}">
                      <a16:colId xmlns:a16="http://schemas.microsoft.com/office/drawing/2014/main" xmlns="" val="20003"/>
                    </a:ext>
                  </a:extLst>
                </a:gridCol>
                <a:gridCol w="3009079">
                  <a:extLst>
                    <a:ext uri="{9D8B030D-6E8A-4147-A177-3AD203B41FA5}">
                      <a16:colId xmlns:a16="http://schemas.microsoft.com/office/drawing/2014/main" xmlns="" val="20004"/>
                    </a:ext>
                  </a:extLst>
                </a:gridCol>
                <a:gridCol w="2013298">
                  <a:extLst>
                    <a:ext uri="{9D8B030D-6E8A-4147-A177-3AD203B41FA5}">
                      <a16:colId xmlns:a16="http://schemas.microsoft.com/office/drawing/2014/main" xmlns="" val="20005"/>
                    </a:ext>
                  </a:extLst>
                </a:gridCol>
              </a:tblGrid>
              <a:tr h="1569493">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8</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December 2022</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0" u="none" strike="noStrike" kern="1200" cap="none">
                          <a:solidFill>
                            <a:schemeClr val="dk1"/>
                          </a:solidFill>
                          <a:effectLst/>
                          <a:latin typeface="Times New Roman" pitchFamily="18" charset="0"/>
                          <a:ea typeface="+mn-ea"/>
                          <a:cs typeface="Times New Roman" pitchFamily="18" charset="0"/>
                        </a:rPr>
                        <a:t>A Combination of Technical Indicators and Deep Learning to Predict Price Trends for Short-Term </a:t>
                      </a:r>
                      <a:r>
                        <a:rPr lang="en-US" sz="1600" b="0" u="none" strike="noStrike" kern="1200" cap="none" err="1">
                          <a:solidFill>
                            <a:schemeClr val="dk1"/>
                          </a:solidFill>
                          <a:effectLst/>
                          <a:latin typeface="Times New Roman" pitchFamily="18" charset="0"/>
                          <a:ea typeface="+mn-ea"/>
                          <a:cs typeface="Times New Roman" pitchFamily="18" charset="0"/>
                        </a:rPr>
                        <a:t>Cryptocurrency</a:t>
                      </a:r>
                      <a:r>
                        <a:rPr lang="en-US" sz="1600" b="0" u="none" strike="noStrike" kern="1200" cap="none">
                          <a:solidFill>
                            <a:schemeClr val="dk1"/>
                          </a:solidFill>
                          <a:effectLst/>
                          <a:latin typeface="Times New Roman" pitchFamily="18" charset="0"/>
                          <a:ea typeface="+mn-ea"/>
                          <a:cs typeface="Times New Roman" pitchFamily="18" charset="0"/>
                        </a:rPr>
                        <a:t> Investment</a:t>
                      </a:r>
                      <a:endParaRPr lang="en-US"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err="1">
                          <a:solidFill>
                            <a:schemeClr val="dk1"/>
                          </a:solidFill>
                          <a:effectLst/>
                          <a:latin typeface="Times New Roman" pitchFamily="18" charset="0"/>
                          <a:ea typeface="+mn-ea"/>
                          <a:cs typeface="Times New Roman" pitchFamily="18" charset="0"/>
                        </a:rPr>
                        <a:t>Nhan</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Thi</a:t>
                      </a:r>
                      <a:r>
                        <a:rPr lang="en-US" sz="1800" b="0" u="none" strike="noStrike" kern="1200" cap="none">
                          <a:solidFill>
                            <a:schemeClr val="dk1"/>
                          </a:solidFill>
                          <a:effectLst/>
                          <a:latin typeface="Times New Roman" pitchFamily="18" charset="0"/>
                          <a:ea typeface="+mn-ea"/>
                          <a:cs typeface="Times New Roman" pitchFamily="18" charset="0"/>
                        </a:rPr>
                        <a:t> Cao, Dai </a:t>
                      </a:r>
                      <a:r>
                        <a:rPr lang="en-US" sz="1800" b="0" u="none" strike="noStrike" kern="1200" cap="none" err="1">
                          <a:solidFill>
                            <a:schemeClr val="dk1"/>
                          </a:solidFill>
                          <a:effectLst/>
                          <a:latin typeface="Times New Roman" pitchFamily="18" charset="0"/>
                          <a:ea typeface="+mn-ea"/>
                          <a:cs typeface="Times New Roman" pitchFamily="18" charset="0"/>
                        </a:rPr>
                        <a:t>Quoc</a:t>
                      </a:r>
                      <a:r>
                        <a:rPr lang="en-US" sz="1800" b="0" u="none" strike="noStrike" kern="1200" cap="none">
                          <a:solidFill>
                            <a:schemeClr val="dk1"/>
                          </a:solidFill>
                          <a:effectLst/>
                          <a:latin typeface="Times New Roman" pitchFamily="18" charset="0"/>
                          <a:ea typeface="+mn-ea"/>
                          <a:cs typeface="Times New Roman" pitchFamily="18" charset="0"/>
                        </a:rPr>
                        <a:t> Nguyen, An </a:t>
                      </a:r>
                      <a:r>
                        <a:rPr lang="en-US" sz="1800" b="0" u="none" strike="noStrike" kern="1200" cap="none" err="1">
                          <a:solidFill>
                            <a:schemeClr val="dk1"/>
                          </a:solidFill>
                          <a:effectLst/>
                          <a:latin typeface="Times New Roman" pitchFamily="18" charset="0"/>
                          <a:ea typeface="+mn-ea"/>
                          <a:cs typeface="Times New Roman" pitchFamily="18" charset="0"/>
                        </a:rPr>
                        <a:t>Hoa</a:t>
                      </a:r>
                      <a:r>
                        <a:rPr lang="en-US" sz="1800" b="0" u="none" strike="noStrike" kern="1200" cap="none">
                          <a:solidFill>
                            <a:schemeClr val="dk1"/>
                          </a:solidFill>
                          <a:effectLst/>
                          <a:latin typeface="Times New Roman" pitchFamily="18" charset="0"/>
                          <a:ea typeface="+mn-ea"/>
                          <a:cs typeface="Times New Roman" pitchFamily="18" charset="0"/>
                        </a:rPr>
                        <a:t> Ton-That</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Used Multi-Scale Residual convolutional module for price prediction</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Works well only for </a:t>
                      </a:r>
                      <a:r>
                        <a:rPr lang="en-US" sz="1800" b="0" u="none" strike="noStrike" kern="1200" cap="none" err="1">
                          <a:solidFill>
                            <a:schemeClr val="dk1"/>
                          </a:solidFill>
                          <a:effectLst/>
                          <a:latin typeface="Times New Roman" pitchFamily="18" charset="0"/>
                          <a:ea typeface="+mn-ea"/>
                          <a:cs typeface="Times New Roman" pitchFamily="18" charset="0"/>
                        </a:rPr>
                        <a:t>Bitcoin</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Ethereum</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1719618">
                <a:tc>
                  <a:txBody>
                    <a:bodyPr/>
                    <a:lstStyle/>
                    <a:p>
                      <a:pPr algn="just"/>
                      <a:r>
                        <a:rPr lang="en-US"/>
                        <a:t>9</a:t>
                      </a:r>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December 2022</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err="1">
                          <a:solidFill>
                            <a:schemeClr val="dk1"/>
                          </a:solidFill>
                          <a:effectLst/>
                          <a:latin typeface="Times New Roman" pitchFamily="18" charset="0"/>
                          <a:ea typeface="+mn-ea"/>
                          <a:cs typeface="Times New Roman" pitchFamily="18" charset="0"/>
                        </a:rPr>
                        <a:t>Ethereum</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Binance</a:t>
                      </a:r>
                      <a:r>
                        <a:rPr lang="en-US" sz="1800" b="0" u="none" strike="noStrike" kern="1200" cap="none">
                          <a:solidFill>
                            <a:schemeClr val="dk1"/>
                          </a:solidFill>
                          <a:effectLst/>
                          <a:latin typeface="Times New Roman" pitchFamily="18" charset="0"/>
                          <a:ea typeface="+mn-ea"/>
                          <a:cs typeface="Times New Roman" pitchFamily="18" charset="0"/>
                        </a:rPr>
                        <a:t> Price Forecasting Using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K </a:t>
                      </a:r>
                      <a:r>
                        <a:rPr lang="en-US" sz="1800" b="0" u="none" strike="noStrike" kern="1200" cap="none" err="1">
                          <a:solidFill>
                            <a:schemeClr val="dk1"/>
                          </a:solidFill>
                          <a:effectLst/>
                          <a:latin typeface="Times New Roman" pitchFamily="18" charset="0"/>
                          <a:ea typeface="+mn-ea"/>
                          <a:cs typeface="Times New Roman" pitchFamily="18" charset="0"/>
                        </a:rPr>
                        <a:t>Chaithanya</a:t>
                      </a:r>
                      <a:r>
                        <a:rPr lang="en-US" sz="1800" b="0" u="none" strike="noStrike" kern="1200" cap="none">
                          <a:solidFill>
                            <a:schemeClr val="dk1"/>
                          </a:solidFill>
                          <a:effectLst/>
                          <a:latin typeface="Times New Roman" pitchFamily="18" charset="0"/>
                          <a:ea typeface="+mn-ea"/>
                          <a:cs typeface="Times New Roman" pitchFamily="18" charset="0"/>
                        </a:rPr>
                        <a:t> Kumar, Rajesh M</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The work proposes to foresee the future costs of Cryptographic forms of money like </a:t>
                      </a:r>
                      <a:r>
                        <a:rPr lang="en-US" sz="1800" b="0" u="none" strike="noStrike" kern="1200" cap="none" err="1">
                          <a:solidFill>
                            <a:schemeClr val="dk1"/>
                          </a:solidFill>
                          <a:effectLst/>
                          <a:latin typeface="Times New Roman" pitchFamily="18" charset="0"/>
                          <a:ea typeface="+mn-ea"/>
                          <a:cs typeface="Times New Roman" pitchFamily="18" charset="0"/>
                        </a:rPr>
                        <a:t>Ethereum</a:t>
                      </a:r>
                      <a:r>
                        <a:rPr lang="en-US" sz="1800" b="0" u="none" strike="noStrike" kern="1200" cap="none">
                          <a:solidFill>
                            <a:schemeClr val="dk1"/>
                          </a:solidFill>
                          <a:effectLst/>
                          <a:latin typeface="Times New Roman" pitchFamily="18" charset="0"/>
                          <a:ea typeface="+mn-ea"/>
                          <a:cs typeface="Times New Roman" pitchFamily="18" charset="0"/>
                        </a:rPr>
                        <a:t> and </a:t>
                      </a:r>
                      <a:r>
                        <a:rPr lang="en-US" sz="1800" b="0" u="none" strike="noStrike" kern="1200" cap="none" err="1">
                          <a:solidFill>
                            <a:schemeClr val="dk1"/>
                          </a:solidFill>
                          <a:effectLst/>
                          <a:latin typeface="Times New Roman" pitchFamily="18" charset="0"/>
                          <a:ea typeface="+mn-ea"/>
                          <a:cs typeface="Times New Roman" pitchFamily="18" charset="0"/>
                        </a:rPr>
                        <a:t>Binance</a:t>
                      </a:r>
                      <a:r>
                        <a:rPr lang="en-US" sz="1800" b="0" u="none" strike="noStrike" kern="1200" cap="none">
                          <a:solidFill>
                            <a:schemeClr val="dk1"/>
                          </a:solidFill>
                          <a:effectLst/>
                          <a:latin typeface="Times New Roman" pitchFamily="18" charset="0"/>
                          <a:ea typeface="+mn-ea"/>
                          <a:cs typeface="Times New Roman" pitchFamily="18" charset="0"/>
                        </a:rPr>
                        <a:t> Coin utilizing AI draws near.</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err="1">
                          <a:solidFill>
                            <a:schemeClr val="dk1"/>
                          </a:solidFill>
                          <a:effectLst/>
                          <a:latin typeface="Times New Roman" pitchFamily="18" charset="0"/>
                          <a:ea typeface="+mn-ea"/>
                          <a:cs typeface="Times New Roman" pitchFamily="18" charset="0"/>
                        </a:rPr>
                        <a:t>Binance</a:t>
                      </a:r>
                      <a:r>
                        <a:rPr lang="en-US" sz="1800" b="0" u="none" strike="noStrike" kern="1200" cap="none">
                          <a:solidFill>
                            <a:schemeClr val="dk1"/>
                          </a:solidFill>
                          <a:effectLst/>
                          <a:latin typeface="Times New Roman" pitchFamily="18" charset="0"/>
                          <a:ea typeface="+mn-ea"/>
                          <a:cs typeface="Times New Roman" pitchFamily="18" charset="0"/>
                        </a:rPr>
                        <a:t> coin is not widely used in anonymous payment.</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225735">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10</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October 2022</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u="none" strike="noStrike" kern="1200" cap="none">
                          <a:solidFill>
                            <a:schemeClr val="dk1"/>
                          </a:solidFill>
                          <a:effectLst/>
                          <a:latin typeface="Times New Roman" pitchFamily="18" charset="0"/>
                          <a:ea typeface="+mn-ea"/>
                          <a:cs typeface="Times New Roman" pitchFamily="18" charset="0"/>
                        </a:rPr>
                        <a:t>Implementation of Support Vector Regression for </a:t>
                      </a:r>
                      <a:r>
                        <a:rPr lang="en-US" sz="1800" b="0" u="none" strike="noStrike" kern="1200" cap="none" err="1">
                          <a:solidFill>
                            <a:schemeClr val="dk1"/>
                          </a:solidFill>
                          <a:effectLst/>
                          <a:latin typeface="Times New Roman" pitchFamily="18" charset="0"/>
                          <a:ea typeface="+mn-ea"/>
                          <a:cs typeface="Times New Roman" pitchFamily="18" charset="0"/>
                        </a:rPr>
                        <a:t>Polkadot</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Cryptocurrency</a:t>
                      </a:r>
                      <a:r>
                        <a:rPr lang="en-US" sz="1800" b="0" u="none" strike="noStrike" kern="1200" cap="none">
                          <a:solidFill>
                            <a:schemeClr val="dk1"/>
                          </a:solidFill>
                          <a:effectLst/>
                          <a:latin typeface="Times New Roman" pitchFamily="18" charset="0"/>
                          <a:ea typeface="+mn-ea"/>
                          <a:cs typeface="Times New Roman" pitchFamily="18" charset="0"/>
                        </a:rPr>
                        <a:t> Price Prediction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Deny </a:t>
                      </a:r>
                      <a:r>
                        <a:rPr lang="en-US" sz="1800" b="0" u="none" strike="noStrike" kern="1200" cap="none" err="1">
                          <a:solidFill>
                            <a:schemeClr val="dk1"/>
                          </a:solidFill>
                          <a:effectLst/>
                          <a:latin typeface="Times New Roman" pitchFamily="18" charset="0"/>
                          <a:ea typeface="+mn-ea"/>
                          <a:cs typeface="Times New Roman" pitchFamily="18" charset="0"/>
                        </a:rPr>
                        <a:t>Haryadi</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Arif</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Rahman</a:t>
                      </a:r>
                      <a:r>
                        <a:rPr lang="en-US" sz="1800" b="0" u="none" strike="noStrike" kern="1200" cap="none">
                          <a:solidFill>
                            <a:schemeClr val="dk1"/>
                          </a:solidFill>
                          <a:effectLst/>
                          <a:latin typeface="Times New Roman" pitchFamily="18" charset="0"/>
                          <a:ea typeface="+mn-ea"/>
                          <a:cs typeface="Times New Roman" pitchFamily="18" charset="0"/>
                        </a:rPr>
                        <a:t> Hakim, </a:t>
                      </a:r>
                      <a:r>
                        <a:rPr lang="en-US" sz="1800" b="0" u="none" strike="noStrike" kern="1200" cap="none" err="1">
                          <a:solidFill>
                            <a:schemeClr val="dk1"/>
                          </a:solidFill>
                          <a:effectLst/>
                          <a:latin typeface="Times New Roman" pitchFamily="18" charset="0"/>
                          <a:ea typeface="+mn-ea"/>
                          <a:cs typeface="Times New Roman" pitchFamily="18" charset="0"/>
                        </a:rPr>
                        <a:t>Dewi</a:t>
                      </a:r>
                      <a:r>
                        <a:rPr lang="en-US" sz="1800" b="0" u="none" strike="noStrike" kern="1200" cap="none">
                          <a:solidFill>
                            <a:schemeClr val="dk1"/>
                          </a:solidFill>
                          <a:effectLst/>
                          <a:latin typeface="Times New Roman" pitchFamily="18" charset="0"/>
                          <a:ea typeface="+mn-ea"/>
                          <a:cs typeface="Times New Roman" pitchFamily="18" charset="0"/>
                        </a:rPr>
                        <a:t> Marini </a:t>
                      </a:r>
                      <a:r>
                        <a:rPr lang="en-US" sz="1800" b="0" u="none" strike="noStrike" kern="1200" cap="none" err="1">
                          <a:solidFill>
                            <a:schemeClr val="dk1"/>
                          </a:solidFill>
                          <a:effectLst/>
                          <a:latin typeface="Times New Roman" pitchFamily="18" charset="0"/>
                          <a:ea typeface="+mn-ea"/>
                          <a:cs typeface="Times New Roman" pitchFamily="18" charset="0"/>
                        </a:rPr>
                        <a:t>Umi</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Atmaja</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Syifa</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Nurgaida</a:t>
                      </a:r>
                      <a:r>
                        <a:rPr lang="en-US" sz="1800" b="0" u="none" strike="noStrike" kern="1200" cap="none">
                          <a:solidFill>
                            <a:schemeClr val="dk1"/>
                          </a:solidFill>
                          <a:effectLst/>
                          <a:latin typeface="Times New Roman" pitchFamily="18" charset="0"/>
                          <a:ea typeface="+mn-ea"/>
                          <a:cs typeface="Times New Roman" pitchFamily="18" charset="0"/>
                        </a:rPr>
                        <a:t> </a:t>
                      </a:r>
                      <a:r>
                        <a:rPr lang="en-US" sz="1800" b="0" u="none" strike="noStrike" kern="1200" cap="none" err="1">
                          <a:solidFill>
                            <a:schemeClr val="dk1"/>
                          </a:solidFill>
                          <a:effectLst/>
                          <a:latin typeface="Times New Roman" pitchFamily="18" charset="0"/>
                          <a:ea typeface="+mn-ea"/>
                          <a:cs typeface="Times New Roman" pitchFamily="18" charset="0"/>
                        </a:rPr>
                        <a:t>Yutia</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IN" sz="1800" b="0" u="none" strike="noStrike" kern="1200" cap="none" err="1">
                          <a:solidFill>
                            <a:schemeClr val="dk1"/>
                          </a:solidFill>
                          <a:effectLst/>
                          <a:latin typeface="Times New Roman" pitchFamily="18" charset="0"/>
                          <a:ea typeface="+mn-ea"/>
                          <a:cs typeface="Times New Roman" pitchFamily="18" charset="0"/>
                        </a:rPr>
                        <a:t>Polkadot</a:t>
                      </a:r>
                      <a:r>
                        <a:rPr lang="en-IN" sz="1800" b="0" u="none" strike="noStrike" kern="1200" cap="none">
                          <a:solidFill>
                            <a:schemeClr val="dk1"/>
                          </a:solidFill>
                          <a:effectLst/>
                          <a:latin typeface="Times New Roman" pitchFamily="18" charset="0"/>
                          <a:ea typeface="+mn-ea"/>
                          <a:cs typeface="Times New Roman" pitchFamily="18" charset="0"/>
                        </a:rPr>
                        <a:t> </a:t>
                      </a:r>
                      <a:r>
                        <a:rPr lang="en-IN" sz="1800" b="0" u="none" strike="noStrike" kern="1200" cap="none" err="1">
                          <a:solidFill>
                            <a:schemeClr val="dk1"/>
                          </a:solidFill>
                          <a:effectLst/>
                          <a:latin typeface="Times New Roman" pitchFamily="18" charset="0"/>
                          <a:ea typeface="+mn-ea"/>
                          <a:cs typeface="Times New Roman" pitchFamily="18" charset="0"/>
                        </a:rPr>
                        <a:t>cryptocurrency</a:t>
                      </a:r>
                      <a:r>
                        <a:rPr lang="en-IN" sz="1800" b="0" u="none" strike="noStrike" kern="1200" cap="none">
                          <a:solidFill>
                            <a:schemeClr val="dk1"/>
                          </a:solidFill>
                          <a:effectLst/>
                          <a:latin typeface="Times New Roman" pitchFamily="18" charset="0"/>
                          <a:ea typeface="+mn-ea"/>
                          <a:cs typeface="Times New Roman" pitchFamily="18" charset="0"/>
                        </a:rPr>
                        <a:t> price prediction analysis using the Support Vector Regression algorithm has a good predictive accuracy value, including for </a:t>
                      </a:r>
                      <a:r>
                        <a:rPr lang="en-IN" sz="1800" b="0" u="none" strike="noStrike" kern="1200" cap="none" err="1">
                          <a:solidFill>
                            <a:schemeClr val="dk1"/>
                          </a:solidFill>
                          <a:effectLst/>
                          <a:latin typeface="Times New Roman" pitchFamily="18" charset="0"/>
                          <a:ea typeface="+mn-ea"/>
                          <a:cs typeface="Times New Roman" pitchFamily="18" charset="0"/>
                        </a:rPr>
                        <a:t>Polkadot</a:t>
                      </a:r>
                      <a:r>
                        <a:rPr lang="en-IN" sz="1800" b="0" u="none" strike="noStrike" kern="1200" cap="none">
                          <a:solidFill>
                            <a:schemeClr val="dk1"/>
                          </a:solidFill>
                          <a:effectLst/>
                          <a:latin typeface="Times New Roman" pitchFamily="18" charset="0"/>
                          <a:ea typeface="+mn-ea"/>
                          <a:cs typeface="Times New Roman" pitchFamily="18" charset="0"/>
                        </a:rPr>
                        <a:t> daily closing price data, namely with a radial basis function (RBF) kernel with cost parameters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just" defTabSz="914400" rtl="0" eaLnBrk="1" latinLnBrk="0" hangingPunct="1"/>
                      <a:r>
                        <a:rPr lang="en-US" sz="1800" b="0" u="none" strike="noStrike" kern="1200" cap="none">
                          <a:solidFill>
                            <a:schemeClr val="dk1"/>
                          </a:solidFill>
                          <a:effectLst/>
                          <a:latin typeface="Times New Roman" pitchFamily="18" charset="0"/>
                          <a:ea typeface="+mn-ea"/>
                          <a:cs typeface="Times New Roman" pitchFamily="18" charset="0"/>
                        </a:rPr>
                        <a:t>SVR algorithm is not suited for large complex datasets.</a:t>
                      </a:r>
                      <a:endParaRPr lang="en-IN" sz="1800" b="0" u="none" strike="noStrike" kern="1200" cap="none">
                        <a:solidFill>
                          <a:schemeClr val="dk1"/>
                        </a:solidFill>
                        <a:effectLst/>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5" name="Oval 4">
            <a:extLst>
              <a:ext uri="{FF2B5EF4-FFF2-40B4-BE49-F238E27FC236}">
                <a16:creationId xmlns:a16="http://schemas.microsoft.com/office/drawing/2014/main" xmlns="" id="{26AE3523-3B91-EBF5-5D6D-39B2B34B3C72}"/>
              </a:ext>
            </a:extLst>
          </p:cNvPr>
          <p:cNvSpPr/>
          <p:nvPr/>
        </p:nvSpPr>
        <p:spPr>
          <a:xfrm>
            <a:off x="54744" y="629728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28</a:t>
            </a:r>
          </a:p>
        </p:txBody>
      </p:sp>
      <p:sp>
        <p:nvSpPr>
          <p:cNvPr id="7" name="Oval 6">
            <a:extLst>
              <a:ext uri="{FF2B5EF4-FFF2-40B4-BE49-F238E27FC236}">
                <a16:creationId xmlns:a16="http://schemas.microsoft.com/office/drawing/2014/main" xmlns="" id="{5C493D67-E77E-A466-4730-B67EF1DD6DBB}"/>
              </a:ext>
            </a:extLst>
          </p:cNvPr>
          <p:cNvSpPr/>
          <p:nvPr/>
        </p:nvSpPr>
        <p:spPr>
          <a:xfrm>
            <a:off x="-993365"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29</a:t>
            </a:r>
            <a:endParaRPr lang="en-GB" sz="2200" dirty="0">
              <a:ea typeface="Calibri"/>
              <a:cs typeface="Calibri"/>
            </a:endParaRPr>
          </a:p>
        </p:txBody>
      </p:sp>
    </p:spTree>
    <p:extLst>
      <p:ext uri="{BB962C8B-B14F-4D97-AF65-F5344CB8AC3E}">
        <p14:creationId xmlns:p14="http://schemas.microsoft.com/office/powerpoint/2010/main" val="3409177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0479" y="1138018"/>
            <a:ext cx="10783339" cy="5124480"/>
          </a:xfrm>
          <a:prstGeom prst="rect">
            <a:avLst/>
          </a:prstGeom>
          <a:noFill/>
        </p:spPr>
        <p:txBody>
          <a:bodyPr wrap="square" rtlCol="0">
            <a:spAutoFit/>
          </a:bodyPr>
          <a:lstStyle/>
          <a:p>
            <a:pPr marL="285750" indent="-285750" algn="just">
              <a:spcAft>
                <a:spcPts val="600"/>
              </a:spcAft>
              <a:buFont typeface="Wingdings" pitchFamily="2" charset="2"/>
              <a:buChar char="v"/>
            </a:pPr>
            <a:r>
              <a:rPr lang="en-US" sz="2600" dirty="0">
                <a:solidFill>
                  <a:schemeClr val="tx1">
                    <a:lumMod val="75000"/>
                    <a:lumOff val="25000"/>
                  </a:schemeClr>
                </a:solidFill>
                <a:latin typeface="Times New Roman" pitchFamily="18" charset="0"/>
                <a:cs typeface="Times New Roman" pitchFamily="18" charset="0"/>
              </a:rPr>
              <a:t>Crypto currencies have gained immense significance and popularity in recent times. With thousands of digital currencies available, selecting the right one can be challenging for users. </a:t>
            </a:r>
          </a:p>
          <a:p>
            <a:pPr marL="285750" indent="-285750" algn="just">
              <a:spcAft>
                <a:spcPts val="600"/>
              </a:spcAft>
              <a:buFont typeface="Wingdings" pitchFamily="2" charset="2"/>
              <a:buChar char="v"/>
            </a:pPr>
            <a:r>
              <a:rPr lang="en-US" sz="2600" dirty="0">
                <a:solidFill>
                  <a:schemeClr val="tx1">
                    <a:lumMod val="75000"/>
                    <a:lumOff val="25000"/>
                  </a:schemeClr>
                </a:solidFill>
                <a:latin typeface="Times New Roman" pitchFamily="18" charset="0"/>
                <a:cs typeface="Times New Roman" pitchFamily="18" charset="0"/>
              </a:rPr>
              <a:t>In the financial sector, accurately </a:t>
            </a:r>
            <a:r>
              <a:rPr lang="en-US" sz="2600" dirty="0">
                <a:solidFill>
                  <a:srgbClr val="0070C0"/>
                </a:solidFill>
                <a:latin typeface="Times New Roman" pitchFamily="18" charset="0"/>
                <a:cs typeface="Times New Roman" pitchFamily="18" charset="0"/>
              </a:rPr>
              <a:t>predicting future prices</a:t>
            </a:r>
            <a:r>
              <a:rPr lang="en-US" sz="2600" dirty="0">
                <a:solidFill>
                  <a:srgbClr val="006464"/>
                </a:solidFill>
                <a:latin typeface="Times New Roman" pitchFamily="18" charset="0"/>
                <a:cs typeface="Times New Roman" pitchFamily="18" charset="0"/>
              </a:rPr>
              <a:t> </a:t>
            </a:r>
            <a:r>
              <a:rPr lang="en-US" sz="2600" dirty="0">
                <a:solidFill>
                  <a:schemeClr val="tx1">
                    <a:lumMod val="75000"/>
                    <a:lumOff val="25000"/>
                  </a:schemeClr>
                </a:solidFill>
                <a:latin typeface="Times New Roman" pitchFamily="18" charset="0"/>
                <a:cs typeface="Times New Roman" pitchFamily="18" charset="0"/>
              </a:rPr>
              <a:t>is crucial for profitable investments in digital currencies. However, price prediction in this realm poses unique challenges, as it lacks physical goods or services as the basis, unlike stock prices. </a:t>
            </a:r>
          </a:p>
          <a:p>
            <a:pPr marL="285750" indent="-285750" algn="just">
              <a:spcAft>
                <a:spcPts val="600"/>
              </a:spcAft>
              <a:buFont typeface="Wingdings" pitchFamily="2" charset="2"/>
              <a:buChar char="v"/>
            </a:pPr>
            <a:r>
              <a:rPr lang="en-US" sz="2600" dirty="0">
                <a:solidFill>
                  <a:srgbClr val="0070C0"/>
                </a:solidFill>
                <a:latin typeface="Times New Roman" pitchFamily="18" charset="0"/>
                <a:cs typeface="Times New Roman" pitchFamily="18" charset="0"/>
              </a:rPr>
              <a:t>Machine learning </a:t>
            </a:r>
            <a:r>
              <a:rPr lang="en-US" sz="2600" dirty="0">
                <a:solidFill>
                  <a:schemeClr val="tx1">
                    <a:lumMod val="75000"/>
                    <a:lumOff val="25000"/>
                  </a:schemeClr>
                </a:solidFill>
                <a:latin typeface="Times New Roman" pitchFamily="18" charset="0"/>
                <a:cs typeface="Times New Roman" pitchFamily="18" charset="0"/>
              </a:rPr>
              <a:t>emerges as a pivotal tool for addressing this challenge and plays a vital role in price prediction. </a:t>
            </a:r>
          </a:p>
          <a:p>
            <a:pPr marL="285750" indent="-285750" algn="just">
              <a:spcAft>
                <a:spcPts val="600"/>
              </a:spcAft>
              <a:buFont typeface="Wingdings" pitchFamily="2" charset="2"/>
              <a:buChar char="v"/>
            </a:pPr>
            <a:r>
              <a:rPr lang="en-US" sz="2600" dirty="0">
                <a:solidFill>
                  <a:schemeClr val="tx1">
                    <a:lumMod val="75000"/>
                    <a:lumOff val="25000"/>
                  </a:schemeClr>
                </a:solidFill>
                <a:latin typeface="Times New Roman" pitchFamily="18" charset="0"/>
                <a:cs typeface="Times New Roman" pitchFamily="18" charset="0"/>
              </a:rPr>
              <a:t>This research analyzes three prominent currencies – Doge coin(Doge), </a:t>
            </a:r>
            <a:r>
              <a:rPr lang="en-US" sz="2600" dirty="0" err="1">
                <a:solidFill>
                  <a:schemeClr val="tx1">
                    <a:lumMod val="75000"/>
                    <a:lumOff val="25000"/>
                  </a:schemeClr>
                </a:solidFill>
                <a:latin typeface="Times New Roman" pitchFamily="18" charset="0"/>
                <a:cs typeface="Times New Roman" pitchFamily="18" charset="0"/>
              </a:rPr>
              <a:t>Ripple_XRP</a:t>
            </a:r>
            <a:r>
              <a:rPr lang="en-US" sz="2600" dirty="0">
                <a:solidFill>
                  <a:schemeClr val="tx1">
                    <a:lumMod val="75000"/>
                    <a:lumOff val="25000"/>
                  </a:schemeClr>
                </a:solidFill>
                <a:latin typeface="Times New Roman" pitchFamily="18" charset="0"/>
                <a:cs typeface="Times New Roman" pitchFamily="18" charset="0"/>
              </a:rPr>
              <a:t>(XRP), </a:t>
            </a:r>
            <a:r>
              <a:rPr lang="en-US" sz="2600" dirty="0" err="1">
                <a:solidFill>
                  <a:schemeClr val="tx1">
                    <a:lumMod val="75000"/>
                    <a:lumOff val="25000"/>
                  </a:schemeClr>
                </a:solidFill>
                <a:latin typeface="Times New Roman" pitchFamily="18" charset="0"/>
                <a:cs typeface="Times New Roman" pitchFamily="18" charset="0"/>
              </a:rPr>
              <a:t>Ethereum</a:t>
            </a:r>
            <a:r>
              <a:rPr lang="en-US" sz="2600" dirty="0">
                <a:solidFill>
                  <a:schemeClr val="tx1">
                    <a:lumMod val="75000"/>
                    <a:lumOff val="25000"/>
                  </a:schemeClr>
                </a:solidFill>
                <a:latin typeface="Times New Roman" pitchFamily="18" charset="0"/>
                <a:cs typeface="Times New Roman" pitchFamily="18" charset="0"/>
              </a:rPr>
              <a:t>(ETH) - employing three models: </a:t>
            </a:r>
            <a:r>
              <a:rPr lang="en-US" sz="2600" dirty="0">
                <a:solidFill>
                  <a:srgbClr val="0070C0"/>
                </a:solidFill>
                <a:latin typeface="Times New Roman" pitchFamily="18" charset="0"/>
                <a:cs typeface="Times New Roman" pitchFamily="18" charset="0"/>
              </a:rPr>
              <a:t>Bayesian Ridge, Huber </a:t>
            </a:r>
            <a:r>
              <a:rPr lang="en-US" sz="2600" dirty="0" err="1">
                <a:solidFill>
                  <a:srgbClr val="0070C0"/>
                </a:solidFill>
                <a:latin typeface="Times New Roman" pitchFamily="18" charset="0"/>
                <a:cs typeface="Times New Roman" pitchFamily="18" charset="0"/>
              </a:rPr>
              <a:t>Regressor</a:t>
            </a:r>
            <a:r>
              <a:rPr lang="en-US" sz="2600" dirty="0">
                <a:solidFill>
                  <a:srgbClr val="0070C0"/>
                </a:solidFill>
                <a:latin typeface="Times New Roman" pitchFamily="18" charset="0"/>
                <a:cs typeface="Times New Roman" pitchFamily="18" charset="0"/>
              </a:rPr>
              <a:t>, Elastic Net. </a:t>
            </a:r>
          </a:p>
        </p:txBody>
      </p:sp>
      <p:sp>
        <p:nvSpPr>
          <p:cNvPr id="15" name="TextBox 14">
            <a:extLst>
              <a:ext uri="{FF2B5EF4-FFF2-40B4-BE49-F238E27FC236}">
                <a16:creationId xmlns:a16="http://schemas.microsoft.com/office/drawing/2014/main" xmlns="" id="{2016BAEA-AD83-8C99-327F-A9DDC70ABE85}"/>
              </a:ext>
            </a:extLst>
          </p:cNvPr>
          <p:cNvSpPr txBox="1"/>
          <p:nvPr/>
        </p:nvSpPr>
        <p:spPr>
          <a:xfrm>
            <a:off x="1446663" y="386798"/>
            <a:ext cx="9389659" cy="458587"/>
          </a:xfrm>
          <a:prstGeom prst="rect">
            <a:avLst/>
          </a:prstGeom>
          <a:noFill/>
        </p:spPr>
        <p:txBody>
          <a:bodyPr wrap="square" rtlCol="0">
            <a:spAutoFit/>
          </a:bodyPr>
          <a:lstStyle/>
          <a:p>
            <a:pPr algn="ctr">
              <a:lnSpc>
                <a:spcPct val="85000"/>
              </a:lnSpc>
              <a:spcBef>
                <a:spcPct val="0"/>
              </a:spcBef>
            </a:pPr>
            <a:r>
              <a:rPr lang="en-GB" sz="2800" b="1" spc="-50" dirty="0">
                <a:effectLst>
                  <a:glow rad="63500">
                    <a:schemeClr val="accent1">
                      <a:satMod val="175000"/>
                      <a:alpha val="40000"/>
                    </a:schemeClr>
                  </a:glow>
                </a:effectLst>
                <a:latin typeface="Times New Roman" pitchFamily="18" charset="0"/>
                <a:ea typeface="+mj-ea"/>
                <a:cs typeface="Times New Roman" pitchFamily="18" charset="0"/>
              </a:rPr>
              <a:t>ABSTRACT</a:t>
            </a:r>
          </a:p>
        </p:txBody>
      </p:sp>
      <p:sp>
        <p:nvSpPr>
          <p:cNvPr id="17" name="Oval 16">
            <a:extLst>
              <a:ext uri="{FF2B5EF4-FFF2-40B4-BE49-F238E27FC236}">
                <a16:creationId xmlns:a16="http://schemas.microsoft.com/office/drawing/2014/main" xmlns="" id="{6C63E738-1C6D-B33F-A4F0-C605EB112907}"/>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200" dirty="0">
                <a:ea typeface="Calibri"/>
                <a:cs typeface="Calibri"/>
              </a:rPr>
              <a:t>2</a:t>
            </a:r>
          </a:p>
        </p:txBody>
      </p:sp>
      <p:sp>
        <p:nvSpPr>
          <p:cNvPr id="19" name="Oval 18">
            <a:extLst>
              <a:ext uri="{FF2B5EF4-FFF2-40B4-BE49-F238E27FC236}">
                <a16:creationId xmlns:a16="http://schemas.microsoft.com/office/drawing/2014/main" xmlns="" id="{35B25044-A2AC-61F8-FECE-A1166EEE431A}"/>
              </a:ext>
            </a:extLst>
          </p:cNvPr>
          <p:cNvSpPr/>
          <p:nvPr/>
        </p:nvSpPr>
        <p:spPr>
          <a:xfrm>
            <a:off x="-978988" y="630259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200" dirty="0">
                <a:ea typeface="Calibri"/>
                <a:cs typeface="Calibri"/>
              </a:rPr>
              <a:t>3</a:t>
            </a:r>
          </a:p>
        </p:txBody>
      </p:sp>
    </p:spTree>
    <p:extLst>
      <p:ext uri="{BB962C8B-B14F-4D97-AF65-F5344CB8AC3E}">
        <p14:creationId xmlns:p14="http://schemas.microsoft.com/office/powerpoint/2010/main" val="2457821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670" y="338892"/>
            <a:ext cx="11409529" cy="523220"/>
          </a:xfrm>
          <a:prstGeom prst="rect">
            <a:avLst/>
          </a:prstGeom>
          <a:noFill/>
        </p:spPr>
        <p:txBody>
          <a:bodyPr wrap="square" rtlCol="0">
            <a:spAutoFit/>
          </a:bodyPr>
          <a:lstStyle/>
          <a:p>
            <a:pPr algn="ctr"/>
            <a:r>
              <a:rPr lang="en-US" sz="2800" b="1" spc="-50" dirty="0" smtClean="0">
                <a:effectLst>
                  <a:glow rad="63500">
                    <a:schemeClr val="accent1">
                      <a:satMod val="175000"/>
                      <a:alpha val="40000"/>
                    </a:schemeClr>
                  </a:glow>
                </a:effectLst>
                <a:latin typeface="Times New Roman" pitchFamily="18" charset="0"/>
                <a:ea typeface="+mj-ea"/>
                <a:cs typeface="Times New Roman" pitchFamily="18" charset="0"/>
              </a:rPr>
              <a:t>SCREENSHOTS </a:t>
            </a:r>
            <a:endParaRPr lang="en-IN" sz="2800" b="1" spc="-50" dirty="0">
              <a:effectLst>
                <a:glow rad="63500">
                  <a:schemeClr val="accent1">
                    <a:satMod val="175000"/>
                    <a:alpha val="40000"/>
                  </a:schemeClr>
                </a:glow>
              </a:effectLst>
              <a:latin typeface="Times New Roman" pitchFamily="18" charset="0"/>
              <a:ea typeface="+mj-ea"/>
              <a:cs typeface="Times New Roman" pitchFamily="18" charset="0"/>
            </a:endParaRPr>
          </a:p>
        </p:txBody>
      </p:sp>
      <p:pic>
        <p:nvPicPr>
          <p:cNvPr id="3" name="Picture 2"/>
          <p:cNvPicPr/>
          <p:nvPr/>
        </p:nvPicPr>
        <p:blipFill rotWithShape="1">
          <a:blip r:embed="rId2" cstate="print">
            <a:extLst>
              <a:ext uri="{28A0092B-C50C-407E-A947-70E740481C1C}">
                <a14:useLocalDpi xmlns:a14="http://schemas.microsoft.com/office/drawing/2010/main" val="0"/>
              </a:ext>
            </a:extLst>
          </a:blip>
          <a:srcRect b="4757"/>
          <a:stretch/>
        </p:blipFill>
        <p:spPr bwMode="auto">
          <a:xfrm>
            <a:off x="809996" y="1233055"/>
            <a:ext cx="4785360" cy="4089571"/>
          </a:xfrm>
          <a:prstGeom prst="rect">
            <a:avLst/>
          </a:prstGeom>
          <a:ln>
            <a:noFill/>
          </a:ln>
          <a:extLst>
            <a:ext uri="{53640926-AAD7-44D8-BBD7-CCE9431645EC}">
              <a14:shadowObscured xmlns:a14="http://schemas.microsoft.com/office/drawing/2010/main"/>
            </a:ext>
          </a:extLst>
        </p:spPr>
      </p:pic>
      <p:pic>
        <p:nvPicPr>
          <p:cNvPr id="4" name="Picture 3"/>
          <p:cNvPicPr/>
          <p:nvPr/>
        </p:nvPicPr>
        <p:blipFill rotWithShape="1">
          <a:blip r:embed="rId3" cstate="print">
            <a:extLst>
              <a:ext uri="{28A0092B-C50C-407E-A947-70E740481C1C}">
                <a14:useLocalDpi xmlns:a14="http://schemas.microsoft.com/office/drawing/2010/main" val="0"/>
              </a:ext>
            </a:extLst>
          </a:blip>
          <a:srcRect b="3981"/>
          <a:stretch/>
        </p:blipFill>
        <p:spPr bwMode="auto">
          <a:xfrm>
            <a:off x="6285628" y="1233056"/>
            <a:ext cx="4919184" cy="4089570"/>
          </a:xfrm>
          <a:prstGeom prst="rect">
            <a:avLst/>
          </a:prstGeom>
          <a:ln>
            <a:noFill/>
          </a:ln>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xmlns="" id="{26AE3523-3B91-EBF5-5D6D-39B2B34B3C72}"/>
              </a:ext>
            </a:extLst>
          </p:cNvPr>
          <p:cNvSpPr/>
          <p:nvPr/>
        </p:nvSpPr>
        <p:spPr>
          <a:xfrm>
            <a:off x="54744" y="629728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29</a:t>
            </a:r>
          </a:p>
        </p:txBody>
      </p:sp>
      <p:sp>
        <p:nvSpPr>
          <p:cNvPr id="6" name="Oval 5">
            <a:extLst>
              <a:ext uri="{FF2B5EF4-FFF2-40B4-BE49-F238E27FC236}">
                <a16:creationId xmlns:a16="http://schemas.microsoft.com/office/drawing/2014/main" xmlns="" id="{26AE3523-3B91-EBF5-5D6D-39B2B34B3C72}"/>
              </a:ext>
            </a:extLst>
          </p:cNvPr>
          <p:cNvSpPr/>
          <p:nvPr/>
        </p:nvSpPr>
        <p:spPr>
          <a:xfrm>
            <a:off x="-825861" y="6323999"/>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30</a:t>
            </a:r>
          </a:p>
        </p:txBody>
      </p:sp>
      <p:sp>
        <p:nvSpPr>
          <p:cNvPr id="7" name="TextBox 6"/>
          <p:cNvSpPr txBox="1"/>
          <p:nvPr/>
        </p:nvSpPr>
        <p:spPr>
          <a:xfrm>
            <a:off x="807818" y="5523580"/>
            <a:ext cx="4785360" cy="307777"/>
          </a:xfrm>
          <a:prstGeom prst="rect">
            <a:avLst/>
          </a:prstGeom>
          <a:noFill/>
        </p:spPr>
        <p:txBody>
          <a:bodyPr wrap="square" rtlCol="0">
            <a:spAutoFit/>
          </a:bodyPr>
          <a:lstStyle/>
          <a:p>
            <a:pPr algn="ctr"/>
            <a:r>
              <a:rPr lang="en-US" sz="1400" b="1" i="1" dirty="0" smtClean="0">
                <a:latin typeface="Times New Roman" pitchFamily="18" charset="0"/>
                <a:cs typeface="Times New Roman" pitchFamily="18" charset="0"/>
              </a:rPr>
              <a:t>Fig 1. Home page</a:t>
            </a:r>
            <a:endParaRPr lang="en-IN" b="1" i="1" dirty="0">
              <a:latin typeface="Times New Roman" pitchFamily="18" charset="0"/>
              <a:cs typeface="Times New Roman" pitchFamily="18" charset="0"/>
            </a:endParaRPr>
          </a:p>
        </p:txBody>
      </p:sp>
      <p:sp>
        <p:nvSpPr>
          <p:cNvPr id="8" name="TextBox 7"/>
          <p:cNvSpPr txBox="1"/>
          <p:nvPr/>
        </p:nvSpPr>
        <p:spPr>
          <a:xfrm>
            <a:off x="6398396" y="5462025"/>
            <a:ext cx="4919184" cy="307777"/>
          </a:xfrm>
          <a:prstGeom prst="rect">
            <a:avLst/>
          </a:prstGeom>
          <a:noFill/>
        </p:spPr>
        <p:txBody>
          <a:bodyPr wrap="square" rtlCol="0">
            <a:spAutoFit/>
          </a:bodyPr>
          <a:lstStyle/>
          <a:p>
            <a:pPr algn="ctr"/>
            <a:r>
              <a:rPr lang="en-US" sz="1400" b="1" i="1" dirty="0">
                <a:latin typeface="Times New Roman" pitchFamily="18" charset="0"/>
                <a:cs typeface="Times New Roman" pitchFamily="18" charset="0"/>
              </a:rPr>
              <a:t>Fig 2. Doge Prediction page</a:t>
            </a:r>
            <a:endParaRPr lang="en-IN" sz="1400" b="1" i="1" dirty="0">
              <a:latin typeface="Times New Roman" pitchFamily="18" charset="0"/>
              <a:cs typeface="Times New Roman" pitchFamily="18" charset="0"/>
            </a:endParaRPr>
          </a:p>
        </p:txBody>
      </p:sp>
    </p:spTree>
    <p:extLst>
      <p:ext uri="{BB962C8B-B14F-4D97-AF65-F5344CB8AC3E}">
        <p14:creationId xmlns:p14="http://schemas.microsoft.com/office/powerpoint/2010/main" val="3698448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cstate="print">
            <a:extLst>
              <a:ext uri="{28A0092B-C50C-407E-A947-70E740481C1C}">
                <a14:useLocalDpi xmlns:a14="http://schemas.microsoft.com/office/drawing/2010/main" val="0"/>
              </a:ext>
            </a:extLst>
          </a:blip>
          <a:srcRect b="4761"/>
          <a:stretch/>
        </p:blipFill>
        <p:spPr bwMode="auto">
          <a:xfrm>
            <a:off x="977936" y="599151"/>
            <a:ext cx="4781417" cy="5119260"/>
          </a:xfrm>
          <a:prstGeom prst="rect">
            <a:avLst/>
          </a:prstGeom>
          <a:ln>
            <a:noFill/>
          </a:ln>
          <a:extLst>
            <a:ext uri="{53640926-AAD7-44D8-BBD7-CCE9431645EC}">
              <a14:shadowObscured xmlns:a14="http://schemas.microsoft.com/office/drawing/2010/main"/>
            </a:ext>
          </a:extLst>
        </p:spPr>
      </p:pic>
      <p:pic>
        <p:nvPicPr>
          <p:cNvPr id="3" name="Picture 2"/>
          <p:cNvPicPr/>
          <p:nvPr/>
        </p:nvPicPr>
        <p:blipFill rotWithShape="1">
          <a:blip r:embed="rId3" cstate="print">
            <a:extLst>
              <a:ext uri="{28A0092B-C50C-407E-A947-70E740481C1C}">
                <a14:useLocalDpi xmlns:a14="http://schemas.microsoft.com/office/drawing/2010/main" val="0"/>
              </a:ext>
            </a:extLst>
          </a:blip>
          <a:srcRect b="5136"/>
          <a:stretch/>
        </p:blipFill>
        <p:spPr bwMode="auto">
          <a:xfrm>
            <a:off x="6373502" y="599151"/>
            <a:ext cx="4844415" cy="5119259"/>
          </a:xfrm>
          <a:prstGeom prst="rect">
            <a:avLst/>
          </a:prstGeom>
          <a:ln>
            <a:noFill/>
          </a:ln>
          <a:extLst>
            <a:ext uri="{53640926-AAD7-44D8-BBD7-CCE9431645EC}">
              <a14:shadowObscured xmlns:a14="http://schemas.microsoft.com/office/drawing/2010/main"/>
            </a:ext>
          </a:extLst>
        </p:spPr>
      </p:pic>
      <p:sp>
        <p:nvSpPr>
          <p:cNvPr id="4" name="Oval 3">
            <a:extLst>
              <a:ext uri="{FF2B5EF4-FFF2-40B4-BE49-F238E27FC236}">
                <a16:creationId xmlns:a16="http://schemas.microsoft.com/office/drawing/2014/main" xmlns="" id="{26AE3523-3B91-EBF5-5D6D-39B2B34B3C72}"/>
              </a:ext>
            </a:extLst>
          </p:cNvPr>
          <p:cNvSpPr/>
          <p:nvPr/>
        </p:nvSpPr>
        <p:spPr>
          <a:xfrm>
            <a:off x="54744" y="6400800"/>
            <a:ext cx="573053" cy="457200"/>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ea typeface="Calibri"/>
                <a:cs typeface="Calibri"/>
              </a:rPr>
              <a:t>30</a:t>
            </a:r>
          </a:p>
        </p:txBody>
      </p:sp>
      <p:sp>
        <p:nvSpPr>
          <p:cNvPr id="5" name="Oval 4">
            <a:extLst>
              <a:ext uri="{FF2B5EF4-FFF2-40B4-BE49-F238E27FC236}">
                <a16:creationId xmlns:a16="http://schemas.microsoft.com/office/drawing/2014/main" xmlns="" id="{26AE3523-3B91-EBF5-5D6D-39B2B34B3C72}"/>
              </a:ext>
            </a:extLst>
          </p:cNvPr>
          <p:cNvSpPr/>
          <p:nvPr/>
        </p:nvSpPr>
        <p:spPr>
          <a:xfrm>
            <a:off x="-747148" y="6250632"/>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31</a:t>
            </a:r>
          </a:p>
        </p:txBody>
      </p:sp>
      <p:sp>
        <p:nvSpPr>
          <p:cNvPr id="6" name="TextBox 5"/>
          <p:cNvSpPr txBox="1"/>
          <p:nvPr/>
        </p:nvSpPr>
        <p:spPr>
          <a:xfrm>
            <a:off x="977936" y="5882184"/>
            <a:ext cx="4658589" cy="368447"/>
          </a:xfrm>
          <a:prstGeom prst="rect">
            <a:avLst/>
          </a:prstGeom>
          <a:noFill/>
        </p:spPr>
        <p:txBody>
          <a:bodyPr wrap="square" rtlCol="0">
            <a:spAutoFit/>
          </a:bodyPr>
          <a:lstStyle/>
          <a:p>
            <a:pPr algn="ctr"/>
            <a:r>
              <a:rPr lang="en-US" sz="1400" b="1" i="1" dirty="0">
                <a:latin typeface="Times New Roman" pitchFamily="18" charset="0"/>
                <a:cs typeface="Times New Roman" pitchFamily="18" charset="0"/>
              </a:rPr>
              <a:t>Fig 3.</a:t>
            </a:r>
            <a:r>
              <a:rPr lang="en-US" dirty="0" smtClean="0"/>
              <a:t> </a:t>
            </a:r>
            <a:r>
              <a:rPr lang="en-US" sz="1400" b="1" i="1" dirty="0" err="1">
                <a:latin typeface="Times New Roman" pitchFamily="18" charset="0"/>
                <a:cs typeface="Times New Roman" pitchFamily="18" charset="0"/>
              </a:rPr>
              <a:t>Ethereum</a:t>
            </a:r>
            <a:r>
              <a:rPr lang="en-US" sz="1400" b="1" i="1" dirty="0">
                <a:latin typeface="Times New Roman" pitchFamily="18" charset="0"/>
                <a:cs typeface="Times New Roman" pitchFamily="18" charset="0"/>
              </a:rPr>
              <a:t> </a:t>
            </a:r>
            <a:r>
              <a:rPr lang="en-US" sz="1400" b="1" i="1" dirty="0" smtClean="0">
                <a:latin typeface="Times New Roman" pitchFamily="18" charset="0"/>
                <a:cs typeface="Times New Roman" pitchFamily="18" charset="0"/>
              </a:rPr>
              <a:t>Prediction </a:t>
            </a:r>
            <a:r>
              <a:rPr lang="en-US" sz="1400" b="1" i="1" dirty="0">
                <a:latin typeface="Times New Roman" pitchFamily="18" charset="0"/>
                <a:cs typeface="Times New Roman" pitchFamily="18" charset="0"/>
              </a:rPr>
              <a:t>page</a:t>
            </a:r>
            <a:endParaRPr lang="en-IN" sz="1400" b="1" i="1" dirty="0">
              <a:latin typeface="Times New Roman" pitchFamily="18" charset="0"/>
              <a:cs typeface="Times New Roman" pitchFamily="18" charset="0"/>
            </a:endParaRPr>
          </a:p>
        </p:txBody>
      </p:sp>
      <p:sp>
        <p:nvSpPr>
          <p:cNvPr id="7" name="TextBox 6"/>
          <p:cNvSpPr txBox="1"/>
          <p:nvPr/>
        </p:nvSpPr>
        <p:spPr>
          <a:xfrm>
            <a:off x="6578221" y="5882184"/>
            <a:ext cx="4531057" cy="307777"/>
          </a:xfrm>
          <a:prstGeom prst="rect">
            <a:avLst/>
          </a:prstGeom>
          <a:noFill/>
        </p:spPr>
        <p:txBody>
          <a:bodyPr wrap="square" rtlCol="0">
            <a:spAutoFit/>
          </a:bodyPr>
          <a:lstStyle/>
          <a:p>
            <a:pPr algn="ctr"/>
            <a:r>
              <a:rPr lang="en-US" sz="1400" b="1" i="1" dirty="0">
                <a:latin typeface="Times New Roman" pitchFamily="18" charset="0"/>
                <a:cs typeface="Times New Roman" pitchFamily="18" charset="0"/>
              </a:rPr>
              <a:t>Fig 4. </a:t>
            </a:r>
            <a:r>
              <a:rPr lang="en-US" sz="1400" b="1" i="1" dirty="0" err="1">
                <a:latin typeface="Times New Roman" pitchFamily="18" charset="0"/>
                <a:cs typeface="Times New Roman" pitchFamily="18" charset="0"/>
              </a:rPr>
              <a:t>Ripple_XRP</a:t>
            </a:r>
            <a:r>
              <a:rPr lang="en-US" sz="1400" b="1" i="1" dirty="0">
                <a:latin typeface="Times New Roman" pitchFamily="18" charset="0"/>
                <a:cs typeface="Times New Roman" pitchFamily="18" charset="0"/>
              </a:rPr>
              <a:t> Prediction page</a:t>
            </a:r>
            <a:endParaRPr lang="en-IN" sz="1400" b="1" i="1" dirty="0">
              <a:latin typeface="Times New Roman" pitchFamily="18" charset="0"/>
              <a:cs typeface="Times New Roman" pitchFamily="18" charset="0"/>
            </a:endParaRPr>
          </a:p>
        </p:txBody>
      </p:sp>
    </p:spTree>
    <p:extLst>
      <p:ext uri="{BB962C8B-B14F-4D97-AF65-F5344CB8AC3E}">
        <p14:creationId xmlns:p14="http://schemas.microsoft.com/office/powerpoint/2010/main" val="2247524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218" y="1228298"/>
            <a:ext cx="5158853" cy="423739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2812" y="1173707"/>
            <a:ext cx="4804012" cy="4291985"/>
          </a:xfrm>
          <a:prstGeom prst="rect">
            <a:avLst/>
          </a:prstGeom>
        </p:spPr>
      </p:pic>
      <p:sp>
        <p:nvSpPr>
          <p:cNvPr id="4" name="TextBox 3"/>
          <p:cNvSpPr txBox="1"/>
          <p:nvPr/>
        </p:nvSpPr>
        <p:spPr>
          <a:xfrm>
            <a:off x="805218" y="5663821"/>
            <a:ext cx="5158853" cy="307777"/>
          </a:xfrm>
          <a:prstGeom prst="rect">
            <a:avLst/>
          </a:prstGeom>
          <a:noFill/>
        </p:spPr>
        <p:txBody>
          <a:bodyPr wrap="square" rtlCol="0">
            <a:spAutoFit/>
          </a:bodyPr>
          <a:lstStyle/>
          <a:p>
            <a:pPr algn="ctr"/>
            <a:r>
              <a:rPr lang="en-US" sz="1400" b="1" i="1" dirty="0">
                <a:latin typeface="Times New Roman" pitchFamily="18" charset="0"/>
                <a:cs typeface="Times New Roman" pitchFamily="18" charset="0"/>
              </a:rPr>
              <a:t>Fig 5. Team Member Details</a:t>
            </a:r>
            <a:endParaRPr lang="en-IN" sz="1400" b="1" i="1" dirty="0">
              <a:latin typeface="Times New Roman" pitchFamily="18" charset="0"/>
              <a:cs typeface="Times New Roman" pitchFamily="18" charset="0"/>
            </a:endParaRPr>
          </a:p>
        </p:txBody>
      </p:sp>
      <p:sp>
        <p:nvSpPr>
          <p:cNvPr id="5" name="TextBox 4"/>
          <p:cNvSpPr txBox="1"/>
          <p:nvPr/>
        </p:nvSpPr>
        <p:spPr>
          <a:xfrm>
            <a:off x="6632812" y="5663821"/>
            <a:ext cx="4804012" cy="307777"/>
          </a:xfrm>
          <a:prstGeom prst="rect">
            <a:avLst/>
          </a:prstGeom>
          <a:noFill/>
        </p:spPr>
        <p:txBody>
          <a:bodyPr wrap="square" rtlCol="0">
            <a:spAutoFit/>
          </a:bodyPr>
          <a:lstStyle/>
          <a:p>
            <a:pPr algn="ctr"/>
            <a:r>
              <a:rPr lang="en-US" sz="1400" b="1" i="1" dirty="0">
                <a:latin typeface="Times New Roman" pitchFamily="18" charset="0"/>
                <a:cs typeface="Times New Roman" pitchFamily="18" charset="0"/>
              </a:rPr>
              <a:t>Fig 6. Users Personal Information Database</a:t>
            </a:r>
            <a:endParaRPr lang="en-IN" sz="1400" b="1" i="1" dirty="0">
              <a:latin typeface="Times New Roman" pitchFamily="18" charset="0"/>
              <a:cs typeface="Times New Roman" pitchFamily="18" charset="0"/>
            </a:endParaRPr>
          </a:p>
        </p:txBody>
      </p:sp>
      <p:sp>
        <p:nvSpPr>
          <p:cNvPr id="6" name="Oval 5">
            <a:extLst>
              <a:ext uri="{FF2B5EF4-FFF2-40B4-BE49-F238E27FC236}">
                <a16:creationId xmlns:a16="http://schemas.microsoft.com/office/drawing/2014/main" xmlns="" id="{26AE3523-3B91-EBF5-5D6D-39B2B34B3C72}"/>
              </a:ext>
            </a:extLst>
          </p:cNvPr>
          <p:cNvSpPr/>
          <p:nvPr/>
        </p:nvSpPr>
        <p:spPr>
          <a:xfrm>
            <a:off x="54744" y="6400800"/>
            <a:ext cx="573053" cy="457200"/>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ea typeface="Calibri"/>
                <a:cs typeface="Calibri"/>
              </a:rPr>
              <a:t>31</a:t>
            </a:r>
          </a:p>
        </p:txBody>
      </p:sp>
      <p:sp>
        <p:nvSpPr>
          <p:cNvPr id="7" name="Oval 6">
            <a:extLst>
              <a:ext uri="{FF2B5EF4-FFF2-40B4-BE49-F238E27FC236}">
                <a16:creationId xmlns:a16="http://schemas.microsoft.com/office/drawing/2014/main" xmlns="" id="{26AE3523-3B91-EBF5-5D6D-39B2B34B3C72}"/>
              </a:ext>
            </a:extLst>
          </p:cNvPr>
          <p:cNvSpPr/>
          <p:nvPr/>
        </p:nvSpPr>
        <p:spPr>
          <a:xfrm>
            <a:off x="-761847" y="6400800"/>
            <a:ext cx="573053" cy="457200"/>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dirty="0" smtClean="0">
                <a:ea typeface="Calibri"/>
                <a:cs typeface="Calibri"/>
              </a:rPr>
              <a:t>32</a:t>
            </a:r>
          </a:p>
        </p:txBody>
      </p:sp>
    </p:spTree>
    <p:extLst>
      <p:ext uri="{BB962C8B-B14F-4D97-AF65-F5344CB8AC3E}">
        <p14:creationId xmlns:p14="http://schemas.microsoft.com/office/powerpoint/2010/main" val="3568920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023" y="441670"/>
            <a:ext cx="10836323" cy="523220"/>
          </a:xfrm>
          <a:prstGeom prst="rect">
            <a:avLst/>
          </a:prstGeom>
          <a:noFill/>
        </p:spPr>
        <p:txBody>
          <a:bodyPr wrap="square" rtlCol="0">
            <a:spAutoFit/>
          </a:bodyPr>
          <a:lstStyle/>
          <a:p>
            <a:pPr algn="ctr"/>
            <a:r>
              <a:rPr lang="en-US" sz="2800" b="1" spc="-50">
                <a:effectLst>
                  <a:glow rad="63500">
                    <a:schemeClr val="accent1">
                      <a:satMod val="175000"/>
                      <a:alpha val="40000"/>
                    </a:schemeClr>
                  </a:glow>
                </a:effectLst>
                <a:latin typeface="Times New Roman" pitchFamily="18" charset="0"/>
                <a:ea typeface="+mj-ea"/>
                <a:cs typeface="Times New Roman" pitchFamily="18" charset="0"/>
              </a:rPr>
              <a:t>REFERENCES</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802436" y="1187355"/>
            <a:ext cx="10497910" cy="5216813"/>
          </a:xfrm>
          <a:prstGeom prst="rect">
            <a:avLst/>
          </a:prstGeom>
          <a:noFill/>
        </p:spPr>
        <p:txBody>
          <a:bodyPr wrap="square" rtlCol="0">
            <a:spAutoFit/>
          </a:bodyPr>
          <a:lstStyle/>
          <a:p>
            <a:pPr marL="558800" lvl="0" indent="-457200" algn="just">
              <a:buSzPts val="2000"/>
              <a:buFont typeface="+mj-lt"/>
              <a:buAutoNum type="arabicPeriod"/>
            </a:pPr>
            <a:r>
              <a:rPr lang="en-US" sz="2250" err="1">
                <a:solidFill>
                  <a:srgbClr val="333333"/>
                </a:solidFill>
                <a:highlight>
                  <a:srgbClr val="FFFFFF"/>
                </a:highlight>
                <a:latin typeface="Times New Roman" pitchFamily="18" charset="0"/>
                <a:ea typeface="Times"/>
                <a:cs typeface="Times New Roman" pitchFamily="18" charset="0"/>
                <a:sym typeface="Times"/>
              </a:rPr>
              <a:t>Nakamoto</a:t>
            </a:r>
            <a:r>
              <a:rPr lang="en-US" sz="2250">
                <a:solidFill>
                  <a:srgbClr val="333333"/>
                </a:solidFill>
                <a:highlight>
                  <a:srgbClr val="FFFFFF"/>
                </a:highlight>
                <a:latin typeface="Times New Roman" pitchFamily="18" charset="0"/>
                <a:ea typeface="Times"/>
                <a:cs typeface="Times New Roman" pitchFamily="18" charset="0"/>
                <a:sym typeface="Times"/>
              </a:rPr>
              <a:t>, S. (2008). </a:t>
            </a:r>
            <a:r>
              <a:rPr lang="en-US" sz="2250" err="1">
                <a:solidFill>
                  <a:srgbClr val="333333"/>
                </a:solidFill>
                <a:highlight>
                  <a:srgbClr val="FFFFFF"/>
                </a:highlight>
                <a:latin typeface="Times New Roman" pitchFamily="18" charset="0"/>
                <a:ea typeface="Times"/>
                <a:cs typeface="Times New Roman" pitchFamily="18" charset="0"/>
                <a:sym typeface="Times"/>
              </a:rPr>
              <a:t>Bitcoin</a:t>
            </a:r>
            <a:r>
              <a:rPr lang="en-US" sz="2250">
                <a:solidFill>
                  <a:srgbClr val="333333"/>
                </a:solidFill>
                <a:highlight>
                  <a:srgbClr val="FFFFFF"/>
                </a:highlight>
                <a:latin typeface="Times New Roman" pitchFamily="18" charset="0"/>
                <a:ea typeface="Times"/>
                <a:cs typeface="Times New Roman" pitchFamily="18" charset="0"/>
                <a:sym typeface="Times"/>
              </a:rPr>
              <a:t>: A peer-to-peer electronic cash system. https://bitcoin.org/bitcoin.pdf</a:t>
            </a:r>
          </a:p>
          <a:p>
            <a:pPr marL="914400" lvl="0" indent="-457200" algn="just">
              <a:buFont typeface="+mj-lt"/>
              <a:buAutoNum type="arabicPeriod"/>
            </a:pPr>
            <a:endParaRPr lang="en-US" sz="2250">
              <a:solidFill>
                <a:srgbClr val="333333"/>
              </a:solidFill>
              <a:highlight>
                <a:srgbClr val="FFFFFF"/>
              </a:highlight>
              <a:latin typeface="Times New Roman" pitchFamily="18" charset="0"/>
              <a:ea typeface="Times"/>
              <a:cs typeface="Times New Roman" pitchFamily="18" charset="0"/>
              <a:sym typeface="Times"/>
            </a:endParaRPr>
          </a:p>
          <a:p>
            <a:pPr marL="457200" lvl="0" indent="-355600" algn="just">
              <a:buSzPts val="2000"/>
              <a:buFont typeface="Times"/>
              <a:buAutoNum type="arabicPeriod"/>
            </a:pPr>
            <a:r>
              <a:rPr lang="en-US" sz="2250">
                <a:solidFill>
                  <a:srgbClr val="333333"/>
                </a:solidFill>
                <a:highlight>
                  <a:srgbClr val="FFFFFF"/>
                </a:highlight>
                <a:latin typeface="Times New Roman" pitchFamily="18" charset="0"/>
                <a:ea typeface="Times"/>
                <a:cs typeface="Times New Roman" pitchFamily="18" charset="0"/>
                <a:sym typeface="Times"/>
              </a:rPr>
              <a:t>Harvey, C. (2014). </a:t>
            </a:r>
            <a:r>
              <a:rPr lang="en-US" sz="2250" err="1">
                <a:solidFill>
                  <a:srgbClr val="333333"/>
                </a:solidFill>
                <a:highlight>
                  <a:srgbClr val="FFFFFF"/>
                </a:highlight>
                <a:latin typeface="Times New Roman" pitchFamily="18" charset="0"/>
                <a:ea typeface="Times"/>
                <a:cs typeface="Times New Roman" pitchFamily="18" charset="0"/>
                <a:sym typeface="Times"/>
              </a:rPr>
              <a:t>Bitcoin</a:t>
            </a:r>
            <a:r>
              <a:rPr lang="en-US" sz="2250">
                <a:solidFill>
                  <a:srgbClr val="333333"/>
                </a:solidFill>
                <a:highlight>
                  <a:srgbClr val="FFFFFF"/>
                </a:highlight>
                <a:latin typeface="Times New Roman" pitchFamily="18" charset="0"/>
                <a:ea typeface="Times"/>
                <a:cs typeface="Times New Roman" pitchFamily="18" charset="0"/>
                <a:sym typeface="Times"/>
              </a:rPr>
              <a:t> myths and facts. Working paper, Duke University.  http://ssrn.com/abstract=2479670 </a:t>
            </a:r>
          </a:p>
          <a:p>
            <a:pPr marL="914400" lvl="0" indent="-457200" algn="just">
              <a:buFont typeface="+mj-lt"/>
              <a:buAutoNum type="arabicPeriod"/>
            </a:pPr>
            <a:endParaRPr lang="en-US" sz="2250">
              <a:solidFill>
                <a:srgbClr val="333333"/>
              </a:solidFill>
              <a:highlight>
                <a:srgbClr val="FFFFFF"/>
              </a:highlight>
              <a:latin typeface="Times New Roman" pitchFamily="18" charset="0"/>
              <a:ea typeface="Times"/>
              <a:cs typeface="Times New Roman" pitchFamily="18" charset="0"/>
              <a:sym typeface="Times"/>
            </a:endParaRPr>
          </a:p>
          <a:p>
            <a:pPr marL="457200" lvl="0" indent="-355600" algn="just">
              <a:buSzPts val="2000"/>
              <a:buFont typeface="Times"/>
              <a:buAutoNum type="arabicPeriod"/>
            </a:pPr>
            <a:r>
              <a:rPr lang="en-US" sz="2250" err="1">
                <a:solidFill>
                  <a:srgbClr val="333333"/>
                </a:solidFill>
                <a:highlight>
                  <a:srgbClr val="FFFFFF"/>
                </a:highlight>
                <a:latin typeface="Times New Roman" pitchFamily="18" charset="0"/>
                <a:ea typeface="Times"/>
                <a:cs typeface="Times New Roman" pitchFamily="18" charset="0"/>
                <a:sym typeface="Times"/>
              </a:rPr>
              <a:t>Athey</a:t>
            </a:r>
            <a:r>
              <a:rPr lang="en-US" sz="2250">
                <a:solidFill>
                  <a:srgbClr val="333333"/>
                </a:solidFill>
                <a:highlight>
                  <a:srgbClr val="FFFFFF"/>
                </a:highlight>
                <a:latin typeface="Times New Roman" pitchFamily="18" charset="0"/>
                <a:ea typeface="Times"/>
                <a:cs typeface="Times New Roman" pitchFamily="18" charset="0"/>
                <a:sym typeface="Times"/>
              </a:rPr>
              <a:t>, S., I. </a:t>
            </a:r>
            <a:r>
              <a:rPr lang="en-US" sz="2250" err="1">
                <a:solidFill>
                  <a:srgbClr val="333333"/>
                </a:solidFill>
                <a:highlight>
                  <a:srgbClr val="FFFFFF"/>
                </a:highlight>
                <a:latin typeface="Times New Roman" pitchFamily="18" charset="0"/>
                <a:ea typeface="Times"/>
                <a:cs typeface="Times New Roman" pitchFamily="18" charset="0"/>
                <a:sym typeface="Times"/>
              </a:rPr>
              <a:t>Parashkevov</a:t>
            </a:r>
            <a:r>
              <a:rPr lang="en-US" sz="2250">
                <a:solidFill>
                  <a:srgbClr val="333333"/>
                </a:solidFill>
                <a:highlight>
                  <a:srgbClr val="FFFFFF"/>
                </a:highlight>
                <a:latin typeface="Times New Roman" pitchFamily="18" charset="0"/>
                <a:ea typeface="Times"/>
                <a:cs typeface="Times New Roman" pitchFamily="18" charset="0"/>
                <a:sym typeface="Times"/>
              </a:rPr>
              <a:t>, V. </a:t>
            </a:r>
            <a:r>
              <a:rPr lang="en-US" sz="2250" err="1">
                <a:solidFill>
                  <a:srgbClr val="333333"/>
                </a:solidFill>
                <a:highlight>
                  <a:srgbClr val="FFFFFF"/>
                </a:highlight>
                <a:latin typeface="Times New Roman" pitchFamily="18" charset="0"/>
                <a:ea typeface="Times"/>
                <a:cs typeface="Times New Roman" pitchFamily="18" charset="0"/>
                <a:sym typeface="Times"/>
              </a:rPr>
              <a:t>Sarukkai</a:t>
            </a:r>
            <a:r>
              <a:rPr lang="en-US" sz="2250">
                <a:solidFill>
                  <a:srgbClr val="333333"/>
                </a:solidFill>
                <a:highlight>
                  <a:srgbClr val="FFFFFF"/>
                </a:highlight>
                <a:latin typeface="Times New Roman" pitchFamily="18" charset="0"/>
                <a:ea typeface="Times"/>
                <a:cs typeface="Times New Roman" pitchFamily="18" charset="0"/>
                <a:sym typeface="Times"/>
              </a:rPr>
              <a:t>, and J. Xia (2016). </a:t>
            </a:r>
            <a:r>
              <a:rPr lang="en-US" sz="2250" err="1">
                <a:solidFill>
                  <a:srgbClr val="333333"/>
                </a:solidFill>
                <a:highlight>
                  <a:srgbClr val="FFFFFF"/>
                </a:highlight>
                <a:latin typeface="Times New Roman" pitchFamily="18" charset="0"/>
                <a:ea typeface="Times"/>
                <a:cs typeface="Times New Roman" pitchFamily="18" charset="0"/>
                <a:sym typeface="Times"/>
              </a:rPr>
              <a:t>Bitcoin</a:t>
            </a:r>
            <a:r>
              <a:rPr lang="en-US" sz="2250">
                <a:solidFill>
                  <a:srgbClr val="333333"/>
                </a:solidFill>
                <a:highlight>
                  <a:srgbClr val="FFFFFF"/>
                </a:highlight>
                <a:latin typeface="Times New Roman" pitchFamily="18" charset="0"/>
                <a:ea typeface="Times"/>
                <a:cs typeface="Times New Roman" pitchFamily="18" charset="0"/>
                <a:sym typeface="Times"/>
              </a:rPr>
              <a:t> pricing, adoption, and usage: Theory and evidence. Working paper, Stanford University. </a:t>
            </a:r>
          </a:p>
          <a:p>
            <a:pPr marL="914400" lvl="0" indent="-457200" algn="just">
              <a:buFont typeface="+mj-lt"/>
              <a:buAutoNum type="arabicPeriod"/>
            </a:pPr>
            <a:endParaRPr lang="en-US" sz="2250">
              <a:solidFill>
                <a:srgbClr val="333333"/>
              </a:solidFill>
              <a:highlight>
                <a:srgbClr val="FFFFFF"/>
              </a:highlight>
              <a:latin typeface="Times New Roman" pitchFamily="18" charset="0"/>
              <a:ea typeface="Times"/>
              <a:cs typeface="Times New Roman" pitchFamily="18" charset="0"/>
              <a:sym typeface="Times"/>
            </a:endParaRPr>
          </a:p>
          <a:p>
            <a:pPr marL="457200" lvl="0" indent="-355600" algn="just">
              <a:buSzPts val="2000"/>
              <a:buFont typeface="Times"/>
              <a:buAutoNum type="arabicPeriod"/>
            </a:pPr>
            <a:r>
              <a:rPr lang="en-US" sz="2250" err="1">
                <a:solidFill>
                  <a:srgbClr val="333333"/>
                </a:solidFill>
                <a:highlight>
                  <a:srgbClr val="FFFFFF"/>
                </a:highlight>
                <a:latin typeface="Times New Roman" pitchFamily="18" charset="0"/>
                <a:ea typeface="Times"/>
                <a:cs typeface="Times New Roman" pitchFamily="18" charset="0"/>
                <a:sym typeface="Times"/>
              </a:rPr>
              <a:t>Pagnotta</a:t>
            </a:r>
            <a:r>
              <a:rPr lang="en-US" sz="2250">
                <a:solidFill>
                  <a:srgbClr val="333333"/>
                </a:solidFill>
                <a:highlight>
                  <a:srgbClr val="FFFFFF"/>
                </a:highlight>
                <a:latin typeface="Times New Roman" pitchFamily="18" charset="0"/>
                <a:ea typeface="Times"/>
                <a:cs typeface="Times New Roman" pitchFamily="18" charset="0"/>
                <a:sym typeface="Times"/>
              </a:rPr>
              <a:t>, E. and A. </a:t>
            </a:r>
            <a:r>
              <a:rPr lang="en-US" sz="2250" err="1">
                <a:solidFill>
                  <a:srgbClr val="333333"/>
                </a:solidFill>
                <a:highlight>
                  <a:srgbClr val="FFFFFF"/>
                </a:highlight>
                <a:latin typeface="Times New Roman" pitchFamily="18" charset="0"/>
                <a:ea typeface="Times"/>
                <a:cs typeface="Times New Roman" pitchFamily="18" charset="0"/>
                <a:sym typeface="Times"/>
              </a:rPr>
              <a:t>Buraschi</a:t>
            </a:r>
            <a:r>
              <a:rPr lang="en-US" sz="2250">
                <a:solidFill>
                  <a:srgbClr val="333333"/>
                </a:solidFill>
                <a:highlight>
                  <a:srgbClr val="FFFFFF"/>
                </a:highlight>
                <a:latin typeface="Times New Roman" pitchFamily="18" charset="0"/>
                <a:ea typeface="Times"/>
                <a:cs typeface="Times New Roman" pitchFamily="18" charset="0"/>
                <a:sym typeface="Times"/>
              </a:rPr>
              <a:t> (2018). An equilibrium valuation of </a:t>
            </a:r>
            <a:r>
              <a:rPr lang="en-US" sz="2250" err="1">
                <a:solidFill>
                  <a:srgbClr val="333333"/>
                </a:solidFill>
                <a:highlight>
                  <a:srgbClr val="FFFFFF"/>
                </a:highlight>
                <a:latin typeface="Times New Roman" pitchFamily="18" charset="0"/>
                <a:ea typeface="Times"/>
                <a:cs typeface="Times New Roman" pitchFamily="18" charset="0"/>
                <a:sym typeface="Times"/>
              </a:rPr>
              <a:t>bitcoin</a:t>
            </a:r>
            <a:r>
              <a:rPr lang="en-US" sz="2250">
                <a:solidFill>
                  <a:srgbClr val="333333"/>
                </a:solidFill>
                <a:highlight>
                  <a:srgbClr val="FFFFFF"/>
                </a:highlight>
                <a:latin typeface="Times New Roman" pitchFamily="18" charset="0"/>
                <a:ea typeface="Times"/>
                <a:cs typeface="Times New Roman" pitchFamily="18" charset="0"/>
                <a:sym typeface="Times"/>
              </a:rPr>
              <a:t> and decentralized network assets. Available at SSRN: https://ssrn.com/abstract=3142022. </a:t>
            </a:r>
          </a:p>
          <a:p>
            <a:pPr marL="914400" lvl="0" indent="-457200" algn="just">
              <a:buFont typeface="+mj-lt"/>
              <a:buAutoNum type="arabicPeriod"/>
            </a:pPr>
            <a:endParaRPr lang="en-US" sz="2250">
              <a:solidFill>
                <a:srgbClr val="333333"/>
              </a:solidFill>
              <a:highlight>
                <a:srgbClr val="FFFFFF"/>
              </a:highlight>
              <a:latin typeface="Times New Roman" pitchFamily="18" charset="0"/>
              <a:ea typeface="Times"/>
              <a:cs typeface="Times New Roman" pitchFamily="18" charset="0"/>
              <a:sym typeface="Times"/>
            </a:endParaRPr>
          </a:p>
          <a:p>
            <a:pPr marL="457200" lvl="0" indent="-355600" algn="just">
              <a:buClr>
                <a:srgbClr val="333333"/>
              </a:buClr>
              <a:buSzPts val="2000"/>
              <a:buFont typeface="Times"/>
              <a:buAutoNum type="arabicPeriod"/>
            </a:pPr>
            <a:r>
              <a:rPr lang="en-US" sz="2250" err="1">
                <a:solidFill>
                  <a:srgbClr val="333333"/>
                </a:solidFill>
                <a:highlight>
                  <a:srgbClr val="FFFFFF"/>
                </a:highlight>
                <a:latin typeface="Times New Roman" pitchFamily="18" charset="0"/>
                <a:ea typeface="Times"/>
                <a:cs typeface="Times New Roman" pitchFamily="18" charset="0"/>
                <a:sym typeface="Times"/>
              </a:rPr>
              <a:t>Raskin</a:t>
            </a:r>
            <a:r>
              <a:rPr lang="en-US" sz="2250">
                <a:solidFill>
                  <a:srgbClr val="333333"/>
                </a:solidFill>
                <a:highlight>
                  <a:srgbClr val="FFFFFF"/>
                </a:highlight>
                <a:latin typeface="Times New Roman" pitchFamily="18" charset="0"/>
                <a:ea typeface="Times"/>
                <a:cs typeface="Times New Roman" pitchFamily="18" charset="0"/>
                <a:sym typeface="Times"/>
              </a:rPr>
              <a:t>, M. and D. </a:t>
            </a:r>
            <a:r>
              <a:rPr lang="en-US" sz="2250" err="1">
                <a:solidFill>
                  <a:srgbClr val="333333"/>
                </a:solidFill>
                <a:highlight>
                  <a:srgbClr val="FFFFFF"/>
                </a:highlight>
                <a:latin typeface="Times New Roman" pitchFamily="18" charset="0"/>
                <a:ea typeface="Times"/>
                <a:cs typeface="Times New Roman" pitchFamily="18" charset="0"/>
                <a:sym typeface="Times"/>
              </a:rPr>
              <a:t>Yermack</a:t>
            </a:r>
            <a:r>
              <a:rPr lang="en-US" sz="2250">
                <a:solidFill>
                  <a:srgbClr val="333333"/>
                </a:solidFill>
                <a:highlight>
                  <a:srgbClr val="FFFFFF"/>
                </a:highlight>
                <a:latin typeface="Times New Roman" pitchFamily="18" charset="0"/>
                <a:ea typeface="Times"/>
                <a:cs typeface="Times New Roman" pitchFamily="18" charset="0"/>
                <a:sym typeface="Times"/>
              </a:rPr>
              <a:t> (2016). Digital currencies, decentralized ledgers, and the future of central banking. Working paper, National Bureau of Economic Research</a:t>
            </a:r>
          </a:p>
          <a:p>
            <a:endParaRPr lang="en-IN"/>
          </a:p>
        </p:txBody>
      </p:sp>
      <p:sp>
        <p:nvSpPr>
          <p:cNvPr id="6" name="Oval 5">
            <a:extLst>
              <a:ext uri="{FF2B5EF4-FFF2-40B4-BE49-F238E27FC236}">
                <a16:creationId xmlns:a16="http://schemas.microsoft.com/office/drawing/2014/main" xmlns="" id="{88E79406-33CE-5885-0EF3-41A42C32AA07}"/>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32</a:t>
            </a:r>
            <a:endParaRPr lang="en-GB" sz="2200" dirty="0">
              <a:ea typeface="Calibri"/>
              <a:cs typeface="Calibri"/>
            </a:endParaRPr>
          </a:p>
        </p:txBody>
      </p:sp>
      <p:sp>
        <p:nvSpPr>
          <p:cNvPr id="8" name="Oval 7">
            <a:extLst>
              <a:ext uri="{FF2B5EF4-FFF2-40B4-BE49-F238E27FC236}">
                <a16:creationId xmlns:a16="http://schemas.microsoft.com/office/drawing/2014/main" xmlns="" id="{AD4318D7-68D9-45CF-FFF2-C59B5112FCD2}"/>
              </a:ext>
            </a:extLst>
          </p:cNvPr>
          <p:cNvSpPr/>
          <p:nvPr/>
        </p:nvSpPr>
        <p:spPr>
          <a:xfrm>
            <a:off x="-863969"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33</a:t>
            </a:r>
            <a:endParaRPr lang="en-GB" sz="2200" dirty="0">
              <a:ea typeface="Calibri"/>
              <a:cs typeface="Calibri"/>
            </a:endParaRPr>
          </a:p>
        </p:txBody>
      </p:sp>
    </p:spTree>
    <p:extLst>
      <p:ext uri="{BB962C8B-B14F-4D97-AF65-F5344CB8AC3E}">
        <p14:creationId xmlns:p14="http://schemas.microsoft.com/office/powerpoint/2010/main" val="1176552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684" y="360433"/>
            <a:ext cx="10686197" cy="6247864"/>
          </a:xfrm>
          <a:prstGeom prst="rect">
            <a:avLst/>
          </a:prstGeom>
          <a:noFill/>
        </p:spPr>
        <p:txBody>
          <a:bodyPr wrap="square" rtlCol="0">
            <a:spAutoFit/>
          </a:bodyPr>
          <a:lstStyle/>
          <a:p>
            <a:pPr marL="558800" lvl="0" indent="-457200" algn="just">
              <a:buClr>
                <a:schemeClr val="accent1"/>
              </a:buClr>
              <a:buSzPts val="2000"/>
              <a:buFont typeface="+mj-lt"/>
              <a:buAutoNum type="arabicPeriod" startAt="6"/>
            </a:pPr>
            <a:r>
              <a:rPr lang="en-US" sz="2200">
                <a:solidFill>
                  <a:srgbClr val="333333"/>
                </a:solidFill>
                <a:highlight>
                  <a:srgbClr val="FFFFFF"/>
                </a:highlight>
                <a:latin typeface="Times New Roman" pitchFamily="18" charset="0"/>
                <a:ea typeface="Times"/>
                <a:cs typeface="Times New Roman" pitchFamily="18" charset="0"/>
                <a:sym typeface="Times"/>
              </a:rPr>
              <a:t>A. Ho, R. </a:t>
            </a:r>
            <a:r>
              <a:rPr lang="en-US" sz="2200" err="1">
                <a:solidFill>
                  <a:srgbClr val="333333"/>
                </a:solidFill>
                <a:highlight>
                  <a:srgbClr val="FFFFFF"/>
                </a:highlight>
                <a:latin typeface="Times New Roman" pitchFamily="18" charset="0"/>
                <a:ea typeface="Times"/>
                <a:cs typeface="Times New Roman" pitchFamily="18" charset="0"/>
                <a:sym typeface="Times"/>
              </a:rPr>
              <a:t>Vatambeti</a:t>
            </a:r>
            <a:r>
              <a:rPr lang="en-US" sz="2200">
                <a:solidFill>
                  <a:srgbClr val="333333"/>
                </a:solidFill>
                <a:highlight>
                  <a:srgbClr val="FFFFFF"/>
                </a:highlight>
                <a:latin typeface="Times New Roman" pitchFamily="18" charset="0"/>
                <a:ea typeface="Times"/>
                <a:cs typeface="Times New Roman" pitchFamily="18" charset="0"/>
                <a:sym typeface="Times"/>
              </a:rPr>
              <a:t> and S. K. </a:t>
            </a:r>
            <a:r>
              <a:rPr lang="en-US" sz="2200" err="1">
                <a:solidFill>
                  <a:srgbClr val="333333"/>
                </a:solidFill>
                <a:highlight>
                  <a:srgbClr val="FFFFFF"/>
                </a:highlight>
                <a:latin typeface="Times New Roman" pitchFamily="18" charset="0"/>
                <a:ea typeface="Times"/>
                <a:cs typeface="Times New Roman" pitchFamily="18" charset="0"/>
                <a:sym typeface="Times"/>
              </a:rPr>
              <a:t>Ravichandran</a:t>
            </a:r>
            <a:r>
              <a:rPr lang="en-US" sz="2200">
                <a:solidFill>
                  <a:srgbClr val="333333"/>
                </a:solidFill>
                <a:highlight>
                  <a:srgbClr val="FFFFFF"/>
                </a:highlight>
                <a:latin typeface="Times New Roman" pitchFamily="18" charset="0"/>
                <a:ea typeface="Times"/>
                <a:cs typeface="Times New Roman" pitchFamily="18" charset="0"/>
                <a:sym typeface="Times"/>
              </a:rPr>
              <a:t>, "</a:t>
            </a:r>
            <a:r>
              <a:rPr lang="en-US" sz="2200" err="1">
                <a:solidFill>
                  <a:srgbClr val="333333"/>
                </a:solidFill>
                <a:highlight>
                  <a:srgbClr val="FFFFFF"/>
                </a:highlight>
                <a:latin typeface="Times New Roman" pitchFamily="18" charset="0"/>
                <a:ea typeface="Times"/>
                <a:cs typeface="Times New Roman" pitchFamily="18" charset="0"/>
                <a:sym typeface="Times"/>
              </a:rPr>
              <a:t>Bitcoin</a:t>
            </a:r>
            <a:r>
              <a:rPr lang="en-US" sz="2200">
                <a:solidFill>
                  <a:srgbClr val="333333"/>
                </a:solidFill>
                <a:highlight>
                  <a:srgbClr val="FFFFFF"/>
                </a:highlight>
                <a:latin typeface="Times New Roman" pitchFamily="18" charset="0"/>
                <a:ea typeface="Times"/>
                <a:cs typeface="Times New Roman" pitchFamily="18" charset="0"/>
                <a:sym typeface="Times"/>
              </a:rPr>
              <a:t> Price Prediction Using Machine Learning and Artificial Neural Network Model", Indian Journal of Science and Technology, vol. 14, no. 27, pp. 2300-2308, 2021.</a:t>
            </a:r>
          </a:p>
          <a:p>
            <a:pPr marL="914400" lvl="0" indent="-457200" algn="just">
              <a:buFont typeface="+mj-lt"/>
              <a:buAutoNum type="arabicPeriod" startAt="6"/>
            </a:pPr>
            <a:endParaRPr lang="en-US" sz="1200">
              <a:solidFill>
                <a:srgbClr val="333333"/>
              </a:solidFill>
              <a:highlight>
                <a:srgbClr val="FFFFFF"/>
              </a:highlight>
              <a:latin typeface="Times New Roman" pitchFamily="18" charset="0"/>
              <a:ea typeface="Times"/>
              <a:cs typeface="Times New Roman" pitchFamily="18" charset="0"/>
              <a:sym typeface="Times"/>
            </a:endParaRPr>
          </a:p>
          <a:p>
            <a:pPr marL="558800" lvl="0" indent="-457200" algn="just">
              <a:buClr>
                <a:srgbClr val="333333"/>
              </a:buClr>
              <a:buSzPts val="2000"/>
              <a:buFont typeface="+mj-lt"/>
              <a:buAutoNum type="arabicPeriod" startAt="6"/>
            </a:pPr>
            <a:r>
              <a:rPr lang="en-US" sz="2200">
                <a:solidFill>
                  <a:srgbClr val="333333"/>
                </a:solidFill>
                <a:highlight>
                  <a:srgbClr val="FFFFFF"/>
                </a:highlight>
                <a:latin typeface="Times New Roman" pitchFamily="18" charset="0"/>
                <a:ea typeface="Times"/>
                <a:cs typeface="Times New Roman" pitchFamily="18" charset="0"/>
                <a:sym typeface="Times"/>
              </a:rPr>
              <a:t>Z. Li, Q. Lu, S. Chen, Y. Liu and X. </a:t>
            </a:r>
            <a:r>
              <a:rPr lang="en-US" sz="2200" err="1">
                <a:solidFill>
                  <a:srgbClr val="333333"/>
                </a:solidFill>
                <a:highlight>
                  <a:srgbClr val="FFFFFF"/>
                </a:highlight>
                <a:latin typeface="Times New Roman" pitchFamily="18" charset="0"/>
                <a:ea typeface="Times"/>
                <a:cs typeface="Times New Roman" pitchFamily="18" charset="0"/>
                <a:sym typeface="Times"/>
              </a:rPr>
              <a:t>Xu</a:t>
            </a:r>
            <a:r>
              <a:rPr lang="en-US" sz="2200">
                <a:solidFill>
                  <a:srgbClr val="333333"/>
                </a:solidFill>
                <a:highlight>
                  <a:srgbClr val="FFFFFF"/>
                </a:highlight>
                <a:latin typeface="Times New Roman" pitchFamily="18" charset="0"/>
                <a:ea typeface="Times"/>
                <a:cs typeface="Times New Roman" pitchFamily="18" charset="0"/>
                <a:sym typeface="Times"/>
              </a:rPr>
              <a:t>, "A Landscape of </a:t>
            </a:r>
            <a:r>
              <a:rPr lang="en-US" sz="2200" err="1">
                <a:solidFill>
                  <a:srgbClr val="333333"/>
                </a:solidFill>
                <a:highlight>
                  <a:srgbClr val="FFFFFF"/>
                </a:highlight>
                <a:latin typeface="Times New Roman" pitchFamily="18" charset="0"/>
                <a:ea typeface="Times"/>
                <a:cs typeface="Times New Roman" pitchFamily="18" charset="0"/>
                <a:sym typeface="Times"/>
              </a:rPr>
              <a:t>Cryptocurrencies</a:t>
            </a:r>
            <a:r>
              <a:rPr lang="en-US" sz="2200">
                <a:solidFill>
                  <a:srgbClr val="333333"/>
                </a:solidFill>
                <a:highlight>
                  <a:srgbClr val="FFFFFF"/>
                </a:highlight>
                <a:latin typeface="Times New Roman" pitchFamily="18" charset="0"/>
                <a:ea typeface="Times"/>
                <a:cs typeface="Times New Roman" pitchFamily="18" charset="0"/>
                <a:sym typeface="Times"/>
              </a:rPr>
              <a:t>", in 2019 IEEE International Conference on </a:t>
            </a:r>
            <a:r>
              <a:rPr lang="en-US" sz="2200" err="1">
                <a:solidFill>
                  <a:srgbClr val="333333"/>
                </a:solidFill>
                <a:highlight>
                  <a:srgbClr val="FFFFFF"/>
                </a:highlight>
                <a:latin typeface="Times New Roman" pitchFamily="18" charset="0"/>
                <a:ea typeface="Times"/>
                <a:cs typeface="Times New Roman" pitchFamily="18" charset="0"/>
                <a:sym typeface="Times"/>
              </a:rPr>
              <a:t>Blockchain</a:t>
            </a:r>
            <a:r>
              <a:rPr lang="en-US" sz="2200">
                <a:solidFill>
                  <a:srgbClr val="333333"/>
                </a:solidFill>
                <a:highlight>
                  <a:srgbClr val="FFFFFF"/>
                </a:highlight>
                <a:latin typeface="Times New Roman" pitchFamily="18" charset="0"/>
                <a:ea typeface="Times"/>
                <a:cs typeface="Times New Roman" pitchFamily="18" charset="0"/>
                <a:sym typeface="Times"/>
              </a:rPr>
              <a:t> and </a:t>
            </a:r>
            <a:r>
              <a:rPr lang="en-US" sz="2200" err="1">
                <a:solidFill>
                  <a:srgbClr val="333333"/>
                </a:solidFill>
                <a:highlight>
                  <a:srgbClr val="FFFFFF"/>
                </a:highlight>
                <a:latin typeface="Times New Roman" pitchFamily="18" charset="0"/>
                <a:ea typeface="Times"/>
                <a:cs typeface="Times New Roman" pitchFamily="18" charset="0"/>
                <a:sym typeface="Times"/>
              </a:rPr>
              <a:t>Cryptocurrency</a:t>
            </a:r>
            <a:r>
              <a:rPr lang="en-US" sz="2200">
                <a:solidFill>
                  <a:srgbClr val="333333"/>
                </a:solidFill>
                <a:highlight>
                  <a:srgbClr val="FFFFFF"/>
                </a:highlight>
                <a:latin typeface="Times New Roman" pitchFamily="18" charset="0"/>
                <a:ea typeface="Times"/>
                <a:cs typeface="Times New Roman" pitchFamily="18" charset="0"/>
                <a:sym typeface="Times"/>
              </a:rPr>
              <a:t> (ICBC), pp. 165-166, 2019.</a:t>
            </a:r>
          </a:p>
          <a:p>
            <a:pPr marL="914400" lvl="0" indent="-457200" algn="just">
              <a:buFont typeface="+mj-lt"/>
              <a:buAutoNum type="arabicPeriod" startAt="6"/>
            </a:pPr>
            <a:endParaRPr lang="en-US" sz="1400">
              <a:solidFill>
                <a:srgbClr val="333333"/>
              </a:solidFill>
              <a:highlight>
                <a:srgbClr val="FFFFFF"/>
              </a:highlight>
              <a:latin typeface="Times New Roman" pitchFamily="18" charset="0"/>
              <a:ea typeface="Times"/>
              <a:cs typeface="Times New Roman" pitchFamily="18" charset="0"/>
              <a:sym typeface="Times"/>
            </a:endParaRPr>
          </a:p>
          <a:p>
            <a:pPr marL="558800" lvl="0" indent="-457200" algn="just">
              <a:buClr>
                <a:srgbClr val="333333"/>
              </a:buClr>
              <a:buSzPts val="2000"/>
              <a:buFont typeface="+mj-lt"/>
              <a:buAutoNum type="arabicPeriod" startAt="6"/>
            </a:pPr>
            <a:r>
              <a:rPr lang="en-US" sz="2200">
                <a:solidFill>
                  <a:srgbClr val="333333"/>
                </a:solidFill>
                <a:highlight>
                  <a:srgbClr val="FFFFFF"/>
                </a:highlight>
                <a:latin typeface="Times New Roman" pitchFamily="18" charset="0"/>
                <a:ea typeface="Times"/>
                <a:cs typeface="Times New Roman" pitchFamily="18" charset="0"/>
                <a:sym typeface="Times"/>
              </a:rPr>
              <a:t>H. </a:t>
            </a:r>
            <a:r>
              <a:rPr lang="en-US" sz="2200" err="1">
                <a:solidFill>
                  <a:srgbClr val="333333"/>
                </a:solidFill>
                <a:highlight>
                  <a:srgbClr val="FFFFFF"/>
                </a:highlight>
                <a:latin typeface="Times New Roman" pitchFamily="18" charset="0"/>
                <a:ea typeface="Times"/>
                <a:cs typeface="Times New Roman" pitchFamily="18" charset="0"/>
                <a:sym typeface="Times"/>
              </a:rPr>
              <a:t>Luo</a:t>
            </a:r>
            <a:r>
              <a:rPr lang="en-US" sz="2200">
                <a:solidFill>
                  <a:srgbClr val="333333"/>
                </a:solidFill>
                <a:highlight>
                  <a:srgbClr val="FFFFFF"/>
                </a:highlight>
                <a:latin typeface="Times New Roman" pitchFamily="18" charset="0"/>
                <a:ea typeface="Times"/>
                <a:cs typeface="Times New Roman" pitchFamily="18" charset="0"/>
                <a:sym typeface="Times"/>
              </a:rPr>
              <a:t> and Y. Liu, "A prediction method based on improved ridge regression", 2017 8th IEEE International Conference on Software Engineering and Service Science (ICSESS), pp. 596-599, 2017.</a:t>
            </a:r>
          </a:p>
          <a:p>
            <a:pPr marL="558800" lvl="0" indent="-457200" algn="just">
              <a:buClr>
                <a:srgbClr val="333333"/>
              </a:buClr>
              <a:buSzPts val="2000"/>
              <a:buFont typeface="+mj-lt"/>
              <a:buAutoNum type="arabicPeriod" startAt="6"/>
            </a:pPr>
            <a:endParaRPr lang="en-US" sz="1600">
              <a:solidFill>
                <a:srgbClr val="333333"/>
              </a:solidFill>
              <a:highlight>
                <a:srgbClr val="FFFFFF"/>
              </a:highlight>
              <a:latin typeface="Times New Roman" pitchFamily="18" charset="0"/>
              <a:ea typeface="Times"/>
              <a:cs typeface="Times New Roman" pitchFamily="18" charset="0"/>
              <a:sym typeface="Times"/>
            </a:endParaRPr>
          </a:p>
          <a:p>
            <a:pPr marL="558800" lvl="0" indent="-457200" algn="just">
              <a:buClr>
                <a:srgbClr val="333333"/>
              </a:buClr>
              <a:buSzPts val="2000"/>
              <a:buFont typeface="+mj-lt"/>
              <a:buAutoNum type="arabicPeriod" startAt="6"/>
            </a:pPr>
            <a:r>
              <a:rPr lang="en-US" sz="2200">
                <a:latin typeface="Times New Roman" pitchFamily="18" charset="0"/>
                <a:cs typeface="Times New Roman" pitchFamily="18" charset="0"/>
              </a:rPr>
              <a:t>I</a:t>
            </a:r>
            <a:r>
              <a:rPr lang="en-US" sz="2200">
                <a:solidFill>
                  <a:srgbClr val="333333"/>
                </a:solidFill>
                <a:highlight>
                  <a:srgbClr val="FFFFFF"/>
                </a:highlight>
                <a:latin typeface="Times New Roman" pitchFamily="18" charset="0"/>
                <a:ea typeface="Times"/>
                <a:cs typeface="Times New Roman" pitchFamily="18" charset="0"/>
              </a:rPr>
              <a:t>. </a:t>
            </a:r>
            <a:r>
              <a:rPr lang="en-US" sz="2200" err="1">
                <a:solidFill>
                  <a:srgbClr val="333333"/>
                </a:solidFill>
                <a:highlight>
                  <a:srgbClr val="FFFFFF"/>
                </a:highlight>
                <a:latin typeface="Times New Roman" pitchFamily="18" charset="0"/>
                <a:ea typeface="Times"/>
                <a:cs typeface="Times New Roman" pitchFamily="18" charset="0"/>
              </a:rPr>
              <a:t>Merediz</a:t>
            </a:r>
            <a:r>
              <a:rPr lang="en-US" sz="2200">
                <a:solidFill>
                  <a:srgbClr val="333333"/>
                </a:solidFill>
                <a:highlight>
                  <a:srgbClr val="FFFFFF"/>
                </a:highlight>
                <a:latin typeface="Times New Roman" pitchFamily="18" charset="0"/>
                <a:ea typeface="Times"/>
                <a:cs typeface="Times New Roman" pitchFamily="18" charset="0"/>
              </a:rPr>
              <a:t>-Sola and A. F. </a:t>
            </a:r>
            <a:r>
              <a:rPr lang="en-US" sz="2200" err="1">
                <a:solidFill>
                  <a:srgbClr val="333333"/>
                </a:solidFill>
                <a:highlight>
                  <a:srgbClr val="FFFFFF"/>
                </a:highlight>
                <a:latin typeface="Times New Roman" pitchFamily="18" charset="0"/>
                <a:ea typeface="Times"/>
                <a:cs typeface="Times New Roman" pitchFamily="18" charset="0"/>
              </a:rPr>
              <a:t>Bariviera</a:t>
            </a:r>
            <a:r>
              <a:rPr lang="en-US" sz="2200">
                <a:solidFill>
                  <a:srgbClr val="333333"/>
                </a:solidFill>
                <a:highlight>
                  <a:srgbClr val="FFFFFF"/>
                </a:highlight>
                <a:latin typeface="Times New Roman" pitchFamily="18" charset="0"/>
                <a:ea typeface="Times"/>
                <a:cs typeface="Times New Roman" pitchFamily="18" charset="0"/>
              </a:rPr>
              <a:t>, "A </a:t>
            </a:r>
            <a:r>
              <a:rPr lang="en-US" sz="2200" err="1">
                <a:solidFill>
                  <a:srgbClr val="333333"/>
                </a:solidFill>
                <a:highlight>
                  <a:srgbClr val="FFFFFF"/>
                </a:highlight>
                <a:latin typeface="Times New Roman" pitchFamily="18" charset="0"/>
                <a:ea typeface="Times"/>
                <a:cs typeface="Times New Roman" pitchFamily="18" charset="0"/>
              </a:rPr>
              <a:t>bibliometric</a:t>
            </a:r>
            <a:r>
              <a:rPr lang="en-US" sz="2200">
                <a:solidFill>
                  <a:srgbClr val="333333"/>
                </a:solidFill>
                <a:highlight>
                  <a:srgbClr val="FFFFFF"/>
                </a:highlight>
                <a:latin typeface="Times New Roman" pitchFamily="18" charset="0"/>
                <a:ea typeface="Times"/>
                <a:cs typeface="Times New Roman" pitchFamily="18" charset="0"/>
              </a:rPr>
              <a:t> analysis of‘ </a:t>
            </a:r>
            <a:r>
              <a:rPr lang="en-US" sz="2200" err="1">
                <a:solidFill>
                  <a:srgbClr val="333333"/>
                </a:solidFill>
                <a:highlight>
                  <a:srgbClr val="FFFFFF"/>
                </a:highlight>
                <a:latin typeface="Times New Roman" pitchFamily="18" charset="0"/>
                <a:ea typeface="Times"/>
                <a:cs typeface="Times New Roman" pitchFamily="18" charset="0"/>
              </a:rPr>
              <a:t>bitcoin</a:t>
            </a:r>
            <a:r>
              <a:rPr lang="en-US" sz="2200">
                <a:solidFill>
                  <a:srgbClr val="333333"/>
                </a:solidFill>
                <a:highlight>
                  <a:srgbClr val="FFFFFF"/>
                </a:highlight>
                <a:latin typeface="Times New Roman" pitchFamily="18" charset="0"/>
                <a:ea typeface="Times"/>
                <a:cs typeface="Times New Roman" pitchFamily="18" charset="0"/>
              </a:rPr>
              <a:t> scientific production", Research in International Business and Finance, vol. 50, pp. 294-305, 2019</a:t>
            </a:r>
          </a:p>
          <a:p>
            <a:pPr marL="558800" lvl="0" indent="-457200" algn="just">
              <a:buClr>
                <a:srgbClr val="333333"/>
              </a:buClr>
              <a:buSzPts val="2000"/>
              <a:buFont typeface="+mj-lt"/>
              <a:buAutoNum type="arabicPeriod" startAt="6"/>
            </a:pPr>
            <a:endParaRPr lang="en-US" sz="2200">
              <a:solidFill>
                <a:srgbClr val="333333"/>
              </a:solidFill>
              <a:highlight>
                <a:srgbClr val="FFFFFF"/>
              </a:highlight>
              <a:latin typeface="Times New Roman" pitchFamily="18" charset="0"/>
              <a:ea typeface="Times"/>
              <a:cs typeface="Times New Roman" pitchFamily="18" charset="0"/>
            </a:endParaRPr>
          </a:p>
          <a:p>
            <a:pPr marL="558800" lvl="0" indent="-457200" algn="just">
              <a:buClr>
                <a:srgbClr val="333333"/>
              </a:buClr>
              <a:buSzPts val="2000"/>
              <a:buFont typeface="+mj-lt"/>
              <a:buAutoNum type="arabicPeriod" startAt="6"/>
            </a:pPr>
            <a:r>
              <a:rPr lang="en-US" sz="2200">
                <a:solidFill>
                  <a:srgbClr val="333333"/>
                </a:solidFill>
                <a:highlight>
                  <a:srgbClr val="FFFFFF"/>
                </a:highlight>
                <a:latin typeface="Times New Roman" pitchFamily="18" charset="0"/>
                <a:ea typeface="Times"/>
                <a:cs typeface="Times New Roman" pitchFamily="18" charset="0"/>
              </a:rPr>
              <a:t>K. </a:t>
            </a:r>
            <a:r>
              <a:rPr lang="en-US" sz="2200" err="1">
                <a:solidFill>
                  <a:srgbClr val="333333"/>
                </a:solidFill>
                <a:highlight>
                  <a:srgbClr val="FFFFFF"/>
                </a:highlight>
                <a:latin typeface="Times New Roman" pitchFamily="18" charset="0"/>
                <a:ea typeface="Times"/>
                <a:cs typeface="Times New Roman" pitchFamily="18" charset="0"/>
              </a:rPr>
              <a:t>Rathan</a:t>
            </a:r>
            <a:r>
              <a:rPr lang="en-US" sz="2200">
                <a:solidFill>
                  <a:srgbClr val="333333"/>
                </a:solidFill>
                <a:highlight>
                  <a:srgbClr val="FFFFFF"/>
                </a:highlight>
                <a:latin typeface="Times New Roman" pitchFamily="18" charset="0"/>
                <a:ea typeface="Times"/>
                <a:cs typeface="Times New Roman" pitchFamily="18" charset="0"/>
              </a:rPr>
              <a:t>, S. V. </a:t>
            </a:r>
            <a:r>
              <a:rPr lang="en-US" sz="2200" err="1">
                <a:solidFill>
                  <a:srgbClr val="333333"/>
                </a:solidFill>
                <a:highlight>
                  <a:srgbClr val="FFFFFF"/>
                </a:highlight>
                <a:latin typeface="Times New Roman" pitchFamily="18" charset="0"/>
                <a:ea typeface="Times"/>
                <a:cs typeface="Times New Roman" pitchFamily="18" charset="0"/>
              </a:rPr>
              <a:t>Sai</a:t>
            </a:r>
            <a:r>
              <a:rPr lang="en-US" sz="2200">
                <a:solidFill>
                  <a:srgbClr val="333333"/>
                </a:solidFill>
                <a:highlight>
                  <a:srgbClr val="FFFFFF"/>
                </a:highlight>
                <a:latin typeface="Times New Roman" pitchFamily="18" charset="0"/>
                <a:ea typeface="Times"/>
                <a:cs typeface="Times New Roman" pitchFamily="18" charset="0"/>
              </a:rPr>
              <a:t> and T. S. </a:t>
            </a:r>
            <a:r>
              <a:rPr lang="en-US" sz="2200" err="1">
                <a:solidFill>
                  <a:srgbClr val="333333"/>
                </a:solidFill>
                <a:highlight>
                  <a:srgbClr val="FFFFFF"/>
                </a:highlight>
                <a:latin typeface="Times New Roman" pitchFamily="18" charset="0"/>
                <a:ea typeface="Times"/>
                <a:cs typeface="Times New Roman" pitchFamily="18" charset="0"/>
              </a:rPr>
              <a:t>Manikanta</a:t>
            </a:r>
            <a:r>
              <a:rPr lang="en-US" sz="2200">
                <a:solidFill>
                  <a:srgbClr val="333333"/>
                </a:solidFill>
                <a:highlight>
                  <a:srgbClr val="FFFFFF"/>
                </a:highlight>
                <a:latin typeface="Times New Roman" pitchFamily="18" charset="0"/>
                <a:ea typeface="Times"/>
                <a:cs typeface="Times New Roman" pitchFamily="18" charset="0"/>
              </a:rPr>
              <a:t>, "Crypto-currency price prediction using decision tree and regression techniques", 2019 3rd International Conference on Trends in Electronics and Informatics (ICOEI), pp. 190-194, 2019</a:t>
            </a:r>
            <a:endParaRPr lang="en-US" sz="2200">
              <a:solidFill>
                <a:srgbClr val="333333"/>
              </a:solidFill>
              <a:highlight>
                <a:srgbClr val="FFFFFF"/>
              </a:highlight>
              <a:latin typeface="Times New Roman" pitchFamily="18" charset="0"/>
              <a:ea typeface="Times"/>
              <a:cs typeface="Times New Roman" pitchFamily="18" charset="0"/>
              <a:sym typeface="Times"/>
            </a:endParaRPr>
          </a:p>
          <a:p>
            <a:endParaRPr lang="en-IN" sz="2200"/>
          </a:p>
        </p:txBody>
      </p:sp>
      <p:sp>
        <p:nvSpPr>
          <p:cNvPr id="5" name="Oval 4">
            <a:extLst>
              <a:ext uri="{FF2B5EF4-FFF2-40B4-BE49-F238E27FC236}">
                <a16:creationId xmlns:a16="http://schemas.microsoft.com/office/drawing/2014/main" xmlns="" id="{0A86358E-EB35-5E73-80C8-01B636E3D169}"/>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33</a:t>
            </a:r>
            <a:endParaRPr lang="en-GB" sz="2200" dirty="0">
              <a:ea typeface="Calibri"/>
              <a:cs typeface="Calibri"/>
            </a:endParaRPr>
          </a:p>
        </p:txBody>
      </p:sp>
      <p:sp>
        <p:nvSpPr>
          <p:cNvPr id="7" name="Oval 6">
            <a:extLst>
              <a:ext uri="{FF2B5EF4-FFF2-40B4-BE49-F238E27FC236}">
                <a16:creationId xmlns:a16="http://schemas.microsoft.com/office/drawing/2014/main" xmlns="" id="{9BFBCD33-95A7-1918-1A04-7AB522DC5936}"/>
              </a:ext>
            </a:extLst>
          </p:cNvPr>
          <p:cNvSpPr/>
          <p:nvPr/>
        </p:nvSpPr>
        <p:spPr>
          <a:xfrm>
            <a:off x="-878346" y="6273836"/>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34</a:t>
            </a:r>
            <a:endParaRPr lang="en-GB" sz="2200" dirty="0">
              <a:ea typeface="Calibri"/>
              <a:cs typeface="Calibri"/>
            </a:endParaRPr>
          </a:p>
        </p:txBody>
      </p:sp>
    </p:spTree>
    <p:extLst>
      <p:ext uri="{BB962C8B-B14F-4D97-AF65-F5344CB8AC3E}">
        <p14:creationId xmlns:p14="http://schemas.microsoft.com/office/powerpoint/2010/main" val="36108266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2513" y="532263"/>
            <a:ext cx="10508777" cy="6155531"/>
          </a:xfrm>
          <a:prstGeom prst="rect">
            <a:avLst/>
          </a:prstGeom>
          <a:noFill/>
        </p:spPr>
        <p:txBody>
          <a:bodyPr wrap="square" rtlCol="0">
            <a:spAutoFit/>
          </a:bodyPr>
          <a:lstStyle/>
          <a:p>
            <a:pPr marL="558800" lvl="0" indent="-457200" algn="just">
              <a:buClr>
                <a:schemeClr val="accent1"/>
              </a:buClr>
              <a:buSzPts val="2000"/>
              <a:buFont typeface="+mj-lt"/>
              <a:buAutoNum type="arabicPeriod" startAt="11"/>
            </a:pPr>
            <a:r>
              <a:rPr lang="en-IN" sz="2200">
                <a:solidFill>
                  <a:srgbClr val="333333"/>
                </a:solidFill>
                <a:highlight>
                  <a:srgbClr val="FFFFFF"/>
                </a:highlight>
                <a:latin typeface="Times"/>
                <a:ea typeface="Times"/>
                <a:cs typeface="Times"/>
              </a:rPr>
              <a:t>D. </a:t>
            </a:r>
            <a:r>
              <a:rPr lang="en-IN" sz="2200" err="1">
                <a:solidFill>
                  <a:srgbClr val="333333"/>
                </a:solidFill>
                <a:highlight>
                  <a:srgbClr val="FFFFFF"/>
                </a:highlight>
                <a:latin typeface="Times"/>
                <a:ea typeface="Times"/>
                <a:cs typeface="Times"/>
              </a:rPr>
              <a:t>Haryadi</a:t>
            </a:r>
            <a:r>
              <a:rPr lang="en-IN" sz="2200">
                <a:solidFill>
                  <a:srgbClr val="333333"/>
                </a:solidFill>
                <a:highlight>
                  <a:srgbClr val="FFFFFF"/>
                </a:highlight>
                <a:latin typeface="Times"/>
                <a:ea typeface="Times"/>
                <a:cs typeface="Times"/>
              </a:rPr>
              <a:t>, A. R. Hakim, D. M. U. </a:t>
            </a:r>
            <a:r>
              <a:rPr lang="en-IN" sz="2200" err="1">
                <a:solidFill>
                  <a:srgbClr val="333333"/>
                </a:solidFill>
                <a:highlight>
                  <a:srgbClr val="FFFFFF"/>
                </a:highlight>
                <a:latin typeface="Times"/>
                <a:ea typeface="Times"/>
                <a:cs typeface="Times"/>
              </a:rPr>
              <a:t>Atmaja</a:t>
            </a:r>
            <a:r>
              <a:rPr lang="en-IN" sz="2200">
                <a:solidFill>
                  <a:srgbClr val="333333"/>
                </a:solidFill>
                <a:highlight>
                  <a:srgbClr val="FFFFFF"/>
                </a:highlight>
                <a:latin typeface="Times"/>
                <a:ea typeface="Times"/>
                <a:cs typeface="Times"/>
              </a:rPr>
              <a:t> and S. N. </a:t>
            </a:r>
            <a:r>
              <a:rPr lang="en-IN" sz="2200" err="1">
                <a:solidFill>
                  <a:srgbClr val="333333"/>
                </a:solidFill>
                <a:highlight>
                  <a:srgbClr val="FFFFFF"/>
                </a:highlight>
                <a:latin typeface="Times"/>
                <a:ea typeface="Times"/>
                <a:cs typeface="Times"/>
              </a:rPr>
              <a:t>Yutia</a:t>
            </a:r>
            <a:r>
              <a:rPr lang="en-IN" sz="2200">
                <a:solidFill>
                  <a:srgbClr val="333333"/>
                </a:solidFill>
                <a:highlight>
                  <a:srgbClr val="FFFFFF"/>
                </a:highlight>
                <a:latin typeface="Times"/>
                <a:ea typeface="Times"/>
                <a:cs typeface="Times"/>
              </a:rPr>
              <a:t>, "Implementation of support vector regression for </a:t>
            </a:r>
            <a:r>
              <a:rPr lang="en-IN" sz="2200" err="1">
                <a:solidFill>
                  <a:srgbClr val="333333"/>
                </a:solidFill>
                <a:highlight>
                  <a:srgbClr val="FFFFFF"/>
                </a:highlight>
                <a:latin typeface="Times"/>
                <a:ea typeface="Times"/>
                <a:cs typeface="Times"/>
              </a:rPr>
              <a:t>polkadot</a:t>
            </a:r>
            <a:r>
              <a:rPr lang="en-IN" sz="2200">
                <a:solidFill>
                  <a:srgbClr val="333333"/>
                </a:solidFill>
                <a:highlight>
                  <a:srgbClr val="FFFFFF"/>
                </a:highlight>
                <a:latin typeface="Times"/>
                <a:ea typeface="Times"/>
                <a:cs typeface="Times"/>
              </a:rPr>
              <a:t> </a:t>
            </a:r>
            <a:r>
              <a:rPr lang="en-IN" sz="2200" err="1">
                <a:solidFill>
                  <a:srgbClr val="333333"/>
                </a:solidFill>
                <a:highlight>
                  <a:srgbClr val="FFFFFF"/>
                </a:highlight>
                <a:latin typeface="Times"/>
                <a:ea typeface="Times"/>
                <a:cs typeface="Times"/>
              </a:rPr>
              <a:t>cryptocurrency</a:t>
            </a:r>
            <a:r>
              <a:rPr lang="en-IN" sz="2200">
                <a:solidFill>
                  <a:srgbClr val="333333"/>
                </a:solidFill>
                <a:highlight>
                  <a:srgbClr val="FFFFFF"/>
                </a:highlight>
                <a:latin typeface="Times"/>
                <a:ea typeface="Times"/>
                <a:cs typeface="Times"/>
              </a:rPr>
              <a:t> price prediction", JOIV: International Journal on Informatics Visualization, vol. 6, no. 1-2, pp. 201-207, 2022</a:t>
            </a:r>
            <a:r>
              <a:rPr lang="en-IN" sz="2200">
                <a:solidFill>
                  <a:srgbClr val="333333"/>
                </a:solidFill>
                <a:highlight>
                  <a:srgbClr val="FFFFFF"/>
                </a:highlight>
                <a:latin typeface="Times"/>
                <a:ea typeface="Times"/>
                <a:cs typeface="Times"/>
                <a:sym typeface="Times"/>
              </a:rPr>
              <a:t>.</a:t>
            </a:r>
          </a:p>
          <a:p>
            <a:pPr marL="914400" lvl="0" indent="-457200" algn="just">
              <a:buFont typeface="+mj-lt"/>
              <a:buAutoNum type="arabicPeriod" startAt="11"/>
            </a:pPr>
            <a:endParaRPr lang="en-IN" sz="2200">
              <a:solidFill>
                <a:srgbClr val="333333"/>
              </a:solidFill>
              <a:highlight>
                <a:srgbClr val="FFFFFF"/>
              </a:highlight>
              <a:latin typeface="Times"/>
              <a:ea typeface="Times"/>
              <a:cs typeface="Times"/>
              <a:sym typeface="Times"/>
            </a:endParaRPr>
          </a:p>
          <a:p>
            <a:pPr marL="558800" lvl="0" indent="-457200" algn="just">
              <a:buClr>
                <a:srgbClr val="333333"/>
              </a:buClr>
              <a:buSzPts val="2000"/>
              <a:buFont typeface="+mj-lt"/>
              <a:buAutoNum type="arabicPeriod" startAt="11"/>
            </a:pPr>
            <a:r>
              <a:rPr lang="en-IN" sz="2200">
                <a:solidFill>
                  <a:srgbClr val="333333"/>
                </a:solidFill>
                <a:highlight>
                  <a:srgbClr val="FFFFFF"/>
                </a:highlight>
                <a:latin typeface="Times"/>
                <a:ea typeface="Times"/>
                <a:cs typeface="Times"/>
              </a:rPr>
              <a:t>A. </a:t>
            </a:r>
            <a:r>
              <a:rPr lang="en-IN" sz="2200" err="1">
                <a:solidFill>
                  <a:srgbClr val="333333"/>
                </a:solidFill>
                <a:highlight>
                  <a:srgbClr val="FFFFFF"/>
                </a:highlight>
                <a:latin typeface="Times"/>
                <a:ea typeface="Times"/>
                <a:cs typeface="Times"/>
              </a:rPr>
              <a:t>Sunyaev</a:t>
            </a:r>
            <a:r>
              <a:rPr lang="en-IN" sz="2200">
                <a:solidFill>
                  <a:srgbClr val="333333"/>
                </a:solidFill>
                <a:highlight>
                  <a:srgbClr val="FFFFFF"/>
                </a:highlight>
                <a:latin typeface="Times"/>
                <a:ea typeface="Times"/>
                <a:cs typeface="Times"/>
              </a:rPr>
              <a:t>, Distributed Ledger Technology, </a:t>
            </a:r>
            <a:r>
              <a:rPr lang="en-IN" sz="2200" err="1">
                <a:solidFill>
                  <a:srgbClr val="333333"/>
                </a:solidFill>
                <a:highlight>
                  <a:srgbClr val="FFFFFF"/>
                </a:highlight>
                <a:latin typeface="Times"/>
                <a:ea typeface="Times"/>
                <a:cs typeface="Times"/>
              </a:rPr>
              <a:t>Cham:Springer</a:t>
            </a:r>
            <a:r>
              <a:rPr lang="en-IN" sz="2200">
                <a:solidFill>
                  <a:srgbClr val="333333"/>
                </a:solidFill>
                <a:highlight>
                  <a:srgbClr val="FFFFFF"/>
                </a:highlight>
                <a:latin typeface="Times"/>
                <a:ea typeface="Times"/>
                <a:cs typeface="Times"/>
              </a:rPr>
              <a:t> International Publishing, pp. 265-299, 2020, [online] Available: </a:t>
            </a:r>
            <a:r>
              <a:rPr lang="en-IN" sz="2200">
                <a:solidFill>
                  <a:srgbClr val="333333"/>
                </a:solidFill>
                <a:highlight>
                  <a:srgbClr val="FFFFFF"/>
                </a:highlight>
                <a:latin typeface="Times"/>
                <a:ea typeface="Times"/>
                <a:cs typeface="Times"/>
                <a:hlinkClick r:id="rId2"/>
              </a:rPr>
              <a:t>https://doi.org/10.1007/978-3-030-34957-8</a:t>
            </a:r>
            <a:endParaRPr lang="en-IN" sz="2200">
              <a:solidFill>
                <a:srgbClr val="333333"/>
              </a:solidFill>
              <a:highlight>
                <a:srgbClr val="FFFFFF"/>
              </a:highlight>
              <a:latin typeface="Times"/>
              <a:ea typeface="Times"/>
              <a:cs typeface="Times"/>
            </a:endParaRPr>
          </a:p>
          <a:p>
            <a:pPr marL="558800" lvl="0" indent="-457200" algn="just">
              <a:buClr>
                <a:srgbClr val="333333"/>
              </a:buClr>
              <a:buSzPts val="2000"/>
              <a:buFont typeface="+mj-lt"/>
              <a:buAutoNum type="arabicPeriod" startAt="11"/>
            </a:pPr>
            <a:endParaRPr lang="en-IN" sz="2200">
              <a:solidFill>
                <a:srgbClr val="333333"/>
              </a:solidFill>
              <a:highlight>
                <a:srgbClr val="FFFFFF"/>
              </a:highlight>
              <a:latin typeface="Times"/>
              <a:ea typeface="Times"/>
              <a:cs typeface="Times"/>
              <a:sym typeface="Times"/>
            </a:endParaRPr>
          </a:p>
          <a:p>
            <a:pPr marL="558800" lvl="0" indent="-457200" algn="just">
              <a:buClr>
                <a:srgbClr val="333333"/>
              </a:buClr>
              <a:buSzPts val="2000"/>
              <a:buFont typeface="+mj-lt"/>
              <a:buAutoNum type="arabicPeriod" startAt="11"/>
            </a:pPr>
            <a:r>
              <a:rPr lang="en-IN" sz="2200">
                <a:solidFill>
                  <a:srgbClr val="333333"/>
                </a:solidFill>
                <a:highlight>
                  <a:srgbClr val="FFFFFF"/>
                </a:highlight>
                <a:latin typeface="Times"/>
                <a:ea typeface="Times"/>
                <a:cs typeface="Times"/>
              </a:rPr>
              <a:t>D. </a:t>
            </a:r>
            <a:r>
              <a:rPr lang="en-IN" sz="2200" err="1">
                <a:solidFill>
                  <a:srgbClr val="333333"/>
                </a:solidFill>
                <a:highlight>
                  <a:srgbClr val="FFFFFF"/>
                </a:highlight>
                <a:latin typeface="Times"/>
                <a:ea typeface="Times"/>
                <a:cs typeface="Times"/>
              </a:rPr>
              <a:t>Chowdhury</a:t>
            </a:r>
            <a:r>
              <a:rPr lang="en-IN" sz="2200">
                <a:solidFill>
                  <a:srgbClr val="333333"/>
                </a:solidFill>
                <a:highlight>
                  <a:srgbClr val="FFFFFF"/>
                </a:highlight>
                <a:latin typeface="Times"/>
                <a:ea typeface="Times"/>
                <a:cs typeface="Times"/>
              </a:rPr>
              <a:t>, A. </a:t>
            </a:r>
            <a:r>
              <a:rPr lang="en-IN" sz="2200" err="1">
                <a:solidFill>
                  <a:srgbClr val="333333"/>
                </a:solidFill>
                <a:highlight>
                  <a:srgbClr val="FFFFFF"/>
                </a:highlight>
                <a:latin typeface="Times"/>
                <a:ea typeface="Times"/>
                <a:cs typeface="Times"/>
              </a:rPr>
              <a:t>Dey</a:t>
            </a:r>
            <a:r>
              <a:rPr lang="en-IN" sz="2200">
                <a:solidFill>
                  <a:srgbClr val="333333"/>
                </a:solidFill>
                <a:highlight>
                  <a:srgbClr val="FFFFFF"/>
                </a:highlight>
                <a:latin typeface="Times"/>
                <a:ea typeface="Times"/>
                <a:cs typeface="Times"/>
              </a:rPr>
              <a:t>, R. </a:t>
            </a:r>
            <a:r>
              <a:rPr lang="en-IN" sz="2200" err="1">
                <a:solidFill>
                  <a:srgbClr val="333333"/>
                </a:solidFill>
                <a:highlight>
                  <a:srgbClr val="FFFFFF"/>
                </a:highlight>
                <a:latin typeface="Times"/>
                <a:ea typeface="Times"/>
                <a:cs typeface="Times"/>
              </a:rPr>
              <a:t>Garai</a:t>
            </a:r>
            <a:r>
              <a:rPr lang="en-IN" sz="2200">
                <a:solidFill>
                  <a:srgbClr val="333333"/>
                </a:solidFill>
                <a:highlight>
                  <a:srgbClr val="FFFFFF"/>
                </a:highlight>
                <a:latin typeface="Times"/>
                <a:ea typeface="Times"/>
                <a:cs typeface="Times"/>
              </a:rPr>
              <a:t>, S. </a:t>
            </a:r>
            <a:r>
              <a:rPr lang="en-IN" sz="2200" err="1">
                <a:solidFill>
                  <a:srgbClr val="333333"/>
                </a:solidFill>
                <a:highlight>
                  <a:srgbClr val="FFFFFF"/>
                </a:highlight>
                <a:latin typeface="Times"/>
                <a:ea typeface="Times"/>
                <a:cs typeface="Times"/>
              </a:rPr>
              <a:t>Adhikary</a:t>
            </a:r>
            <a:r>
              <a:rPr lang="en-IN" sz="2200">
                <a:solidFill>
                  <a:srgbClr val="333333"/>
                </a:solidFill>
                <a:highlight>
                  <a:srgbClr val="FFFFFF"/>
                </a:highlight>
                <a:latin typeface="Times"/>
                <a:ea typeface="Times"/>
                <a:cs typeface="Times"/>
              </a:rPr>
              <a:t>, A. D. </a:t>
            </a:r>
            <a:r>
              <a:rPr lang="en-IN" sz="2200" err="1">
                <a:solidFill>
                  <a:srgbClr val="333333"/>
                </a:solidFill>
                <a:highlight>
                  <a:srgbClr val="FFFFFF"/>
                </a:highlight>
                <a:latin typeface="Times"/>
                <a:ea typeface="Times"/>
                <a:cs typeface="Times"/>
              </a:rPr>
              <a:t>Dwivedi</a:t>
            </a:r>
            <a:r>
              <a:rPr lang="en-IN" sz="2200">
                <a:solidFill>
                  <a:srgbClr val="333333"/>
                </a:solidFill>
                <a:highlight>
                  <a:srgbClr val="FFFFFF"/>
                </a:highlight>
                <a:latin typeface="Times"/>
                <a:ea typeface="Times"/>
                <a:cs typeface="Times"/>
              </a:rPr>
              <a:t>, U. </a:t>
            </a:r>
            <a:r>
              <a:rPr lang="en-IN" sz="2200" err="1">
                <a:solidFill>
                  <a:srgbClr val="333333"/>
                </a:solidFill>
                <a:highlight>
                  <a:srgbClr val="FFFFFF"/>
                </a:highlight>
                <a:latin typeface="Times"/>
                <a:ea typeface="Times"/>
                <a:cs typeface="Times"/>
              </a:rPr>
              <a:t>Ghosh</a:t>
            </a:r>
            <a:r>
              <a:rPr lang="en-IN" sz="2200">
                <a:solidFill>
                  <a:srgbClr val="333333"/>
                </a:solidFill>
                <a:highlight>
                  <a:srgbClr val="FFFFFF"/>
                </a:highlight>
                <a:latin typeface="Times"/>
                <a:ea typeface="Times"/>
                <a:cs typeface="Times"/>
              </a:rPr>
              <a:t>, et al., "Decrypt: a 3des inspired optimised cryptographic algorithm", Journal of Ambient Intelligence and Humanized Computing, vol. 14, no. 5, pp. 4745-4755, 2023.</a:t>
            </a:r>
          </a:p>
          <a:p>
            <a:pPr marL="558800" lvl="0" indent="-457200" algn="just">
              <a:buClr>
                <a:srgbClr val="333333"/>
              </a:buClr>
              <a:buSzPts val="2000"/>
              <a:buFont typeface="+mj-lt"/>
              <a:buAutoNum type="arabicPeriod" startAt="11"/>
            </a:pPr>
            <a:endParaRPr lang="en-IN" sz="2200">
              <a:solidFill>
                <a:srgbClr val="333333"/>
              </a:solidFill>
              <a:highlight>
                <a:srgbClr val="FFFFFF"/>
              </a:highlight>
              <a:latin typeface="Times"/>
              <a:ea typeface="Times"/>
              <a:cs typeface="Times"/>
              <a:sym typeface="Times"/>
            </a:endParaRPr>
          </a:p>
          <a:p>
            <a:pPr marL="558800" lvl="0" indent="-457200" algn="just">
              <a:buClr>
                <a:srgbClr val="333333"/>
              </a:buClr>
              <a:buSzPts val="2000"/>
              <a:buFont typeface="+mj-lt"/>
              <a:buAutoNum type="arabicPeriod" startAt="11"/>
            </a:pPr>
            <a:r>
              <a:rPr lang="en-IN" sz="2200">
                <a:solidFill>
                  <a:srgbClr val="333333"/>
                </a:solidFill>
                <a:highlight>
                  <a:srgbClr val="FFFFFF"/>
                </a:highlight>
                <a:latin typeface="Times"/>
                <a:ea typeface="Times"/>
                <a:cs typeface="Times"/>
              </a:rPr>
              <a:t>T. </a:t>
            </a:r>
            <a:r>
              <a:rPr lang="en-IN" sz="2200" err="1">
                <a:solidFill>
                  <a:srgbClr val="333333"/>
                </a:solidFill>
                <a:highlight>
                  <a:srgbClr val="FFFFFF"/>
                </a:highlight>
                <a:latin typeface="Times"/>
                <a:ea typeface="Times"/>
                <a:cs typeface="Times"/>
              </a:rPr>
              <a:t>Phaladisailoed</a:t>
            </a:r>
            <a:r>
              <a:rPr lang="en-IN" sz="2200">
                <a:solidFill>
                  <a:srgbClr val="333333"/>
                </a:solidFill>
                <a:highlight>
                  <a:srgbClr val="FFFFFF"/>
                </a:highlight>
                <a:latin typeface="Times"/>
                <a:ea typeface="Times"/>
                <a:cs typeface="Times"/>
              </a:rPr>
              <a:t> and T. </a:t>
            </a:r>
            <a:r>
              <a:rPr lang="en-IN" sz="2200" err="1">
                <a:solidFill>
                  <a:srgbClr val="333333"/>
                </a:solidFill>
                <a:highlight>
                  <a:srgbClr val="FFFFFF"/>
                </a:highlight>
                <a:latin typeface="Times"/>
                <a:ea typeface="Times"/>
                <a:cs typeface="Times"/>
              </a:rPr>
              <a:t>Numnonda</a:t>
            </a:r>
            <a:r>
              <a:rPr lang="en-IN" sz="2200">
                <a:solidFill>
                  <a:srgbClr val="333333"/>
                </a:solidFill>
                <a:highlight>
                  <a:srgbClr val="FFFFFF"/>
                </a:highlight>
                <a:latin typeface="Times"/>
                <a:ea typeface="Times"/>
                <a:cs typeface="Times"/>
              </a:rPr>
              <a:t>, "Machine learning models comparison for </a:t>
            </a:r>
            <a:r>
              <a:rPr lang="en-IN" sz="2200" err="1">
                <a:solidFill>
                  <a:srgbClr val="333333"/>
                </a:solidFill>
                <a:highlight>
                  <a:srgbClr val="FFFFFF"/>
                </a:highlight>
                <a:latin typeface="Times"/>
                <a:ea typeface="Times"/>
                <a:cs typeface="Times"/>
              </a:rPr>
              <a:t>bitcoin</a:t>
            </a:r>
            <a:r>
              <a:rPr lang="en-IN" sz="2200">
                <a:solidFill>
                  <a:srgbClr val="333333"/>
                </a:solidFill>
                <a:highlight>
                  <a:srgbClr val="FFFFFF"/>
                </a:highlight>
                <a:latin typeface="Times"/>
                <a:ea typeface="Times"/>
                <a:cs typeface="Times"/>
              </a:rPr>
              <a:t> price prediction", 2018 10th International Conference on Information Technology and Electrical Engineering (ICITEE), pp. 506-511, 2018.</a:t>
            </a:r>
          </a:p>
          <a:p>
            <a:pPr marL="558800" lvl="0" indent="-457200" algn="just">
              <a:buClr>
                <a:srgbClr val="333333"/>
              </a:buClr>
              <a:buSzPts val="2000"/>
              <a:buFont typeface="+mj-lt"/>
              <a:buAutoNum type="arabicPeriod" startAt="11"/>
            </a:pPr>
            <a:endParaRPr lang="en-IN" sz="2200">
              <a:solidFill>
                <a:srgbClr val="333333"/>
              </a:solidFill>
              <a:highlight>
                <a:srgbClr val="FFFFFF"/>
              </a:highlight>
              <a:latin typeface="Times"/>
              <a:ea typeface="Times"/>
              <a:cs typeface="Times"/>
            </a:endParaRPr>
          </a:p>
          <a:p>
            <a:pPr marL="558800" lvl="0" indent="-457200" algn="just">
              <a:buClr>
                <a:srgbClr val="333333"/>
              </a:buClr>
              <a:buSzPts val="2000"/>
              <a:buFont typeface="+mj-lt"/>
              <a:buAutoNum type="arabicPeriod" startAt="11"/>
            </a:pPr>
            <a:r>
              <a:rPr lang="en-IN" sz="2200">
                <a:solidFill>
                  <a:srgbClr val="333333"/>
                </a:solidFill>
                <a:highlight>
                  <a:srgbClr val="FFFFFF"/>
                </a:highlight>
                <a:latin typeface="Times"/>
                <a:ea typeface="Times"/>
                <a:cs typeface="Times"/>
              </a:rPr>
              <a:t>Y. Liu and A. </a:t>
            </a:r>
            <a:r>
              <a:rPr lang="en-IN" sz="2200" err="1">
                <a:solidFill>
                  <a:srgbClr val="333333"/>
                </a:solidFill>
                <a:highlight>
                  <a:srgbClr val="FFFFFF"/>
                </a:highlight>
                <a:latin typeface="Times"/>
                <a:ea typeface="Times"/>
                <a:cs typeface="Times"/>
              </a:rPr>
              <a:t>Tsyvinski</a:t>
            </a:r>
            <a:r>
              <a:rPr lang="en-IN" sz="2200">
                <a:solidFill>
                  <a:srgbClr val="333333"/>
                </a:solidFill>
                <a:highlight>
                  <a:srgbClr val="FFFFFF"/>
                </a:highlight>
                <a:latin typeface="Times"/>
                <a:ea typeface="Times"/>
                <a:cs typeface="Times"/>
              </a:rPr>
              <a:t>, "Risks and returns of </a:t>
            </a:r>
            <a:r>
              <a:rPr lang="en-IN" sz="2200" err="1">
                <a:solidFill>
                  <a:srgbClr val="333333"/>
                </a:solidFill>
                <a:highlight>
                  <a:srgbClr val="FFFFFF"/>
                </a:highlight>
                <a:latin typeface="Times"/>
                <a:ea typeface="Times"/>
                <a:cs typeface="Times"/>
              </a:rPr>
              <a:t>cryptocurrency</a:t>
            </a:r>
            <a:r>
              <a:rPr lang="en-IN" sz="2200">
                <a:solidFill>
                  <a:srgbClr val="333333"/>
                </a:solidFill>
                <a:highlight>
                  <a:srgbClr val="FFFFFF"/>
                </a:highlight>
                <a:latin typeface="Times"/>
                <a:ea typeface="Times"/>
                <a:cs typeface="Times"/>
              </a:rPr>
              <a:t>", The Review of Financial Studies, vol. 34, 2020.</a:t>
            </a:r>
            <a:endParaRPr lang="en-IN" sz="2200">
              <a:solidFill>
                <a:srgbClr val="333333"/>
              </a:solidFill>
              <a:highlight>
                <a:srgbClr val="FFFFFF"/>
              </a:highlight>
              <a:latin typeface="Times"/>
              <a:ea typeface="Times"/>
              <a:cs typeface="Times"/>
              <a:sym typeface="Times"/>
            </a:endParaRPr>
          </a:p>
          <a:p>
            <a:endParaRPr lang="en-IN" sz="2000"/>
          </a:p>
        </p:txBody>
      </p:sp>
      <p:sp>
        <p:nvSpPr>
          <p:cNvPr id="5" name="Oval 4">
            <a:extLst>
              <a:ext uri="{FF2B5EF4-FFF2-40B4-BE49-F238E27FC236}">
                <a16:creationId xmlns:a16="http://schemas.microsoft.com/office/drawing/2014/main" xmlns="" id="{E7BDB361-5661-5B3B-DDF7-7BEE78B8C8F8}"/>
              </a:ext>
            </a:extLst>
          </p:cNvPr>
          <p:cNvSpPr/>
          <p:nvPr/>
        </p:nvSpPr>
        <p:spPr>
          <a:xfrm>
            <a:off x="392612" y="6279587"/>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smtClean="0">
                <a:ea typeface="Calibri"/>
                <a:cs typeface="Calibri"/>
              </a:rPr>
              <a:t>34</a:t>
            </a:r>
            <a:endParaRPr lang="en-GB" sz="2200" dirty="0">
              <a:ea typeface="Calibri"/>
              <a:cs typeface="Calibri"/>
            </a:endParaRPr>
          </a:p>
        </p:txBody>
      </p:sp>
    </p:spTree>
    <p:extLst>
      <p:ext uri="{BB962C8B-B14F-4D97-AF65-F5344CB8AC3E}">
        <p14:creationId xmlns:p14="http://schemas.microsoft.com/office/powerpoint/2010/main" val="16339493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1755" y="2320119"/>
            <a:ext cx="8079475" cy="1200329"/>
          </a:xfrm>
          <a:prstGeom prst="rect">
            <a:avLst/>
          </a:prstGeom>
          <a:noFill/>
        </p:spPr>
        <p:txBody>
          <a:bodyPr wrap="square" rtlCol="0">
            <a:spAutoFit/>
          </a:bodyPr>
          <a:lstStyle/>
          <a:p>
            <a:pPr algn="ctr"/>
            <a:r>
              <a:rPr lang="en-US" sz="7200" b="1">
                <a:ln w="19050">
                  <a:solidFill>
                    <a:schemeClr val="tx2">
                      <a:tint val="1000"/>
                    </a:schemeClr>
                  </a:solidFill>
                  <a:prstDash val="solid"/>
                </a:l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effectLst>
                  <a:outerShdw blurRad="50000" dist="50800" dir="7500000" algn="tl">
                    <a:srgbClr val="000000">
                      <a:shade val="5000"/>
                      <a:alpha val="35000"/>
                    </a:srgbClr>
                  </a:outerShdw>
                </a:effectLst>
                <a:latin typeface="Times New Roman" pitchFamily="18" charset="0"/>
                <a:cs typeface="Times New Roman" pitchFamily="18" charset="0"/>
              </a:rPr>
              <a:t>THANK YOU !</a:t>
            </a:r>
            <a:endParaRPr lang="en-IN">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atin typeface="Times New Roman" pitchFamily="18" charset="0"/>
              <a:cs typeface="Times New Roman" pitchFamily="18" charset="0"/>
            </a:endParaRPr>
          </a:p>
        </p:txBody>
      </p:sp>
    </p:spTree>
    <p:extLst>
      <p:ext uri="{BB962C8B-B14F-4D97-AF65-F5344CB8AC3E}">
        <p14:creationId xmlns:p14="http://schemas.microsoft.com/office/powerpoint/2010/main" val="91876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388" y="846161"/>
            <a:ext cx="10781732" cy="3370153"/>
          </a:xfrm>
          <a:prstGeom prst="rect">
            <a:avLst/>
          </a:prstGeom>
        </p:spPr>
        <p:txBody>
          <a:bodyPr wrap="square">
            <a:spAutoFit/>
          </a:bodyPr>
          <a:lstStyle/>
          <a:p>
            <a:pPr marL="285750" indent="-28575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The experimental results demonstrate promising outcomes, showcasing the ability to predict digital currency prices for specific machine learning algorithms. </a:t>
            </a:r>
          </a:p>
          <a:p>
            <a:pPr marL="285750" indent="-28575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This advancement opens new avenues for informed decision-making and profitable ventures in the dynamic world of digital currencies.</a:t>
            </a:r>
          </a:p>
          <a:p>
            <a:endParaRPr lang="en-US" sz="2600">
              <a:solidFill>
                <a:schemeClr val="tx1">
                  <a:lumMod val="75000"/>
                  <a:lumOff val="25000"/>
                </a:schemeClr>
              </a:solidFill>
              <a:latin typeface="Times New Roman" pitchFamily="18" charset="0"/>
              <a:cs typeface="Times New Roman" pitchFamily="18" charset="0"/>
            </a:endParaRPr>
          </a:p>
          <a:p>
            <a:pPr algn="just"/>
            <a:r>
              <a:rPr lang="en-US" sz="2600" b="1">
                <a:solidFill>
                  <a:schemeClr val="tx1">
                    <a:lumMod val="75000"/>
                    <a:lumOff val="25000"/>
                  </a:schemeClr>
                </a:solidFill>
                <a:latin typeface="Times New Roman" pitchFamily="18" charset="0"/>
                <a:cs typeface="Times New Roman" pitchFamily="18" charset="0"/>
              </a:rPr>
              <a:t>Keywords: </a:t>
            </a:r>
            <a:r>
              <a:rPr lang="en-US" sz="2600">
                <a:solidFill>
                  <a:schemeClr val="tx1">
                    <a:lumMod val="75000"/>
                    <a:lumOff val="25000"/>
                  </a:schemeClr>
                </a:solidFill>
                <a:latin typeface="Times New Roman" pitchFamily="18" charset="0"/>
                <a:cs typeface="Times New Roman" pitchFamily="18" charset="0"/>
              </a:rPr>
              <a:t>Trend analysis, </a:t>
            </a:r>
            <a:r>
              <a:rPr lang="en-US" sz="2600" err="1">
                <a:solidFill>
                  <a:schemeClr val="tx1">
                    <a:lumMod val="75000"/>
                    <a:lumOff val="25000"/>
                  </a:schemeClr>
                </a:solidFill>
                <a:latin typeface="Times New Roman" pitchFamily="18" charset="0"/>
                <a:cs typeface="Times New Roman" pitchFamily="18" charset="0"/>
              </a:rPr>
              <a:t>Dogecoin</a:t>
            </a:r>
            <a:r>
              <a:rPr lang="en-US" sz="2600">
                <a:solidFill>
                  <a:schemeClr val="tx1">
                    <a:lumMod val="75000"/>
                    <a:lumOff val="25000"/>
                  </a:schemeClr>
                </a:solidFill>
                <a:latin typeface="Times New Roman" pitchFamily="18" charset="0"/>
                <a:cs typeface="Times New Roman" pitchFamily="18" charset="0"/>
              </a:rPr>
              <a:t>, Ripple, </a:t>
            </a:r>
            <a:r>
              <a:rPr lang="en-US" sz="2600" err="1">
                <a:solidFill>
                  <a:schemeClr val="tx1">
                    <a:lumMod val="75000"/>
                    <a:lumOff val="25000"/>
                  </a:schemeClr>
                </a:solidFill>
                <a:latin typeface="Times New Roman" pitchFamily="18" charset="0"/>
                <a:cs typeface="Times New Roman" pitchFamily="18" charset="0"/>
              </a:rPr>
              <a:t>Ethereum</a:t>
            </a:r>
            <a:r>
              <a:rPr lang="en-US" sz="2600">
                <a:solidFill>
                  <a:schemeClr val="tx1">
                    <a:lumMod val="75000"/>
                    <a:lumOff val="25000"/>
                  </a:schemeClr>
                </a:solidFill>
                <a:latin typeface="Times New Roman" pitchFamily="18" charset="0"/>
                <a:cs typeface="Times New Roman" pitchFamily="18" charset="0"/>
              </a:rPr>
              <a:t>, Crypto currency, Regression model.</a:t>
            </a:r>
            <a:endParaRPr lang="en-IN" sz="2600">
              <a:solidFill>
                <a:schemeClr val="tx1">
                  <a:lumMod val="75000"/>
                  <a:lumOff val="25000"/>
                </a:schemeClr>
              </a:solidFill>
              <a:latin typeface="Times New Roman" pitchFamily="18" charset="0"/>
              <a:cs typeface="Times New Roman" pitchFamily="18" charset="0"/>
            </a:endParaRPr>
          </a:p>
        </p:txBody>
      </p:sp>
      <p:sp>
        <p:nvSpPr>
          <p:cNvPr id="5" name="Oval 4">
            <a:extLst>
              <a:ext uri="{FF2B5EF4-FFF2-40B4-BE49-F238E27FC236}">
                <a16:creationId xmlns:a16="http://schemas.microsoft.com/office/drawing/2014/main" xmlns="" id="{6D759A44-839A-C9F7-0BAE-1FC29175C1DF}"/>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200" dirty="0">
                <a:ea typeface="Calibri"/>
                <a:cs typeface="Calibri"/>
              </a:rPr>
              <a:t>3</a:t>
            </a:r>
          </a:p>
        </p:txBody>
      </p:sp>
      <p:sp>
        <p:nvSpPr>
          <p:cNvPr id="7" name="Oval 6">
            <a:extLst>
              <a:ext uri="{FF2B5EF4-FFF2-40B4-BE49-F238E27FC236}">
                <a16:creationId xmlns:a16="http://schemas.microsoft.com/office/drawing/2014/main" xmlns="" id="{49942915-D5D7-23AA-5B02-36C7563846F8}"/>
              </a:ext>
            </a:extLst>
          </p:cNvPr>
          <p:cNvSpPr/>
          <p:nvPr/>
        </p:nvSpPr>
        <p:spPr>
          <a:xfrm>
            <a:off x="-950233"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200" dirty="0">
                <a:ea typeface="Calibri"/>
                <a:cs typeface="Calibri"/>
              </a:rPr>
              <a:t>4</a:t>
            </a:r>
          </a:p>
        </p:txBody>
      </p:sp>
    </p:spTree>
    <p:extLst>
      <p:ext uri="{BB962C8B-B14F-4D97-AF65-F5344CB8AC3E}">
        <p14:creationId xmlns:p14="http://schemas.microsoft.com/office/powerpoint/2010/main" val="396041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2E4AB85-4E0A-D68B-1E45-B9BD1E25DEDC}"/>
              </a:ext>
            </a:extLst>
          </p:cNvPr>
          <p:cNvSpPr txBox="1"/>
          <p:nvPr/>
        </p:nvSpPr>
        <p:spPr>
          <a:xfrm>
            <a:off x="1621615" y="256900"/>
            <a:ext cx="8963526" cy="458587"/>
          </a:xfrm>
          <a:prstGeom prst="rect">
            <a:avLst/>
          </a:prstGeom>
          <a:noFill/>
        </p:spPr>
        <p:txBody>
          <a:bodyPr wrap="square" rtlCol="0">
            <a:spAutoFit/>
          </a:bodyPr>
          <a:lstStyle/>
          <a:p>
            <a:pPr algn="ctr">
              <a:lnSpc>
                <a:spcPct val="85000"/>
              </a:lnSpc>
              <a:spcBef>
                <a:spcPct val="0"/>
              </a:spcBef>
            </a:pPr>
            <a:r>
              <a:rPr lang="en-GB" sz="2800" b="1" spc="-50" dirty="0">
                <a:effectLst>
                  <a:glow rad="63500">
                    <a:schemeClr val="accent1">
                      <a:satMod val="175000"/>
                      <a:alpha val="40000"/>
                    </a:schemeClr>
                  </a:glow>
                </a:effectLst>
                <a:latin typeface="Times New Roman" pitchFamily="18" charset="0"/>
                <a:ea typeface="+mj-ea"/>
                <a:cs typeface="Times New Roman" pitchFamily="18" charset="0"/>
              </a:rPr>
              <a:t>INTRODUCTION</a:t>
            </a:r>
          </a:p>
        </p:txBody>
      </p:sp>
      <p:sp>
        <p:nvSpPr>
          <p:cNvPr id="4" name="TextBox 3">
            <a:extLst>
              <a:ext uri="{FF2B5EF4-FFF2-40B4-BE49-F238E27FC236}">
                <a16:creationId xmlns:a16="http://schemas.microsoft.com/office/drawing/2014/main" xmlns="" id="{4DAD0D1F-54A0-8F28-FC4C-555EB85E9155}"/>
              </a:ext>
            </a:extLst>
          </p:cNvPr>
          <p:cNvSpPr txBox="1"/>
          <p:nvPr/>
        </p:nvSpPr>
        <p:spPr>
          <a:xfrm>
            <a:off x="540589" y="813759"/>
            <a:ext cx="11139576" cy="5124480"/>
          </a:xfrm>
          <a:prstGeom prst="rect">
            <a:avLst/>
          </a:prstGeom>
        </p:spPr>
        <p:txBody>
          <a:bodyPr wrap="square">
            <a:spAutoFit/>
          </a:bodyPr>
          <a:lstStyle/>
          <a:p>
            <a:pPr marL="457200" indent="-457200" algn="just">
              <a:spcAft>
                <a:spcPts val="600"/>
              </a:spcAft>
              <a:buFont typeface="Wingdings"/>
              <a:buChar char="v"/>
            </a:pPr>
            <a:r>
              <a:rPr lang="en-US" sz="2600" dirty="0">
                <a:solidFill>
                  <a:schemeClr val="tx1">
                    <a:lumMod val="75000"/>
                    <a:lumOff val="25000"/>
                  </a:schemeClr>
                </a:solidFill>
                <a:latin typeface="Times New Roman"/>
                <a:cs typeface="Times New Roman"/>
              </a:rPr>
              <a:t>The traditional financial system is characterized by numerous government rules, frameworks, and policies, with central banks playing a pivotal role. In such a system, individuals have to place their trust in a third party, known as the central bank. </a:t>
            </a:r>
          </a:p>
          <a:p>
            <a:pPr marL="457200" indent="-457200" algn="just">
              <a:spcAft>
                <a:spcPts val="600"/>
              </a:spcAft>
              <a:buFont typeface="Wingdings"/>
              <a:buChar char="v"/>
            </a:pPr>
            <a:r>
              <a:rPr lang="en-US" sz="2600" dirty="0">
                <a:solidFill>
                  <a:schemeClr val="tx1">
                    <a:lumMod val="75000"/>
                    <a:lumOff val="25000"/>
                  </a:schemeClr>
                </a:solidFill>
                <a:latin typeface="Times New Roman"/>
                <a:cs typeface="Times New Roman"/>
              </a:rPr>
              <a:t>However, the traditional financial system has its limitations, leading to the emergence of digital currencies. </a:t>
            </a:r>
          </a:p>
          <a:p>
            <a:pPr marL="457200" indent="-457200" algn="just">
              <a:spcAft>
                <a:spcPts val="600"/>
              </a:spcAft>
              <a:buFont typeface="Wingdings"/>
              <a:buChar char="v"/>
            </a:pPr>
            <a:r>
              <a:rPr lang="en-US" sz="2600" dirty="0">
                <a:solidFill>
                  <a:schemeClr val="tx1">
                    <a:lumMod val="75000"/>
                    <a:lumOff val="25000"/>
                  </a:schemeClr>
                </a:solidFill>
                <a:latin typeface="Times New Roman"/>
                <a:cs typeface="Times New Roman"/>
              </a:rPr>
              <a:t>Cryptocurrencies, as decentralized digital or virtual currencies, have come to the forefront. While thousands of digital currencies exist today, some have gained popularity while others have not. </a:t>
            </a:r>
          </a:p>
          <a:p>
            <a:pPr marL="457200" indent="-457200" algn="just">
              <a:buFont typeface="Wingdings"/>
              <a:buChar char="v"/>
            </a:pPr>
            <a:r>
              <a:rPr lang="en-US" sz="2600" dirty="0">
                <a:solidFill>
                  <a:schemeClr val="tx1">
                    <a:lumMod val="75000"/>
                    <a:lumOff val="25000"/>
                  </a:schemeClr>
                </a:solidFill>
                <a:latin typeface="Times New Roman"/>
                <a:cs typeface="Times New Roman"/>
              </a:rPr>
              <a:t>The cryptocurrency market is dominated by a select group of coins, with the top 80% primarily covered by 10 prominent cryptocurrencies, </a:t>
            </a:r>
            <a:r>
              <a:rPr lang="en-US" sz="2600" dirty="0" smtClean="0">
                <a:solidFill>
                  <a:schemeClr val="tx1">
                    <a:lumMod val="75000"/>
                    <a:lumOff val="25000"/>
                  </a:schemeClr>
                </a:solidFill>
                <a:latin typeface="Times New Roman"/>
                <a:cs typeface="Times New Roman"/>
              </a:rPr>
              <a:t>including </a:t>
            </a:r>
            <a:r>
              <a:rPr lang="en-US" sz="2600" dirty="0" err="1" smtClean="0">
                <a:solidFill>
                  <a:schemeClr val="tx1">
                    <a:lumMod val="75000"/>
                    <a:lumOff val="25000"/>
                  </a:schemeClr>
                </a:solidFill>
                <a:latin typeface="Times New Roman"/>
                <a:cs typeface="Times New Roman"/>
              </a:rPr>
              <a:t>Bitcoin</a:t>
            </a:r>
            <a:r>
              <a:rPr lang="en-US" sz="2600" dirty="0" smtClean="0">
                <a:solidFill>
                  <a:schemeClr val="tx1">
                    <a:lumMod val="75000"/>
                    <a:lumOff val="25000"/>
                  </a:schemeClr>
                </a:solidFill>
                <a:latin typeface="Times New Roman"/>
                <a:cs typeface="Times New Roman"/>
              </a:rPr>
              <a:t>, </a:t>
            </a:r>
            <a:r>
              <a:rPr lang="en-US" sz="2600" dirty="0" err="1" smtClean="0">
                <a:solidFill>
                  <a:schemeClr val="tx1">
                    <a:lumMod val="75000"/>
                    <a:lumOff val="25000"/>
                  </a:schemeClr>
                </a:solidFill>
                <a:latin typeface="Times New Roman"/>
                <a:cs typeface="Times New Roman"/>
              </a:rPr>
              <a:t>Ethereum</a:t>
            </a:r>
            <a:r>
              <a:rPr lang="en-US" sz="2600" dirty="0" smtClean="0">
                <a:solidFill>
                  <a:schemeClr val="tx1">
                    <a:lumMod val="75000"/>
                    <a:lumOff val="25000"/>
                  </a:schemeClr>
                </a:solidFill>
                <a:latin typeface="Times New Roman"/>
                <a:cs typeface="Times New Roman"/>
              </a:rPr>
              <a:t>, Tether, </a:t>
            </a:r>
            <a:r>
              <a:rPr lang="en-US" sz="2600" dirty="0" err="1" smtClean="0">
                <a:solidFill>
                  <a:schemeClr val="tx1">
                    <a:lumMod val="75000"/>
                    <a:lumOff val="25000"/>
                  </a:schemeClr>
                </a:solidFill>
                <a:latin typeface="Times New Roman"/>
                <a:cs typeface="Times New Roman"/>
              </a:rPr>
              <a:t>BinanceCoin</a:t>
            </a:r>
            <a:r>
              <a:rPr lang="en-US" sz="2600" dirty="0" smtClean="0">
                <a:solidFill>
                  <a:schemeClr val="tx1">
                    <a:lumMod val="75000"/>
                    <a:lumOff val="25000"/>
                  </a:schemeClr>
                </a:solidFill>
                <a:latin typeface="Times New Roman"/>
                <a:cs typeface="Times New Roman"/>
              </a:rPr>
              <a:t>, </a:t>
            </a:r>
            <a:r>
              <a:rPr lang="en-US" sz="2600" dirty="0" err="1" smtClean="0">
                <a:solidFill>
                  <a:schemeClr val="tx1">
                    <a:lumMod val="75000"/>
                    <a:lumOff val="25000"/>
                  </a:schemeClr>
                </a:solidFill>
                <a:latin typeface="Times New Roman"/>
                <a:cs typeface="Times New Roman"/>
              </a:rPr>
              <a:t>USDCoin</a:t>
            </a:r>
            <a:r>
              <a:rPr lang="en-US" sz="2600" dirty="0" smtClean="0">
                <a:solidFill>
                  <a:schemeClr val="tx1">
                    <a:lumMod val="75000"/>
                    <a:lumOff val="25000"/>
                  </a:schemeClr>
                </a:solidFill>
                <a:latin typeface="Times New Roman"/>
                <a:cs typeface="Times New Roman"/>
              </a:rPr>
              <a:t> </a:t>
            </a:r>
            <a:r>
              <a:rPr lang="en-US" sz="2600" dirty="0">
                <a:solidFill>
                  <a:schemeClr val="tx1">
                    <a:lumMod val="75000"/>
                    <a:lumOff val="25000"/>
                  </a:schemeClr>
                </a:solidFill>
                <a:latin typeface="Times New Roman"/>
                <a:cs typeface="Times New Roman"/>
              </a:rPr>
              <a:t>and others</a:t>
            </a:r>
          </a:p>
        </p:txBody>
      </p:sp>
      <p:sp>
        <p:nvSpPr>
          <p:cNvPr id="5" name="Oval 4">
            <a:extLst>
              <a:ext uri="{FF2B5EF4-FFF2-40B4-BE49-F238E27FC236}">
                <a16:creationId xmlns:a16="http://schemas.microsoft.com/office/drawing/2014/main" xmlns="" id="{31BF06B3-6206-9899-2324-6701F3EDB9DA}"/>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4</a:t>
            </a:r>
          </a:p>
        </p:txBody>
      </p:sp>
      <p:sp>
        <p:nvSpPr>
          <p:cNvPr id="7" name="Oval 6">
            <a:extLst>
              <a:ext uri="{FF2B5EF4-FFF2-40B4-BE49-F238E27FC236}">
                <a16:creationId xmlns:a16="http://schemas.microsoft.com/office/drawing/2014/main" xmlns="" id="{042F3D19-820B-80B0-5416-AC3B3D57C63E}"/>
              </a:ext>
            </a:extLst>
          </p:cNvPr>
          <p:cNvSpPr/>
          <p:nvPr/>
        </p:nvSpPr>
        <p:spPr>
          <a:xfrm>
            <a:off x="-1036497" y="630259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5</a:t>
            </a:r>
          </a:p>
        </p:txBody>
      </p:sp>
    </p:spTree>
    <p:extLst>
      <p:ext uri="{BB962C8B-B14F-4D97-AF65-F5344CB8AC3E}">
        <p14:creationId xmlns:p14="http://schemas.microsoft.com/office/powerpoint/2010/main" val="722088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720E70C-8320-B887-1E4D-7C15176C8F0C}"/>
              </a:ext>
            </a:extLst>
          </p:cNvPr>
          <p:cNvSpPr txBox="1"/>
          <p:nvPr/>
        </p:nvSpPr>
        <p:spPr>
          <a:xfrm>
            <a:off x="669986" y="554966"/>
            <a:ext cx="10909539"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spcAft>
                <a:spcPts val="600"/>
              </a:spcAft>
              <a:buFont typeface="Wingdings"/>
              <a:buChar char="v"/>
            </a:pPr>
            <a:r>
              <a:rPr lang="en-US" sz="2600" dirty="0">
                <a:solidFill>
                  <a:srgbClr val="404040"/>
                </a:solidFill>
                <a:latin typeface="Times New Roman"/>
                <a:cs typeface="Arial"/>
              </a:rPr>
              <a:t>While pinpointing the exact reasons for their price movements may be challenging, machine learning algorithms have proven effective in providing accurate price predictions. ​</a:t>
            </a:r>
            <a:endParaRPr lang="en-US" dirty="0">
              <a:ea typeface="Calibri"/>
              <a:cs typeface="Calibri"/>
            </a:endParaRPr>
          </a:p>
          <a:p>
            <a:pPr marL="457200" indent="-457200" algn="just">
              <a:spcAft>
                <a:spcPts val="600"/>
              </a:spcAft>
              <a:buFont typeface="Wingdings"/>
              <a:buChar char="v"/>
            </a:pPr>
            <a:r>
              <a:rPr lang="en-US" sz="2600" dirty="0">
                <a:solidFill>
                  <a:srgbClr val="404040"/>
                </a:solidFill>
                <a:latin typeface="Times New Roman"/>
                <a:cs typeface="Arial"/>
              </a:rPr>
              <a:t>In conclusion, the cryptocurrency market is characterized by a few dominant players, and predicting the price fluctuations of these digital assets is a challenging yet vital task. </a:t>
            </a:r>
          </a:p>
          <a:p>
            <a:pPr marL="457200" indent="-457200" algn="just">
              <a:buFont typeface="Wingdings"/>
              <a:buChar char="v"/>
            </a:pPr>
            <a:r>
              <a:rPr lang="en-US" sz="2600" dirty="0">
                <a:solidFill>
                  <a:srgbClr val="404040"/>
                </a:solidFill>
                <a:latin typeface="Times New Roman"/>
                <a:cs typeface="Arial"/>
              </a:rPr>
              <a:t>Leveraging machine learning algorithms, particularly regression methods, provides a promising approach to gaining insights into the dynamic and volatile nature of cryptocurrency prices. ​</a:t>
            </a:r>
            <a:endParaRPr lang="en-US" dirty="0"/>
          </a:p>
        </p:txBody>
      </p:sp>
      <p:sp>
        <p:nvSpPr>
          <p:cNvPr id="3" name="Oval 2">
            <a:extLst>
              <a:ext uri="{FF2B5EF4-FFF2-40B4-BE49-F238E27FC236}">
                <a16:creationId xmlns:a16="http://schemas.microsoft.com/office/drawing/2014/main" xmlns="" id="{31BF06B3-6206-9899-2324-6701F3EDB9DA}"/>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5</a:t>
            </a:r>
          </a:p>
        </p:txBody>
      </p:sp>
      <p:sp>
        <p:nvSpPr>
          <p:cNvPr id="5" name="Oval 4">
            <a:extLst>
              <a:ext uri="{FF2B5EF4-FFF2-40B4-BE49-F238E27FC236}">
                <a16:creationId xmlns:a16="http://schemas.microsoft.com/office/drawing/2014/main" xmlns="" id="{7AA4ADE5-29C4-F08C-CBB5-F4F534A8D183}"/>
              </a:ext>
            </a:extLst>
          </p:cNvPr>
          <p:cNvSpPr/>
          <p:nvPr/>
        </p:nvSpPr>
        <p:spPr>
          <a:xfrm>
            <a:off x="-964611"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6</a:t>
            </a:r>
          </a:p>
        </p:txBody>
      </p:sp>
    </p:spTree>
    <p:extLst>
      <p:ext uri="{BB962C8B-B14F-4D97-AF65-F5344CB8AC3E}">
        <p14:creationId xmlns:p14="http://schemas.microsoft.com/office/powerpoint/2010/main" val="3421208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966" y="382137"/>
            <a:ext cx="10590663" cy="458587"/>
          </a:xfrm>
          <a:prstGeom prst="rect">
            <a:avLst/>
          </a:prstGeom>
          <a:noFill/>
        </p:spPr>
        <p:txBody>
          <a:bodyPr wrap="square" rtlCol="0">
            <a:spAutoFit/>
          </a:bodyPr>
          <a:lstStyle/>
          <a:p>
            <a:pPr algn="ctr">
              <a:lnSpc>
                <a:spcPct val="85000"/>
              </a:lnSpc>
              <a:spcBef>
                <a:spcPct val="0"/>
              </a:spcBef>
            </a:pPr>
            <a:r>
              <a:rPr lang="en-US" sz="2800" b="1" spc="-50">
                <a:effectLst>
                  <a:glow rad="63500">
                    <a:schemeClr val="accent1">
                      <a:satMod val="175000"/>
                      <a:alpha val="40000"/>
                    </a:schemeClr>
                  </a:glow>
                </a:effectLst>
                <a:latin typeface="Times New Roman" pitchFamily="18" charset="0"/>
                <a:ea typeface="+mj-ea"/>
                <a:cs typeface="Times New Roman" pitchFamily="18" charset="0"/>
              </a:rPr>
              <a:t>EXISTING SYSTEM</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504966" y="1116700"/>
            <a:ext cx="11136575" cy="5078313"/>
          </a:xfrm>
          <a:prstGeom prst="rect">
            <a:avLst/>
          </a:prstGeom>
          <a:noFill/>
        </p:spPr>
        <p:txBody>
          <a:bodyPr wrap="square" rtlCol="0">
            <a:spAutoFit/>
          </a:bodyPr>
          <a:lstStyle/>
          <a:p>
            <a:pPr marL="342900" indent="-342900" algn="just">
              <a:spcAft>
                <a:spcPts val="600"/>
              </a:spcAft>
              <a:buFont typeface="Wingdings" pitchFamily="2" charset="2"/>
              <a:buChar char="v"/>
            </a:pPr>
            <a:r>
              <a:rPr lang="en-US" sz="2600" err="1">
                <a:solidFill>
                  <a:srgbClr val="0070C0"/>
                </a:solidFill>
                <a:latin typeface="Times New Roman" pitchFamily="18" charset="0"/>
                <a:cs typeface="Times New Roman" pitchFamily="18" charset="0"/>
              </a:rPr>
              <a:t>Bitcoin</a:t>
            </a:r>
            <a:r>
              <a:rPr lang="en-US" sz="2600">
                <a:solidFill>
                  <a:schemeClr val="tx1">
                    <a:lumMod val="75000"/>
                    <a:lumOff val="25000"/>
                  </a:schemeClr>
                </a:solidFill>
                <a:latin typeface="Times New Roman" pitchFamily="18" charset="0"/>
                <a:cs typeface="Times New Roman" pitchFamily="18" charset="0"/>
              </a:rPr>
              <a:t> the world’s first crypto currency started off with the mission to challenge the existing global financial order.</a:t>
            </a:r>
          </a:p>
          <a:p>
            <a:pPr marL="342900" indent="-342900" algn="just">
              <a:spcAft>
                <a:spcPts val="600"/>
              </a:spcAft>
              <a:buFont typeface="Wingdings" pitchFamily="2" charset="2"/>
              <a:buChar char="v"/>
            </a:pPr>
            <a:r>
              <a:rPr lang="en-US" sz="2600">
                <a:solidFill>
                  <a:srgbClr val="0070C0"/>
                </a:solidFill>
                <a:latin typeface="Times New Roman" pitchFamily="18" charset="0"/>
                <a:cs typeface="Times New Roman" pitchFamily="18" charset="0"/>
              </a:rPr>
              <a:t>Bayesian Regression</a:t>
            </a:r>
            <a:r>
              <a:rPr lang="en-US" sz="2600">
                <a:solidFill>
                  <a:schemeClr val="tx1">
                    <a:lumMod val="75000"/>
                    <a:lumOff val="25000"/>
                  </a:schemeClr>
                </a:solidFill>
                <a:latin typeface="Times New Roman" pitchFamily="18" charset="0"/>
                <a:cs typeface="Times New Roman" pitchFamily="18" charset="0"/>
              </a:rPr>
              <a:t>, a binary classification algorithm, was used to predict price variation in </a:t>
            </a:r>
            <a:r>
              <a:rPr lang="en-US" sz="2600" err="1">
                <a:solidFill>
                  <a:schemeClr val="tx1">
                    <a:lumMod val="75000"/>
                    <a:lumOff val="25000"/>
                  </a:schemeClr>
                </a:solidFill>
                <a:latin typeface="Times New Roman" pitchFamily="18" charset="0"/>
                <a:cs typeface="Times New Roman" pitchFamily="18" charset="0"/>
              </a:rPr>
              <a:t>Bitcoin</a:t>
            </a:r>
            <a:r>
              <a:rPr lang="en-US" sz="2600">
                <a:solidFill>
                  <a:schemeClr val="tx1">
                    <a:lumMod val="75000"/>
                    <a:lumOff val="25000"/>
                  </a:schemeClr>
                </a:solidFill>
                <a:latin typeface="Times New Roman" pitchFamily="18" charset="0"/>
                <a:cs typeface="Times New Roman" pitchFamily="18" charset="0"/>
              </a:rPr>
              <a:t> and the prediction gave almost 200% returns in less than 60 days when used with a trading strategy.</a:t>
            </a:r>
          </a:p>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The objective is to understand how features of </a:t>
            </a:r>
            <a:r>
              <a:rPr lang="en-US" sz="2600" err="1">
                <a:solidFill>
                  <a:schemeClr val="tx1">
                    <a:lumMod val="75000"/>
                    <a:lumOff val="25000"/>
                  </a:schemeClr>
                </a:solidFill>
                <a:latin typeface="Times New Roman" pitchFamily="18" charset="0"/>
                <a:cs typeface="Times New Roman" pitchFamily="18" charset="0"/>
              </a:rPr>
              <a:t>Bitcoin</a:t>
            </a:r>
            <a:r>
              <a:rPr lang="en-US" sz="2600">
                <a:solidFill>
                  <a:schemeClr val="tx1">
                    <a:lumMod val="75000"/>
                    <a:lumOff val="25000"/>
                  </a:schemeClr>
                </a:solidFill>
                <a:latin typeface="Times New Roman" pitchFamily="18" charset="0"/>
                <a:cs typeface="Times New Roman" pitchFamily="18" charset="0"/>
              </a:rPr>
              <a:t> (such as transaction volume, cost per transaction) can affect the next day change in price level of </a:t>
            </a:r>
            <a:r>
              <a:rPr lang="en-US" sz="2600" err="1">
                <a:solidFill>
                  <a:schemeClr val="tx1">
                    <a:lumMod val="75000"/>
                    <a:lumOff val="25000"/>
                  </a:schemeClr>
                </a:solidFill>
                <a:latin typeface="Times New Roman" pitchFamily="18" charset="0"/>
                <a:cs typeface="Times New Roman" pitchFamily="18" charset="0"/>
              </a:rPr>
              <a:t>Bitcoin</a:t>
            </a:r>
            <a:r>
              <a:rPr lang="en-US" sz="2600">
                <a:solidFill>
                  <a:schemeClr val="tx1">
                    <a:lumMod val="75000"/>
                    <a:lumOff val="25000"/>
                  </a:schemeClr>
                </a:solidFill>
                <a:latin typeface="Times New Roman" pitchFamily="18" charset="0"/>
                <a:cs typeface="Times New Roman" pitchFamily="18" charset="0"/>
              </a:rPr>
              <a:t> through the use of an Artificial Neural Network (ANN). </a:t>
            </a:r>
          </a:p>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rPr>
              <a:t>Additionally, alternative methodologies like time-scale </a:t>
            </a:r>
            <a:r>
              <a:rPr lang="en-US" sz="2600" err="1">
                <a:solidFill>
                  <a:schemeClr val="tx1">
                    <a:lumMod val="75000"/>
                    <a:lumOff val="25000"/>
                  </a:schemeClr>
                </a:solidFill>
                <a:latin typeface="Times New Roman" pitchFamily="18" charset="0"/>
                <a:cs typeface="Times New Roman" pitchFamily="18" charset="0"/>
              </a:rPr>
              <a:t>multifractal</a:t>
            </a:r>
            <a:r>
              <a:rPr lang="en-US" sz="2600">
                <a:solidFill>
                  <a:schemeClr val="tx1">
                    <a:lumMod val="75000"/>
                    <a:lumOff val="25000"/>
                  </a:schemeClr>
                </a:solidFill>
                <a:latin typeface="Times New Roman" pitchFamily="18" charset="0"/>
                <a:cs typeface="Times New Roman" pitchFamily="18" charset="0"/>
              </a:rPr>
              <a:t> methods have been deployed to analyze </a:t>
            </a:r>
            <a:r>
              <a:rPr lang="en-US" sz="2600" err="1">
                <a:solidFill>
                  <a:schemeClr val="tx1">
                    <a:lumMod val="75000"/>
                    <a:lumOff val="25000"/>
                  </a:schemeClr>
                </a:solidFill>
                <a:latin typeface="Times New Roman" pitchFamily="18" charset="0"/>
                <a:cs typeface="Times New Roman" pitchFamily="18" charset="0"/>
              </a:rPr>
              <a:t>Bitcoin’s</a:t>
            </a:r>
            <a:r>
              <a:rPr lang="en-US" sz="2600">
                <a:solidFill>
                  <a:schemeClr val="tx1">
                    <a:lumMod val="75000"/>
                    <a:lumOff val="25000"/>
                  </a:schemeClr>
                </a:solidFill>
                <a:latin typeface="Times New Roman" pitchFamily="18" charset="0"/>
                <a:cs typeface="Times New Roman" pitchFamily="18" charset="0"/>
              </a:rPr>
              <a:t> volume and price patterns, offering valuable insights into its market behavior</a:t>
            </a:r>
            <a:endParaRPr lang="en-IN" sz="2600">
              <a:solidFill>
                <a:schemeClr val="tx1">
                  <a:lumMod val="75000"/>
                  <a:lumOff val="25000"/>
                </a:schemeClr>
              </a:solidFill>
              <a:latin typeface="Times New Roman" pitchFamily="18" charset="0"/>
              <a:cs typeface="Times New Roman" pitchFamily="18" charset="0"/>
            </a:endParaRPr>
          </a:p>
          <a:p>
            <a:endParaRPr lang="en-IN"/>
          </a:p>
        </p:txBody>
      </p:sp>
      <p:sp>
        <p:nvSpPr>
          <p:cNvPr id="10" name="Oval 9">
            <a:extLst>
              <a:ext uri="{FF2B5EF4-FFF2-40B4-BE49-F238E27FC236}">
                <a16:creationId xmlns:a16="http://schemas.microsoft.com/office/drawing/2014/main" xmlns="" id="{88A3B7CB-2A71-5992-0110-7FC7881866FB}"/>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6</a:t>
            </a:r>
          </a:p>
        </p:txBody>
      </p:sp>
      <p:sp>
        <p:nvSpPr>
          <p:cNvPr id="12" name="Oval 11">
            <a:extLst>
              <a:ext uri="{FF2B5EF4-FFF2-40B4-BE49-F238E27FC236}">
                <a16:creationId xmlns:a16="http://schemas.microsoft.com/office/drawing/2014/main" xmlns="" id="{7BF8702D-85CB-5B95-48C0-062A50D5FA5C}"/>
              </a:ext>
            </a:extLst>
          </p:cNvPr>
          <p:cNvSpPr/>
          <p:nvPr/>
        </p:nvSpPr>
        <p:spPr>
          <a:xfrm>
            <a:off x="-1022120"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7</a:t>
            </a:r>
          </a:p>
        </p:txBody>
      </p:sp>
    </p:spTree>
    <p:extLst>
      <p:ext uri="{BB962C8B-B14F-4D97-AF65-F5344CB8AC3E}">
        <p14:creationId xmlns:p14="http://schemas.microsoft.com/office/powerpoint/2010/main" val="11642536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77672"/>
            <a:ext cx="10658902" cy="458587"/>
          </a:xfrm>
          <a:prstGeom prst="rect">
            <a:avLst/>
          </a:prstGeom>
          <a:noFill/>
        </p:spPr>
        <p:txBody>
          <a:bodyPr wrap="square" rtlCol="0">
            <a:spAutoFit/>
          </a:bodyPr>
          <a:lstStyle/>
          <a:p>
            <a:pPr algn="ctr">
              <a:lnSpc>
                <a:spcPct val="85000"/>
              </a:lnSpc>
              <a:spcBef>
                <a:spcPct val="0"/>
              </a:spcBef>
            </a:pPr>
            <a:r>
              <a:rPr lang="en-US" sz="2800" b="1" spc="-50">
                <a:effectLst>
                  <a:glow rad="63500">
                    <a:schemeClr val="accent1">
                      <a:satMod val="175000"/>
                      <a:alpha val="40000"/>
                    </a:schemeClr>
                  </a:glow>
                </a:effectLst>
                <a:latin typeface="Times New Roman" pitchFamily="18" charset="0"/>
                <a:ea typeface="+mj-ea"/>
                <a:cs typeface="Times New Roman" pitchFamily="18" charset="0"/>
              </a:rPr>
              <a:t>DRAWBACKS </a:t>
            </a:r>
            <a:endParaRPr lang="en-IN" sz="2800" b="1" spc="-50">
              <a:effectLst>
                <a:glow rad="63500">
                  <a:schemeClr val="accent1">
                    <a:satMod val="175000"/>
                    <a:alpha val="40000"/>
                  </a:schemeClr>
                </a:glow>
              </a:effectLst>
              <a:latin typeface="Times New Roman" pitchFamily="18" charset="0"/>
              <a:ea typeface="+mj-ea"/>
              <a:cs typeface="Times New Roman" pitchFamily="18" charset="0"/>
            </a:endParaRPr>
          </a:p>
        </p:txBody>
      </p:sp>
      <p:sp>
        <p:nvSpPr>
          <p:cNvPr id="3" name="TextBox 2"/>
          <p:cNvSpPr txBox="1"/>
          <p:nvPr/>
        </p:nvSpPr>
        <p:spPr>
          <a:xfrm>
            <a:off x="682388" y="1146412"/>
            <a:ext cx="10658902" cy="4324197"/>
          </a:xfrm>
          <a:prstGeom prst="rect">
            <a:avLst/>
          </a:prstGeom>
          <a:noFill/>
        </p:spPr>
        <p:txBody>
          <a:bodyPr wrap="square" rtlCol="0">
            <a:spAutoFit/>
          </a:bodyPr>
          <a:lstStyle/>
          <a:p>
            <a:pPr marL="457200" lvl="0" indent="-342900" algn="just">
              <a:lnSpc>
                <a:spcPct val="150000"/>
              </a:lnSpc>
              <a:spcBef>
                <a:spcPts val="400"/>
              </a:spcBef>
              <a:buSzPts val="2000"/>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Alternative coins other than </a:t>
            </a:r>
            <a:r>
              <a:rPr lang="en-US" sz="2600" err="1">
                <a:solidFill>
                  <a:schemeClr val="tx1">
                    <a:lumMod val="75000"/>
                    <a:lumOff val="25000"/>
                  </a:schemeClr>
                </a:solidFill>
                <a:latin typeface="Times New Roman" pitchFamily="18" charset="0"/>
                <a:cs typeface="Times New Roman" pitchFamily="18" charset="0"/>
                <a:sym typeface="Times New Roman"/>
              </a:rPr>
              <a:t>Bitcoin</a:t>
            </a:r>
            <a:r>
              <a:rPr lang="en-US" sz="2600">
                <a:solidFill>
                  <a:schemeClr val="tx1">
                    <a:lumMod val="75000"/>
                    <a:lumOff val="25000"/>
                  </a:schemeClr>
                </a:solidFill>
                <a:latin typeface="Times New Roman" pitchFamily="18" charset="0"/>
                <a:cs typeface="Times New Roman" pitchFamily="18" charset="0"/>
                <a:sym typeface="Times New Roman"/>
              </a:rPr>
              <a:t> with power packed features that can be used in the decentralized finance does not have a standard prediction model.</a:t>
            </a:r>
          </a:p>
          <a:p>
            <a:pPr marL="457200" lvl="0" indent="-342900" algn="just">
              <a:lnSpc>
                <a:spcPct val="150000"/>
              </a:lnSpc>
              <a:spcBef>
                <a:spcPts val="400"/>
              </a:spcBef>
              <a:buSzPts val="2000"/>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Long-term </a:t>
            </a:r>
            <a:r>
              <a:rPr lang="en-US" sz="2600" err="1">
                <a:solidFill>
                  <a:schemeClr val="tx1">
                    <a:lumMod val="75000"/>
                    <a:lumOff val="25000"/>
                  </a:schemeClr>
                </a:solidFill>
                <a:latin typeface="Times New Roman" pitchFamily="18" charset="0"/>
                <a:cs typeface="Times New Roman" pitchFamily="18" charset="0"/>
                <a:sym typeface="Times New Roman"/>
              </a:rPr>
              <a:t>Bitcoin</a:t>
            </a:r>
            <a:r>
              <a:rPr lang="en-US" sz="2600">
                <a:solidFill>
                  <a:schemeClr val="tx1">
                    <a:lumMod val="75000"/>
                    <a:lumOff val="25000"/>
                  </a:schemeClr>
                </a:solidFill>
                <a:latin typeface="Times New Roman" pitchFamily="18" charset="0"/>
                <a:cs typeface="Times New Roman" pitchFamily="18" charset="0"/>
                <a:sym typeface="Times New Roman"/>
              </a:rPr>
              <a:t> price predictions are done at an </a:t>
            </a:r>
            <a:r>
              <a:rPr lang="en-US" sz="2600">
                <a:solidFill>
                  <a:srgbClr val="0070C0"/>
                </a:solidFill>
                <a:latin typeface="Times New Roman" pitchFamily="18" charset="0"/>
                <a:cs typeface="Times New Roman" pitchFamily="18" charset="0"/>
                <a:sym typeface="Times New Roman"/>
              </a:rPr>
              <a:t>accuracy of </a:t>
            </a:r>
            <a:r>
              <a:rPr lang="en-US" sz="2600" err="1">
                <a:solidFill>
                  <a:srgbClr val="0070C0"/>
                </a:solidFill>
                <a:latin typeface="Times New Roman" pitchFamily="18" charset="0"/>
                <a:cs typeface="Times New Roman" pitchFamily="18" charset="0"/>
                <a:sym typeface="Times New Roman"/>
              </a:rPr>
              <a:t>upto</a:t>
            </a:r>
            <a:r>
              <a:rPr lang="en-US" sz="2600">
                <a:solidFill>
                  <a:srgbClr val="0070C0"/>
                </a:solidFill>
                <a:latin typeface="Times New Roman" pitchFamily="18" charset="0"/>
                <a:cs typeface="Times New Roman" pitchFamily="18" charset="0"/>
                <a:sym typeface="Times New Roman"/>
              </a:rPr>
              <a:t> 55% </a:t>
            </a:r>
            <a:r>
              <a:rPr lang="en-US" sz="2600">
                <a:solidFill>
                  <a:schemeClr val="tx1">
                    <a:lumMod val="75000"/>
                    <a:lumOff val="25000"/>
                  </a:schemeClr>
                </a:solidFill>
                <a:latin typeface="Times New Roman" pitchFamily="18" charset="0"/>
                <a:cs typeface="Times New Roman" pitchFamily="18" charset="0"/>
                <a:sym typeface="Times New Roman"/>
              </a:rPr>
              <a:t>using machine learning models.</a:t>
            </a:r>
          </a:p>
          <a:p>
            <a:pPr marL="457200" lvl="0" indent="-342900" algn="just">
              <a:lnSpc>
                <a:spcPct val="150000"/>
              </a:lnSpc>
              <a:spcBef>
                <a:spcPts val="400"/>
              </a:spcBef>
              <a:buSzPts val="2000"/>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Most of the existing works focuses mainly on </a:t>
            </a:r>
            <a:r>
              <a:rPr lang="en-US" sz="2600" err="1">
                <a:solidFill>
                  <a:schemeClr val="tx1">
                    <a:lumMod val="75000"/>
                    <a:lumOff val="25000"/>
                  </a:schemeClr>
                </a:solidFill>
                <a:latin typeface="Times New Roman" pitchFamily="18" charset="0"/>
                <a:cs typeface="Times New Roman" pitchFamily="18" charset="0"/>
                <a:sym typeface="Times New Roman"/>
              </a:rPr>
              <a:t>Bitcoin</a:t>
            </a:r>
            <a:r>
              <a:rPr lang="en-US" sz="2600">
                <a:solidFill>
                  <a:schemeClr val="tx1">
                    <a:lumMod val="75000"/>
                    <a:lumOff val="25000"/>
                  </a:schemeClr>
                </a:solidFill>
                <a:latin typeface="Times New Roman" pitchFamily="18" charset="0"/>
                <a:cs typeface="Times New Roman" pitchFamily="18" charset="0"/>
                <a:sym typeface="Times New Roman"/>
              </a:rPr>
              <a:t> and </a:t>
            </a:r>
            <a:r>
              <a:rPr lang="en-US" sz="2600" err="1">
                <a:solidFill>
                  <a:schemeClr val="tx1">
                    <a:lumMod val="75000"/>
                    <a:lumOff val="25000"/>
                  </a:schemeClr>
                </a:solidFill>
                <a:latin typeface="Times New Roman" pitchFamily="18" charset="0"/>
                <a:cs typeface="Times New Roman" pitchFamily="18" charset="0"/>
                <a:sym typeface="Times New Roman"/>
              </a:rPr>
              <a:t>Ethereum</a:t>
            </a:r>
            <a:r>
              <a:rPr lang="en-US" sz="2600">
                <a:solidFill>
                  <a:schemeClr val="tx1">
                    <a:lumMod val="75000"/>
                    <a:lumOff val="25000"/>
                  </a:schemeClr>
                </a:solidFill>
                <a:latin typeface="Times New Roman" pitchFamily="18" charset="0"/>
                <a:cs typeface="Times New Roman" pitchFamily="18" charset="0"/>
                <a:sym typeface="Times New Roman"/>
              </a:rPr>
              <a:t> while other alternatives such as Doge, Ripple are not taken into account.</a:t>
            </a:r>
            <a:endParaRPr lang="en-IN" sz="2600">
              <a:solidFill>
                <a:schemeClr val="tx1">
                  <a:lumMod val="75000"/>
                  <a:lumOff val="25000"/>
                </a:schemeClr>
              </a:solidFill>
              <a:latin typeface="Times New Roman" pitchFamily="18" charset="0"/>
              <a:cs typeface="Times New Roman" pitchFamily="18" charset="0"/>
            </a:endParaRPr>
          </a:p>
        </p:txBody>
      </p:sp>
      <p:sp>
        <p:nvSpPr>
          <p:cNvPr id="6" name="Oval 5">
            <a:extLst>
              <a:ext uri="{FF2B5EF4-FFF2-40B4-BE49-F238E27FC236}">
                <a16:creationId xmlns:a16="http://schemas.microsoft.com/office/drawing/2014/main" xmlns="" id="{FB71A916-AA62-B3BA-8D66-C74D8C30ADD9}"/>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7</a:t>
            </a:r>
          </a:p>
        </p:txBody>
      </p:sp>
      <p:sp>
        <p:nvSpPr>
          <p:cNvPr id="8" name="Oval 7">
            <a:extLst>
              <a:ext uri="{FF2B5EF4-FFF2-40B4-BE49-F238E27FC236}">
                <a16:creationId xmlns:a16="http://schemas.microsoft.com/office/drawing/2014/main" xmlns="" id="{1D73B216-C2BE-EFA7-9CAC-BE2707E626F1}"/>
              </a:ext>
            </a:extLst>
          </p:cNvPr>
          <p:cNvSpPr/>
          <p:nvPr/>
        </p:nvSpPr>
        <p:spPr>
          <a:xfrm>
            <a:off x="-935856" y="6302590"/>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8</a:t>
            </a:r>
          </a:p>
        </p:txBody>
      </p:sp>
    </p:spTree>
    <p:extLst>
      <p:ext uri="{BB962C8B-B14F-4D97-AF65-F5344CB8AC3E}">
        <p14:creationId xmlns:p14="http://schemas.microsoft.com/office/powerpoint/2010/main" val="3369431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910" y="557255"/>
            <a:ext cx="10631606" cy="458587"/>
          </a:xfrm>
          <a:prstGeom prst="rect">
            <a:avLst/>
          </a:prstGeom>
          <a:noFill/>
        </p:spPr>
        <p:txBody>
          <a:bodyPr wrap="square" rtlCol="0">
            <a:spAutoFit/>
          </a:bodyPr>
          <a:lstStyle/>
          <a:p>
            <a:pPr algn="ctr">
              <a:lnSpc>
                <a:spcPct val="85000"/>
              </a:lnSpc>
              <a:spcBef>
                <a:spcPct val="0"/>
              </a:spcBef>
            </a:pPr>
            <a:r>
              <a:rPr lang="en-US" sz="2800" b="1" spc="-50">
                <a:effectLst>
                  <a:glow rad="63500">
                    <a:schemeClr val="accent1">
                      <a:satMod val="175000"/>
                      <a:alpha val="40000"/>
                    </a:schemeClr>
                  </a:glow>
                </a:effectLst>
                <a:latin typeface="Times New Roman" pitchFamily="18" charset="0"/>
                <a:ea typeface="+mj-ea"/>
                <a:cs typeface="Times New Roman" pitchFamily="18" charset="0"/>
              </a:rPr>
              <a:t>PROPOSED SYSTEM</a:t>
            </a:r>
          </a:p>
        </p:txBody>
      </p:sp>
      <p:sp>
        <p:nvSpPr>
          <p:cNvPr id="3" name="TextBox 2"/>
          <p:cNvSpPr txBox="1"/>
          <p:nvPr/>
        </p:nvSpPr>
        <p:spPr>
          <a:xfrm>
            <a:off x="545910" y="1232654"/>
            <a:ext cx="11068335" cy="5201424"/>
          </a:xfrm>
          <a:prstGeom prst="rect">
            <a:avLst/>
          </a:prstGeom>
          <a:noFill/>
        </p:spPr>
        <p:txBody>
          <a:bodyPr wrap="square" rtlCol="0">
            <a:spAutoFit/>
          </a:bodyPr>
          <a:lstStyle/>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The proposed work is to  provide users to look into </a:t>
            </a:r>
            <a:r>
              <a:rPr lang="en-US" sz="2600">
                <a:solidFill>
                  <a:srgbClr val="0070C0"/>
                </a:solidFill>
                <a:latin typeface="Times New Roman" pitchFamily="18" charset="0"/>
                <a:cs typeface="Times New Roman" pitchFamily="18" charset="0"/>
                <a:sym typeface="Times New Roman"/>
              </a:rPr>
              <a:t>other alternative coins </a:t>
            </a:r>
            <a:r>
              <a:rPr lang="en-US" sz="2600">
                <a:solidFill>
                  <a:schemeClr val="tx1">
                    <a:lumMod val="75000"/>
                    <a:lumOff val="25000"/>
                  </a:schemeClr>
                </a:solidFill>
                <a:latin typeface="Times New Roman" pitchFamily="18" charset="0"/>
                <a:cs typeface="Times New Roman" pitchFamily="18" charset="0"/>
                <a:sym typeface="Times New Roman"/>
              </a:rPr>
              <a:t>and find out which ones besides </a:t>
            </a:r>
            <a:r>
              <a:rPr lang="en-US" sz="2600" err="1">
                <a:solidFill>
                  <a:schemeClr val="tx1">
                    <a:lumMod val="75000"/>
                    <a:lumOff val="25000"/>
                  </a:schemeClr>
                </a:solidFill>
                <a:latin typeface="Times New Roman" pitchFamily="18" charset="0"/>
                <a:cs typeface="Times New Roman" pitchFamily="18" charset="0"/>
                <a:sym typeface="Times New Roman"/>
              </a:rPr>
              <a:t>Bitcoin</a:t>
            </a:r>
            <a:r>
              <a:rPr lang="en-US" sz="2600">
                <a:solidFill>
                  <a:schemeClr val="tx1">
                    <a:lumMod val="75000"/>
                    <a:lumOff val="25000"/>
                  </a:schemeClr>
                </a:solidFill>
                <a:latin typeface="Times New Roman" pitchFamily="18" charset="0"/>
                <a:cs typeface="Times New Roman" pitchFamily="18" charset="0"/>
                <a:sym typeface="Times New Roman"/>
              </a:rPr>
              <a:t> are doing well in the market by finding trends and predictions using Machine learning Algorithms. </a:t>
            </a:r>
          </a:p>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System for analyzing crypto currencies using </a:t>
            </a:r>
            <a:r>
              <a:rPr lang="en-US" sz="2600">
                <a:solidFill>
                  <a:srgbClr val="0070C0"/>
                </a:solidFill>
                <a:latin typeface="Times New Roman" pitchFamily="18" charset="0"/>
                <a:cs typeface="Times New Roman" pitchFamily="18" charset="0"/>
                <a:sym typeface="Times New Roman"/>
              </a:rPr>
              <a:t>regression models </a:t>
            </a:r>
            <a:r>
              <a:rPr lang="en-US" sz="2600">
                <a:solidFill>
                  <a:schemeClr val="tx1">
                    <a:lumMod val="75000"/>
                    <a:lumOff val="25000"/>
                  </a:schemeClr>
                </a:solidFill>
                <a:latin typeface="Times New Roman" pitchFamily="18" charset="0"/>
                <a:cs typeface="Times New Roman" pitchFamily="18" charset="0"/>
                <a:sym typeface="Times New Roman"/>
              </a:rPr>
              <a:t>is to gain insights into their </a:t>
            </a:r>
            <a:r>
              <a:rPr lang="en-US" sz="2600">
                <a:solidFill>
                  <a:srgbClr val="0070C0"/>
                </a:solidFill>
                <a:latin typeface="Times New Roman" pitchFamily="18" charset="0"/>
                <a:cs typeface="Times New Roman" pitchFamily="18" charset="0"/>
                <a:sym typeface="Times New Roman"/>
              </a:rPr>
              <a:t>price movements</a:t>
            </a:r>
            <a:r>
              <a:rPr lang="en-US" sz="2600">
                <a:solidFill>
                  <a:schemeClr val="tx1">
                    <a:lumMod val="75000"/>
                    <a:lumOff val="25000"/>
                  </a:schemeClr>
                </a:solidFill>
                <a:latin typeface="Times New Roman" pitchFamily="18" charset="0"/>
                <a:cs typeface="Times New Roman" pitchFamily="18" charset="0"/>
                <a:sym typeface="Times New Roman"/>
              </a:rPr>
              <a:t> and make informed predictions. </a:t>
            </a:r>
          </a:p>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Regression analysis, a statistical modeling technique, can provide valuable insights into the factors influencing crypto currency prices and enable the development of predictive models. </a:t>
            </a:r>
          </a:p>
          <a:p>
            <a:pPr marL="342900" indent="-342900" algn="just">
              <a:spcAft>
                <a:spcPts val="600"/>
              </a:spcAf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The proposed system aims to enhance the understanding of crypto currency trends and provide valuable insights for traders, investors, and researchers. </a:t>
            </a:r>
          </a:p>
          <a:p>
            <a:pPr marL="342900" indent="-342900" algn="just">
              <a:buFont typeface="Wingdings" pitchFamily="2" charset="2"/>
              <a:buChar char="v"/>
            </a:pPr>
            <a:r>
              <a:rPr lang="en-US" sz="2600">
                <a:solidFill>
                  <a:schemeClr val="tx1">
                    <a:lumMod val="75000"/>
                    <a:lumOff val="25000"/>
                  </a:schemeClr>
                </a:solidFill>
                <a:latin typeface="Times New Roman" pitchFamily="18" charset="0"/>
                <a:cs typeface="Times New Roman" pitchFamily="18" charset="0"/>
                <a:sym typeface="Times New Roman"/>
              </a:rPr>
              <a:t>It can contribute to the development of </a:t>
            </a:r>
            <a:r>
              <a:rPr lang="en-US" sz="2600">
                <a:solidFill>
                  <a:srgbClr val="0070C0"/>
                </a:solidFill>
                <a:latin typeface="Times New Roman" pitchFamily="18" charset="0"/>
                <a:cs typeface="Times New Roman" pitchFamily="18" charset="0"/>
                <a:sym typeface="Times New Roman"/>
              </a:rPr>
              <a:t>more accurate price prediction models</a:t>
            </a:r>
            <a:r>
              <a:rPr lang="en-US" sz="2600">
                <a:solidFill>
                  <a:schemeClr val="tx1">
                    <a:lumMod val="75000"/>
                    <a:lumOff val="25000"/>
                  </a:schemeClr>
                </a:solidFill>
                <a:latin typeface="Times New Roman" pitchFamily="18" charset="0"/>
                <a:cs typeface="Times New Roman" pitchFamily="18" charset="0"/>
                <a:sym typeface="Times New Roman"/>
              </a:rPr>
              <a:t> and assist in risk management strategies in the crypto currency market.</a:t>
            </a:r>
            <a:endParaRPr lang="en-IN" sz="2600">
              <a:solidFill>
                <a:schemeClr val="tx1">
                  <a:lumMod val="75000"/>
                  <a:lumOff val="25000"/>
                </a:schemeClr>
              </a:solidFill>
              <a:latin typeface="Times New Roman" pitchFamily="18" charset="0"/>
              <a:cs typeface="Times New Roman" pitchFamily="18" charset="0"/>
            </a:endParaRPr>
          </a:p>
        </p:txBody>
      </p:sp>
      <p:sp>
        <p:nvSpPr>
          <p:cNvPr id="6" name="Oval 5">
            <a:extLst>
              <a:ext uri="{FF2B5EF4-FFF2-40B4-BE49-F238E27FC236}">
                <a16:creationId xmlns:a16="http://schemas.microsoft.com/office/drawing/2014/main" xmlns="" id="{C6FA3EFD-7B0B-13A8-1410-2FAB0FF22E69}"/>
              </a:ext>
            </a:extLst>
          </p:cNvPr>
          <p:cNvSpPr/>
          <p:nvPr/>
        </p:nvSpPr>
        <p:spPr>
          <a:xfrm>
            <a:off x="392612" y="6293964"/>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8</a:t>
            </a:r>
          </a:p>
        </p:txBody>
      </p:sp>
      <p:sp>
        <p:nvSpPr>
          <p:cNvPr id="8" name="Oval 7">
            <a:extLst>
              <a:ext uri="{FF2B5EF4-FFF2-40B4-BE49-F238E27FC236}">
                <a16:creationId xmlns:a16="http://schemas.microsoft.com/office/drawing/2014/main" xmlns="" id="{A52E5DA7-1120-3108-C68E-8E0A4F5CAFF5}"/>
              </a:ext>
            </a:extLst>
          </p:cNvPr>
          <p:cNvSpPr/>
          <p:nvPr/>
        </p:nvSpPr>
        <p:spPr>
          <a:xfrm>
            <a:off x="-964611" y="6288213"/>
            <a:ext cx="675735" cy="560717"/>
          </a:xfrm>
          <a:prstGeom prst="ellipse">
            <a:avLst/>
          </a:prstGeom>
          <a:solidFill>
            <a:srgbClr val="5C340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sz="2200" dirty="0">
                <a:ea typeface="Calibri"/>
                <a:cs typeface="Calibri"/>
              </a:rPr>
              <a:t>9</a:t>
            </a:r>
          </a:p>
        </p:txBody>
      </p:sp>
    </p:spTree>
    <p:extLst>
      <p:ext uri="{BB962C8B-B14F-4D97-AF65-F5344CB8AC3E}">
        <p14:creationId xmlns:p14="http://schemas.microsoft.com/office/powerpoint/2010/main" val="17382003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199</TotalTime>
  <Words>2519</Words>
  <Application>Microsoft Office PowerPoint</Application>
  <PresentationFormat>Custom</PresentationFormat>
  <Paragraphs>308</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Equity</vt:lpstr>
      <vt:lpstr>TREND ANALYSIS DOGE, RIPPLE_XRP, ETHEREUM CRYPTO CURRENCES BY REGRESSION MODEL. </vt:lpstr>
      <vt:lpstr>BASE PAPER 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 ANALYSIS DOGE, RIPPLE_XRP, ETHEREUM CRYPTO CURRENCES BY REGRESSION MODEL.  BATCH : 10</dc:title>
  <dc:creator>Admin</dc:creator>
  <cp:lastModifiedBy>Admin</cp:lastModifiedBy>
  <cp:revision>363</cp:revision>
  <dcterms:created xsi:type="dcterms:W3CDTF">2024-01-07T04:50:13Z</dcterms:created>
  <dcterms:modified xsi:type="dcterms:W3CDTF">2024-03-24T15:37:00Z</dcterms:modified>
</cp:coreProperties>
</file>