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9" r:id="rId6"/>
    <p:sldId id="260" r:id="rId7"/>
    <p:sldId id="261" r:id="rId8"/>
    <p:sldId id="312" r:id="rId9"/>
    <p:sldId id="313" r:id="rId10"/>
    <p:sldId id="314" r:id="rId11"/>
    <p:sldId id="262" r:id="rId12"/>
    <p:sldId id="263" r:id="rId13"/>
    <p:sldId id="315" r:id="rId14"/>
    <p:sldId id="264" r:id="rId15"/>
    <p:sldId id="265" r:id="rId16"/>
    <p:sldId id="267" r:id="rId17"/>
    <p:sldId id="266" r:id="rId18"/>
    <p:sldId id="269" r:id="rId19"/>
    <p:sldId id="296" r:id="rId20"/>
    <p:sldId id="316" r:id="rId21"/>
    <p:sldId id="275" r:id="rId22"/>
    <p:sldId id="317" r:id="rId23"/>
    <p:sldId id="318" r:id="rId24"/>
    <p:sldId id="319" r:id="rId25"/>
    <p:sldId id="294" r:id="rId26"/>
    <p:sldId id="295" r:id="rId27"/>
    <p:sldId id="279" r:id="rId28"/>
    <p:sldId id="280"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21" autoAdjust="0"/>
    <p:restoredTop sz="95388" autoAdjust="0"/>
  </p:normalViewPr>
  <p:slideViewPr>
    <p:cSldViewPr snapToGrid="0">
      <p:cViewPr varScale="1">
        <p:scale>
          <a:sx n="89" d="100"/>
          <a:sy n="89" d="100"/>
        </p:scale>
        <p:origin x="509" y="72"/>
      </p:cViewPr>
      <p:guideLst/>
    </p:cSldViewPr>
  </p:slideViewPr>
  <p:notesTextViewPr>
    <p:cViewPr>
      <p:scale>
        <a:sx n="1" d="1"/>
        <a:sy n="1" d="1"/>
      </p:scale>
      <p:origin x="0" y="0"/>
    </p:cViewPr>
  </p:notesTextViewPr>
  <p:sorterViewPr>
    <p:cViewPr>
      <p:scale>
        <a:sx n="100" d="100"/>
        <a:sy n="100" d="100"/>
      </p:scale>
      <p:origin x="0" y="-98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2" name="Google Shape;1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2" name="Google Shape;20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3" name="Google Shape;2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9" name="Google Shape;22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53" name="Google Shape;2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3" name="Google Shape;21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2" name="Google Shape;13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7"/>
        <p:cNvGrpSpPr/>
        <p:nvPr/>
      </p:nvGrpSpPr>
      <p:grpSpPr>
        <a:xfrm>
          <a:off x="0" y="0"/>
          <a:ext cx="0" cy="0"/>
          <a:chOff x="0" y="0"/>
          <a:chExt cx="0" cy="0"/>
        </a:xfrm>
      </p:grpSpPr>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966085"/>
            <a:ext cx="9144000" cy="2838164"/>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ts val="6125"/>
              <a:buNone/>
            </a:pPr>
            <a:r>
              <a:rPr lang="en-US" sz="4400" dirty="0">
                <a:latin typeface="Times New Roman" panose="02020603050405020304"/>
                <a:ea typeface="Times New Roman" panose="02020603050405020304"/>
                <a:cs typeface="Times New Roman" panose="02020603050405020304"/>
                <a:sym typeface="Times New Roman" panose="02020603050405020304"/>
              </a:rPr>
              <a:t>A 3D STEGANALYTIC COMPUTATION AND STEGANALYSIS SAFE WATERMARKING</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3600" dirty="0">
                <a:latin typeface="Times New Roman" panose="02020603050405020304"/>
                <a:ea typeface="Times New Roman" panose="02020603050405020304"/>
                <a:cs typeface="Times New Roman" panose="02020603050405020304"/>
                <a:sym typeface="Times New Roman" panose="02020603050405020304"/>
              </a:rPr>
              <a:t> </a:t>
            </a:r>
            <a:endParaRPr sz="3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0"/>
              </a:spcBef>
              <a:spcAft>
                <a:spcPts val="0"/>
              </a:spcAft>
              <a:buClr>
                <a:schemeClr val="dk1"/>
              </a:buClr>
              <a:buSzPts val="4500"/>
              <a:buFont typeface="Times New Roman" panose="02020603050405020304"/>
              <a:buNone/>
            </a:pPr>
            <a:r>
              <a:rPr lang="en-US" sz="3600" dirty="0">
                <a:latin typeface="Times New Roman" panose="02020603050405020304"/>
                <a:ea typeface="Times New Roman" panose="02020603050405020304"/>
                <a:cs typeface="Times New Roman" panose="02020603050405020304"/>
                <a:sym typeface="Times New Roman" panose="02020603050405020304"/>
              </a:rPr>
              <a:t>                          </a:t>
            </a: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85;p1"/>
          <p:cNvSpPr txBox="1">
            <a:spLocks noGrp="1"/>
          </p:cNvSpPr>
          <p:nvPr>
            <p:ph type="subTitle" idx="1"/>
          </p:nvPr>
        </p:nvSpPr>
        <p:spPr>
          <a:xfrm>
            <a:off x="564150" y="4408098"/>
            <a:ext cx="4908300" cy="2096219"/>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000"/>
              </a:spcBef>
              <a:spcAft>
                <a:spcPts val="0"/>
              </a:spcAft>
              <a:buClr>
                <a:schemeClr val="dk1"/>
              </a:buClr>
              <a:buSzPts val="2400"/>
              <a:buNone/>
            </a:pPr>
            <a:r>
              <a:rPr lang="en-US" dirty="0">
                <a:latin typeface="Times New Roman" panose="02020603050405020304"/>
                <a:ea typeface="Times New Roman" panose="02020603050405020304"/>
                <a:cs typeface="Times New Roman" panose="02020603050405020304"/>
                <a:sym typeface="Times New Roman" panose="02020603050405020304"/>
              </a:rPr>
              <a:t>SWETHA.R (211420104283)</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Clr>
                <a:schemeClr val="dk1"/>
              </a:buClr>
              <a:buSzPts val="2400"/>
              <a:buNone/>
            </a:pPr>
            <a:r>
              <a:rPr lang="en-US" dirty="0">
                <a:latin typeface="Times New Roman" panose="02020603050405020304"/>
                <a:ea typeface="Times New Roman" panose="02020603050405020304"/>
                <a:cs typeface="Times New Roman" panose="02020603050405020304"/>
                <a:sym typeface="Times New Roman" panose="02020603050405020304"/>
              </a:rPr>
              <a:t>PRIYANKA.G (211420104333)</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Clr>
                <a:schemeClr val="dk1"/>
              </a:buClr>
              <a:buSzPts val="2400"/>
              <a:buNone/>
            </a:pPr>
            <a:r>
              <a:rPr lang="en-US" dirty="0">
                <a:latin typeface="Times New Roman" panose="02020603050405020304"/>
                <a:ea typeface="Times New Roman" panose="02020603050405020304"/>
                <a:cs typeface="Times New Roman" panose="02020603050405020304"/>
                <a:sym typeface="Times New Roman" panose="02020603050405020304"/>
              </a:rPr>
              <a:t>PREETHI.S(211420104332)</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endParaRPr dirty="0"/>
          </a:p>
        </p:txBody>
      </p:sp>
      <p:sp>
        <p:nvSpPr>
          <p:cNvPr id="86" name="Google Shape;86;p1"/>
          <p:cNvSpPr txBox="1"/>
          <p:nvPr/>
        </p:nvSpPr>
        <p:spPr>
          <a:xfrm>
            <a:off x="7366025" y="5555412"/>
            <a:ext cx="4456500" cy="948905"/>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400"/>
              <a:buFont typeface="Arial" panose="020B0604020202020204"/>
              <a:buNone/>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COORDINAT</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ED BY </a:t>
            </a: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0000"/>
              </a:lnSpc>
              <a:spcBef>
                <a:spcPts val="1000"/>
              </a:spcBef>
              <a:spcAft>
                <a:spcPts val="0"/>
              </a:spcAft>
              <a:buClr>
                <a:schemeClr val="dk1"/>
              </a:buClr>
              <a:buSzPts val="24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Dr.K.Valarmathi</a:t>
            </a: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Ph.D</a:t>
            </a: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7" name="Google Shape;87;p1"/>
          <p:cNvSpPr txBox="1"/>
          <p:nvPr/>
        </p:nvSpPr>
        <p:spPr>
          <a:xfrm>
            <a:off x="7647475" y="5387450"/>
            <a:ext cx="51432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Google Shape;86;p1"/>
          <p:cNvSpPr txBox="1"/>
          <p:nvPr/>
        </p:nvSpPr>
        <p:spPr>
          <a:xfrm>
            <a:off x="7366025" y="4589254"/>
            <a:ext cx="4456500" cy="9661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400"/>
              <a:buFont typeface="Arial" panose="020B0604020202020204"/>
              <a:buNone/>
            </a:pPr>
            <a:r>
              <a:rPr lang="en-US" sz="2400" b="0" i="0" u="none" strike="noStrike" cap="none" dirty="0">
                <a:solidFill>
                  <a:schemeClr val="dk1"/>
                </a:solidFill>
                <a:latin typeface="Times New Roman" panose="02020603050405020304"/>
                <a:ea typeface="Calibri" panose="020F0502020204030204" pitchFamily="34" charset="0"/>
                <a:cs typeface="Times New Roman" panose="02020603050405020304"/>
                <a:sym typeface="Times New Roman" panose="02020603050405020304"/>
              </a:rPr>
              <a:t> GUIDED</a:t>
            </a: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BY </a:t>
            </a:r>
            <a:endParaRPr lang="en-IN"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90000"/>
              </a:lnSpc>
              <a:spcBef>
                <a:spcPts val="1000"/>
              </a:spcBef>
              <a:spcAft>
                <a:spcPts val="0"/>
              </a:spcAft>
              <a:buClr>
                <a:schemeClr val="dk1"/>
              </a:buClr>
              <a:buSzPts val="2400"/>
              <a:buFont typeface="Arial" panose="020B0604020202020204"/>
              <a:buNone/>
            </a:pPr>
            <a:r>
              <a:rPr lang="en-IN"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Mrs.R.Salini</a:t>
            </a:r>
            <a:r>
              <a:rPr lang="en-IN"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M.Tech</a:t>
            </a:r>
            <a:r>
              <a:rPr lang="en-IN"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IN" sz="24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Ph.D</a:t>
            </a:r>
            <a:r>
              <a:rPr lang="en-IN"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IN"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Box 2"/>
          <p:cNvSpPr txBox="1"/>
          <p:nvPr/>
        </p:nvSpPr>
        <p:spPr>
          <a:xfrm>
            <a:off x="10034344" y="134038"/>
            <a:ext cx="1883849"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BATCH NO: 18</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838200" y="365126"/>
            <a:ext cx="10515600" cy="822544"/>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                   </a:t>
            </a:r>
            <a:r>
              <a:rPr lang="en-US" sz="3200" b="1">
                <a:solidFill>
                  <a:schemeClr val="accent1">
                    <a:lumMod val="75000"/>
                  </a:schemeClr>
                </a:solidFill>
                <a:latin typeface="Times New Roman" panose="02020603050405020304"/>
                <a:ea typeface="Times New Roman" panose="02020603050405020304"/>
                <a:cs typeface="Times New Roman" panose="02020603050405020304"/>
                <a:sym typeface="Times New Roman" panose="02020603050405020304"/>
              </a:rPr>
              <a:t>MERITS </a:t>
            </a:r>
            <a:r>
              <a:rPr lang="en-US" sz="3200" b="1">
                <a:solidFill>
                  <a:srgbClr val="2E75B5"/>
                </a:solidFill>
                <a:latin typeface="Times New Roman" panose="02020603050405020304"/>
                <a:ea typeface="Times New Roman" panose="02020603050405020304"/>
                <a:cs typeface="Times New Roman" panose="02020603050405020304"/>
                <a:sym typeface="Times New Roman" panose="02020603050405020304"/>
              </a:rPr>
              <a:t>OF PROPOSED SYSTEM</a:t>
            </a:r>
            <a:endParaRPr sz="3200" b="1">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p8"/>
          <p:cNvSpPr txBox="1">
            <a:spLocks noGrp="1"/>
          </p:cNvSpPr>
          <p:nvPr>
            <p:ph type="body" idx="1"/>
          </p:nvPr>
        </p:nvSpPr>
        <p:spPr>
          <a:xfrm>
            <a:off x="838200" y="1187670"/>
            <a:ext cx="10515600" cy="4999770"/>
          </a:xfrm>
          <a:prstGeom prst="rect">
            <a:avLst/>
          </a:prstGeom>
          <a:noFill/>
          <a:ln>
            <a:noFill/>
          </a:ln>
        </p:spPr>
        <p:txBody>
          <a:bodyPr spcFirstLastPara="1" wrap="square" lIns="91425" tIns="45700" rIns="91425" bIns="45700" anchor="t" anchorCtr="0">
            <a:noAutofit/>
          </a:bodyPr>
          <a:lstStyle/>
          <a:p>
            <a:pPr indent="-457200" algn="just">
              <a:lnSpc>
                <a:spcPct val="100000"/>
              </a:lnSpc>
              <a:buSzPts val="2400"/>
              <a:buFont typeface="Wingdings" panose="05000000000000000000" charset="0"/>
              <a:buChar char="Ø"/>
            </a:pPr>
            <a:r>
              <a:rPr lang="en-US" dirty="0">
                <a:latin typeface="Times New Roman" panose="02020603050405020304" pitchFamily="18" charset="0"/>
                <a:cs typeface="Times New Roman" panose="02020603050405020304" pitchFamily="18" charset="0"/>
              </a:rPr>
              <a:t>The proposed approach has a number of advantages. It is simple and it is fully compliant with the H.264/AVC syntax using the baseline or the extended AVC profiles.  </a:t>
            </a:r>
            <a:endParaRPr lang="en-US" dirty="0">
              <a:latin typeface="Times New Roman" panose="02020603050405020304" pitchFamily="18" charset="0"/>
              <a:cs typeface="Times New Roman" panose="02020603050405020304" pitchFamily="18" charset="0"/>
            </a:endParaRPr>
          </a:p>
          <a:p>
            <a:pPr indent="-457200" algn="just">
              <a:lnSpc>
                <a:spcPct val="100000"/>
              </a:lnSpc>
              <a:buSzPts val="2400"/>
              <a:buFont typeface="Wingdings" panose="05000000000000000000" charset="0"/>
              <a:buChar char="Ø"/>
            </a:pPr>
            <a:r>
              <a:rPr lang="en-US" dirty="0">
                <a:latin typeface="Times New Roman" panose="02020603050405020304" pitchFamily="18" charset="0"/>
                <a:cs typeface="Times New Roman" panose="02020603050405020304" pitchFamily="18" charset="0"/>
              </a:rPr>
              <a:t>Another advantage is that message hiding works for both coded and skipped macro blocks.</a:t>
            </a:r>
            <a:endParaRPr lang="en-US" dirty="0">
              <a:latin typeface="Times New Roman" panose="02020603050405020304" pitchFamily="18" charset="0"/>
              <a:cs typeface="Times New Roman" panose="02020603050405020304" pitchFamily="18" charset="0"/>
            </a:endParaRPr>
          </a:p>
          <a:p>
            <a:pPr indent="-457200" algn="just">
              <a:lnSpc>
                <a:spcPct val="100000"/>
              </a:lnSpc>
              <a:buSzPts val="2400"/>
              <a:buFont typeface="Wingdings" panose="05000000000000000000" charset="0"/>
              <a:buChar char="Ø"/>
            </a:pPr>
            <a:r>
              <a:rPr lang="en-US" dirty="0">
                <a:latin typeface="Times New Roman" panose="02020603050405020304" pitchFamily="18" charset="0"/>
                <a:cs typeface="Times New Roman" panose="02020603050405020304" pitchFamily="18" charset="0"/>
              </a:rPr>
              <a:t> The proposed solution also works independent of picture type being I (intra), P (predicted) or B (bidirectional predicted).</a:t>
            </a:r>
            <a:endParaRPr lang="en-IN" dirty="0">
              <a:latin typeface="Times New Roman" panose="02020603050405020304" pitchFamily="18" charset="0"/>
              <a:cs typeface="Times New Roman" panose="02020603050405020304" pitchFamily="18" charset="0"/>
            </a:endParaRPr>
          </a:p>
          <a:p>
            <a:pPr lvl="0" indent="-457200" algn="just" rtl="0">
              <a:lnSpc>
                <a:spcPct val="90000"/>
              </a:lnSpc>
              <a:spcBef>
                <a:spcPts val="1000"/>
              </a:spcBef>
              <a:spcAft>
                <a:spcPts val="0"/>
              </a:spcAft>
              <a:buClr>
                <a:schemeClr val="dk1"/>
              </a:buClr>
              <a:buSzPts val="2400"/>
              <a:buFont typeface="Wingdings" panose="05000000000000000000" charset="0"/>
              <a:buChar char="Ø"/>
            </a:pPr>
            <a:endParaRPr sz="29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Box 3"/>
          <p:cNvSpPr txBox="1"/>
          <p:nvPr/>
        </p:nvSpPr>
        <p:spPr>
          <a:xfrm>
            <a:off x="11866880" y="6380480"/>
            <a:ext cx="284052" cy="307777"/>
          </a:xfrm>
          <a:prstGeom prst="rect">
            <a:avLst/>
          </a:prstGeom>
          <a:noFill/>
        </p:spPr>
        <p:txBody>
          <a:bodyPr wrap="none" rtlCol="0">
            <a:spAutoFit/>
          </a:bodyPr>
          <a:lstStyle/>
          <a:p>
            <a:r>
              <a:rPr lang="en-IN" dirty="0"/>
              <a:t>7</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olidFill>
                  <a:schemeClr val="accent1">
                    <a:lumMod val="75000"/>
                  </a:schemeClr>
                </a:solidFill>
                <a:latin typeface="Times New Roman" panose="02020603050405020304" pitchFamily="18" charset="0"/>
                <a:cs typeface="Times New Roman" panose="02020603050405020304" pitchFamily="18" charset="0"/>
              </a:rPr>
              <a:t>                           </a:t>
            </a:r>
            <a:r>
              <a:rPr lang="en-US" sz="3200" b="1">
                <a:solidFill>
                  <a:schemeClr val="accent1">
                    <a:lumMod val="75000"/>
                  </a:schemeClr>
                </a:solidFill>
                <a:latin typeface="Times New Roman" panose="02020603050405020304" pitchFamily="18" charset="0"/>
                <a:cs typeface="Times New Roman" panose="02020603050405020304" pitchFamily="18" charset="0"/>
              </a:rPr>
              <a:t> SYSTEM ARCHITECTURE</a:t>
            </a:r>
            <a:endParaRPr lang="en-US" sz="3200" b="1">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p>
            <a:endParaRPr lang="en-US"/>
          </a:p>
        </p:txBody>
      </p:sp>
      <p:pic>
        <p:nvPicPr>
          <p:cNvPr id="158572764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54100" y="1238250"/>
            <a:ext cx="10144125" cy="46907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838200" y="365126"/>
            <a:ext cx="10515600" cy="7053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a:solidFill>
                  <a:srgbClr val="2E75B5"/>
                </a:solidFill>
              </a:rPr>
              <a:t>                                       </a:t>
            </a:r>
            <a:r>
              <a:rPr lang="en-US" sz="3200" b="1">
                <a:solidFill>
                  <a:srgbClr val="2E75B5"/>
                </a:solidFill>
                <a:latin typeface="Times New Roman" panose="02020603050405020304"/>
                <a:ea typeface="Times New Roman" panose="02020603050405020304"/>
                <a:cs typeface="Times New Roman" panose="02020603050405020304"/>
                <a:sym typeface="Times New Roman" panose="02020603050405020304"/>
              </a:rPr>
              <a:t>MODULES LIST</a:t>
            </a:r>
            <a:endParaRPr lang="en-US" sz="3200" b="1">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25"/>
          <p:cNvSpPr txBox="1">
            <a:spLocks noGrp="1"/>
          </p:cNvSpPr>
          <p:nvPr>
            <p:ph type="body" idx="1"/>
          </p:nvPr>
        </p:nvSpPr>
        <p:spPr>
          <a:xfrm>
            <a:off x="838200" y="1070518"/>
            <a:ext cx="10515600" cy="5106445"/>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sz="2900" dirty="0">
                <a:latin typeface="Times New Roman" panose="02020603050405020304"/>
                <a:ea typeface="Times New Roman" panose="02020603050405020304"/>
                <a:cs typeface="Times New Roman" panose="02020603050405020304"/>
                <a:sym typeface="Times New Roman" panose="02020603050405020304"/>
              </a:rPr>
              <a:t>1. Slicing</a:t>
            </a:r>
            <a:endParaRPr lang="en-US" sz="3200" dirty="0"/>
          </a:p>
          <a:p>
            <a:pPr marL="457200" lvl="0" indent="-228600" algn="l" rtl="0">
              <a:lnSpc>
                <a:spcPct val="90000"/>
              </a:lnSpc>
              <a:spcBef>
                <a:spcPts val="1000"/>
              </a:spcBef>
              <a:spcAft>
                <a:spcPts val="0"/>
              </a:spcAft>
              <a:buClr>
                <a:schemeClr val="dk1"/>
              </a:buClr>
              <a:buSzPts val="1800"/>
              <a:buNone/>
            </a:pPr>
            <a:endParaRPr sz="2900" dirty="0">
              <a:latin typeface="Times New Roman" panose="02020603050405020304"/>
              <a:ea typeface="Times New Roman" panose="02020603050405020304"/>
              <a:cs typeface="Times New Roman" panose="02020603050405020304"/>
              <a:sym typeface="Times New Roman" panose="02020603050405020304"/>
            </a:endParaRPr>
          </a:p>
          <a:p>
            <a:pPr marL="114300" indent="0">
              <a:buNone/>
            </a:pPr>
            <a:r>
              <a:rPr lang="en-US" sz="2900" dirty="0">
                <a:latin typeface="Times New Roman" panose="02020603050405020304"/>
                <a:ea typeface="Times New Roman" panose="02020603050405020304"/>
                <a:cs typeface="Times New Roman" panose="02020603050405020304"/>
                <a:sym typeface="Times New Roman" panose="02020603050405020304"/>
              </a:rPr>
              <a:t>2. Motion Compensation</a:t>
            </a:r>
            <a:endParaRPr lang="en-US" sz="2900" dirty="0">
              <a:latin typeface="Times New Roman" panose="02020603050405020304"/>
              <a:ea typeface="Times New Roman" panose="02020603050405020304"/>
              <a:cs typeface="Times New Roman" panose="02020603050405020304"/>
              <a:sym typeface="Times New Roman" panose="02020603050405020304"/>
            </a:endParaRPr>
          </a:p>
          <a:p>
            <a:pPr marL="114300" indent="0">
              <a:buNone/>
            </a:pPr>
            <a:endParaRPr sz="2900" dirty="0">
              <a:latin typeface="Times New Roman" panose="02020603050405020304"/>
              <a:ea typeface="Times New Roman" panose="02020603050405020304"/>
              <a:cs typeface="Times New Roman" panose="02020603050405020304"/>
              <a:sym typeface="Times New Roman" panose="02020603050405020304"/>
            </a:endParaRPr>
          </a:p>
          <a:p>
            <a:pPr marL="114300" indent="0">
              <a:buNone/>
            </a:pPr>
            <a:r>
              <a:rPr lang="en-US" sz="2900" dirty="0">
                <a:latin typeface="Times New Roman" panose="02020603050405020304"/>
                <a:ea typeface="Times New Roman" panose="02020603050405020304"/>
                <a:cs typeface="Times New Roman" panose="02020603050405020304"/>
                <a:sym typeface="Times New Roman" panose="02020603050405020304"/>
              </a:rPr>
              <a:t>3.</a:t>
            </a:r>
            <a:r>
              <a:rPr lang="en-US" dirty="0">
                <a:latin typeface="Times New Roman" panose="02020603050405020304"/>
                <a:ea typeface="Times New Roman" panose="02020603050405020304"/>
                <a:cs typeface="Times New Roman" panose="02020603050405020304"/>
                <a:sym typeface="Times New Roman" panose="02020603050405020304"/>
              </a:rPr>
              <a:t> Motion Vector Prediction</a:t>
            </a:r>
            <a:endParaRPr lang="en-US" dirty="0"/>
          </a:p>
          <a:p>
            <a:pPr lvl="0" indent="-228600">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90000"/>
              </a:lnSpc>
              <a:spcBef>
                <a:spcPts val="1000"/>
              </a:spcBef>
              <a:spcAft>
                <a:spcPts val="0"/>
              </a:spcAft>
              <a:buSzPts val="1800"/>
              <a:buNone/>
            </a:pPr>
            <a:r>
              <a:rPr lang="en-US" sz="2900" dirty="0">
                <a:latin typeface="Times New Roman" panose="02020603050405020304"/>
                <a:ea typeface="Times New Roman" panose="02020603050405020304"/>
                <a:cs typeface="Times New Roman" panose="02020603050405020304"/>
                <a:sym typeface="Times New Roman" panose="02020603050405020304"/>
              </a:rPr>
              <a:t>4. Block Transformation and Encoding</a:t>
            </a:r>
            <a:endParaRPr lang="en-US" sz="2900" dirty="0">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90000"/>
              </a:lnSpc>
              <a:spcBef>
                <a:spcPts val="1000"/>
              </a:spcBef>
              <a:spcAft>
                <a:spcPts val="0"/>
              </a:spcAft>
              <a:buSzPts val="1800"/>
              <a:buNone/>
            </a:pPr>
            <a:endParaRPr lang="en-US" sz="2900" dirty="0">
              <a:latin typeface="Times New Roman" panose="02020603050405020304"/>
              <a:cs typeface="Times New Roman" panose="02020603050405020304"/>
              <a:sym typeface="Times New Roman" panose="02020603050405020304"/>
            </a:endParaRPr>
          </a:p>
          <a:p>
            <a:pPr marL="114300" lvl="0" indent="0" algn="l" rtl="0">
              <a:lnSpc>
                <a:spcPct val="90000"/>
              </a:lnSpc>
              <a:spcBef>
                <a:spcPts val="1000"/>
              </a:spcBef>
              <a:spcAft>
                <a:spcPts val="0"/>
              </a:spcAft>
              <a:buSzPts val="1800"/>
              <a:buNone/>
            </a:pPr>
            <a:r>
              <a:rPr lang="en-US" sz="2900" dirty="0">
                <a:latin typeface="Times New Roman" panose="02020603050405020304"/>
                <a:cs typeface="Times New Roman" panose="02020603050405020304"/>
                <a:sym typeface="Times New Roman" panose="02020603050405020304"/>
              </a:rPr>
              <a:t>5.Macroblock Ordering</a:t>
            </a:r>
            <a:endParaRPr dirty="0"/>
          </a:p>
        </p:txBody>
      </p:sp>
      <p:sp>
        <p:nvSpPr>
          <p:cNvPr id="2" name="TextBox 1"/>
          <p:cNvSpPr txBox="1"/>
          <p:nvPr/>
        </p:nvSpPr>
        <p:spPr>
          <a:xfrm>
            <a:off x="11846560" y="6380480"/>
            <a:ext cx="284052" cy="307777"/>
          </a:xfrm>
          <a:prstGeom prst="rect">
            <a:avLst/>
          </a:prstGeom>
          <a:noFill/>
        </p:spPr>
        <p:txBody>
          <a:bodyPr wrap="none" rtlCol="0">
            <a:spAutoFit/>
          </a:bodyPr>
          <a:lstStyle/>
          <a:p>
            <a:r>
              <a:rPr lang="en-IN" dirty="0"/>
              <a:t>8</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838200" y="260055"/>
            <a:ext cx="10515600" cy="1025048"/>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1800"/>
              <a:buNone/>
            </a:pP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SLICING</a:t>
            </a:r>
            <a:endParaRPr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1" name="Google Shape;141;p26"/>
          <p:cNvSpPr txBox="1">
            <a:spLocks noGrp="1"/>
          </p:cNvSpPr>
          <p:nvPr>
            <p:ph type="body" idx="1"/>
          </p:nvPr>
        </p:nvSpPr>
        <p:spPr>
          <a:xfrm>
            <a:off x="345989" y="1396314"/>
            <a:ext cx="11256731" cy="4670854"/>
          </a:xfrm>
          <a:prstGeom prst="rect">
            <a:avLst/>
          </a:prstGeom>
          <a:noFill/>
          <a:ln>
            <a:noFill/>
          </a:ln>
        </p:spPr>
        <p:txBody>
          <a:bodyPr spcFirstLastPara="1" wrap="square" lIns="91425" tIns="45700" rIns="91425" bIns="45700" anchor="t" anchorCtr="0">
            <a:noAutofit/>
          </a:bodyPr>
          <a:lstStyle/>
          <a:p>
            <a:pPr lvl="0" algn="just">
              <a:lnSpc>
                <a:spcPct val="11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Video coding divides pictures into slices, each of which can be decoded independently to limit error propagation.</a:t>
            </a:r>
            <a:endParaRPr lang="en-US" dirty="0">
              <a:latin typeface="Times New Roman" panose="02020603050405020304" pitchFamily="18" charset="0"/>
              <a:cs typeface="Times New Roman" panose="02020603050405020304" pitchFamily="18" charset="0"/>
            </a:endParaRPr>
          </a:p>
          <a:p>
            <a:pPr lvl="0" algn="just">
              <a:lnSpc>
                <a:spcPct val="11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 Within a slice, </a:t>
            </a:r>
            <a:r>
              <a:rPr lang="en-US" dirty="0" err="1">
                <a:latin typeface="Times New Roman" panose="02020603050405020304" pitchFamily="18" charset="0"/>
                <a:cs typeface="Times New Roman" panose="02020603050405020304" pitchFamily="18" charset="0"/>
              </a:rPr>
              <a:t>intraprediction</a:t>
            </a:r>
            <a:r>
              <a:rPr lang="en-US" dirty="0">
                <a:latin typeface="Times New Roman" panose="02020603050405020304" pitchFamily="18" charset="0"/>
                <a:cs typeface="Times New Roman" panose="02020603050405020304" pitchFamily="18" charset="0"/>
              </a:rPr>
              <a:t> of DCT coefficients and coding parameters is restricted to previous macro blocks. </a:t>
            </a:r>
            <a:endParaRPr lang="en-US" dirty="0">
              <a:latin typeface="Times New Roman" panose="02020603050405020304" pitchFamily="18" charset="0"/>
              <a:cs typeface="Times New Roman" panose="02020603050405020304" pitchFamily="18" charset="0"/>
            </a:endParaRPr>
          </a:p>
          <a:p>
            <a:pPr lvl="0" algn="just">
              <a:lnSpc>
                <a:spcPct val="11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Flexible Macroblock Ordering (FMO) permits the creation of slice groups, allowing macro blocks to be assigned to slices in various orders using a syntax structure called the "slice group id."</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816080" y="6319520"/>
            <a:ext cx="284052" cy="307777"/>
          </a:xfrm>
          <a:prstGeom prst="rect">
            <a:avLst/>
          </a:prstGeom>
          <a:noFill/>
        </p:spPr>
        <p:txBody>
          <a:bodyPr wrap="none" rtlCol="0">
            <a:spAutoFit/>
          </a:bodyPr>
          <a:lstStyle/>
          <a:p>
            <a:r>
              <a:rPr lang="en-IN" dirty="0"/>
              <a:t>9</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838200" y="465246"/>
            <a:ext cx="10515600" cy="6802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MOTION COMPENSATION</a:t>
            </a:r>
            <a:endParaRPr dirty="0"/>
          </a:p>
        </p:txBody>
      </p:sp>
      <p:sp>
        <p:nvSpPr>
          <p:cNvPr id="153" name="Google Shape;153;p28"/>
          <p:cNvSpPr txBox="1">
            <a:spLocks noGrp="1"/>
          </p:cNvSpPr>
          <p:nvPr>
            <p:ph type="body" idx="1"/>
          </p:nvPr>
        </p:nvSpPr>
        <p:spPr>
          <a:xfrm>
            <a:off x="741680" y="1145471"/>
            <a:ext cx="10612120" cy="5247283"/>
          </a:xfrm>
          <a:prstGeom prst="rect">
            <a:avLst/>
          </a:prstGeom>
          <a:noFill/>
          <a:ln>
            <a:noFill/>
          </a:ln>
        </p:spPr>
        <p:txBody>
          <a:bodyPr spcFirstLastPara="1" wrap="square" lIns="91425" tIns="45700" rIns="91425" bIns="45700" anchor="t" anchorCtr="0">
            <a:noAutofit/>
          </a:bodyPr>
          <a:lstStyle/>
          <a:p>
            <a:pPr algn="just">
              <a:lnSpc>
                <a:spcPct val="100000"/>
              </a:lnSpc>
              <a:buFont typeface="Wingdings" panose="05000000000000000000" charset="0"/>
              <a:buChar char="Ø"/>
            </a:pPr>
            <a:r>
              <a:rPr lang="en-US" dirty="0">
                <a:latin typeface="Times New Roman" panose="02020603050405020304"/>
                <a:ea typeface="Times New Roman" panose="02020603050405020304"/>
                <a:cs typeface="Times New Roman" panose="02020603050405020304"/>
                <a:sym typeface="Times New Roman" panose="02020603050405020304"/>
              </a:rPr>
              <a:t>Motion compensation, a standard tool in video compression since MPEG-1, efficiently encodes motion between frames by copying areas from previous frames into the current frame based on motion vectors.</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algn="just">
              <a:lnSpc>
                <a:spcPct val="100000"/>
              </a:lnSpc>
              <a:buFont typeface="Wingdings" panose="05000000000000000000" charset="0"/>
              <a:buChar char="Ø"/>
            </a:pPr>
            <a:r>
              <a:rPr lang="en-US" dirty="0">
                <a:latin typeface="Times New Roman" panose="02020603050405020304"/>
                <a:ea typeface="Times New Roman" panose="02020603050405020304"/>
                <a:cs typeface="Times New Roman" panose="02020603050405020304"/>
                <a:sym typeface="Times New Roman" panose="02020603050405020304"/>
              </a:rPr>
              <a:t> In H.264, motion vectors can have a precision of one-quarter pixel (one-eighth pixel in chroma), and interpolation is used to estimate intensity values at non-integer pixel positions. </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algn="just">
              <a:lnSpc>
                <a:spcPct val="100000"/>
              </a:lnSpc>
              <a:buFont typeface="Wingdings" panose="05000000000000000000" charset="0"/>
              <a:buChar char="Ø"/>
            </a:pPr>
            <a:r>
              <a:rPr lang="en-US" dirty="0">
                <a:latin typeface="Times New Roman" panose="02020603050405020304"/>
                <a:ea typeface="Times New Roman" panose="02020603050405020304"/>
                <a:cs typeface="Times New Roman" panose="02020603050405020304"/>
                <a:sym typeface="Times New Roman" panose="02020603050405020304"/>
              </a:rPr>
              <a:t>Motion vectors may also point to regions outside the image, in which case edge pixels are repeated to accommodate the motion estimation process.</a:t>
            </a: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1663680" y="6309360"/>
            <a:ext cx="383438" cy="307777"/>
          </a:xfrm>
          <a:prstGeom prst="rect">
            <a:avLst/>
          </a:prstGeom>
          <a:noFill/>
        </p:spPr>
        <p:txBody>
          <a:bodyPr wrap="none" rtlCol="0">
            <a:spAutoFit/>
          </a:bodyPr>
          <a:lstStyle/>
          <a:p>
            <a:r>
              <a:rPr lang="en-IN" dirty="0"/>
              <a:t>10</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838200" y="645882"/>
            <a:ext cx="10515600" cy="5827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MOTION VECTOR PREDICTION</a:t>
            </a:r>
            <a:endParaRPr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7" name="Google Shape;147;p27"/>
          <p:cNvSpPr txBox="1">
            <a:spLocks noGrp="1"/>
          </p:cNvSpPr>
          <p:nvPr>
            <p:ph type="body" idx="1"/>
          </p:nvPr>
        </p:nvSpPr>
        <p:spPr>
          <a:xfrm>
            <a:off x="838200" y="1228610"/>
            <a:ext cx="10515600" cy="5162030"/>
          </a:xfrm>
          <a:prstGeom prst="rect">
            <a:avLst/>
          </a:prstGeom>
          <a:noFill/>
          <a:ln>
            <a:noFill/>
          </a:ln>
        </p:spPr>
        <p:txBody>
          <a:bodyPr spcFirstLastPara="1" wrap="square" lIns="91425" tIns="45700" rIns="91425" bIns="45700" anchor="t" anchorCtr="0">
            <a:normAutofit/>
          </a:bodyPr>
          <a:lstStyle/>
          <a:p>
            <a:pPr lvl="0" algn="just" rtl="0">
              <a:lnSpc>
                <a:spcPct val="100000"/>
              </a:lnSpc>
              <a:spcBef>
                <a:spcPts val="1000"/>
              </a:spcBef>
              <a:spcAft>
                <a:spcPts val="0"/>
              </a:spcAft>
              <a:buSzPts val="1800"/>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Motion vectors in video compression are often encoded using prediction since adjacent blocks typically move in similar directions.</a:t>
            </a:r>
            <a:endParaRPr lang="en-US" sz="3200" dirty="0">
              <a:latin typeface="Times New Roman" panose="02020603050405020304" pitchFamily="18" charset="0"/>
              <a:cs typeface="Times New Roman" panose="02020603050405020304" pitchFamily="18" charset="0"/>
            </a:endParaRPr>
          </a:p>
          <a:p>
            <a:pPr lvl="0" algn="just" rtl="0">
              <a:lnSpc>
                <a:spcPct val="100000"/>
              </a:lnSpc>
              <a:spcBef>
                <a:spcPts val="1000"/>
              </a:spcBef>
              <a:spcAft>
                <a:spcPts val="0"/>
              </a:spcAft>
              <a:buSzPts val="1800"/>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This prediction utilizes motion vectors from surrounding blocks to estimate the current block's motion vector, storing only the difference between this prediction and the actual vector to reduce redundancy in the encoded data.</a:t>
            </a:r>
            <a:endParaRPr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673840" y="6390640"/>
            <a:ext cx="383438" cy="307777"/>
          </a:xfrm>
          <a:prstGeom prst="rect">
            <a:avLst/>
          </a:prstGeom>
          <a:noFill/>
        </p:spPr>
        <p:txBody>
          <a:bodyPr wrap="none" rtlCol="0">
            <a:spAutoFit/>
          </a:bodyPr>
          <a:lstStyle/>
          <a:p>
            <a:r>
              <a:rPr lang="en-IN" dirty="0"/>
              <a:t>11</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762000" y="309136"/>
            <a:ext cx="10979243" cy="6496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BLOCK TRANSFORMATION AND ENCODING </a:t>
            </a:r>
            <a:endParaRPr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5" name="Google Shape;165;p30"/>
          <p:cNvSpPr txBox="1">
            <a:spLocks noGrp="1"/>
          </p:cNvSpPr>
          <p:nvPr>
            <p:ph type="body" idx="1"/>
          </p:nvPr>
        </p:nvSpPr>
        <p:spPr>
          <a:xfrm>
            <a:off x="691551" y="958772"/>
            <a:ext cx="10515600" cy="5682898"/>
          </a:xfrm>
          <a:prstGeom prst="rect">
            <a:avLst/>
          </a:prstGeom>
          <a:noFill/>
          <a:ln>
            <a:noFill/>
          </a:ln>
        </p:spPr>
        <p:txBody>
          <a:bodyPr spcFirstLastPara="1" wrap="square" lIns="91425" tIns="45700" rIns="91425" bIns="45700" anchor="t" anchorCtr="0">
            <a:noAutofit/>
          </a:bodyPr>
          <a:lstStyle/>
          <a:p>
            <a:pPr algn="just">
              <a:lnSpc>
                <a:spcPct val="100000"/>
              </a:lnSpc>
              <a:buFont typeface="Wingdings" panose="05000000000000000000" charset="0"/>
              <a:buChar char="Ø"/>
            </a:pPr>
            <a:r>
              <a:rPr lang="en-US" dirty="0">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rPr>
              <a:t>The H.264 image encoding algorithm employs a separable transformation similar to JPEG and MPEG but utilizes a 4x4 integer transformation instead of an 8x8 DCT. </a:t>
            </a:r>
            <a:endParaRPr lang="en-US" dirty="0">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endParaRPr>
          </a:p>
          <a:p>
            <a:pPr algn="just">
              <a:lnSpc>
                <a:spcPct val="100000"/>
              </a:lnSpc>
              <a:buFont typeface="Wingdings" panose="05000000000000000000" charset="0"/>
              <a:buChar char="Ø"/>
            </a:pPr>
            <a:r>
              <a:rPr lang="en-US" dirty="0">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rPr>
              <a:t>This transformation, derived from the DCT, is computationally efficient and reduces high-frequency artifacts like "mosquito" noise due to its smaller size. </a:t>
            </a:r>
            <a:endParaRPr lang="en-US" dirty="0">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endParaRPr>
          </a:p>
          <a:p>
            <a:pPr algn="just">
              <a:lnSpc>
                <a:spcPct val="100000"/>
              </a:lnSpc>
              <a:buFont typeface="Wingdings" panose="05000000000000000000" charset="0"/>
              <a:buChar char="Ø"/>
            </a:pPr>
            <a:r>
              <a:rPr lang="en-US" dirty="0">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rPr>
              <a:t>The process involves subtracting the predicted image data from the actual data, transforming the resulting residual, and quantizing the coefficients, which is the only lossy step in the encoding process.</a:t>
            </a:r>
            <a:endParaRPr lang="en-US" dirty="0">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endParaRPr>
          </a:p>
          <a:p>
            <a:pPr algn="just">
              <a:lnSpc>
                <a:spcPct val="100000"/>
              </a:lnSpc>
              <a:buFont typeface="Wingdings" panose="05000000000000000000" charset="0"/>
              <a:buChar char="Ø"/>
            </a:pPr>
            <a:r>
              <a:rPr lang="en-US" dirty="0">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rPr>
              <a:t>The quantized coefficients are then encoded using sophisticated entropy coding techniques, and in the decoder, these steps are performed in reverse order.</a:t>
            </a:r>
            <a:endParaRPr lang="en-US" dirty="0">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endParaRPr>
          </a:p>
        </p:txBody>
      </p:sp>
      <p:sp>
        <p:nvSpPr>
          <p:cNvPr id="2" name="TextBox 1"/>
          <p:cNvSpPr txBox="1"/>
          <p:nvPr/>
        </p:nvSpPr>
        <p:spPr>
          <a:xfrm>
            <a:off x="11633200" y="6333893"/>
            <a:ext cx="383438" cy="307777"/>
          </a:xfrm>
          <a:prstGeom prst="rect">
            <a:avLst/>
          </a:prstGeom>
          <a:noFill/>
        </p:spPr>
        <p:txBody>
          <a:bodyPr wrap="none" rtlCol="0">
            <a:spAutoFit/>
          </a:bodyPr>
          <a:lstStyle/>
          <a:p>
            <a:r>
              <a:rPr lang="en-IN" dirty="0"/>
              <a:t>12</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solidFill>
                  <a:schemeClr val="accent1">
                    <a:lumMod val="75000"/>
                  </a:schemeClr>
                </a:solidFill>
                <a:latin typeface="Times New Roman" panose="02020603050405020304" pitchFamily="18" charset="0"/>
                <a:cs typeface="Times New Roman" panose="02020603050405020304" pitchFamily="18" charset="0"/>
              </a:rPr>
              <a:t>MACROBLOCK ORDERING</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8200" y="1475117"/>
            <a:ext cx="10515600" cy="4701846"/>
          </a:xfrm>
        </p:spPr>
        <p:txBody>
          <a:bodyPr/>
          <a:lstStyle/>
          <a:p>
            <a:pPr>
              <a:lnSpc>
                <a:spcPct val="11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This paper utilizes the explicit assignment of macroblocks to slice groups for hiding messages in the video stream. </a:t>
            </a:r>
            <a:endParaRPr lang="en-US" dirty="0">
              <a:latin typeface="Times New Roman" panose="02020603050405020304" pitchFamily="18" charset="0"/>
              <a:cs typeface="Times New Roman" panose="02020603050405020304" pitchFamily="18" charset="0"/>
            </a:endParaRPr>
          </a:p>
          <a:p>
            <a:pPr>
              <a:lnSpc>
                <a:spcPct val="11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By associating message bits with the slice group ID of individual macroblocks, assigning a macroblock to slice group 0 indicates a message bit of 0, and assigning it to slice group 1 indicates a message bit of 1, allowing the transmission of one message bit per macroblock.</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8980"/>
          </a:xfrm>
        </p:spPr>
        <p:txBody>
          <a:bodyPr>
            <a:normAutofit/>
          </a:bodyPr>
          <a:p>
            <a:r>
              <a:rPr lang="en-US" sz="3200">
                <a:latin typeface="Times New Roman" panose="02020603050405020304" pitchFamily="18" charset="0"/>
                <a:cs typeface="Times New Roman" panose="02020603050405020304" pitchFamily="18" charset="0"/>
                <a:sym typeface="+mn-ea"/>
              </a:rPr>
              <a:t>                                      </a:t>
            </a:r>
            <a:r>
              <a:rPr lang="en-US" sz="3200" b="1" u="sng">
                <a:solidFill>
                  <a:schemeClr val="accent1">
                    <a:lumMod val="75000"/>
                  </a:schemeClr>
                </a:solidFill>
                <a:latin typeface="Times New Roman" panose="02020603050405020304" pitchFamily="18" charset="0"/>
                <a:cs typeface="Times New Roman" panose="02020603050405020304" pitchFamily="18" charset="0"/>
                <a:sym typeface="+mn-ea"/>
              </a:rPr>
              <a:t>ALGORITHM</a:t>
            </a:r>
            <a:endParaRPr lang="en-US" sz="3200" b="1" u="sng">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Text Placeholder 2"/>
          <p:cNvSpPr>
            <a:spLocks noGrp="1"/>
          </p:cNvSpPr>
          <p:nvPr>
            <p:ph type="body" idx="1"/>
          </p:nvPr>
        </p:nvSpPr>
        <p:spPr>
          <a:xfrm>
            <a:off x="735965" y="983615"/>
            <a:ext cx="10617835" cy="5193665"/>
          </a:xfrm>
        </p:spPr>
        <p:txBody>
          <a:bodyPr>
            <a:normAutofit fontScale="70000"/>
          </a:bodyPr>
          <a:p>
            <a:pPr marL="114300" indent="0">
              <a:buNone/>
            </a:pPr>
            <a:r>
              <a:rPr lang="en-US" sz="3430">
                <a:latin typeface="Times New Roman" panose="02020603050405020304" pitchFamily="18" charset="0"/>
                <a:cs typeface="Times New Roman" panose="02020603050405020304" pitchFamily="18" charset="0"/>
              </a:rPr>
              <a:t>1.</a:t>
            </a:r>
            <a:r>
              <a:rPr lang="en-US" sz="3430" b="1">
                <a:latin typeface="Times New Roman" panose="02020603050405020304" pitchFamily="18" charset="0"/>
                <a:cs typeface="Times New Roman" panose="02020603050405020304" pitchFamily="18" charset="0"/>
              </a:rPr>
              <a:t>EMBEDDED ALGORITHM:</a:t>
            </a:r>
            <a:endParaRPr lang="en-US" sz="3430" b="1">
              <a:latin typeface="Times New Roman" panose="02020603050405020304" pitchFamily="18" charset="0"/>
              <a:cs typeface="Times New Roman" panose="02020603050405020304" pitchFamily="18" charset="0"/>
            </a:endParaRPr>
          </a:p>
          <a:p>
            <a:pPr marL="114300" indent="0" algn="just">
              <a:lnSpc>
                <a:spcPct val="110000"/>
              </a:lnSpc>
              <a:buNone/>
            </a:pPr>
            <a:r>
              <a:rPr lang="en-US" sz="2000">
                <a:solidFill>
                  <a:schemeClr val="tx1"/>
                </a:solidFill>
                <a:latin typeface="Times New Roman" panose="02020603050405020304" pitchFamily="18" charset="0"/>
                <a:cs typeface="Times New Roman" panose="02020603050405020304" pitchFamily="18" charset="0"/>
                <a:sym typeface="+mn-ea"/>
              </a:rPr>
              <a:t>                 </a:t>
            </a:r>
            <a:r>
              <a:rPr lang="en-US" sz="2900">
                <a:solidFill>
                  <a:schemeClr val="tx1"/>
                </a:solidFill>
                <a:latin typeface="Times New Roman" panose="02020603050405020304" pitchFamily="18" charset="0"/>
                <a:cs typeface="Times New Roman" panose="02020603050405020304" pitchFamily="18" charset="0"/>
                <a:sym typeface="+mn-ea"/>
              </a:rPr>
              <a:t>Embedded algorithms in image and video hiding employ steganography to conceal data within multimedia content, manipulating least significant bits to hide information imperceptibly. Advanced encryption enhances security, ensuring confidentiality and integrity of the hidden data. These techniques find applications in digital watermarking, copyright protection, covert communication, and multimedia authentication. By seamlessly embedding data, they enable secure communication and protect intellectual property rights without visibly altering the original content.</a:t>
            </a:r>
            <a:endParaRPr lang="en-US" sz="2000">
              <a:solidFill>
                <a:schemeClr val="tx1"/>
              </a:solidFill>
              <a:latin typeface="Times New Roman" panose="02020603050405020304" pitchFamily="18" charset="0"/>
              <a:cs typeface="Times New Roman" panose="02020603050405020304" pitchFamily="18" charset="0"/>
              <a:sym typeface="+mn-ea"/>
            </a:endParaRPr>
          </a:p>
          <a:p>
            <a:pPr marL="114300" indent="0" algn="just">
              <a:lnSpc>
                <a:spcPct val="110000"/>
              </a:lnSpc>
              <a:buNone/>
            </a:pPr>
            <a:r>
              <a:rPr lang="en-US" sz="2600" b="1">
                <a:solidFill>
                  <a:schemeClr val="tx1"/>
                </a:solidFill>
                <a:latin typeface="Times New Roman" panose="02020603050405020304" pitchFamily="18" charset="0"/>
                <a:cs typeface="Times New Roman" panose="02020603050405020304" pitchFamily="18" charset="0"/>
                <a:sym typeface="+mn-ea"/>
              </a:rPr>
              <a:t>STEPS:</a:t>
            </a:r>
            <a:endParaRPr lang="en-US" sz="2600" b="1">
              <a:solidFill>
                <a:schemeClr val="tx1"/>
              </a:solidFill>
              <a:latin typeface="Times New Roman" panose="02020603050405020304" pitchFamily="18" charset="0"/>
              <a:cs typeface="Times New Roman" panose="02020603050405020304" pitchFamily="18" charset="0"/>
              <a:sym typeface="+mn-ea"/>
            </a:endParaRPr>
          </a:p>
          <a:p>
            <a:pPr marL="114300" indent="0" algn="just">
              <a:lnSpc>
                <a:spcPct val="110000"/>
              </a:lnSpc>
              <a:buNone/>
            </a:pPr>
            <a:r>
              <a:rPr lang="en-US" sz="2600">
                <a:solidFill>
                  <a:schemeClr val="tx1"/>
                </a:solidFill>
                <a:latin typeface="Times New Roman" panose="02020603050405020304" pitchFamily="18" charset="0"/>
                <a:cs typeface="Times New Roman" panose="02020603050405020304" pitchFamily="18" charset="0"/>
                <a:sym typeface="+mn-ea"/>
              </a:rPr>
              <a:t>Step 1: Extract Bit set of Message, Bit={M0, M1,……, M65535 }</a:t>
            </a:r>
            <a:endParaRPr lang="en-US" sz="2600">
              <a:solidFill>
                <a:schemeClr val="tx1"/>
              </a:solidFill>
              <a:latin typeface="Times New Roman" panose="02020603050405020304" pitchFamily="18" charset="0"/>
              <a:cs typeface="Times New Roman" panose="02020603050405020304" pitchFamily="18" charset="0"/>
              <a:sym typeface="+mn-ea"/>
            </a:endParaRPr>
          </a:p>
          <a:p>
            <a:pPr marL="114300" indent="0" algn="just">
              <a:lnSpc>
                <a:spcPct val="110000"/>
              </a:lnSpc>
              <a:buNone/>
            </a:pPr>
            <a:r>
              <a:rPr lang="en-US" sz="2600">
                <a:solidFill>
                  <a:schemeClr val="tx1"/>
                </a:solidFill>
                <a:latin typeface="Times New Roman" panose="02020603050405020304" pitchFamily="18" charset="0"/>
                <a:cs typeface="Times New Roman" panose="02020603050405020304" pitchFamily="18" charset="0"/>
                <a:sym typeface="+mn-ea"/>
              </a:rPr>
              <a:t>Step 2: The Pixels of cover image, Pixel = {pixel0, pixel,…, pixel65535}</a:t>
            </a:r>
            <a:endParaRPr lang="en-US" sz="2600">
              <a:solidFill>
                <a:schemeClr val="tx1"/>
              </a:solidFill>
              <a:latin typeface="Times New Roman" panose="02020603050405020304" pitchFamily="18" charset="0"/>
              <a:cs typeface="Times New Roman" panose="02020603050405020304" pitchFamily="18" charset="0"/>
              <a:sym typeface="+mn-ea"/>
            </a:endParaRPr>
          </a:p>
          <a:p>
            <a:pPr marL="114300" indent="0" algn="just">
              <a:lnSpc>
                <a:spcPct val="110000"/>
              </a:lnSpc>
              <a:buNone/>
            </a:pPr>
            <a:r>
              <a:rPr lang="en-US" sz="2600">
                <a:solidFill>
                  <a:schemeClr val="tx1"/>
                </a:solidFill>
                <a:latin typeface="Times New Roman" panose="02020603050405020304" pitchFamily="18" charset="0"/>
                <a:cs typeface="Times New Roman" panose="02020603050405020304" pitchFamily="18" charset="0"/>
                <a:sym typeface="+mn-ea"/>
              </a:rPr>
              <a:t>Step 3: Extract LSB-1 set of the cover image, LSB1={A0, A1,…,A65535}. </a:t>
            </a:r>
            <a:endParaRPr lang="en-US" sz="2600">
              <a:solidFill>
                <a:schemeClr val="tx1"/>
              </a:solidFill>
              <a:latin typeface="Times New Roman" panose="02020603050405020304" pitchFamily="18" charset="0"/>
              <a:cs typeface="Times New Roman" panose="02020603050405020304" pitchFamily="18" charset="0"/>
              <a:sym typeface="+mn-ea"/>
            </a:endParaRPr>
          </a:p>
          <a:p>
            <a:pPr marL="114300" indent="0" algn="just">
              <a:lnSpc>
                <a:spcPct val="110000"/>
              </a:lnSpc>
              <a:buNone/>
            </a:pPr>
            <a:r>
              <a:rPr lang="en-US" sz="2600">
                <a:solidFill>
                  <a:schemeClr val="tx1"/>
                </a:solidFill>
                <a:latin typeface="Times New Roman" panose="02020603050405020304" pitchFamily="18" charset="0"/>
                <a:cs typeface="Times New Roman" panose="02020603050405020304" pitchFamily="18" charset="0"/>
                <a:sym typeface="+mn-ea"/>
              </a:rPr>
              <a:t>Step 4: Extract LSB-2 set of the cover image, LSB2={B0, B1,…, B65535}.</a:t>
            </a:r>
            <a:endParaRPr lang="en-US" sz="2600">
              <a:solidFill>
                <a:schemeClr val="tx1"/>
              </a:solidFill>
              <a:latin typeface="Times New Roman" panose="02020603050405020304" pitchFamily="18" charset="0"/>
              <a:cs typeface="Times New Roman" panose="02020603050405020304" pitchFamily="18" charset="0"/>
              <a:sym typeface="+mn-ea"/>
            </a:endParaRPr>
          </a:p>
          <a:p>
            <a:pPr marL="114300" indent="0" algn="just">
              <a:lnSpc>
                <a:spcPct val="110000"/>
              </a:lnSpc>
              <a:buNone/>
            </a:pPr>
            <a:r>
              <a:rPr lang="en-US" sz="2600">
                <a:solidFill>
                  <a:schemeClr val="tx1"/>
                </a:solidFill>
                <a:latin typeface="Times New Roman" panose="02020603050405020304" pitchFamily="18" charset="0"/>
                <a:cs typeface="Times New Roman" panose="02020603050405020304" pitchFamily="18" charset="0"/>
                <a:sym typeface="+mn-ea"/>
              </a:rPr>
              <a:t>Step 5: For i=1 to message length does</a:t>
            </a:r>
            <a:endParaRPr lang="en-US" sz="260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765810" y="306705"/>
            <a:ext cx="10587990" cy="8851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                                     PSEUDOCODE</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5" name="Google Shape;205;p35"/>
          <p:cNvSpPr txBox="1">
            <a:spLocks noGrp="1"/>
          </p:cNvSpPr>
          <p:nvPr>
            <p:ph type="body" idx="1"/>
          </p:nvPr>
        </p:nvSpPr>
        <p:spPr>
          <a:xfrm>
            <a:off x="549275" y="864235"/>
            <a:ext cx="10804525" cy="5457190"/>
          </a:xfrm>
          <a:prstGeom prst="rect">
            <a:avLst/>
          </a:prstGeom>
          <a:noFill/>
          <a:ln>
            <a:noFill/>
          </a:ln>
        </p:spPr>
        <p:txBody>
          <a:bodyPr spcFirstLastPara="1" wrap="square" lIns="91425" tIns="45700" rIns="91425" bIns="45700" anchor="t" anchorCtr="0">
            <a:normAutofit fontScale="25000"/>
          </a:bodyPr>
          <a:lstStyle/>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 For i=1</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 </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If Mi= =Bi </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Then do nothing</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 Else </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 </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If Mi= =1 and Bi= =0 Then 40 </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 </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Bi=Mi;</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Ai=0; </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Pixel (i)-=1 </a:t>
            </a:r>
            <a:endParaRPr sz="8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8000" dirty="0">
                <a:latin typeface="Times New Roman" panose="02020603050405020304" pitchFamily="18" charset="0"/>
                <a:cs typeface="Times New Roman" panose="02020603050405020304" pitchFamily="18" charset="0"/>
              </a:rPr>
              <a:t>}</a:t>
            </a:r>
            <a:endParaRPr sz="8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endParaRPr sz="8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endParaRPr sz="8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697729" y="6438696"/>
            <a:ext cx="383438" cy="307777"/>
          </a:xfrm>
          <a:prstGeom prst="rect">
            <a:avLst/>
          </a:prstGeom>
          <a:noFill/>
        </p:spPr>
        <p:txBody>
          <a:bodyPr wrap="none" rtlCol="0">
            <a:spAutoFit/>
          </a:bodyPr>
          <a:lstStyle/>
          <a:p>
            <a:r>
              <a:rPr lang="en-IN" dirty="0"/>
              <a:t>20</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006475"/>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panose="02020603050405020304"/>
              <a:buNone/>
            </a:pP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OBJECTIVE</a:t>
            </a:r>
            <a:endParaRPr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3"/>
          <p:cNvSpPr txBox="1">
            <a:spLocks noGrp="1"/>
          </p:cNvSpPr>
          <p:nvPr>
            <p:ph type="body" idx="1"/>
          </p:nvPr>
        </p:nvSpPr>
        <p:spPr>
          <a:xfrm>
            <a:off x="838200" y="1371600"/>
            <a:ext cx="10515600" cy="4945117"/>
          </a:xfrm>
          <a:prstGeom prst="rect">
            <a:avLst/>
          </a:prstGeom>
          <a:noFill/>
          <a:ln>
            <a:noFill/>
          </a:ln>
        </p:spPr>
        <p:txBody>
          <a:bodyPr spcFirstLastPara="1" wrap="square" lIns="91425" tIns="45700" rIns="91425" bIns="45700" anchor="t" anchorCtr="0">
            <a:normAutofit/>
          </a:bodyPr>
          <a:lstStyle/>
          <a:p>
            <a:pPr lvl="0" indent="-457200" algn="just" rtl="0">
              <a:lnSpc>
                <a:spcPct val="100000"/>
              </a:lnSpc>
              <a:spcBef>
                <a:spcPts val="0"/>
              </a:spcBef>
              <a:spcAft>
                <a:spcPts val="0"/>
              </a:spcAft>
              <a:buClr>
                <a:schemeClr val="dk1"/>
              </a:buClr>
              <a:buSzPts val="2400"/>
              <a:buFont typeface="Wingdings" panose="05000000000000000000" charset="0"/>
              <a:buChar char="Ø"/>
            </a:pPr>
            <a:r>
              <a:rPr lang="en-US" dirty="0">
                <a:latin typeface="Times New Roman" panose="02020603050405020304" pitchFamily="18" charset="0"/>
                <a:cs typeface="Times New Roman" panose="02020603050405020304" pitchFamily="18" charset="0"/>
              </a:rPr>
              <a:t>3D steganalysis presents significant challenges due to the complexity of 3D models compared to images.</a:t>
            </a:r>
            <a:endParaRPr lang="en-US" dirty="0">
              <a:latin typeface="Times New Roman" panose="02020603050405020304" pitchFamily="18" charset="0"/>
              <a:cs typeface="Times New Roman" panose="02020603050405020304" pitchFamily="18" charset="0"/>
            </a:endParaRPr>
          </a:p>
          <a:p>
            <a:pPr lvl="0" indent="-457200" algn="just" rtl="0">
              <a:lnSpc>
                <a:spcPct val="100000"/>
              </a:lnSpc>
              <a:spcBef>
                <a:spcPts val="0"/>
              </a:spcBef>
              <a:spcAft>
                <a:spcPts val="0"/>
              </a:spcAft>
              <a:buClr>
                <a:schemeClr val="dk1"/>
              </a:buClr>
              <a:buSzPts val="2400"/>
              <a:buFont typeface="Wingdings" panose="05000000000000000000" charset="0"/>
              <a:buChar char="Ø"/>
            </a:pPr>
            <a:endParaRPr lang="en-US" dirty="0">
              <a:latin typeface="Times New Roman" panose="02020603050405020304" pitchFamily="18" charset="0"/>
              <a:cs typeface="Times New Roman" panose="02020603050405020304" pitchFamily="18" charset="0"/>
            </a:endParaRPr>
          </a:p>
          <a:p>
            <a:pPr lvl="0" indent="-457200" algn="just" rtl="0">
              <a:lnSpc>
                <a:spcPct val="100000"/>
              </a:lnSpc>
              <a:spcBef>
                <a:spcPts val="0"/>
              </a:spcBef>
              <a:spcAft>
                <a:spcPts val="0"/>
              </a:spcAft>
              <a:buClr>
                <a:schemeClr val="dk1"/>
              </a:buClr>
              <a:buSzPts val="2400"/>
              <a:buFont typeface="Wingdings" panose="05000000000000000000" charset="0"/>
              <a:buChar char="Ø"/>
            </a:pPr>
            <a:r>
              <a:rPr lang="en-US" dirty="0">
                <a:latin typeface="Times New Roman" panose="02020603050405020304" pitchFamily="18" charset="0"/>
                <a:cs typeface="Times New Roman" panose="02020603050405020304" pitchFamily="18" charset="0"/>
              </a:rPr>
              <a:t>Current research efforts aim to bridge this gap by extending image steganalysis methods to 3D meshes.</a:t>
            </a:r>
            <a:endParaRPr lang="en-US" dirty="0">
              <a:latin typeface="Times New Roman" panose="02020603050405020304" pitchFamily="18" charset="0"/>
              <a:cs typeface="Times New Roman" panose="02020603050405020304" pitchFamily="18" charset="0"/>
            </a:endParaRPr>
          </a:p>
          <a:p>
            <a:pPr lvl="0" indent="-457200" algn="just" rtl="0">
              <a:lnSpc>
                <a:spcPct val="100000"/>
              </a:lnSpc>
              <a:spcBef>
                <a:spcPts val="0"/>
              </a:spcBef>
              <a:spcAft>
                <a:spcPts val="0"/>
              </a:spcAft>
              <a:buClr>
                <a:schemeClr val="dk1"/>
              </a:buClr>
              <a:buSzPts val="2400"/>
              <a:buFont typeface="Wingdings" panose="05000000000000000000" charset="0"/>
              <a:buChar char="Ø"/>
            </a:pPr>
            <a:endParaRPr lang="en-US" dirty="0">
              <a:latin typeface="Times New Roman" panose="02020603050405020304" pitchFamily="18" charset="0"/>
              <a:cs typeface="Times New Roman" panose="02020603050405020304" pitchFamily="18" charset="0"/>
            </a:endParaRPr>
          </a:p>
          <a:p>
            <a:pPr lvl="0" indent="-457200" algn="just" rtl="0">
              <a:lnSpc>
                <a:spcPct val="100000"/>
              </a:lnSpc>
              <a:spcBef>
                <a:spcPts val="0"/>
              </a:spcBef>
              <a:spcAft>
                <a:spcPts val="0"/>
              </a:spcAft>
              <a:buClr>
                <a:schemeClr val="dk1"/>
              </a:buClr>
              <a:buSzPts val="2400"/>
              <a:buFont typeface="Wingdings" panose="05000000000000000000" charset="0"/>
              <a:buChar char="Ø"/>
            </a:pPr>
            <a:r>
              <a:rPr lang="en-US" dirty="0">
                <a:latin typeface="Times New Roman" panose="02020603050405020304" pitchFamily="18" charset="0"/>
                <a:cs typeface="Times New Roman" panose="02020603050405020304" pitchFamily="18" charset="0"/>
              </a:rPr>
              <a:t>The latest approach introduces a new watermarking scheme based on histogram shape modification, enhancing </a:t>
            </a:r>
            <a:r>
              <a:rPr lang="en-US" dirty="0" err="1">
                <a:latin typeface="Times New Roman" panose="02020603050405020304" pitchFamily="18" charset="0"/>
                <a:cs typeface="Times New Roman" panose="02020603050405020304" pitchFamily="18" charset="0"/>
              </a:rPr>
              <a:t>steganalytic</a:t>
            </a:r>
            <a:r>
              <a:rPr lang="en-US" dirty="0">
                <a:latin typeface="Times New Roman" panose="02020603050405020304" pitchFamily="18" charset="0"/>
                <a:cs typeface="Times New Roman" panose="02020603050405020304" pitchFamily="18" charset="0"/>
              </a:rPr>
              <a:t> properties and reducing detectability in 3D steganalysis.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836400" y="6461760"/>
            <a:ext cx="284052" cy="307777"/>
          </a:xfrm>
          <a:prstGeom prst="rect">
            <a:avLst/>
          </a:prstGeom>
          <a:noFill/>
        </p:spPr>
        <p:txBody>
          <a:bodyPr wrap="none" rtlCol="0">
            <a:spAutoFit/>
          </a:bodyPr>
          <a:lstStyle/>
          <a:p>
            <a:r>
              <a:rPr lang="en-IN" dirty="0"/>
              <a:t>2</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890270" y="899160"/>
            <a:ext cx="10463530" cy="5278120"/>
          </a:xfrm>
        </p:spPr>
        <p:txBody>
          <a:bodyPr/>
          <a:p>
            <a:pPr marL="114300" lvl="0" indent="0" algn="l" rtl="0">
              <a:lnSpc>
                <a:spcPct val="110000"/>
              </a:lnSpc>
              <a:spcBef>
                <a:spcPts val="1000"/>
              </a:spcBef>
              <a:spcAft>
                <a:spcPts val="0"/>
              </a:spcAft>
              <a:buSzPts val="1800"/>
              <a:buNone/>
            </a:pPr>
            <a:r>
              <a:rPr sz="2000" dirty="0">
                <a:latin typeface="Times New Roman" panose="02020603050405020304" pitchFamily="18" charset="0"/>
                <a:cs typeface="Times New Roman" panose="02020603050405020304" pitchFamily="18" charset="0"/>
                <a:sym typeface="+mn-ea"/>
              </a:rPr>
              <a:t>Else If Mi= =0 and Bi= =1 Then</a:t>
            </a:r>
            <a:endParaRPr sz="2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2000" dirty="0">
                <a:latin typeface="Times New Roman" panose="02020603050405020304" pitchFamily="18" charset="0"/>
                <a:cs typeface="Times New Roman" panose="02020603050405020304" pitchFamily="18" charset="0"/>
                <a:sym typeface="+mn-ea"/>
              </a:rPr>
              <a:t> { </a:t>
            </a:r>
            <a:endParaRPr sz="2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2000" dirty="0">
                <a:latin typeface="Times New Roman" panose="02020603050405020304" pitchFamily="18" charset="0"/>
                <a:cs typeface="Times New Roman" panose="02020603050405020304" pitchFamily="18" charset="0"/>
                <a:sym typeface="+mn-ea"/>
              </a:rPr>
              <a:t>Bi=Mi; </a:t>
            </a:r>
            <a:endParaRPr sz="2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2000" dirty="0">
                <a:latin typeface="Times New Roman" panose="02020603050405020304" pitchFamily="18" charset="0"/>
                <a:cs typeface="Times New Roman" panose="02020603050405020304" pitchFamily="18" charset="0"/>
                <a:sym typeface="+mn-ea"/>
              </a:rPr>
              <a:t>Ai=1; </a:t>
            </a:r>
            <a:endParaRPr sz="2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2000" dirty="0">
                <a:latin typeface="Times New Roman" panose="02020603050405020304" pitchFamily="18" charset="0"/>
                <a:cs typeface="Times New Roman" panose="02020603050405020304" pitchFamily="18" charset="0"/>
                <a:sym typeface="+mn-ea"/>
              </a:rPr>
              <a:t>Pixel (i)+=1</a:t>
            </a:r>
            <a:endParaRPr sz="2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sz="20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         </a:t>
            </a:r>
            <a:r>
              <a:rPr sz="2000" dirty="0">
                <a:latin typeface="Times New Roman" panose="02020603050405020304" pitchFamily="18" charset="0"/>
                <a:cs typeface="Times New Roman" panose="02020603050405020304" pitchFamily="18" charset="0"/>
                <a:sym typeface="+mn-ea"/>
              </a:rPr>
              <a:t>} </a:t>
            </a:r>
            <a:endParaRPr sz="2000" dirty="0">
              <a:latin typeface="Times New Roman" panose="02020603050405020304" pitchFamily="18" charset="0"/>
              <a:cs typeface="Times New Roman" panose="02020603050405020304" pitchFamily="18" charset="0"/>
            </a:endParaRPr>
          </a:p>
          <a:p>
            <a:pPr marL="114300" lvl="0" indent="0" algn="l" rtl="0">
              <a:lnSpc>
                <a:spcPct val="110000"/>
              </a:lnSpc>
              <a:spcBef>
                <a:spcPts val="1000"/>
              </a:spcBef>
              <a:spcAft>
                <a:spcPts val="0"/>
              </a:spcAft>
              <a:buSzPts val="1800"/>
              <a:buNone/>
            </a:pPr>
            <a:r>
              <a:rPr lang="en-US" sz="2000" dirty="0">
                <a:latin typeface="Times New Roman" panose="02020603050405020304" pitchFamily="18" charset="0"/>
                <a:cs typeface="Times New Roman" panose="02020603050405020304" pitchFamily="18" charset="0"/>
                <a:sym typeface="+mn-ea"/>
              </a:rPr>
              <a:t>    </a:t>
            </a:r>
            <a:r>
              <a:rPr sz="2000" dirty="0">
                <a:latin typeface="Times New Roman" panose="02020603050405020304" pitchFamily="18" charset="0"/>
                <a:cs typeface="Times New Roman" panose="02020603050405020304" pitchFamily="18" charset="0"/>
                <a:sym typeface="+mn-ea"/>
              </a:rPr>
              <a:t>} </a:t>
            </a:r>
            <a:endParaRPr sz="2000" dirty="0">
              <a:latin typeface="Times New Roman" panose="02020603050405020304" pitchFamily="18" charset="0"/>
              <a:cs typeface="Times New Roman" panose="02020603050405020304" pitchFamily="18" charset="0"/>
              <a:sym typeface="+mn-ea"/>
            </a:endParaRPr>
          </a:p>
          <a:p>
            <a:pPr marL="114300" lvl="0" indent="0" algn="l" rtl="0">
              <a:lnSpc>
                <a:spcPct val="110000"/>
              </a:lnSpc>
              <a:spcBef>
                <a:spcPts val="1000"/>
              </a:spcBef>
              <a:spcAft>
                <a:spcPts val="0"/>
              </a:spcAft>
              <a:buSzPts val="1800"/>
              <a:buNone/>
            </a:pPr>
            <a:r>
              <a:rPr lang="en-US" sz="2000"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654685" y="405765"/>
            <a:ext cx="10699115" cy="5771515"/>
          </a:xfrm>
        </p:spPr>
        <p:txBody>
          <a:bodyPr>
            <a:normAutofit/>
          </a:bodyPr>
          <a:p>
            <a:pPr marL="114300" indent="0" algn="just">
              <a:lnSpc>
                <a:spcPct val="130000"/>
              </a:lnSpc>
              <a:buNone/>
            </a:pPr>
            <a:r>
              <a:rPr lang="en-US" sz="2400" b="1">
                <a:latin typeface="Times New Roman" panose="02020603050405020304" pitchFamily="18" charset="0"/>
                <a:cs typeface="Times New Roman" panose="02020603050405020304" pitchFamily="18" charset="0"/>
              </a:rPr>
              <a:t>2. H.264 METHOD:</a:t>
            </a:r>
            <a:endParaRPr lang="en-US" sz="2400" b="1">
              <a:latin typeface="Times New Roman" panose="02020603050405020304" pitchFamily="18" charset="0"/>
              <a:cs typeface="Times New Roman" panose="02020603050405020304" pitchFamily="18" charset="0"/>
            </a:endParaRPr>
          </a:p>
          <a:p>
            <a:pPr algn="just">
              <a:lnSpc>
                <a:spcPct val="13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H.264, also known as Advanced Video Coding (AVC), is a widely used video compression standard renowned for its high compression efficiency and video quality preservation.</a:t>
            </a:r>
            <a:endParaRPr lang="en-US" sz="2400">
              <a:latin typeface="Times New Roman" panose="02020603050405020304" pitchFamily="18" charset="0"/>
              <a:cs typeface="Times New Roman" panose="02020603050405020304" pitchFamily="18" charset="0"/>
            </a:endParaRPr>
          </a:p>
          <a:p>
            <a:pPr algn="just">
              <a:lnSpc>
                <a:spcPct val="13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 Developed jointly by ITU-T VCEG and ISO/IEC MPEG, it employs techniques like motion compensation and entropy coding to achieve compression. H.264 finds extensive application in streaming, broadcasting, video conferencing, and digital storage due to its versatility and effectiveness. </a:t>
            </a:r>
            <a:endParaRPr lang="en-US" sz="2400">
              <a:latin typeface="Times New Roman" panose="02020603050405020304" pitchFamily="18" charset="0"/>
              <a:cs typeface="Times New Roman" panose="02020603050405020304" pitchFamily="18" charset="0"/>
            </a:endParaRPr>
          </a:p>
          <a:p>
            <a:pPr algn="just">
              <a:lnSpc>
                <a:spcPct val="13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It has become a standard format for video encoding and decoding across various consumer electronics devices, software applications, and streaming platforms, facilitating the distribution of digital video content worldwide.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sz="3200" b="1">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Text Placeholder 2"/>
          <p:cNvSpPr>
            <a:spLocks noGrp="1"/>
          </p:cNvSpPr>
          <p:nvPr>
            <p:ph type="body" idx="1"/>
          </p:nvPr>
        </p:nvSpPr>
        <p:spPr>
          <a:xfrm>
            <a:off x="838200" y="1189355"/>
            <a:ext cx="10515600" cy="4987925"/>
          </a:xfrm>
        </p:spPr>
        <p:txBody>
          <a:bodyPr>
            <a:normAutofit lnSpcReduction="20000"/>
          </a:bodyPr>
          <a:p>
            <a:pPr marL="114300" indent="0">
              <a:lnSpc>
                <a:spcPct val="100000"/>
              </a:lnSpc>
              <a:buFont typeface="Wingdings" panose="05000000000000000000" charset="0"/>
              <a:buNone/>
            </a:pPr>
            <a:r>
              <a:rPr lang="en-US" b="1">
                <a:solidFill>
                  <a:schemeClr val="tx1"/>
                </a:solidFill>
                <a:latin typeface="Times New Roman" panose="02020603050405020304" pitchFamily="18" charset="0"/>
                <a:cs typeface="Times New Roman" panose="02020603050405020304" pitchFamily="18" charset="0"/>
                <a:sym typeface="+mn-ea"/>
              </a:rPr>
              <a:t>HARDWARE ENVIRONMENT</a:t>
            </a:r>
            <a:endParaRPr lang="en-US">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Processor – Pentium III</a:t>
            </a:r>
            <a:endParaRPr lang="en-US" sz="2400">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RAM – 4GB</a:t>
            </a:r>
            <a:endParaRPr lang="en-US" sz="2400">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Hard Disk – 260GB</a:t>
            </a:r>
            <a:endParaRPr lang="en-US" sz="2400">
              <a:latin typeface="Times New Roman" panose="02020603050405020304" pitchFamily="18" charset="0"/>
              <a:cs typeface="Times New Roman" panose="02020603050405020304" pitchFamily="18" charset="0"/>
            </a:endParaRPr>
          </a:p>
          <a:p>
            <a:pPr marL="114300" indent="0">
              <a:lnSpc>
                <a:spcPct val="100000"/>
              </a:lnSpc>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pPr marL="114300" indent="0">
              <a:lnSpc>
                <a:spcPct val="100000"/>
              </a:lnSpc>
              <a:buFont typeface="Wingdings" panose="05000000000000000000" charset="0"/>
              <a:buNone/>
            </a:pPr>
            <a:r>
              <a:rPr lang="en-US" b="1">
                <a:latin typeface="Times New Roman" panose="02020603050405020304" pitchFamily="18" charset="0"/>
                <a:cs typeface="Times New Roman" panose="02020603050405020304" pitchFamily="18" charset="0"/>
                <a:sym typeface="+mn-ea"/>
              </a:rPr>
              <a:t>SOFTWARE ENVIRONMENT</a:t>
            </a:r>
            <a:endParaRPr lang="en-US" b="1">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Operation System – 7/8/10</a:t>
            </a:r>
            <a:endParaRPr lang="en-US" sz="2400">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Front-end - Java</a:t>
            </a:r>
            <a:endParaRPr lang="en-US" sz="2400">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Back-end - MySql</a:t>
            </a:r>
            <a:endParaRPr lang="en-US" sz="2400">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Tool - Netbeans 7.3.1</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atin typeface="Times New Roman" panose="02020603050405020304" pitchFamily="18" charset="0"/>
              <a:cs typeface="Times New Roman" panose="02020603050405020304" pitchFamily="18" charset="0"/>
            </a:endParaRPr>
          </a:p>
          <a:p>
            <a:endParaRPr lang="en-US"/>
          </a:p>
          <a:p>
            <a:endParaRPr lang="en-US"/>
          </a:p>
        </p:txBody>
      </p:sp>
      <p:sp>
        <p:nvSpPr>
          <p:cNvPr id="4" name="Text Box 3"/>
          <p:cNvSpPr txBox="1"/>
          <p:nvPr/>
        </p:nvSpPr>
        <p:spPr>
          <a:xfrm>
            <a:off x="622935" y="283845"/>
            <a:ext cx="9974580" cy="560070"/>
          </a:xfrm>
          <a:prstGeom prst="rect">
            <a:avLst/>
          </a:prstGeom>
          <a:noFill/>
        </p:spPr>
        <p:txBody>
          <a:bodyPr wrap="square" rtlCol="0">
            <a:noAutofit/>
          </a:bodyPr>
          <a:p>
            <a:r>
              <a:rPr lang="en-US"/>
              <a:t>                                                   </a:t>
            </a:r>
            <a:r>
              <a:rPr lang="en-US" sz="3200" b="1">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US" sz="3200" b="1">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5062"/>
            <a:ext cx="10515600" cy="660486"/>
          </a:xfrm>
        </p:spPr>
        <p:txBody>
          <a:bodyPr>
            <a:norm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				CONCLUSION</a:t>
            </a:r>
            <a:endParaRPr lang="en-US"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90525" y="814705"/>
            <a:ext cx="11417300" cy="6043295"/>
          </a:xfrm>
        </p:spPr>
        <p:txBody>
          <a:bodyPr>
            <a:noAutofit/>
          </a:bodyPr>
          <a:lstStyle/>
          <a:p>
            <a:pPr algn="just">
              <a:lnSpc>
                <a:spcPct val="11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experimental findings validate the efficacy of the developed steganalysis in detecting watermarks. </a:t>
            </a:r>
            <a:endParaRPr lang="en-US" sz="24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Although initially tailored for two specific watermarking techniques, the underlying approach shows promise for adaptation to other methods altering histogram statistics within vertex sets. </a:t>
            </a:r>
            <a:endParaRPr lang="en-US" sz="24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proposed watermarking algorithm, utilizing discrete statistics from radial coordinate histograms, exhibits superior resilience against both malicious removal and </a:t>
            </a:r>
            <a:r>
              <a:rPr lang="en-US" sz="2400" dirty="0" err="1">
                <a:latin typeface="Times New Roman" panose="02020603050405020304" pitchFamily="18" charset="0"/>
                <a:cs typeface="Times New Roman" panose="02020603050405020304" pitchFamily="18" charset="0"/>
              </a:rPr>
              <a:t>steganalytic</a:t>
            </a:r>
            <a:r>
              <a:rPr lang="en-US" sz="2400" dirty="0">
                <a:latin typeface="Times New Roman" panose="02020603050405020304" pitchFamily="18" charset="0"/>
                <a:cs typeface="Times New Roman" panose="02020603050405020304" pitchFamily="18" charset="0"/>
              </a:rPr>
              <a:t> attacks, while also demonstrating improvements in embedding distortion. </a:t>
            </a:r>
            <a:endParaRPr lang="en-US" sz="24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Future endeavors will focus on refining </a:t>
            </a:r>
            <a:r>
              <a:rPr lang="en-US" sz="2400" dirty="0" err="1">
                <a:latin typeface="Times New Roman" panose="02020603050405020304" pitchFamily="18" charset="0"/>
                <a:cs typeface="Times New Roman" panose="02020603050405020304" pitchFamily="18" charset="0"/>
              </a:rPr>
              <a:t>steganalytic</a:t>
            </a:r>
            <a:r>
              <a:rPr lang="en-US" sz="2400" dirty="0">
                <a:latin typeface="Times New Roman" panose="02020603050405020304" pitchFamily="18" charset="0"/>
                <a:cs typeface="Times New Roman" panose="02020603050405020304" pitchFamily="18" charset="0"/>
              </a:rPr>
              <a:t> techniques to detect embedded watermark messages in 3D models, alongside enhancing 3D watermarking and steganographic algorithms to achieve improved anti-</a:t>
            </a:r>
            <a:r>
              <a:rPr lang="en-US" sz="2400" dirty="0" err="1">
                <a:latin typeface="Times New Roman" panose="02020603050405020304" pitchFamily="18" charset="0"/>
                <a:cs typeface="Times New Roman" panose="02020603050405020304" pitchFamily="18" charset="0"/>
              </a:rPr>
              <a:t>steganalytic</a:t>
            </a:r>
            <a:r>
              <a:rPr lang="en-US" sz="2400" dirty="0">
                <a:latin typeface="Times New Roman" panose="02020603050405020304" pitchFamily="18" charset="0"/>
                <a:cs typeface="Times New Roman" panose="02020603050405020304" pitchFamily="18" charset="0"/>
              </a:rPr>
              <a:t> behavior and robustness against distortion.</a:t>
            </a:r>
            <a:endParaRPr lang="en-US"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808562" y="6462583"/>
            <a:ext cx="383438" cy="307777"/>
          </a:xfrm>
          <a:prstGeom prst="rect">
            <a:avLst/>
          </a:prstGeom>
          <a:noFill/>
        </p:spPr>
        <p:txBody>
          <a:bodyPr wrap="none" rtlCol="0">
            <a:spAutoFit/>
          </a:bodyPr>
          <a:lstStyle/>
          <a:p>
            <a:r>
              <a:rPr lang="en-US" dirty="0"/>
              <a:t>29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704"/>
            <a:ext cx="10515600" cy="944691"/>
          </a:xfrm>
        </p:spPr>
        <p:txBody>
          <a:bodyPr>
            <a:norm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			FUTURE ENHANCEMENT</a:t>
            </a:r>
            <a:endParaRPr lang="en-US" sz="32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69557" y="1309816"/>
            <a:ext cx="11257005" cy="4917988"/>
          </a:xfrm>
        </p:spPr>
        <p:txBody>
          <a:bodyPr>
            <a:normAutofit fontScale="90000"/>
          </a:bodyPr>
          <a:lstStyle/>
          <a:p>
            <a:pPr algn="just">
              <a:lnSpc>
                <a:spcPct val="11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The suggested improvements for the 3D model steganalysis and watermarking project involve using machine learning for better detection, dynamic watermarking for tougher security, encryption for confidentiality, and multimodal watermarking for broader protection. </a:t>
            </a:r>
            <a:endParaRPr lang="en-US"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Real-world testing, user-friendly interfaces, collaboration, benchmarking, and documentation are recommended to ensure the project is effective and easy to use,</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808940" y="6425513"/>
            <a:ext cx="383438" cy="307777"/>
          </a:xfrm>
          <a:prstGeom prst="rect">
            <a:avLst/>
          </a:prstGeom>
          <a:noFill/>
        </p:spPr>
        <p:txBody>
          <a:bodyPr wrap="none" rtlCol="0">
            <a:spAutoFit/>
          </a:bodyPr>
          <a:lstStyle/>
          <a:p>
            <a:r>
              <a:rPr lang="en-US" dirty="0"/>
              <a:t>30</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0"/>
          <p:cNvSpPr txBox="1">
            <a:spLocks noGrp="1"/>
          </p:cNvSpPr>
          <p:nvPr>
            <p:ph type="title"/>
          </p:nvPr>
        </p:nvSpPr>
        <p:spPr>
          <a:xfrm>
            <a:off x="838200" y="0"/>
            <a:ext cx="10515600" cy="696420"/>
          </a:xfrm>
          <a:prstGeom prst="rect">
            <a:avLst/>
          </a:prstGeom>
          <a:noFill/>
          <a:ln>
            <a:noFill/>
          </a:ln>
        </p:spPr>
        <p:txBody>
          <a:bodyPr spcFirstLastPara="1" wrap="square" lIns="91425" tIns="45700" rIns="91425" bIns="45700" anchor="ctr" anchorCtr="0">
            <a:normAutofit fontScale="90000"/>
          </a:bodyPr>
          <a:lstStyle/>
          <a:p>
            <a:pPr marL="0" lvl="0" indent="0" algn="just" rtl="0">
              <a:lnSpc>
                <a:spcPct val="90000"/>
              </a:lnSpc>
              <a:spcBef>
                <a:spcPts val="0"/>
              </a:spcBef>
              <a:spcAft>
                <a:spcPts val="0"/>
              </a:spcAft>
              <a:buClr>
                <a:schemeClr val="dk1"/>
              </a:buClr>
              <a:buSzPts val="4400"/>
              <a:buFont typeface="Times New Roman" panose="02020603050405020304"/>
              <a:buNone/>
            </a:pPr>
            <a:r>
              <a:rPr lang="en-US"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IN" altLang="en-US"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US"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REFERENCES</a:t>
            </a:r>
            <a:endParaRPr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10"/>
          <p:cNvSpPr txBox="1">
            <a:spLocks noGrp="1"/>
          </p:cNvSpPr>
          <p:nvPr>
            <p:ph type="body" idx="1"/>
          </p:nvPr>
        </p:nvSpPr>
        <p:spPr>
          <a:xfrm>
            <a:off x="433136" y="792480"/>
            <a:ext cx="11261023" cy="5801359"/>
          </a:xfrm>
          <a:prstGeom prst="rect">
            <a:avLst/>
          </a:prstGeom>
          <a:noFill/>
          <a:ln>
            <a:noFill/>
          </a:ln>
        </p:spPr>
        <p:txBody>
          <a:bodyPr spcFirstLastPara="1" wrap="square" lIns="91425" tIns="45700" rIns="91425" bIns="45700" anchor="t" anchorCtr="0">
            <a:normAutofit/>
          </a:bodyPr>
          <a:lstStyle/>
          <a:p>
            <a:pPr marL="0" indent="0" algn="just">
              <a:lnSpc>
                <a:spcPct val="100000"/>
              </a:lnSpc>
              <a:spcBef>
                <a:spcPts val="0"/>
              </a:spcBef>
              <a:buClr>
                <a:srgbClr val="000000"/>
              </a:buClr>
              <a:buSzPct val="100000"/>
              <a:buNone/>
            </a:pPr>
            <a:r>
              <a:rPr lang="en-IN" sz="1800" dirty="0">
                <a:latin typeface="Times New Roman" panose="02020603050405020304" pitchFamily="18" charset="0"/>
                <a:cs typeface="Times New Roman" panose="02020603050405020304" pitchFamily="18" charset="0"/>
              </a:rPr>
              <a:t>[1] Rafi Ullah , Sultan Daud Khan1, </a:t>
            </a:r>
            <a:r>
              <a:rPr lang="en-IN" sz="1800" dirty="0" err="1">
                <a:latin typeface="Times New Roman" panose="02020603050405020304" pitchFamily="18" charset="0"/>
                <a:cs typeface="Times New Roman" panose="02020603050405020304" pitchFamily="18" charset="0"/>
              </a:rPr>
              <a:t>Mohib</a:t>
            </a:r>
            <a:r>
              <a:rPr lang="en-IN" sz="1800" dirty="0">
                <a:latin typeface="Times New Roman" panose="02020603050405020304" pitchFamily="18" charset="0"/>
                <a:cs typeface="Times New Roman" panose="02020603050405020304" pitchFamily="18" charset="0"/>
              </a:rPr>
              <a:t> Ullah , (Member, </a:t>
            </a:r>
            <a:r>
              <a:rPr lang="en-IN" sz="1800" dirty="0" err="1">
                <a:latin typeface="Times New Roman" panose="02020603050405020304" pitchFamily="18" charset="0"/>
                <a:cs typeface="Times New Roman" panose="02020603050405020304" pitchFamily="18" charset="0"/>
              </a:rPr>
              <a:t>Ieee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Fadi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AlMachot</a:t>
            </a:r>
            <a:r>
              <a:rPr lang="en-IN" sz="1800" dirty="0">
                <a:latin typeface="Times New Roman" panose="02020603050405020304" pitchFamily="18" charset="0"/>
                <a:cs typeface="Times New Roman" panose="02020603050405020304" pitchFamily="18" charset="0"/>
              </a:rPr>
              <a:t>, And Habib Ullah, “Toward Authentication of Videos: Integer Transform Based Motion Vector Watermarking,” VOLUME 10 , PP- 75063 - 75073, July.2022.</a:t>
            </a: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r>
              <a:rPr lang="en-IN" sz="1800" dirty="0">
                <a:latin typeface="Times New Roman" panose="02020603050405020304" pitchFamily="18" charset="0"/>
                <a:cs typeface="Times New Roman" panose="02020603050405020304" pitchFamily="18" charset="0"/>
              </a:rPr>
              <a:t> [2] Yi Chen, </a:t>
            </a:r>
            <a:r>
              <a:rPr lang="en-IN" sz="1800" dirty="0" err="1">
                <a:latin typeface="Times New Roman" panose="02020603050405020304" pitchFamily="18" charset="0"/>
                <a:cs typeface="Times New Roman" panose="02020603050405020304" pitchFamily="18" charset="0"/>
              </a:rPr>
              <a:t>Hongxia</a:t>
            </a:r>
            <a:r>
              <a:rPr lang="en-IN" sz="1800" dirty="0">
                <a:latin typeface="Times New Roman" panose="02020603050405020304" pitchFamily="18" charset="0"/>
                <a:cs typeface="Times New Roman" panose="02020603050405020304" pitchFamily="18" charset="0"/>
              </a:rPr>
              <a:t> Wang, Kim-Kwang Raymond Choo, Senior Member, </a:t>
            </a:r>
            <a:r>
              <a:rPr lang="en-IN" sz="1800" dirty="0" err="1">
                <a:latin typeface="Times New Roman" panose="02020603050405020304" pitchFamily="18" charset="0"/>
                <a:cs typeface="Times New Roman" panose="02020603050405020304" pitchFamily="18" charset="0"/>
              </a:rPr>
              <a:t>Peisong</a:t>
            </a:r>
            <a:r>
              <a:rPr lang="en-IN" sz="1800" dirty="0">
                <a:latin typeface="Times New Roman" panose="02020603050405020304" pitchFamily="18" charset="0"/>
                <a:cs typeface="Times New Roman" panose="02020603050405020304" pitchFamily="18" charset="0"/>
              </a:rPr>
              <a:t> He, Zoran </a:t>
            </a:r>
            <a:r>
              <a:rPr lang="en-IN" sz="1800" dirty="0" err="1">
                <a:latin typeface="Times New Roman" panose="02020603050405020304" pitchFamily="18" charset="0"/>
                <a:cs typeface="Times New Roman" panose="02020603050405020304" pitchFamily="18" charset="0"/>
              </a:rPr>
              <a:t>Salcic</a:t>
            </a:r>
            <a:r>
              <a:rPr lang="en-IN" sz="1800" dirty="0">
                <a:latin typeface="Times New Roman" panose="02020603050405020304" pitchFamily="18" charset="0"/>
                <a:cs typeface="Times New Roman" panose="02020603050405020304" pitchFamily="18" charset="0"/>
              </a:rPr>
              <a:t>, Life Senior Member, Dali </a:t>
            </a:r>
            <a:r>
              <a:rPr lang="en-IN" sz="1800" dirty="0" err="1">
                <a:latin typeface="Times New Roman" panose="02020603050405020304" pitchFamily="18" charset="0"/>
                <a:cs typeface="Times New Roman" panose="02020603050405020304" pitchFamily="18" charset="0"/>
              </a:rPr>
              <a:t>Kaafar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Xuyun</a:t>
            </a:r>
            <a:r>
              <a:rPr lang="en-IN" sz="1800" dirty="0">
                <a:latin typeface="Times New Roman" panose="02020603050405020304" pitchFamily="18" charset="0"/>
                <a:cs typeface="Times New Roman" panose="02020603050405020304" pitchFamily="18" charset="0"/>
              </a:rPr>
              <a:t> Zhang , “DDCA: A Distortion Drift-Based Cost Assignment Method for Adaptive Video Steganography in the Transform Domain VOLUME 19 , PP- 2405 - 2420, February .2021.</a:t>
            </a: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r>
              <a:rPr lang="en-IN" sz="1800" dirty="0">
                <a:latin typeface="Times New Roman" panose="02020603050405020304" pitchFamily="18" charset="0"/>
                <a:cs typeface="Times New Roman" panose="02020603050405020304" pitchFamily="18" charset="0"/>
              </a:rPr>
              <a:t> [3] S. </a:t>
            </a:r>
            <a:r>
              <a:rPr lang="en-IN" sz="1800" dirty="0" err="1">
                <a:latin typeface="Times New Roman" panose="02020603050405020304" pitchFamily="18" charset="0"/>
                <a:cs typeface="Times New Roman" panose="02020603050405020304" pitchFamily="18" charset="0"/>
              </a:rPr>
              <a:t>Soderi</a:t>
            </a:r>
            <a:r>
              <a:rPr lang="en-IN" sz="1800" dirty="0">
                <a:latin typeface="Times New Roman" panose="02020603050405020304" pitchFamily="18" charset="0"/>
                <a:cs typeface="Times New Roman" panose="02020603050405020304" pitchFamily="18" charset="0"/>
              </a:rPr>
              <a:t> , And R. De Nicola, “6G Networks Physical Layer Security Using RGB Visible Light Communications, ”VOLUME 10,PP- 5482 - 5496, December 2021. </a:t>
            </a: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r>
              <a:rPr lang="en-IN" sz="1800" dirty="0">
                <a:latin typeface="Times New Roman" panose="02020603050405020304" pitchFamily="18" charset="0"/>
                <a:cs typeface="Times New Roman" panose="02020603050405020304" pitchFamily="18" charset="0"/>
              </a:rPr>
              <a:t>[4] MD. ASIKUZZAMAN , HANNES MAREEN , NOUR MOUSTAFA, KIMKWANG RAYMOND CHOO , AND MARK R. PICKERING “Blind </a:t>
            </a:r>
            <a:r>
              <a:rPr lang="en-IN" sz="1800" dirty="0" err="1">
                <a:latin typeface="Times New Roman" panose="02020603050405020304" pitchFamily="18" charset="0"/>
                <a:cs typeface="Times New Roman" panose="02020603050405020304" pitchFamily="18" charset="0"/>
              </a:rPr>
              <a:t>Camcording</a:t>
            </a:r>
            <a:r>
              <a:rPr lang="en-IN" sz="1800" dirty="0">
                <a:latin typeface="Times New Roman" panose="02020603050405020304" pitchFamily="18" charset="0"/>
                <a:cs typeface="Times New Roman" panose="02020603050405020304" pitchFamily="18" charset="0"/>
              </a:rPr>
              <a:t>-Resistant Video Watermarking in the DTCWT and SVD Domain,” ”VOLUME 10, PP- 15681 - 15698, Jan 2022. </a:t>
            </a: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r>
              <a:rPr lang="en-IN" sz="1800" dirty="0">
                <a:latin typeface="Times New Roman" panose="02020603050405020304" pitchFamily="18" charset="0"/>
                <a:cs typeface="Times New Roman" panose="02020603050405020304" pitchFamily="18" charset="0"/>
              </a:rPr>
              <a:t>[5] OSAMA FOUAD ABDEL WAHAB ASHRAF A. M. KHALAF , AZIZA I. HUSSEIN, AND HESHAM F. A. HAMED, “Hiding Data Using Efficient Combination of RSA Cryptography, and Compression Steganography Techniques,” ”VOLUME 9, PP- 31805 - 31815, Feb 2022.</a:t>
            </a:r>
            <a:endParaRPr lang="en-IN"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endParaRPr lang="en-IN" sz="2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000000"/>
              </a:buClr>
              <a:buSzPct val="100000"/>
              <a:buNone/>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Clr>
                <a:srgbClr val="000000"/>
              </a:buClr>
              <a:buSzPct val="100000"/>
              <a:buNone/>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11734150" y="6427593"/>
            <a:ext cx="383438" cy="307777"/>
          </a:xfrm>
          <a:prstGeom prst="rect">
            <a:avLst/>
          </a:prstGeom>
          <a:noFill/>
        </p:spPr>
        <p:txBody>
          <a:bodyPr wrap="none" rtlCol="0">
            <a:spAutoFit/>
          </a:bodyPr>
          <a:lstStyle/>
          <a:p>
            <a:r>
              <a:rPr lang="en-IN" dirty="0"/>
              <a:t>31</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a:lstStyle/>
          <a:p>
            <a:pPr lvl="0"/>
            <a:r>
              <a:rPr lang="en-US"/>
              <a:t>			</a:t>
            </a:r>
            <a:endParaRPr lang="en-US"/>
          </a:p>
        </p:txBody>
      </p:sp>
      <p:sp>
        <p:nvSpPr>
          <p:cNvPr id="232" name="Google Shape;232;p39"/>
          <p:cNvSpPr txBox="1">
            <a:spLocks noGrp="1"/>
          </p:cNvSpPr>
          <p:nvPr>
            <p:ph type="body" idx="1"/>
          </p:nvPr>
        </p:nvSpPr>
        <p:spPr>
          <a:xfrm>
            <a:off x="838200" y="346075"/>
            <a:ext cx="10515600" cy="5831205"/>
          </a:xfrm>
          <a:prstGeom prst="rect">
            <a:avLst/>
          </a:prstGeom>
        </p:spPr>
        <p:txBody>
          <a:bodyPr/>
          <a:lstStyle/>
          <a:p>
            <a:r>
              <a:rPr lang="en-IN"/>
              <a:t> </a:t>
            </a:r>
            <a:endParaRPr lang="en-IN"/>
          </a:p>
          <a:p>
            <a:endParaRPr lang="en-IN"/>
          </a:p>
          <a:p>
            <a:endParaRPr lang="en-IN"/>
          </a:p>
          <a:p>
            <a:pPr lvl="0"/>
            <a:endParaRPr lang="en-US"/>
          </a:p>
          <a:p>
            <a:pPr marL="0" lvl="0" indent="0" algn="just" rtl="0">
              <a:lnSpc>
                <a:spcPct val="100000"/>
              </a:lnSpc>
              <a:spcBef>
                <a:spcPts val="0"/>
              </a:spcBef>
              <a:spcAft>
                <a:spcPts val="0"/>
              </a:spcAft>
              <a:buClr>
                <a:srgbClr val="000000"/>
              </a:buClr>
              <a:buSzPts val="2200"/>
              <a:buNone/>
            </a:pPr>
            <a:endParaRPr lang="en-US"/>
          </a:p>
        </p:txBody>
      </p:sp>
      <p:sp>
        <p:nvSpPr>
          <p:cNvPr id="2" name="TextBox 1"/>
          <p:cNvSpPr txBox="1"/>
          <p:nvPr/>
        </p:nvSpPr>
        <p:spPr>
          <a:xfrm>
            <a:off x="11700577" y="6464544"/>
            <a:ext cx="383438" cy="307777"/>
          </a:xfrm>
          <a:prstGeom prst="rect">
            <a:avLst/>
          </a:prstGeom>
          <a:noFill/>
        </p:spPr>
        <p:txBody>
          <a:bodyPr wrap="none" rtlCol="0">
            <a:spAutoFit/>
          </a:bodyPr>
          <a:lstStyle/>
          <a:p>
            <a:r>
              <a:rPr lang="en-IN" dirty="0"/>
              <a:t>32</a:t>
            </a:r>
            <a:endParaRPr lang="en-IN" dirty="0"/>
          </a:p>
        </p:txBody>
      </p:sp>
      <p:sp>
        <p:nvSpPr>
          <p:cNvPr id="4" name="TextBox 3"/>
          <p:cNvSpPr txBox="1"/>
          <p:nvPr/>
        </p:nvSpPr>
        <p:spPr>
          <a:xfrm>
            <a:off x="894080" y="345440"/>
            <a:ext cx="10393680" cy="5872480"/>
          </a:xfrm>
          <a:prstGeom prst="rect">
            <a:avLst/>
          </a:prstGeom>
          <a:noFill/>
        </p:spPr>
        <p:txBody>
          <a:bodyPr wrap="square">
            <a:noAutofit/>
          </a:bodyPr>
          <a:lstStyle/>
          <a:p>
            <a:pPr algn="just">
              <a:lnSpc>
                <a:spcPct val="107000"/>
              </a:lnSpc>
              <a:spcAft>
                <a:spcPts val="800"/>
              </a:spcAft>
            </a:pPr>
            <a:r>
              <a:rPr lang="en-IN" sz="1800" dirty="0">
                <a:latin typeface="Times New Roman" panose="02020603050405020304" pitchFamily="18" charset="0"/>
                <a:cs typeface="Times New Roman" panose="02020603050405020304" pitchFamily="18" charset="0"/>
              </a:rPr>
              <a:t>[6] M. </a:t>
            </a:r>
            <a:r>
              <a:rPr lang="en-IN" sz="1800" dirty="0" err="1">
                <a:latin typeface="Times New Roman" panose="02020603050405020304" pitchFamily="18" charset="0"/>
                <a:cs typeface="Times New Roman" panose="02020603050405020304" pitchFamily="18" charset="0"/>
              </a:rPr>
              <a:t>Asikuzzaman</a:t>
            </a:r>
            <a:r>
              <a:rPr lang="en-IN" sz="1800" dirty="0">
                <a:latin typeface="Times New Roman" panose="02020603050405020304" pitchFamily="18" charset="0"/>
                <a:cs typeface="Times New Roman" panose="02020603050405020304" pitchFamily="18" charset="0"/>
              </a:rPr>
              <a:t> and M. R. Pickering, ‘‘An overview of digital video watermarking,’’ IEEE Trans. Circuits Syst. Video Technol., vol. 28, no. 9, pp. 2131–2153, Sep. 2018.</a:t>
            </a:r>
            <a:r>
              <a:rPr lang="en-IN" sz="2200" dirty="0">
                <a:latin typeface="Times New Roman" panose="02020603050405020304" pitchFamily="18" charset="0"/>
                <a:cs typeface="Times New Roman" panose="02020603050405020304" pitchFamily="18" charset="0"/>
              </a:rPr>
              <a:t> </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p:cNvSpPr txBox="1"/>
          <p:nvPr/>
        </p:nvSpPr>
        <p:spPr>
          <a:xfrm>
            <a:off x="960120" y="2474595"/>
            <a:ext cx="10327640" cy="877570"/>
          </a:xfrm>
          <a:prstGeom prst="rect">
            <a:avLst/>
          </a:prstGeom>
          <a:noFill/>
        </p:spPr>
        <p:txBody>
          <a:bodyPr wrap="square">
            <a:noAutofit/>
          </a:bodyPr>
          <a:lstStyle/>
          <a:p>
            <a:pPr algn="just">
              <a:lnSpc>
                <a:spcPct val="107000"/>
              </a:lnSpc>
              <a:spcAft>
                <a:spcPts val="800"/>
              </a:spcAft>
            </a:pPr>
            <a:r>
              <a:rPr lang="en-US" sz="1800" dirty="0">
                <a:latin typeface="Times New Roman" panose="02020603050405020304" pitchFamily="18" charset="0"/>
                <a:cs typeface="Times New Roman" panose="02020603050405020304" pitchFamily="18" charset="0"/>
              </a:rPr>
              <a:t>[8] C.-W. Tang and H.-M. Hang, ‘‘A feature-based robust digital image watermarking scheme,’’ IEEE Trans. Signal Process., vol. 51, no. 4, pp. 950–959, Apr. 2003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p:cNvSpPr txBox="1"/>
          <p:nvPr/>
        </p:nvSpPr>
        <p:spPr>
          <a:xfrm>
            <a:off x="889701" y="3717448"/>
            <a:ext cx="10398059" cy="683895"/>
          </a:xfrm>
          <a:prstGeom prst="rect">
            <a:avLst/>
          </a:prstGeom>
          <a:noFill/>
        </p:spPr>
        <p:txBody>
          <a:bodyPr wrap="square">
            <a:spAutoFit/>
          </a:bodyPr>
          <a:lstStyle/>
          <a:p>
            <a:pPr algn="just">
              <a:lnSpc>
                <a:spcPct val="107000"/>
              </a:lnSpc>
              <a:spcAft>
                <a:spcPts val="800"/>
              </a:spcAft>
            </a:pPr>
            <a:r>
              <a:rPr lang="en-IN" sz="1800" dirty="0">
                <a:latin typeface="Times New Roman" panose="02020603050405020304" pitchFamily="18" charset="0"/>
                <a:cs typeface="Times New Roman" panose="02020603050405020304" pitchFamily="18" charset="0"/>
              </a:rPr>
              <a:t>[9] M. U. Celik, G. Sharma, A. M. </a:t>
            </a:r>
            <a:r>
              <a:rPr lang="en-IN" sz="1800" dirty="0" err="1">
                <a:latin typeface="Times New Roman" panose="02020603050405020304" pitchFamily="18" charset="0"/>
                <a:cs typeface="Times New Roman" panose="02020603050405020304" pitchFamily="18" charset="0"/>
              </a:rPr>
              <a:t>Tekalp</a:t>
            </a:r>
            <a:r>
              <a:rPr lang="en-IN" sz="1800" dirty="0">
                <a:latin typeface="Times New Roman" panose="02020603050405020304" pitchFamily="18" charset="0"/>
                <a:cs typeface="Times New Roman" panose="02020603050405020304" pitchFamily="18" charset="0"/>
              </a:rPr>
              <a:t>, and E. Saber, ‘‘Lossless </a:t>
            </a:r>
            <a:r>
              <a:rPr lang="en-IN" sz="1800" dirty="0" err="1">
                <a:latin typeface="Times New Roman" panose="02020603050405020304" pitchFamily="18" charset="0"/>
                <a:cs typeface="Times New Roman" panose="02020603050405020304" pitchFamily="18" charset="0"/>
              </a:rPr>
              <a:t>generalizedLSB</a:t>
            </a:r>
            <a:r>
              <a:rPr lang="en-IN" sz="1800" dirty="0">
                <a:latin typeface="Times New Roman" panose="02020603050405020304" pitchFamily="18" charset="0"/>
                <a:cs typeface="Times New Roman" panose="02020603050405020304" pitchFamily="18" charset="0"/>
              </a:rPr>
              <a:t> data embedding,’’ IEEE Trans. Image Process., vol. 14, no. 2, pp. 253–266, Feb. 2005.</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p:cNvSpPr txBox="1"/>
          <p:nvPr/>
        </p:nvSpPr>
        <p:spPr>
          <a:xfrm>
            <a:off x="889701" y="4766876"/>
            <a:ext cx="10398059" cy="922020"/>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[10] Z. Yu and Z. Lin, ‘‘Scene change detection using motion vectors and DC components of prediction residual in H.264 compressed videos,’’ in Proc. 7th IEEE Conf. Ind. Electron. Appl. (ICIEA), Singapore, Jul. 2012, pp. 990–995.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p:cNvSpPr txBox="1"/>
          <p:nvPr/>
        </p:nvSpPr>
        <p:spPr>
          <a:xfrm>
            <a:off x="889701" y="1256314"/>
            <a:ext cx="10515600" cy="1045210"/>
          </a:xfrm>
          <a:prstGeom prst="rect">
            <a:avLst/>
          </a:prstGeom>
          <a:noFill/>
        </p:spPr>
        <p:txBody>
          <a:bodyPr wrap="square">
            <a:spAutoFit/>
          </a:bodyPr>
          <a:lstStyle/>
          <a:p>
            <a:pPr algn="just">
              <a:lnSpc>
                <a:spcPct val="107000"/>
              </a:lnSpc>
              <a:spcAft>
                <a:spcPts val="800"/>
              </a:spcAft>
            </a:pPr>
            <a:r>
              <a:rPr lang="en-IN" sz="1800" dirty="0">
                <a:latin typeface="Times New Roman" panose="02020603050405020304" pitchFamily="18" charset="0"/>
                <a:cs typeface="Times New Roman" panose="02020603050405020304" pitchFamily="18" charset="0"/>
              </a:rPr>
              <a:t>[7] S. D. Roy, X. Li, Y. </a:t>
            </a:r>
            <a:r>
              <a:rPr lang="en-IN" sz="1800" dirty="0" err="1">
                <a:latin typeface="Times New Roman" panose="02020603050405020304" pitchFamily="18" charset="0"/>
                <a:cs typeface="Times New Roman" panose="02020603050405020304" pitchFamily="18" charset="0"/>
              </a:rPr>
              <a:t>Shoshan</a:t>
            </a:r>
            <a:r>
              <a:rPr lang="en-IN" sz="1800" dirty="0">
                <a:latin typeface="Times New Roman" panose="02020603050405020304" pitchFamily="18" charset="0"/>
                <a:cs typeface="Times New Roman" panose="02020603050405020304" pitchFamily="18" charset="0"/>
              </a:rPr>
              <a:t>, A. Fish, and O. Yadid-</a:t>
            </a:r>
            <a:r>
              <a:rPr lang="en-IN" sz="1800" dirty="0" err="1">
                <a:latin typeface="Times New Roman" panose="02020603050405020304" pitchFamily="18" charset="0"/>
                <a:cs typeface="Times New Roman" panose="02020603050405020304" pitchFamily="18" charset="0"/>
              </a:rPr>
              <a:t>Pecht</a:t>
            </a:r>
            <a:r>
              <a:rPr lang="en-IN" sz="1800" dirty="0">
                <a:latin typeface="Times New Roman" panose="02020603050405020304" pitchFamily="18" charset="0"/>
                <a:cs typeface="Times New Roman" panose="02020603050405020304" pitchFamily="18" charset="0"/>
              </a:rPr>
              <a:t>, ‘‘Hard- ware implementation of a digital watermarking system for video authentication,’’ IEEE Trans. Circuits Syst. Video Technol., vol. 23, no. 2, pp. 289–301, Feb. 2013</a:t>
            </a:r>
            <a:r>
              <a:rPr lang="en-IN" sz="2200" dirty="0">
                <a:latin typeface="Times New Roman" panose="02020603050405020304" pitchFamily="18" charset="0"/>
                <a:cs typeface="Times New Roman" panose="02020603050405020304" pitchFamily="18" charset="0"/>
              </a:rPr>
              <a:t>.</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1"/>
          <p:cNvSpPr txBox="1"/>
          <p:nvPr/>
        </p:nvSpPr>
        <p:spPr>
          <a:xfrm>
            <a:off x="3048000" y="2564524"/>
            <a:ext cx="6102300" cy="1200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7200"/>
              <a:buFont typeface="Arial" panose="020B0604020202020204"/>
              <a:buNone/>
            </a:pPr>
            <a:r>
              <a:rPr lang="en-US" sz="7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sz="7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6"/>
            <a:ext cx="10515600" cy="633357"/>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3200"/>
              <a:buFont typeface="Times New Roman" panose="02020603050405020304"/>
              <a:buNone/>
            </a:pPr>
            <a:r>
              <a:rPr lang="en-US" sz="3200" b="1">
                <a:solidFill>
                  <a:srgbClr val="2E75B5"/>
                </a:solidFill>
                <a:latin typeface="Times New Roman" panose="02020603050405020304"/>
                <a:ea typeface="Times New Roman" panose="02020603050405020304"/>
                <a:cs typeface="Times New Roman" panose="02020603050405020304"/>
                <a:sym typeface="Times New Roman" panose="02020603050405020304"/>
              </a:rPr>
              <a:t>      				ABSTRACT</a:t>
            </a:r>
            <a:endParaRPr sz="3200" b="1">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4"/>
          <p:cNvSpPr txBox="1">
            <a:spLocks noGrp="1"/>
          </p:cNvSpPr>
          <p:nvPr>
            <p:ph type="body" idx="1"/>
          </p:nvPr>
        </p:nvSpPr>
        <p:spPr>
          <a:xfrm>
            <a:off x="838200" y="998483"/>
            <a:ext cx="10515600" cy="5412828"/>
          </a:xfrm>
          <a:prstGeom prst="rect">
            <a:avLst/>
          </a:prstGeom>
          <a:noFill/>
          <a:ln>
            <a:noFill/>
          </a:ln>
        </p:spPr>
        <p:txBody>
          <a:bodyPr spcFirstLastPara="1" wrap="square" lIns="91425" tIns="45700" rIns="91425" bIns="45700" anchor="t" anchorCtr="0">
            <a:noAutofit/>
          </a:bodyPr>
          <a:lstStyle/>
          <a:p>
            <a:pPr lvl="0" indent="-457200" algn="just" rtl="0">
              <a:lnSpc>
                <a:spcPct val="90000"/>
              </a:lnSpc>
              <a:spcBef>
                <a:spcPts val="0"/>
              </a:spcBef>
              <a:spcAft>
                <a:spcPts val="0"/>
              </a:spcAft>
              <a:buSzPts val="240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We propose a straightforward yet productive steganalytic calculation for watermarks implanted  by  two best  in class 3D  watermarking    calculations   by Cho et al. </a:t>
            </a:r>
            <a:endParaRPr lang="en-US" sz="2400" dirty="0">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SzPts val="2400"/>
              <a:buFont typeface="Wingdings" panose="05000000000000000000" charset="0"/>
              <a:buNone/>
            </a:pPr>
            <a:endParaRPr lang="en-US" sz="2400" dirty="0">
              <a:latin typeface="Times New Roman" panose="02020603050405020304" pitchFamily="18" charset="0"/>
              <a:cs typeface="Times New Roman" panose="02020603050405020304" pitchFamily="18" charset="0"/>
            </a:endParaRPr>
          </a:p>
          <a:p>
            <a:pPr lvl="0" indent="-457200" algn="just" rtl="0">
              <a:lnSpc>
                <a:spcPct val="90000"/>
              </a:lnSpc>
              <a:spcBef>
                <a:spcPts val="0"/>
              </a:spcBef>
              <a:spcAft>
                <a:spcPts val="0"/>
              </a:spcAft>
              <a:buSzPts val="2400"/>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Steganalytic</a:t>
            </a:r>
            <a:r>
              <a:rPr lang="en-US" sz="2400" dirty="0">
                <a:latin typeface="Times New Roman" panose="02020603050405020304" pitchFamily="18" charset="0"/>
                <a:cs typeface="Times New Roman" panose="02020603050405020304" pitchFamily="18" charset="0"/>
              </a:rPr>
              <a:t> method focuses on detecting watermarks implanted by advanced 3D watermarking algorithms developed by Cho et al.</a:t>
            </a:r>
            <a:endParaRPr lang="en-US" sz="2400" dirty="0">
              <a:latin typeface="Times New Roman" panose="02020603050405020304" pitchFamily="18" charset="0"/>
              <a:cs typeface="Times New Roman" panose="02020603050405020304" pitchFamily="18" charset="0"/>
            </a:endParaRPr>
          </a:p>
          <a:p>
            <a:pPr lvl="0" indent="-457200" algn="just" rtl="0">
              <a:lnSpc>
                <a:spcPct val="90000"/>
              </a:lnSpc>
              <a:spcBef>
                <a:spcPts val="0"/>
              </a:spcBef>
              <a:spcAft>
                <a:spcPts val="0"/>
              </a:spcAft>
              <a:buSzPts val="2400"/>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lvl="0" indent="-457200" algn="just" rtl="0">
              <a:lnSpc>
                <a:spcPct val="90000"/>
              </a:lnSpc>
              <a:spcBef>
                <a:spcPts val="0"/>
              </a:spcBef>
              <a:spcAft>
                <a:spcPts val="0"/>
              </a:spcAft>
              <a:buSzPts val="240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It involves analyzing histogram canisters to identify bimodal distributions, indicative of the presence of watermarks.</a:t>
            </a:r>
            <a:endParaRPr lang="en-US" sz="2400" dirty="0">
              <a:latin typeface="Times New Roman" panose="02020603050405020304" pitchFamily="18" charset="0"/>
              <a:cs typeface="Times New Roman" panose="02020603050405020304" pitchFamily="18" charset="0"/>
            </a:endParaRPr>
          </a:p>
          <a:p>
            <a:pPr lvl="0" indent="-457200" algn="just" rtl="0">
              <a:lnSpc>
                <a:spcPct val="90000"/>
              </a:lnSpc>
              <a:spcBef>
                <a:spcPts val="0"/>
              </a:spcBef>
              <a:spcAft>
                <a:spcPts val="0"/>
              </a:spcAft>
              <a:buSzPts val="2400"/>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lvl="0" indent="-457200" algn="just" rtl="0">
              <a:lnSpc>
                <a:spcPct val="90000"/>
              </a:lnSpc>
              <a:spcBef>
                <a:spcPts val="0"/>
              </a:spcBef>
              <a:spcAft>
                <a:spcPts val="0"/>
              </a:spcAft>
              <a:buSzPts val="240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A modification is proposed for Cho et al.'s watermarking algorithms, embedding the watermark by altering the histogram of spiral directions of vertices.</a:t>
            </a:r>
            <a:endParaRPr lang="en-US" sz="2400" dirty="0">
              <a:latin typeface="Times New Roman" panose="02020603050405020304" pitchFamily="18" charset="0"/>
              <a:cs typeface="Times New Roman" panose="02020603050405020304" pitchFamily="18" charset="0"/>
            </a:endParaRPr>
          </a:p>
          <a:p>
            <a:pPr lvl="0" indent="-457200" algn="just" rtl="0">
              <a:lnSpc>
                <a:spcPct val="90000"/>
              </a:lnSpc>
              <a:spcBef>
                <a:spcPts val="0"/>
              </a:spcBef>
              <a:spcAft>
                <a:spcPts val="0"/>
              </a:spcAft>
              <a:buSzPts val="2400"/>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lvl="0" indent="-457200" algn="just" rtl="0">
              <a:lnSpc>
                <a:spcPct val="90000"/>
              </a:lnSpc>
              <a:spcBef>
                <a:spcPts val="0"/>
              </a:spcBef>
              <a:spcAft>
                <a:spcPts val="0"/>
              </a:spcAft>
              <a:buSzPts val="240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Experimental results suggest that the modified algorithm offers improved resistance against </a:t>
            </a:r>
            <a:r>
              <a:rPr lang="en-US" sz="2400" dirty="0" err="1">
                <a:latin typeface="Times New Roman" panose="02020603050405020304" pitchFamily="18" charset="0"/>
                <a:cs typeface="Times New Roman" panose="02020603050405020304" pitchFamily="18" charset="0"/>
              </a:rPr>
              <a:t>steganalytic</a:t>
            </a:r>
            <a:r>
              <a:rPr lang="en-US" sz="2400" dirty="0">
                <a:latin typeface="Times New Roman" panose="02020603050405020304" pitchFamily="18" charset="0"/>
                <a:cs typeface="Times New Roman" panose="02020603050405020304" pitchFamily="18" charset="0"/>
              </a:rPr>
              <a:t> attacks and enhances the trade-off between robustness and capacity</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877040" y="6411311"/>
            <a:ext cx="284052" cy="307777"/>
          </a:xfrm>
          <a:prstGeom prst="rect">
            <a:avLst/>
          </a:prstGeom>
          <a:noFill/>
        </p:spPr>
        <p:txBody>
          <a:bodyPr wrap="none" rtlCol="0">
            <a:spAutoFit/>
          </a:bodyPr>
          <a:lstStyle/>
          <a:p>
            <a:r>
              <a:rPr lang="en-IN" dirty="0"/>
              <a:t>3</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4"/>
          <p:cNvSpPr txBox="1">
            <a:spLocks noGrp="1"/>
          </p:cNvSpPr>
          <p:nvPr>
            <p:ph type="title"/>
          </p:nvPr>
        </p:nvSpPr>
        <p:spPr>
          <a:xfrm>
            <a:off x="838200" y="179904"/>
            <a:ext cx="10515600" cy="794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IN" altLang="en-US"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US" altLang="en-IN"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IN" altLang="en-US"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 </a:t>
            </a: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EXISTING SYSTEM</a:t>
            </a:r>
            <a:endParaRPr sz="3200" dirty="0"/>
          </a:p>
        </p:txBody>
      </p:sp>
      <p:sp>
        <p:nvSpPr>
          <p:cNvPr id="111" name="Google Shape;111;p24"/>
          <p:cNvSpPr txBox="1">
            <a:spLocks noGrp="1"/>
          </p:cNvSpPr>
          <p:nvPr>
            <p:ph type="body" idx="1"/>
          </p:nvPr>
        </p:nvSpPr>
        <p:spPr>
          <a:xfrm>
            <a:off x="838200" y="974725"/>
            <a:ext cx="10515600" cy="4902835"/>
          </a:xfrm>
          <a:prstGeom prst="rect">
            <a:avLst/>
          </a:prstGeom>
          <a:noFill/>
          <a:ln>
            <a:noFill/>
          </a:ln>
        </p:spPr>
        <p:txBody>
          <a:bodyPr spcFirstLastPara="1" wrap="square" lIns="91425" tIns="45700" rIns="91425" bIns="45700" anchor="t" anchorCtr="0">
            <a:noAutofit/>
          </a:bodyPr>
          <a:lstStyle/>
          <a:p>
            <a:pPr marL="571500" algn="just">
              <a:lnSpc>
                <a:spcPct val="120000"/>
              </a:lnSpc>
              <a:buFont typeface="Wingdings" panose="05000000000000000000" charset="0"/>
              <a:buChar char="Ø"/>
            </a:pPr>
            <a:r>
              <a:rPr lang="en-US" sz="2400" dirty="0">
                <a:solidFill>
                  <a:schemeClr val="dk1"/>
                </a:solidFill>
                <a:latin typeface="Times New Roman" panose="02020603050405020304"/>
                <a:ea typeface="Calibri" panose="020F0502020204030204" pitchFamily="34" charset="0"/>
                <a:cs typeface="Times New Roman" panose="02020603050405020304"/>
                <a:sym typeface="Times New Roman" panose="02020603050405020304"/>
              </a:rPr>
              <a:t>The existing system comprises a steganalytic algorithm designed to detect watermarks embedded by two advanced 3D watermarking techniques developed by Cho et al. </a:t>
            </a:r>
            <a:endParaRPr lang="en-US" sz="2400" dirty="0">
              <a:solidFill>
                <a:schemeClr val="dk1"/>
              </a:solidFill>
              <a:latin typeface="Times New Roman" panose="02020603050405020304"/>
              <a:ea typeface="Calibri" panose="020F0502020204030204" pitchFamily="34" charset="0"/>
              <a:cs typeface="Times New Roman" panose="02020603050405020304"/>
              <a:sym typeface="Times New Roman" panose="02020603050405020304"/>
            </a:endParaRPr>
          </a:p>
          <a:p>
            <a:pPr marL="571500" algn="just">
              <a:lnSpc>
                <a:spcPct val="120000"/>
              </a:lnSpc>
              <a:buFont typeface="Wingdings" panose="05000000000000000000" charset="0"/>
              <a:buChar char="Ø"/>
            </a:pPr>
            <a:r>
              <a:rPr lang="en-US" sz="2400" dirty="0">
                <a:solidFill>
                  <a:schemeClr val="dk1"/>
                </a:solidFill>
                <a:latin typeface="Times New Roman" panose="02020603050405020304"/>
                <a:ea typeface="Calibri" panose="020F0502020204030204" pitchFamily="34" charset="0"/>
                <a:cs typeface="Times New Roman" panose="02020603050405020304"/>
                <a:sym typeface="Times New Roman" panose="02020603050405020304"/>
              </a:rPr>
              <a:t>It relies on the observation that in clean models, Cho et al.'s standardized histogram bins follow a Gaussian distribution, while in marked models, the distribution becomes bimodal. </a:t>
            </a:r>
            <a:endParaRPr lang="en-US" sz="2400" dirty="0">
              <a:solidFill>
                <a:schemeClr val="dk1"/>
              </a:solidFill>
              <a:latin typeface="Times New Roman" panose="02020603050405020304"/>
              <a:ea typeface="Calibri" panose="020F0502020204030204" pitchFamily="34" charset="0"/>
              <a:cs typeface="Times New Roman" panose="02020603050405020304"/>
              <a:sym typeface="Times New Roman" panose="02020603050405020304"/>
            </a:endParaRPr>
          </a:p>
          <a:p>
            <a:pPr marL="571500" algn="just">
              <a:lnSpc>
                <a:spcPct val="120000"/>
              </a:lnSpc>
              <a:buFont typeface="Wingdings" panose="05000000000000000000" charset="0"/>
              <a:buChar char="Ø"/>
            </a:pPr>
            <a:r>
              <a:rPr lang="en-US" sz="2400" dirty="0">
                <a:solidFill>
                  <a:schemeClr val="dk1"/>
                </a:solidFill>
                <a:latin typeface="Times New Roman" panose="02020603050405020304"/>
                <a:ea typeface="Calibri" panose="020F0502020204030204" pitchFamily="34" charset="0"/>
                <a:cs typeface="Times New Roman" panose="02020603050405020304"/>
                <a:sym typeface="Times New Roman" panose="02020603050405020304"/>
              </a:rPr>
              <a:t>The algorithm conducts an exhaustive search to evaluate the number of bins and then determines the watermark's presence using either a custom-fit normality test or a t-test.   </a:t>
            </a:r>
            <a:endParaRPr lang="en-US" sz="2400" dirty="0">
              <a:solidFill>
                <a:schemeClr val="dk1"/>
              </a:solidFill>
              <a:latin typeface="Times New Roman" panose="02020603050405020304"/>
              <a:ea typeface="Calibri" panose="020F0502020204030204" pitchFamily="34" charset="0"/>
              <a:cs typeface="Times New Roman" panose="02020603050405020304"/>
              <a:sym typeface="Times New Roman" panose="02020603050405020304"/>
            </a:endParaRPr>
          </a:p>
        </p:txBody>
      </p:sp>
      <p:sp>
        <p:nvSpPr>
          <p:cNvPr id="2" name="TextBox 1"/>
          <p:cNvSpPr txBox="1"/>
          <p:nvPr/>
        </p:nvSpPr>
        <p:spPr>
          <a:xfrm>
            <a:off x="11836400" y="6370320"/>
            <a:ext cx="284052" cy="307777"/>
          </a:xfrm>
          <a:prstGeom prst="rect">
            <a:avLst/>
          </a:prstGeom>
          <a:noFill/>
        </p:spPr>
        <p:txBody>
          <a:bodyPr wrap="none" rtlCol="0">
            <a:spAutoFit/>
          </a:bodyPr>
          <a:lstStyle/>
          <a:p>
            <a:r>
              <a:rPr lang="en-IN" dirty="0"/>
              <a:t>4</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838200" y="565484"/>
            <a:ext cx="10515600" cy="782053"/>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		</a:t>
            </a:r>
            <a:r>
              <a:rPr lang="en-US" sz="3200" b="1">
                <a:solidFill>
                  <a:srgbClr val="2E75B5"/>
                </a:solidFill>
                <a:latin typeface="Times New Roman" panose="02020603050405020304"/>
                <a:ea typeface="Times New Roman" panose="02020603050405020304"/>
                <a:cs typeface="Times New Roman" panose="02020603050405020304"/>
                <a:sym typeface="Times New Roman" panose="02020603050405020304"/>
              </a:rPr>
              <a:t>DEMERITS OF EXISTING SYSTEM</a:t>
            </a:r>
            <a:endParaRPr sz="3200" b="1">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6"/>
          <p:cNvSpPr txBox="1">
            <a:spLocks noGrp="1"/>
          </p:cNvSpPr>
          <p:nvPr>
            <p:ph type="body" idx="1"/>
          </p:nvPr>
        </p:nvSpPr>
        <p:spPr>
          <a:xfrm>
            <a:off x="838200" y="1347537"/>
            <a:ext cx="10515600" cy="4944978"/>
          </a:xfrm>
          <a:prstGeom prst="rect">
            <a:avLst/>
          </a:prstGeom>
          <a:noFill/>
          <a:ln>
            <a:noFill/>
          </a:ln>
        </p:spPr>
        <p:txBody>
          <a:bodyPr spcFirstLastPara="1" wrap="square" lIns="91425" tIns="45700" rIns="91425" bIns="45700" anchor="t" anchorCtr="0">
            <a:normAutofit lnSpcReduction="20000"/>
          </a:bodyPr>
          <a:lstStyle/>
          <a:p>
            <a:pPr lvl="0" algn="just">
              <a:lnSpc>
                <a:spcPct val="100000"/>
              </a:lnSpc>
              <a:buFont typeface="Wingdings" panose="05000000000000000000" charset="0"/>
              <a:buChar char="Ø"/>
            </a:pPr>
            <a:endParaRPr lang="en-US" dirty="0">
              <a:latin typeface="Times New Roman" panose="02020603050405020304" pitchFamily="18" charset="0"/>
              <a:cs typeface="Times New Roman" panose="02020603050405020304" pitchFamily="18" charset="0"/>
            </a:endParaRPr>
          </a:p>
          <a:p>
            <a:pPr lvl="0" algn="just">
              <a:lnSpc>
                <a:spcPct val="13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One of its drawbacks is the causality problem, due to its heavy dependence on the order of traversal of vertices. </a:t>
            </a:r>
            <a:endParaRPr lang="en-US" dirty="0">
              <a:latin typeface="Times New Roman" panose="02020603050405020304" pitchFamily="18" charset="0"/>
              <a:cs typeface="Times New Roman" panose="02020603050405020304" pitchFamily="18" charset="0"/>
            </a:endParaRPr>
          </a:p>
          <a:p>
            <a:pPr lvl="0" algn="just">
              <a:lnSpc>
                <a:spcPct val="13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The main limitation is their weak robustness, that is, they cannot withstand malicious attacks aimed at destroying the embedded message. Farad's method for image Steganalysis has been extended in to 3D meshes.</a:t>
            </a:r>
            <a:endParaRPr lang="en-US" dirty="0">
              <a:latin typeface="Times New Roman" panose="02020603050405020304" pitchFamily="18" charset="0"/>
              <a:cs typeface="Times New Roman" panose="02020603050405020304" pitchFamily="18" charset="0"/>
            </a:endParaRPr>
          </a:p>
          <a:p>
            <a:pPr indent="-457200" algn="just">
              <a:lnSpc>
                <a:spcPct val="120000"/>
              </a:lnSpc>
              <a:buSzPct val="86000"/>
            </a:pPr>
            <a:endParaRPr lang="en-US" dirty="0">
              <a:solidFill>
                <a:schemeClr val="accent6"/>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 name="TextBox 1"/>
          <p:cNvSpPr txBox="1"/>
          <p:nvPr/>
        </p:nvSpPr>
        <p:spPr>
          <a:xfrm>
            <a:off x="11795760" y="6400800"/>
            <a:ext cx="284052" cy="307777"/>
          </a:xfrm>
          <a:prstGeom prst="rect">
            <a:avLst/>
          </a:prstGeom>
          <a:noFill/>
        </p:spPr>
        <p:txBody>
          <a:bodyPr wrap="none" rtlCol="0">
            <a:spAutoFit/>
          </a:bodyPr>
          <a:lstStyle/>
          <a:p>
            <a:r>
              <a:rPr lang="en-IN" dirty="0"/>
              <a:t>5</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body" idx="1"/>
          </p:nvPr>
        </p:nvSpPr>
        <p:spPr>
          <a:xfrm>
            <a:off x="309880" y="684530"/>
            <a:ext cx="11571605" cy="549275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endParaRPr lang="en-IN"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1713655" y="6400800"/>
            <a:ext cx="383438" cy="307777"/>
          </a:xfrm>
          <a:prstGeom prst="rect">
            <a:avLst/>
          </a:prstGeom>
          <a:noFill/>
        </p:spPr>
        <p:txBody>
          <a:bodyPr wrap="none" rtlCol="0">
            <a:spAutoFit/>
          </a:bodyPr>
          <a:lstStyle/>
          <a:p>
            <a:r>
              <a:rPr lang="en-IN" dirty="0"/>
              <a:t>22</a:t>
            </a:r>
            <a:endParaRPr lang="en-IN" dirty="0"/>
          </a:p>
        </p:txBody>
      </p:sp>
      <p:graphicFrame>
        <p:nvGraphicFramePr>
          <p:cNvPr id="3" name="Table 2"/>
          <p:cNvGraphicFramePr>
            <a:graphicFrameLocks noGrp="1"/>
          </p:cNvGraphicFramePr>
          <p:nvPr/>
        </p:nvGraphicFramePr>
        <p:xfrm>
          <a:off x="309880" y="684530"/>
          <a:ext cx="11308080" cy="5563870"/>
        </p:xfrm>
        <a:graphic>
          <a:graphicData uri="http://schemas.openxmlformats.org/drawingml/2006/table">
            <a:tbl>
              <a:tblPr firstRow="1" bandRow="1">
                <a:tableStyleId>{5940675A-B579-460E-94D1-54222C63F5DA}</a:tableStyleId>
              </a:tblPr>
              <a:tblGrid>
                <a:gridCol w="981075"/>
                <a:gridCol w="922020"/>
                <a:gridCol w="1947545"/>
                <a:gridCol w="2187575"/>
                <a:gridCol w="2642235"/>
                <a:gridCol w="2627630"/>
              </a:tblGrid>
              <a:tr h="748030">
                <a:tc>
                  <a:txBody>
                    <a:bodyPr/>
                    <a:p>
                      <a:r>
                        <a:rPr lang="en-IN" sz="2000" b="1" dirty="0">
                          <a:latin typeface="Times New Roman" panose="02020603050405020304" pitchFamily="18" charset="0"/>
                          <a:cs typeface="Times New Roman" panose="02020603050405020304" pitchFamily="18" charset="0"/>
                        </a:rPr>
                        <a:t> SNO </a:t>
                      </a:r>
                      <a:endParaRPr lang="en-IN" sz="2000" b="1" dirty="0">
                        <a:latin typeface="Times New Roman" panose="02020603050405020304" pitchFamily="18" charset="0"/>
                        <a:cs typeface="Times New Roman" panose="02020603050405020304" pitchFamily="18" charset="0"/>
                      </a:endParaRPr>
                    </a:p>
                  </a:txBody>
                  <a:tcPr>
                    <a:noFill/>
                  </a:tcPr>
                </a:tc>
                <a:tc>
                  <a:txBody>
                    <a:bodyPr/>
                    <a:p>
                      <a:r>
                        <a:rPr lang="en-IN"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a:noFill/>
                  </a:tcPr>
                </a:tc>
                <a:tc>
                  <a:txBody>
                    <a:bodyPr/>
                    <a:p>
                      <a:r>
                        <a:rPr lang="en-IN" sz="2000" b="1" dirty="0">
                          <a:latin typeface="Times New Roman" panose="02020603050405020304" pitchFamily="18" charset="0"/>
                          <a:cs typeface="Times New Roman" panose="02020603050405020304" pitchFamily="18" charset="0"/>
                        </a:rPr>
                        <a:t>      AUTHOR</a:t>
                      </a:r>
                      <a:endParaRPr lang="en-IN" sz="2000" b="1" dirty="0">
                        <a:latin typeface="Times New Roman" panose="02020603050405020304" pitchFamily="18" charset="0"/>
                        <a:cs typeface="Times New Roman" panose="02020603050405020304" pitchFamily="18" charset="0"/>
                      </a:endParaRPr>
                    </a:p>
                  </a:txBody>
                  <a:tcPr>
                    <a:noFill/>
                  </a:tcPr>
                </a:tc>
                <a:tc>
                  <a:txBody>
                    <a:bodyPr/>
                    <a:p>
                      <a:r>
                        <a:rPr lang="en-IN" sz="2000" b="1" dirty="0">
                          <a:latin typeface="Times New Roman" panose="02020603050405020304" pitchFamily="18" charset="0"/>
                          <a:cs typeface="Times New Roman" panose="02020603050405020304" pitchFamily="18" charset="0"/>
                        </a:rPr>
                        <a:t>   PAPER TITLE</a:t>
                      </a:r>
                      <a:endParaRPr lang="en-IN" sz="2000" b="1" dirty="0">
                        <a:latin typeface="Times New Roman" panose="02020603050405020304" pitchFamily="18" charset="0"/>
                        <a:cs typeface="Times New Roman" panose="02020603050405020304" pitchFamily="18" charset="0"/>
                      </a:endParaRPr>
                    </a:p>
                  </a:txBody>
                  <a:tcPr>
                    <a:noFill/>
                  </a:tcPr>
                </a:tc>
                <a:tc>
                  <a:txBody>
                    <a:bodyPr/>
                    <a:p>
                      <a:r>
                        <a:rPr lang="en-IN" sz="2000" b="1" dirty="0">
                          <a:latin typeface="Times New Roman" panose="02020603050405020304" pitchFamily="18" charset="0"/>
                          <a:cs typeface="Times New Roman" panose="02020603050405020304" pitchFamily="18" charset="0"/>
                        </a:rPr>
                        <a:t>    METHODOLOGY</a:t>
                      </a:r>
                      <a:endParaRPr lang="en-IN" sz="2000" b="1" dirty="0">
                        <a:latin typeface="Times New Roman" panose="02020603050405020304" pitchFamily="18" charset="0"/>
                        <a:cs typeface="Times New Roman" panose="02020603050405020304" pitchFamily="18" charset="0"/>
                      </a:endParaRPr>
                    </a:p>
                  </a:txBody>
                  <a:tcPr>
                    <a:noFill/>
                  </a:tcPr>
                </a:tc>
                <a:tc>
                  <a:txBody>
                    <a:bodyPr/>
                    <a:p>
                      <a:r>
                        <a:rPr lang="en-IN" sz="2000" b="1" dirty="0">
                          <a:latin typeface="Times New Roman" panose="02020603050405020304" pitchFamily="18" charset="0"/>
                          <a:cs typeface="Times New Roman" panose="02020603050405020304" pitchFamily="18" charset="0"/>
                        </a:rPr>
                        <a:t>         ISSUES    </a:t>
                      </a:r>
                      <a:endParaRPr lang="en-IN" sz="2000" b="1" dirty="0">
                        <a:latin typeface="Times New Roman" panose="02020603050405020304" pitchFamily="18" charset="0"/>
                        <a:cs typeface="Times New Roman" panose="02020603050405020304" pitchFamily="18" charset="0"/>
                      </a:endParaRPr>
                    </a:p>
                  </a:txBody>
                  <a:tcPr>
                    <a:noFill/>
                  </a:tcPr>
                </a:tc>
              </a:tr>
              <a:tr h="2286000">
                <a:tc>
                  <a:txBody>
                    <a:bodyPr/>
                    <a:p>
                      <a:r>
                        <a:rPr lang="en-IN" sz="1600" dirty="0">
                          <a:latin typeface="Times New Roman" panose="02020603050405020304" pitchFamily="18" charset="0"/>
                          <a:cs typeface="Times New Roman" panose="02020603050405020304" pitchFamily="18" charset="0"/>
                        </a:rPr>
                        <a:t>    1.   </a:t>
                      </a:r>
                      <a:endParaRPr lang="en-IN" sz="1600" dirty="0">
                        <a:latin typeface="Times New Roman" panose="02020603050405020304" pitchFamily="18" charset="0"/>
                        <a:cs typeface="Times New Roman" panose="02020603050405020304" pitchFamily="18" charset="0"/>
                      </a:endParaRPr>
                    </a:p>
                  </a:txBody>
                  <a:tcPr>
                    <a:noFill/>
                  </a:tcPr>
                </a:tc>
                <a:tc>
                  <a:txBody>
                    <a:bodyPr/>
                    <a:p>
                      <a:r>
                        <a:rPr lang="en-IN"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noFill/>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RAFI ULLAH , SULTAN DAUD KHAN1, MOHIB ULLAH , (MEMBER, IEEE), FADI AL-MACHOT, AND HABIB ULLAH.</a:t>
                      </a:r>
                      <a:endPar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Toward Authentication of Videos: Integer Transform Based Motion Vector Watermarking </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pPr algn="just"/>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hus, the protection of digital content originality is a challenge for the content owners and researchers before it can be produced in court or used for some other purpose.</a:t>
                      </a:r>
                      <a:endParaRPr lang="en-US" sz="1600" dirty="0">
                        <a:latin typeface="Times New Roman" panose="02020603050405020304" pitchFamily="18" charset="0"/>
                        <a:cs typeface="Times New Roman" panose="02020603050405020304" pitchFamily="18" charset="0"/>
                      </a:endParaRPr>
                    </a:p>
                  </a:txBody>
                  <a:tcPr>
                    <a:noFill/>
                  </a:tcPr>
                </a:tc>
                <a:tc>
                  <a:txBody>
                    <a:bodyPr/>
                    <a:p>
                      <a:pPr marL="0" indent="0" algn="just">
                        <a:buFont typeface="+mj-lt"/>
                        <a:buNone/>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While the proposed technique aims to determine attacked regions concisely, the process of detecting and extracting the watermark from the video may require sophisticated algorithms and techniques.</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r>
              <a:tr h="2529840">
                <a:tc>
                  <a:txBody>
                    <a:bodyPr/>
                    <a:p>
                      <a:pPr>
                        <a:buNone/>
                      </a:pPr>
                      <a:r>
                        <a:rPr lang="en-IN" sz="1600" dirty="0">
                          <a:latin typeface="Times New Roman" panose="02020603050405020304" pitchFamily="18" charset="0"/>
                          <a:cs typeface="Times New Roman" panose="02020603050405020304" pitchFamily="18" charset="0"/>
                        </a:rPr>
                        <a:t>    2.</a:t>
                      </a:r>
                      <a:endParaRPr lang="en-IN" sz="1600" dirty="0">
                        <a:latin typeface="Times New Roman" panose="02020603050405020304" pitchFamily="18" charset="0"/>
                        <a:cs typeface="Times New Roman" panose="02020603050405020304" pitchFamily="18" charset="0"/>
                      </a:endParaRPr>
                    </a:p>
                  </a:txBody>
                  <a:tcPr>
                    <a:noFill/>
                  </a:tcPr>
                </a:tc>
                <a:tc>
                  <a:txBody>
                    <a:bodyPr/>
                    <a:p>
                      <a:pPr>
                        <a:buNone/>
                      </a:pPr>
                      <a:r>
                        <a:rPr lang="en-IN"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noFill/>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YI CHEN, HONGXIA WANG, KIM-KWANG RAYMOND CHOO, SENIOR MEMBER, PEISONG HE, ZORAN SALCIC, LIFE SENIOR MEMBER, DALI KAAFAR, XUYUN ZHANG</a:t>
                      </a:r>
                      <a:endPar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pPr>
                        <a:buNone/>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DDCA: A Distortion Drift-Based Cost Assignment Method for Adaptive Video Steganography in the Transform Domain</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pPr algn="just">
                        <a:buNone/>
                      </a:pPr>
                      <a:r>
                        <a:rPr lang="en-US" sz="1600" dirty="0">
                          <a:latin typeface="Times New Roman" panose="02020603050405020304" pitchFamily="18" charset="0"/>
                          <a:cs typeface="Times New Roman" panose="02020603050405020304" pitchFamily="18" charset="0"/>
                        </a:rPr>
                        <a:t>Cost assignment plays a key role in coding performance and security of video steganography. Existing cost assignment methods (for adaptive video steganography) are designed for specific transform coefficients rather than all transform coefficients.</a:t>
                      </a:r>
                      <a:endParaRPr lang="en-US" sz="1600" dirty="0">
                        <a:latin typeface="Times New Roman" panose="02020603050405020304" pitchFamily="18" charset="0"/>
                        <a:cs typeface="Times New Roman" panose="02020603050405020304" pitchFamily="18" charset="0"/>
                      </a:endParaRPr>
                    </a:p>
                  </a:txBody>
                  <a:tcPr>
                    <a:noFill/>
                  </a:tcPr>
                </a:tc>
                <a:tc>
                  <a:txBody>
                    <a:bodyPr/>
                    <a:p>
                      <a:pPr marL="0" indent="0" algn="just">
                        <a:buFont typeface="+mj-lt"/>
                        <a:buNone/>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The introduction of a new cost assignment method and potentially modifying all transform coefficients might increase the complexity of the video steganography process compared to existing methods. This could lead to higher computational costs.</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r>
            </a:tbl>
          </a:graphicData>
        </a:graphic>
      </p:graphicFrame>
      <p:sp>
        <p:nvSpPr>
          <p:cNvPr id="4" name="Text Box 3"/>
          <p:cNvSpPr txBox="1"/>
          <p:nvPr/>
        </p:nvSpPr>
        <p:spPr>
          <a:xfrm>
            <a:off x="3007360" y="106680"/>
            <a:ext cx="6441440" cy="469265"/>
          </a:xfrm>
          <a:prstGeom prst="rect">
            <a:avLst/>
          </a:prstGeom>
          <a:noFill/>
        </p:spPr>
        <p:txBody>
          <a:bodyPr wrap="square" rtlCol="0">
            <a:noAutofit/>
          </a:bodyPr>
          <a:p>
            <a:r>
              <a:rPr lang="en-IN" sz="2800" b="1" dirty="0">
                <a:solidFill>
                  <a:srgbClr val="0070C0"/>
                </a:solidFill>
                <a:latin typeface="Times New Roman" panose="02020603050405020304" pitchFamily="18" charset="0"/>
                <a:cs typeface="Times New Roman" panose="02020603050405020304" pitchFamily="18" charset="0"/>
                <a:sym typeface="+mn-ea"/>
              </a:rPr>
              <a:t>            LITERATURE SURVEY</a:t>
            </a:r>
            <a:endParaRPr lang="en-IN" sz="2800" b="1" dirty="0">
              <a:solidFill>
                <a:srgbClr val="0070C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96205" y="6467776"/>
            <a:ext cx="383438" cy="307777"/>
          </a:xfrm>
          <a:prstGeom prst="rect">
            <a:avLst/>
          </a:prstGeom>
          <a:noFill/>
        </p:spPr>
        <p:txBody>
          <a:bodyPr wrap="none" rtlCol="0">
            <a:spAutoFit/>
          </a:bodyPr>
          <a:lstStyle/>
          <a:p>
            <a:r>
              <a:rPr lang="en-IN" dirty="0"/>
              <a:t>24</a:t>
            </a:r>
            <a:endParaRPr lang="en-IN" dirty="0"/>
          </a:p>
        </p:txBody>
      </p:sp>
      <p:graphicFrame>
        <p:nvGraphicFramePr>
          <p:cNvPr id="6" name="Table 5"/>
          <p:cNvGraphicFramePr>
            <a:graphicFrameLocks noGrp="1"/>
          </p:cNvGraphicFramePr>
          <p:nvPr/>
        </p:nvGraphicFramePr>
        <p:xfrm>
          <a:off x="309880" y="684530"/>
          <a:ext cx="11308080" cy="4572000"/>
        </p:xfrm>
        <a:graphic>
          <a:graphicData uri="http://schemas.openxmlformats.org/drawingml/2006/table">
            <a:tbl>
              <a:tblPr firstRow="1" bandRow="1">
                <a:tableStyleId>{5940675A-B579-460E-94D1-54222C63F5DA}</a:tableStyleId>
              </a:tblPr>
              <a:tblGrid>
                <a:gridCol w="981075"/>
                <a:gridCol w="922020"/>
                <a:gridCol w="1947545"/>
                <a:gridCol w="2187575"/>
                <a:gridCol w="2642235"/>
                <a:gridCol w="2627630"/>
              </a:tblGrid>
              <a:tr h="2286000">
                <a:tc>
                  <a:txBody>
                    <a:bodyPr/>
                    <a:p>
                      <a:r>
                        <a:rPr lang="en-IN" sz="1600" dirty="0">
                          <a:latin typeface="Times New Roman" panose="02020603050405020304" pitchFamily="18" charset="0"/>
                          <a:cs typeface="Times New Roman" panose="02020603050405020304" pitchFamily="18" charset="0"/>
                        </a:rPr>
                        <a:t>    3. </a:t>
                      </a:r>
                      <a:endParaRPr lang="en-IN" sz="1600" dirty="0">
                        <a:latin typeface="Times New Roman" panose="02020603050405020304" pitchFamily="18" charset="0"/>
                        <a:cs typeface="Times New Roman" panose="02020603050405020304" pitchFamily="18" charset="0"/>
                      </a:endParaRPr>
                    </a:p>
                  </a:txBody>
                  <a:tcPr>
                    <a:noFill/>
                  </a:tcPr>
                </a:tc>
                <a:tc>
                  <a:txBody>
                    <a:bodyPr/>
                    <a:p>
                      <a:r>
                        <a:rPr lang="en-IN"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noFill/>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S. SODERI , AND R. DE NICOLA</a:t>
                      </a:r>
                      <a:endPar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6G Networks Physical Layer Security Using RGB Visible Light Communications</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pPr algn="just"/>
                      <a:r>
                        <a:rPr sz="1600" dirty="0">
                          <a:latin typeface="Times New Roman" panose="02020603050405020304" pitchFamily="18" charset="0"/>
                          <a:cs typeface="Times New Roman" panose="02020603050405020304" pitchFamily="18" charset="0"/>
                        </a:rPr>
                        <a:t>Visible Light Communication (VLC) is a key technology for the sixth-generation (6G) wireless communication thanks to the possibility of using artificial environmental lights as a data transfer channel.</a:t>
                      </a:r>
                      <a:endParaRPr sz="1600" dirty="0">
                        <a:latin typeface="Times New Roman" panose="02020603050405020304" pitchFamily="18" charset="0"/>
                        <a:cs typeface="Times New Roman" panose="02020603050405020304" pitchFamily="18" charset="0"/>
                      </a:endParaRPr>
                    </a:p>
                  </a:txBody>
                  <a:tcPr>
                    <a:noFill/>
                  </a:tcPr>
                </a:tc>
                <a:tc>
                  <a:txBody>
                    <a:bodyPr/>
                    <a:p>
                      <a:pPr marL="0" indent="0" algn="just">
                        <a:buFont typeface="+mj-lt"/>
                        <a:buNone/>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Combining watermarking, WDM, and jamming might introduce complexity compared to simpler security methods. This could lead to higher processing power requirements and potential challenges in implementation.</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r>
              <a:tr h="2286000">
                <a:tc>
                  <a:txBody>
                    <a:bodyPr/>
                    <a:p>
                      <a:pPr>
                        <a:buNone/>
                      </a:pPr>
                      <a:r>
                        <a:rPr lang="en-IN" sz="1600" dirty="0">
                          <a:latin typeface="Times New Roman" panose="02020603050405020304" pitchFamily="18" charset="0"/>
                          <a:cs typeface="Times New Roman" panose="02020603050405020304" pitchFamily="18" charset="0"/>
                        </a:rPr>
                        <a:t>     4.</a:t>
                      </a:r>
                      <a:endParaRPr lang="en-IN" sz="1600" dirty="0">
                        <a:latin typeface="Times New Roman" panose="02020603050405020304" pitchFamily="18" charset="0"/>
                        <a:cs typeface="Times New Roman" panose="02020603050405020304" pitchFamily="18" charset="0"/>
                      </a:endParaRPr>
                    </a:p>
                  </a:txBody>
                  <a:tcPr>
                    <a:noFill/>
                  </a:tcPr>
                </a:tc>
                <a:tc>
                  <a:txBody>
                    <a:bodyPr/>
                    <a:p>
                      <a:pPr>
                        <a:buNone/>
                      </a:pPr>
                      <a:r>
                        <a:rPr lang="en-IN"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noFill/>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MD. ASIKUZZAMAN , HANNES MAREEN , NOUR MOUSTAFA, KIM-KWANG RAYMOND CHOO , AND MARK R. PICKERING</a:t>
                      </a:r>
                      <a:endPar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pPr>
                        <a:buNone/>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Blind Camcording-Resistant Video Watermarking in the DTCWT and SVD Domain</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pPr algn="just">
                        <a:buNone/>
                      </a:pPr>
                      <a:r>
                        <a:rPr lang="en-US" sz="1600" dirty="0">
                          <a:latin typeface="Times New Roman" panose="02020603050405020304" pitchFamily="18" charset="0"/>
                          <a:cs typeface="Times New Roman" panose="02020603050405020304" pitchFamily="18" charset="0"/>
                        </a:rPr>
                        <a:t>Video watermarking techniques can be used to prevent unauthorized users from illegally distributing videos across (social) media networks. However, current watermarking solutions are unable to embed a perceptually invisible watermark which is robust to the distortions introduced by camcording.</a:t>
                      </a:r>
                      <a:endParaRPr lang="en-US" sz="1600" dirty="0">
                        <a:latin typeface="Times New Roman" panose="02020603050405020304" pitchFamily="18" charset="0"/>
                        <a:cs typeface="Times New Roman" panose="02020603050405020304" pitchFamily="18" charset="0"/>
                      </a:endParaRPr>
                    </a:p>
                  </a:txBody>
                  <a:tcPr>
                    <a:noFill/>
                  </a:tcPr>
                </a:tc>
                <a:tc>
                  <a:txBody>
                    <a:bodyPr/>
                    <a:p>
                      <a:pPr marL="0" indent="0" algn="just">
                        <a:buFont typeface="+mj-lt"/>
                        <a:buNone/>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     The technique utilizes a combination of Dual-Tree Complex Wavelet Transform (DTCWT) and Singular Value Decomposition (SVD), which might be computationally expensive compared to simpler methods.</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p>
                      <a:pPr marL="0" indent="0" algn="just">
                        <a:buFont typeface="+mj-lt"/>
                        <a:buNone/>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   The paper's evaluation might benefit from a wider range of video content and potentially adversarial attacks to strengthen the claims of robustness.</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83991" y="6456913"/>
            <a:ext cx="383438" cy="307777"/>
          </a:xfrm>
          <a:prstGeom prst="rect">
            <a:avLst/>
          </a:prstGeom>
          <a:noFill/>
        </p:spPr>
        <p:txBody>
          <a:bodyPr wrap="none" rtlCol="0">
            <a:spAutoFit/>
          </a:bodyPr>
          <a:lstStyle/>
          <a:p>
            <a:r>
              <a:rPr lang="en-IN" dirty="0"/>
              <a:t>25</a:t>
            </a:r>
            <a:endParaRPr lang="en-IN" dirty="0"/>
          </a:p>
        </p:txBody>
      </p:sp>
      <p:graphicFrame>
        <p:nvGraphicFramePr>
          <p:cNvPr id="2" name="Table 1"/>
          <p:cNvGraphicFramePr>
            <a:graphicFrameLocks noGrp="1"/>
          </p:cNvGraphicFramePr>
          <p:nvPr/>
        </p:nvGraphicFramePr>
        <p:xfrm>
          <a:off x="309880" y="684530"/>
          <a:ext cx="11308080" cy="2956560"/>
        </p:xfrm>
        <a:graphic>
          <a:graphicData uri="http://schemas.openxmlformats.org/drawingml/2006/table">
            <a:tbl>
              <a:tblPr firstRow="1" bandRow="1">
                <a:tableStyleId>{5940675A-B579-460E-94D1-54222C63F5DA}</a:tableStyleId>
              </a:tblPr>
              <a:tblGrid>
                <a:gridCol w="981075"/>
                <a:gridCol w="922020"/>
                <a:gridCol w="1947545"/>
                <a:gridCol w="2187575"/>
                <a:gridCol w="2642235"/>
                <a:gridCol w="2627630"/>
              </a:tblGrid>
              <a:tr h="2956560">
                <a:tc>
                  <a:txBody>
                    <a:bodyPr/>
                    <a:p>
                      <a:r>
                        <a:rPr lang="en-IN" sz="1600" dirty="0">
                          <a:latin typeface="Times New Roman" panose="02020603050405020304" pitchFamily="18" charset="0"/>
                          <a:cs typeface="Times New Roman" panose="02020603050405020304" pitchFamily="18" charset="0"/>
                        </a:rPr>
                        <a:t>    5.</a:t>
                      </a:r>
                      <a:endParaRPr lang="en-IN" sz="1600" dirty="0">
                        <a:latin typeface="Times New Roman" panose="02020603050405020304" pitchFamily="18" charset="0"/>
                        <a:cs typeface="Times New Roman" panose="02020603050405020304" pitchFamily="18" charset="0"/>
                      </a:endParaRPr>
                    </a:p>
                  </a:txBody>
                  <a:tcPr>
                    <a:noFill/>
                  </a:tcPr>
                </a:tc>
                <a:tc>
                  <a:txBody>
                    <a:bodyPr/>
                    <a:p>
                      <a:r>
                        <a:rPr lang="en-IN"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noFill/>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 NAZEEH GHATASHEH 1, ISMAIL ALTAHARWA 2, AND KHALED ALDEBEI AZEEH GHATASHEH 1, ISMAIL ALTAHARWA 2, AND KHALED ALDEBEI</a:t>
                      </a:r>
                      <a:endParaRPr lang="en-IN"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 Hiding Data Using Efficient Combination of RSA Cryptography, and Compression Steganography Techniques</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c>
                  <a:txBody>
                    <a:bodyPr/>
                    <a:p>
                      <a:pPr algn="just"/>
                      <a:r>
                        <a:rPr sz="1600" dirty="0">
                          <a:latin typeface="Times New Roman" panose="02020603050405020304" pitchFamily="18" charset="0"/>
                          <a:cs typeface="Times New Roman" panose="02020603050405020304" pitchFamily="18" charset="0"/>
                        </a:rPr>
                        <a:t>Data compression is an important part of information security because compressed data is more secure and easy to handle. Effective data compression technology creates efficient, secure, and easy-to-connect data. There are two types of compression algorithm techniques, lossy and lossless..</a:t>
                      </a:r>
                      <a:endParaRPr sz="1600" dirty="0">
                        <a:latin typeface="Times New Roman" panose="02020603050405020304" pitchFamily="18" charset="0"/>
                        <a:cs typeface="Times New Roman" panose="02020603050405020304" pitchFamily="18" charset="0"/>
                      </a:endParaRPr>
                    </a:p>
                  </a:txBody>
                  <a:tcPr>
                    <a:noFill/>
                  </a:tcPr>
                </a:tc>
                <a:tc>
                  <a:txBody>
                    <a:bodyPr/>
                    <a:p>
                      <a:pPr marL="0" indent="0" algn="just">
                        <a:buFont typeface="+mj-lt"/>
                        <a:buNone/>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The system utilizes a combination of lossy (DWT) and lossless (Huffman) compression. Lossy compression introduces some data alteration, which might not be suitable for all data types, especially critical information.</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926224" y="300789"/>
            <a:ext cx="10515600" cy="697832"/>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panose="02020603050405020304"/>
              <a:buNone/>
            </a:pPr>
            <a:r>
              <a:rPr lang="en-US" sz="3200" b="1" dirty="0">
                <a:latin typeface="Times New Roman" panose="02020603050405020304"/>
                <a:ea typeface="Times New Roman" panose="02020603050405020304"/>
                <a:cs typeface="Times New Roman" panose="02020603050405020304"/>
                <a:sym typeface="Times New Roman" panose="02020603050405020304"/>
              </a:rPr>
              <a:t>			    </a:t>
            </a:r>
            <a:r>
              <a:rPr lang="en-US"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rPr>
              <a:t>PROPOSED SYSTEM</a:t>
            </a:r>
            <a:endParaRPr sz="3200" b="1" dirty="0">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3" name="Google Shape;123;p7"/>
          <p:cNvSpPr txBox="1">
            <a:spLocks noGrp="1"/>
          </p:cNvSpPr>
          <p:nvPr>
            <p:ph type="body" idx="1"/>
          </p:nvPr>
        </p:nvSpPr>
        <p:spPr>
          <a:xfrm>
            <a:off x="838200" y="998621"/>
            <a:ext cx="10691648" cy="5709956"/>
          </a:xfrm>
          <a:prstGeom prst="rect">
            <a:avLst/>
          </a:prstGeom>
          <a:noFill/>
          <a:ln>
            <a:noFill/>
          </a:ln>
        </p:spPr>
        <p:txBody>
          <a:bodyPr spcFirstLastPara="1" wrap="square" lIns="91425" tIns="45700" rIns="91425" bIns="45700" anchor="t" anchorCtr="0">
            <a:noAutofit/>
          </a:bodyPr>
          <a:lstStyle/>
          <a:p>
            <a:pPr lvl="0" indent="-457200" algn="just" rtl="0">
              <a:lnSpc>
                <a:spcPct val="100000"/>
              </a:lnSpc>
              <a:spcBef>
                <a:spcPts val="1000"/>
              </a:spcBef>
              <a:spcAft>
                <a:spcPts val="0"/>
              </a:spcAft>
              <a:buSzPct val="100000"/>
              <a:buFont typeface="Wingdings" panose="05000000000000000000" charset="0"/>
              <a:buChar char="Ø"/>
            </a:pPr>
            <a:r>
              <a:rPr lang="en-US" dirty="0">
                <a:latin typeface="Times New Roman" panose="02020603050405020304"/>
                <a:ea typeface="Times New Roman" panose="02020603050405020304"/>
                <a:cs typeface="Times New Roman" panose="02020603050405020304"/>
                <a:sym typeface="Times New Roman" panose="02020603050405020304"/>
              </a:rPr>
              <a:t>The survey focuses on information hiding methods specifically tailored for compressed video, with a particular emphasis on the H.264 coding structure.</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0" indent="-457200" algn="just" rtl="0">
              <a:lnSpc>
                <a:spcPct val="100000"/>
              </a:lnSpc>
              <a:spcBef>
                <a:spcPts val="1000"/>
              </a:spcBef>
              <a:spcAft>
                <a:spcPts val="0"/>
              </a:spcAft>
              <a:buSzPct val="100000"/>
              <a:buFont typeface="Wingdings" panose="05000000000000000000" charset="0"/>
              <a:buChar char="Ø"/>
            </a:pPr>
            <a:r>
              <a:rPr lang="en-US" dirty="0">
                <a:latin typeface="Times New Roman" panose="02020603050405020304"/>
                <a:ea typeface="Times New Roman" panose="02020603050405020304"/>
                <a:cs typeface="Times New Roman" panose="02020603050405020304"/>
                <a:sym typeface="Times New Roman" panose="02020603050405020304"/>
              </a:rPr>
              <a:t>H.264 is chosen over newer standards like H.265 due to its extensive literature and diverse applications.</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0" indent="-457200" algn="just" rtl="0">
              <a:lnSpc>
                <a:spcPct val="100000"/>
              </a:lnSpc>
              <a:spcBef>
                <a:spcPts val="1000"/>
              </a:spcBef>
              <a:spcAft>
                <a:spcPts val="0"/>
              </a:spcAft>
              <a:buSzPct val="100000"/>
              <a:buFont typeface="Wingdings" panose="05000000000000000000" charset="0"/>
              <a:buChar char="Ø"/>
            </a:pPr>
            <a:r>
              <a:rPr lang="en-US" dirty="0">
                <a:latin typeface="Times New Roman" panose="02020603050405020304"/>
                <a:ea typeface="Times New Roman" panose="02020603050405020304"/>
                <a:cs typeface="Times New Roman" panose="02020603050405020304"/>
                <a:sym typeface="Times New Roman" panose="02020603050405020304"/>
              </a:rPr>
              <a:t>The survey delves into techniques that manipulate the underlying coding structure of H.264 to embed data, considering factors such as payload capacity, bitstream size overhead, video quality, and computational complexity.</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0" indent="-457200" algn="just" rtl="0">
              <a:lnSpc>
                <a:spcPct val="100000"/>
              </a:lnSpc>
              <a:spcBef>
                <a:spcPts val="1000"/>
              </a:spcBef>
              <a:spcAft>
                <a:spcPts val="0"/>
              </a:spcAft>
              <a:buSzPct val="100000"/>
              <a:buFont typeface="Wingdings" panose="05000000000000000000" charset="0"/>
              <a:buChar char="Ø"/>
            </a:pPr>
            <a:r>
              <a:rPr lang="en-US" dirty="0">
                <a:latin typeface="Times New Roman" panose="02020603050405020304"/>
                <a:ea typeface="Times New Roman" panose="02020603050405020304"/>
                <a:cs typeface="Times New Roman" panose="02020603050405020304"/>
                <a:sym typeface="Times New Roman" panose="02020603050405020304"/>
              </a:rPr>
              <a:t>Additionally, methods designed for image information hiding are also reviewed, as they can be adapted for use with compressed video.</a:t>
            </a: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1734800" y="6400800"/>
            <a:ext cx="284052" cy="307777"/>
          </a:xfrm>
          <a:prstGeom prst="rect">
            <a:avLst/>
          </a:prstGeom>
          <a:noFill/>
        </p:spPr>
        <p:txBody>
          <a:bodyPr wrap="none" rtlCol="0">
            <a:spAutoFit/>
          </a:bodyPr>
          <a:lstStyle/>
          <a:p>
            <a:r>
              <a:rPr lang="en-IN" dirty="0"/>
              <a:t>6</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15201</Words>
  <Application>WPS Presentation</Application>
  <PresentationFormat>Widescreen</PresentationFormat>
  <Paragraphs>329</Paragraphs>
  <Slides>27</Slides>
  <Notes>23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SimSun</vt:lpstr>
      <vt:lpstr>Wingdings</vt:lpstr>
      <vt:lpstr>Arial</vt:lpstr>
      <vt:lpstr>Calibri</vt:lpstr>
      <vt:lpstr>Times New Roman</vt:lpstr>
      <vt:lpstr>Calibri</vt:lpstr>
      <vt:lpstr>Times New Roman</vt:lpstr>
      <vt:lpstr>Wingdings</vt:lpstr>
      <vt:lpstr>Microsoft YaHei</vt:lpstr>
      <vt:lpstr>Arial Unicode MS</vt:lpstr>
      <vt:lpstr>Menlo</vt:lpstr>
      <vt:lpstr>Segoe Print</vt:lpstr>
      <vt:lpstr>Brush Script MT</vt:lpstr>
      <vt:lpstr>Broadway</vt:lpstr>
      <vt:lpstr>Pristina</vt:lpstr>
      <vt:lpstr>Office Theme</vt:lpstr>
      <vt:lpstr>                          </vt:lpstr>
      <vt:lpstr>            			   OBJECTIVE</vt:lpstr>
      <vt:lpstr>      				ABSTRACT</vt:lpstr>
      <vt:lpstr> 			   EXISTING SYSTEM</vt:lpstr>
      <vt:lpstr>		DEMERITS OF EXISTING SYSTEM</vt:lpstr>
      <vt:lpstr>PowerPoint 演示文稿</vt:lpstr>
      <vt:lpstr>PowerPoint 演示文稿</vt:lpstr>
      <vt:lpstr>PowerPoint 演示文稿</vt:lpstr>
      <vt:lpstr>			    PROPOSED SYSTEM</vt:lpstr>
      <vt:lpstr>                   MERITS OF PROPOSED SYSTEM</vt:lpstr>
      <vt:lpstr>PowerPoint 演示文稿</vt:lpstr>
      <vt:lpstr>                                       MODULES LIST</vt:lpstr>
      <vt:lpstr>                                         SLICING</vt:lpstr>
      <vt:lpstr>                          MOTION COMPENSATION</vt:lpstr>
      <vt:lpstr>                       MOTION VECTOR PREDICTION</vt:lpstr>
      <vt:lpstr>         BLOCK TRANSFORMATION AND ENCODING </vt:lpstr>
      <vt:lpstr>                 MACROBLOCK ORDERING</vt:lpstr>
      <vt:lpstr>PowerPoint 演示文稿</vt:lpstr>
      <vt:lpstr>               PSEUDO CODE FOR CNN ALGORITHM</vt:lpstr>
      <vt:lpstr>PowerPoint 演示文稿</vt:lpstr>
      <vt:lpstr>PowerPoint 演示文稿</vt:lpstr>
      <vt:lpstr>PowerPoint 演示文稿</vt:lpstr>
      <vt:lpstr>				CONCLUSION</vt:lpstr>
      <vt:lpstr>			FUTURE ENHANCEMENT</vt:lpstr>
      <vt:lpstr>			        REFERENCES</vt:lpstr>
      <vt:lpst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FIGURING OUT STOCK VALUATION BY AMALGAMATING  SENTIMENT ANALYSIS WITH  IOT        REVIEW- 1                           Date: /12/2024</dc:title>
  <dc:creator>Admin</dc:creator>
  <cp:lastModifiedBy>PRIYANKA</cp:lastModifiedBy>
  <cp:revision>75</cp:revision>
  <dcterms:created xsi:type="dcterms:W3CDTF">2023-12-25T09:44:00Z</dcterms:created>
  <dcterms:modified xsi:type="dcterms:W3CDTF">2024-03-25T03:56:11Z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04246F4F31F74A01877985AEF0DC835D_13</vt:lpwstr>
  </property>
  <property fmtid="{D5CDD505-2E9C-101B-9397-08002B2CF9AE}" pid="3" name="KSOProductBuildVer">
    <vt:lpwstr>1033-12.2.0.13489</vt:lpwstr>
  </property>
</Properties>
</file>