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9" r:id="rId4"/>
    <p:sldId id="260" r:id="rId5"/>
    <p:sldId id="261" r:id="rId6"/>
    <p:sldId id="262" r:id="rId7"/>
    <p:sldId id="263" r:id="rId8"/>
    <p:sldId id="269" r:id="rId9"/>
    <p:sldId id="270" r:id="rId10"/>
    <p:sldId id="271" r:id="rId11"/>
    <p:sldId id="272" r:id="rId12"/>
    <p:sldId id="273" r:id="rId13"/>
    <p:sldId id="274" r:id="rId14"/>
    <p:sldId id="275" r:id="rId15"/>
    <p:sldId id="276" r:id="rId16"/>
    <p:sldId id="277" r:id="rId17"/>
    <p:sldId id="279" r:id="rId18"/>
    <p:sldId id="278" r:id="rId19"/>
    <p:sldId id="280" r:id="rId20"/>
    <p:sldId id="267" r:id="rId21"/>
    <p:sldId id="281" r:id="rId22"/>
    <p:sldId id="264"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63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34208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8539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86601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34795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124228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87612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t>25-03-2024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77085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631789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19935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35711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38256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E0EAC-85DC-4685-AE41-452CB5BD9BF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76149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E0EAC-85DC-4685-AE41-452CB5BD9BFC}"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41188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E0EAC-85DC-4685-AE41-452CB5BD9BFC}"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67896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E0EAC-85DC-4685-AE41-452CB5BD9BFC}"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22112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403649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46290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FE0EAC-85DC-4685-AE41-452CB5BD9BFC}" type="datetimeFigureOut">
              <a:rPr lang="en-IN" smtClean="0"/>
              <a:t>25-03-2024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02F958-37F6-4C5E-AA51-CF754735D7B8}" type="slidenum">
              <a:rPr lang="en-IN" smtClean="0"/>
              <a:t>‹#›</a:t>
            </a:fld>
            <a:endParaRPr lang="en-IN"/>
          </a:p>
        </p:txBody>
      </p:sp>
    </p:spTree>
    <p:extLst>
      <p:ext uri="{BB962C8B-B14F-4D97-AF65-F5344CB8AC3E}">
        <p14:creationId xmlns:p14="http://schemas.microsoft.com/office/powerpoint/2010/main" val="83805375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4763" y="0"/>
            <a:ext cx="8541690" cy="4832224"/>
          </a:xfrm>
        </p:spPr>
        <p:txBody>
          <a:bodyPr/>
          <a:lstStyle/>
          <a:p>
            <a:pPr algn="ctr"/>
            <a:r>
              <a:rPr lang="en-US" sz="3600" b="1" u="sng" dirty="0"/>
              <a:t>PREDICTION OF HATE SPEECH AND DEPRESSION CLASSIFICATION </a:t>
            </a:r>
            <a:br>
              <a:rPr lang="en-US" sz="3600" b="1" u="sng" dirty="0"/>
            </a:br>
            <a:r>
              <a:rPr lang="en-US" sz="3600" b="1" u="sng" dirty="0"/>
              <a:t/>
            </a:r>
            <a:br>
              <a:rPr lang="en-US" sz="3600" b="1" u="sng" dirty="0"/>
            </a:br>
            <a:r>
              <a:rPr lang="en-US" sz="3200" b="1" dirty="0"/>
              <a:t>DOMAIN : MACHINE LEARNING</a:t>
            </a:r>
            <a:br>
              <a:rPr lang="en-US" sz="3200" b="1" dirty="0"/>
            </a:br>
            <a:r>
              <a:rPr lang="en-US" sz="3200" b="1" dirty="0"/>
              <a:t/>
            </a:r>
            <a:br>
              <a:rPr lang="en-US" sz="3200" b="1" dirty="0"/>
            </a:br>
            <a:endParaRPr lang="en-IN" sz="3200" dirty="0"/>
          </a:p>
        </p:txBody>
      </p:sp>
      <p:sp>
        <p:nvSpPr>
          <p:cNvPr id="3" name="TextBox 2"/>
          <p:cNvSpPr txBox="1"/>
          <p:nvPr/>
        </p:nvSpPr>
        <p:spPr>
          <a:xfrm>
            <a:off x="874643" y="5035825"/>
            <a:ext cx="4903305" cy="123110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000" b="1" dirty="0"/>
              <a:t>TEAM MEMBERS :</a:t>
            </a:r>
          </a:p>
          <a:p>
            <a:r>
              <a:rPr lang="en-IN" dirty="0"/>
              <a:t>PAVITHRA B (211420104190)</a:t>
            </a:r>
          </a:p>
          <a:p>
            <a:r>
              <a:rPr lang="en-IN" dirty="0"/>
              <a:t>PRIYADHARSHINI R(211420104206)</a:t>
            </a:r>
          </a:p>
          <a:p>
            <a:r>
              <a:rPr lang="en-IN" dirty="0"/>
              <a:t>RAJA RAJESWARI R(211420104335)</a:t>
            </a:r>
          </a:p>
        </p:txBody>
      </p:sp>
      <p:sp>
        <p:nvSpPr>
          <p:cNvPr id="4" name="TextBox 3"/>
          <p:cNvSpPr txBox="1"/>
          <p:nvPr/>
        </p:nvSpPr>
        <p:spPr>
          <a:xfrm>
            <a:off x="8335618" y="5129429"/>
            <a:ext cx="308775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dirty="0"/>
              <a:t>PROJECT GUIDE :</a:t>
            </a:r>
          </a:p>
          <a:p>
            <a:r>
              <a:rPr lang="en-IN" dirty="0" err="1"/>
              <a:t>Ms.YAMUNA</a:t>
            </a:r>
            <a:r>
              <a:rPr lang="en-IN" dirty="0"/>
              <a:t> </a:t>
            </a:r>
            <a:r>
              <a:rPr lang="en-IN" dirty="0" smtClean="0"/>
              <a:t>DEVI S</a:t>
            </a:r>
            <a:endParaRPr lang="en-IN" dirty="0"/>
          </a:p>
        </p:txBody>
      </p:sp>
    </p:spTree>
    <p:extLst>
      <p:ext uri="{BB962C8B-B14F-4D97-AF65-F5344CB8AC3E}">
        <p14:creationId xmlns:p14="http://schemas.microsoft.com/office/powerpoint/2010/main" val="3600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796EA-16A3-8F57-E9A3-FFD29C83977F}"/>
              </a:ext>
            </a:extLst>
          </p:cNvPr>
          <p:cNvSpPr>
            <a:spLocks noGrp="1"/>
          </p:cNvSpPr>
          <p:nvPr>
            <p:ph type="title"/>
          </p:nvPr>
        </p:nvSpPr>
        <p:spPr/>
        <p:txBody>
          <a:bodyPr/>
          <a:lstStyle/>
          <a:p>
            <a:r>
              <a:rPr lang="en-IN" b="1" dirty="0"/>
              <a:t>Module 1 Data </a:t>
            </a:r>
            <a:r>
              <a:rPr lang="en-IN" b="1" dirty="0" smtClean="0"/>
              <a:t>Pre-Processing:</a:t>
            </a:r>
            <a:endParaRPr lang="en-IN" b="1" dirty="0"/>
          </a:p>
        </p:txBody>
      </p:sp>
      <p:sp>
        <p:nvSpPr>
          <p:cNvPr id="4" name="TextBox 3">
            <a:extLst>
              <a:ext uri="{FF2B5EF4-FFF2-40B4-BE49-F238E27FC236}">
                <a16:creationId xmlns:a16="http://schemas.microsoft.com/office/drawing/2014/main" xmlns="" id="{3CE57BB9-0ADA-8D29-2D30-208DD3158FE5}"/>
              </a:ext>
            </a:extLst>
          </p:cNvPr>
          <p:cNvSpPr txBox="1"/>
          <p:nvPr/>
        </p:nvSpPr>
        <p:spPr>
          <a:xfrm>
            <a:off x="922713" y="2202872"/>
            <a:ext cx="8223364" cy="4185761"/>
          </a:xfrm>
          <a:prstGeom prst="rect">
            <a:avLst/>
          </a:prstGeom>
          <a:noFill/>
        </p:spPr>
        <p:txBody>
          <a:bodyPr wrap="square">
            <a:spAutoFit/>
          </a:bodyPr>
          <a:lstStyle/>
          <a:p>
            <a:pPr marL="285750" indent="-285750" algn="just">
              <a:buFont typeface="Arial" panose="020B0604020202020204" pitchFamily="34" charset="0"/>
              <a:buChar char="•"/>
            </a:pPr>
            <a:r>
              <a:rPr lang="en-US" dirty="0"/>
              <a:t> </a:t>
            </a:r>
            <a:r>
              <a:rPr lang="en-US" sz="1900" dirty="0">
                <a:latin typeface="Times New Roman" panose="02020603050405020304" pitchFamily="18" charset="0"/>
                <a:cs typeface="Times New Roman" panose="02020603050405020304" pitchFamily="18" charset="0"/>
              </a:rPr>
              <a:t>Import libraries for access and functional purpose and read the given dataset</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General Properties of Analyzing the given dataset</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Display the given dataset in the form of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Show columns</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Shape of the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To describe the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Checking data type and information about dataset</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Checking for duplicate data</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Checking Missing values of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Checking unique values of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Checking count values of data frame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Rename and drop the given data</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specify the type of values</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To create extra columns</a:t>
            </a:r>
            <a:endParaRPr lang="en-IN"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DBD16DB-B8CB-D863-D451-8F7EE58B9411}"/>
              </a:ext>
            </a:extLst>
          </p:cNvPr>
          <p:cNvPicPr>
            <a:picLocks noChangeAspect="1"/>
          </p:cNvPicPr>
          <p:nvPr/>
        </p:nvPicPr>
        <p:blipFill>
          <a:blip r:embed="rId2"/>
          <a:stretch>
            <a:fillRect/>
          </a:stretch>
        </p:blipFill>
        <p:spPr>
          <a:xfrm>
            <a:off x="6388676" y="2870422"/>
            <a:ext cx="5283838" cy="1884458"/>
          </a:xfrm>
          <a:prstGeom prst="rect">
            <a:avLst/>
          </a:prstGeom>
        </p:spPr>
      </p:pic>
      <p:sp>
        <p:nvSpPr>
          <p:cNvPr id="6" name="TextBox 5">
            <a:extLst>
              <a:ext uri="{FF2B5EF4-FFF2-40B4-BE49-F238E27FC236}">
                <a16:creationId xmlns:a16="http://schemas.microsoft.com/office/drawing/2014/main" xmlns="" id="{991A5174-3863-255D-0B2C-A632669C97DD}"/>
              </a:ext>
            </a:extLst>
          </p:cNvPr>
          <p:cNvSpPr txBox="1"/>
          <p:nvPr/>
        </p:nvSpPr>
        <p:spPr>
          <a:xfrm>
            <a:off x="7042205" y="4499100"/>
            <a:ext cx="4367917"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GIVEN INPUT EXPECTED OUTPUT</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Input: data</a:t>
            </a:r>
          </a:p>
          <a:p>
            <a:r>
              <a:rPr lang="en-US" sz="1800" dirty="0">
                <a:latin typeface="Times New Roman" panose="02020603050405020304" pitchFamily="18" charset="0"/>
                <a:cs typeface="Times New Roman" panose="02020603050405020304" pitchFamily="18" charset="0"/>
              </a:rPr>
              <a:t>	 Output: removing noisy data</a:t>
            </a:r>
            <a:endParaRPr lang="en-IN" dirty="0"/>
          </a:p>
        </p:txBody>
      </p:sp>
    </p:spTree>
    <p:extLst>
      <p:ext uri="{BB962C8B-B14F-4D97-AF65-F5344CB8AC3E}">
        <p14:creationId xmlns:p14="http://schemas.microsoft.com/office/powerpoint/2010/main" val="134370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4B838-923B-4A9C-1D24-93EF95B24F5C}"/>
              </a:ext>
            </a:extLst>
          </p:cNvPr>
          <p:cNvSpPr>
            <a:spLocks noGrp="1"/>
          </p:cNvSpPr>
          <p:nvPr>
            <p:ph type="title"/>
          </p:nvPr>
        </p:nvSpPr>
        <p:spPr/>
        <p:txBody>
          <a:bodyPr/>
          <a:lstStyle/>
          <a:p>
            <a:r>
              <a:rPr lang="en-IN" b="1" dirty="0"/>
              <a:t>Module 2 – Data </a:t>
            </a:r>
            <a:r>
              <a:rPr lang="en-IN" b="1" dirty="0" smtClean="0"/>
              <a:t>Visualization:</a:t>
            </a:r>
            <a:endParaRPr lang="en-IN" b="1" dirty="0"/>
          </a:p>
        </p:txBody>
      </p:sp>
      <p:sp>
        <p:nvSpPr>
          <p:cNvPr id="4" name="TextBox 3">
            <a:extLst>
              <a:ext uri="{FF2B5EF4-FFF2-40B4-BE49-F238E27FC236}">
                <a16:creationId xmlns:a16="http://schemas.microsoft.com/office/drawing/2014/main" xmlns="" id="{D40FE099-D060-3C2F-F546-74C3836D666A}"/>
              </a:ext>
            </a:extLst>
          </p:cNvPr>
          <p:cNvSpPr txBox="1"/>
          <p:nvPr/>
        </p:nvSpPr>
        <p:spPr>
          <a:xfrm>
            <a:off x="492980" y="2210463"/>
            <a:ext cx="7235688" cy="4262705"/>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visualization provides an important suite of tools for gaining a qualitative understanding.</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Sometimes data does not make sense until it can look at in a visual form, such as with charts and plots. Being able to quickly visualize of data samples and others is an important skill both in applied statistics and in applied machine learning.</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will discover the many types of plots that you will need to know when visualizing data in Python and how to use them to better understand your own data.</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How to chart time series data with line plots and categorical quantities with bar charts.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to summarize data distributions with histograms and box plots</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C29170D-CEAC-6613-6754-56755706B804}"/>
              </a:ext>
            </a:extLst>
          </p:cNvPr>
          <p:cNvPicPr>
            <a:picLocks noChangeAspect="1"/>
          </p:cNvPicPr>
          <p:nvPr/>
        </p:nvPicPr>
        <p:blipFill>
          <a:blip r:embed="rId2"/>
          <a:stretch>
            <a:fillRect/>
          </a:stretch>
        </p:blipFill>
        <p:spPr>
          <a:xfrm>
            <a:off x="7887694" y="2456955"/>
            <a:ext cx="4174435" cy="2369488"/>
          </a:xfrm>
          <a:prstGeom prst="rect">
            <a:avLst/>
          </a:prstGeom>
        </p:spPr>
      </p:pic>
      <p:sp>
        <p:nvSpPr>
          <p:cNvPr id="7" name="TextBox 6">
            <a:extLst>
              <a:ext uri="{FF2B5EF4-FFF2-40B4-BE49-F238E27FC236}">
                <a16:creationId xmlns:a16="http://schemas.microsoft.com/office/drawing/2014/main" xmlns="" id="{870BF4F3-7F09-8689-77F2-FA5015284D6D}"/>
              </a:ext>
            </a:extLst>
          </p:cNvPr>
          <p:cNvSpPr txBox="1"/>
          <p:nvPr/>
        </p:nvSpPr>
        <p:spPr>
          <a:xfrm>
            <a:off x="7824083" y="4516341"/>
            <a:ext cx="4713136"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GIVEN INPUT EXPECTED OUTPUT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visualized data</a:t>
            </a:r>
          </a:p>
        </p:txBody>
      </p:sp>
    </p:spTree>
    <p:extLst>
      <p:ext uri="{BB962C8B-B14F-4D97-AF65-F5344CB8AC3E}">
        <p14:creationId xmlns:p14="http://schemas.microsoft.com/office/powerpoint/2010/main" val="270656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32474-1BEE-352C-8E73-897487CB1446}"/>
              </a:ext>
            </a:extLst>
          </p:cNvPr>
          <p:cNvSpPr>
            <a:spLocks noGrp="1"/>
          </p:cNvSpPr>
          <p:nvPr>
            <p:ph type="title"/>
          </p:nvPr>
        </p:nvSpPr>
        <p:spPr/>
        <p:txBody>
          <a:bodyPr/>
          <a:lstStyle/>
          <a:p>
            <a:r>
              <a:rPr lang="en-IN" dirty="0"/>
              <a:t>Module 3-Decision Tree </a:t>
            </a:r>
            <a:r>
              <a:rPr lang="en-IN" dirty="0" smtClean="0"/>
              <a:t>Classifier:</a:t>
            </a:r>
            <a:endParaRPr lang="en-IN" dirty="0"/>
          </a:p>
        </p:txBody>
      </p:sp>
      <p:sp>
        <p:nvSpPr>
          <p:cNvPr id="4" name="TextBox 3">
            <a:extLst>
              <a:ext uri="{FF2B5EF4-FFF2-40B4-BE49-F238E27FC236}">
                <a16:creationId xmlns:a16="http://schemas.microsoft.com/office/drawing/2014/main" xmlns="" id="{EC9F614C-1F19-6332-2805-EA4C8C333665}"/>
              </a:ext>
            </a:extLst>
          </p:cNvPr>
          <p:cNvSpPr txBox="1"/>
          <p:nvPr/>
        </p:nvSpPr>
        <p:spPr>
          <a:xfrm>
            <a:off x="596348" y="2258170"/>
            <a:ext cx="8545664"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Trees are a class of supervised machine learning algorithms used for both classification and regression tasks.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versatile and can be applied to various domains, including finance, healthcare, and marketing.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Trees build models by recursively splitting the data based on feature conditions, creating a tree-like structure</a:t>
            </a:r>
            <a:r>
              <a:rPr lang="en-US" dirty="0"/>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 classifier:</a:t>
            </a:r>
          </a:p>
          <a:p>
            <a:r>
              <a:rPr lang="en-US" dirty="0"/>
              <a:t>       </a:t>
            </a:r>
            <a:r>
              <a:rPr lang="en-US" dirty="0">
                <a:latin typeface="Times New Roman" panose="02020603050405020304" pitchFamily="18" charset="0"/>
                <a:cs typeface="Times New Roman" panose="02020603050405020304" pitchFamily="18" charset="0"/>
              </a:rPr>
              <a:t>1. Decision-Making Process</a:t>
            </a:r>
          </a:p>
          <a:p>
            <a:r>
              <a:rPr lang="en-IN" dirty="0">
                <a:latin typeface="Times New Roman" panose="02020603050405020304" pitchFamily="18" charset="0"/>
                <a:cs typeface="Times New Roman" panose="02020603050405020304" pitchFamily="18" charset="0"/>
              </a:rPr>
              <a:t>        2. Feature Selection</a:t>
            </a:r>
          </a:p>
          <a:p>
            <a:r>
              <a:rPr lang="en-IN" dirty="0">
                <a:latin typeface="Times New Roman" panose="02020603050405020304" pitchFamily="18" charset="0"/>
                <a:cs typeface="Times New Roman" panose="02020603050405020304" pitchFamily="18" charset="0"/>
              </a:rPr>
              <a:t>        3. Interpretability</a:t>
            </a:r>
          </a:p>
          <a:p>
            <a:r>
              <a:rPr lang="en-US" dirty="0">
                <a:latin typeface="Times New Roman" panose="02020603050405020304" pitchFamily="18" charset="0"/>
                <a:cs typeface="Times New Roman" panose="02020603050405020304" pitchFamily="18" charset="0"/>
              </a:rPr>
              <a:t>        4.Handling Categorical and Numeric Data</a:t>
            </a:r>
          </a:p>
          <a:p>
            <a:r>
              <a:rPr lang="en-US" dirty="0">
                <a:latin typeface="Times New Roman" panose="02020603050405020304" pitchFamily="18" charset="0"/>
                <a:cs typeface="Times New Roman" panose="02020603050405020304" pitchFamily="18" charset="0"/>
              </a:rPr>
              <a:t>        5. Overfitting</a:t>
            </a:r>
          </a:p>
          <a:p>
            <a:r>
              <a:rPr lang="en-US" dirty="0">
                <a:latin typeface="Times New Roman" panose="02020603050405020304" pitchFamily="18" charset="0"/>
                <a:cs typeface="Times New Roman" panose="02020603050405020304" pitchFamily="18" charset="0"/>
              </a:rPr>
              <a:t>        6. Ensemble Methods</a:t>
            </a:r>
          </a:p>
          <a:p>
            <a:r>
              <a:rPr lang="en-US" dirty="0">
                <a:latin typeface="Times New Roman" panose="02020603050405020304" pitchFamily="18" charset="0"/>
                <a:cs typeface="Times New Roman" panose="02020603050405020304" pitchFamily="18" charset="0"/>
              </a:rPr>
              <a:t>        7. Applications</a:t>
            </a:r>
          </a:p>
          <a:p>
            <a:r>
              <a:rPr lang="en-US" dirty="0">
                <a:latin typeface="Times New Roman" panose="02020603050405020304" pitchFamily="18" charset="0"/>
                <a:cs typeface="Times New Roman" panose="02020603050405020304" pitchFamily="18" charset="0"/>
              </a:rPr>
              <a:t>        8. Limitations</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xmlns="" id="{4644C608-6B89-CFAE-C370-CB7D3685AFF2}"/>
              </a:ext>
            </a:extLst>
          </p:cNvPr>
          <p:cNvPicPr>
            <a:picLocks noChangeAspect="1"/>
          </p:cNvPicPr>
          <p:nvPr/>
        </p:nvPicPr>
        <p:blipFill>
          <a:blip r:embed="rId2"/>
          <a:stretch>
            <a:fillRect/>
          </a:stretch>
        </p:blipFill>
        <p:spPr>
          <a:xfrm>
            <a:off x="5637475" y="3769004"/>
            <a:ext cx="5661328" cy="2162817"/>
          </a:xfrm>
          <a:prstGeom prst="rect">
            <a:avLst/>
          </a:prstGeom>
        </p:spPr>
      </p:pic>
      <p:sp>
        <p:nvSpPr>
          <p:cNvPr id="7" name="TextBox 6">
            <a:extLst>
              <a:ext uri="{FF2B5EF4-FFF2-40B4-BE49-F238E27FC236}">
                <a16:creationId xmlns:a16="http://schemas.microsoft.com/office/drawing/2014/main" xmlns="" id="{F4C04775-38FF-7CE7-AA74-6E818B3DBFF0}"/>
              </a:ext>
            </a:extLst>
          </p:cNvPr>
          <p:cNvSpPr txBox="1"/>
          <p:nvPr/>
        </p:nvSpPr>
        <p:spPr>
          <a:xfrm>
            <a:off x="5305508" y="5743610"/>
            <a:ext cx="6094674"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GIVEN INPUT EXPECTED OUTPUT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getting accuracy</a:t>
            </a:r>
          </a:p>
        </p:txBody>
      </p:sp>
    </p:spTree>
    <p:extLst>
      <p:ext uri="{BB962C8B-B14F-4D97-AF65-F5344CB8AC3E}">
        <p14:creationId xmlns:p14="http://schemas.microsoft.com/office/powerpoint/2010/main" val="421799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E4F92-9D12-28ED-1CDD-211EC087ADFA}"/>
              </a:ext>
            </a:extLst>
          </p:cNvPr>
          <p:cNvSpPr>
            <a:spLocks noGrp="1"/>
          </p:cNvSpPr>
          <p:nvPr>
            <p:ph type="title"/>
          </p:nvPr>
        </p:nvSpPr>
        <p:spPr/>
        <p:txBody>
          <a:bodyPr/>
          <a:lstStyle/>
          <a:p>
            <a:r>
              <a:rPr lang="en-IN" dirty="0"/>
              <a:t>Module 4- Random </a:t>
            </a:r>
            <a:r>
              <a:rPr lang="en-IN" dirty="0" smtClean="0"/>
              <a:t>Forest:</a:t>
            </a:r>
            <a:endParaRPr lang="en-IN" dirty="0"/>
          </a:p>
        </p:txBody>
      </p:sp>
      <p:sp>
        <p:nvSpPr>
          <p:cNvPr id="4" name="TextBox 3">
            <a:extLst>
              <a:ext uri="{FF2B5EF4-FFF2-40B4-BE49-F238E27FC236}">
                <a16:creationId xmlns:a16="http://schemas.microsoft.com/office/drawing/2014/main" xmlns="" id="{76B568D6-3767-A12C-DAD0-8ECBFC2E9C76}"/>
              </a:ext>
            </a:extLst>
          </p:cNvPr>
          <p:cNvSpPr txBox="1"/>
          <p:nvPr/>
        </p:nvSpPr>
        <p:spPr>
          <a:xfrm>
            <a:off x="797118" y="2215894"/>
            <a:ext cx="6565790" cy="4524315"/>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Random Forest is an ensemble learning method that leverages multiple decision trees to enhance predictive performance and reduce overfitting.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widely used for both classification and regression tasks, offering robustness and improved generalization compared </a:t>
            </a:r>
            <a:r>
              <a:rPr lang="en-IN" dirty="0" err="1">
                <a:latin typeface="Times New Roman" panose="02020603050405020304" pitchFamily="18" charset="0"/>
                <a:cs typeface="Times New Roman" panose="02020603050405020304" pitchFamily="18" charset="0"/>
              </a:rPr>
              <a:t>toindividual</a:t>
            </a:r>
            <a:r>
              <a:rPr lang="en-IN" dirty="0">
                <a:latin typeface="Times New Roman" panose="02020603050405020304" pitchFamily="18" charset="0"/>
                <a:cs typeface="Times New Roman" panose="02020603050405020304" pitchFamily="18" charset="0"/>
              </a:rPr>
              <a:t> decision trees.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Random Forest Algorithm:</a:t>
            </a:r>
          </a:p>
          <a:p>
            <a:pPr algn="just"/>
            <a:r>
              <a:rPr lang="en-IN" dirty="0">
                <a:latin typeface="Times New Roman" panose="02020603050405020304" pitchFamily="18" charset="0"/>
                <a:cs typeface="Times New Roman" panose="02020603050405020304" pitchFamily="18" charset="0"/>
              </a:rPr>
              <a:t>       1. Ensemble Learning</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Decision Trees in Random Forest</a:t>
            </a:r>
          </a:p>
          <a:p>
            <a:pPr algn="just"/>
            <a:r>
              <a:rPr lang="en-IN" dirty="0">
                <a:latin typeface="Times New Roman" panose="02020603050405020304" pitchFamily="18" charset="0"/>
                <a:cs typeface="Times New Roman" panose="02020603050405020304" pitchFamily="18" charset="0"/>
              </a:rPr>
              <a:t>       3. Reducing Overfitting</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4. Feature Importance</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5. High Predictive Accuracy</a:t>
            </a:r>
          </a:p>
          <a:p>
            <a:pPr algn="just"/>
            <a:r>
              <a:rPr lang="en-IN" dirty="0">
                <a:latin typeface="Times New Roman" panose="02020603050405020304" pitchFamily="18" charset="0"/>
                <a:cs typeface="Times New Roman" panose="02020603050405020304" pitchFamily="18" charset="0"/>
              </a:rPr>
              <a:t>       6. Scalability</a:t>
            </a:r>
          </a:p>
          <a:p>
            <a:pPr algn="just"/>
            <a:r>
              <a:rPr lang="en-IN" dirty="0">
                <a:latin typeface="Times New Roman" panose="02020603050405020304" pitchFamily="18" charset="0"/>
                <a:cs typeface="Times New Roman" panose="02020603050405020304" pitchFamily="18" charset="0"/>
              </a:rPr>
              <a:t>       7. Applications</a:t>
            </a:r>
          </a:p>
          <a:p>
            <a:pPr algn="just"/>
            <a:r>
              <a:rPr lang="en-IN" dirty="0">
                <a:latin typeface="Times New Roman" panose="02020603050405020304" pitchFamily="18" charset="0"/>
                <a:cs typeface="Times New Roman" panose="02020603050405020304" pitchFamily="18" charset="0"/>
              </a:rPr>
              <a:t>       8. Hyper-parameter Tuning</a:t>
            </a:r>
          </a:p>
          <a:p>
            <a:pPr algn="just"/>
            <a:r>
              <a:rPr lang="en-IN" dirty="0">
                <a:latin typeface="Times New Roman" panose="02020603050405020304" pitchFamily="18" charset="0"/>
                <a:cs typeface="Times New Roman" panose="02020603050405020304" pitchFamily="18" charset="0"/>
              </a:rPr>
              <a:t>       9. Limitations</a:t>
            </a:r>
          </a:p>
        </p:txBody>
      </p:sp>
      <p:pic>
        <p:nvPicPr>
          <p:cNvPr id="5" name="Picture 4">
            <a:extLst>
              <a:ext uri="{FF2B5EF4-FFF2-40B4-BE49-F238E27FC236}">
                <a16:creationId xmlns:a16="http://schemas.microsoft.com/office/drawing/2014/main" xmlns="" id="{1CE4B337-C338-4171-3B4A-54581A02534F}"/>
              </a:ext>
            </a:extLst>
          </p:cNvPr>
          <p:cNvPicPr>
            <a:picLocks noChangeAspect="1"/>
          </p:cNvPicPr>
          <p:nvPr/>
        </p:nvPicPr>
        <p:blipFill>
          <a:blip r:embed="rId2"/>
          <a:stretch>
            <a:fillRect/>
          </a:stretch>
        </p:blipFill>
        <p:spPr>
          <a:xfrm>
            <a:off x="5559640" y="3808675"/>
            <a:ext cx="6081070" cy="1765189"/>
          </a:xfrm>
          <a:prstGeom prst="rect">
            <a:avLst/>
          </a:prstGeom>
        </p:spPr>
      </p:pic>
      <p:sp>
        <p:nvSpPr>
          <p:cNvPr id="7" name="TextBox 6">
            <a:extLst>
              <a:ext uri="{FF2B5EF4-FFF2-40B4-BE49-F238E27FC236}">
                <a16:creationId xmlns:a16="http://schemas.microsoft.com/office/drawing/2014/main" xmlns="" id="{1346A7F7-942F-E6ED-2BDB-919C79BA5A3E}"/>
              </a:ext>
            </a:extLst>
          </p:cNvPr>
          <p:cNvSpPr txBox="1"/>
          <p:nvPr/>
        </p:nvSpPr>
        <p:spPr>
          <a:xfrm>
            <a:off x="5472486" y="5510705"/>
            <a:ext cx="6094674"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GIVEN INPUT EXPECTED OUTPUT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getting accuracy</a:t>
            </a:r>
          </a:p>
        </p:txBody>
      </p:sp>
    </p:spTree>
    <p:extLst>
      <p:ext uri="{BB962C8B-B14F-4D97-AF65-F5344CB8AC3E}">
        <p14:creationId xmlns:p14="http://schemas.microsoft.com/office/powerpoint/2010/main" val="134724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D5E02E-C938-3283-2740-8653777D0551}"/>
              </a:ext>
            </a:extLst>
          </p:cNvPr>
          <p:cNvSpPr txBox="1"/>
          <p:nvPr/>
        </p:nvSpPr>
        <p:spPr>
          <a:xfrm>
            <a:off x="779228" y="508883"/>
            <a:ext cx="6345141" cy="661720"/>
          </a:xfrm>
          <a:prstGeom prst="rect">
            <a:avLst/>
          </a:prstGeom>
          <a:noFill/>
        </p:spPr>
        <p:txBody>
          <a:bodyPr wrap="square" rtlCol="0">
            <a:spAutoFit/>
          </a:bodyPr>
          <a:lstStyle/>
          <a:p>
            <a:r>
              <a:rPr lang="en-IN" sz="3700" b="1" dirty="0"/>
              <a:t>Performance </a:t>
            </a:r>
            <a:r>
              <a:rPr lang="en-IN" sz="3700" b="1" dirty="0" smtClean="0"/>
              <a:t>Analysis</a:t>
            </a:r>
            <a:r>
              <a:rPr lang="en-IN" sz="3600" b="1" dirty="0"/>
              <a:t>:</a:t>
            </a:r>
            <a:endParaRPr lang="en-IN" sz="3600" b="1" dirty="0"/>
          </a:p>
        </p:txBody>
      </p:sp>
      <p:pic>
        <p:nvPicPr>
          <p:cNvPr id="3" name="Picture 2">
            <a:extLst>
              <a:ext uri="{FF2B5EF4-FFF2-40B4-BE49-F238E27FC236}">
                <a16:creationId xmlns:a16="http://schemas.microsoft.com/office/drawing/2014/main" xmlns="" id="{BD3CBB93-1680-EF0F-0C82-E20EBDC0C144}"/>
              </a:ext>
            </a:extLst>
          </p:cNvPr>
          <p:cNvPicPr>
            <a:picLocks noChangeAspect="1"/>
          </p:cNvPicPr>
          <p:nvPr/>
        </p:nvPicPr>
        <p:blipFill>
          <a:blip r:embed="rId2"/>
          <a:stretch>
            <a:fillRect/>
          </a:stretch>
        </p:blipFill>
        <p:spPr>
          <a:xfrm>
            <a:off x="1184744" y="1170603"/>
            <a:ext cx="9207611" cy="4603805"/>
          </a:xfrm>
          <a:prstGeom prst="rect">
            <a:avLst/>
          </a:prstGeom>
        </p:spPr>
      </p:pic>
      <p:sp>
        <p:nvSpPr>
          <p:cNvPr id="5" name="TextBox 4">
            <a:extLst>
              <a:ext uri="{FF2B5EF4-FFF2-40B4-BE49-F238E27FC236}">
                <a16:creationId xmlns:a16="http://schemas.microsoft.com/office/drawing/2014/main" xmlns="" id="{27E6D762-CE28-4D5F-B59C-E63453B885B3}"/>
              </a:ext>
            </a:extLst>
          </p:cNvPr>
          <p:cNvSpPr txBox="1"/>
          <p:nvPr/>
        </p:nvSpPr>
        <p:spPr>
          <a:xfrm>
            <a:off x="2337683" y="5957692"/>
            <a:ext cx="6633375" cy="400110"/>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Confusion Matrix For Decision  Tree Classifier Algorithm</a:t>
            </a:r>
          </a:p>
        </p:txBody>
      </p:sp>
    </p:spTree>
    <p:extLst>
      <p:ext uri="{BB962C8B-B14F-4D97-AF65-F5344CB8AC3E}">
        <p14:creationId xmlns:p14="http://schemas.microsoft.com/office/powerpoint/2010/main" val="259194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AB175A4-1F7C-5C48-A01D-AE436A825E1F}"/>
              </a:ext>
            </a:extLst>
          </p:cNvPr>
          <p:cNvPicPr>
            <a:picLocks noChangeAspect="1"/>
          </p:cNvPicPr>
          <p:nvPr/>
        </p:nvPicPr>
        <p:blipFill>
          <a:blip r:embed="rId2"/>
          <a:stretch>
            <a:fillRect/>
          </a:stretch>
        </p:blipFill>
        <p:spPr>
          <a:xfrm>
            <a:off x="1447137" y="0"/>
            <a:ext cx="8499945" cy="5510254"/>
          </a:xfrm>
          <a:prstGeom prst="rect">
            <a:avLst/>
          </a:prstGeom>
        </p:spPr>
      </p:pic>
      <p:sp>
        <p:nvSpPr>
          <p:cNvPr id="4" name="TextBox 3">
            <a:extLst>
              <a:ext uri="{FF2B5EF4-FFF2-40B4-BE49-F238E27FC236}">
                <a16:creationId xmlns:a16="http://schemas.microsoft.com/office/drawing/2014/main" xmlns="" id="{254011C7-6008-8CDE-8D7E-1CACBBE9FAB4}"/>
              </a:ext>
            </a:extLst>
          </p:cNvPr>
          <p:cNvSpPr txBox="1"/>
          <p:nvPr/>
        </p:nvSpPr>
        <p:spPr>
          <a:xfrm>
            <a:off x="2816750" y="5611834"/>
            <a:ext cx="6094674" cy="400110"/>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Confusion Matrix For Random Forest Algorithm</a:t>
            </a:r>
          </a:p>
        </p:txBody>
      </p:sp>
    </p:spTree>
    <p:extLst>
      <p:ext uri="{BB962C8B-B14F-4D97-AF65-F5344CB8AC3E}">
        <p14:creationId xmlns:p14="http://schemas.microsoft.com/office/powerpoint/2010/main" val="208798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79FD91A-C38C-920B-753E-2A035FA80AAE}"/>
              </a:ext>
            </a:extLst>
          </p:cNvPr>
          <p:cNvSpPr txBox="1"/>
          <p:nvPr/>
        </p:nvSpPr>
        <p:spPr>
          <a:xfrm>
            <a:off x="906448" y="477078"/>
            <a:ext cx="6448508" cy="584775"/>
          </a:xfrm>
          <a:prstGeom prst="rect">
            <a:avLst/>
          </a:prstGeom>
          <a:noFill/>
        </p:spPr>
        <p:txBody>
          <a:bodyPr wrap="square" rtlCol="0">
            <a:spAutoFit/>
          </a:bodyPr>
          <a:lstStyle/>
          <a:p>
            <a:r>
              <a:rPr lang="en-IN" sz="3200" b="1" dirty="0"/>
              <a:t>Output:</a:t>
            </a:r>
          </a:p>
        </p:txBody>
      </p:sp>
      <p:pic>
        <p:nvPicPr>
          <p:cNvPr id="3" name="Picture 2">
            <a:extLst>
              <a:ext uri="{FF2B5EF4-FFF2-40B4-BE49-F238E27FC236}">
                <a16:creationId xmlns:a16="http://schemas.microsoft.com/office/drawing/2014/main" xmlns="" id="{9C7AA90C-A86E-5B8C-0816-08BB964289AF}"/>
              </a:ext>
            </a:extLst>
          </p:cNvPr>
          <p:cNvPicPr>
            <a:picLocks noChangeAspect="1"/>
          </p:cNvPicPr>
          <p:nvPr/>
        </p:nvPicPr>
        <p:blipFill>
          <a:blip r:embed="rId2"/>
          <a:stretch>
            <a:fillRect/>
          </a:stretch>
        </p:blipFill>
        <p:spPr>
          <a:xfrm>
            <a:off x="1242350" y="1495259"/>
            <a:ext cx="8943975" cy="4070654"/>
          </a:xfrm>
          <a:prstGeom prst="rect">
            <a:avLst/>
          </a:prstGeom>
        </p:spPr>
      </p:pic>
    </p:spTree>
    <p:extLst>
      <p:ext uri="{BB962C8B-B14F-4D97-AF65-F5344CB8AC3E}">
        <p14:creationId xmlns:p14="http://schemas.microsoft.com/office/powerpoint/2010/main" val="379825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23C40FC-A790-6883-76E7-E8CF9CE96757}"/>
              </a:ext>
            </a:extLst>
          </p:cNvPr>
          <p:cNvPicPr>
            <a:picLocks noChangeAspect="1"/>
          </p:cNvPicPr>
          <p:nvPr/>
        </p:nvPicPr>
        <p:blipFill>
          <a:blip r:embed="rId2"/>
          <a:stretch>
            <a:fillRect/>
          </a:stretch>
        </p:blipFill>
        <p:spPr>
          <a:xfrm>
            <a:off x="1217457" y="1001863"/>
            <a:ext cx="9015872" cy="4485509"/>
          </a:xfrm>
          <a:prstGeom prst="rect">
            <a:avLst/>
          </a:prstGeom>
        </p:spPr>
      </p:pic>
    </p:spTree>
    <p:extLst>
      <p:ext uri="{BB962C8B-B14F-4D97-AF65-F5344CB8AC3E}">
        <p14:creationId xmlns:p14="http://schemas.microsoft.com/office/powerpoint/2010/main" val="194945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657ED80-2D41-4AC7-DA86-3A14DCD11A52}"/>
              </a:ext>
            </a:extLst>
          </p:cNvPr>
          <p:cNvPicPr>
            <a:picLocks noChangeAspect="1"/>
          </p:cNvPicPr>
          <p:nvPr/>
        </p:nvPicPr>
        <p:blipFill>
          <a:blip r:embed="rId2"/>
          <a:stretch>
            <a:fillRect/>
          </a:stretch>
        </p:blipFill>
        <p:spPr>
          <a:xfrm>
            <a:off x="1470991" y="662394"/>
            <a:ext cx="8820771" cy="5276443"/>
          </a:xfrm>
          <a:prstGeom prst="rect">
            <a:avLst/>
          </a:prstGeom>
        </p:spPr>
      </p:pic>
    </p:spTree>
    <p:extLst>
      <p:ext uri="{BB962C8B-B14F-4D97-AF65-F5344CB8AC3E}">
        <p14:creationId xmlns:p14="http://schemas.microsoft.com/office/powerpoint/2010/main" val="171750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9F38A4E-62FB-E163-555C-6D152DCE456D}"/>
              </a:ext>
            </a:extLst>
          </p:cNvPr>
          <p:cNvPicPr>
            <a:picLocks noChangeAspect="1"/>
          </p:cNvPicPr>
          <p:nvPr/>
        </p:nvPicPr>
        <p:blipFill>
          <a:blip r:embed="rId2"/>
          <a:stretch>
            <a:fillRect/>
          </a:stretch>
        </p:blipFill>
        <p:spPr>
          <a:xfrm>
            <a:off x="1838325" y="909637"/>
            <a:ext cx="8515350" cy="5038725"/>
          </a:xfrm>
          <a:prstGeom prst="rect">
            <a:avLst/>
          </a:prstGeom>
        </p:spPr>
      </p:pic>
    </p:spTree>
    <p:extLst>
      <p:ext uri="{BB962C8B-B14F-4D97-AF65-F5344CB8AC3E}">
        <p14:creationId xmlns:p14="http://schemas.microsoft.com/office/powerpoint/2010/main" val="45170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ABSTRACT: </a:t>
            </a:r>
            <a:endParaRPr lang="en-IN" dirty="0"/>
          </a:p>
        </p:txBody>
      </p:sp>
      <p:sp>
        <p:nvSpPr>
          <p:cNvPr id="3" name="Content Placeholder 2"/>
          <p:cNvSpPr>
            <a:spLocks noGrp="1"/>
          </p:cNvSpPr>
          <p:nvPr>
            <p:ph idx="1"/>
          </p:nvPr>
        </p:nvSpPr>
        <p:spPr>
          <a:xfrm>
            <a:off x="1154954" y="2387368"/>
            <a:ext cx="9909286" cy="3416300"/>
          </a:xfrm>
        </p:spPr>
        <p:txBody>
          <a:bodyPr>
            <a:noAutofit/>
          </a:bodyPr>
          <a:lstStyle/>
          <a:p>
            <a:pPr algn="just"/>
            <a:r>
              <a:rPr lang="en-IN" dirty="0">
                <a:latin typeface="Times New Roman" panose="02020603050405020304" pitchFamily="18" charset="0"/>
                <a:cs typeface="Times New Roman" panose="02020603050405020304" pitchFamily="18" charset="0"/>
              </a:rPr>
              <a:t>The rise of social media platforms has brought about both positive and negative impacts on society. One significant challenge is the prevalence of hate speech and its potential contribution to mental health issues such as </a:t>
            </a:r>
            <a:r>
              <a:rPr lang="en-IN" dirty="0">
                <a:solidFill>
                  <a:schemeClr val="accent1">
                    <a:lumMod val="75000"/>
                  </a:schemeClr>
                </a:solidFill>
                <a:latin typeface="Times New Roman" panose="02020603050405020304" pitchFamily="18" charset="0"/>
                <a:cs typeface="Times New Roman" panose="02020603050405020304" pitchFamily="18" charset="0"/>
              </a:rPr>
              <a:t>depression</a:t>
            </a:r>
            <a:r>
              <a:rPr lang="en-IN" dirty="0">
                <a:latin typeface="Times New Roman" panose="02020603050405020304" pitchFamily="18" charset="0"/>
                <a:cs typeface="Times New Roman" panose="02020603050405020304" pitchFamily="18" charset="0"/>
              </a:rPr>
              <a:t>. This abstract presents an overview of the classification of hate speech and depression using </a:t>
            </a:r>
            <a:r>
              <a:rPr lang="en-IN" dirty="0">
                <a:solidFill>
                  <a:schemeClr val="accent1">
                    <a:lumMod val="75000"/>
                  </a:schemeClr>
                </a:solidFill>
                <a:latin typeface="Times New Roman" panose="02020603050405020304" pitchFamily="18" charset="0"/>
                <a:cs typeface="Times New Roman" panose="02020603050405020304" pitchFamily="18" charset="0"/>
              </a:rPr>
              <a:t>machine learning </a:t>
            </a:r>
            <a:r>
              <a:rPr lang="en-IN" dirty="0">
                <a:latin typeface="Times New Roman" panose="02020603050405020304" pitchFamily="18" charset="0"/>
                <a:cs typeface="Times New Roman" panose="02020603050405020304" pitchFamily="18" charset="0"/>
              </a:rPr>
              <a:t>techniques. </a:t>
            </a:r>
          </a:p>
          <a:p>
            <a:pPr algn="just"/>
            <a:r>
              <a:rPr lang="en-IN" dirty="0">
                <a:latin typeface="Times New Roman" panose="02020603050405020304" pitchFamily="18" charset="0"/>
                <a:cs typeface="Times New Roman" panose="02020603050405020304" pitchFamily="18" charset="0"/>
              </a:rPr>
              <a:t>To address the problem of hate speech, a machine learning-based approach is proposed. By employing supervised learning algorithms, a model is trained on a labelled dataset containing instances of hate speech to identify </a:t>
            </a:r>
            <a:r>
              <a:rPr lang="en-IN" dirty="0">
                <a:solidFill>
                  <a:schemeClr val="accent1">
                    <a:lumMod val="75000"/>
                  </a:schemeClr>
                </a:solidFill>
                <a:latin typeface="Times New Roman" panose="02020603050405020304" pitchFamily="18" charset="0"/>
                <a:cs typeface="Times New Roman" panose="02020603050405020304" pitchFamily="18" charset="0"/>
              </a:rPr>
              <a:t>patterns and features indicative of hate speech.</a:t>
            </a:r>
          </a:p>
          <a:p>
            <a:pPr algn="just"/>
            <a:r>
              <a:rPr lang="en-IN" dirty="0">
                <a:latin typeface="Times New Roman" panose="02020603050405020304" pitchFamily="18" charset="0"/>
                <a:cs typeface="Times New Roman" panose="02020603050405020304" pitchFamily="18" charset="0"/>
              </a:rPr>
              <a:t>The effectiveness of the model is evaluated using appropriate performance metrics, aiming to achieve </a:t>
            </a:r>
            <a:r>
              <a:rPr lang="en-IN" dirty="0">
                <a:solidFill>
                  <a:schemeClr val="accent1">
                    <a:lumMod val="75000"/>
                  </a:schemeClr>
                </a:solidFill>
                <a:latin typeface="Times New Roman" panose="02020603050405020304" pitchFamily="18" charset="0"/>
                <a:cs typeface="Times New Roman" panose="02020603050405020304" pitchFamily="18" charset="0"/>
              </a:rPr>
              <a:t>accurate hate speech detection</a:t>
            </a:r>
            <a:r>
              <a:rPr lang="en-IN" dirty="0">
                <a:latin typeface="Times New Roman" panose="02020603050405020304" pitchFamily="18" charset="0"/>
                <a:cs typeface="Times New Roman" panose="02020603050405020304" pitchFamily="18" charset="0"/>
              </a:rPr>
              <a:t>. Furthermore, the abstract highlights the classification of depression using machine learning methods. By leveraging both </a:t>
            </a:r>
            <a:r>
              <a:rPr lang="en-IN" dirty="0">
                <a:solidFill>
                  <a:schemeClr val="accent1">
                    <a:lumMod val="75000"/>
                  </a:schemeClr>
                </a:solidFill>
                <a:latin typeface="Times New Roman" panose="02020603050405020304" pitchFamily="18" charset="0"/>
                <a:cs typeface="Times New Roman" panose="02020603050405020304" pitchFamily="18" charset="0"/>
              </a:rPr>
              <a:t>supervised and unsupervised learning techniques</a:t>
            </a:r>
            <a:r>
              <a:rPr lang="en-IN" dirty="0">
                <a:latin typeface="Times New Roman" panose="02020603050405020304" pitchFamily="18" charset="0"/>
                <a:cs typeface="Times New Roman" panose="02020603050405020304" pitchFamily="18" charset="0"/>
              </a:rPr>
              <a:t>, a model is developed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textual data, particularly social media posts.</a:t>
            </a:r>
          </a:p>
          <a:p>
            <a:pPr algn="just"/>
            <a:r>
              <a:rPr lang="en-IN" dirty="0">
                <a:latin typeface="Times New Roman" panose="02020603050405020304" pitchFamily="18" charset="0"/>
                <a:cs typeface="Times New Roman" panose="02020603050405020304" pitchFamily="18" charset="0"/>
              </a:rPr>
              <a:t>Keywords: Hate speech, depression, classification, machine learning, supervised learning, unsupervised learning, social media, online environment, mental health.</a:t>
            </a:r>
          </a:p>
        </p:txBody>
      </p:sp>
    </p:spTree>
    <p:extLst>
      <p:ext uri="{BB962C8B-B14F-4D97-AF65-F5344CB8AC3E}">
        <p14:creationId xmlns:p14="http://schemas.microsoft.com/office/powerpoint/2010/main" val="2598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2CE9CC-EAF5-1D23-D007-2C20A685CAF2}"/>
              </a:ext>
            </a:extLst>
          </p:cNvPr>
          <p:cNvSpPr>
            <a:spLocks noGrp="1"/>
          </p:cNvSpPr>
          <p:nvPr>
            <p:ph type="title"/>
          </p:nvPr>
        </p:nvSpPr>
        <p:spPr>
          <a:xfrm>
            <a:off x="598516" y="398398"/>
            <a:ext cx="8800207" cy="1372986"/>
          </a:xfrm>
        </p:spPr>
        <p:txBody>
          <a:bodyPr/>
          <a:lstStyle/>
          <a:p>
            <a:r>
              <a:rPr lang="en-IN" sz="3600" b="1" dirty="0"/>
              <a:t>LITERATURE SURVEY :</a:t>
            </a:r>
          </a:p>
        </p:txBody>
      </p:sp>
      <p:graphicFrame>
        <p:nvGraphicFramePr>
          <p:cNvPr id="6" name="Table 5">
            <a:extLst>
              <a:ext uri="{FF2B5EF4-FFF2-40B4-BE49-F238E27FC236}">
                <a16:creationId xmlns:a16="http://schemas.microsoft.com/office/drawing/2014/main" xmlns="" id="{7F56DADA-87AB-009A-A48D-5A930945FEA4}"/>
              </a:ext>
            </a:extLst>
          </p:cNvPr>
          <p:cNvGraphicFramePr>
            <a:graphicFrameLocks noGrp="1"/>
          </p:cNvGraphicFramePr>
          <p:nvPr>
            <p:extLst>
              <p:ext uri="{D42A27DB-BD31-4B8C-83A1-F6EECF244321}">
                <p14:modId xmlns:p14="http://schemas.microsoft.com/office/powerpoint/2010/main" val="4254100774"/>
              </p:ext>
            </p:extLst>
          </p:nvPr>
        </p:nvGraphicFramePr>
        <p:xfrm>
          <a:off x="465513" y="1870364"/>
          <a:ext cx="11255432" cy="4788131"/>
        </p:xfrm>
        <a:graphic>
          <a:graphicData uri="http://schemas.openxmlformats.org/drawingml/2006/table">
            <a:tbl>
              <a:tblPr firstRow="1" bandRow="1">
                <a:tableStyleId>{5C22544A-7EE6-4342-B048-85BDC9FD1C3A}</a:tableStyleId>
              </a:tblPr>
              <a:tblGrid>
                <a:gridCol w="998938">
                  <a:extLst>
                    <a:ext uri="{9D8B030D-6E8A-4147-A177-3AD203B41FA5}">
                      <a16:colId xmlns:a16="http://schemas.microsoft.com/office/drawing/2014/main" xmlns="" val="2527430865"/>
                    </a:ext>
                  </a:extLst>
                </a:gridCol>
                <a:gridCol w="1578711">
                  <a:extLst>
                    <a:ext uri="{9D8B030D-6E8A-4147-A177-3AD203B41FA5}">
                      <a16:colId xmlns:a16="http://schemas.microsoft.com/office/drawing/2014/main" xmlns="" val="2744050801"/>
                    </a:ext>
                  </a:extLst>
                </a:gridCol>
                <a:gridCol w="2406976">
                  <a:extLst>
                    <a:ext uri="{9D8B030D-6E8A-4147-A177-3AD203B41FA5}">
                      <a16:colId xmlns:a16="http://schemas.microsoft.com/office/drawing/2014/main" xmlns="" val="2754695038"/>
                    </a:ext>
                  </a:extLst>
                </a:gridCol>
                <a:gridCol w="4002953">
                  <a:extLst>
                    <a:ext uri="{9D8B030D-6E8A-4147-A177-3AD203B41FA5}">
                      <a16:colId xmlns:a16="http://schemas.microsoft.com/office/drawing/2014/main" xmlns="" val="3718094125"/>
                    </a:ext>
                  </a:extLst>
                </a:gridCol>
                <a:gridCol w="2267854">
                  <a:extLst>
                    <a:ext uri="{9D8B030D-6E8A-4147-A177-3AD203B41FA5}">
                      <a16:colId xmlns:a16="http://schemas.microsoft.com/office/drawing/2014/main" xmlns="" val="1405497558"/>
                    </a:ext>
                  </a:extLst>
                </a:gridCol>
              </a:tblGrid>
              <a:tr h="1064600">
                <a:tc>
                  <a:txBody>
                    <a:bodyPr/>
                    <a:lstStyle/>
                    <a:p>
                      <a:r>
                        <a:rPr lang="en-IN" dirty="0"/>
                        <a:t>S.NO.</a:t>
                      </a:r>
                    </a:p>
                  </a:txBody>
                  <a:tcPr/>
                </a:tc>
                <a:tc>
                  <a:txBody>
                    <a:bodyPr/>
                    <a:lstStyle/>
                    <a:p>
                      <a:r>
                        <a:rPr lang="en-IN" dirty="0"/>
                        <a:t>DATE</a:t>
                      </a:r>
                    </a:p>
                  </a:txBody>
                  <a:tcPr/>
                </a:tc>
                <a:tc>
                  <a:txBody>
                    <a:bodyPr/>
                    <a:lstStyle/>
                    <a:p>
                      <a:r>
                        <a:rPr lang="en-IN" dirty="0"/>
                        <a:t>AUTHORS</a:t>
                      </a:r>
                    </a:p>
                  </a:txBody>
                  <a:tcPr/>
                </a:tc>
                <a:tc>
                  <a:txBody>
                    <a:bodyPr/>
                    <a:lstStyle/>
                    <a:p>
                      <a:r>
                        <a:rPr lang="en-IN" dirty="0">
                          <a:solidFill>
                            <a:schemeClr val="bg1"/>
                          </a:solidFill>
                        </a:rPr>
                        <a:t>TITLE </a:t>
                      </a:r>
                    </a:p>
                  </a:txBody>
                  <a:tcPr/>
                </a:tc>
                <a:tc>
                  <a:txBody>
                    <a:bodyPr/>
                    <a:lstStyle/>
                    <a:p>
                      <a:r>
                        <a:rPr lang="en-IN" dirty="0">
                          <a:solidFill>
                            <a:schemeClr val="bg1"/>
                          </a:solidFill>
                        </a:rPr>
                        <a:t>METHODOLOGY</a:t>
                      </a:r>
                    </a:p>
                  </a:txBody>
                  <a:tcPr/>
                </a:tc>
                <a:extLst>
                  <a:ext uri="{0D108BD9-81ED-4DB2-BD59-A6C34878D82A}">
                    <a16:rowId xmlns:a16="http://schemas.microsoft.com/office/drawing/2014/main" xmlns="" val="1469176349"/>
                  </a:ext>
                </a:extLst>
              </a:tr>
              <a:tr h="1332849">
                <a:tc>
                  <a:txBody>
                    <a:bodyPr/>
                    <a:lstStyle/>
                    <a:p>
                      <a:r>
                        <a:rPr lang="en-IN" dirty="0"/>
                        <a:t>1.</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Sharifa </a:t>
                      </a:r>
                      <a:r>
                        <a:rPr lang="en-IN" dirty="0" err="1">
                          <a:latin typeface="Times New Roman" panose="02020603050405020304" pitchFamily="18" charset="0"/>
                          <a:cs typeface="Times New Roman" panose="02020603050405020304" pitchFamily="18" charset="0"/>
                        </a:rPr>
                        <a:t>Alghowinem</a:t>
                      </a:r>
                      <a:r>
                        <a:rPr lang="en-IN" dirty="0">
                          <a:latin typeface="Times New Roman" panose="02020603050405020304" pitchFamily="18" charset="0"/>
                          <a:cs typeface="Times New Roman" panose="02020603050405020304" pitchFamily="18" charset="0"/>
                        </a:rPr>
                        <a:t> , Tom Gedeon , Senior Member</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Interpretation of Depression Detection Models</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via Feature Selection Methods</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Artificial Intelligence</a:t>
                      </a:r>
                    </a:p>
                  </a:txBody>
                  <a:tcPr/>
                </a:tc>
                <a:extLst>
                  <a:ext uri="{0D108BD9-81ED-4DB2-BD59-A6C34878D82A}">
                    <a16:rowId xmlns:a16="http://schemas.microsoft.com/office/drawing/2014/main" xmlns="" val="3801637277"/>
                  </a:ext>
                </a:extLst>
              </a:tr>
              <a:tr h="1229642">
                <a:tc>
                  <a:txBody>
                    <a:bodyPr/>
                    <a:lstStyle/>
                    <a:p>
                      <a:r>
                        <a:rPr lang="en-IN" dirty="0"/>
                        <a:t>2.</a:t>
                      </a:r>
                    </a:p>
                  </a:txBody>
                  <a:tcPr/>
                </a:tc>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latin typeface="Times New Roman" panose="02020603050405020304" pitchFamily="18" charset="0"/>
                          <a:cs typeface="Times New Roman" panose="02020603050405020304" pitchFamily="18" charset="0"/>
                        </a:rPr>
                        <a:t>Purva </a:t>
                      </a:r>
                      <a:r>
                        <a:rPr lang="en-IN" dirty="0" err="1">
                          <a:latin typeface="Times New Roman" panose="02020603050405020304" pitchFamily="18" charset="0"/>
                          <a:cs typeface="Times New Roman" panose="02020603050405020304" pitchFamily="18" charset="0"/>
                        </a:rPr>
                        <a:t>Mankar</a:t>
                      </a:r>
                      <a:r>
                        <a:rPr lang="en-IN" dirty="0">
                          <a:latin typeface="Times New Roman" panose="02020603050405020304" pitchFamily="18" charset="0"/>
                          <a:cs typeface="Times New Roman" panose="02020603050405020304" pitchFamily="18" charset="0"/>
                        </a:rPr>
                        <a:t> 1, Akshaya </a:t>
                      </a:r>
                      <a:r>
                        <a:rPr lang="en-IN" dirty="0" err="1">
                          <a:latin typeface="Times New Roman" panose="02020603050405020304" pitchFamily="18" charset="0"/>
                          <a:cs typeface="Times New Roman" panose="02020603050405020304" pitchFamily="18" charset="0"/>
                        </a:rPr>
                        <a:t>Gangurde</a:t>
                      </a:r>
                      <a:r>
                        <a:rPr lang="en-IN" dirty="0">
                          <a:latin typeface="Times New Roman" panose="02020603050405020304" pitchFamily="18" charset="0"/>
                          <a:cs typeface="Times New Roman" panose="02020603050405020304" pitchFamily="18" charset="0"/>
                        </a:rPr>
                        <a:t> 2, </a:t>
                      </a:r>
                      <a:r>
                        <a:rPr lang="en-IN" dirty="0" err="1">
                          <a:latin typeface="Times New Roman" panose="02020603050405020304" pitchFamily="18" charset="0"/>
                          <a:cs typeface="Times New Roman" panose="02020603050405020304" pitchFamily="18" charset="0"/>
                        </a:rPr>
                        <a:t>Deptii</a:t>
                      </a:r>
                      <a:r>
                        <a:rPr lang="en-IN" dirty="0">
                          <a:latin typeface="Times New Roman" panose="02020603050405020304" pitchFamily="18" charset="0"/>
                          <a:cs typeface="Times New Roman" panose="02020603050405020304" pitchFamily="18" charset="0"/>
                        </a:rPr>
                        <a:t> Chaudhari</a:t>
                      </a:r>
                    </a:p>
                  </a:txBody>
                  <a:tcPr/>
                </a:tc>
                <a:tc>
                  <a:txBody>
                    <a:bodyPr/>
                    <a:lstStyle/>
                    <a:p>
                      <a:r>
                        <a:rPr lang="en-US" dirty="0">
                          <a:latin typeface="Times New Roman" panose="02020603050405020304" pitchFamily="18" charset="0"/>
                          <a:cs typeface="Times New Roman" panose="02020603050405020304" pitchFamily="18" charset="0"/>
                        </a:rPr>
                        <a:t>Machine Learning Models for Hate Speech and </a:t>
                      </a:r>
                      <a:r>
                        <a:rPr lang="en-US" dirty="0" err="1">
                          <a:latin typeface="Times New Roman" panose="02020603050405020304" pitchFamily="18" charset="0"/>
                          <a:cs typeface="Times New Roman" panose="02020603050405020304" pitchFamily="18" charset="0"/>
                        </a:rPr>
                        <a:t>OffensiveLanguage</a:t>
                      </a:r>
                      <a:r>
                        <a:rPr lang="en-US" dirty="0">
                          <a:latin typeface="Times New Roman" panose="02020603050405020304" pitchFamily="18" charset="0"/>
                          <a:cs typeface="Times New Roman" panose="02020603050405020304" pitchFamily="18" charset="0"/>
                        </a:rPr>
                        <a:t> Identification for Indo-Aryan Language: Hindi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Artificial Intelligence and Machine Learning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34736910"/>
                  </a:ext>
                </a:extLst>
              </a:tr>
              <a:tr h="1161040">
                <a:tc>
                  <a:txBody>
                    <a:bodyPr/>
                    <a:lstStyle/>
                    <a:p>
                      <a:r>
                        <a:rPr lang="en-IN"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2019</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Yiwen</a:t>
                      </a:r>
                      <a:r>
                        <a:rPr lang="en-IN" dirty="0">
                          <a:latin typeface="Times New Roman" panose="02020603050405020304" pitchFamily="18" charset="0"/>
                          <a:cs typeface="Times New Roman" panose="02020603050405020304" pitchFamily="18" charset="0"/>
                        </a:rPr>
                        <a:t> Tang and Nicole Dalzell</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Classifying Hate Speech Using a Two-</a:t>
                      </a:r>
                      <a:r>
                        <a:rPr lang="en-US" dirty="0" err="1">
                          <a:latin typeface="Times New Roman" panose="02020603050405020304" pitchFamily="18" charset="0"/>
                          <a:cs typeface="Times New Roman" panose="02020603050405020304" pitchFamily="18" charset="0"/>
                        </a:rPr>
                        <a:t>LayerModel</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Machine Learning</a:t>
                      </a:r>
                    </a:p>
                    <a:p>
                      <a:endParaRPr lang="en-IN" dirty="0"/>
                    </a:p>
                  </a:txBody>
                  <a:tcPr/>
                </a:tc>
                <a:extLst>
                  <a:ext uri="{0D108BD9-81ED-4DB2-BD59-A6C34878D82A}">
                    <a16:rowId xmlns:a16="http://schemas.microsoft.com/office/drawing/2014/main" xmlns="" val="2064072039"/>
                  </a:ext>
                </a:extLst>
              </a:tr>
            </a:tbl>
          </a:graphicData>
        </a:graphic>
      </p:graphicFrame>
    </p:spTree>
    <p:extLst>
      <p:ext uri="{BB962C8B-B14F-4D97-AF65-F5344CB8AC3E}">
        <p14:creationId xmlns:p14="http://schemas.microsoft.com/office/powerpoint/2010/main" val="389063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8A331A7E-593B-04AB-E155-C047BF0B37D6}"/>
              </a:ext>
            </a:extLst>
          </p:cNvPr>
          <p:cNvGraphicFramePr>
            <a:graphicFrameLocks noGrp="1"/>
          </p:cNvGraphicFramePr>
          <p:nvPr>
            <p:extLst>
              <p:ext uri="{D42A27DB-BD31-4B8C-83A1-F6EECF244321}">
                <p14:modId xmlns:p14="http://schemas.microsoft.com/office/powerpoint/2010/main" val="1167739883"/>
              </p:ext>
            </p:extLst>
          </p:nvPr>
        </p:nvGraphicFramePr>
        <p:xfrm>
          <a:off x="259742" y="416816"/>
          <a:ext cx="11847444" cy="5172951"/>
        </p:xfrm>
        <a:graphic>
          <a:graphicData uri="http://schemas.openxmlformats.org/drawingml/2006/table">
            <a:tbl>
              <a:tblPr firstRow="1" bandRow="1">
                <a:tableStyleId>{5C22544A-7EE6-4342-B048-85BDC9FD1C3A}</a:tableStyleId>
              </a:tblPr>
              <a:tblGrid>
                <a:gridCol w="911032">
                  <a:extLst>
                    <a:ext uri="{9D8B030D-6E8A-4147-A177-3AD203B41FA5}">
                      <a16:colId xmlns:a16="http://schemas.microsoft.com/office/drawing/2014/main" xmlns="" val="2527430865"/>
                    </a:ext>
                  </a:extLst>
                </a:gridCol>
                <a:gridCol w="1683366">
                  <a:extLst>
                    <a:ext uri="{9D8B030D-6E8A-4147-A177-3AD203B41FA5}">
                      <a16:colId xmlns:a16="http://schemas.microsoft.com/office/drawing/2014/main" xmlns="" val="2744050801"/>
                    </a:ext>
                  </a:extLst>
                </a:gridCol>
                <a:gridCol w="2566538">
                  <a:extLst>
                    <a:ext uri="{9D8B030D-6E8A-4147-A177-3AD203B41FA5}">
                      <a16:colId xmlns:a16="http://schemas.microsoft.com/office/drawing/2014/main" xmlns="" val="2754695038"/>
                    </a:ext>
                  </a:extLst>
                </a:gridCol>
                <a:gridCol w="4268314">
                  <a:extLst>
                    <a:ext uri="{9D8B030D-6E8A-4147-A177-3AD203B41FA5}">
                      <a16:colId xmlns:a16="http://schemas.microsoft.com/office/drawing/2014/main" xmlns="" val="3718094125"/>
                    </a:ext>
                  </a:extLst>
                </a:gridCol>
                <a:gridCol w="2418194">
                  <a:extLst>
                    <a:ext uri="{9D8B030D-6E8A-4147-A177-3AD203B41FA5}">
                      <a16:colId xmlns:a16="http://schemas.microsoft.com/office/drawing/2014/main" xmlns="" val="1405497558"/>
                    </a:ext>
                  </a:extLst>
                </a:gridCol>
              </a:tblGrid>
              <a:tr h="1077725">
                <a:tc>
                  <a:txBody>
                    <a:bodyPr/>
                    <a:lstStyle/>
                    <a:p>
                      <a:r>
                        <a:rPr lang="en-IN" dirty="0"/>
                        <a:t>S.NO.</a:t>
                      </a:r>
                    </a:p>
                  </a:txBody>
                  <a:tcPr/>
                </a:tc>
                <a:tc>
                  <a:txBody>
                    <a:bodyPr/>
                    <a:lstStyle/>
                    <a:p>
                      <a:r>
                        <a:rPr lang="en-IN" dirty="0"/>
                        <a:t>DATE</a:t>
                      </a:r>
                    </a:p>
                  </a:txBody>
                  <a:tcPr/>
                </a:tc>
                <a:tc>
                  <a:txBody>
                    <a:bodyPr/>
                    <a:lstStyle/>
                    <a:p>
                      <a:r>
                        <a:rPr lang="en-IN" dirty="0"/>
                        <a:t>AUTHORS</a:t>
                      </a:r>
                    </a:p>
                  </a:txBody>
                  <a:tcPr/>
                </a:tc>
                <a:tc>
                  <a:txBody>
                    <a:bodyPr/>
                    <a:lstStyle/>
                    <a:p>
                      <a:r>
                        <a:rPr lang="en-IN" dirty="0">
                          <a:solidFill>
                            <a:schemeClr val="bg1"/>
                          </a:solidFill>
                        </a:rPr>
                        <a:t>TITLE </a:t>
                      </a:r>
                    </a:p>
                  </a:txBody>
                  <a:tcPr/>
                </a:tc>
                <a:tc>
                  <a:txBody>
                    <a:bodyPr/>
                    <a:lstStyle/>
                    <a:p>
                      <a:r>
                        <a:rPr lang="en-IN" dirty="0">
                          <a:solidFill>
                            <a:schemeClr val="bg1"/>
                          </a:solidFill>
                        </a:rPr>
                        <a:t>METHODOLOGY</a:t>
                      </a:r>
                    </a:p>
                  </a:txBody>
                  <a:tcPr/>
                </a:tc>
                <a:extLst>
                  <a:ext uri="{0D108BD9-81ED-4DB2-BD59-A6C34878D82A}">
                    <a16:rowId xmlns:a16="http://schemas.microsoft.com/office/drawing/2014/main" xmlns="" val="1469176349"/>
                  </a:ext>
                </a:extLst>
              </a:tr>
              <a:tr h="1758780">
                <a:tc>
                  <a:txBody>
                    <a:bodyPr/>
                    <a:lstStyle/>
                    <a:p>
                      <a:r>
                        <a:rPr lang="en-IN" dirty="0"/>
                        <a:t>4.</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Olumide Ebenezer Ojo , Thang-Hoang Ta1, Alexander </a:t>
                      </a:r>
                      <a:r>
                        <a:rPr lang="en-IN" dirty="0" err="1">
                          <a:latin typeface="Times New Roman" panose="02020603050405020304" pitchFamily="18" charset="0"/>
                          <a:cs typeface="Times New Roman" panose="02020603050405020304" pitchFamily="18" charset="0"/>
                        </a:rPr>
                        <a:t>Gelbukh</a:t>
                      </a:r>
                      <a:r>
                        <a:rPr lang="en-IN" dirty="0">
                          <a:latin typeface="Times New Roman" panose="02020603050405020304" pitchFamily="18" charset="0"/>
                          <a:cs typeface="Times New Roman" panose="02020603050405020304" pitchFamily="18" charset="0"/>
                        </a:rPr>
                        <a:t> , Hiram Calvo , Grigori Sidorov , </a:t>
                      </a:r>
                      <a:r>
                        <a:rPr lang="en-IN" dirty="0" err="1">
                          <a:latin typeface="Times New Roman" panose="02020603050405020304" pitchFamily="18" charset="0"/>
                          <a:cs typeface="Times New Roman" panose="02020603050405020304" pitchFamily="18" charset="0"/>
                        </a:rPr>
                        <a:t>Olaronke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Oluwayemisi</a:t>
                      </a:r>
                      <a:r>
                        <a:rPr lang="en-IN" dirty="0">
                          <a:latin typeface="Times New Roman" panose="02020603050405020304" pitchFamily="18" charset="0"/>
                          <a:cs typeface="Times New Roman" panose="02020603050405020304" pitchFamily="18" charset="0"/>
                        </a:rPr>
                        <a:t> Adebanji</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Automatic Hate Speech Detection Using Deep Neural Networks and Word Embedding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Artificial Intelligence</a:t>
                      </a:r>
                    </a:p>
                  </a:txBody>
                  <a:tcPr/>
                </a:tc>
                <a:extLst>
                  <a:ext uri="{0D108BD9-81ED-4DB2-BD59-A6C34878D82A}">
                    <a16:rowId xmlns:a16="http://schemas.microsoft.com/office/drawing/2014/main" xmlns="" val="3801637277"/>
                  </a:ext>
                </a:extLst>
              </a:tr>
              <a:tr h="2336446">
                <a:tc>
                  <a:txBody>
                    <a:bodyPr/>
                    <a:lstStyle/>
                    <a:p>
                      <a:r>
                        <a:rPr lang="en-IN" dirty="0"/>
                        <a:t>5.</a:t>
                      </a:r>
                    </a:p>
                  </a:txBody>
                  <a:tcPr/>
                </a:tc>
                <a:tc>
                  <a:txBody>
                    <a:bodyPr/>
                    <a:lstStyle/>
                    <a:p>
                      <a:r>
                        <a:rPr lang="en-IN" dirty="0">
                          <a:latin typeface="Times New Roman" panose="02020603050405020304" pitchFamily="18" charset="0"/>
                          <a:cs typeface="Times New Roman" panose="02020603050405020304" pitchFamily="18" charset="0"/>
                        </a:rPr>
                        <a:t>2023</a:t>
                      </a:r>
                    </a:p>
                  </a:txBody>
                  <a:tcPr>
                    <a:lnB w="12700" cmpd="sng">
                      <a:noFill/>
                    </a:lnB>
                  </a:tcPr>
                </a:tc>
                <a:tc>
                  <a: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Sadari</a:t>
                      </a:r>
                      <a:r>
                        <a:rPr lang="en-IN" dirty="0">
                          <a:latin typeface="Times New Roman" panose="02020603050405020304" pitchFamily="18" charset="0"/>
                          <a:cs typeface="Times New Roman" panose="02020603050405020304" pitchFamily="18" charset="0"/>
                        </a:rPr>
                        <a:t> Jayawardena , Member, IEEE, Julien Epps , Member, IEEE, and </a:t>
                      </a:r>
                      <a:r>
                        <a:rPr lang="en-IN" dirty="0" err="1">
                          <a:latin typeface="Times New Roman" panose="02020603050405020304" pitchFamily="18" charset="0"/>
                          <a:cs typeface="Times New Roman" panose="02020603050405020304" pitchFamily="18" charset="0"/>
                        </a:rPr>
                        <a:t>Eliathamby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Ambikairajah</a:t>
                      </a:r>
                      <a:r>
                        <a:rPr lang="en-IN" dirty="0">
                          <a:latin typeface="Times New Roman" panose="02020603050405020304" pitchFamily="18" charset="0"/>
                          <a:cs typeface="Times New Roman" panose="02020603050405020304" pitchFamily="18" charset="0"/>
                        </a:rPr>
                        <a:t> , Senior Member, IEEE</a:t>
                      </a:r>
                    </a:p>
                  </a:txBody>
                  <a:tcPr/>
                </a:tc>
                <a:tc>
                  <a:txBody>
                    <a:bodyPr/>
                    <a:lstStyle/>
                    <a:p>
                      <a:r>
                        <a:rPr lang="en-US" dirty="0">
                          <a:latin typeface="Times New Roman" panose="02020603050405020304" pitchFamily="18" charset="0"/>
                          <a:cs typeface="Times New Roman" panose="02020603050405020304" pitchFamily="18" charset="0"/>
                        </a:rPr>
                        <a:t>: Ordinal Logistic Regression With Partial Proportional Odds for              Depression Prediction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Artificial Intelligence and Machine Learning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34736910"/>
                  </a:ext>
                </a:extLst>
              </a:tr>
            </a:tbl>
          </a:graphicData>
        </a:graphic>
      </p:graphicFrame>
    </p:spTree>
    <p:extLst>
      <p:ext uri="{BB962C8B-B14F-4D97-AF65-F5344CB8AC3E}">
        <p14:creationId xmlns:p14="http://schemas.microsoft.com/office/powerpoint/2010/main" val="222282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3" name="Content Placeholder 2"/>
          <p:cNvSpPr>
            <a:spLocks noGrp="1"/>
          </p:cNvSpPr>
          <p:nvPr>
            <p:ph idx="1"/>
          </p:nvPr>
        </p:nvSpPr>
        <p:spPr/>
        <p:txBody>
          <a:bodyPr>
            <a:normAutofit fontScale="77500" lnSpcReduction="20000"/>
          </a:bodyPr>
          <a:lstStyle/>
          <a:p>
            <a:pPr algn="just"/>
            <a:r>
              <a:rPr lang="en-IN" sz="2400" dirty="0">
                <a:latin typeface="Times New Roman" pitchFamily="18" charset="0"/>
                <a:cs typeface="Times New Roman" pitchFamily="18" charset="0"/>
              </a:rPr>
              <a:t>P. H. </a:t>
            </a:r>
            <a:r>
              <a:rPr lang="en-IN" sz="2400" dirty="0" err="1">
                <a:latin typeface="Times New Roman" pitchFamily="18" charset="0"/>
                <a:cs typeface="Times New Roman" pitchFamily="18" charset="0"/>
              </a:rPr>
              <a:t>Soloff</a:t>
            </a:r>
            <a:r>
              <a:rPr lang="en-IN" sz="2400" dirty="0">
                <a:latin typeface="Times New Roman" pitchFamily="18" charset="0"/>
                <a:cs typeface="Times New Roman" pitchFamily="18" charset="0"/>
              </a:rPr>
              <a:t> et al., “Self-mutilation and suicidal </a:t>
            </a:r>
            <a:r>
              <a:rPr lang="en-IN" sz="2400" dirty="0" err="1">
                <a:latin typeface="Times New Roman" pitchFamily="18" charset="0"/>
                <a:cs typeface="Times New Roman" pitchFamily="18" charset="0"/>
              </a:rPr>
              <a:t>behavior</a:t>
            </a:r>
            <a:r>
              <a:rPr lang="en-IN" sz="2400" dirty="0">
                <a:latin typeface="Times New Roman" pitchFamily="18" charset="0"/>
                <a:cs typeface="Times New Roman" pitchFamily="18" charset="0"/>
              </a:rPr>
              <a:t> in borderline personality disorder,” J. Pers. Disorders, vol. 8 , no. 4, pp. 257–267, 1994.</a:t>
            </a:r>
          </a:p>
          <a:p>
            <a:pPr algn="just"/>
            <a:r>
              <a:rPr lang="en-IN" sz="2400" dirty="0">
                <a:latin typeface="Times New Roman" pitchFamily="18" charset="0"/>
                <a:cs typeface="Times New Roman" pitchFamily="18" charset="0"/>
              </a:rPr>
              <a:t>World Health Organization, “Depression and other common mental  disorders: Global health estimates,” World Health Organization, pp. 7–24, 2017.</a:t>
            </a:r>
          </a:p>
          <a:p>
            <a:pPr algn="just"/>
            <a:r>
              <a:rPr lang="en-IN" sz="2400" dirty="0">
                <a:latin typeface="Times New Roman" pitchFamily="18" charset="0"/>
                <a:cs typeface="Times New Roman" pitchFamily="18" charset="0"/>
              </a:rPr>
              <a:t>A. J. Flint et al., “Abnormal speech articulation, psychomotor retardation, and subcortical dysfunction in major depression,” J. Psychiatric Res., vol. 27, no. 3, pp. 309–319, 1993.</a:t>
            </a:r>
          </a:p>
          <a:p>
            <a:pPr algn="just"/>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Korszun</a:t>
            </a:r>
            <a:r>
              <a:rPr lang="en-IN" sz="2400" dirty="0">
                <a:latin typeface="Times New Roman" pitchFamily="18" charset="0"/>
                <a:cs typeface="Times New Roman" pitchFamily="18" charset="0"/>
              </a:rPr>
              <a:t>, “Facial pain, depression and stress–Connections and directions,” J. Oral </a:t>
            </a:r>
            <a:r>
              <a:rPr lang="en-IN" sz="2400" dirty="0" err="1">
                <a:latin typeface="Times New Roman" pitchFamily="18" charset="0"/>
                <a:cs typeface="Times New Roman" pitchFamily="18" charset="0"/>
              </a:rPr>
              <a:t>Pathol</a:t>
            </a:r>
            <a:r>
              <a:rPr lang="en-IN" sz="2400" dirty="0">
                <a:latin typeface="Times New Roman" pitchFamily="18" charset="0"/>
                <a:cs typeface="Times New Roman" pitchFamily="18" charset="0"/>
              </a:rPr>
              <a:t>. Med., vol. 31, no. 10, pp. 615–619, 2002.</a:t>
            </a:r>
          </a:p>
          <a:p>
            <a:pPr algn="just"/>
            <a:r>
              <a:rPr lang="en-IN" sz="2400" dirty="0">
                <a:latin typeface="Times New Roman" pitchFamily="18" charset="0"/>
                <a:cs typeface="Times New Roman" pitchFamily="18" charset="0"/>
              </a:rPr>
              <a:t>A. McPherson and C. R. Martin, “A narrative review of the beck depression inventory (BDI) and implications for its use in an alcohol–Dependent population,” J. Psychiatric Mental Health Nursing, vol. 17, no. , pp. 19–30, 2010</a:t>
            </a:r>
            <a:r>
              <a:rPr lang="en-IN" dirty="0"/>
              <a:t>.</a:t>
            </a:r>
          </a:p>
        </p:txBody>
      </p:sp>
    </p:spTree>
    <p:extLst>
      <p:ext uri="{BB962C8B-B14F-4D97-AF65-F5344CB8AC3E}">
        <p14:creationId xmlns:p14="http://schemas.microsoft.com/office/powerpoint/2010/main" val="248283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595" y="2663687"/>
            <a:ext cx="8761413" cy="3551582"/>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34" y="1126435"/>
            <a:ext cx="9289774" cy="5225498"/>
          </a:xfrm>
          <a:prstGeom prst="rect">
            <a:avLst/>
          </a:prstGeom>
        </p:spPr>
      </p:pic>
    </p:spTree>
    <p:extLst>
      <p:ext uri="{BB962C8B-B14F-4D97-AF65-F5344CB8AC3E}">
        <p14:creationId xmlns:p14="http://schemas.microsoft.com/office/powerpoint/2010/main" val="172110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499" y="347594"/>
            <a:ext cx="8534400" cy="1507067"/>
          </a:xfrm>
        </p:spPr>
        <p:txBody>
          <a:bodyPr/>
          <a:lstStyle/>
          <a:p>
            <a:r>
              <a:rPr lang="en-US" b="1" dirty="0"/>
              <a:t>EXISTING SYSTEM:</a:t>
            </a:r>
            <a:r>
              <a:rPr lang="en-IN" dirty="0"/>
              <a:t/>
            </a:r>
            <a:br>
              <a:rPr lang="en-IN" dirty="0"/>
            </a:br>
            <a:endParaRPr lang="en-IN" dirty="0"/>
          </a:p>
        </p:txBody>
      </p:sp>
      <p:sp>
        <p:nvSpPr>
          <p:cNvPr id="3" name="Content Placeholder 2"/>
          <p:cNvSpPr>
            <a:spLocks noGrp="1"/>
          </p:cNvSpPr>
          <p:nvPr>
            <p:ph idx="1"/>
          </p:nvPr>
        </p:nvSpPr>
        <p:spPr>
          <a:xfrm>
            <a:off x="980902" y="2319251"/>
            <a:ext cx="10515600" cy="4441767"/>
          </a:xfrm>
        </p:spPr>
        <p:txBody>
          <a:bodyPr>
            <a:noAutofit/>
          </a:bodyPr>
          <a:lstStyle/>
          <a:p>
            <a:pPr algn="just"/>
            <a:r>
              <a:rPr lang="en-AU" dirty="0">
                <a:latin typeface="Times New Roman" panose="02020603050405020304" pitchFamily="18" charset="0"/>
                <a:cs typeface="Times New Roman" panose="02020603050405020304" pitchFamily="18" charset="0"/>
              </a:rPr>
              <a:t>Physiological studies have shown that there are some </a:t>
            </a:r>
            <a:r>
              <a:rPr lang="en-AU" dirty="0">
                <a:solidFill>
                  <a:schemeClr val="accent1">
                    <a:lumMod val="75000"/>
                  </a:schemeClr>
                </a:solidFill>
                <a:latin typeface="Times New Roman" panose="02020603050405020304" pitchFamily="18" charset="0"/>
                <a:cs typeface="Times New Roman" panose="02020603050405020304" pitchFamily="18" charset="0"/>
              </a:rPr>
              <a:t>differences in speech and facial activities between depressive and healthy individuals</a:t>
            </a:r>
            <a:r>
              <a:rPr lang="en-AU" dirty="0">
                <a:latin typeface="Times New Roman" panose="02020603050405020304" pitchFamily="18" charset="0"/>
                <a:cs typeface="Times New Roman" panose="02020603050405020304" pitchFamily="18" charset="0"/>
              </a:rPr>
              <a:t>. Based on this fact, we propose a </a:t>
            </a:r>
            <a:r>
              <a:rPr lang="en-AU" dirty="0">
                <a:solidFill>
                  <a:schemeClr val="accent1">
                    <a:lumMod val="75000"/>
                  </a:schemeClr>
                </a:solidFill>
                <a:latin typeface="Times New Roman" panose="02020603050405020304" pitchFamily="18" charset="0"/>
                <a:cs typeface="Times New Roman" panose="02020603050405020304" pitchFamily="18" charset="0"/>
              </a:rPr>
              <a:t>novel </a:t>
            </a:r>
            <a:r>
              <a:rPr lang="en-AU" dirty="0" err="1">
                <a:solidFill>
                  <a:schemeClr val="accent1">
                    <a:lumMod val="75000"/>
                  </a:schemeClr>
                </a:solidFill>
                <a:latin typeface="Times New Roman" panose="02020603050405020304" pitchFamily="18" charset="0"/>
                <a:cs typeface="Times New Roman" panose="02020603050405020304" pitchFamily="18" charset="0"/>
              </a:rPr>
              <a:t>Spatio</a:t>
            </a:r>
            <a:r>
              <a:rPr lang="en-AU" dirty="0">
                <a:solidFill>
                  <a:schemeClr val="accent1">
                    <a:lumMod val="75000"/>
                  </a:schemeClr>
                </a:solidFill>
                <a:latin typeface="Times New Roman" panose="02020603050405020304" pitchFamily="18" charset="0"/>
                <a:cs typeface="Times New Roman" panose="02020603050405020304" pitchFamily="18" charset="0"/>
              </a:rPr>
              <a:t>-Temporal Attention (STA</a:t>
            </a:r>
            <a:r>
              <a:rPr lang="en-AU" dirty="0">
                <a:latin typeface="Times New Roman" panose="02020603050405020304" pitchFamily="18" charset="0"/>
                <a:cs typeface="Times New Roman" panose="02020603050405020304" pitchFamily="18" charset="0"/>
              </a:rPr>
              <a:t>) </a:t>
            </a:r>
            <a:r>
              <a:rPr lang="en-AU" dirty="0">
                <a:solidFill>
                  <a:schemeClr val="accent1">
                    <a:lumMod val="75000"/>
                  </a:schemeClr>
                </a:solidFill>
                <a:latin typeface="Times New Roman" panose="02020603050405020304" pitchFamily="18" charset="0"/>
                <a:cs typeface="Times New Roman" panose="02020603050405020304" pitchFamily="18" charset="0"/>
              </a:rPr>
              <a:t>network</a:t>
            </a:r>
            <a:r>
              <a:rPr lang="en-AU" dirty="0">
                <a:latin typeface="Times New Roman" panose="02020603050405020304" pitchFamily="18" charset="0"/>
                <a:cs typeface="Times New Roman" panose="02020603050405020304" pitchFamily="18" charset="0"/>
              </a:rPr>
              <a:t> and a </a:t>
            </a:r>
            <a:r>
              <a:rPr lang="en-AU" dirty="0">
                <a:solidFill>
                  <a:schemeClr val="accent1">
                    <a:lumMod val="75000"/>
                  </a:schemeClr>
                </a:solidFill>
                <a:latin typeface="Times New Roman" panose="02020603050405020304" pitchFamily="18" charset="0"/>
                <a:cs typeface="Times New Roman" panose="02020603050405020304" pitchFamily="18" charset="0"/>
              </a:rPr>
              <a:t>Multimodal Attention Feature Fusion (MAFF)</a:t>
            </a:r>
            <a:r>
              <a:rPr lang="en-AU" dirty="0">
                <a:latin typeface="Times New Roman" panose="02020603050405020304" pitchFamily="18" charset="0"/>
                <a:cs typeface="Times New Roman" panose="02020603050405020304" pitchFamily="18" charset="0"/>
              </a:rPr>
              <a:t> strategy to obtain the multimodal representation of depression cues for predicting the individual depression level.</a:t>
            </a:r>
          </a:p>
          <a:p>
            <a:pPr algn="just"/>
            <a:r>
              <a:rPr lang="en-AU" dirty="0">
                <a:latin typeface="Times New Roman" panose="02020603050405020304" pitchFamily="18" charset="0"/>
                <a:cs typeface="Times New Roman" panose="02020603050405020304" pitchFamily="18" charset="0"/>
              </a:rPr>
              <a:t>Specifically, we first divide the speech amplitude spectrum/video into fixed-length segments and input these segments into the STA network, which not only integrates the spatial and temporal information through attention mechanism, but also emphasizes the audio/ video frames related to depression detection.</a:t>
            </a:r>
          </a:p>
          <a:p>
            <a:pPr algn="just"/>
            <a:r>
              <a:rPr lang="en-AU" dirty="0">
                <a:latin typeface="Times New Roman" panose="02020603050405020304" pitchFamily="18" charset="0"/>
                <a:cs typeface="Times New Roman" panose="02020603050405020304" pitchFamily="18" charset="0"/>
              </a:rPr>
              <a:t>The audio/video segment-level feature is obtained from the output of the last full connection layer of the STA network. Second, this article employs the eigen evolution pooling method to summarize the changes of each dimension of the audio/video segment-level features to aggregate them into the audio/video level feature.</a:t>
            </a:r>
          </a:p>
          <a:p>
            <a:pPr algn="just"/>
            <a:r>
              <a:rPr lang="en-AU" dirty="0">
                <a:latin typeface="Times New Roman" panose="02020603050405020304" pitchFamily="18" charset="0"/>
                <a:cs typeface="Times New Roman" panose="02020603050405020304" pitchFamily="18" charset="0"/>
              </a:rPr>
              <a:t>Third, the multimodal representation with modal complementary information is generated using the MAFF and inputs into the support vector regression predictor for estimating depression severity. Experimental results on the </a:t>
            </a:r>
            <a:r>
              <a:rPr lang="en-AU" dirty="0">
                <a:solidFill>
                  <a:schemeClr val="accent1">
                    <a:lumMod val="75000"/>
                  </a:schemeClr>
                </a:solidFill>
                <a:latin typeface="Times New Roman" panose="02020603050405020304" pitchFamily="18" charset="0"/>
                <a:cs typeface="Times New Roman" panose="02020603050405020304" pitchFamily="18" charset="0"/>
              </a:rPr>
              <a:t>AVEC2013 and AVEC2014 depression databases </a:t>
            </a:r>
            <a:r>
              <a:rPr lang="en-AU" dirty="0">
                <a:latin typeface="Times New Roman" panose="02020603050405020304" pitchFamily="18" charset="0"/>
                <a:cs typeface="Times New Roman" panose="02020603050405020304" pitchFamily="18" charset="0"/>
              </a:rPr>
              <a:t>illustrate the effectiveness of our method.</a:t>
            </a:r>
          </a:p>
        </p:txBody>
      </p:sp>
    </p:spTree>
    <p:extLst>
      <p:ext uri="{BB962C8B-B14F-4D97-AF65-F5344CB8AC3E}">
        <p14:creationId xmlns:p14="http://schemas.microsoft.com/office/powerpoint/2010/main" val="2806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DEMERITS:</a:t>
            </a:r>
            <a:endParaRPr lang="en-IN" dirty="0"/>
          </a:p>
        </p:txBody>
      </p:sp>
      <p:sp>
        <p:nvSpPr>
          <p:cNvPr id="3" name="Content Placeholder 2"/>
          <p:cNvSpPr>
            <a:spLocks noGrp="1"/>
          </p:cNvSpPr>
          <p:nvPr>
            <p:ph idx="1"/>
          </p:nvPr>
        </p:nvSpPr>
        <p:spPr/>
        <p:txBody>
          <a:bodyPr>
            <a:normAutofit/>
          </a:bodyPr>
          <a:lstStyle/>
          <a:p>
            <a:pPr lvl="0" algn="just"/>
            <a:r>
              <a:rPr lang="en-US" sz="2000" dirty="0">
                <a:latin typeface="Times New Roman" panose="02020603050405020304" pitchFamily="18" charset="0"/>
                <a:cs typeface="Times New Roman" panose="02020603050405020304" pitchFamily="18" charset="0"/>
              </a:rPr>
              <a:t>They focused on </a:t>
            </a:r>
            <a:r>
              <a:rPr lang="en-US" sz="2000" dirty="0">
                <a:solidFill>
                  <a:schemeClr val="accent1">
                    <a:lumMod val="75000"/>
                  </a:schemeClr>
                </a:solidFill>
                <a:latin typeface="Times New Roman" panose="02020603050405020304" pitchFamily="18" charset="0"/>
                <a:cs typeface="Times New Roman" panose="02020603050405020304" pitchFamily="18" charset="0"/>
              </a:rPr>
              <a:t>only Depression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They did </a:t>
            </a:r>
            <a:r>
              <a:rPr lang="en-US" sz="2000" dirty="0">
                <a:solidFill>
                  <a:schemeClr val="accent1">
                    <a:lumMod val="75000"/>
                  </a:schemeClr>
                </a:solidFill>
                <a:latin typeface="Times New Roman" panose="02020603050405020304" pitchFamily="18" charset="0"/>
                <a:cs typeface="Times New Roman" panose="02020603050405020304" pitchFamily="18" charset="0"/>
              </a:rPr>
              <a:t>not compared </a:t>
            </a:r>
            <a:r>
              <a:rPr lang="en-US" sz="2000" dirty="0">
                <a:latin typeface="Times New Roman" panose="02020603050405020304" pitchFamily="18" charset="0"/>
                <a:cs typeface="Times New Roman" panose="02020603050405020304" pitchFamily="18" charset="0"/>
              </a:rPr>
              <a:t>more than an algorithms to getting better accuracy level. </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Accuracy was </a:t>
            </a:r>
            <a:r>
              <a:rPr lang="en-US" sz="2000" dirty="0">
                <a:solidFill>
                  <a:schemeClr val="accent1">
                    <a:lumMod val="75000"/>
                  </a:schemeClr>
                </a:solidFill>
                <a:latin typeface="Times New Roman" panose="02020603050405020304" pitchFamily="18" charset="0"/>
                <a:cs typeface="Times New Roman" panose="02020603050405020304" pitchFamily="18" charset="0"/>
              </a:rPr>
              <a:t>low.</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lvl="0" algn="just"/>
            <a:r>
              <a:rPr lang="en-US" sz="2000" dirty="0">
                <a:solidFill>
                  <a:schemeClr val="accent1">
                    <a:lumMod val="75000"/>
                  </a:schemeClr>
                </a:solidFill>
                <a:latin typeface="Times New Roman" panose="02020603050405020304" pitchFamily="18" charset="0"/>
                <a:cs typeface="Times New Roman" panose="02020603050405020304" pitchFamily="18" charset="0"/>
              </a:rPr>
              <a:t>More time complex </a:t>
            </a:r>
            <a:r>
              <a:rPr lang="en-US" sz="2000" dirty="0">
                <a:latin typeface="Times New Roman" panose="02020603050405020304" pitchFamily="18" charset="0"/>
                <a:cs typeface="Times New Roman" panose="02020603050405020304" pitchFamily="18" charset="0"/>
              </a:rPr>
              <a:t>to do that.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30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r>
              <a:rPr lang="en-IN" dirty="0"/>
              <a:t/>
            </a:r>
            <a:br>
              <a:rPr lang="en-IN" dirty="0"/>
            </a:br>
            <a:endParaRPr lang="en-IN" dirty="0"/>
          </a:p>
        </p:txBody>
      </p:sp>
      <p:sp>
        <p:nvSpPr>
          <p:cNvPr id="3" name="Content Placeholder 2"/>
          <p:cNvSpPr>
            <a:spLocks noGrp="1"/>
          </p:cNvSpPr>
          <p:nvPr>
            <p:ph idx="1"/>
          </p:nvPr>
        </p:nvSpPr>
        <p:spPr>
          <a:xfrm>
            <a:off x="1154954" y="2169621"/>
            <a:ext cx="10025664" cy="4688379"/>
          </a:xfrm>
        </p:spPr>
        <p:txBody>
          <a:bodyPr>
            <a:noAutofit/>
          </a:bodyPr>
          <a:lstStyle/>
          <a:p>
            <a:pPr algn="just"/>
            <a:r>
              <a:rPr lang="en-IN" dirty="0">
                <a:latin typeface="Times New Roman" panose="02020603050405020304" pitchFamily="18" charset="0"/>
                <a:cs typeface="Times New Roman" panose="02020603050405020304" pitchFamily="18" charset="0"/>
              </a:rPr>
              <a:t>The proposed system for hate speech classification integrates </a:t>
            </a:r>
            <a:r>
              <a:rPr lang="en-IN" dirty="0">
                <a:solidFill>
                  <a:schemeClr val="accent1">
                    <a:lumMod val="75000"/>
                  </a:schemeClr>
                </a:solidFill>
                <a:latin typeface="Times New Roman" panose="02020603050405020304" pitchFamily="18" charset="0"/>
                <a:cs typeface="Times New Roman" panose="02020603050405020304" pitchFamily="18" charset="0"/>
              </a:rPr>
              <a:t>state-of-the-art natural language processing</a:t>
            </a:r>
            <a:r>
              <a:rPr lang="en-IN" dirty="0">
                <a:latin typeface="Times New Roman" panose="02020603050405020304" pitchFamily="18" charset="0"/>
                <a:cs typeface="Times New Roman" panose="02020603050405020304" pitchFamily="18" charset="0"/>
              </a:rPr>
              <a:t>. These models have demonstrated remarkable success in capturing contextual information and understanding language nuances. The system utilizes a large, labelled dataset of hate speech instances to </a:t>
            </a:r>
            <a:r>
              <a:rPr lang="en-IN" dirty="0">
                <a:solidFill>
                  <a:schemeClr val="accent1">
                    <a:lumMod val="75000"/>
                  </a:schemeClr>
                </a:solidFill>
                <a:latin typeface="Times New Roman" panose="02020603050405020304" pitchFamily="18" charset="0"/>
                <a:cs typeface="Times New Roman" panose="02020603050405020304" pitchFamily="18" charset="0"/>
              </a:rPr>
              <a:t>fine-tune the pre-trained NLP model</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proposed system for depression classification integrates various machine learning techniques and feature engineering approaches to classify individuals at risk of depression.</a:t>
            </a:r>
          </a:p>
          <a:p>
            <a:pPr algn="just"/>
            <a:r>
              <a:rPr lang="en-IN" dirty="0">
                <a:latin typeface="Times New Roman" panose="02020603050405020304" pitchFamily="18" charset="0"/>
                <a:cs typeface="Times New Roman" panose="02020603050405020304" pitchFamily="18" charset="0"/>
              </a:rPr>
              <a:t>Supervised learning algorithms, such </a:t>
            </a:r>
            <a:r>
              <a:rPr lang="en-IN" dirty="0">
                <a:solidFill>
                  <a:schemeClr val="accent1">
                    <a:lumMod val="75000"/>
                  </a:schemeClr>
                </a:solidFill>
                <a:latin typeface="Times New Roman" panose="02020603050405020304" pitchFamily="18" charset="0"/>
                <a:cs typeface="Times New Roman" panose="02020603050405020304" pitchFamily="18" charset="0"/>
              </a:rPr>
              <a:t>as Support Vector Machines, Random Forests, or deep learning architectures </a:t>
            </a:r>
            <a:r>
              <a:rPr lang="en-IN" dirty="0">
                <a:solidFill>
                  <a:schemeClr val="tx1"/>
                </a:solidFill>
                <a:latin typeface="Times New Roman" panose="02020603050405020304" pitchFamily="18" charset="0"/>
                <a:cs typeface="Times New Roman" panose="02020603050405020304" pitchFamily="18" charset="0"/>
              </a:rPr>
              <a:t>like</a:t>
            </a:r>
            <a:r>
              <a:rPr lang="en-IN" dirty="0">
                <a:solidFill>
                  <a:schemeClr val="accent1">
                    <a:lumMod val="75000"/>
                  </a:schemeClr>
                </a:solidFill>
                <a:latin typeface="Times New Roman" panose="02020603050405020304" pitchFamily="18" charset="0"/>
                <a:cs typeface="Times New Roman" panose="02020603050405020304" pitchFamily="18" charset="0"/>
              </a:rPr>
              <a:t> Convolutional Neural Networks (CNNs) </a:t>
            </a:r>
            <a:r>
              <a:rPr lang="en-IN" dirty="0">
                <a:latin typeface="Times New Roman" panose="02020603050405020304" pitchFamily="18" charset="0"/>
                <a:cs typeface="Times New Roman" panose="02020603050405020304" pitchFamily="18" charset="0"/>
              </a:rPr>
              <a:t>and </a:t>
            </a:r>
            <a:r>
              <a:rPr lang="en-IN" dirty="0">
                <a:solidFill>
                  <a:schemeClr val="accent1">
                    <a:lumMod val="75000"/>
                  </a:schemeClr>
                </a:solidFill>
                <a:latin typeface="Times New Roman" panose="02020603050405020304" pitchFamily="18" charset="0"/>
                <a:cs typeface="Times New Roman" panose="02020603050405020304" pitchFamily="18" charset="0"/>
              </a:rPr>
              <a:t>Long Short-Term Memory (LSTM)</a:t>
            </a:r>
            <a:r>
              <a:rPr lang="en-IN" dirty="0">
                <a:latin typeface="Times New Roman" panose="02020603050405020304" pitchFamily="18" charset="0"/>
                <a:cs typeface="Times New Roman" panose="02020603050405020304" pitchFamily="18" charset="0"/>
              </a:rPr>
              <a:t>, are employed to train models on labelled datasets. These models analyse individuals' textual data, incorporating sentiment analysis, linguistic patterns, and topic modelling, along with other relevant features derived from user posts.</a:t>
            </a:r>
          </a:p>
          <a:p>
            <a:pPr algn="just"/>
            <a:r>
              <a:rPr lang="en-IN" dirty="0">
                <a:latin typeface="Times New Roman" panose="02020603050405020304" pitchFamily="18" charset="0"/>
                <a:cs typeface="Times New Roman" panose="02020603050405020304" pitchFamily="18" charset="0"/>
              </a:rPr>
              <a:t>To capture the temporal nature of depression symptoms, recurrent neural network architectures like LSTMs or </a:t>
            </a:r>
            <a:r>
              <a:rPr lang="en-IN" dirty="0">
                <a:solidFill>
                  <a:schemeClr val="accent1">
                    <a:lumMod val="75000"/>
                  </a:schemeClr>
                </a:solidFill>
                <a:latin typeface="Times New Roman" panose="02020603050405020304" pitchFamily="18" charset="0"/>
                <a:cs typeface="Times New Roman" panose="02020603050405020304" pitchFamily="18" charset="0"/>
              </a:rPr>
              <a:t>Gated Recurrent Units (GRUs) </a:t>
            </a:r>
            <a:r>
              <a:rPr lang="en-IN" dirty="0">
                <a:latin typeface="Times New Roman" panose="02020603050405020304" pitchFamily="18" charset="0"/>
                <a:cs typeface="Times New Roman" panose="02020603050405020304" pitchFamily="18" charset="0"/>
              </a:rPr>
              <a:t>can be employed to model sequential dependencies in the text. This enables the system to capture the contextual and temporal aspects of user expressions related to depression.</a:t>
            </a:r>
          </a:p>
        </p:txBody>
      </p:sp>
    </p:spTree>
    <p:extLst>
      <p:ext uri="{BB962C8B-B14F-4D97-AF65-F5344CB8AC3E}">
        <p14:creationId xmlns:p14="http://schemas.microsoft.com/office/powerpoint/2010/main" val="80782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MERITS:</a:t>
            </a:r>
            <a:endParaRPr lang="en-IN" dirty="0"/>
          </a:p>
        </p:txBody>
      </p:sp>
      <p:sp>
        <p:nvSpPr>
          <p:cNvPr id="3" name="Content Placeholder 2"/>
          <p:cNvSpPr>
            <a:spLocks noGrp="1"/>
          </p:cNvSpPr>
          <p:nvPr>
            <p:ph idx="1"/>
          </p:nvPr>
        </p:nvSpPr>
        <p:spPr/>
        <p:txBody>
          <a:bodyPr>
            <a:normAutofit/>
          </a:bodyPr>
          <a:lstStyle/>
          <a:p>
            <a:pPr lvl="0" algn="just"/>
            <a:r>
              <a:rPr lang="en-US" sz="2000" dirty="0">
                <a:latin typeface="Times New Roman" panose="02020603050405020304" pitchFamily="18" charset="0"/>
                <a:cs typeface="Times New Roman" panose="02020603050405020304" pitchFamily="18" charset="0"/>
              </a:rPr>
              <a:t>We apply </a:t>
            </a:r>
            <a:r>
              <a:rPr lang="en-US" sz="2000" dirty="0">
                <a:solidFill>
                  <a:schemeClr val="accent1">
                    <a:lumMod val="75000"/>
                  </a:schemeClr>
                </a:solidFill>
                <a:latin typeface="Times New Roman" panose="02020603050405020304" pitchFamily="18" charset="0"/>
                <a:cs typeface="Times New Roman" panose="02020603050405020304" pitchFamily="18" charset="0"/>
              </a:rPr>
              <a:t>NLP techniques </a:t>
            </a:r>
            <a:r>
              <a:rPr lang="en-US" sz="2000" dirty="0">
                <a:latin typeface="Times New Roman" panose="02020603050405020304" pitchFamily="18" charset="0"/>
                <a:cs typeface="Times New Roman" panose="02020603050405020304" pitchFamily="18" charset="0"/>
              </a:rPr>
              <a:t>for predict Hate speech &amp; depression.</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Accuracy is</a:t>
            </a:r>
            <a:r>
              <a:rPr lang="en-US" sz="2000" dirty="0">
                <a:solidFill>
                  <a:schemeClr val="accent1">
                    <a:lumMod val="75000"/>
                  </a:schemeClr>
                </a:solidFill>
                <a:latin typeface="Times New Roman" panose="02020603050405020304" pitchFamily="18" charset="0"/>
                <a:cs typeface="Times New Roman" panose="02020603050405020304" pitchFamily="18" charset="0"/>
              </a:rPr>
              <a:t> improved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We build a </a:t>
            </a:r>
            <a:r>
              <a:rPr lang="en-US" sz="2000" dirty="0">
                <a:solidFill>
                  <a:schemeClr val="accent1">
                    <a:lumMod val="75000"/>
                  </a:schemeClr>
                </a:solidFill>
                <a:latin typeface="Times New Roman" panose="02020603050405020304" pitchFamily="18" charset="0"/>
                <a:cs typeface="Times New Roman" panose="02020603050405020304" pitchFamily="18" charset="0"/>
              </a:rPr>
              <a:t>production level application </a:t>
            </a:r>
            <a:r>
              <a:rPr lang="en-US" sz="2000" dirty="0">
                <a:latin typeface="Times New Roman" panose="02020603050405020304" pitchFamily="18" charset="0"/>
                <a:cs typeface="Times New Roman" panose="02020603050405020304" pitchFamily="18" charset="0"/>
              </a:rPr>
              <a:t>for deployment purpose.</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We improved </a:t>
            </a:r>
            <a:r>
              <a:rPr lang="en-US" sz="2000" dirty="0">
                <a:solidFill>
                  <a:schemeClr val="accent1">
                    <a:lumMod val="75000"/>
                  </a:schemeClr>
                </a:solidFill>
                <a:latin typeface="Times New Roman" panose="02020603050405020304" pitchFamily="18" charset="0"/>
                <a:cs typeface="Times New Roman" panose="02020603050405020304" pitchFamily="18" charset="0"/>
              </a:rPr>
              <a:t>performance level</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28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 REQUIREMENTS:</a:t>
            </a:r>
            <a:r>
              <a:rPr lang="en-IN" dirty="0"/>
              <a:t/>
            </a:r>
            <a:br>
              <a:rPr lang="en-IN" dirty="0"/>
            </a:br>
            <a:endParaRPr lang="en-IN" dirty="0"/>
          </a:p>
        </p:txBody>
      </p:sp>
      <p:sp>
        <p:nvSpPr>
          <p:cNvPr id="3" name="Content Placeholder 2"/>
          <p:cNvSpPr>
            <a:spLocks noGrp="1"/>
          </p:cNvSpPr>
          <p:nvPr>
            <p:ph idx="1"/>
          </p:nvPr>
        </p:nvSpPr>
        <p:spPr>
          <a:xfrm>
            <a:off x="1154954" y="2603499"/>
            <a:ext cx="9552803" cy="4009335"/>
          </a:xfrm>
        </p:spPr>
        <p:txBody>
          <a:bodyPr>
            <a:normAutofit fontScale="70000" lnSpcReduction="20000"/>
          </a:bodyPr>
          <a:lstStyle/>
          <a:p>
            <a:pPr algn="just"/>
            <a:r>
              <a:rPr lang="en-IN" sz="4400" b="1" dirty="0">
                <a:latin typeface="Times New Roman" panose="02020603050405020304" pitchFamily="18" charset="0"/>
                <a:cs typeface="Times New Roman" panose="02020603050405020304" pitchFamily="18" charset="0"/>
              </a:rPr>
              <a:t>Software Requirements:</a:t>
            </a:r>
          </a:p>
          <a:p>
            <a:pPr marL="0" indent="0" algn="just">
              <a:buNone/>
            </a:pPr>
            <a:endParaRPr lang="en-IN" dirty="0"/>
          </a:p>
          <a:p>
            <a:pPr marL="0" indent="0" algn="just">
              <a:buNone/>
            </a:pPr>
            <a:r>
              <a:rPr lang="en-IN" sz="3200" dirty="0"/>
              <a:t>                              </a:t>
            </a:r>
            <a:r>
              <a:rPr lang="en-IN" sz="3200" dirty="0">
                <a:latin typeface="Times New Roman" panose="02020603050405020304" pitchFamily="18" charset="0"/>
                <a:cs typeface="Times New Roman" panose="02020603050405020304" pitchFamily="18" charset="0"/>
              </a:rPr>
              <a:t>Operating System       :  </a:t>
            </a:r>
            <a:r>
              <a:rPr lang="en-IN" sz="3200" dirty="0">
                <a:solidFill>
                  <a:schemeClr val="accent1">
                    <a:lumMod val="75000"/>
                  </a:schemeClr>
                </a:solidFill>
                <a:latin typeface="Times New Roman" panose="02020603050405020304" pitchFamily="18" charset="0"/>
                <a:cs typeface="Times New Roman" panose="02020603050405020304" pitchFamily="18" charset="0"/>
              </a:rPr>
              <a:t>Windows </a:t>
            </a:r>
          </a:p>
          <a:p>
            <a:pPr marL="0" indent="0" algn="just">
              <a:buNone/>
            </a:pPr>
            <a:r>
              <a:rPr lang="en-IN" sz="3200" dirty="0">
                <a:latin typeface="Times New Roman" panose="02020603050405020304" pitchFamily="18" charset="0"/>
                <a:cs typeface="Times New Roman" panose="02020603050405020304" pitchFamily="18" charset="0"/>
              </a:rPr>
              <a:t>                                 Tool    	                       :  </a:t>
            </a:r>
            <a:r>
              <a:rPr lang="en-IN" sz="3200" dirty="0">
                <a:solidFill>
                  <a:schemeClr val="accent1">
                    <a:lumMod val="75000"/>
                  </a:schemeClr>
                </a:solidFill>
                <a:latin typeface="Times New Roman" panose="02020603050405020304" pitchFamily="18" charset="0"/>
                <a:cs typeface="Times New Roman" panose="02020603050405020304" pitchFamily="18" charset="0"/>
              </a:rPr>
              <a:t>Anaconda with </a:t>
            </a:r>
            <a:r>
              <a:rPr lang="en-IN" sz="3200" dirty="0" err="1">
                <a:solidFill>
                  <a:schemeClr val="accent1">
                    <a:lumMod val="75000"/>
                  </a:schemeClr>
                </a:solidFill>
                <a:latin typeface="Times New Roman" panose="02020603050405020304" pitchFamily="18" charset="0"/>
                <a:cs typeface="Times New Roman" panose="02020603050405020304" pitchFamily="18" charset="0"/>
              </a:rPr>
              <a:t>Jupyter</a:t>
            </a:r>
            <a:r>
              <a:rPr lang="en-IN" sz="3200" dirty="0">
                <a:solidFill>
                  <a:schemeClr val="accent1">
                    <a:lumMod val="75000"/>
                  </a:schemeClr>
                </a:solidFill>
                <a:latin typeface="Times New Roman" panose="02020603050405020304" pitchFamily="18" charset="0"/>
                <a:cs typeface="Times New Roman" panose="02020603050405020304" pitchFamily="18" charset="0"/>
              </a:rPr>
              <a:t> Notebook</a:t>
            </a:r>
          </a:p>
          <a:p>
            <a:pPr marL="0" indent="0" algn="just">
              <a:buNone/>
            </a:pPr>
            <a:r>
              <a:rPr lang="en-US" sz="3200" dirty="0">
                <a:solidFill>
                  <a:schemeClr val="accent1">
                    <a:lumMod val="75000"/>
                  </a:schemeClr>
                </a:solidFill>
                <a:latin typeface="Times New Roman" panose="02020603050405020304" pitchFamily="18" charset="0"/>
                <a:cs typeface="Times New Roman" panose="02020603050405020304" pitchFamily="18" charset="0"/>
              </a:rPr>
              <a:t> </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IN" sz="4400" b="1" dirty="0">
                <a:latin typeface="Times New Roman" panose="02020603050405020304" pitchFamily="18" charset="0"/>
                <a:cs typeface="Times New Roman" panose="02020603050405020304" pitchFamily="18" charset="0"/>
              </a:rPr>
              <a:t>Hardware Requirements:</a:t>
            </a:r>
          </a:p>
          <a:p>
            <a:pPr algn="just"/>
            <a:endParaRPr lang="en-IN" sz="1900" dirty="0">
              <a:latin typeface="Times New Roman" panose="02020603050405020304" pitchFamily="18" charset="0"/>
              <a:cs typeface="Times New Roman" panose="02020603050405020304" pitchFamily="18" charset="0"/>
            </a:endParaRPr>
          </a:p>
          <a:p>
            <a:pPr marL="0" indent="0" algn="just">
              <a:buNone/>
            </a:pPr>
            <a:r>
              <a:rPr lang="en-IN" sz="3200" dirty="0">
                <a:latin typeface="Times New Roman" panose="02020603050405020304" pitchFamily="18" charset="0"/>
                <a:cs typeface="Times New Roman" panose="02020603050405020304" pitchFamily="18" charset="0"/>
              </a:rPr>
              <a:t>                                  Processor   	           :  </a:t>
            </a:r>
            <a:r>
              <a:rPr lang="en-IN" sz="3200" dirty="0">
                <a:solidFill>
                  <a:schemeClr val="accent1">
                    <a:lumMod val="75000"/>
                  </a:schemeClr>
                </a:solidFill>
                <a:latin typeface="Times New Roman" panose="02020603050405020304" pitchFamily="18" charset="0"/>
                <a:cs typeface="Times New Roman" panose="02020603050405020304" pitchFamily="18" charset="0"/>
              </a:rPr>
              <a:t>Pentium IV/III</a:t>
            </a:r>
          </a:p>
          <a:p>
            <a:pPr marL="0" indent="0" algn="just">
              <a:buNone/>
            </a:pPr>
            <a:r>
              <a:rPr lang="en-IN" sz="3200" dirty="0">
                <a:latin typeface="Times New Roman" panose="02020603050405020304" pitchFamily="18" charset="0"/>
                <a:cs typeface="Times New Roman" panose="02020603050405020304" pitchFamily="18" charset="0"/>
              </a:rPr>
              <a:t>                                  Hard disk   	           :  </a:t>
            </a:r>
            <a:r>
              <a:rPr lang="en-IN" sz="3200" dirty="0">
                <a:solidFill>
                  <a:schemeClr val="accent1">
                    <a:lumMod val="75000"/>
                  </a:schemeClr>
                </a:solidFill>
                <a:latin typeface="Times New Roman" panose="02020603050405020304" pitchFamily="18" charset="0"/>
                <a:cs typeface="Times New Roman" panose="02020603050405020304" pitchFamily="18" charset="0"/>
              </a:rPr>
              <a:t>minimum 80 GB</a:t>
            </a:r>
          </a:p>
          <a:p>
            <a:pPr marL="0" indent="0" algn="just">
              <a:buNone/>
            </a:pPr>
            <a:r>
              <a:rPr lang="en-IN" sz="3200" dirty="0">
                <a:latin typeface="Times New Roman" panose="02020603050405020304" pitchFamily="18" charset="0"/>
                <a:cs typeface="Times New Roman" panose="02020603050405020304" pitchFamily="18" charset="0"/>
              </a:rPr>
              <a:t>                                  RAM        	                  :  </a:t>
            </a:r>
            <a:r>
              <a:rPr lang="en-IN" sz="3200" dirty="0">
                <a:solidFill>
                  <a:schemeClr val="accent1">
                    <a:lumMod val="75000"/>
                  </a:schemeClr>
                </a:solidFill>
                <a:latin typeface="Times New Roman" panose="02020603050405020304" pitchFamily="18" charset="0"/>
                <a:cs typeface="Times New Roman" panose="02020603050405020304" pitchFamily="18" charset="0"/>
              </a:rPr>
              <a:t>minimum 4 GB</a:t>
            </a:r>
          </a:p>
          <a:p>
            <a:endParaRPr lang="en-IN" sz="3200" dirty="0"/>
          </a:p>
        </p:txBody>
      </p:sp>
    </p:spTree>
    <p:extLst>
      <p:ext uri="{BB962C8B-B14F-4D97-AF65-F5344CB8AC3E}">
        <p14:creationId xmlns:p14="http://schemas.microsoft.com/office/powerpoint/2010/main" val="302311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CABE2C-278C-5F1E-76E7-16AF958D33C8}"/>
              </a:ext>
            </a:extLst>
          </p:cNvPr>
          <p:cNvSpPr>
            <a:spLocks noGrp="1"/>
          </p:cNvSpPr>
          <p:nvPr>
            <p:ph type="subTitle" idx="1"/>
          </p:nvPr>
        </p:nvSpPr>
        <p:spPr>
          <a:xfrm>
            <a:off x="1080140" y="579453"/>
            <a:ext cx="8825658" cy="861420"/>
          </a:xfrm>
        </p:spPr>
        <p:txBody>
          <a:bodyPr>
            <a:normAutofit/>
          </a:bodyPr>
          <a:lstStyle/>
          <a:p>
            <a:r>
              <a:rPr lang="en-IN" sz="3600" b="1" dirty="0">
                <a:solidFill>
                  <a:schemeClr val="bg1"/>
                </a:solidFill>
                <a:latin typeface="+mj-lt"/>
                <a:cs typeface="Times New Roman" panose="02020603050405020304" pitchFamily="18" charset="0"/>
              </a:rPr>
              <a:t>SYSTEM ARCHITECTURE</a:t>
            </a:r>
          </a:p>
        </p:txBody>
      </p:sp>
      <p:pic>
        <p:nvPicPr>
          <p:cNvPr id="4" name="Content Placeholder 4">
            <a:extLst>
              <a:ext uri="{FF2B5EF4-FFF2-40B4-BE49-F238E27FC236}">
                <a16:creationId xmlns:a16="http://schemas.microsoft.com/office/drawing/2014/main" xmlns="" id="{C346B0D5-C6E0-90D1-2A98-9832A5A0CB7D}"/>
              </a:ext>
            </a:extLst>
          </p:cNvPr>
          <p:cNvPicPr>
            <a:picLocks/>
          </p:cNvPicPr>
          <p:nvPr/>
        </p:nvPicPr>
        <p:blipFill>
          <a:blip r:embed="rId2"/>
          <a:stretch>
            <a:fillRect/>
          </a:stretch>
        </p:blipFill>
        <p:spPr bwMode="gray">
          <a:xfrm>
            <a:off x="731521" y="1246909"/>
            <a:ext cx="10715104" cy="4530436"/>
          </a:xfrm>
          <a:prstGeom prst="rect">
            <a:avLst/>
          </a:prstGeom>
        </p:spPr>
      </p:pic>
      <p:sp>
        <p:nvSpPr>
          <p:cNvPr id="6" name="TextBox 5">
            <a:extLst>
              <a:ext uri="{FF2B5EF4-FFF2-40B4-BE49-F238E27FC236}">
                <a16:creationId xmlns:a16="http://schemas.microsoft.com/office/drawing/2014/main" xmlns="" id="{AA505F41-D2E3-59F6-341C-5E058A73F072}"/>
              </a:ext>
            </a:extLst>
          </p:cNvPr>
          <p:cNvSpPr txBox="1"/>
          <p:nvPr/>
        </p:nvSpPr>
        <p:spPr>
          <a:xfrm>
            <a:off x="2643449" y="5900902"/>
            <a:ext cx="7802678" cy="369332"/>
          </a:xfrm>
          <a:prstGeom prst="rect">
            <a:avLst/>
          </a:prstGeom>
          <a:noFill/>
        </p:spPr>
        <p:txBody>
          <a:bodyPr wrap="square" rtlCol="0">
            <a:spAutoFit/>
          </a:bodyPr>
          <a:lstStyle/>
          <a:p>
            <a:pPr algn="ctr"/>
            <a:r>
              <a:rPr lang="en-US" sz="1800" b="1" dirty="0">
                <a:solidFill>
                  <a:schemeClr val="bg1"/>
                </a:solidFill>
              </a:rPr>
              <a:t>PREDICTION OF HATE SPEECH AND DEPRESSION CLASSIFICATION</a:t>
            </a:r>
            <a:endParaRPr lang="en-IN" dirty="0">
              <a:solidFill>
                <a:schemeClr val="bg1"/>
              </a:solidFill>
            </a:endParaRPr>
          </a:p>
        </p:txBody>
      </p:sp>
    </p:spTree>
    <p:extLst>
      <p:ext uri="{BB962C8B-B14F-4D97-AF65-F5344CB8AC3E}">
        <p14:creationId xmlns:p14="http://schemas.microsoft.com/office/powerpoint/2010/main" val="4424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79230-2519-0B02-522F-7EB5F4DA5FCE}"/>
              </a:ext>
            </a:extLst>
          </p:cNvPr>
          <p:cNvSpPr>
            <a:spLocks noGrp="1"/>
          </p:cNvSpPr>
          <p:nvPr>
            <p:ph type="title"/>
          </p:nvPr>
        </p:nvSpPr>
        <p:spPr/>
        <p:txBody>
          <a:bodyPr/>
          <a:lstStyle/>
          <a:p>
            <a:r>
              <a:rPr lang="en-IN" b="1" dirty="0" smtClean="0"/>
              <a:t>MODULES:</a:t>
            </a:r>
            <a:endParaRPr lang="en-IN" b="1" dirty="0"/>
          </a:p>
        </p:txBody>
      </p:sp>
      <p:sp>
        <p:nvSpPr>
          <p:cNvPr id="4" name="TextBox 3">
            <a:extLst>
              <a:ext uri="{FF2B5EF4-FFF2-40B4-BE49-F238E27FC236}">
                <a16:creationId xmlns:a16="http://schemas.microsoft.com/office/drawing/2014/main" xmlns="" id="{39761DD0-5A78-42C0-3753-DA468C9294B0}"/>
              </a:ext>
            </a:extLst>
          </p:cNvPr>
          <p:cNvSpPr txBox="1"/>
          <p:nvPr/>
        </p:nvSpPr>
        <p:spPr>
          <a:xfrm>
            <a:off x="1078576" y="2537751"/>
            <a:ext cx="6926579" cy="6206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Module 1 - Data Pre-processing</a:t>
            </a:r>
          </a:p>
        </p:txBody>
      </p:sp>
      <p:sp>
        <p:nvSpPr>
          <p:cNvPr id="6" name="TextBox 5">
            <a:extLst>
              <a:ext uri="{FF2B5EF4-FFF2-40B4-BE49-F238E27FC236}">
                <a16:creationId xmlns:a16="http://schemas.microsoft.com/office/drawing/2014/main" xmlns="" id="{24FDFAA5-0976-23C9-5ABF-0B69DBB0F788}"/>
              </a:ext>
            </a:extLst>
          </p:cNvPr>
          <p:cNvSpPr txBox="1"/>
          <p:nvPr/>
        </p:nvSpPr>
        <p:spPr>
          <a:xfrm>
            <a:off x="1078574" y="3089633"/>
            <a:ext cx="6553021" cy="62061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Module 2 - Data Visualization</a:t>
            </a:r>
          </a:p>
        </p:txBody>
      </p:sp>
      <p:sp>
        <p:nvSpPr>
          <p:cNvPr id="7" name="TextBox 6">
            <a:extLst>
              <a:ext uri="{FF2B5EF4-FFF2-40B4-BE49-F238E27FC236}">
                <a16:creationId xmlns:a16="http://schemas.microsoft.com/office/drawing/2014/main" xmlns="" id="{12E41755-5B46-6D41-38F1-F5C24C2C797B}"/>
              </a:ext>
            </a:extLst>
          </p:cNvPr>
          <p:cNvSpPr txBox="1"/>
          <p:nvPr/>
        </p:nvSpPr>
        <p:spPr>
          <a:xfrm>
            <a:off x="1078576" y="3702518"/>
            <a:ext cx="7134399" cy="62061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Module 3 – Decision Tree Classifier Algorithm</a:t>
            </a:r>
          </a:p>
        </p:txBody>
      </p:sp>
      <p:sp>
        <p:nvSpPr>
          <p:cNvPr id="8" name="TextBox 7">
            <a:extLst>
              <a:ext uri="{FF2B5EF4-FFF2-40B4-BE49-F238E27FC236}">
                <a16:creationId xmlns:a16="http://schemas.microsoft.com/office/drawing/2014/main" xmlns="" id="{2FFBF6CF-A59D-7EC9-8F90-C92FA425F6CF}"/>
              </a:ext>
            </a:extLst>
          </p:cNvPr>
          <p:cNvSpPr txBox="1"/>
          <p:nvPr/>
        </p:nvSpPr>
        <p:spPr>
          <a:xfrm>
            <a:off x="1078575" y="4408289"/>
            <a:ext cx="6553021" cy="62061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Module 4 -  Random Forest Algorithm</a:t>
            </a:r>
          </a:p>
        </p:txBody>
      </p:sp>
    </p:spTree>
    <p:extLst>
      <p:ext uri="{BB962C8B-B14F-4D97-AF65-F5344CB8AC3E}">
        <p14:creationId xmlns:p14="http://schemas.microsoft.com/office/powerpoint/2010/main" val="35462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368</TotalTime>
  <Words>1382</Words>
  <Application>Microsoft Office PowerPoint</Application>
  <PresentationFormat>Custom</PresentationFormat>
  <Paragraphs>157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PREDICTION OF HATE SPEECH AND DEPRESSION CLASSIFICATION   DOMAIN : MACHINE LEARNING  </vt:lpstr>
      <vt:lpstr>ABSTRACT: </vt:lpstr>
      <vt:lpstr>EXISTING SYSTEM: </vt:lpstr>
      <vt:lpstr>DEMERITS:</vt:lpstr>
      <vt:lpstr>PROPOSED SYSTEM: </vt:lpstr>
      <vt:lpstr>MERITS:</vt:lpstr>
      <vt:lpstr>ENVIRONMENT REQUIREMENTS: </vt:lpstr>
      <vt:lpstr>PowerPoint Presentation</vt:lpstr>
      <vt:lpstr>MODULES:</vt:lpstr>
      <vt:lpstr>Module 1 Data Pre-Processing:</vt:lpstr>
      <vt:lpstr>Module 2 – Data Visualization:</vt:lpstr>
      <vt:lpstr>Module 3-Decision Tree Classifier:</vt:lpstr>
      <vt:lpstr>Module 4- Random Forest:</vt:lpstr>
      <vt:lpstr>PowerPoint Presentation</vt:lpstr>
      <vt:lpstr>PowerPoint Presentation</vt:lpstr>
      <vt:lpstr>PowerPoint Presentation</vt:lpstr>
      <vt:lpstr>PowerPoint Presentation</vt:lpstr>
      <vt:lpstr>PowerPoint Presentation</vt:lpstr>
      <vt:lpstr>PowerPoint Presentation</vt:lpstr>
      <vt:lpstr>LITERATURE SURVEY :</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dc:title>
  <dc:creator>SPIRO-PYTHON</dc:creator>
  <cp:lastModifiedBy>HP</cp:lastModifiedBy>
  <cp:revision>27</cp:revision>
  <dcterms:created xsi:type="dcterms:W3CDTF">2023-07-15T05:09:13Z</dcterms:created>
  <dcterms:modified xsi:type="dcterms:W3CDTF">2024-03-24T18:44:14Z</dcterms:modified>
</cp:coreProperties>
</file>