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1" r:id="rId6"/>
    <p:sldId id="262" r:id="rId7"/>
    <p:sldId id="263" r:id="rId8"/>
    <p:sldId id="264" r:id="rId9"/>
    <p:sldId id="265" r:id="rId10"/>
    <p:sldId id="266" r:id="rId11"/>
    <p:sldId id="267" r:id="rId12"/>
    <p:sldId id="268" r:id="rId13"/>
    <p:sldId id="269"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58" y="-6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320800" y="5334000"/>
            <a:ext cx="10363200" cy="704850"/>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lvl1pPr algn="r">
              <a:defRPr sz="3600">
                <a:solidFill>
                  <a:schemeClr val="bg1"/>
                </a:solidFill>
              </a:defRPr>
            </a:lvl1pPr>
          </a:lstStyle>
          <a:p>
            <a:pPr lvl="0"/>
            <a:r>
              <a:rPr lang="en-US" noProof="0"/>
              <a:t>Click to edit Master title style</a:t>
            </a:r>
            <a:endParaRPr lang="en-IN" noProof="0"/>
          </a:p>
        </p:txBody>
      </p:sp>
      <p:sp>
        <p:nvSpPr>
          <p:cNvPr id="3075" name="Rectangle 3"/>
          <p:cNvSpPr>
            <a:spLocks noGrp="1" noChangeArrowheads="1"/>
          </p:cNvSpPr>
          <p:nvPr>
            <p:ph type="subTitle" idx="1"/>
          </p:nvPr>
        </p:nvSpPr>
        <p:spPr>
          <a:xfrm>
            <a:off x="1320800" y="5867400"/>
            <a:ext cx="10363200" cy="533400"/>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lvl1pPr marL="0" indent="0" algn="r">
              <a:buFontTx/>
              <a:buNone/>
              <a:defRPr sz="2400">
                <a:solidFill>
                  <a:schemeClr val="bg1"/>
                </a:solidFill>
              </a:defRPr>
            </a:lvl1pPr>
          </a:lstStyle>
          <a:p>
            <a:pPr lvl="0"/>
            <a:r>
              <a:rPr lang="en-US" noProof="0"/>
              <a:t>Click to edit Master subtitle style</a:t>
            </a:r>
            <a:endParaRPr lang="en-IN"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34400" y="1417638"/>
            <a:ext cx="2438400" cy="521176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219200" y="1417638"/>
            <a:ext cx="7112000" cy="5211762"/>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219200" y="2438400"/>
            <a:ext cx="4775200" cy="4191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97600" y="2438400"/>
            <a:ext cx="4775200" cy="4191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19200" y="1417638"/>
            <a:ext cx="97536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t>Click to edit Master title style</a:t>
            </a:r>
            <a:endParaRPr lang="en-IN"/>
          </a:p>
        </p:txBody>
      </p:sp>
      <p:sp>
        <p:nvSpPr>
          <p:cNvPr id="1027" name="Rectangle 3"/>
          <p:cNvSpPr>
            <a:spLocks noGrp="1" noChangeArrowheads="1"/>
          </p:cNvSpPr>
          <p:nvPr>
            <p:ph type="body" idx="1"/>
          </p:nvPr>
        </p:nvSpPr>
        <p:spPr bwMode="auto">
          <a:xfrm>
            <a:off x="1219200" y="2438400"/>
            <a:ext cx="97536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kern="12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anose="020B0604020202020204" pitchFamily="34" charset="0"/>
        </a:defRPr>
      </a:lvl2pPr>
      <a:lvl3pPr algn="l" rtl="0" eaLnBrk="1" fontAlgn="base" hangingPunct="1">
        <a:spcBef>
          <a:spcPct val="0"/>
        </a:spcBef>
        <a:spcAft>
          <a:spcPct val="0"/>
        </a:spcAft>
        <a:defRPr sz="4400">
          <a:solidFill>
            <a:schemeClr val="tx1"/>
          </a:solidFill>
          <a:latin typeface="Microsoft Sans Serif" panose="020B0604020202020204" pitchFamily="34" charset="0"/>
        </a:defRPr>
      </a:lvl3pPr>
      <a:lvl4pPr algn="l" rtl="0" eaLnBrk="1" fontAlgn="base" hangingPunct="1">
        <a:spcBef>
          <a:spcPct val="0"/>
        </a:spcBef>
        <a:spcAft>
          <a:spcPct val="0"/>
        </a:spcAft>
        <a:defRPr sz="4400">
          <a:solidFill>
            <a:schemeClr val="tx1"/>
          </a:solidFill>
          <a:latin typeface="Microsoft Sans Serif" panose="020B0604020202020204" pitchFamily="34" charset="0"/>
        </a:defRPr>
      </a:lvl4pPr>
      <a:lvl5pPr algn="l" rtl="0" eaLnBrk="1" fontAlgn="base" hangingPunct="1">
        <a:spcBef>
          <a:spcPct val="0"/>
        </a:spcBef>
        <a:spcAft>
          <a:spcPct val="0"/>
        </a:spcAft>
        <a:defRPr sz="4400">
          <a:solidFill>
            <a:schemeClr val="tx1"/>
          </a:solidFill>
          <a:latin typeface="Microsoft Sans Serif" panose="020B0604020202020204" pitchFamily="34" charset="0"/>
        </a:defRPr>
      </a:lvl5pPr>
      <a:lvl6pPr marL="457200" algn="l" rtl="0" eaLnBrk="1" fontAlgn="base" hangingPunct="1">
        <a:spcBef>
          <a:spcPct val="0"/>
        </a:spcBef>
        <a:spcAft>
          <a:spcPct val="0"/>
        </a:spcAft>
        <a:defRPr sz="4400">
          <a:solidFill>
            <a:schemeClr val="tx1"/>
          </a:solidFill>
          <a:latin typeface="Microsoft Sans Serif" panose="020B0604020202020204" pitchFamily="34" charset="0"/>
        </a:defRPr>
      </a:lvl6pPr>
      <a:lvl7pPr marL="914400" algn="l" rtl="0" eaLnBrk="1" fontAlgn="base" hangingPunct="1">
        <a:spcBef>
          <a:spcPct val="0"/>
        </a:spcBef>
        <a:spcAft>
          <a:spcPct val="0"/>
        </a:spcAft>
        <a:defRPr sz="4400">
          <a:solidFill>
            <a:schemeClr val="tx1"/>
          </a:solidFill>
          <a:latin typeface="Microsoft Sans Serif" panose="020B0604020202020204" pitchFamily="34" charset="0"/>
        </a:defRPr>
      </a:lvl7pPr>
      <a:lvl8pPr marL="1371600" algn="l" rtl="0" eaLnBrk="1" fontAlgn="base" hangingPunct="1">
        <a:spcBef>
          <a:spcPct val="0"/>
        </a:spcBef>
        <a:spcAft>
          <a:spcPct val="0"/>
        </a:spcAft>
        <a:defRPr sz="4400">
          <a:solidFill>
            <a:schemeClr val="tx1"/>
          </a:solidFill>
          <a:latin typeface="Microsoft Sans Serif" panose="020B0604020202020204" pitchFamily="34" charset="0"/>
        </a:defRPr>
      </a:lvl8pPr>
      <a:lvl9pPr marL="1828800" algn="l" rtl="0" eaLnBrk="1" fontAlgn="base" hangingPunct="1">
        <a:spcBef>
          <a:spcPct val="0"/>
        </a:spcBef>
        <a:spcAft>
          <a:spcPct val="0"/>
        </a:spcAft>
        <a:defRPr sz="4400">
          <a:solidFill>
            <a:schemeClr val="tx1"/>
          </a:solidFill>
          <a:latin typeface="Microsoft Sans Serif"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9" Type="http://schemas.openxmlformats.org/officeDocument/2006/relationships/hyperlink" Target="https://en.wikipedia.org/wiki/Package_manager" TargetMode="External"/><Relationship Id="rId8" Type="http://schemas.openxmlformats.org/officeDocument/2006/relationships/hyperlink" Target="https://en.wikipedia.org/wiki/Package_management" TargetMode="External"/><Relationship Id="rId7" Type="http://schemas.openxmlformats.org/officeDocument/2006/relationships/hyperlink" Target="https://en.wikipedia.org/wiki/Predictive_analytics" TargetMode="External"/><Relationship Id="rId6" Type="http://schemas.openxmlformats.org/officeDocument/2006/relationships/hyperlink" Target="https://en.wikipedia.org/wiki/Machine_learning" TargetMode="External"/><Relationship Id="rId5" Type="http://schemas.openxmlformats.org/officeDocument/2006/relationships/hyperlink" Target="https://en.wikipedia.org/wiki/Data_science" TargetMode="External"/><Relationship Id="rId4" Type="http://schemas.openxmlformats.org/officeDocument/2006/relationships/hyperlink" Target="https://en.wikipedia.org/wiki/Scientific_computing" TargetMode="External"/><Relationship Id="rId3" Type="http://schemas.openxmlformats.org/officeDocument/2006/relationships/hyperlink" Target="https://en.wikipedia.org/wiki/R_(programming_language)" TargetMode="External"/><Relationship Id="rId2" Type="http://schemas.openxmlformats.org/officeDocument/2006/relationships/hyperlink" Target="https://en.wikipedia.org/wiki/Python_(programming_language)" TargetMode="External"/><Relationship Id="rId10" Type="http://schemas.openxmlformats.org/officeDocument/2006/relationships/slideLayout" Target="../slideLayouts/slideLayout2.xml"/><Relationship Id="rId1" Type="http://schemas.openxmlformats.org/officeDocument/2006/relationships/hyperlink" Target="https://en.wikipedia.org/wiki/Free_and_open-sourc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intel.com/content/www/us/en/products/sku/235996/intel-core-i7-processor-14650hx-30m-cache-up-to-5-20-ghz/specifications.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5065" y="720725"/>
            <a:ext cx="9864090" cy="5222875"/>
          </a:xfrm>
        </p:spPr>
        <p:txBody>
          <a:bodyPr/>
          <a:lstStyle/>
          <a:p>
            <a:pPr algn="ctr"/>
            <a:r>
              <a:rPr lang="en-US" sz="2800" b="1" dirty="0">
                <a:solidFill>
                  <a:schemeClr val="accent1"/>
                </a:solidFill>
              </a:rPr>
              <a:t>DIAGNOSIS OF EYE FUNDUS DISEASE CLASSIFICATION AND SEGMENTATION USING ARTIFICIAL INTELLIGENCE TECHNIQUES</a:t>
            </a:r>
            <a:br>
              <a:rPr lang="en-US" sz="2800" b="1" dirty="0">
                <a:solidFill>
                  <a:schemeClr val="accent1"/>
                </a:solidFill>
              </a:rPr>
            </a:br>
            <a:br>
              <a:rPr lang="en-US" sz="2800" b="1" dirty="0">
                <a:solidFill>
                  <a:schemeClr val="accent1"/>
                </a:solidFill>
              </a:rPr>
            </a:br>
            <a:br>
              <a:rPr lang="en-US" sz="2800" b="1" dirty="0">
                <a:solidFill>
                  <a:schemeClr val="accent1"/>
                </a:solidFill>
              </a:rPr>
            </a:br>
            <a:br>
              <a:rPr lang="en-US" sz="2800" b="1" dirty="0">
                <a:solidFill>
                  <a:schemeClr val="accent1"/>
                </a:solidFill>
              </a:rPr>
            </a:br>
            <a:r>
              <a:rPr lang="en-US" sz="2800" b="1" dirty="0">
                <a:solidFill>
                  <a:schemeClr val="accent1"/>
                </a:solidFill>
              </a:rPr>
              <a:t>      </a:t>
            </a:r>
            <a:r>
              <a:rPr lang="en-US" sz="2000" b="1" dirty="0">
                <a:solidFill>
                  <a:schemeClr val="accent1"/>
                </a:solidFill>
              </a:rPr>
              <a:t>                                                                       Surya </a:t>
            </a:r>
            <a:r>
              <a:rPr lang="en-US" sz="2000" b="1" dirty="0" err="1">
                <a:solidFill>
                  <a:schemeClr val="accent1"/>
                </a:solidFill>
              </a:rPr>
              <a:t>Anush</a:t>
            </a:r>
            <a:r>
              <a:rPr lang="en-US" sz="2000" b="1" dirty="0">
                <a:solidFill>
                  <a:schemeClr val="accent1"/>
                </a:solidFill>
              </a:rPr>
              <a:t> M[211420104278]</a:t>
            </a:r>
            <a:br>
              <a:rPr lang="en-US" sz="2000" b="1" dirty="0">
                <a:solidFill>
                  <a:schemeClr val="accent1"/>
                </a:solidFill>
              </a:rPr>
            </a:br>
            <a:r>
              <a:rPr lang="en-US" sz="2000" b="1" dirty="0">
                <a:solidFill>
                  <a:schemeClr val="accent1"/>
                </a:solidFill>
              </a:rPr>
              <a:t>                                                                          Prashanth S[211420104201]</a:t>
            </a:r>
            <a:br>
              <a:rPr lang="en-US" sz="2000" b="1" dirty="0">
                <a:solidFill>
                  <a:schemeClr val="accent1"/>
                </a:solidFill>
              </a:rPr>
            </a:br>
            <a:r>
              <a:rPr lang="en-US" sz="2000" b="1" dirty="0">
                <a:solidFill>
                  <a:schemeClr val="accent1"/>
                </a:solidFill>
              </a:rPr>
              <a:t>                                                                                  Sai Charan Raj G[211420104235] </a:t>
            </a:r>
            <a:br>
              <a:rPr lang="en-US" sz="2800" b="1" dirty="0">
                <a:solidFill>
                  <a:schemeClr val="accent1"/>
                </a:solidFill>
              </a:rPr>
            </a:br>
            <a:r>
              <a:rPr lang="en-US" sz="2800" b="1" dirty="0">
                <a:solidFill>
                  <a:schemeClr val="accent1"/>
                </a:solidFill>
              </a:rPr>
              <a:t>             </a:t>
            </a:r>
            <a:endParaRPr lang="en-IN" sz="28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0560" y="1463040"/>
            <a:ext cx="9753600" cy="6149975"/>
          </a:xfrm>
        </p:spPr>
        <p: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Construction of a Detecting Model</a:t>
            </a:r>
            <a:endPar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learning needs data gathering have lot of past image data’s.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 and testing this model working and predicting correctly</a:t>
            </a:r>
            <a:endParaRPr lang="en-US" sz="2000" dirty="0"/>
          </a:p>
        </p:txBody>
      </p:sp>
      <p:sp>
        <p:nvSpPr>
          <p:cNvPr id="4" name="Rectangle 1"/>
          <p:cNvSpPr>
            <a:spLocks noChangeArrowheads="1"/>
          </p:cNvSpPr>
          <p:nvPr/>
        </p:nvSpPr>
        <p:spPr bwMode="auto">
          <a:xfrm>
            <a:off x="3589020" y="2086962"/>
            <a:ext cx="2548679" cy="3477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01530" tIns="152352"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64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8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36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82573" y="3138261"/>
            <a:ext cx="1990725" cy="10287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5275" y="4193172"/>
            <a:ext cx="1990725" cy="13430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6974" y="5617211"/>
            <a:ext cx="1990725" cy="571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9660" y="1714500"/>
            <a:ext cx="9753600" cy="4831080"/>
          </a:xfrm>
        </p:spPr>
        <p:txBody>
          <a:bodyPr/>
          <a:lstStyle/>
          <a:p>
            <a:pPr marL="0" marR="0" algn="l">
              <a:spcBef>
                <a:spcPts val="0"/>
              </a:spcBef>
              <a:spcAft>
                <a:spcPts val="0"/>
              </a:spcAft>
            </a:pPr>
            <a:endParaRPr lang="en-US" sz="1800" dirty="0">
              <a:effectLst/>
              <a:latin typeface="Times New Roman" panose="02020603050405020304" pitchFamily="18" charset="0"/>
            </a:endParaRPr>
          </a:p>
          <a:p>
            <a:pPr marL="0" marR="0" indent="0" algn="l">
              <a:spcBef>
                <a:spcPts val="0"/>
              </a:spcBef>
              <a:spcAft>
                <a:spcPts val="0"/>
              </a:spcAft>
              <a:buNone/>
            </a:pPr>
            <a:r>
              <a:rPr lang="en-US" dirty="0">
                <a:latin typeface="Times New Roman" panose="02020603050405020304" pitchFamily="18" charset="0"/>
              </a:rPr>
              <a:t>SOFTWARE DESCRIPTION</a:t>
            </a:r>
            <a:endParaRPr lang="en-US" dirty="0">
              <a:latin typeface="Times New Roman" panose="02020603050405020304" pitchFamily="18" charset="0"/>
            </a:endParaRPr>
          </a:p>
          <a:p>
            <a:pPr marL="0" marR="0" algn="l">
              <a:spcBef>
                <a:spcPts val="0"/>
              </a:spcBef>
              <a:spcAft>
                <a:spcPts val="0"/>
              </a:spcAft>
            </a:pPr>
            <a:endParaRPr lang="en-US" sz="1800" dirty="0">
              <a:effectLst/>
              <a:latin typeface="Times New Roman" panose="02020603050405020304" pitchFamily="18" charset="0"/>
            </a:endParaRPr>
          </a:p>
          <a:p>
            <a:pPr marL="0" marR="0" algn="l">
              <a:spcBef>
                <a:spcPts val="0"/>
              </a:spcBef>
              <a:spcAft>
                <a:spcPts val="0"/>
              </a:spcAft>
            </a:pPr>
            <a:r>
              <a:rPr lang="en-US" sz="1800" dirty="0">
                <a:effectLst/>
                <a:latin typeface="Times New Roman" panose="02020603050405020304" pitchFamily="18" charset="0"/>
              </a:rPr>
              <a:t>Anaconda     is     a     </a:t>
            </a:r>
            <a:r>
              <a:rPr lang="en-US" sz="1800" dirty="0">
                <a:effectLst/>
                <a:latin typeface="Times New Roman" panose="02020603050405020304" pitchFamily="18" charset="0"/>
                <a:hlinkClick r:id="rId1"/>
              </a:rPr>
              <a:t>free      and      open-source</a:t>
            </a:r>
            <a:r>
              <a:rPr lang="en-US" sz="1800" dirty="0">
                <a:effectLst/>
                <a:latin typeface="Times New Roman" panose="02020603050405020304" pitchFamily="18" charset="0"/>
              </a:rPr>
              <a:t>      distribution      of</a:t>
            </a:r>
            <a:r>
              <a:rPr lang="en-US" sz="1800" spc="5" dirty="0">
                <a:effectLst/>
                <a:latin typeface="Times New Roman" panose="02020603050405020304" pitchFamily="18" charset="0"/>
              </a:rPr>
              <a:t> </a:t>
            </a:r>
            <a:r>
              <a:rPr lang="en-US" sz="1800" dirty="0">
                <a:effectLst/>
                <a:latin typeface="Times New Roman" panose="02020603050405020304" pitchFamily="18" charset="0"/>
              </a:rPr>
              <a:t>the</a:t>
            </a:r>
            <a:r>
              <a:rPr lang="en-US" sz="1800" spc="5" dirty="0">
                <a:effectLst/>
                <a:latin typeface="Times New Roman" panose="02020603050405020304" pitchFamily="18" charset="0"/>
              </a:rPr>
              <a:t> </a:t>
            </a:r>
            <a:r>
              <a:rPr lang="en-US" sz="1800" dirty="0">
                <a:effectLst/>
                <a:latin typeface="Times New Roman" panose="02020603050405020304" pitchFamily="18" charset="0"/>
                <a:hlinkClick r:id="rId2"/>
              </a:rPr>
              <a:t>Python</a:t>
            </a:r>
            <a:r>
              <a:rPr lang="en-US" sz="1800" spc="5" dirty="0">
                <a:effectLst/>
                <a:latin typeface="Times New Roman" panose="02020603050405020304" pitchFamily="18" charset="0"/>
              </a:rPr>
              <a:t> </a:t>
            </a:r>
            <a:r>
              <a:rPr lang="en-US" sz="1800" dirty="0">
                <a:effectLst/>
                <a:latin typeface="Times New Roman" panose="02020603050405020304" pitchFamily="18" charset="0"/>
              </a:rPr>
              <a:t>and</a:t>
            </a:r>
            <a:r>
              <a:rPr lang="en-US" sz="1800" spc="5" dirty="0">
                <a:effectLst/>
                <a:latin typeface="Times New Roman" panose="02020603050405020304" pitchFamily="18" charset="0"/>
              </a:rPr>
              <a:t> </a:t>
            </a:r>
            <a:r>
              <a:rPr lang="en-US" sz="1800" dirty="0">
                <a:effectLst/>
                <a:latin typeface="Times New Roman" panose="02020603050405020304" pitchFamily="18" charset="0"/>
                <a:hlinkClick r:id="rId3"/>
              </a:rPr>
              <a:t>R</a:t>
            </a:r>
            <a:r>
              <a:rPr lang="en-US" sz="1800" spc="5" dirty="0">
                <a:effectLst/>
                <a:latin typeface="Times New Roman" panose="02020603050405020304" pitchFamily="18" charset="0"/>
              </a:rPr>
              <a:t> </a:t>
            </a:r>
            <a:r>
              <a:rPr lang="en-US" sz="1800" dirty="0">
                <a:effectLst/>
                <a:latin typeface="Times New Roman" panose="02020603050405020304" pitchFamily="18" charset="0"/>
              </a:rPr>
              <a:t>programming</a:t>
            </a:r>
            <a:r>
              <a:rPr lang="en-US" sz="1800" spc="5" dirty="0">
                <a:effectLst/>
                <a:latin typeface="Times New Roman" panose="02020603050405020304" pitchFamily="18" charset="0"/>
              </a:rPr>
              <a:t> </a:t>
            </a:r>
            <a:r>
              <a:rPr lang="en-US" sz="1800" dirty="0">
                <a:effectLst/>
                <a:latin typeface="Times New Roman" panose="02020603050405020304" pitchFamily="18" charset="0"/>
              </a:rPr>
              <a:t>languages</a:t>
            </a:r>
            <a:r>
              <a:rPr lang="en-US" sz="1800" spc="5" dirty="0">
                <a:effectLst/>
                <a:latin typeface="Times New Roman" panose="02020603050405020304" pitchFamily="18" charset="0"/>
              </a:rPr>
              <a:t> </a:t>
            </a:r>
            <a:r>
              <a:rPr lang="en-US" sz="1800" dirty="0">
                <a:effectLst/>
                <a:latin typeface="Times New Roman" panose="02020603050405020304" pitchFamily="18" charset="0"/>
              </a:rPr>
              <a:t>for</a:t>
            </a:r>
            <a:r>
              <a:rPr lang="en-US" sz="1800" spc="5" dirty="0">
                <a:effectLst/>
                <a:latin typeface="Times New Roman" panose="02020603050405020304" pitchFamily="18" charset="0"/>
              </a:rPr>
              <a:t> </a:t>
            </a:r>
            <a:r>
              <a:rPr lang="en-US" sz="1800" dirty="0">
                <a:effectLst/>
                <a:latin typeface="Times New Roman" panose="02020603050405020304" pitchFamily="18" charset="0"/>
                <a:hlinkClick r:id="rId4"/>
              </a:rPr>
              <a:t>scientific</a:t>
            </a:r>
            <a:r>
              <a:rPr lang="en-US" sz="1800" spc="5" dirty="0">
                <a:effectLst/>
                <a:latin typeface="Times New Roman" panose="02020603050405020304" pitchFamily="18" charset="0"/>
                <a:hlinkClick r:id="rId4"/>
              </a:rPr>
              <a:t> </a:t>
            </a:r>
            <a:r>
              <a:rPr lang="en-US" sz="1800" dirty="0">
                <a:effectLst/>
                <a:latin typeface="Times New Roman" panose="02020603050405020304" pitchFamily="18" charset="0"/>
                <a:hlinkClick r:id="rId4"/>
              </a:rPr>
              <a:t>computing</a:t>
            </a:r>
            <a:r>
              <a:rPr lang="en-US" sz="1800" spc="5" dirty="0">
                <a:effectLst/>
                <a:latin typeface="Times New Roman" panose="02020603050405020304" pitchFamily="18" charset="0"/>
              </a:rPr>
              <a:t> </a:t>
            </a:r>
            <a:r>
              <a:rPr lang="en-US" sz="1800" dirty="0">
                <a:effectLst/>
                <a:latin typeface="Times New Roman" panose="02020603050405020304" pitchFamily="18" charset="0"/>
              </a:rPr>
              <a:t>(</a:t>
            </a:r>
            <a:r>
              <a:rPr lang="en-US" sz="1800" dirty="0">
                <a:effectLst/>
                <a:latin typeface="Times New Roman" panose="02020603050405020304" pitchFamily="18" charset="0"/>
                <a:hlinkClick r:id="rId5"/>
              </a:rPr>
              <a:t>data</a:t>
            </a:r>
            <a:r>
              <a:rPr lang="en-US" sz="1800" spc="5" dirty="0">
                <a:effectLst/>
                <a:latin typeface="Times New Roman" panose="02020603050405020304" pitchFamily="18" charset="0"/>
              </a:rPr>
              <a:t> </a:t>
            </a:r>
            <a:r>
              <a:rPr lang="en-US" sz="1800" dirty="0">
                <a:effectLst/>
                <a:latin typeface="Times New Roman" panose="02020603050405020304" pitchFamily="18" charset="0"/>
              </a:rPr>
              <a:t>science, </a:t>
            </a:r>
            <a:r>
              <a:rPr lang="en-US" sz="1800" dirty="0">
                <a:effectLst/>
                <a:latin typeface="Times New Roman" panose="02020603050405020304" pitchFamily="18" charset="0"/>
                <a:hlinkClick r:id="rId6"/>
              </a:rPr>
              <a:t>machine learning </a:t>
            </a:r>
            <a:r>
              <a:rPr lang="en-US" sz="1800" dirty="0">
                <a:effectLst/>
                <a:latin typeface="Times New Roman" panose="02020603050405020304" pitchFamily="18" charset="0"/>
              </a:rPr>
              <a:t>applications, large-scale data processing, </a:t>
            </a:r>
            <a:r>
              <a:rPr lang="en-US" sz="1800" dirty="0">
                <a:effectLst/>
                <a:latin typeface="Times New Roman" panose="02020603050405020304" pitchFamily="18" charset="0"/>
                <a:hlinkClick r:id="rId7"/>
              </a:rPr>
              <a:t>predictive</a:t>
            </a:r>
            <a:r>
              <a:rPr lang="en-US" sz="1800" spc="5" dirty="0">
                <a:effectLst/>
                <a:latin typeface="Times New Roman" panose="02020603050405020304" pitchFamily="18" charset="0"/>
              </a:rPr>
              <a:t> </a:t>
            </a:r>
            <a:r>
              <a:rPr lang="en-US" sz="1800" dirty="0">
                <a:effectLst/>
                <a:latin typeface="Times New Roman" panose="02020603050405020304" pitchFamily="18" charset="0"/>
              </a:rPr>
              <a:t>analytics, etc.), that aims to simplify </a:t>
            </a:r>
            <a:r>
              <a:rPr lang="en-US" sz="1800" dirty="0">
                <a:effectLst/>
                <a:latin typeface="Times New Roman" panose="02020603050405020304" pitchFamily="18" charset="0"/>
                <a:hlinkClick r:id="rId8"/>
              </a:rPr>
              <a:t>package management</a:t>
            </a:r>
            <a:r>
              <a:rPr lang="en-US" sz="1800" dirty="0">
                <a:effectLst/>
                <a:latin typeface="Times New Roman" panose="02020603050405020304" pitchFamily="18" charset="0"/>
              </a:rPr>
              <a:t> and deployment.</a:t>
            </a:r>
            <a:r>
              <a:rPr lang="en-US" sz="1800" spc="5" dirty="0">
                <a:effectLst/>
                <a:latin typeface="Times New Roman" panose="02020603050405020304" pitchFamily="18" charset="0"/>
              </a:rPr>
              <a:t> </a:t>
            </a:r>
            <a:r>
              <a:rPr lang="en-US" sz="1800" dirty="0">
                <a:effectLst/>
                <a:latin typeface="Times New Roman" panose="02020603050405020304" pitchFamily="18" charset="0"/>
              </a:rPr>
              <a:t>Package   </a:t>
            </a:r>
            <a:r>
              <a:rPr lang="en-US" sz="1800" spc="5" dirty="0">
                <a:effectLst/>
                <a:latin typeface="Times New Roman" panose="02020603050405020304" pitchFamily="18" charset="0"/>
              </a:rPr>
              <a:t> </a:t>
            </a:r>
            <a:r>
              <a:rPr lang="en-US" sz="1800" dirty="0">
                <a:effectLst/>
                <a:latin typeface="Times New Roman" panose="02020603050405020304" pitchFamily="18" charset="0"/>
              </a:rPr>
              <a:t>versions   </a:t>
            </a:r>
            <a:r>
              <a:rPr lang="en-US" sz="1800" spc="5" dirty="0">
                <a:effectLst/>
                <a:latin typeface="Times New Roman" panose="02020603050405020304" pitchFamily="18" charset="0"/>
              </a:rPr>
              <a:t> </a:t>
            </a:r>
            <a:r>
              <a:rPr lang="en-US" sz="1800" dirty="0">
                <a:effectLst/>
                <a:latin typeface="Times New Roman" panose="02020603050405020304" pitchFamily="18" charset="0"/>
              </a:rPr>
              <a:t>are   </a:t>
            </a:r>
            <a:r>
              <a:rPr lang="en-US" sz="1800" spc="5" dirty="0">
                <a:effectLst/>
                <a:latin typeface="Times New Roman" panose="02020603050405020304" pitchFamily="18" charset="0"/>
              </a:rPr>
              <a:t> </a:t>
            </a:r>
            <a:r>
              <a:rPr lang="en-US" sz="1800" dirty="0">
                <a:effectLst/>
                <a:latin typeface="Times New Roman" panose="02020603050405020304" pitchFamily="18" charset="0"/>
              </a:rPr>
              <a:t>managed   </a:t>
            </a:r>
            <a:r>
              <a:rPr lang="en-US" sz="1800" spc="5" dirty="0">
                <a:effectLst/>
                <a:latin typeface="Times New Roman" panose="02020603050405020304" pitchFamily="18" charset="0"/>
              </a:rPr>
              <a:t> </a:t>
            </a:r>
            <a:r>
              <a:rPr lang="en-US" sz="1800" dirty="0">
                <a:effectLst/>
                <a:latin typeface="Times New Roman" panose="02020603050405020304" pitchFamily="18" charset="0"/>
              </a:rPr>
              <a:t>by   </a:t>
            </a:r>
            <a:r>
              <a:rPr lang="en-US" sz="1800" spc="5" dirty="0">
                <a:effectLst/>
                <a:latin typeface="Times New Roman" panose="02020603050405020304" pitchFamily="18" charset="0"/>
              </a:rPr>
              <a:t> </a:t>
            </a:r>
            <a:r>
              <a:rPr lang="en-US" sz="1800" dirty="0">
                <a:effectLst/>
                <a:latin typeface="Times New Roman" panose="02020603050405020304" pitchFamily="18" charset="0"/>
              </a:rPr>
              <a:t>the   </a:t>
            </a:r>
            <a:r>
              <a:rPr lang="en-US" sz="1800" spc="5" dirty="0">
                <a:effectLst/>
                <a:latin typeface="Times New Roman" panose="02020603050405020304" pitchFamily="18" charset="0"/>
              </a:rPr>
              <a:t> </a:t>
            </a:r>
            <a:r>
              <a:rPr lang="en-US" sz="1800" dirty="0">
                <a:effectLst/>
                <a:latin typeface="Times New Roman" panose="02020603050405020304" pitchFamily="18" charset="0"/>
                <a:hlinkClick r:id="rId9"/>
              </a:rPr>
              <a:t>package     management</a:t>
            </a:r>
            <a:r>
              <a:rPr lang="en-US" sz="1800" spc="5" dirty="0">
                <a:effectLst/>
                <a:latin typeface="Times New Roman" panose="02020603050405020304" pitchFamily="18" charset="0"/>
              </a:rPr>
              <a:t> </a:t>
            </a:r>
            <a:r>
              <a:rPr lang="en-US" sz="1800" dirty="0">
                <a:effectLst/>
                <a:latin typeface="Times New Roman" panose="02020603050405020304" pitchFamily="18" charset="0"/>
              </a:rPr>
              <a:t>system “</a:t>
            </a:r>
            <a:r>
              <a:rPr lang="en-US" sz="1800" dirty="0" err="1">
                <a:effectLst/>
                <a:latin typeface="Times New Roman" panose="02020603050405020304" pitchFamily="18" charset="0"/>
              </a:rPr>
              <a:t>Conda</a:t>
            </a:r>
            <a:r>
              <a:rPr lang="en-US" sz="1800" dirty="0">
                <a:effectLst/>
                <a:latin typeface="Times New Roman" panose="02020603050405020304" pitchFamily="18" charset="0"/>
              </a:rPr>
              <a:t>”. </a:t>
            </a:r>
            <a:endParaRPr lang="en-US" sz="1800" dirty="0">
              <a:effectLst/>
              <a:latin typeface="Times New Roman" panose="02020603050405020304" pitchFamily="18" charset="0"/>
            </a:endParaRPr>
          </a:p>
          <a:p>
            <a:pPr marL="0" marR="0" algn="l">
              <a:spcBef>
                <a:spcPts val="0"/>
              </a:spcBef>
              <a:spcAft>
                <a:spcPts val="0"/>
              </a:spcAft>
            </a:pPr>
            <a:endParaRPr lang="en-US" sz="1800" b="1" spc="-20" dirty="0">
              <a:latin typeface="Times New Roman" panose="02020603050405020304" pitchFamily="18" charset="0"/>
            </a:endParaRPr>
          </a:p>
          <a:p>
            <a:pPr marL="0" marR="0" algn="l">
              <a:spcBef>
                <a:spcPts val="0"/>
              </a:spcBef>
              <a:spcAft>
                <a:spcPts val="0"/>
              </a:spcAft>
            </a:pPr>
            <a:endParaRPr lang="en-US" sz="1800" b="1" spc="-20" dirty="0">
              <a:effectLst/>
              <a:latin typeface="Times New Roman" panose="02020603050405020304" pitchFamily="18" charset="0"/>
            </a:endParaRPr>
          </a:p>
          <a:p>
            <a:pPr marL="0" marR="0" indent="0" algn="l">
              <a:spcBef>
                <a:spcPts val="0"/>
              </a:spcBef>
              <a:spcAft>
                <a:spcPts val="0"/>
              </a:spcAft>
              <a:buNone/>
            </a:pPr>
            <a:r>
              <a:rPr lang="en-US" b="1" spc="-20" dirty="0">
                <a:effectLst/>
                <a:latin typeface="Times New Roman" panose="02020603050405020304" pitchFamily="18" charset="0"/>
              </a:rPr>
              <a:t>ANACONDA</a:t>
            </a:r>
            <a:r>
              <a:rPr lang="en-US" b="1" spc="-60" dirty="0">
                <a:effectLst/>
                <a:latin typeface="Times New Roman" panose="02020603050405020304" pitchFamily="18" charset="0"/>
              </a:rPr>
              <a:t> </a:t>
            </a:r>
            <a:r>
              <a:rPr lang="en-US" b="1" spc="-20" dirty="0">
                <a:effectLst/>
                <a:latin typeface="Times New Roman" panose="02020603050405020304" pitchFamily="18" charset="0"/>
              </a:rPr>
              <a:t>NAVIGATOR</a:t>
            </a:r>
            <a:endParaRPr lang="en-US" b="1" spc="-20" dirty="0">
              <a:effectLst/>
              <a:latin typeface="Times New Roman" panose="02020603050405020304" pitchFamily="18" charset="0"/>
            </a:endParaRPr>
          </a:p>
          <a:p>
            <a:pPr marL="0" marR="0" indent="0" algn="l">
              <a:spcBef>
                <a:spcPts val="40"/>
              </a:spcBef>
              <a:spcAft>
                <a:spcPts val="0"/>
              </a:spcAft>
              <a:buNone/>
            </a:pPr>
            <a:r>
              <a:rPr lang="en-US" sz="1550" b="1" dirty="0">
                <a:effectLst/>
                <a:latin typeface="Times New Roman" panose="02020603050405020304" pitchFamily="18" charset="0"/>
              </a:rPr>
              <a:t> </a:t>
            </a:r>
            <a:endParaRPr lang="en-US" sz="1400" dirty="0">
              <a:effectLst/>
              <a:latin typeface="Times New Roman" panose="02020603050405020304" pitchFamily="18" charset="0"/>
            </a:endParaRPr>
          </a:p>
          <a:p>
            <a:pPr marL="301625" marR="908685" indent="456565" algn="just">
              <a:lnSpc>
                <a:spcPct val="150000"/>
              </a:lnSpc>
              <a:spcBef>
                <a:spcPts val="0"/>
              </a:spcBef>
              <a:spcAft>
                <a:spcPts val="0"/>
              </a:spcAft>
            </a:pPr>
            <a:r>
              <a:rPr lang="en-US" sz="2000" dirty="0">
                <a:effectLst/>
                <a:latin typeface="Times New Roman" panose="02020603050405020304" pitchFamily="18" charset="0"/>
              </a:rPr>
              <a:t>Anaconda</a:t>
            </a:r>
            <a:r>
              <a:rPr lang="en-US" sz="2000" spc="5" dirty="0">
                <a:effectLst/>
                <a:latin typeface="Times New Roman" panose="02020603050405020304" pitchFamily="18" charset="0"/>
              </a:rPr>
              <a:t> </a:t>
            </a:r>
            <a:r>
              <a:rPr lang="en-US" sz="2000" dirty="0">
                <a:effectLst/>
                <a:latin typeface="Times New Roman" panose="02020603050405020304" pitchFamily="18" charset="0"/>
              </a:rPr>
              <a:t>Navigator</a:t>
            </a:r>
            <a:r>
              <a:rPr lang="en-US" sz="2000" spc="5" dirty="0">
                <a:effectLst/>
                <a:latin typeface="Times New Roman" panose="02020603050405020304" pitchFamily="18" charset="0"/>
              </a:rPr>
              <a:t> </a:t>
            </a:r>
            <a:r>
              <a:rPr lang="en-US" sz="2000" dirty="0">
                <a:effectLst/>
                <a:latin typeface="Times New Roman" panose="02020603050405020304" pitchFamily="18" charset="0"/>
              </a:rPr>
              <a:t>is</a:t>
            </a:r>
            <a:r>
              <a:rPr lang="en-US" sz="2000" spc="5" dirty="0">
                <a:effectLst/>
                <a:latin typeface="Times New Roman" panose="02020603050405020304" pitchFamily="18" charset="0"/>
              </a:rPr>
              <a:t> </a:t>
            </a:r>
            <a:r>
              <a:rPr lang="en-US" sz="2000" dirty="0">
                <a:effectLst/>
                <a:latin typeface="Times New Roman" panose="02020603050405020304" pitchFamily="18" charset="0"/>
              </a:rPr>
              <a:t>a</a:t>
            </a:r>
            <a:r>
              <a:rPr lang="en-US" sz="2000" spc="5" dirty="0">
                <a:effectLst/>
                <a:latin typeface="Times New Roman" panose="02020603050405020304" pitchFamily="18" charset="0"/>
              </a:rPr>
              <a:t> </a:t>
            </a:r>
            <a:r>
              <a:rPr lang="en-US" sz="2000" dirty="0">
                <a:effectLst/>
                <a:latin typeface="Times New Roman" panose="02020603050405020304" pitchFamily="18" charset="0"/>
              </a:rPr>
              <a:t>desktop</a:t>
            </a:r>
            <a:r>
              <a:rPr lang="en-US" sz="2000" spc="5" dirty="0">
                <a:effectLst/>
                <a:latin typeface="Times New Roman" panose="02020603050405020304" pitchFamily="18" charset="0"/>
              </a:rPr>
              <a:t> </a:t>
            </a:r>
            <a:r>
              <a:rPr lang="en-US" sz="2000" dirty="0">
                <a:effectLst/>
                <a:latin typeface="Times New Roman" panose="02020603050405020304" pitchFamily="18" charset="0"/>
              </a:rPr>
              <a:t>graphical</a:t>
            </a:r>
            <a:r>
              <a:rPr lang="en-US" sz="2000" spc="5" dirty="0">
                <a:effectLst/>
                <a:latin typeface="Times New Roman" panose="02020603050405020304" pitchFamily="18" charset="0"/>
              </a:rPr>
              <a:t> </a:t>
            </a:r>
            <a:r>
              <a:rPr lang="en-US" sz="2000" dirty="0">
                <a:effectLst/>
                <a:latin typeface="Times New Roman" panose="02020603050405020304" pitchFamily="18" charset="0"/>
              </a:rPr>
              <a:t>user</a:t>
            </a:r>
            <a:r>
              <a:rPr lang="en-US" sz="2000" spc="350" dirty="0">
                <a:effectLst/>
                <a:latin typeface="Times New Roman" panose="02020603050405020304" pitchFamily="18" charset="0"/>
              </a:rPr>
              <a:t> </a:t>
            </a:r>
            <a:r>
              <a:rPr lang="en-US" sz="2000" dirty="0">
                <a:effectLst/>
                <a:latin typeface="Times New Roman" panose="02020603050405020304" pitchFamily="18" charset="0"/>
              </a:rPr>
              <a:t>interface</a:t>
            </a:r>
            <a:r>
              <a:rPr lang="en-US" sz="2000" spc="355" dirty="0">
                <a:effectLst/>
                <a:latin typeface="Times New Roman" panose="02020603050405020304" pitchFamily="18" charset="0"/>
              </a:rPr>
              <a:t> </a:t>
            </a:r>
            <a:r>
              <a:rPr lang="en-US" sz="2000" dirty="0">
                <a:effectLst/>
                <a:latin typeface="Times New Roman" panose="02020603050405020304" pitchFamily="18" charset="0"/>
              </a:rPr>
              <a:t>(GUI)</a:t>
            </a:r>
            <a:r>
              <a:rPr lang="en-US" sz="2000" spc="5" dirty="0">
                <a:effectLst/>
                <a:latin typeface="Times New Roman" panose="02020603050405020304" pitchFamily="18" charset="0"/>
              </a:rPr>
              <a:t> </a:t>
            </a:r>
            <a:r>
              <a:rPr lang="en-US" sz="2000" dirty="0">
                <a:effectLst/>
                <a:latin typeface="Times New Roman" panose="02020603050405020304" pitchFamily="18" charset="0"/>
              </a:rPr>
              <a:t>included in Anaconda® distribution that allows you to launch applications and</a:t>
            </a:r>
            <a:r>
              <a:rPr lang="en-US" sz="2000" spc="5" dirty="0">
                <a:effectLst/>
                <a:latin typeface="Times New Roman" panose="02020603050405020304" pitchFamily="18" charset="0"/>
              </a:rPr>
              <a:t> </a:t>
            </a:r>
            <a:r>
              <a:rPr lang="en-US" sz="2000" dirty="0">
                <a:effectLst/>
                <a:latin typeface="Times New Roman" panose="02020603050405020304" pitchFamily="18" charset="0"/>
              </a:rPr>
              <a:t>easily</a:t>
            </a:r>
            <a:r>
              <a:rPr lang="en-US" sz="2000" spc="10" dirty="0">
                <a:effectLst/>
                <a:latin typeface="Times New Roman" panose="02020603050405020304" pitchFamily="18" charset="0"/>
              </a:rPr>
              <a:t> </a:t>
            </a:r>
            <a:r>
              <a:rPr lang="en-US" sz="2000" dirty="0">
                <a:effectLst/>
                <a:latin typeface="Times New Roman" panose="02020603050405020304" pitchFamily="18" charset="0"/>
              </a:rPr>
              <a:t>manage</a:t>
            </a:r>
            <a:r>
              <a:rPr lang="en-US" sz="2000" spc="25" dirty="0">
                <a:effectLst/>
                <a:latin typeface="Times New Roman" panose="02020603050405020304" pitchFamily="18" charset="0"/>
              </a:rPr>
              <a:t> </a:t>
            </a:r>
            <a:r>
              <a:rPr lang="en-US" sz="2000" dirty="0" err="1">
                <a:effectLst/>
                <a:latin typeface="Times New Roman" panose="02020603050405020304" pitchFamily="18" charset="0"/>
              </a:rPr>
              <a:t>conda</a:t>
            </a:r>
            <a:r>
              <a:rPr lang="en-US" sz="2000" spc="10" dirty="0">
                <a:effectLst/>
                <a:latin typeface="Times New Roman" panose="02020603050405020304" pitchFamily="18" charset="0"/>
              </a:rPr>
              <a:t> </a:t>
            </a:r>
            <a:r>
              <a:rPr lang="en-US" sz="2000" dirty="0">
                <a:effectLst/>
                <a:latin typeface="Times New Roman" panose="02020603050405020304" pitchFamily="18" charset="0"/>
              </a:rPr>
              <a:t>packages,</a:t>
            </a:r>
            <a:r>
              <a:rPr lang="en-US" sz="2000" spc="15" dirty="0">
                <a:effectLst/>
                <a:latin typeface="Times New Roman" panose="02020603050405020304" pitchFamily="18" charset="0"/>
              </a:rPr>
              <a:t> </a:t>
            </a:r>
            <a:r>
              <a:rPr lang="en-US" sz="2000" dirty="0">
                <a:effectLst/>
                <a:latin typeface="Times New Roman" panose="02020603050405020304" pitchFamily="18" charset="0"/>
              </a:rPr>
              <a:t>environments,</a:t>
            </a:r>
            <a:r>
              <a:rPr lang="en-US" sz="2000" spc="15" dirty="0">
                <a:effectLst/>
                <a:latin typeface="Times New Roman" panose="02020603050405020304" pitchFamily="18" charset="0"/>
              </a:rPr>
              <a:t> </a:t>
            </a:r>
            <a:r>
              <a:rPr lang="en-US" sz="2000" dirty="0">
                <a:effectLst/>
                <a:latin typeface="Times New Roman" panose="02020603050405020304" pitchFamily="18" charset="0"/>
              </a:rPr>
              <a:t>and</a:t>
            </a:r>
            <a:r>
              <a:rPr lang="en-US" sz="2000" spc="15" dirty="0">
                <a:effectLst/>
                <a:latin typeface="Times New Roman" panose="02020603050405020304" pitchFamily="18" charset="0"/>
              </a:rPr>
              <a:t> </a:t>
            </a:r>
            <a:r>
              <a:rPr lang="en-US" sz="2000" dirty="0">
                <a:effectLst/>
                <a:latin typeface="Times New Roman" panose="02020603050405020304" pitchFamily="18" charset="0"/>
              </a:rPr>
              <a:t>channels</a:t>
            </a:r>
            <a:r>
              <a:rPr lang="en-US" sz="2000" spc="30" dirty="0">
                <a:effectLst/>
                <a:latin typeface="Times New Roman" panose="02020603050405020304" pitchFamily="18" charset="0"/>
              </a:rPr>
              <a:t> </a:t>
            </a:r>
            <a:r>
              <a:rPr lang="en-US" sz="2000" dirty="0">
                <a:effectLst/>
                <a:latin typeface="Times New Roman" panose="02020603050405020304" pitchFamily="18" charset="0"/>
              </a:rPr>
              <a:t>without</a:t>
            </a:r>
            <a:r>
              <a:rPr lang="en-US" sz="2000" spc="10" dirty="0">
                <a:effectLst/>
                <a:latin typeface="Times New Roman" panose="02020603050405020304" pitchFamily="18" charset="0"/>
              </a:rPr>
              <a:t> </a:t>
            </a:r>
            <a:r>
              <a:rPr lang="en-US" sz="2000" dirty="0">
                <a:effectLst/>
                <a:latin typeface="Times New Roman" panose="02020603050405020304" pitchFamily="18" charset="0"/>
              </a:rPr>
              <a:t>using command lines.</a:t>
            </a:r>
            <a:endParaRPr lang="en-US" sz="2000" dirty="0">
              <a:effectLst/>
              <a:latin typeface="Times New Roman" panose="02020603050405020304" pitchFamily="18" charset="0"/>
            </a:endParaRPr>
          </a:p>
          <a:p>
            <a:pPr marL="0" marR="916305" indent="0" algn="just">
              <a:lnSpc>
                <a:spcPct val="150000"/>
              </a:lnSpc>
              <a:spcBef>
                <a:spcPts val="300"/>
              </a:spcBef>
              <a:spcAft>
                <a:spcPts val="0"/>
              </a:spcAft>
              <a:buNone/>
            </a:pPr>
            <a:br>
              <a:rPr lang="en-US" sz="2000" dirty="0">
                <a:effectLst/>
                <a:latin typeface="Times New Roman" panose="02020603050405020304" pitchFamily="18" charset="0"/>
              </a:rPr>
            </a:br>
            <a:endParaRPr lang="en-US" sz="1800" dirty="0">
              <a:effectLst/>
              <a:latin typeface="Times New Roman" panose="02020603050405020304" pitchFamily="18" charset="0"/>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7260" y="1668780"/>
            <a:ext cx="9753600" cy="4617720"/>
          </a:xfrm>
        </p:spPr>
        <p:txBody>
          <a:bodyPr/>
          <a:lstStyle/>
          <a:p>
            <a:pPr marL="457200" marR="0" lvl="1" indent="0" algn="l">
              <a:spcBef>
                <a:spcPts val="300"/>
              </a:spcBef>
              <a:spcAft>
                <a:spcPts val="0"/>
              </a:spcAft>
              <a:buNone/>
            </a:pPr>
            <a:r>
              <a:rPr lang="en-US" sz="3200" b="1" spc="-20" dirty="0">
                <a:effectLst/>
                <a:latin typeface="Times New Roman" panose="02020603050405020304" pitchFamily="18" charset="0"/>
              </a:rPr>
              <a:t>JUPYTER</a:t>
            </a:r>
            <a:r>
              <a:rPr lang="en-US" sz="3200" b="1" spc="-65" dirty="0">
                <a:effectLst/>
                <a:latin typeface="Times New Roman" panose="02020603050405020304" pitchFamily="18" charset="0"/>
              </a:rPr>
              <a:t> </a:t>
            </a:r>
            <a:r>
              <a:rPr lang="en-US" sz="3200" b="1" spc="-20" dirty="0">
                <a:effectLst/>
                <a:latin typeface="Times New Roman" panose="02020603050405020304" pitchFamily="18" charset="0"/>
              </a:rPr>
              <a:t>NOTEBOOK</a:t>
            </a:r>
            <a:endParaRPr lang="en-US" sz="3200" b="1" spc="-20" dirty="0">
              <a:effectLst/>
              <a:latin typeface="Times New Roman" panose="02020603050405020304" pitchFamily="18" charset="0"/>
            </a:endParaRPr>
          </a:p>
          <a:p>
            <a:pPr marL="0" marR="0" indent="0" algn="l">
              <a:spcBef>
                <a:spcPts val="30"/>
              </a:spcBef>
              <a:spcAft>
                <a:spcPts val="0"/>
              </a:spcAft>
              <a:buNone/>
            </a:pPr>
            <a:r>
              <a:rPr lang="en-US" b="1" dirty="0">
                <a:effectLst/>
                <a:latin typeface="Times New Roman" panose="02020603050405020304" pitchFamily="18" charset="0"/>
              </a:rPr>
              <a:t> </a:t>
            </a:r>
            <a:endParaRPr lang="en-US" dirty="0">
              <a:effectLst/>
              <a:latin typeface="Times New Roman" panose="02020603050405020304" pitchFamily="18" charset="0"/>
            </a:endParaRPr>
          </a:p>
          <a:p>
            <a:pPr marL="301625" marR="912495" indent="456565" algn="just">
              <a:lnSpc>
                <a:spcPct val="148000"/>
              </a:lnSpc>
              <a:spcBef>
                <a:spcPts val="0"/>
              </a:spcBef>
              <a:spcAft>
                <a:spcPts val="0"/>
              </a:spcAft>
            </a:pPr>
            <a:r>
              <a:rPr lang="en-US" sz="2000" dirty="0">
                <a:effectLst/>
                <a:latin typeface="Times New Roman" panose="02020603050405020304" pitchFamily="18" charset="0"/>
              </a:rPr>
              <a:t>This website acts as “meta” documentation for the </a:t>
            </a:r>
            <a:r>
              <a:rPr lang="en-US" sz="2000" dirty="0" err="1">
                <a:effectLst/>
                <a:latin typeface="Times New Roman" panose="02020603050405020304" pitchFamily="18" charset="0"/>
              </a:rPr>
              <a:t>Jupyter</a:t>
            </a:r>
            <a:r>
              <a:rPr lang="en-US" sz="2000" dirty="0">
                <a:effectLst/>
                <a:latin typeface="Times New Roman" panose="02020603050405020304" pitchFamily="18" charset="0"/>
              </a:rPr>
              <a:t> ecosystem. It</a:t>
            </a:r>
            <a:r>
              <a:rPr lang="en-US" sz="2000" spc="5" dirty="0">
                <a:effectLst/>
                <a:latin typeface="Times New Roman" panose="02020603050405020304" pitchFamily="18" charset="0"/>
              </a:rPr>
              <a:t> </a:t>
            </a:r>
            <a:r>
              <a:rPr lang="en-US" sz="2000" dirty="0">
                <a:effectLst/>
                <a:latin typeface="Times New Roman" panose="02020603050405020304" pitchFamily="18" charset="0"/>
              </a:rPr>
              <a:t>has a collection of resources to navigate the tools and communities in this</a:t>
            </a:r>
            <a:r>
              <a:rPr lang="en-US" sz="2000" spc="5" dirty="0">
                <a:effectLst/>
                <a:latin typeface="Times New Roman" panose="02020603050405020304" pitchFamily="18" charset="0"/>
              </a:rPr>
              <a:t> </a:t>
            </a:r>
            <a:r>
              <a:rPr lang="en-US" sz="2000" dirty="0">
                <a:effectLst/>
                <a:latin typeface="Times New Roman" panose="02020603050405020304" pitchFamily="18" charset="0"/>
              </a:rPr>
              <a:t>ecosystem,</a:t>
            </a:r>
            <a:r>
              <a:rPr lang="en-US" sz="2000" spc="-10" dirty="0">
                <a:effectLst/>
                <a:latin typeface="Times New Roman" panose="02020603050405020304" pitchFamily="18" charset="0"/>
              </a:rPr>
              <a:t> </a:t>
            </a:r>
            <a:r>
              <a:rPr lang="en-US" sz="2000" dirty="0">
                <a:effectLst/>
                <a:latin typeface="Times New Roman" panose="02020603050405020304" pitchFamily="18" charset="0"/>
              </a:rPr>
              <a:t>and</a:t>
            </a:r>
            <a:r>
              <a:rPr lang="en-US" sz="2000" spc="-5" dirty="0">
                <a:effectLst/>
                <a:latin typeface="Times New Roman" panose="02020603050405020304" pitchFamily="18" charset="0"/>
              </a:rPr>
              <a:t> </a:t>
            </a:r>
            <a:r>
              <a:rPr lang="en-US" sz="2000" dirty="0">
                <a:effectLst/>
                <a:latin typeface="Times New Roman" panose="02020603050405020304" pitchFamily="18" charset="0"/>
              </a:rPr>
              <a:t>to</a:t>
            </a:r>
            <a:r>
              <a:rPr lang="en-US" sz="2000" spc="-15" dirty="0">
                <a:effectLst/>
                <a:latin typeface="Times New Roman" panose="02020603050405020304" pitchFamily="18" charset="0"/>
              </a:rPr>
              <a:t> </a:t>
            </a:r>
            <a:r>
              <a:rPr lang="en-US" sz="2000" dirty="0">
                <a:effectLst/>
                <a:latin typeface="Times New Roman" panose="02020603050405020304" pitchFamily="18" charset="0"/>
              </a:rPr>
              <a:t>help</a:t>
            </a:r>
            <a:r>
              <a:rPr lang="en-US" sz="2000" spc="-5" dirty="0">
                <a:effectLst/>
                <a:latin typeface="Times New Roman" panose="02020603050405020304" pitchFamily="18" charset="0"/>
              </a:rPr>
              <a:t> </a:t>
            </a:r>
            <a:r>
              <a:rPr lang="en-US" sz="2000" dirty="0">
                <a:effectLst/>
                <a:latin typeface="Times New Roman" panose="02020603050405020304" pitchFamily="18" charset="0"/>
              </a:rPr>
              <a:t>you</a:t>
            </a:r>
            <a:r>
              <a:rPr lang="en-US" sz="2000" spc="-15" dirty="0">
                <a:effectLst/>
                <a:latin typeface="Times New Roman" panose="02020603050405020304" pitchFamily="18" charset="0"/>
              </a:rPr>
              <a:t> </a:t>
            </a:r>
            <a:r>
              <a:rPr lang="en-US" sz="2000" dirty="0">
                <a:effectLst/>
                <a:latin typeface="Times New Roman" panose="02020603050405020304" pitchFamily="18" charset="0"/>
              </a:rPr>
              <a:t>get</a:t>
            </a:r>
            <a:r>
              <a:rPr lang="en-US" sz="2000" spc="-5" dirty="0">
                <a:effectLst/>
                <a:latin typeface="Times New Roman" panose="02020603050405020304" pitchFamily="18" charset="0"/>
              </a:rPr>
              <a:t> </a:t>
            </a:r>
            <a:r>
              <a:rPr lang="en-US" sz="2000" dirty="0">
                <a:effectLst/>
                <a:latin typeface="Times New Roman" panose="02020603050405020304" pitchFamily="18" charset="0"/>
              </a:rPr>
              <a:t>started.</a:t>
            </a:r>
            <a:endParaRPr lang="en-US" sz="2000" dirty="0">
              <a:effectLst/>
              <a:latin typeface="Times New Roman" panose="02020603050405020304" pitchFamily="18" charset="0"/>
            </a:endParaRPr>
          </a:p>
          <a:p>
            <a:pPr marL="301625" marR="912495" indent="0" algn="just">
              <a:lnSpc>
                <a:spcPct val="148000"/>
              </a:lnSpc>
              <a:spcBef>
                <a:spcPts val="0"/>
              </a:spcBef>
              <a:spcAft>
                <a:spcPts val="0"/>
              </a:spcAft>
              <a:buNone/>
            </a:pPr>
            <a:r>
              <a:rPr lang="en-US" b="1" spc="-20" dirty="0">
                <a:effectLst/>
                <a:latin typeface="Times New Roman" panose="02020603050405020304" pitchFamily="18" charset="0"/>
              </a:rPr>
              <a:t>Visual Studio</a:t>
            </a:r>
            <a:r>
              <a:rPr lang="en-US" b="1" spc="-5" dirty="0">
                <a:effectLst/>
                <a:latin typeface="Times New Roman" panose="02020603050405020304" pitchFamily="18" charset="0"/>
              </a:rPr>
              <a:t> </a:t>
            </a:r>
            <a:r>
              <a:rPr lang="en-US" b="1" spc="-20" dirty="0">
                <a:effectLst/>
                <a:latin typeface="Times New Roman" panose="02020603050405020304" pitchFamily="18" charset="0"/>
              </a:rPr>
              <a:t>Code</a:t>
            </a:r>
            <a:endParaRPr lang="en-US" b="1" spc="-20" dirty="0">
              <a:effectLst/>
              <a:latin typeface="Times New Roman" panose="02020603050405020304" pitchFamily="18" charset="0"/>
            </a:endParaRPr>
          </a:p>
          <a:p>
            <a:pPr marL="0" marR="0" algn="l">
              <a:spcBef>
                <a:spcPts val="20"/>
              </a:spcBef>
              <a:spcAft>
                <a:spcPts val="0"/>
              </a:spcAft>
            </a:pPr>
            <a:r>
              <a:rPr lang="en-US" sz="2000" b="1" dirty="0">
                <a:effectLst/>
                <a:latin typeface="Times New Roman" panose="02020603050405020304" pitchFamily="18" charset="0"/>
              </a:rPr>
              <a:t> </a:t>
            </a:r>
            <a:endParaRPr lang="en-US" sz="1400" dirty="0">
              <a:effectLst/>
              <a:latin typeface="Times New Roman" panose="02020603050405020304" pitchFamily="18" charset="0"/>
            </a:endParaRPr>
          </a:p>
          <a:p>
            <a:pPr marL="0" marR="0" algn="l">
              <a:spcBef>
                <a:spcPts val="0"/>
              </a:spcBef>
              <a:spcAft>
                <a:spcPts val="0"/>
              </a:spcAft>
            </a:pPr>
            <a:r>
              <a:rPr lang="en-US" sz="2000" dirty="0">
                <a:effectLst/>
                <a:latin typeface="Times New Roman" panose="02020603050405020304" pitchFamily="18" charset="0"/>
              </a:rPr>
              <a:t>Visual Studio Code (VS Code) is a versatile and lightweight source code editor</a:t>
            </a:r>
            <a:r>
              <a:rPr lang="en-US" sz="2000" spc="-335" dirty="0">
                <a:effectLst/>
                <a:latin typeface="Times New Roman" panose="02020603050405020304" pitchFamily="18" charset="0"/>
              </a:rPr>
              <a:t> </a:t>
            </a:r>
            <a:r>
              <a:rPr lang="en-US" sz="2000" dirty="0">
                <a:effectLst/>
                <a:latin typeface="Times New Roman" panose="02020603050405020304" pitchFamily="18" charset="0"/>
              </a:rPr>
              <a:t>that</a:t>
            </a:r>
            <a:r>
              <a:rPr lang="en-US" sz="2000" spc="5" dirty="0">
                <a:effectLst/>
                <a:latin typeface="Times New Roman" panose="02020603050405020304" pitchFamily="18" charset="0"/>
              </a:rPr>
              <a:t> </a:t>
            </a:r>
            <a:r>
              <a:rPr lang="en-US" sz="2000" dirty="0">
                <a:effectLst/>
                <a:latin typeface="Times New Roman" panose="02020603050405020304" pitchFamily="18" charset="0"/>
              </a:rPr>
              <a:t>provides</a:t>
            </a:r>
            <a:r>
              <a:rPr lang="en-US" sz="2000" spc="5" dirty="0">
                <a:effectLst/>
                <a:latin typeface="Times New Roman" panose="02020603050405020304" pitchFamily="18" charset="0"/>
              </a:rPr>
              <a:t> </a:t>
            </a:r>
            <a:r>
              <a:rPr lang="en-US" sz="2000" dirty="0">
                <a:effectLst/>
                <a:latin typeface="Times New Roman" panose="02020603050405020304" pitchFamily="18" charset="0"/>
              </a:rPr>
              <a:t>a</a:t>
            </a:r>
            <a:r>
              <a:rPr lang="en-US" sz="2000" spc="5" dirty="0">
                <a:effectLst/>
                <a:latin typeface="Times New Roman" panose="02020603050405020304" pitchFamily="18" charset="0"/>
              </a:rPr>
              <a:t> </a:t>
            </a:r>
            <a:r>
              <a:rPr lang="en-US" sz="2000" dirty="0">
                <a:effectLst/>
                <a:latin typeface="Times New Roman" panose="02020603050405020304" pitchFamily="18" charset="0"/>
              </a:rPr>
              <a:t>wide</a:t>
            </a:r>
            <a:r>
              <a:rPr lang="en-US" sz="2000" spc="5" dirty="0">
                <a:effectLst/>
                <a:latin typeface="Times New Roman" panose="02020603050405020304" pitchFamily="18" charset="0"/>
              </a:rPr>
              <a:t> </a:t>
            </a:r>
            <a:r>
              <a:rPr lang="en-US" sz="2000" dirty="0">
                <a:effectLst/>
                <a:latin typeface="Times New Roman" panose="02020603050405020304" pitchFamily="18" charset="0"/>
              </a:rPr>
              <a:t>range</a:t>
            </a:r>
            <a:r>
              <a:rPr lang="en-US" sz="2000" spc="5" dirty="0">
                <a:effectLst/>
                <a:latin typeface="Times New Roman" panose="02020603050405020304" pitchFamily="18" charset="0"/>
              </a:rPr>
              <a:t> </a:t>
            </a:r>
            <a:r>
              <a:rPr lang="en-US" sz="2000" dirty="0">
                <a:effectLst/>
                <a:latin typeface="Times New Roman" panose="02020603050405020304" pitchFamily="18" charset="0"/>
              </a:rPr>
              <a:t>of</a:t>
            </a:r>
            <a:r>
              <a:rPr lang="en-US" sz="2000" spc="5" dirty="0">
                <a:effectLst/>
                <a:latin typeface="Times New Roman" panose="02020603050405020304" pitchFamily="18" charset="0"/>
              </a:rPr>
              <a:t> </a:t>
            </a:r>
            <a:r>
              <a:rPr lang="en-US" sz="2000" dirty="0">
                <a:effectLst/>
                <a:latin typeface="Times New Roman" panose="02020603050405020304" pitchFamily="18" charset="0"/>
              </a:rPr>
              <a:t>features</a:t>
            </a:r>
            <a:r>
              <a:rPr lang="en-US" sz="2000" spc="5" dirty="0">
                <a:effectLst/>
                <a:latin typeface="Times New Roman" panose="02020603050405020304" pitchFamily="18" charset="0"/>
              </a:rPr>
              <a:t> </a:t>
            </a:r>
            <a:r>
              <a:rPr lang="en-US" sz="2000" dirty="0">
                <a:effectLst/>
                <a:latin typeface="Times New Roman" panose="02020603050405020304" pitchFamily="18" charset="0"/>
              </a:rPr>
              <a:t>for</a:t>
            </a:r>
            <a:r>
              <a:rPr lang="en-US" sz="2000" spc="5" dirty="0">
                <a:effectLst/>
                <a:latin typeface="Times New Roman" panose="02020603050405020304" pitchFamily="18" charset="0"/>
              </a:rPr>
              <a:t> </a:t>
            </a:r>
            <a:r>
              <a:rPr lang="en-US" sz="2000" dirty="0">
                <a:effectLst/>
                <a:latin typeface="Times New Roman" panose="02020603050405020304" pitchFamily="18" charset="0"/>
              </a:rPr>
              <a:t>developers.</a:t>
            </a:r>
            <a:r>
              <a:rPr lang="en-US" sz="2000" spc="5" dirty="0">
                <a:effectLst/>
                <a:latin typeface="Times New Roman" panose="02020603050405020304" pitchFamily="18" charset="0"/>
              </a:rPr>
              <a:t> </a:t>
            </a:r>
            <a:r>
              <a:rPr lang="en-US" sz="2000" dirty="0">
                <a:effectLst/>
                <a:latin typeface="Times New Roman" panose="02020603050405020304" pitchFamily="18" charset="0"/>
              </a:rPr>
              <a:t>It</a:t>
            </a:r>
            <a:r>
              <a:rPr lang="en-US" sz="2000" spc="5" dirty="0">
                <a:effectLst/>
                <a:latin typeface="Times New Roman" panose="02020603050405020304" pitchFamily="18" charset="0"/>
              </a:rPr>
              <a:t> </a:t>
            </a:r>
            <a:r>
              <a:rPr lang="en-US" sz="2000" dirty="0">
                <a:effectLst/>
                <a:latin typeface="Times New Roman" panose="02020603050405020304" pitchFamily="18" charset="0"/>
              </a:rPr>
              <a:t>supports</a:t>
            </a:r>
            <a:r>
              <a:rPr lang="en-US" sz="2000" spc="5" dirty="0">
                <a:effectLst/>
                <a:latin typeface="Times New Roman" panose="02020603050405020304" pitchFamily="18" charset="0"/>
              </a:rPr>
              <a:t> </a:t>
            </a:r>
            <a:r>
              <a:rPr lang="en-US" sz="2000" dirty="0">
                <a:effectLst/>
                <a:latin typeface="Times New Roman" panose="02020603050405020304" pitchFamily="18" charset="0"/>
              </a:rPr>
              <a:t>various</a:t>
            </a:r>
            <a:r>
              <a:rPr lang="en-US" sz="2000" spc="-335" dirty="0">
                <a:effectLst/>
                <a:latin typeface="Times New Roman" panose="02020603050405020304" pitchFamily="18" charset="0"/>
              </a:rPr>
              <a:t> </a:t>
            </a:r>
            <a:r>
              <a:rPr lang="en-US" sz="2000" dirty="0">
                <a:effectLst/>
                <a:latin typeface="Times New Roman" panose="02020603050405020304" pitchFamily="18" charset="0"/>
              </a:rPr>
              <a:t>programming languages and extensions, making it a popular choice for Python</a:t>
            </a:r>
            <a:r>
              <a:rPr lang="en-US" sz="2000" spc="5" dirty="0">
                <a:effectLst/>
                <a:latin typeface="Times New Roman" panose="02020603050405020304" pitchFamily="18" charset="0"/>
              </a:rPr>
              <a:t> </a:t>
            </a:r>
            <a:r>
              <a:rPr lang="en-US" sz="2000" dirty="0">
                <a:effectLst/>
                <a:latin typeface="Times New Roman" panose="02020603050405020304" pitchFamily="18" charset="0"/>
              </a:rPr>
              <a:t>development</a:t>
            </a:r>
            <a:r>
              <a:rPr lang="en-US" sz="2000" spc="-10" dirty="0">
                <a:effectLst/>
                <a:latin typeface="Times New Roman" panose="02020603050405020304" pitchFamily="18" charset="0"/>
              </a:rPr>
              <a:t> </a:t>
            </a:r>
            <a:r>
              <a:rPr lang="en-US" sz="2000" dirty="0">
                <a:effectLst/>
                <a:latin typeface="Times New Roman" panose="02020603050405020304" pitchFamily="18" charset="0"/>
              </a:rPr>
              <a:t>and</a:t>
            </a:r>
            <a:r>
              <a:rPr lang="en-US" sz="2000" spc="-10" dirty="0">
                <a:effectLst/>
                <a:latin typeface="Times New Roman" panose="02020603050405020304" pitchFamily="18" charset="0"/>
              </a:rPr>
              <a:t> </a:t>
            </a:r>
            <a:r>
              <a:rPr lang="en-US" sz="2000" dirty="0">
                <a:effectLst/>
                <a:latin typeface="Times New Roman" panose="02020603050405020304" pitchFamily="18" charset="0"/>
              </a:rPr>
              <a:t>beyond.</a:t>
            </a:r>
            <a:endParaRPr lang="en-US" sz="2000" dirty="0">
              <a:effectLst/>
              <a:latin typeface="Times New Roman" panose="02020603050405020304" pitchFamily="18" charset="0"/>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endParaRPr lang="en-US" dirty="0"/>
          </a:p>
        </p:txBody>
      </p:sp>
      <p:pic>
        <p:nvPicPr>
          <p:cNvPr id="4" name="image68.jpeg"/>
          <p:cNvPicPr>
            <a:picLocks noGrp="1" noChangeAspect="1"/>
          </p:cNvPicPr>
          <p:nvPr>
            <p:ph idx="1"/>
          </p:nvPr>
        </p:nvPicPr>
        <p:blipFill>
          <a:blip r:embed="rId1" cstate="print"/>
          <a:stretch>
            <a:fillRect/>
          </a:stretch>
        </p:blipFill>
        <p:spPr>
          <a:xfrm>
            <a:off x="1325317" y="2438400"/>
            <a:ext cx="4336343" cy="2689860"/>
          </a:xfrm>
          <a:prstGeom prst="rect">
            <a:avLst/>
          </a:prstGeom>
        </p:spPr>
      </p:pic>
      <p:pic>
        <p:nvPicPr>
          <p:cNvPr id="6" name="image69.jpeg"/>
          <p:cNvPicPr>
            <a:picLocks noChangeAspect="1"/>
          </p:cNvPicPr>
          <p:nvPr/>
        </p:nvPicPr>
        <p:blipFill>
          <a:blip r:embed="rId2" cstate="print"/>
          <a:stretch>
            <a:fillRect/>
          </a:stretch>
        </p:blipFill>
        <p:spPr>
          <a:xfrm>
            <a:off x="5852159" y="2438400"/>
            <a:ext cx="5014523" cy="26898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70.jpeg"/>
          <p:cNvPicPr>
            <a:picLocks noGrp="1" noChangeAspect="1"/>
          </p:cNvPicPr>
          <p:nvPr>
            <p:ph idx="1"/>
          </p:nvPr>
        </p:nvPicPr>
        <p:blipFill>
          <a:blip r:embed="rId1" cstate="print"/>
          <a:stretch>
            <a:fillRect/>
          </a:stretch>
        </p:blipFill>
        <p:spPr>
          <a:xfrm>
            <a:off x="1150620" y="2402255"/>
            <a:ext cx="4617720" cy="2756485"/>
          </a:xfrm>
          <a:prstGeom prst="rect">
            <a:avLst/>
          </a:prstGeom>
        </p:spPr>
      </p:pic>
      <p:pic>
        <p:nvPicPr>
          <p:cNvPr id="5" name="image71.jpeg"/>
          <p:cNvPicPr>
            <a:picLocks noChangeAspect="1"/>
          </p:cNvPicPr>
          <p:nvPr/>
        </p:nvPicPr>
        <p:blipFill>
          <a:blip r:embed="rId2" cstate="print"/>
          <a:stretch>
            <a:fillRect/>
          </a:stretch>
        </p:blipFill>
        <p:spPr>
          <a:xfrm>
            <a:off x="6096000" y="2402255"/>
            <a:ext cx="5598160" cy="27564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744980"/>
            <a:ext cx="9753600" cy="4191000"/>
          </a:xfrm>
        </p:spPr>
        <p:txBody>
          <a:bodyPr/>
          <a:lstStyle/>
          <a:p>
            <a:pPr marL="0" indent="0">
              <a:buNone/>
            </a:pPr>
            <a:endParaRPr lang="en-US" sz="4000" dirty="0">
              <a:solidFill>
                <a:schemeClr val="accent6"/>
              </a:solidFill>
            </a:endParaRPr>
          </a:p>
          <a:p>
            <a:pPr marL="0" indent="0">
              <a:buNone/>
            </a:pPr>
            <a:endParaRPr lang="en-US" sz="4000" dirty="0">
              <a:solidFill>
                <a:schemeClr val="accent6"/>
              </a:solidFill>
            </a:endParaRPr>
          </a:p>
          <a:p>
            <a:pPr marL="0" indent="0">
              <a:buNone/>
            </a:pPr>
            <a:r>
              <a:rPr lang="en-US" sz="4000" dirty="0">
                <a:solidFill>
                  <a:schemeClr val="accent6"/>
                </a:solidFill>
              </a:rPr>
              <a:t>                        </a:t>
            </a:r>
            <a:r>
              <a:rPr lang="en-US" sz="4400" dirty="0">
                <a:solidFill>
                  <a:schemeClr val="accent6"/>
                </a:solidFill>
              </a:rPr>
              <a:t>THANK YOU</a:t>
            </a:r>
            <a:endParaRPr lang="en-US" sz="4400" dirty="0">
              <a:solidFill>
                <a:schemeClr val="accent6"/>
              </a:solidFill>
            </a:endParaRPr>
          </a:p>
          <a:p>
            <a:pPr marL="0" indent="0">
              <a:buNone/>
            </a:pPr>
            <a:endParaRPr lang="en-US" sz="4000" dirty="0">
              <a:solidFill>
                <a:schemeClr val="accent6"/>
              </a:solidFill>
            </a:endParaRPr>
          </a:p>
          <a:p>
            <a:pPr marL="0" indent="0">
              <a:buNone/>
            </a:pPr>
            <a:r>
              <a:rPr lang="en-US" sz="4000" dirty="0">
                <a:solidFill>
                  <a:schemeClr val="accent6"/>
                </a:solidFill>
              </a:rPr>
              <a:t>                             </a:t>
            </a:r>
            <a:endParaRPr lang="en-US" sz="4000" dirty="0">
              <a:solidFill>
                <a:schemeClr val="accent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 : </a:t>
            </a:r>
            <a:endParaRPr lang="en-IN" dirty="0"/>
          </a:p>
        </p:txBody>
      </p:sp>
      <p:sp>
        <p:nvSpPr>
          <p:cNvPr id="3" name="Content Placeholder 2"/>
          <p:cNvSpPr>
            <a:spLocks noGrp="1"/>
          </p:cNvSpPr>
          <p:nvPr>
            <p:ph idx="1"/>
          </p:nvPr>
        </p:nvSpPr>
        <p:spPr/>
        <p:txBody>
          <a:bodyPr>
            <a:noAutofit/>
          </a:bodyPr>
          <a:lstStyle/>
          <a:p>
            <a:r>
              <a:rPr lang="en-IN" sz="1600" dirty="0"/>
              <a:t>Eye fundus diseases are critical conditions that can lead to severe vision impairment and even permanent blindness if not diagnosed and treated promptly. Manual diagnosis of these diseases is time-consuming and heavily reliant on the expertise of ophthalmologists. This research aims to develop an efficient and accurate diagnostic system for eye fundus disease classification and segmentation using artificial intelligence techniques. The study involves the compilation of a comprehensive dataset of eye fundus images, encompassing various types of diseases, including diabetic retinopathy, age-related macular degeneration, glaucoma, and others. Each image is accompanied by corresponding ground-truth annotations provided by expert ophthalmologists for segmentation. The experimental results demonstrate the effectiveness and reliability of the proposed system in accurately classifying eye fundus diseases and segmenting affected regions within the images. The AI models achieve high accuracy and provide valuable insights into the presence and extent of various fundus diseases.</a:t>
            </a:r>
            <a:endParaRPr lang="en-IN" sz="1600" dirty="0"/>
          </a:p>
          <a:p>
            <a:r>
              <a:rPr lang="en-IN" sz="1600" dirty="0"/>
              <a:t>Keywords: Eye Fundus Disease, Artificial Intelligence, Deep Learning, Disease Classification, Segmentation, Convolutional Neural Networks, U-Net, Ophthalmology, Medical Imaging, Diagnostic System.</a:t>
            </a:r>
            <a:endParaRPr lang="en-I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295718"/>
            <a:ext cx="9753600" cy="715962"/>
          </a:xfrm>
        </p:spPr>
        <p:txBody>
          <a:bodyPr/>
          <a:lstStyle/>
          <a:p>
            <a:r>
              <a:rPr lang="en-US" b="1" dirty="0"/>
              <a:t>EXISTING SYSTEM:</a:t>
            </a:r>
            <a:br>
              <a:rPr lang="en-IN" dirty="0"/>
            </a:br>
            <a:endParaRPr lang="en-IN" dirty="0"/>
          </a:p>
        </p:txBody>
      </p:sp>
      <p:sp>
        <p:nvSpPr>
          <p:cNvPr id="3" name="Content Placeholder 2"/>
          <p:cNvSpPr>
            <a:spLocks noGrp="1"/>
          </p:cNvSpPr>
          <p:nvPr>
            <p:ph idx="1"/>
          </p:nvPr>
        </p:nvSpPr>
        <p:spPr>
          <a:xfrm>
            <a:off x="1219200" y="2133600"/>
            <a:ext cx="8761413" cy="4627418"/>
          </a:xfrm>
        </p:spPr>
        <p:txBody>
          <a:bodyPr>
            <a:normAutofit fontScale="55000" lnSpcReduction="20000"/>
          </a:bodyPr>
          <a:lstStyle/>
          <a:p>
            <a:r>
              <a:rPr lang="en-IN" dirty="0"/>
              <a:t>Diabetic retinopathy (DR) is a complication of diabetic Mellitus, developing retinal lesions that impair vision. The DR detection in the early stages avoids permanent vision loss. The treatments provide relief, and the vision loss due to DR is irreversible. The manual grading of DR is time-consuming and prone to human errors. The other real-time problem is exchanging patient fundus image information with hospitals worldwide while upholding the organizations’ privacy concerns. When training a deep learning (DL) network, two critical factors to keep in mind are creating a collaborative platform and protecting patient data privacy. Therefore, an automated DR detection technique is required while protecting patient data and privacy. In this work, we propose a novel DR severity grading technique based on Federated Learning (FL), a recent advancement in DL called DRFL. FL is a new research paradigm that allows DL models to be trained collectively without disclosing clinical information. In DRFL, we combined the Federated averaging (</a:t>
            </a:r>
            <a:r>
              <a:rPr lang="en-IN" dirty="0" err="1"/>
              <a:t>FedAvg</a:t>
            </a:r>
            <a:r>
              <a:rPr lang="en-IN" dirty="0"/>
              <a:t>) technique and the median of the categorical cross-entropy loss. In comparison to </a:t>
            </a:r>
            <a:r>
              <a:rPr lang="en-IN" dirty="0" err="1"/>
              <a:t>FedAvg</a:t>
            </a:r>
            <a:r>
              <a:rPr lang="en-IN" dirty="0"/>
              <a:t>, the median cross-entropy is better suited for either under-fitted or over-fitted clients. Also, we propose a novel central server that extracts multi-scale features from the fundus images to identify small lesions present in the fundus image.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676400"/>
            <a:ext cx="6050280" cy="457200"/>
          </a:xfrm>
        </p:spPr>
        <p:txBody>
          <a:bodyPr/>
          <a:lstStyle/>
          <a:p>
            <a:r>
              <a:rPr lang="en-US" b="1" dirty="0"/>
              <a:t>PROPOSED SYSTEM:</a:t>
            </a:r>
            <a:br>
              <a:rPr lang="en-IN" dirty="0"/>
            </a:br>
            <a:endParaRPr lang="en-IN" dirty="0"/>
          </a:p>
        </p:txBody>
      </p:sp>
      <p:sp>
        <p:nvSpPr>
          <p:cNvPr id="3" name="Content Placeholder 2"/>
          <p:cNvSpPr>
            <a:spLocks noGrp="1"/>
          </p:cNvSpPr>
          <p:nvPr>
            <p:ph idx="1"/>
          </p:nvPr>
        </p:nvSpPr>
        <p:spPr>
          <a:xfrm>
            <a:off x="205740" y="2557780"/>
            <a:ext cx="11601974" cy="1945640"/>
          </a:xfrm>
        </p:spPr>
        <p:txBody>
          <a:bodyPr>
            <a:noAutofit/>
          </a:bodyPr>
          <a:lstStyle/>
          <a:p>
            <a:r>
              <a:rPr lang="en-IN" sz="1800" dirty="0"/>
              <a:t>The proposed system aims to develop an advanced diagnostic tool for eye fundus disease classification and segmentation using cutting-edge artificial intelligence techniques. Leveraging the power of deep learning algorithms, the system offers an efficient and accurate solution to assist ophthalmologists in diagnosing and treating various eye fundus diseases promptly. A comprehensive dataset of eye fundus images is collected, comprising diverse cases of different eye fundus diseases, including diabetic retinopathy, age-related macular degeneration, glaucoma, and others. The dataset is annotated by expert ophthalmologists to provide ground-truth segmentation masks for each image. The proposed system employs Convolutional Neural Networks (CNNs) for eye fundus disease classification. The CNN architecture is trained on the pre-processed dataset, enabling it to learn distinctive disease patterns and features from the images. The dataset is split into training, validation, and testing sets. During the training process, both the disease classification CNN and the segmentation U-Net are optimized using back propagation and gradient descent techniques to minimize the loss and maximize accuracy.</a:t>
            </a:r>
            <a:endParaRPr lang="en-IN" sz="1800" dirty="0"/>
          </a:p>
          <a:p>
            <a:pPr algn="just"/>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a:t>
            </a:r>
            <a:endParaRPr lang="en-IN" dirty="0"/>
          </a:p>
        </p:txBody>
      </p:sp>
      <p:sp>
        <p:nvSpPr>
          <p:cNvPr id="3" name="Content Placeholder 2"/>
          <p:cNvSpPr>
            <a:spLocks noGrp="1"/>
          </p:cNvSpPr>
          <p:nvPr>
            <p:ph idx="1"/>
          </p:nvPr>
        </p:nvSpPr>
        <p:spPr/>
        <p:txBody>
          <a:bodyPr>
            <a:normAutofit fontScale="92500" lnSpcReduction="10000"/>
          </a:bodyPr>
          <a:lstStyle/>
          <a:p>
            <a:pPr lvl="0"/>
            <a:r>
              <a:rPr lang="en-US" sz="2000" dirty="0"/>
              <a:t>We classify the disease and segmented.</a:t>
            </a:r>
            <a:endParaRPr lang="en-IN" sz="2000" dirty="0"/>
          </a:p>
          <a:p>
            <a:pPr lvl="0"/>
            <a:r>
              <a:rPr lang="en-US" sz="2000" dirty="0"/>
              <a:t>We build a production level application for deployment purposes.</a:t>
            </a:r>
            <a:endParaRPr lang="en-IN" sz="2000" dirty="0"/>
          </a:p>
          <a:p>
            <a:pPr lvl="0"/>
            <a:r>
              <a:rPr lang="en-US" sz="2000" dirty="0"/>
              <a:t>Huge amount data above 5000 images.</a:t>
            </a:r>
            <a:endParaRPr lang="en-IN" sz="2000" dirty="0"/>
          </a:p>
          <a:p>
            <a:pPr lvl="0"/>
            <a:r>
              <a:rPr lang="en-US" sz="2000" dirty="0" err="1"/>
              <a:t>Findout</a:t>
            </a:r>
            <a:r>
              <a:rPr lang="en-US" sz="2000" dirty="0"/>
              <a:t> 4 classification.</a:t>
            </a:r>
            <a:endParaRPr lang="en-US" sz="2000" dirty="0"/>
          </a:p>
          <a:p>
            <a:pPr lvl="0"/>
            <a:endParaRPr lang="en-US" sz="2000" dirty="0"/>
          </a:p>
          <a:p>
            <a:pPr marL="0" lvl="0" indent="0">
              <a:buNone/>
            </a:pPr>
            <a:r>
              <a:rPr lang="en-US" sz="4300" dirty="0"/>
              <a:t>DI</a:t>
            </a:r>
            <a:r>
              <a:rPr lang="en-US" sz="4000" dirty="0"/>
              <a:t>SA</a:t>
            </a:r>
            <a:r>
              <a:rPr lang="en-US" sz="4000" dirty="0">
                <a:solidFill>
                  <a:schemeClr val="accent4">
                    <a:lumMod val="50000"/>
                  </a:schemeClr>
                </a:solidFill>
              </a:rPr>
              <a:t>DVANTAGES</a:t>
            </a:r>
            <a:endParaRPr lang="en-US" sz="4000" dirty="0">
              <a:solidFill>
                <a:schemeClr val="accent4">
                  <a:lumMod val="50000"/>
                </a:schemeClr>
              </a:solidFill>
            </a:endParaRPr>
          </a:p>
          <a:p>
            <a:pPr lvl="0"/>
            <a:endParaRPr lang="en-US" sz="2200" dirty="0"/>
          </a:p>
          <a:p>
            <a:pPr lvl="0"/>
            <a:r>
              <a:rPr lang="en-US" sz="2200" dirty="0"/>
              <a:t>Focused on only classification.</a:t>
            </a:r>
            <a:endParaRPr lang="en-IN" sz="2200" dirty="0"/>
          </a:p>
          <a:p>
            <a:pPr lvl="0"/>
            <a:r>
              <a:rPr lang="en-US" sz="2200" dirty="0"/>
              <a:t>They did not done a deployment.</a:t>
            </a:r>
            <a:endParaRPr lang="en-IN" sz="2200" dirty="0"/>
          </a:p>
          <a:p>
            <a:pPr lvl="0"/>
            <a:r>
              <a:rPr lang="en-US" sz="2200" dirty="0"/>
              <a:t>Low efficient margin images.</a:t>
            </a:r>
            <a:endParaRPr lang="en-IN" sz="2200" dirty="0"/>
          </a:p>
          <a:p>
            <a:pPr lvl="0"/>
            <a:r>
              <a:rPr lang="en-US" sz="2200" dirty="0"/>
              <a:t>Focused on only one disease</a:t>
            </a:r>
            <a:endParaRPr lang="en-US" sz="2200" dirty="0">
              <a:solidFill>
                <a:schemeClr val="accent4">
                  <a:lumMod val="50000"/>
                </a:schemeClr>
              </a:solidFill>
            </a:endParaRPr>
          </a:p>
          <a:p>
            <a:pPr lvl="0"/>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ENVIRONMENT REQUIREMENTS:</a:t>
            </a:r>
            <a:br>
              <a:rPr lang="en-IN" dirty="0"/>
            </a:br>
            <a:endParaRPr lang="en-IN" dirty="0"/>
          </a:p>
        </p:txBody>
      </p:sp>
      <p:sp>
        <p:nvSpPr>
          <p:cNvPr id="3" name="Content Placeholder 2"/>
          <p:cNvSpPr>
            <a:spLocks noGrp="1"/>
          </p:cNvSpPr>
          <p:nvPr>
            <p:ph idx="1"/>
          </p:nvPr>
        </p:nvSpPr>
        <p:spPr/>
        <p:txBody>
          <a:bodyPr>
            <a:normAutofit/>
          </a:bodyPr>
          <a:lstStyle/>
          <a:p>
            <a:r>
              <a:rPr lang="en-IN" sz="2200" dirty="0"/>
              <a:t>1. Software Requirements:</a:t>
            </a:r>
            <a:endParaRPr lang="en-IN" sz="2200" dirty="0"/>
          </a:p>
          <a:p>
            <a:r>
              <a:rPr lang="en-IN" sz="2200" dirty="0"/>
              <a:t>Operating System 		: Windows </a:t>
            </a:r>
            <a:endParaRPr lang="en-IN" sz="2200" dirty="0"/>
          </a:p>
          <a:p>
            <a:r>
              <a:rPr lang="en-IN" sz="2200" dirty="0"/>
              <a:t> Tool   			: Anaconda with </a:t>
            </a:r>
            <a:r>
              <a:rPr lang="en-IN" sz="2200" dirty="0" err="1"/>
              <a:t>Jupyter</a:t>
            </a:r>
            <a:r>
              <a:rPr lang="en-IN" sz="2200" dirty="0"/>
              <a:t> Notebook</a:t>
            </a:r>
            <a:endParaRPr lang="en-IN" sz="2200" dirty="0"/>
          </a:p>
          <a:p>
            <a:r>
              <a:rPr lang="en-IN" sz="2200" dirty="0"/>
              <a:t>2. Hardware requirements:</a:t>
            </a:r>
            <a:endParaRPr lang="en-IN" sz="2200" dirty="0"/>
          </a:p>
          <a:p>
            <a:r>
              <a:rPr lang="en-IN" sz="2200" dirty="0"/>
              <a:t>Processor   </a:t>
            </a:r>
            <a:r>
              <a:rPr lang="en-IN" dirty="0"/>
              <a:t>			</a:t>
            </a:r>
            <a:r>
              <a:rPr lang="en-IN" sz="2000" dirty="0"/>
              <a:t>: </a:t>
            </a:r>
            <a:r>
              <a:rPr lang="en-IN" sz="2000" dirty="0">
                <a:hlinkClick r:id="rId1"/>
              </a:rPr>
              <a:t>Intel® Core™ i7 processor 14650HX (30M Cache, up to 5.20 GHz)</a:t>
            </a:r>
            <a:endParaRPr lang="en-IN" sz="2000" dirty="0"/>
          </a:p>
          <a:p>
            <a:r>
              <a:rPr lang="en-IN" sz="2000" dirty="0"/>
              <a:t>Hard disk   			: minimum 80 GB</a:t>
            </a:r>
            <a:endParaRPr lang="en-IN" sz="2000" dirty="0"/>
          </a:p>
          <a:p>
            <a:r>
              <a:rPr lang="en-IN" sz="2000" dirty="0"/>
              <a:t>RAM        			: minimum 4 GB</a:t>
            </a:r>
            <a:endParaRPr lang="en-IN" sz="2000" dirty="0"/>
          </a:p>
          <a:p>
            <a:endParaRPr lang="en-IN" dirty="0"/>
          </a:p>
          <a:p>
            <a:endParaRPr lang="en-IN" dirty="0"/>
          </a:p>
          <a:p>
            <a:endParaRPr lang="en-IN" dirty="0"/>
          </a:p>
          <a:p>
            <a:endParaRPr lang="en-IN" dirty="0"/>
          </a:p>
          <a:p>
            <a:endParaRPr lang="en-IN"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786" y="1439159"/>
            <a:ext cx="9753600" cy="4631704"/>
          </a:xfrm>
        </p:spPr>
        <p:txBody>
          <a:bodyPr/>
          <a:lstStyle/>
          <a:p>
            <a:pPr marL="457200" marR="0" lvl="1" indent="0" algn="l">
              <a:spcBef>
                <a:spcPts val="0"/>
              </a:spcBef>
              <a:spcAft>
                <a:spcPts val="0"/>
              </a:spcAft>
              <a:buNone/>
            </a:pPr>
            <a:r>
              <a:rPr lang="en-US" sz="3200" b="1" spc="-20" dirty="0">
                <a:effectLst/>
                <a:latin typeface="Times New Roman" panose="02020603050405020304" pitchFamily="18" charset="0"/>
              </a:rPr>
              <a:t>MODULE</a:t>
            </a:r>
            <a:r>
              <a:rPr lang="en-US" sz="3200" b="1" spc="-65" dirty="0">
                <a:effectLst/>
                <a:latin typeface="Times New Roman" panose="02020603050405020304" pitchFamily="18" charset="0"/>
              </a:rPr>
              <a:t> </a:t>
            </a:r>
            <a:r>
              <a:rPr lang="en-US" sz="3200" b="1" spc="-20" dirty="0">
                <a:effectLst/>
                <a:latin typeface="Times New Roman" panose="02020603050405020304" pitchFamily="18" charset="0"/>
              </a:rPr>
              <a:t>DESCRIPTION</a:t>
            </a:r>
            <a:endParaRPr lang="en-US" sz="3200" b="1" spc="-20" dirty="0">
              <a:effectLst/>
              <a:latin typeface="Times New Roman" panose="02020603050405020304" pitchFamily="18" charset="0"/>
            </a:endParaRPr>
          </a:p>
          <a:p>
            <a:pPr marL="0" marR="0" indent="0" algn="l">
              <a:spcBef>
                <a:spcPts val="30"/>
              </a:spcBef>
              <a:spcAft>
                <a:spcPts val="0"/>
              </a:spcAft>
              <a:buNone/>
            </a:pPr>
            <a:r>
              <a:rPr lang="en-US" b="1" dirty="0">
                <a:effectLst/>
                <a:latin typeface="Times New Roman" panose="02020603050405020304" pitchFamily="18" charset="0"/>
              </a:rPr>
              <a:t> </a:t>
            </a:r>
            <a:endParaRPr lang="en-US" dirty="0">
              <a:latin typeface="Times New Roman" panose="02020603050405020304" pitchFamily="18" charset="0"/>
            </a:endParaRPr>
          </a:p>
          <a:p>
            <a:pPr marL="0" marR="0" indent="0" algn="l">
              <a:spcBef>
                <a:spcPts val="30"/>
              </a:spcBef>
              <a:spcAft>
                <a:spcPts val="0"/>
              </a:spcAft>
              <a:buNone/>
            </a:pPr>
            <a:r>
              <a:rPr lang="en-US" b="1" dirty="0">
                <a:effectLst/>
                <a:latin typeface="Times New Roman" panose="02020603050405020304" pitchFamily="18" charset="0"/>
              </a:rPr>
              <a:t>    IMPORT</a:t>
            </a:r>
            <a:r>
              <a:rPr lang="en-US" b="1" spc="-30" dirty="0">
                <a:effectLst/>
                <a:latin typeface="Times New Roman" panose="02020603050405020304" pitchFamily="18" charset="0"/>
              </a:rPr>
              <a:t> </a:t>
            </a:r>
            <a:r>
              <a:rPr lang="en-US" b="1" dirty="0">
                <a:effectLst/>
                <a:latin typeface="Times New Roman" panose="02020603050405020304" pitchFamily="18" charset="0"/>
              </a:rPr>
              <a:t>THE</a:t>
            </a:r>
            <a:r>
              <a:rPr lang="en-US" b="1" spc="-35" dirty="0">
                <a:effectLst/>
                <a:latin typeface="Times New Roman" panose="02020603050405020304" pitchFamily="18" charset="0"/>
              </a:rPr>
              <a:t> </a:t>
            </a:r>
            <a:r>
              <a:rPr lang="en-US" b="1" dirty="0">
                <a:effectLst/>
                <a:latin typeface="Times New Roman" panose="02020603050405020304" pitchFamily="18" charset="0"/>
              </a:rPr>
              <a:t>GIVEN</a:t>
            </a:r>
            <a:r>
              <a:rPr lang="en-US" b="1" spc="-25" dirty="0">
                <a:effectLst/>
                <a:latin typeface="Times New Roman" panose="02020603050405020304" pitchFamily="18" charset="0"/>
              </a:rPr>
              <a:t> </a:t>
            </a:r>
            <a:r>
              <a:rPr lang="en-US" b="1" dirty="0">
                <a:effectLst/>
                <a:latin typeface="Times New Roman" panose="02020603050405020304" pitchFamily="18" charset="0"/>
              </a:rPr>
              <a:t>IMAGE</a:t>
            </a:r>
            <a:r>
              <a:rPr lang="en-US" b="1" spc="-15" dirty="0">
                <a:effectLst/>
                <a:latin typeface="Times New Roman" panose="02020603050405020304" pitchFamily="18" charset="0"/>
              </a:rPr>
              <a:t> </a:t>
            </a:r>
            <a:r>
              <a:rPr lang="en-US" b="1" dirty="0">
                <a:effectLst/>
                <a:latin typeface="Times New Roman" panose="02020603050405020304" pitchFamily="18" charset="0"/>
              </a:rPr>
              <a:t>FROM</a:t>
            </a:r>
            <a:r>
              <a:rPr lang="en-US" b="1" spc="-35" dirty="0">
                <a:effectLst/>
                <a:latin typeface="Times New Roman" panose="02020603050405020304" pitchFamily="18" charset="0"/>
              </a:rPr>
              <a:t> </a:t>
            </a:r>
            <a:r>
              <a:rPr lang="en-US" b="1" dirty="0">
                <a:effectLst/>
                <a:latin typeface="Times New Roman" panose="02020603050405020304" pitchFamily="18" charset="0"/>
              </a:rPr>
              <a:t>DATASET</a:t>
            </a:r>
            <a:endParaRPr lang="en-US" dirty="0">
              <a:effectLst/>
              <a:latin typeface="Times New Roman" panose="02020603050405020304" pitchFamily="18" charset="0"/>
            </a:endParaRPr>
          </a:p>
          <a:p>
            <a:pPr marL="0" marR="0" indent="0" algn="l">
              <a:spcBef>
                <a:spcPts val="30"/>
              </a:spcBef>
              <a:spcAft>
                <a:spcPts val="0"/>
              </a:spcAft>
              <a:buNone/>
            </a:pPr>
            <a:r>
              <a:rPr lang="en-US" b="1" dirty="0">
                <a:effectLst/>
                <a:latin typeface="Times New Roman" panose="02020603050405020304" pitchFamily="18" charset="0"/>
              </a:rPr>
              <a:t> </a:t>
            </a:r>
            <a:endParaRPr lang="en-US" dirty="0">
              <a:effectLst/>
              <a:latin typeface="Times New Roman" panose="02020603050405020304" pitchFamily="18" charset="0"/>
            </a:endParaRPr>
          </a:p>
          <a:p>
            <a:pPr marL="301625" marR="911225" indent="0" algn="just">
              <a:lnSpc>
                <a:spcPct val="150000"/>
              </a:lnSpc>
              <a:spcBef>
                <a:spcPts val="0"/>
              </a:spcBef>
              <a:spcAft>
                <a:spcPts val="0"/>
              </a:spcAft>
              <a:buNone/>
            </a:pPr>
            <a:r>
              <a:rPr lang="en-US" sz="1800" dirty="0">
                <a:effectLst/>
                <a:latin typeface="Times New Roman" panose="02020603050405020304" pitchFamily="18" charset="0"/>
              </a:rPr>
              <a:t>We have to import our data set using </a:t>
            </a:r>
            <a:r>
              <a:rPr lang="en-US" sz="1800" dirty="0" err="1">
                <a:effectLst/>
                <a:latin typeface="Times New Roman" panose="02020603050405020304" pitchFamily="18" charset="0"/>
              </a:rPr>
              <a:t>keras</a:t>
            </a:r>
            <a:r>
              <a:rPr lang="en-US" sz="1800" dirty="0">
                <a:effectLst/>
                <a:latin typeface="Times New Roman" panose="02020603050405020304" pitchFamily="18" charset="0"/>
              </a:rPr>
              <a:t> preprocessing image data</a:t>
            </a:r>
            <a:r>
              <a:rPr lang="en-US" sz="1800" spc="5" dirty="0">
                <a:effectLst/>
                <a:latin typeface="Times New Roman" panose="02020603050405020304" pitchFamily="18" charset="0"/>
              </a:rPr>
              <a:t> </a:t>
            </a:r>
            <a:r>
              <a:rPr lang="en-US" sz="1800" dirty="0">
                <a:effectLst/>
                <a:latin typeface="Times New Roman" panose="02020603050405020304" pitchFamily="18" charset="0"/>
              </a:rPr>
              <a:t>generator function also we create size, rescale, range, zoom range, horizontal</a:t>
            </a:r>
            <a:r>
              <a:rPr lang="en-US" sz="1800" spc="5" dirty="0">
                <a:effectLst/>
                <a:latin typeface="Times New Roman" panose="02020603050405020304" pitchFamily="18" charset="0"/>
              </a:rPr>
              <a:t> </a:t>
            </a:r>
            <a:r>
              <a:rPr lang="en-US" sz="1800" dirty="0">
                <a:effectLst/>
                <a:latin typeface="Times New Roman" panose="02020603050405020304" pitchFamily="18" charset="0"/>
              </a:rPr>
              <a:t>flip. Then we import our image dataset from folder through the data generator</a:t>
            </a:r>
            <a:r>
              <a:rPr lang="en-US" sz="1800" spc="5" dirty="0">
                <a:effectLst/>
                <a:latin typeface="Times New Roman" panose="02020603050405020304" pitchFamily="18" charset="0"/>
              </a:rPr>
              <a:t> </a:t>
            </a:r>
            <a:r>
              <a:rPr lang="en-US" sz="1800" dirty="0">
                <a:effectLst/>
                <a:latin typeface="Times New Roman" panose="02020603050405020304" pitchFamily="18" charset="0"/>
              </a:rPr>
              <a:t>function.</a:t>
            </a:r>
            <a:r>
              <a:rPr lang="en-US" sz="1800" spc="130" dirty="0">
                <a:effectLst/>
                <a:latin typeface="Times New Roman" panose="02020603050405020304" pitchFamily="18" charset="0"/>
              </a:rPr>
              <a:t> </a:t>
            </a:r>
            <a:r>
              <a:rPr lang="en-US" sz="1800" dirty="0">
                <a:effectLst/>
                <a:latin typeface="Times New Roman" panose="02020603050405020304" pitchFamily="18" charset="0"/>
              </a:rPr>
              <a:t>Here</a:t>
            </a:r>
            <a:r>
              <a:rPr lang="en-US" sz="1800" spc="135" dirty="0">
                <a:effectLst/>
                <a:latin typeface="Times New Roman" panose="02020603050405020304" pitchFamily="18" charset="0"/>
              </a:rPr>
              <a:t> </a:t>
            </a:r>
            <a:r>
              <a:rPr lang="en-US" sz="1800" dirty="0">
                <a:effectLst/>
                <a:latin typeface="Times New Roman" panose="02020603050405020304" pitchFamily="18" charset="0"/>
              </a:rPr>
              <a:t>we</a:t>
            </a:r>
            <a:r>
              <a:rPr lang="en-US" sz="1800" spc="130" dirty="0">
                <a:effectLst/>
                <a:latin typeface="Times New Roman" panose="02020603050405020304" pitchFamily="18" charset="0"/>
              </a:rPr>
              <a:t> </a:t>
            </a:r>
            <a:r>
              <a:rPr lang="en-US" sz="1800" dirty="0">
                <a:effectLst/>
                <a:latin typeface="Times New Roman" panose="02020603050405020304" pitchFamily="18" charset="0"/>
              </a:rPr>
              <a:t>set</a:t>
            </a:r>
            <a:r>
              <a:rPr lang="en-US" sz="1800" spc="145" dirty="0">
                <a:effectLst/>
                <a:latin typeface="Times New Roman" panose="02020603050405020304" pitchFamily="18" charset="0"/>
              </a:rPr>
              <a:t> </a:t>
            </a:r>
            <a:r>
              <a:rPr lang="en-US" sz="1800" dirty="0">
                <a:effectLst/>
                <a:latin typeface="Times New Roman" panose="02020603050405020304" pitchFamily="18" charset="0"/>
              </a:rPr>
              <a:t>train,</a:t>
            </a:r>
            <a:r>
              <a:rPr lang="en-US" sz="1800" spc="140" dirty="0">
                <a:effectLst/>
                <a:latin typeface="Times New Roman" panose="02020603050405020304" pitchFamily="18" charset="0"/>
              </a:rPr>
              <a:t> </a:t>
            </a:r>
            <a:r>
              <a:rPr lang="en-US" sz="1800" dirty="0">
                <a:effectLst/>
                <a:latin typeface="Times New Roman" panose="02020603050405020304" pitchFamily="18" charset="0"/>
              </a:rPr>
              <a:t>test,</a:t>
            </a:r>
            <a:r>
              <a:rPr lang="en-US" sz="1800" spc="140" dirty="0">
                <a:effectLst/>
                <a:latin typeface="Times New Roman" panose="02020603050405020304" pitchFamily="18" charset="0"/>
              </a:rPr>
              <a:t> </a:t>
            </a:r>
            <a:r>
              <a:rPr lang="en-US" sz="1800" dirty="0">
                <a:effectLst/>
                <a:latin typeface="Times New Roman" panose="02020603050405020304" pitchFamily="18" charset="0"/>
              </a:rPr>
              <a:t>and</a:t>
            </a:r>
            <a:r>
              <a:rPr lang="en-US" sz="1800" spc="135" dirty="0">
                <a:effectLst/>
                <a:latin typeface="Times New Roman" panose="02020603050405020304" pitchFamily="18" charset="0"/>
              </a:rPr>
              <a:t> </a:t>
            </a:r>
            <a:r>
              <a:rPr lang="en-US" sz="1800" dirty="0">
                <a:effectLst/>
                <a:latin typeface="Times New Roman" panose="02020603050405020304" pitchFamily="18" charset="0"/>
              </a:rPr>
              <a:t>validation</a:t>
            </a:r>
            <a:r>
              <a:rPr lang="en-US" sz="1800" spc="150" dirty="0">
                <a:effectLst/>
                <a:latin typeface="Times New Roman" panose="02020603050405020304" pitchFamily="18" charset="0"/>
              </a:rPr>
              <a:t> </a:t>
            </a:r>
            <a:r>
              <a:rPr lang="en-US" sz="1800" dirty="0">
                <a:effectLst/>
                <a:latin typeface="Times New Roman" panose="02020603050405020304" pitchFamily="18" charset="0"/>
              </a:rPr>
              <a:t>also</a:t>
            </a:r>
            <a:r>
              <a:rPr lang="en-US" sz="1800" spc="135" dirty="0">
                <a:effectLst/>
                <a:latin typeface="Times New Roman" panose="02020603050405020304" pitchFamily="18" charset="0"/>
              </a:rPr>
              <a:t> </a:t>
            </a:r>
            <a:r>
              <a:rPr lang="en-US" sz="1800" dirty="0">
                <a:effectLst/>
                <a:latin typeface="Times New Roman" panose="02020603050405020304" pitchFamily="18" charset="0"/>
              </a:rPr>
              <a:t>we</a:t>
            </a:r>
            <a:r>
              <a:rPr lang="en-US" sz="1800" spc="130" dirty="0">
                <a:effectLst/>
                <a:latin typeface="Times New Roman" panose="02020603050405020304" pitchFamily="18" charset="0"/>
              </a:rPr>
              <a:t> </a:t>
            </a:r>
            <a:r>
              <a:rPr lang="en-US" sz="1800" dirty="0">
                <a:effectLst/>
                <a:latin typeface="Times New Roman" panose="02020603050405020304" pitchFamily="18" charset="0"/>
              </a:rPr>
              <a:t>set</a:t>
            </a:r>
            <a:r>
              <a:rPr lang="en-US" sz="1800" spc="140" dirty="0">
                <a:effectLst/>
                <a:latin typeface="Times New Roman" panose="02020603050405020304" pitchFamily="18" charset="0"/>
              </a:rPr>
              <a:t> </a:t>
            </a:r>
            <a:r>
              <a:rPr lang="en-US" sz="1800" dirty="0">
                <a:effectLst/>
                <a:latin typeface="Times New Roman" panose="02020603050405020304" pitchFamily="18" charset="0"/>
              </a:rPr>
              <a:t>target</a:t>
            </a:r>
            <a:r>
              <a:rPr lang="en-US" sz="1800" spc="140" dirty="0">
                <a:effectLst/>
                <a:latin typeface="Times New Roman" panose="02020603050405020304" pitchFamily="18" charset="0"/>
              </a:rPr>
              <a:t> </a:t>
            </a:r>
            <a:r>
              <a:rPr lang="en-US" sz="1800" dirty="0">
                <a:effectLst/>
                <a:latin typeface="Times New Roman" panose="02020603050405020304" pitchFamily="18" charset="0"/>
              </a:rPr>
              <a:t>size,</a:t>
            </a:r>
            <a:r>
              <a:rPr lang="en-US" sz="1800" spc="130" dirty="0">
                <a:effectLst/>
                <a:latin typeface="Times New Roman" panose="02020603050405020304" pitchFamily="18" charset="0"/>
              </a:rPr>
              <a:t> </a:t>
            </a:r>
            <a:r>
              <a:rPr lang="en-US" sz="1800" dirty="0">
                <a:effectLst/>
                <a:latin typeface="Times New Roman" panose="02020603050405020304" pitchFamily="18" charset="0"/>
              </a:rPr>
              <a:t>batch size and class-mode from this function we have to train using our own created</a:t>
            </a:r>
            <a:r>
              <a:rPr lang="en-US" sz="1800" spc="5" dirty="0">
                <a:effectLst/>
                <a:latin typeface="Times New Roman" panose="02020603050405020304" pitchFamily="18" charset="0"/>
              </a:rPr>
              <a:t> </a:t>
            </a:r>
            <a:r>
              <a:rPr lang="en-US" sz="1800" dirty="0">
                <a:effectLst/>
                <a:latin typeface="Times New Roman" panose="02020603050405020304" pitchFamily="18" charset="0"/>
              </a:rPr>
              <a:t>network</a:t>
            </a:r>
            <a:r>
              <a:rPr lang="en-US" sz="1800" spc="-10" dirty="0">
                <a:effectLst/>
                <a:latin typeface="Times New Roman" panose="02020603050405020304" pitchFamily="18" charset="0"/>
              </a:rPr>
              <a:t> </a:t>
            </a:r>
            <a:r>
              <a:rPr lang="en-US" sz="1800" dirty="0">
                <a:effectLst/>
                <a:latin typeface="Times New Roman" panose="02020603050405020304" pitchFamily="18" charset="0"/>
              </a:rPr>
              <a:t>by</a:t>
            </a:r>
            <a:r>
              <a:rPr lang="en-US" sz="1800" spc="-10" dirty="0">
                <a:effectLst/>
                <a:latin typeface="Times New Roman" panose="02020603050405020304" pitchFamily="18" charset="0"/>
              </a:rPr>
              <a:t> </a:t>
            </a:r>
            <a:r>
              <a:rPr lang="en-US" sz="1800" dirty="0">
                <a:effectLst/>
                <a:latin typeface="Times New Roman" panose="02020603050405020304" pitchFamily="18" charset="0"/>
              </a:rPr>
              <a:t>adding</a:t>
            </a:r>
            <a:r>
              <a:rPr lang="en-US" sz="1800" spc="-10" dirty="0">
                <a:effectLst/>
                <a:latin typeface="Times New Roman" panose="02020603050405020304" pitchFamily="18" charset="0"/>
              </a:rPr>
              <a:t> </a:t>
            </a:r>
            <a:r>
              <a:rPr lang="en-US" sz="1800" dirty="0">
                <a:effectLst/>
                <a:latin typeface="Times New Roman" panose="02020603050405020304" pitchFamily="18" charset="0"/>
              </a:rPr>
              <a:t>layers</a:t>
            </a:r>
            <a:r>
              <a:rPr lang="en-US" sz="1800" spc="5" dirty="0">
                <a:effectLst/>
                <a:latin typeface="Times New Roman" panose="02020603050405020304" pitchFamily="18" charset="0"/>
              </a:rPr>
              <a:t> </a:t>
            </a:r>
            <a:r>
              <a:rPr lang="en-US" sz="1800" dirty="0">
                <a:effectLst/>
                <a:latin typeface="Times New Roman" panose="02020603050405020304" pitchFamily="18" charset="0"/>
              </a:rPr>
              <a:t>of</a:t>
            </a:r>
            <a:r>
              <a:rPr lang="en-US" sz="1800" spc="-10" dirty="0">
                <a:effectLst/>
                <a:latin typeface="Times New Roman" panose="02020603050405020304" pitchFamily="18" charset="0"/>
              </a:rPr>
              <a:t> </a:t>
            </a:r>
            <a:r>
              <a:rPr lang="en-US" sz="1800" dirty="0">
                <a:effectLst/>
                <a:latin typeface="Times New Roman" panose="02020603050405020304" pitchFamily="18" charset="0"/>
              </a:rPr>
              <a:t>CNN .</a:t>
            </a:r>
            <a:endParaRPr lang="en-US" sz="1800" dirty="0">
              <a:effectLst/>
              <a:latin typeface="Times New Roman" panose="02020603050405020304" pitchFamily="18"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219200" y="1356360"/>
            <a:ext cx="9753600" cy="5073015"/>
          </a:xfrm>
        </p:spPr>
        <p:txBody>
          <a:bodyPr/>
          <a:lstStyle/>
          <a:p>
            <a:pPr marL="2701925" lvl="6" indent="0">
              <a:spcBef>
                <a:spcPts val="0"/>
              </a:spcBef>
              <a:buNone/>
            </a:pPr>
            <a:endParaRPr lang="en-US" dirty="0">
              <a:effectLst/>
              <a:latin typeface="Times New Roman" panose="02020603050405020304" pitchFamily="18" charset="0"/>
            </a:endParaRPr>
          </a:p>
          <a:p>
            <a:pPr marL="0" marR="0" algn="l">
              <a:spcBef>
                <a:spcPts val="50"/>
              </a:spcBef>
              <a:spcAft>
                <a:spcPts val="0"/>
              </a:spcAft>
            </a:pPr>
            <a:endParaRPr lang="en-US" sz="1800" dirty="0">
              <a:effectLst/>
              <a:latin typeface="Times New Roman" panose="02020603050405020304" pitchFamily="18" charset="0"/>
            </a:endParaRPr>
          </a:p>
          <a:p>
            <a:pPr marL="0" marR="0" indent="0" algn="l">
              <a:spcBef>
                <a:spcPts val="0"/>
              </a:spcBef>
              <a:spcAft>
                <a:spcPts val="0"/>
              </a:spcAft>
              <a:buNone/>
            </a:pPr>
            <a:r>
              <a:rPr lang="en-US" sz="1800" b="1" dirty="0">
                <a:effectLst/>
                <a:latin typeface="Times New Roman" panose="02020603050405020304" pitchFamily="18" charset="0"/>
              </a:rPr>
              <a:t> </a:t>
            </a:r>
            <a:r>
              <a:rPr lang="en-US" b="1" dirty="0">
                <a:effectLst/>
                <a:latin typeface="Times New Roman" panose="02020603050405020304" pitchFamily="18" charset="0"/>
              </a:rPr>
              <a:t>Convolutional</a:t>
            </a:r>
            <a:r>
              <a:rPr lang="en-US" b="1" spc="-60" dirty="0">
                <a:effectLst/>
                <a:latin typeface="Times New Roman" panose="02020603050405020304" pitchFamily="18" charset="0"/>
              </a:rPr>
              <a:t> </a:t>
            </a:r>
            <a:r>
              <a:rPr lang="en-US" b="1" dirty="0">
                <a:effectLst/>
                <a:latin typeface="Times New Roman" panose="02020603050405020304" pitchFamily="18" charset="0"/>
              </a:rPr>
              <a:t>layers</a:t>
            </a:r>
            <a:endParaRPr lang="en-US" b="1" dirty="0">
              <a:effectLst/>
              <a:latin typeface="Times New Roman" panose="02020603050405020304" pitchFamily="18" charset="0"/>
            </a:endParaRPr>
          </a:p>
          <a:p>
            <a:pPr marL="0" marR="0" indent="0" algn="l">
              <a:spcBef>
                <a:spcPts val="0"/>
              </a:spcBef>
              <a:spcAft>
                <a:spcPts val="0"/>
              </a:spcAft>
              <a:buNone/>
            </a:pPr>
            <a:r>
              <a:rPr lang="en-US" sz="1800" b="1" dirty="0">
                <a:effectLst/>
                <a:latin typeface="Times New Roman" panose="02020603050405020304" pitchFamily="18" charset="0"/>
              </a:rPr>
              <a:t> </a:t>
            </a:r>
            <a:endParaRPr lang="en-US" sz="1800" dirty="0">
              <a:effectLst/>
              <a:latin typeface="Times New Roman" panose="02020603050405020304" pitchFamily="18" charset="0"/>
            </a:endParaRPr>
          </a:p>
          <a:p>
            <a:pPr marL="0" marR="0" indent="0" algn="l">
              <a:spcBef>
                <a:spcPts val="40"/>
              </a:spcBef>
              <a:spcAft>
                <a:spcPts val="0"/>
              </a:spcAft>
              <a:buNone/>
            </a:pPr>
            <a:r>
              <a:rPr lang="en-US" sz="1800" b="1" dirty="0">
                <a:effectLst/>
                <a:latin typeface="Times New Roman" panose="02020603050405020304" pitchFamily="18" charset="0"/>
              </a:rPr>
              <a:t> </a:t>
            </a:r>
            <a:r>
              <a:rPr lang="en-US" sz="1800" dirty="0">
                <a:effectLst/>
                <a:latin typeface="Times New Roman" panose="02020603050405020304" pitchFamily="18" charset="0"/>
              </a:rPr>
              <a:t>Convolutional</a:t>
            </a:r>
            <a:r>
              <a:rPr lang="en-US" sz="1800" spc="5" dirty="0">
                <a:effectLst/>
                <a:latin typeface="Times New Roman" panose="02020603050405020304" pitchFamily="18" charset="0"/>
              </a:rPr>
              <a:t> </a:t>
            </a:r>
            <a:r>
              <a:rPr lang="en-US" sz="1800" dirty="0">
                <a:effectLst/>
                <a:latin typeface="Times New Roman" panose="02020603050405020304" pitchFamily="18" charset="0"/>
              </a:rPr>
              <a:t>layers</a:t>
            </a:r>
            <a:r>
              <a:rPr lang="en-US" sz="1800" spc="5" dirty="0">
                <a:effectLst/>
                <a:latin typeface="Times New Roman" panose="02020603050405020304" pitchFamily="18" charset="0"/>
              </a:rPr>
              <a:t> </a:t>
            </a:r>
            <a:r>
              <a:rPr lang="en-US" sz="1800" dirty="0">
                <a:effectLst/>
                <a:latin typeface="Times New Roman" panose="02020603050405020304" pitchFamily="18" charset="0"/>
              </a:rPr>
              <a:t>are</a:t>
            </a:r>
            <a:r>
              <a:rPr lang="en-US" sz="1800" spc="5" dirty="0">
                <a:effectLst/>
                <a:latin typeface="Times New Roman" panose="02020603050405020304" pitchFamily="18" charset="0"/>
              </a:rPr>
              <a:t> </a:t>
            </a:r>
            <a:r>
              <a:rPr lang="en-US" sz="1800" dirty="0">
                <a:effectLst/>
                <a:latin typeface="Times New Roman" panose="02020603050405020304" pitchFamily="18" charset="0"/>
              </a:rPr>
              <a:t>the</a:t>
            </a:r>
            <a:r>
              <a:rPr lang="en-US" sz="1800" spc="5" dirty="0">
                <a:effectLst/>
                <a:latin typeface="Times New Roman" panose="02020603050405020304" pitchFamily="18" charset="0"/>
              </a:rPr>
              <a:t> </a:t>
            </a:r>
            <a:r>
              <a:rPr lang="en-US" sz="1800" dirty="0">
                <a:effectLst/>
                <a:latin typeface="Times New Roman" panose="02020603050405020304" pitchFamily="18" charset="0"/>
              </a:rPr>
              <a:t>layers</a:t>
            </a:r>
            <a:r>
              <a:rPr lang="en-US" sz="1800" spc="5" dirty="0">
                <a:effectLst/>
                <a:latin typeface="Times New Roman" panose="02020603050405020304" pitchFamily="18" charset="0"/>
              </a:rPr>
              <a:t> </a:t>
            </a:r>
            <a:r>
              <a:rPr lang="en-US" sz="1800" dirty="0">
                <a:effectLst/>
                <a:latin typeface="Times New Roman" panose="02020603050405020304" pitchFamily="18" charset="0"/>
              </a:rPr>
              <a:t>where</a:t>
            </a:r>
            <a:r>
              <a:rPr lang="en-US" sz="1800" spc="5" dirty="0">
                <a:effectLst/>
                <a:latin typeface="Times New Roman" panose="02020603050405020304" pitchFamily="18" charset="0"/>
              </a:rPr>
              <a:t> </a:t>
            </a:r>
            <a:r>
              <a:rPr lang="en-US" sz="1800" dirty="0">
                <a:effectLst/>
                <a:latin typeface="Times New Roman" panose="02020603050405020304" pitchFamily="18" charset="0"/>
              </a:rPr>
              <a:t>filters</a:t>
            </a:r>
            <a:r>
              <a:rPr lang="en-US" sz="1800" spc="5" dirty="0">
                <a:effectLst/>
                <a:latin typeface="Times New Roman" panose="02020603050405020304" pitchFamily="18" charset="0"/>
              </a:rPr>
              <a:t> </a:t>
            </a:r>
            <a:r>
              <a:rPr lang="en-US" sz="1800" dirty="0">
                <a:effectLst/>
                <a:latin typeface="Times New Roman" panose="02020603050405020304" pitchFamily="18" charset="0"/>
              </a:rPr>
              <a:t>are</a:t>
            </a:r>
            <a:r>
              <a:rPr lang="en-US" sz="1800" spc="5" dirty="0">
                <a:effectLst/>
                <a:latin typeface="Times New Roman" panose="02020603050405020304" pitchFamily="18" charset="0"/>
              </a:rPr>
              <a:t> </a:t>
            </a:r>
            <a:r>
              <a:rPr lang="en-US" sz="1800" dirty="0">
                <a:effectLst/>
                <a:latin typeface="Times New Roman" panose="02020603050405020304" pitchFamily="18" charset="0"/>
              </a:rPr>
              <a:t>applied</a:t>
            </a:r>
            <a:r>
              <a:rPr lang="en-US" sz="1800" spc="5" dirty="0">
                <a:effectLst/>
                <a:latin typeface="Times New Roman" panose="02020603050405020304" pitchFamily="18" charset="0"/>
              </a:rPr>
              <a:t> </a:t>
            </a:r>
            <a:r>
              <a:rPr lang="en-US" sz="1800" dirty="0">
                <a:effectLst/>
                <a:latin typeface="Times New Roman" panose="02020603050405020304" pitchFamily="18" charset="0"/>
              </a:rPr>
              <a:t>to</a:t>
            </a:r>
            <a:r>
              <a:rPr lang="en-US" sz="1800" spc="5" dirty="0">
                <a:effectLst/>
                <a:latin typeface="Times New Roman" panose="02020603050405020304" pitchFamily="18" charset="0"/>
              </a:rPr>
              <a:t> </a:t>
            </a:r>
            <a:r>
              <a:rPr lang="en-US" sz="1800" dirty="0">
                <a:effectLst/>
                <a:latin typeface="Times New Roman" panose="02020603050405020304" pitchFamily="18" charset="0"/>
              </a:rPr>
              <a:t>the</a:t>
            </a:r>
            <a:r>
              <a:rPr lang="en-US" sz="1800" spc="5" dirty="0">
                <a:effectLst/>
                <a:latin typeface="Times New Roman" panose="02020603050405020304" pitchFamily="18" charset="0"/>
              </a:rPr>
              <a:t> </a:t>
            </a:r>
            <a:r>
              <a:rPr lang="en-US" sz="1800" dirty="0">
                <a:effectLst/>
                <a:latin typeface="Times New Roman" panose="02020603050405020304" pitchFamily="18" charset="0"/>
              </a:rPr>
              <a:t>original image, or to other feature maps in a deep CNN. This is where most of</a:t>
            </a:r>
            <a:r>
              <a:rPr lang="en-US" sz="1800" spc="5" dirty="0">
                <a:effectLst/>
                <a:latin typeface="Times New Roman" panose="02020603050405020304" pitchFamily="18" charset="0"/>
              </a:rPr>
              <a:t> </a:t>
            </a:r>
            <a:r>
              <a:rPr lang="en-US" sz="1800" dirty="0">
                <a:effectLst/>
                <a:latin typeface="Times New Roman" panose="02020603050405020304" pitchFamily="18" charset="0"/>
              </a:rPr>
              <a:t>the</a:t>
            </a:r>
            <a:r>
              <a:rPr lang="en-US" sz="1800" spc="5" dirty="0">
                <a:effectLst/>
                <a:latin typeface="Times New Roman" panose="02020603050405020304" pitchFamily="18" charset="0"/>
              </a:rPr>
              <a:t> </a:t>
            </a:r>
            <a:r>
              <a:rPr lang="en-US" sz="1800" dirty="0">
                <a:effectLst/>
                <a:latin typeface="Times New Roman" panose="02020603050405020304" pitchFamily="18" charset="0"/>
              </a:rPr>
              <a:t>user-specified</a:t>
            </a:r>
            <a:r>
              <a:rPr lang="en-US" sz="1800" spc="5" dirty="0">
                <a:effectLst/>
                <a:latin typeface="Times New Roman" panose="02020603050405020304" pitchFamily="18" charset="0"/>
              </a:rPr>
              <a:t> </a:t>
            </a:r>
            <a:r>
              <a:rPr lang="en-US" sz="1800" dirty="0">
                <a:effectLst/>
                <a:latin typeface="Times New Roman" panose="02020603050405020304" pitchFamily="18" charset="0"/>
              </a:rPr>
              <a:t>parameters</a:t>
            </a:r>
            <a:r>
              <a:rPr lang="en-US" sz="1800" spc="5" dirty="0">
                <a:effectLst/>
                <a:latin typeface="Times New Roman" panose="02020603050405020304" pitchFamily="18" charset="0"/>
              </a:rPr>
              <a:t> </a:t>
            </a:r>
            <a:r>
              <a:rPr lang="en-US" sz="1800" dirty="0">
                <a:effectLst/>
                <a:latin typeface="Times New Roman" panose="02020603050405020304" pitchFamily="18" charset="0"/>
              </a:rPr>
              <a:t>are</a:t>
            </a:r>
            <a:r>
              <a:rPr lang="en-US" sz="1800" spc="5" dirty="0">
                <a:effectLst/>
                <a:latin typeface="Times New Roman" panose="02020603050405020304" pitchFamily="18" charset="0"/>
              </a:rPr>
              <a:t> </a:t>
            </a:r>
            <a:r>
              <a:rPr lang="en-US" sz="1800" dirty="0">
                <a:effectLst/>
                <a:latin typeface="Times New Roman" panose="02020603050405020304" pitchFamily="18" charset="0"/>
              </a:rPr>
              <a:t>in</a:t>
            </a:r>
            <a:r>
              <a:rPr lang="en-US" sz="1800" spc="5" dirty="0">
                <a:effectLst/>
                <a:latin typeface="Times New Roman" panose="02020603050405020304" pitchFamily="18" charset="0"/>
              </a:rPr>
              <a:t> </a:t>
            </a:r>
            <a:r>
              <a:rPr lang="en-US" sz="1800" dirty="0">
                <a:effectLst/>
                <a:latin typeface="Times New Roman" panose="02020603050405020304" pitchFamily="18" charset="0"/>
              </a:rPr>
              <a:t>the</a:t>
            </a:r>
            <a:r>
              <a:rPr lang="en-US" sz="1800" spc="5" dirty="0">
                <a:effectLst/>
                <a:latin typeface="Times New Roman" panose="02020603050405020304" pitchFamily="18" charset="0"/>
              </a:rPr>
              <a:t> </a:t>
            </a:r>
            <a:r>
              <a:rPr lang="en-US" sz="1800" dirty="0">
                <a:effectLst/>
                <a:latin typeface="Times New Roman" panose="02020603050405020304" pitchFamily="18" charset="0"/>
              </a:rPr>
              <a:t>network.</a:t>
            </a:r>
            <a:r>
              <a:rPr lang="en-US" sz="1800" spc="5" dirty="0">
                <a:effectLst/>
                <a:latin typeface="Times New Roman" panose="02020603050405020304" pitchFamily="18" charset="0"/>
              </a:rPr>
              <a:t> </a:t>
            </a:r>
            <a:r>
              <a:rPr lang="en-US" sz="1800" dirty="0">
                <a:effectLst/>
                <a:latin typeface="Times New Roman" panose="02020603050405020304" pitchFamily="18" charset="0"/>
              </a:rPr>
              <a:t>The</a:t>
            </a:r>
            <a:r>
              <a:rPr lang="en-US" sz="1800" spc="5" dirty="0">
                <a:effectLst/>
                <a:latin typeface="Times New Roman" panose="02020603050405020304" pitchFamily="18" charset="0"/>
              </a:rPr>
              <a:t> </a:t>
            </a:r>
            <a:r>
              <a:rPr lang="en-US" sz="1800" dirty="0">
                <a:effectLst/>
                <a:latin typeface="Times New Roman" panose="02020603050405020304" pitchFamily="18" charset="0"/>
              </a:rPr>
              <a:t>most</a:t>
            </a:r>
            <a:r>
              <a:rPr lang="en-US" sz="1800" spc="5" dirty="0">
                <a:effectLst/>
                <a:latin typeface="Times New Roman" panose="02020603050405020304" pitchFamily="18" charset="0"/>
              </a:rPr>
              <a:t> </a:t>
            </a:r>
            <a:r>
              <a:rPr lang="en-US" sz="1800" dirty="0">
                <a:effectLst/>
                <a:latin typeface="Times New Roman" panose="02020603050405020304" pitchFamily="18" charset="0"/>
              </a:rPr>
              <a:t>important</a:t>
            </a:r>
            <a:r>
              <a:rPr lang="en-US" sz="1800" spc="5" dirty="0">
                <a:effectLst/>
                <a:latin typeface="Times New Roman" panose="02020603050405020304" pitchFamily="18" charset="0"/>
              </a:rPr>
              <a:t> </a:t>
            </a:r>
            <a:r>
              <a:rPr lang="en-US" sz="1800" dirty="0">
                <a:effectLst/>
                <a:latin typeface="Times New Roman" panose="02020603050405020304" pitchFamily="18" charset="0"/>
              </a:rPr>
              <a:t>parameters</a:t>
            </a:r>
            <a:r>
              <a:rPr lang="en-US" sz="1800" spc="-10" dirty="0">
                <a:effectLst/>
                <a:latin typeface="Times New Roman" panose="02020603050405020304" pitchFamily="18" charset="0"/>
              </a:rPr>
              <a:t> </a:t>
            </a:r>
            <a:r>
              <a:rPr lang="en-US" sz="1800" dirty="0">
                <a:effectLst/>
                <a:latin typeface="Times New Roman" panose="02020603050405020304" pitchFamily="18" charset="0"/>
              </a:rPr>
              <a:t>are</a:t>
            </a:r>
            <a:r>
              <a:rPr lang="en-US" sz="1800" spc="-30" dirty="0">
                <a:effectLst/>
                <a:latin typeface="Times New Roman" panose="02020603050405020304" pitchFamily="18" charset="0"/>
              </a:rPr>
              <a:t> </a:t>
            </a:r>
            <a:r>
              <a:rPr lang="en-US" sz="1800" dirty="0">
                <a:effectLst/>
                <a:latin typeface="Times New Roman" panose="02020603050405020304" pitchFamily="18" charset="0"/>
              </a:rPr>
              <a:t>the</a:t>
            </a:r>
            <a:r>
              <a:rPr lang="en-US" sz="1800" spc="-20" dirty="0">
                <a:effectLst/>
                <a:latin typeface="Times New Roman" panose="02020603050405020304" pitchFamily="18" charset="0"/>
              </a:rPr>
              <a:t> </a:t>
            </a:r>
            <a:r>
              <a:rPr lang="en-US" sz="1800" dirty="0">
                <a:effectLst/>
                <a:latin typeface="Times New Roman" panose="02020603050405020304" pitchFamily="18" charset="0"/>
              </a:rPr>
              <a:t>number</a:t>
            </a:r>
            <a:r>
              <a:rPr lang="en-US" sz="1800" spc="-25" dirty="0">
                <a:effectLst/>
                <a:latin typeface="Times New Roman" panose="02020603050405020304" pitchFamily="18" charset="0"/>
              </a:rPr>
              <a:t> </a:t>
            </a:r>
            <a:r>
              <a:rPr lang="en-US" sz="1800" dirty="0">
                <a:effectLst/>
                <a:latin typeface="Times New Roman" panose="02020603050405020304" pitchFamily="18" charset="0"/>
              </a:rPr>
              <a:t>of</a:t>
            </a:r>
            <a:r>
              <a:rPr lang="en-US" sz="1800" spc="-20" dirty="0">
                <a:effectLst/>
                <a:latin typeface="Times New Roman" panose="02020603050405020304" pitchFamily="18" charset="0"/>
              </a:rPr>
              <a:t> </a:t>
            </a:r>
            <a:r>
              <a:rPr lang="en-US" sz="1800" dirty="0">
                <a:effectLst/>
                <a:latin typeface="Times New Roman" panose="02020603050405020304" pitchFamily="18" charset="0"/>
              </a:rPr>
              <a:t>kernels</a:t>
            </a:r>
            <a:r>
              <a:rPr lang="en-US" sz="1800" spc="-5" dirty="0">
                <a:effectLst/>
                <a:latin typeface="Times New Roman" panose="02020603050405020304" pitchFamily="18" charset="0"/>
              </a:rPr>
              <a:t> </a:t>
            </a:r>
            <a:r>
              <a:rPr lang="en-US" sz="1800" dirty="0">
                <a:effectLst/>
                <a:latin typeface="Times New Roman" panose="02020603050405020304" pitchFamily="18" charset="0"/>
              </a:rPr>
              <a:t>and</a:t>
            </a:r>
            <a:r>
              <a:rPr lang="en-US" sz="1800" spc="-25" dirty="0">
                <a:effectLst/>
                <a:latin typeface="Times New Roman" panose="02020603050405020304" pitchFamily="18" charset="0"/>
              </a:rPr>
              <a:t> </a:t>
            </a:r>
            <a:r>
              <a:rPr lang="en-US" sz="1800" dirty="0">
                <a:effectLst/>
                <a:latin typeface="Times New Roman" panose="02020603050405020304" pitchFamily="18" charset="0"/>
              </a:rPr>
              <a:t>the</a:t>
            </a:r>
            <a:r>
              <a:rPr lang="en-US" sz="1800" spc="-20" dirty="0">
                <a:effectLst/>
                <a:latin typeface="Times New Roman" panose="02020603050405020304" pitchFamily="18" charset="0"/>
              </a:rPr>
              <a:t> </a:t>
            </a:r>
            <a:r>
              <a:rPr lang="en-US" sz="1800" dirty="0">
                <a:effectLst/>
                <a:latin typeface="Times New Roman" panose="02020603050405020304" pitchFamily="18" charset="0"/>
              </a:rPr>
              <a:t>size of</a:t>
            </a:r>
            <a:r>
              <a:rPr lang="en-US" sz="1800" spc="-15" dirty="0">
                <a:effectLst/>
                <a:latin typeface="Times New Roman" panose="02020603050405020304" pitchFamily="18" charset="0"/>
              </a:rPr>
              <a:t> </a:t>
            </a:r>
            <a:r>
              <a:rPr lang="en-US" sz="1800" dirty="0">
                <a:effectLst/>
                <a:latin typeface="Times New Roman" panose="02020603050405020304" pitchFamily="18" charset="0"/>
              </a:rPr>
              <a:t>the</a:t>
            </a:r>
            <a:r>
              <a:rPr lang="en-US" sz="1800" spc="-15" dirty="0">
                <a:effectLst/>
                <a:latin typeface="Times New Roman" panose="02020603050405020304" pitchFamily="18" charset="0"/>
              </a:rPr>
              <a:t> </a:t>
            </a:r>
            <a:r>
              <a:rPr lang="en-US" sz="1800" dirty="0">
                <a:effectLst/>
                <a:latin typeface="Times New Roman" panose="02020603050405020304" pitchFamily="18" charset="0"/>
              </a:rPr>
              <a:t>kernels.</a:t>
            </a:r>
            <a:endParaRPr lang="en-US" sz="1800" dirty="0">
              <a:effectLst/>
              <a:latin typeface="Times New Roman" panose="02020603050405020304" pitchFamily="18" charset="0"/>
            </a:endParaRPr>
          </a:p>
          <a:p>
            <a:pPr marL="0" marR="0" indent="0" algn="l">
              <a:spcBef>
                <a:spcPts val="40"/>
              </a:spcBef>
              <a:spcAft>
                <a:spcPts val="0"/>
              </a:spcAft>
              <a:buNone/>
            </a:pPr>
            <a:endParaRPr lang="en-US" sz="1800" dirty="0">
              <a:latin typeface="Times New Roman" panose="02020603050405020304" pitchFamily="18" charset="0"/>
            </a:endParaRPr>
          </a:p>
          <a:p>
            <a:pPr marL="0" marR="0" indent="0" algn="l">
              <a:spcBef>
                <a:spcPts val="0"/>
              </a:spcBef>
              <a:spcAft>
                <a:spcPts val="0"/>
              </a:spcAft>
              <a:buNone/>
            </a:pPr>
            <a:r>
              <a:rPr lang="en-US" b="1" dirty="0">
                <a:effectLst/>
                <a:latin typeface="Times New Roman" panose="02020603050405020304" pitchFamily="18" charset="0"/>
              </a:rPr>
              <a:t>Pooling</a:t>
            </a:r>
            <a:r>
              <a:rPr lang="en-US" b="1" spc="-35" dirty="0">
                <a:effectLst/>
                <a:latin typeface="Times New Roman" panose="02020603050405020304" pitchFamily="18" charset="0"/>
              </a:rPr>
              <a:t> </a:t>
            </a:r>
            <a:r>
              <a:rPr lang="en-US" b="1" dirty="0">
                <a:effectLst/>
                <a:latin typeface="Times New Roman" panose="02020603050405020304" pitchFamily="18" charset="0"/>
              </a:rPr>
              <a:t>layers</a:t>
            </a:r>
            <a:endParaRPr lang="en-US" b="1" dirty="0">
              <a:effectLst/>
              <a:latin typeface="Times New Roman" panose="02020603050405020304" pitchFamily="18" charset="0"/>
            </a:endParaRPr>
          </a:p>
          <a:p>
            <a:pPr marL="0" marR="0" indent="0" algn="l">
              <a:spcBef>
                <a:spcPts val="0"/>
              </a:spcBef>
              <a:spcAft>
                <a:spcPts val="0"/>
              </a:spcAft>
              <a:buNone/>
            </a:pPr>
            <a:r>
              <a:rPr lang="en-US" b="1" dirty="0">
                <a:effectLst/>
                <a:latin typeface="Times New Roman" panose="02020603050405020304" pitchFamily="18" charset="0"/>
              </a:rPr>
              <a:t> </a:t>
            </a:r>
            <a:endParaRPr lang="en-US" dirty="0">
              <a:effectLst/>
              <a:latin typeface="Times New Roman" panose="02020603050405020304" pitchFamily="18" charset="0"/>
            </a:endParaRPr>
          </a:p>
          <a:p>
            <a:pPr marL="0" marR="0" algn="l">
              <a:spcBef>
                <a:spcPts val="50"/>
              </a:spcBef>
              <a:spcAft>
                <a:spcPts val="0"/>
              </a:spcAft>
            </a:pPr>
            <a:r>
              <a:rPr lang="en-US" sz="1800" b="1" dirty="0">
                <a:effectLst/>
                <a:latin typeface="Times New Roman" panose="02020603050405020304" pitchFamily="18" charset="0"/>
              </a:rPr>
              <a:t> </a:t>
            </a:r>
            <a:r>
              <a:rPr lang="en-US" sz="1800" dirty="0">
                <a:effectLst/>
                <a:latin typeface="Times New Roman" panose="02020603050405020304" pitchFamily="18" charset="0"/>
              </a:rPr>
              <a:t>Pooling layers are similar to convolutional layers, but they perform a</a:t>
            </a:r>
            <a:r>
              <a:rPr lang="en-US" sz="1800" spc="5" dirty="0">
                <a:effectLst/>
                <a:latin typeface="Times New Roman" panose="02020603050405020304" pitchFamily="18" charset="0"/>
              </a:rPr>
              <a:t> </a:t>
            </a:r>
            <a:r>
              <a:rPr lang="en-US" sz="1800" dirty="0">
                <a:effectLst/>
                <a:latin typeface="Times New Roman" panose="02020603050405020304" pitchFamily="18" charset="0"/>
              </a:rPr>
              <a:t>specific function such as max pooling, which takes the maximum value in a</a:t>
            </a:r>
            <a:r>
              <a:rPr lang="en-US" sz="1800" spc="5" dirty="0">
                <a:effectLst/>
                <a:latin typeface="Times New Roman" panose="02020603050405020304" pitchFamily="18" charset="0"/>
              </a:rPr>
              <a:t> </a:t>
            </a:r>
            <a:r>
              <a:rPr lang="en-US" sz="1800" dirty="0">
                <a:effectLst/>
                <a:latin typeface="Times New Roman" panose="02020603050405020304" pitchFamily="18" charset="0"/>
              </a:rPr>
              <a:t>certain</a:t>
            </a:r>
            <a:r>
              <a:rPr lang="en-US" sz="1800" spc="195" dirty="0">
                <a:effectLst/>
                <a:latin typeface="Times New Roman" panose="02020603050405020304" pitchFamily="18" charset="0"/>
              </a:rPr>
              <a:t> </a:t>
            </a:r>
            <a:r>
              <a:rPr lang="en-US" sz="1800" dirty="0">
                <a:effectLst/>
                <a:latin typeface="Times New Roman" panose="02020603050405020304" pitchFamily="18" charset="0"/>
              </a:rPr>
              <a:t>filter</a:t>
            </a:r>
            <a:r>
              <a:rPr lang="en-US" sz="1800" spc="215" dirty="0">
                <a:effectLst/>
                <a:latin typeface="Times New Roman" panose="02020603050405020304" pitchFamily="18" charset="0"/>
              </a:rPr>
              <a:t> </a:t>
            </a:r>
            <a:r>
              <a:rPr lang="en-US" sz="1800" dirty="0">
                <a:effectLst/>
                <a:latin typeface="Times New Roman" panose="02020603050405020304" pitchFamily="18" charset="0"/>
              </a:rPr>
              <a:t>region,</a:t>
            </a:r>
            <a:r>
              <a:rPr lang="en-US" sz="1800" spc="190" dirty="0">
                <a:effectLst/>
                <a:latin typeface="Times New Roman" panose="02020603050405020304" pitchFamily="18" charset="0"/>
              </a:rPr>
              <a:t> </a:t>
            </a:r>
            <a:r>
              <a:rPr lang="en-US" sz="1800" dirty="0">
                <a:effectLst/>
                <a:latin typeface="Times New Roman" panose="02020603050405020304" pitchFamily="18" charset="0"/>
              </a:rPr>
              <a:t>or</a:t>
            </a:r>
            <a:r>
              <a:rPr lang="en-US" sz="1800" spc="205" dirty="0">
                <a:effectLst/>
                <a:latin typeface="Times New Roman" panose="02020603050405020304" pitchFamily="18" charset="0"/>
              </a:rPr>
              <a:t> </a:t>
            </a:r>
            <a:r>
              <a:rPr lang="en-US" sz="1800" dirty="0">
                <a:effectLst/>
                <a:latin typeface="Times New Roman" panose="02020603050405020304" pitchFamily="18" charset="0"/>
              </a:rPr>
              <a:t>average</a:t>
            </a:r>
            <a:r>
              <a:rPr lang="en-US" sz="1800" spc="195" dirty="0">
                <a:effectLst/>
                <a:latin typeface="Times New Roman" panose="02020603050405020304" pitchFamily="18" charset="0"/>
              </a:rPr>
              <a:t> </a:t>
            </a:r>
            <a:r>
              <a:rPr lang="en-US" sz="1800" dirty="0">
                <a:effectLst/>
                <a:latin typeface="Times New Roman" panose="02020603050405020304" pitchFamily="18" charset="0"/>
              </a:rPr>
              <a:t>pooling,</a:t>
            </a:r>
            <a:r>
              <a:rPr lang="en-US" sz="1800" spc="180" dirty="0">
                <a:effectLst/>
                <a:latin typeface="Times New Roman" panose="02020603050405020304" pitchFamily="18" charset="0"/>
              </a:rPr>
              <a:t> </a:t>
            </a:r>
            <a:r>
              <a:rPr lang="en-US" sz="1800" dirty="0">
                <a:effectLst/>
                <a:latin typeface="Times New Roman" panose="02020603050405020304" pitchFamily="18" charset="0"/>
              </a:rPr>
              <a:t>which</a:t>
            </a:r>
            <a:r>
              <a:rPr lang="en-US" sz="1800" spc="190" dirty="0">
                <a:effectLst/>
                <a:latin typeface="Times New Roman" panose="02020603050405020304" pitchFamily="18" charset="0"/>
              </a:rPr>
              <a:t> </a:t>
            </a:r>
            <a:r>
              <a:rPr lang="en-US" sz="1800" dirty="0">
                <a:effectLst/>
                <a:latin typeface="Times New Roman" panose="02020603050405020304" pitchFamily="18" charset="0"/>
              </a:rPr>
              <a:t>takes</a:t>
            </a:r>
            <a:r>
              <a:rPr lang="en-US" sz="1800" spc="200" dirty="0">
                <a:effectLst/>
                <a:latin typeface="Times New Roman" panose="02020603050405020304" pitchFamily="18" charset="0"/>
              </a:rPr>
              <a:t> </a:t>
            </a:r>
            <a:r>
              <a:rPr lang="en-US" sz="1800" dirty="0">
                <a:effectLst/>
                <a:latin typeface="Times New Roman" panose="02020603050405020304" pitchFamily="18" charset="0"/>
              </a:rPr>
              <a:t>the</a:t>
            </a:r>
            <a:r>
              <a:rPr lang="en-US" sz="1800" spc="205" dirty="0">
                <a:effectLst/>
                <a:latin typeface="Times New Roman" panose="02020603050405020304" pitchFamily="18" charset="0"/>
              </a:rPr>
              <a:t> </a:t>
            </a:r>
            <a:r>
              <a:rPr lang="en-US" sz="1800" dirty="0">
                <a:effectLst/>
                <a:latin typeface="Times New Roman" panose="02020603050405020304" pitchFamily="18" charset="0"/>
              </a:rPr>
              <a:t>average</a:t>
            </a:r>
            <a:r>
              <a:rPr lang="en-US" sz="1800" spc="200" dirty="0">
                <a:effectLst/>
                <a:latin typeface="Times New Roman" panose="02020603050405020304" pitchFamily="18" charset="0"/>
              </a:rPr>
              <a:t> </a:t>
            </a:r>
            <a:r>
              <a:rPr lang="en-US" sz="1800" dirty="0">
                <a:effectLst/>
                <a:latin typeface="Times New Roman" panose="02020603050405020304" pitchFamily="18" charset="0"/>
              </a:rPr>
              <a:t>value</a:t>
            </a:r>
            <a:r>
              <a:rPr lang="en-US" sz="1800" spc="195" dirty="0">
                <a:latin typeface="Times New Roman" panose="02020603050405020304" pitchFamily="18" charset="0"/>
              </a:rPr>
              <a:t> </a:t>
            </a:r>
            <a:r>
              <a:rPr lang="en-US" sz="1800" dirty="0">
                <a:effectLst/>
                <a:latin typeface="Times New Roman" panose="02020603050405020304" pitchFamily="18" charset="0"/>
              </a:rPr>
              <a:t>in</a:t>
            </a:r>
            <a:r>
              <a:rPr lang="en-US" sz="1800" spc="210" dirty="0">
                <a:effectLst/>
                <a:latin typeface="Times New Roman" panose="02020603050405020304" pitchFamily="18" charset="0"/>
              </a:rPr>
              <a:t> </a:t>
            </a:r>
            <a:r>
              <a:rPr lang="en-US" sz="1800" dirty="0">
                <a:effectLst/>
                <a:latin typeface="Times New Roman" panose="02020603050405020304" pitchFamily="18" charset="0"/>
              </a:rPr>
              <a:t>filter</a:t>
            </a:r>
            <a:r>
              <a:rPr lang="en-US" sz="1800" spc="310" dirty="0">
                <a:effectLst/>
                <a:latin typeface="Times New Roman" panose="02020603050405020304" pitchFamily="18" charset="0"/>
              </a:rPr>
              <a:t> </a:t>
            </a:r>
            <a:r>
              <a:rPr lang="en-US" sz="1800" dirty="0">
                <a:effectLst/>
                <a:latin typeface="Times New Roman" panose="02020603050405020304" pitchFamily="18" charset="0"/>
              </a:rPr>
              <a:t>region.</a:t>
            </a:r>
            <a:r>
              <a:rPr lang="en-US" sz="1800" spc="320" dirty="0">
                <a:effectLst/>
                <a:latin typeface="Times New Roman" panose="02020603050405020304" pitchFamily="18" charset="0"/>
              </a:rPr>
              <a:t> </a:t>
            </a:r>
            <a:r>
              <a:rPr lang="en-US" sz="1800" dirty="0">
                <a:effectLst/>
                <a:latin typeface="Times New Roman" panose="02020603050405020304" pitchFamily="18" charset="0"/>
              </a:rPr>
              <a:t>These</a:t>
            </a:r>
            <a:r>
              <a:rPr lang="en-US" sz="1800" spc="330" dirty="0">
                <a:effectLst/>
                <a:latin typeface="Times New Roman" panose="02020603050405020304" pitchFamily="18" charset="0"/>
              </a:rPr>
              <a:t> </a:t>
            </a:r>
            <a:r>
              <a:rPr lang="en-US" sz="1800" dirty="0">
                <a:effectLst/>
                <a:latin typeface="Times New Roman" panose="02020603050405020304" pitchFamily="18" charset="0"/>
              </a:rPr>
              <a:t>are</a:t>
            </a:r>
            <a:r>
              <a:rPr lang="en-US" sz="1800" spc="325" dirty="0">
                <a:effectLst/>
                <a:latin typeface="Times New Roman" panose="02020603050405020304" pitchFamily="18" charset="0"/>
              </a:rPr>
              <a:t> </a:t>
            </a:r>
            <a:r>
              <a:rPr lang="en-US" sz="1800" dirty="0">
                <a:effectLst/>
                <a:latin typeface="Times New Roman" panose="02020603050405020304" pitchFamily="18" charset="0"/>
              </a:rPr>
              <a:t>typically</a:t>
            </a:r>
            <a:r>
              <a:rPr lang="en-US" sz="1800" spc="320" dirty="0">
                <a:effectLst/>
                <a:latin typeface="Times New Roman" panose="02020603050405020304" pitchFamily="18" charset="0"/>
              </a:rPr>
              <a:t> </a:t>
            </a:r>
            <a:r>
              <a:rPr lang="en-US" sz="1800" dirty="0">
                <a:effectLst/>
                <a:latin typeface="Times New Roman" panose="02020603050405020304" pitchFamily="18" charset="0"/>
              </a:rPr>
              <a:t>used</a:t>
            </a:r>
            <a:r>
              <a:rPr lang="en-US" sz="1800" spc="320" dirty="0">
                <a:effectLst/>
                <a:latin typeface="Times New Roman" panose="02020603050405020304" pitchFamily="18" charset="0"/>
              </a:rPr>
              <a:t> </a:t>
            </a:r>
            <a:r>
              <a:rPr lang="en-US" sz="1800" dirty="0">
                <a:effectLst/>
                <a:latin typeface="Times New Roman" panose="02020603050405020304" pitchFamily="18" charset="0"/>
              </a:rPr>
              <a:t>to</a:t>
            </a:r>
            <a:r>
              <a:rPr lang="en-US" sz="1800" spc="330" dirty="0">
                <a:effectLst/>
                <a:latin typeface="Times New Roman" panose="02020603050405020304" pitchFamily="18" charset="0"/>
              </a:rPr>
              <a:t> </a:t>
            </a:r>
            <a:r>
              <a:rPr lang="en-US" sz="1800" dirty="0">
                <a:effectLst/>
                <a:latin typeface="Times New Roman" panose="02020603050405020304" pitchFamily="18" charset="0"/>
              </a:rPr>
              <a:t>reduce</a:t>
            </a:r>
            <a:r>
              <a:rPr lang="en-US" sz="1800" spc="315" dirty="0">
                <a:effectLst/>
                <a:latin typeface="Times New Roman" panose="02020603050405020304" pitchFamily="18" charset="0"/>
              </a:rPr>
              <a:t> </a:t>
            </a:r>
            <a:r>
              <a:rPr lang="en-US" sz="1800" dirty="0">
                <a:effectLst/>
                <a:latin typeface="Times New Roman" panose="02020603050405020304" pitchFamily="18" charset="0"/>
              </a:rPr>
              <a:t>the</a:t>
            </a:r>
            <a:r>
              <a:rPr lang="en-US" sz="1800" spc="305" dirty="0">
                <a:effectLst/>
                <a:latin typeface="Times New Roman" panose="02020603050405020304" pitchFamily="18" charset="0"/>
              </a:rPr>
              <a:t> </a:t>
            </a:r>
            <a:r>
              <a:rPr lang="en-US" sz="1800" dirty="0">
                <a:effectLst/>
                <a:latin typeface="Times New Roman" panose="02020603050405020304" pitchFamily="18" charset="0"/>
              </a:rPr>
              <a:t>dimensionality</a:t>
            </a:r>
            <a:r>
              <a:rPr lang="en-US" sz="1800" spc="335" dirty="0">
                <a:effectLst/>
                <a:latin typeface="Times New Roman" panose="02020603050405020304" pitchFamily="18" charset="0"/>
              </a:rPr>
              <a:t> </a:t>
            </a:r>
            <a:r>
              <a:rPr lang="en-US" sz="1800" dirty="0">
                <a:effectLst/>
                <a:latin typeface="Times New Roman" panose="02020603050405020304" pitchFamily="18" charset="0"/>
              </a:rPr>
              <a:t>of</a:t>
            </a:r>
            <a:r>
              <a:rPr lang="en-US" sz="1800" spc="310" dirty="0">
                <a:effectLst/>
                <a:latin typeface="Times New Roman" panose="02020603050405020304" pitchFamily="18" charset="0"/>
              </a:rPr>
              <a:t> </a:t>
            </a:r>
            <a:r>
              <a:rPr lang="en-US" sz="1800" dirty="0">
                <a:effectLst/>
                <a:latin typeface="Times New Roman" panose="02020603050405020304" pitchFamily="18" charset="0"/>
              </a:rPr>
              <a:t>the</a:t>
            </a:r>
            <a:r>
              <a:rPr lang="en-US" sz="1800" spc="-335" dirty="0">
                <a:effectLst/>
                <a:latin typeface="Times New Roman" panose="02020603050405020304" pitchFamily="18" charset="0"/>
              </a:rPr>
              <a:t> </a:t>
            </a:r>
            <a:r>
              <a:rPr lang="en-US" sz="1800" dirty="0">
                <a:effectLst/>
                <a:latin typeface="Times New Roman" panose="02020603050405020304" pitchFamily="18" charset="0"/>
              </a:rPr>
              <a:t>network.</a:t>
            </a:r>
            <a:endParaRPr lang="en-US" sz="1800" dirty="0">
              <a:effectLst/>
              <a:latin typeface="Times New Roman" panose="02020603050405020304" pitchFamily="18" charset="0"/>
            </a:endParaRPr>
          </a:p>
          <a:p>
            <a:pPr marL="0" marR="0" indent="0" algn="l">
              <a:spcBef>
                <a:spcPts val="40"/>
              </a:spcBef>
              <a:spcAft>
                <a:spcPts val="0"/>
              </a:spcAft>
              <a:buNone/>
            </a:pPr>
            <a:endParaRPr lang="en-US" sz="1800" dirty="0">
              <a:effectLst/>
              <a:latin typeface="Times New Roman" panose="02020603050405020304" pitchFamily="18" charset="0"/>
            </a:endParaRPr>
          </a:p>
          <a:p>
            <a:pPr marL="0" marR="0" indent="0" algn="l">
              <a:spcBef>
                <a:spcPts val="0"/>
              </a:spcBef>
              <a:spcAft>
                <a:spcPts val="0"/>
              </a:spcAft>
              <a:buNone/>
            </a:pPr>
            <a:r>
              <a:rPr lang="en-US" sz="1800" dirty="0">
                <a:effectLst/>
                <a:latin typeface="Times New Roman" panose="02020603050405020304" pitchFamily="18" charset="0"/>
              </a:rPr>
              <a:t> </a:t>
            </a:r>
            <a:endParaRPr lang="en-US" sz="1800" dirty="0">
              <a:effectLst/>
              <a:latin typeface="Times New Roman" panose="02020603050405020304" pitchFamily="18"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19200" y="1661160"/>
            <a:ext cx="9753600" cy="4572000"/>
          </a:xfrm>
        </p:spPr>
        <p:txBody>
          <a:bodyPr/>
          <a:lstStyle/>
          <a:p>
            <a:pPr marL="0" marR="0" indent="0" algn="just">
              <a:spcBef>
                <a:spcPts val="1045"/>
              </a:spcBef>
              <a:spcAft>
                <a:spcPts val="0"/>
              </a:spcAft>
              <a:buNone/>
            </a:pPr>
            <a:r>
              <a:rPr lang="en-US" b="1" dirty="0">
                <a:effectLst/>
                <a:latin typeface="Times New Roman" panose="02020603050405020304" pitchFamily="18" charset="0"/>
              </a:rPr>
              <a:t>Artificial Neural Networks</a:t>
            </a:r>
            <a:endParaRPr lang="en-US" b="1" dirty="0">
              <a:effectLst/>
              <a:latin typeface="Times New Roman" panose="02020603050405020304" pitchFamily="18" charset="0"/>
            </a:endParaRPr>
          </a:p>
          <a:p>
            <a:pPr marL="0" marR="0" indent="0" algn="just">
              <a:spcBef>
                <a:spcPts val="1045"/>
              </a:spcBef>
              <a:spcAft>
                <a:spcPts val="0"/>
              </a:spcAft>
              <a:buNone/>
            </a:pPr>
            <a:endParaRPr lang="en-US" sz="2000" b="1" dirty="0">
              <a:effectLst/>
              <a:latin typeface="Times New Roman" panose="02020603050405020304" pitchFamily="18" charset="0"/>
            </a:endParaRPr>
          </a:p>
          <a:p>
            <a:pPr marL="0" marR="0" indent="0" algn="just">
              <a:spcBef>
                <a:spcPts val="1045"/>
              </a:spcBef>
              <a:spcAft>
                <a:spcPts val="0"/>
              </a:spcAft>
              <a:buNone/>
            </a:pPr>
            <a:r>
              <a:rPr lang="en-US" sz="2000" b="1" dirty="0">
                <a:effectLst/>
                <a:latin typeface="Times New Roman" panose="02020603050405020304" pitchFamily="18" charset="0"/>
              </a:rPr>
              <a:t>Artificial Neural Networks contain artificial neurons which   are called units. These units are arranged in a series of layers that together constitute the whole Artificial Neural Network in a system. A layer can have only a dozen units or millions of units as this depends on how the complex neural networks will be required to learn the hidden patterns in the dataset. Commonly, Artificial Neural Network has an input layer, an output layer as well as hidden layers. The input layer receives data from the outside world which the neural network needs to analyze or learn about.</a:t>
            </a:r>
            <a:endParaRPr lang="en-US" sz="1800" dirty="0">
              <a:effectLst/>
              <a:latin typeface="Times New Roman" panose="02020603050405020304" pitchFamily="18" charset="0"/>
            </a:endParaRPr>
          </a:p>
          <a:p>
            <a:pPr marL="0" marR="0" indent="0" algn="l">
              <a:spcBef>
                <a:spcPts val="0"/>
              </a:spcBef>
              <a:spcAft>
                <a:spcPts val="0"/>
              </a:spcAft>
              <a:buNone/>
            </a:pPr>
            <a:endParaRPr lang="en-US" sz="2000" dirty="0">
              <a:effectLst/>
              <a:latin typeface="Times New Roman" panose="02020603050405020304" pitchFamily="18" charset="0"/>
            </a:endParaRPr>
          </a:p>
          <a:p>
            <a:endParaRPr lang="en-US" dirty="0"/>
          </a:p>
        </p:txBody>
      </p:sp>
    </p:spTree>
  </p:cSld>
  <p:clrMapOvr>
    <a:masterClrMapping/>
  </p:clrMapOvr>
</p:sld>
</file>

<file path=ppt/theme/theme1.xml><?xml version="1.0" encoding="utf-8"?>
<a:theme xmlns:a="http://schemas.openxmlformats.org/drawingml/2006/main" name="powerpoint-template-24">
  <a:themeElements>
    <a:clrScheme name="">
      <a:dk1>
        <a:srgbClr val="4D4D4D"/>
      </a:dk1>
      <a:lt1>
        <a:srgbClr val="FFFFFF"/>
      </a:lt1>
      <a:dk2>
        <a:srgbClr val="4D4D4D"/>
      </a:dk2>
      <a:lt2>
        <a:srgbClr val="0038AE"/>
      </a:lt2>
      <a:accent1>
        <a:srgbClr val="0076ED"/>
      </a:accent1>
      <a:accent2>
        <a:srgbClr val="2DA5FF"/>
      </a:accent2>
      <a:accent3>
        <a:srgbClr val="FFFFFF"/>
      </a:accent3>
      <a:accent4>
        <a:srgbClr val="404040"/>
      </a:accent4>
      <a:accent5>
        <a:srgbClr val="AABDF4"/>
      </a:accent5>
      <a:accent6>
        <a:srgbClr val="2895E7"/>
      </a:accent6>
      <a:hlink>
        <a:srgbClr val="81BAFF"/>
      </a:hlink>
      <a:folHlink>
        <a:srgbClr val="DDDDDD"/>
      </a:folHlink>
    </a:clrScheme>
    <a:fontScheme name="powerpoint-template-24">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IN"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IN"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owerpoint-template-24 1">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2">
        <a:dk1>
          <a:srgbClr val="4D4D4D"/>
        </a:dk1>
        <a:lt1>
          <a:srgbClr val="FFFFFF"/>
        </a:lt1>
        <a:dk2>
          <a:srgbClr val="4D4D4D"/>
        </a:dk2>
        <a:lt2>
          <a:srgbClr val="FBB240"/>
        </a:lt2>
        <a:accent1>
          <a:srgbClr val="FFC842"/>
        </a:accent1>
        <a:accent2>
          <a:srgbClr val="FED06E"/>
        </a:accent2>
        <a:accent3>
          <a:srgbClr val="FFFFFF"/>
        </a:accent3>
        <a:accent4>
          <a:srgbClr val="404040"/>
        </a:accent4>
        <a:accent5>
          <a:srgbClr val="FFE0B0"/>
        </a:accent5>
        <a:accent6>
          <a:srgbClr val="E6BC63"/>
        </a:accent6>
        <a:hlink>
          <a:srgbClr val="FDDB9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3">
        <a:dk1>
          <a:srgbClr val="4D4D4D"/>
        </a:dk1>
        <a:lt1>
          <a:srgbClr val="FFFFFF"/>
        </a:lt1>
        <a:dk2>
          <a:srgbClr val="4D4D4D"/>
        </a:dk2>
        <a:lt2>
          <a:srgbClr val="FE564C"/>
        </a:lt2>
        <a:accent1>
          <a:srgbClr val="FFC842"/>
        </a:accent1>
        <a:accent2>
          <a:srgbClr val="FED06E"/>
        </a:accent2>
        <a:accent3>
          <a:srgbClr val="FFFFFF"/>
        </a:accent3>
        <a:accent4>
          <a:srgbClr val="404040"/>
        </a:accent4>
        <a:accent5>
          <a:srgbClr val="FFE0B0"/>
        </a:accent5>
        <a:accent6>
          <a:srgbClr val="E6BC63"/>
        </a:accent6>
        <a:hlink>
          <a:srgbClr val="FDDB9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4">
        <a:dk1>
          <a:srgbClr val="4D4D4D"/>
        </a:dk1>
        <a:lt1>
          <a:srgbClr val="FFFFFF"/>
        </a:lt1>
        <a:dk2>
          <a:srgbClr val="4D4D4D"/>
        </a:dk2>
        <a:lt2>
          <a:srgbClr val="BB2A32"/>
        </a:lt2>
        <a:accent1>
          <a:srgbClr val="FFC842"/>
        </a:accent1>
        <a:accent2>
          <a:srgbClr val="FED06E"/>
        </a:accent2>
        <a:accent3>
          <a:srgbClr val="FFFFFF"/>
        </a:accent3>
        <a:accent4>
          <a:srgbClr val="404040"/>
        </a:accent4>
        <a:accent5>
          <a:srgbClr val="FFE0B0"/>
        </a:accent5>
        <a:accent6>
          <a:srgbClr val="E6BC63"/>
        </a:accent6>
        <a:hlink>
          <a:srgbClr val="FDDB9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5">
        <a:dk1>
          <a:srgbClr val="4D4D4D"/>
        </a:dk1>
        <a:lt1>
          <a:srgbClr val="FFFFFF"/>
        </a:lt1>
        <a:dk2>
          <a:srgbClr val="4D4D4D"/>
        </a:dk2>
        <a:lt2>
          <a:srgbClr val="E84A25"/>
        </a:lt2>
        <a:accent1>
          <a:srgbClr val="ED6A24"/>
        </a:accent1>
        <a:accent2>
          <a:srgbClr val="F99E1C"/>
        </a:accent2>
        <a:accent3>
          <a:srgbClr val="FFFFFF"/>
        </a:accent3>
        <a:accent4>
          <a:srgbClr val="404040"/>
        </a:accent4>
        <a:accent5>
          <a:srgbClr val="F4B9AC"/>
        </a:accent5>
        <a:accent6>
          <a:srgbClr val="E28F18"/>
        </a:accent6>
        <a:hlink>
          <a:srgbClr val="F1B545"/>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6">
        <a:dk1>
          <a:srgbClr val="4D4D4D"/>
        </a:dk1>
        <a:lt1>
          <a:srgbClr val="FFFFFF"/>
        </a:lt1>
        <a:dk2>
          <a:srgbClr val="4D4D4D"/>
        </a:dk2>
        <a:lt2>
          <a:srgbClr val="B92D14"/>
        </a:lt2>
        <a:accent1>
          <a:srgbClr val="D34E13"/>
        </a:accent1>
        <a:accent2>
          <a:srgbClr val="DC9009"/>
        </a:accent2>
        <a:accent3>
          <a:srgbClr val="FFFFFF"/>
        </a:accent3>
        <a:accent4>
          <a:srgbClr val="404040"/>
        </a:accent4>
        <a:accent5>
          <a:srgbClr val="E6B2AA"/>
        </a:accent5>
        <a:accent6>
          <a:srgbClr val="C78207"/>
        </a:accent6>
        <a:hlink>
          <a:srgbClr val="EEC633"/>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7">
        <a:dk1>
          <a:srgbClr val="4D4D4D"/>
        </a:dk1>
        <a:lt1>
          <a:srgbClr val="FFFFFF"/>
        </a:lt1>
        <a:dk2>
          <a:srgbClr val="4D4D4D"/>
        </a:dk2>
        <a:lt2>
          <a:srgbClr val="AE6310"/>
        </a:lt2>
        <a:accent1>
          <a:srgbClr val="E79613"/>
        </a:accent1>
        <a:accent2>
          <a:srgbClr val="E1720D"/>
        </a:accent2>
        <a:accent3>
          <a:srgbClr val="FFFFFF"/>
        </a:accent3>
        <a:accent4>
          <a:srgbClr val="404040"/>
        </a:accent4>
        <a:accent5>
          <a:srgbClr val="F1C9AA"/>
        </a:accent5>
        <a:accent6>
          <a:srgbClr val="CC670B"/>
        </a:accent6>
        <a:hlink>
          <a:srgbClr val="C6470A"/>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8">
        <a:dk1>
          <a:srgbClr val="4D4D4D"/>
        </a:dk1>
        <a:lt1>
          <a:srgbClr val="FFFFFF"/>
        </a:lt1>
        <a:dk2>
          <a:srgbClr val="4D4D4D"/>
        </a:dk2>
        <a:lt2>
          <a:srgbClr val="AF5612"/>
        </a:lt2>
        <a:accent1>
          <a:srgbClr val="CB882F"/>
        </a:accent1>
        <a:accent2>
          <a:srgbClr val="E7C432"/>
        </a:accent2>
        <a:accent3>
          <a:srgbClr val="FFFFFF"/>
        </a:accent3>
        <a:accent4>
          <a:srgbClr val="404040"/>
        </a:accent4>
        <a:accent5>
          <a:srgbClr val="E2C3AD"/>
        </a:accent5>
        <a:accent6>
          <a:srgbClr val="D1B12C"/>
        </a:accent6>
        <a:hlink>
          <a:srgbClr val="EECA34"/>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9">
        <a:dk1>
          <a:srgbClr val="4D4D4D"/>
        </a:dk1>
        <a:lt1>
          <a:srgbClr val="FFFFFF"/>
        </a:lt1>
        <a:dk2>
          <a:srgbClr val="4D4D4D"/>
        </a:dk2>
        <a:lt2>
          <a:srgbClr val="9A5E40"/>
        </a:lt2>
        <a:accent1>
          <a:srgbClr val="AE7750"/>
        </a:accent1>
        <a:accent2>
          <a:srgbClr val="C08D60"/>
        </a:accent2>
        <a:accent3>
          <a:srgbClr val="FFFFFF"/>
        </a:accent3>
        <a:accent4>
          <a:srgbClr val="404040"/>
        </a:accent4>
        <a:accent5>
          <a:srgbClr val="D3BDB3"/>
        </a:accent5>
        <a:accent6>
          <a:srgbClr val="AE7F56"/>
        </a:accent6>
        <a:hlink>
          <a:srgbClr val="CCA47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0">
        <a:dk1>
          <a:srgbClr val="4D4D4D"/>
        </a:dk1>
        <a:lt1>
          <a:srgbClr val="FFFFFF"/>
        </a:lt1>
        <a:dk2>
          <a:srgbClr val="4D4D4D"/>
        </a:dk2>
        <a:lt2>
          <a:srgbClr val="D1BB77"/>
        </a:lt2>
        <a:accent1>
          <a:srgbClr val="DBBA87"/>
        </a:accent1>
        <a:accent2>
          <a:srgbClr val="E0B265"/>
        </a:accent2>
        <a:accent3>
          <a:srgbClr val="FFFFFF"/>
        </a:accent3>
        <a:accent4>
          <a:srgbClr val="404040"/>
        </a:accent4>
        <a:accent5>
          <a:srgbClr val="EAD9C3"/>
        </a:accent5>
        <a:accent6>
          <a:srgbClr val="CBA15B"/>
        </a:accent6>
        <a:hlink>
          <a:srgbClr val="E9C277"/>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1">
        <a:dk1>
          <a:srgbClr val="4D4D4D"/>
        </a:dk1>
        <a:lt1>
          <a:srgbClr val="FFFFFF"/>
        </a:lt1>
        <a:dk2>
          <a:srgbClr val="4D4D4D"/>
        </a:dk2>
        <a:lt2>
          <a:srgbClr val="45762A"/>
        </a:lt2>
        <a:accent1>
          <a:srgbClr val="42934C"/>
        </a:accent1>
        <a:accent2>
          <a:srgbClr val="34B66A"/>
        </a:accent2>
        <a:accent3>
          <a:srgbClr val="FFFFFF"/>
        </a:accent3>
        <a:accent4>
          <a:srgbClr val="404040"/>
        </a:accent4>
        <a:accent5>
          <a:srgbClr val="B0C8B2"/>
        </a:accent5>
        <a:accent6>
          <a:srgbClr val="2EA55F"/>
        </a:accent6>
        <a:hlink>
          <a:srgbClr val="34C8D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2">
        <a:dk1>
          <a:srgbClr val="4D4D4D"/>
        </a:dk1>
        <a:lt1>
          <a:srgbClr val="FFFFFF"/>
        </a:lt1>
        <a:dk2>
          <a:srgbClr val="4D4D4D"/>
        </a:dk2>
        <a:lt2>
          <a:srgbClr val="45762A"/>
        </a:lt2>
        <a:accent1>
          <a:srgbClr val="42934C"/>
        </a:accent1>
        <a:accent2>
          <a:srgbClr val="34B66A"/>
        </a:accent2>
        <a:accent3>
          <a:srgbClr val="FFFFFF"/>
        </a:accent3>
        <a:accent4>
          <a:srgbClr val="404040"/>
        </a:accent4>
        <a:accent5>
          <a:srgbClr val="B0C8B2"/>
        </a:accent5>
        <a:accent6>
          <a:srgbClr val="2EA55F"/>
        </a:accent6>
        <a:hlink>
          <a:srgbClr val="34C8D1"/>
        </a:hlink>
        <a:folHlink>
          <a:srgbClr val="FFFFFF"/>
        </a:folHlink>
      </a:clrScheme>
      <a:clrMap bg1="lt1" tx1="dk1" bg2="lt2" tx2="dk2" accent1="accent1" accent2="accent2" accent3="accent3" accent4="accent4" accent5="accent5" accent6="accent6" hlink="hlink" folHlink="folHlink"/>
    </a:extraClrScheme>
    <a:extraClrScheme>
      <a:clrScheme name="powerpoint-template-24 13">
        <a:dk1>
          <a:srgbClr val="4D4D4D"/>
        </a:dk1>
        <a:lt1>
          <a:srgbClr val="FFFFFF"/>
        </a:lt1>
        <a:dk2>
          <a:srgbClr val="4D4D4D"/>
        </a:dk2>
        <a:lt2>
          <a:srgbClr val="45762A"/>
        </a:lt2>
        <a:accent1>
          <a:srgbClr val="42934C"/>
        </a:accent1>
        <a:accent2>
          <a:srgbClr val="34B66A"/>
        </a:accent2>
        <a:accent3>
          <a:srgbClr val="FFFFFF"/>
        </a:accent3>
        <a:accent4>
          <a:srgbClr val="404040"/>
        </a:accent4>
        <a:accent5>
          <a:srgbClr val="B0C8B2"/>
        </a:accent5>
        <a:accent6>
          <a:srgbClr val="2EA55F"/>
        </a:accent6>
        <a:hlink>
          <a:srgbClr val="34C8D1"/>
        </a:hlink>
        <a:folHlink>
          <a:srgbClr val="D3D3D3"/>
        </a:folHlink>
      </a:clrScheme>
      <a:clrMap bg1="lt1" tx1="dk1" bg2="lt2" tx2="dk2" accent1="accent1" accent2="accent2" accent3="accent3" accent4="accent4" accent5="accent5" accent6="accent6" hlink="hlink" folHlink="folHlink"/>
    </a:extraClrScheme>
    <a:extraClrScheme>
      <a:clrScheme name="powerpoint-template-24 14">
        <a:dk1>
          <a:srgbClr val="FFFFFF"/>
        </a:dk1>
        <a:lt1>
          <a:srgbClr val="FFFFFF"/>
        </a:lt1>
        <a:dk2>
          <a:srgbClr val="FFFFFF"/>
        </a:dk2>
        <a:lt2>
          <a:srgbClr val="45762A"/>
        </a:lt2>
        <a:accent1>
          <a:srgbClr val="42934C"/>
        </a:accent1>
        <a:accent2>
          <a:srgbClr val="34B66A"/>
        </a:accent2>
        <a:accent3>
          <a:srgbClr val="FFFFFF"/>
        </a:accent3>
        <a:accent4>
          <a:srgbClr val="DADADA"/>
        </a:accent4>
        <a:accent5>
          <a:srgbClr val="B0C8B2"/>
        </a:accent5>
        <a:accent6>
          <a:srgbClr val="2EA55F"/>
        </a:accent6>
        <a:hlink>
          <a:srgbClr val="34C8D1"/>
        </a:hlink>
        <a:folHlink>
          <a:srgbClr val="FFFFFF"/>
        </a:folHlink>
      </a:clrScheme>
      <a:clrMap bg1="lt1" tx1="dk1" bg2="lt2" tx2="dk2" accent1="accent1" accent2="accent2" accent3="accent3" accent4="accent4" accent5="accent5" accent6="accent6" hlink="hlink" folHlink="folHlink"/>
    </a:extraClrScheme>
    <a:extraClrScheme>
      <a:clrScheme name="powerpoint-template-24 15">
        <a:dk1>
          <a:srgbClr val="FFFFFF"/>
        </a:dk1>
        <a:lt1>
          <a:srgbClr val="FFFFFF"/>
        </a:lt1>
        <a:dk2>
          <a:srgbClr val="FFFFFF"/>
        </a:dk2>
        <a:lt2>
          <a:srgbClr val="55A6FE"/>
        </a:lt2>
        <a:accent1>
          <a:srgbClr val="71BBFF"/>
        </a:accent1>
        <a:accent2>
          <a:srgbClr val="74CCFF"/>
        </a:accent2>
        <a:accent3>
          <a:srgbClr val="FFFFFF"/>
        </a:accent3>
        <a:accent4>
          <a:srgbClr val="DADADA"/>
        </a:accent4>
        <a:accent5>
          <a:srgbClr val="BBDAFF"/>
        </a:accent5>
        <a:accent6>
          <a:srgbClr val="68B9E7"/>
        </a:accent6>
        <a:hlink>
          <a:srgbClr val="94D8FF"/>
        </a:hlink>
        <a:folHlink>
          <a:srgbClr val="FFFFFF"/>
        </a:folHlink>
      </a:clrScheme>
      <a:clrMap bg1="lt1" tx1="dk1" bg2="lt2" tx2="dk2" accent1="accent1" accent2="accent2" accent3="accent3" accent4="accent4" accent5="accent5" accent6="accent6" hlink="hlink" folHlink="folHlink"/>
    </a:extraClrScheme>
    <a:extraClrScheme>
      <a:clrScheme name="powerpoint-template-24 16">
        <a:dk1>
          <a:srgbClr val="FFFFFF"/>
        </a:dk1>
        <a:lt1>
          <a:srgbClr val="FFFFFF"/>
        </a:lt1>
        <a:dk2>
          <a:srgbClr val="FFFFFF"/>
        </a:dk2>
        <a:lt2>
          <a:srgbClr val="4BA1FF"/>
        </a:lt2>
        <a:accent1>
          <a:srgbClr val="5DB2FF"/>
        </a:accent1>
        <a:accent2>
          <a:srgbClr val="65C8FF"/>
        </a:accent2>
        <a:accent3>
          <a:srgbClr val="FFFFFF"/>
        </a:accent3>
        <a:accent4>
          <a:srgbClr val="DADADA"/>
        </a:accent4>
        <a:accent5>
          <a:srgbClr val="B6D5FF"/>
        </a:accent5>
        <a:accent6>
          <a:srgbClr val="5BB5E7"/>
        </a:accent6>
        <a:hlink>
          <a:srgbClr val="87E1FF"/>
        </a:hlink>
        <a:folHlink>
          <a:srgbClr val="FFFF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powerpoint-template</Template>
  <TotalTime>0</TotalTime>
  <Words>8054</Words>
  <Application>WPS Presentation</Application>
  <PresentationFormat>Widescreen</PresentationFormat>
  <Paragraphs>108</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SimSun</vt:lpstr>
      <vt:lpstr>Wingdings</vt:lpstr>
      <vt:lpstr>Microsoft Sans Serif</vt:lpstr>
      <vt:lpstr>Times New Roman</vt:lpstr>
      <vt:lpstr>Microsoft YaHei</vt:lpstr>
      <vt:lpstr>Arial Unicode MS</vt:lpstr>
      <vt:lpstr>Calibri</vt:lpstr>
      <vt:lpstr>powerpoint-template-24</vt:lpstr>
      <vt:lpstr>DIAGNOSIS OF EYE FUNDUS DISEASE CLASSIFICATION AND SEGMENTATION USING ARTIFICIAL INTELLIGENCE TECHNIQUES                                                                                 Surya Anush M[211420104278]                                                                           Prashanth S[211420104201]                                                                                   Sai Charan Raj G[211420104235]               </vt:lpstr>
      <vt:lpstr>ABSTRACT : </vt:lpstr>
      <vt:lpstr>EXISTING SYSTEM: </vt:lpstr>
      <vt:lpstr>PROPOSED SYSTEM: </vt:lpstr>
      <vt:lpstr>ADVANTAGES</vt:lpstr>
      <vt:lpstr>ENVIRONMENT REQUIREMENTS: </vt:lpstr>
      <vt:lpstr>PowerPoint 演示文稿</vt:lpstr>
      <vt:lpstr>PowerPoint 演示文稿</vt:lpstr>
      <vt:lpstr>PowerPoint 演示文稿</vt:lpstr>
      <vt:lpstr>PowerPoint 演示文稿</vt:lpstr>
      <vt:lpstr>PowerPoint 演示文稿</vt:lpstr>
      <vt:lpstr>PowerPoint 演示文稿</vt:lpstr>
      <vt:lpstr>OUTPUT</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ANDROID RANSOMWARE ATTACK USING CATEGORICAL CLASSIFICATION.</dc:title>
  <dc:creator>SPIRO-PYTHON</dc:creator>
  <cp:lastModifiedBy>saich</cp:lastModifiedBy>
  <cp:revision>21</cp:revision>
  <dcterms:created xsi:type="dcterms:W3CDTF">2023-07-15T05:09:00Z</dcterms:created>
  <dcterms:modified xsi:type="dcterms:W3CDTF">2024-03-24T13:56:24Z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BBB10A278C754A29A5BBEF1B4F12040B_13</vt:lpwstr>
  </property>
  <property fmtid="{D5CDD505-2E9C-101B-9397-08002B2CF9AE}" pid="3" name="KSOProductBuildVer">
    <vt:lpwstr>1033-12.2.0.13518</vt:lpwstr>
  </property>
</Properties>
</file>