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Lustria"/>
      <p:regular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j3miG3yiDcRFLL93zXZWdBONaj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ustria-regular.fntdata"/><Relationship Id="rId21" Type="http://schemas.openxmlformats.org/officeDocument/2006/relationships/slide" Target="slides/slide17.xml"/><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Italic.fntdata"/><Relationship Id="rId25" Type="http://schemas.openxmlformats.org/officeDocument/2006/relationships/font" Target="fonts/OpenSans-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c600c653e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c600c653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8"/>
          <p:cNvSpPr txBox="1"/>
          <p:nvPr>
            <p:ph type="ctrTitle"/>
          </p:nvPr>
        </p:nvSpPr>
        <p:spPr>
          <a:xfrm>
            <a:off x="678426" y="889820"/>
            <a:ext cx="9989574" cy="359860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5400"/>
              <a:buFont typeface="Open San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8"/>
          <p:cNvSpPr txBox="1"/>
          <p:nvPr>
            <p:ph idx="1" type="subTitle"/>
          </p:nvPr>
        </p:nvSpPr>
        <p:spPr>
          <a:xfrm>
            <a:off x="678426" y="4488426"/>
            <a:ext cx="6991776" cy="1302774"/>
          </a:xfrm>
          <a:prstGeom prst="rect">
            <a:avLst/>
          </a:prstGeom>
          <a:noFill/>
          <a:ln>
            <a:noFill/>
          </a:ln>
        </p:spPr>
        <p:txBody>
          <a:bodyPr anchorCtr="0" anchor="b" bIns="45700" lIns="91425" spcFirstLastPara="1" rIns="91425" wrap="square" tIns="45700">
            <a:normAutofit/>
          </a:bodyPr>
          <a:lstStyle>
            <a:lvl1pPr lvl="0" algn="l">
              <a:lnSpc>
                <a:spcPct val="120000"/>
              </a:lnSpc>
              <a:spcBef>
                <a:spcPts val="1000"/>
              </a:spcBef>
              <a:spcAft>
                <a:spcPts val="0"/>
              </a:spcAft>
              <a:buClr>
                <a:schemeClr val="dk1"/>
              </a:buClr>
              <a:buSzPts val="2000"/>
              <a:buNone/>
              <a:defRPr sz="20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18"/>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8"/>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8"/>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27"/>
          <p:cNvSpPr txBox="1"/>
          <p:nvPr>
            <p:ph type="title"/>
          </p:nvPr>
        </p:nvSpPr>
        <p:spPr>
          <a:xfrm>
            <a:off x="700635" y="922096"/>
            <a:ext cx="10691265" cy="137103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7"/>
          <p:cNvSpPr txBox="1"/>
          <p:nvPr>
            <p:ph idx="1" type="body"/>
          </p:nvPr>
        </p:nvSpPr>
        <p:spPr>
          <a:xfrm rot="5400000">
            <a:off x="4228224" y="-1234462"/>
            <a:ext cx="3636088" cy="1069126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7"/>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7"/>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7"/>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28"/>
          <p:cNvSpPr txBox="1"/>
          <p:nvPr>
            <p:ph type="title"/>
          </p:nvPr>
        </p:nvSpPr>
        <p:spPr>
          <a:xfrm rot="5400000">
            <a:off x="7924366" y="2315931"/>
            <a:ext cx="4984956" cy="234904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8"/>
          <p:cNvSpPr txBox="1"/>
          <p:nvPr>
            <p:ph idx="1" type="body"/>
          </p:nvPr>
        </p:nvSpPr>
        <p:spPr>
          <a:xfrm rot="5400000">
            <a:off x="2547783" y="-711610"/>
            <a:ext cx="4984956" cy="840412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8"/>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8"/>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8"/>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9"/>
          <p:cNvSpPr txBox="1"/>
          <p:nvPr>
            <p:ph type="title"/>
          </p:nvPr>
        </p:nvSpPr>
        <p:spPr>
          <a:xfrm>
            <a:off x="700635" y="922096"/>
            <a:ext cx="10691265" cy="137103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9"/>
          <p:cNvSpPr txBox="1"/>
          <p:nvPr>
            <p:ph idx="1" type="body"/>
          </p:nvPr>
        </p:nvSpPr>
        <p:spPr>
          <a:xfrm>
            <a:off x="700635" y="2293126"/>
            <a:ext cx="10691265" cy="363608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9"/>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9"/>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9"/>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20"/>
          <p:cNvSpPr txBox="1"/>
          <p:nvPr>
            <p:ph type="title"/>
          </p:nvPr>
        </p:nvSpPr>
        <p:spPr>
          <a:xfrm>
            <a:off x="715383" y="1709738"/>
            <a:ext cx="10632067" cy="285273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6000"/>
              <a:buFont typeface="Open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0"/>
          <p:cNvSpPr txBox="1"/>
          <p:nvPr>
            <p:ph idx="1" type="body"/>
          </p:nvPr>
        </p:nvSpPr>
        <p:spPr>
          <a:xfrm>
            <a:off x="715383" y="4589463"/>
            <a:ext cx="10632067"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rgbClr val="888888"/>
              </a:buClr>
              <a:buSzPts val="2400"/>
              <a:buNone/>
              <a:defRPr sz="2400">
                <a:solidFill>
                  <a:srgbClr val="888888"/>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20"/>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0"/>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1"/>
          <p:cNvSpPr txBox="1"/>
          <p:nvPr>
            <p:ph type="title"/>
          </p:nvPr>
        </p:nvSpPr>
        <p:spPr>
          <a:xfrm>
            <a:off x="700635" y="922096"/>
            <a:ext cx="10691265" cy="112793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1"/>
          <p:cNvSpPr txBox="1"/>
          <p:nvPr>
            <p:ph idx="1" type="body"/>
          </p:nvPr>
        </p:nvSpPr>
        <p:spPr>
          <a:xfrm>
            <a:off x="715383" y="2128684"/>
            <a:ext cx="5304417" cy="384441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1"/>
          <p:cNvSpPr txBox="1"/>
          <p:nvPr>
            <p:ph idx="2" type="body"/>
          </p:nvPr>
        </p:nvSpPr>
        <p:spPr>
          <a:xfrm>
            <a:off x="6172200" y="2128684"/>
            <a:ext cx="5219700" cy="384441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1"/>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1"/>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22"/>
          <p:cNvSpPr txBox="1"/>
          <p:nvPr>
            <p:ph type="title"/>
          </p:nvPr>
        </p:nvSpPr>
        <p:spPr>
          <a:xfrm>
            <a:off x="685887" y="929148"/>
            <a:ext cx="10640005" cy="76154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2"/>
          <p:cNvSpPr txBox="1"/>
          <p:nvPr>
            <p:ph idx="1" type="body"/>
          </p:nvPr>
        </p:nvSpPr>
        <p:spPr>
          <a:xfrm>
            <a:off x="715384" y="1681163"/>
            <a:ext cx="5282192" cy="657225"/>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b="1" sz="1600">
                <a:latin typeface="Open Sans"/>
                <a:ea typeface="Open Sans"/>
                <a:cs typeface="Open Sans"/>
                <a:sym typeface="Open Sans"/>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2"/>
          <p:cNvSpPr txBox="1"/>
          <p:nvPr>
            <p:ph idx="2" type="body"/>
          </p:nvPr>
        </p:nvSpPr>
        <p:spPr>
          <a:xfrm>
            <a:off x="715384" y="2505075"/>
            <a:ext cx="5282192" cy="342377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2"/>
          <p:cNvSpPr txBox="1"/>
          <p:nvPr>
            <p:ph idx="3" type="body"/>
          </p:nvPr>
        </p:nvSpPr>
        <p:spPr>
          <a:xfrm>
            <a:off x="6172200" y="1681163"/>
            <a:ext cx="5183188" cy="657225"/>
          </a:xfrm>
          <a:prstGeom prst="rect">
            <a:avLst/>
          </a:prstGeom>
          <a:noFill/>
          <a:ln>
            <a:noFill/>
          </a:ln>
        </p:spPr>
        <p:txBody>
          <a:bodyPr anchorCtr="0" anchor="b"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b="1" sz="1600">
                <a:latin typeface="Open Sans"/>
                <a:ea typeface="Open Sans"/>
                <a:cs typeface="Open Sans"/>
                <a:sym typeface="Open Sans"/>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2"/>
          <p:cNvSpPr txBox="1"/>
          <p:nvPr>
            <p:ph idx="4" type="body"/>
          </p:nvPr>
        </p:nvSpPr>
        <p:spPr>
          <a:xfrm>
            <a:off x="6172200" y="2505075"/>
            <a:ext cx="5183188" cy="342377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2"/>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2"/>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23"/>
          <p:cNvSpPr txBox="1"/>
          <p:nvPr>
            <p:ph type="title"/>
          </p:nvPr>
        </p:nvSpPr>
        <p:spPr>
          <a:xfrm>
            <a:off x="700635" y="922096"/>
            <a:ext cx="10691265" cy="137103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3"/>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3"/>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3"/>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4"/>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4"/>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4"/>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25"/>
          <p:cNvSpPr txBox="1"/>
          <p:nvPr>
            <p:ph type="title"/>
          </p:nvPr>
        </p:nvSpPr>
        <p:spPr>
          <a:xfrm>
            <a:off x="678426" y="781665"/>
            <a:ext cx="4093599" cy="122345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20000"/>
              </a:lnSpc>
              <a:spcBef>
                <a:spcPts val="1000"/>
              </a:spcBef>
              <a:spcAft>
                <a:spcPts val="0"/>
              </a:spcAft>
              <a:buClr>
                <a:schemeClr val="dk1"/>
              </a:buClr>
              <a:buSzPts val="3200"/>
              <a:buChar char="•"/>
              <a:defRPr sz="3200"/>
            </a:lvl1pPr>
            <a:lvl2pPr indent="-406400" lvl="1" marL="914400" algn="l">
              <a:lnSpc>
                <a:spcPct val="120000"/>
              </a:lnSpc>
              <a:spcBef>
                <a:spcPts val="500"/>
              </a:spcBef>
              <a:spcAft>
                <a:spcPts val="0"/>
              </a:spcAft>
              <a:buClr>
                <a:schemeClr val="dk1"/>
              </a:buClr>
              <a:buSzPts val="2800"/>
              <a:buChar char="•"/>
              <a:defRPr sz="2800"/>
            </a:lvl2pPr>
            <a:lvl3pPr indent="-381000" lvl="2" marL="1371600" algn="l">
              <a:lnSpc>
                <a:spcPct val="120000"/>
              </a:lnSpc>
              <a:spcBef>
                <a:spcPts val="500"/>
              </a:spcBef>
              <a:spcAft>
                <a:spcPts val="0"/>
              </a:spcAft>
              <a:buClr>
                <a:schemeClr val="dk1"/>
              </a:buClr>
              <a:buSzPts val="2400"/>
              <a:buChar char="•"/>
              <a:defRPr sz="2400"/>
            </a:lvl3pPr>
            <a:lvl4pPr indent="-355600" lvl="3" marL="1828800" algn="l">
              <a:lnSpc>
                <a:spcPct val="120000"/>
              </a:lnSpc>
              <a:spcBef>
                <a:spcPts val="500"/>
              </a:spcBef>
              <a:spcAft>
                <a:spcPts val="0"/>
              </a:spcAft>
              <a:buClr>
                <a:schemeClr val="dk1"/>
              </a:buClr>
              <a:buSzPts val="2000"/>
              <a:buChar char="•"/>
              <a:defRPr sz="2000"/>
            </a:lvl4pPr>
            <a:lvl5pPr indent="-355600" lvl="4" marL="2286000" algn="l">
              <a:lnSpc>
                <a:spcPct val="12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25"/>
          <p:cNvSpPr txBox="1"/>
          <p:nvPr>
            <p:ph idx="2" type="body"/>
          </p:nvPr>
        </p:nvSpPr>
        <p:spPr>
          <a:xfrm>
            <a:off x="688258" y="2315497"/>
            <a:ext cx="4093599" cy="3553491"/>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25"/>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5"/>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5"/>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26"/>
          <p:cNvSpPr txBox="1"/>
          <p:nvPr>
            <p:ph type="title"/>
          </p:nvPr>
        </p:nvSpPr>
        <p:spPr>
          <a:xfrm>
            <a:off x="683342" y="1066800"/>
            <a:ext cx="4103431" cy="131752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6"/>
          <p:cNvSpPr/>
          <p:nvPr>
            <p:ph idx="2" type="pic"/>
          </p:nvPr>
        </p:nvSpPr>
        <p:spPr>
          <a:xfrm>
            <a:off x="5183188" y="1066800"/>
            <a:ext cx="6172200" cy="4794250"/>
          </a:xfrm>
          <a:prstGeom prst="rect">
            <a:avLst/>
          </a:prstGeom>
          <a:noFill/>
          <a:ln>
            <a:noFill/>
          </a:ln>
        </p:spPr>
      </p:sp>
      <p:sp>
        <p:nvSpPr>
          <p:cNvPr id="66" name="Google Shape;66;p26"/>
          <p:cNvSpPr txBox="1"/>
          <p:nvPr>
            <p:ph idx="1" type="body"/>
          </p:nvPr>
        </p:nvSpPr>
        <p:spPr>
          <a:xfrm>
            <a:off x="683342" y="2552700"/>
            <a:ext cx="4103431" cy="33162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26"/>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6"/>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6"/>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700635" y="922096"/>
            <a:ext cx="10691265" cy="137103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dk1"/>
              </a:buClr>
              <a:buSzPts val="4000"/>
              <a:buFont typeface="Open Sans"/>
              <a:buNone/>
              <a:defRPr b="0" i="0" sz="4000" u="none" cap="none" strike="noStrik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700635" y="2293126"/>
            <a:ext cx="10691265" cy="3636088"/>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Lustria"/>
                <a:ea typeface="Lustria"/>
                <a:cs typeface="Lustria"/>
                <a:sym typeface="Lustria"/>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Lustria"/>
                <a:ea typeface="Lustria"/>
                <a:cs typeface="Lustria"/>
                <a:sym typeface="Lustria"/>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Lustria"/>
                <a:ea typeface="Lustria"/>
                <a:cs typeface="Lustria"/>
                <a:sym typeface="Lustria"/>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Lustria"/>
                <a:ea typeface="Lustria"/>
                <a:cs typeface="Lustria"/>
                <a:sym typeface="Lustri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ustria"/>
                <a:ea typeface="Lustria"/>
                <a:cs typeface="Lustria"/>
                <a:sym typeface="Lustria"/>
              </a:defRPr>
            </a:lvl9pPr>
          </a:lstStyle>
          <a:p/>
        </p:txBody>
      </p:sp>
      <p:sp>
        <p:nvSpPr>
          <p:cNvPr id="8" name="Google Shape;8;p17"/>
          <p:cNvSpPr txBox="1"/>
          <p:nvPr>
            <p:ph idx="10" type="dt"/>
          </p:nvPr>
        </p:nvSpPr>
        <p:spPr>
          <a:xfrm>
            <a:off x="8369448" y="6356350"/>
            <a:ext cx="2592594"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9" name="Google Shape;9;p17"/>
          <p:cNvSpPr txBox="1"/>
          <p:nvPr>
            <p:ph idx="11" type="ftr"/>
          </p:nvPr>
        </p:nvSpPr>
        <p:spPr>
          <a:xfrm>
            <a:off x="715383" y="6356350"/>
            <a:ext cx="453972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dk1"/>
                </a:solidFill>
                <a:latin typeface="Lustria"/>
                <a:ea typeface="Lustria"/>
                <a:cs typeface="Lustria"/>
                <a:sym typeface="Lustria"/>
              </a:defRPr>
            </a:lvl9pPr>
          </a:lstStyle>
          <a:p/>
        </p:txBody>
      </p:sp>
      <p:sp>
        <p:nvSpPr>
          <p:cNvPr id="10" name="Google Shape;10;p17"/>
          <p:cNvSpPr txBox="1"/>
          <p:nvPr>
            <p:ph idx="12" type="sldNum"/>
          </p:nvPr>
        </p:nvSpPr>
        <p:spPr>
          <a:xfrm>
            <a:off x="10919012" y="6356350"/>
            <a:ext cx="672354"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800" u="none" cap="none" strike="noStrike">
                <a:solidFill>
                  <a:schemeClr val="dk1"/>
                </a:solidFill>
                <a:latin typeface="Lustria"/>
                <a:ea typeface="Lustria"/>
                <a:cs typeface="Lustria"/>
                <a:sym typeface="Lustria"/>
              </a:defRPr>
            </a:lvl1pPr>
            <a:lvl2pPr indent="0" lvl="1" marL="0" marR="0" rtl="0" algn="r">
              <a:spcBef>
                <a:spcPts val="0"/>
              </a:spcBef>
              <a:buNone/>
              <a:defRPr b="0" i="0" sz="1800" u="none" cap="none" strike="noStrike">
                <a:solidFill>
                  <a:schemeClr val="dk1"/>
                </a:solidFill>
                <a:latin typeface="Lustria"/>
                <a:ea typeface="Lustria"/>
                <a:cs typeface="Lustria"/>
                <a:sym typeface="Lustria"/>
              </a:defRPr>
            </a:lvl2pPr>
            <a:lvl3pPr indent="0" lvl="2" marL="0" marR="0" rtl="0" algn="r">
              <a:spcBef>
                <a:spcPts val="0"/>
              </a:spcBef>
              <a:buNone/>
              <a:defRPr b="0" i="0" sz="1800" u="none" cap="none" strike="noStrike">
                <a:solidFill>
                  <a:schemeClr val="dk1"/>
                </a:solidFill>
                <a:latin typeface="Lustria"/>
                <a:ea typeface="Lustria"/>
                <a:cs typeface="Lustria"/>
                <a:sym typeface="Lustria"/>
              </a:defRPr>
            </a:lvl3pPr>
            <a:lvl4pPr indent="0" lvl="3" marL="0" marR="0" rtl="0" algn="r">
              <a:spcBef>
                <a:spcPts val="0"/>
              </a:spcBef>
              <a:buNone/>
              <a:defRPr b="0" i="0" sz="1800" u="none" cap="none" strike="noStrike">
                <a:solidFill>
                  <a:schemeClr val="dk1"/>
                </a:solidFill>
                <a:latin typeface="Lustria"/>
                <a:ea typeface="Lustria"/>
                <a:cs typeface="Lustria"/>
                <a:sym typeface="Lustria"/>
              </a:defRPr>
            </a:lvl4pPr>
            <a:lvl5pPr indent="0" lvl="4" marL="0" marR="0" rtl="0" algn="r">
              <a:spcBef>
                <a:spcPts val="0"/>
              </a:spcBef>
              <a:buNone/>
              <a:defRPr b="0" i="0" sz="1800" u="none" cap="none" strike="noStrike">
                <a:solidFill>
                  <a:schemeClr val="dk1"/>
                </a:solidFill>
                <a:latin typeface="Lustria"/>
                <a:ea typeface="Lustria"/>
                <a:cs typeface="Lustria"/>
                <a:sym typeface="Lustria"/>
              </a:defRPr>
            </a:lvl5pPr>
            <a:lvl6pPr indent="0" lvl="5" marL="0" marR="0" rtl="0" algn="r">
              <a:spcBef>
                <a:spcPts val="0"/>
              </a:spcBef>
              <a:buNone/>
              <a:defRPr b="0" i="0" sz="1800" u="none" cap="none" strike="noStrike">
                <a:solidFill>
                  <a:schemeClr val="dk1"/>
                </a:solidFill>
                <a:latin typeface="Lustria"/>
                <a:ea typeface="Lustria"/>
                <a:cs typeface="Lustria"/>
                <a:sym typeface="Lustria"/>
              </a:defRPr>
            </a:lvl6pPr>
            <a:lvl7pPr indent="0" lvl="6" marL="0" marR="0" rtl="0" algn="r">
              <a:spcBef>
                <a:spcPts val="0"/>
              </a:spcBef>
              <a:buNone/>
              <a:defRPr b="0" i="0" sz="1800" u="none" cap="none" strike="noStrike">
                <a:solidFill>
                  <a:schemeClr val="dk1"/>
                </a:solidFill>
                <a:latin typeface="Lustria"/>
                <a:ea typeface="Lustria"/>
                <a:cs typeface="Lustria"/>
                <a:sym typeface="Lustria"/>
              </a:defRPr>
            </a:lvl7pPr>
            <a:lvl8pPr indent="0" lvl="7" marL="0" marR="0" rtl="0" algn="r">
              <a:spcBef>
                <a:spcPts val="0"/>
              </a:spcBef>
              <a:buNone/>
              <a:defRPr b="0" i="0" sz="1800" u="none" cap="none" strike="noStrike">
                <a:solidFill>
                  <a:schemeClr val="dk1"/>
                </a:solidFill>
                <a:latin typeface="Lustria"/>
                <a:ea typeface="Lustria"/>
                <a:cs typeface="Lustria"/>
                <a:sym typeface="Lustria"/>
              </a:defRPr>
            </a:lvl8pPr>
            <a:lvl9pPr indent="0" lvl="8" marL="0" marR="0" rtl="0" algn="r">
              <a:spcBef>
                <a:spcPts val="0"/>
              </a:spcBef>
              <a:buNone/>
              <a:defRPr b="0" i="0" sz="1800" u="none" cap="none" strike="noStrike">
                <a:solidFill>
                  <a:schemeClr val="dk1"/>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17"/>
          <p:cNvCxnSpPr/>
          <p:nvPr/>
        </p:nvCxnSpPr>
        <p:spPr>
          <a:xfrm>
            <a:off x="800100" y="723900"/>
            <a:ext cx="10591800" cy="0"/>
          </a:xfrm>
          <a:prstGeom prst="straightConnector1">
            <a:avLst/>
          </a:prstGeom>
          <a:noFill/>
          <a:ln cap="flat" cmpd="sng" w="44450">
            <a:solidFill>
              <a:schemeClr val="dk1"/>
            </a:solidFill>
            <a:prstDash val="solid"/>
            <a:miter lim="800000"/>
            <a:headEnd len="sm" w="sm" type="none"/>
            <a:tailEnd len="sm" w="sm" type="none"/>
          </a:ln>
        </p:spPr>
      </p:cxnSp>
      <p:cxnSp>
        <p:nvCxnSpPr>
          <p:cNvPr id="12" name="Google Shape;12;p17"/>
          <p:cNvCxnSpPr/>
          <p:nvPr/>
        </p:nvCxnSpPr>
        <p:spPr>
          <a:xfrm>
            <a:off x="800100" y="6142781"/>
            <a:ext cx="10591800" cy="0"/>
          </a:xfrm>
          <a:prstGeom prst="straightConnector1">
            <a:avLst/>
          </a:prstGeom>
          <a:noFill/>
          <a:ln cap="flat" cmpd="sng" w="12700">
            <a:solidFill>
              <a:schemeClr val="dk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sp>
        <p:nvSpPr>
          <p:cNvPr id="87" name="Google Shape;87;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sp>
        <p:nvSpPr>
          <p:cNvPr id="88" name="Google Shape;88;p1"/>
          <p:cNvSpPr txBox="1"/>
          <p:nvPr>
            <p:ph type="ctrTitle"/>
          </p:nvPr>
        </p:nvSpPr>
        <p:spPr>
          <a:xfrm>
            <a:off x="748179" y="914411"/>
            <a:ext cx="5458535" cy="2432471"/>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lt1"/>
              </a:buClr>
              <a:buSzPct val="100000"/>
              <a:buFont typeface="Open Sans"/>
              <a:buNone/>
            </a:pPr>
            <a:r>
              <a:rPr b="1" lang="en-US" sz="2700">
                <a:solidFill>
                  <a:schemeClr val="lt1"/>
                </a:solidFill>
              </a:rPr>
              <a:t>DIGIHUMAN NEXUS </a:t>
            </a:r>
            <a:br>
              <a:rPr lang="en-US" sz="2700">
                <a:solidFill>
                  <a:schemeClr val="lt1"/>
                </a:solidFill>
              </a:rPr>
            </a:br>
            <a:br>
              <a:rPr lang="en-US" sz="2700">
                <a:solidFill>
                  <a:schemeClr val="lt1"/>
                </a:solidFill>
              </a:rPr>
            </a:br>
            <a:r>
              <a:rPr b="1" lang="en-US" sz="2800">
                <a:solidFill>
                  <a:schemeClr val="lt1"/>
                </a:solidFill>
              </a:rPr>
              <a:t>STREAMLINING ANIMATION WITH AI AND UNITY3D FOR VIRTUAL CHARACTERS</a:t>
            </a:r>
            <a:br>
              <a:rPr lang="en-US" sz="2800">
                <a:solidFill>
                  <a:schemeClr val="lt1"/>
                </a:solidFill>
              </a:rPr>
            </a:br>
            <a:br>
              <a:rPr lang="en-US" sz="2800">
                <a:solidFill>
                  <a:schemeClr val="lt1"/>
                </a:solidFill>
              </a:rPr>
            </a:br>
            <a:br>
              <a:rPr lang="en-US" sz="2000">
                <a:solidFill>
                  <a:schemeClr val="lt1"/>
                </a:solidFill>
              </a:rPr>
            </a:br>
            <a:r>
              <a:rPr b="1" lang="en-US" sz="2000">
                <a:solidFill>
                  <a:schemeClr val="lt1"/>
                </a:solidFill>
              </a:rPr>
              <a:t>GUIDE DR.R.JOSPHINE LEELA ME., PH.D., PROFESSOR</a:t>
            </a:r>
            <a:br>
              <a:rPr lang="en-US" sz="2000">
                <a:solidFill>
                  <a:schemeClr val="lt1"/>
                </a:solidFill>
              </a:rPr>
            </a:br>
            <a:br>
              <a:rPr lang="en-US" sz="2000">
                <a:solidFill>
                  <a:schemeClr val="lt1"/>
                </a:solidFill>
              </a:rPr>
            </a:br>
            <a:r>
              <a:rPr b="1" lang="en-US" sz="2000">
                <a:solidFill>
                  <a:schemeClr val="lt1"/>
                </a:solidFill>
              </a:rPr>
              <a:t>RAGUL E     211420104213</a:t>
            </a:r>
            <a:br>
              <a:rPr b="1" lang="en-US" sz="2000">
                <a:solidFill>
                  <a:schemeClr val="lt1"/>
                </a:solidFill>
              </a:rPr>
            </a:br>
            <a:r>
              <a:rPr b="1" lang="en-US" sz="2000">
                <a:solidFill>
                  <a:schemeClr val="lt1"/>
                </a:solidFill>
              </a:rPr>
              <a:t>SANKARANARAYANAN K 211420104243</a:t>
            </a:r>
            <a:br>
              <a:rPr b="1" lang="en-US" sz="2000">
                <a:solidFill>
                  <a:schemeClr val="lt1"/>
                </a:solidFill>
              </a:rPr>
            </a:br>
            <a:r>
              <a:rPr b="1" lang="en-US" sz="2000">
                <a:solidFill>
                  <a:schemeClr val="lt1"/>
                </a:solidFill>
              </a:rPr>
              <a:t>SARAN Y     211420104243</a:t>
            </a:r>
            <a:br>
              <a:rPr lang="en-US" sz="2200">
                <a:solidFill>
                  <a:schemeClr val="lt1"/>
                </a:solidFill>
              </a:rPr>
            </a:br>
            <a:br>
              <a:rPr b="1" lang="en-US" sz="2000">
                <a:solidFill>
                  <a:schemeClr val="lt1"/>
                </a:solidFill>
              </a:rPr>
            </a:br>
            <a:r>
              <a:rPr b="1" lang="en-US" sz="2000">
                <a:solidFill>
                  <a:schemeClr val="lt1"/>
                </a:solidFill>
              </a:rPr>
              <a:t>SDG GOAL 9 : INDUSTRIES , INNOVATION &amp; INFRASTRUCTURE</a:t>
            </a:r>
            <a:br>
              <a:rPr lang="en-US" sz="2200">
                <a:solidFill>
                  <a:schemeClr val="lt1"/>
                </a:solidFill>
              </a:rPr>
            </a:br>
            <a:br>
              <a:rPr lang="en-US" sz="2800">
                <a:solidFill>
                  <a:schemeClr val="lt1"/>
                </a:solidFill>
              </a:rPr>
            </a:br>
            <a:br>
              <a:rPr lang="en-US" sz="2800">
                <a:solidFill>
                  <a:schemeClr val="lt1"/>
                </a:solidFill>
              </a:rPr>
            </a:br>
            <a:endParaRPr sz="2800">
              <a:solidFill>
                <a:schemeClr val="lt1"/>
              </a:solidFill>
            </a:endParaRPr>
          </a:p>
        </p:txBody>
      </p:sp>
      <p:sp>
        <p:nvSpPr>
          <p:cNvPr id="89" name="Google Shape;89;p1"/>
          <p:cNvSpPr txBox="1"/>
          <p:nvPr>
            <p:ph idx="1" type="subTitle"/>
          </p:nvPr>
        </p:nvSpPr>
        <p:spPr>
          <a:xfrm flipH="1">
            <a:off x="748171" y="5943589"/>
            <a:ext cx="10917086" cy="510477"/>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chemeClr val="lt1"/>
              </a:buClr>
              <a:buSzPts val="1800"/>
              <a:buNone/>
            </a:pPr>
            <a:r>
              <a:rPr b="1" lang="en-US" sz="1800">
                <a:solidFill>
                  <a:schemeClr val="lt1"/>
                </a:solidFill>
                <a:latin typeface="Open Sans"/>
                <a:ea typeface="Open Sans"/>
                <a:cs typeface="Open Sans"/>
                <a:sym typeface="Open Sans"/>
              </a:rPr>
              <a:t>DOMAIN :  DEEP LEARNING &amp; VIRTUAL AVATAR</a:t>
            </a:r>
            <a:endParaRPr/>
          </a:p>
        </p:txBody>
      </p:sp>
      <p:cxnSp>
        <p:nvCxnSpPr>
          <p:cNvPr id="90" name="Google Shape;90;p1"/>
          <p:cNvCxnSpPr/>
          <p:nvPr/>
        </p:nvCxnSpPr>
        <p:spPr>
          <a:xfrm>
            <a:off x="800100" y="723900"/>
            <a:ext cx="1638300" cy="0"/>
          </a:xfrm>
          <a:prstGeom prst="straightConnector1">
            <a:avLst/>
          </a:prstGeom>
          <a:noFill/>
          <a:ln cap="flat" cmpd="sng" w="44450">
            <a:solidFill>
              <a:schemeClr val="lt1"/>
            </a:solidFill>
            <a:prstDash val="solid"/>
            <a:miter lim="800000"/>
            <a:headEnd len="sm" w="sm" type="none"/>
            <a:tailEnd len="sm" w="sm" type="none"/>
          </a:ln>
        </p:spPr>
      </p:cxnSp>
      <p:pic>
        <p:nvPicPr>
          <p:cNvPr id="91" name="Google Shape;91;p1"/>
          <p:cNvPicPr preferRelativeResize="0"/>
          <p:nvPr/>
        </p:nvPicPr>
        <p:blipFill rotWithShape="1">
          <a:blip r:embed="rId3">
            <a:alphaModFix/>
          </a:blip>
          <a:srcRect b="0" l="0" r="0" t="0"/>
          <a:stretch/>
        </p:blipFill>
        <p:spPr>
          <a:xfrm>
            <a:off x="6340278" y="1754104"/>
            <a:ext cx="5253957" cy="353724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9"/>
          <p:cNvSpPr txBox="1"/>
          <p:nvPr>
            <p:ph type="title"/>
          </p:nvPr>
        </p:nvSpPr>
        <p:spPr>
          <a:xfrm>
            <a:off x="1251751" y="798990"/>
            <a:ext cx="10140149" cy="426128"/>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Open Sans"/>
              <a:buNone/>
            </a:pPr>
            <a:r>
              <a:rPr b="1" lang="en-US" sz="2400"/>
              <a:t>                                                    </a:t>
            </a:r>
            <a:r>
              <a:rPr b="1" lang="en-US" sz="3100"/>
              <a:t>ACTIVITY DIAGRAM</a:t>
            </a:r>
            <a:endParaRPr b="1" sz="3100"/>
          </a:p>
        </p:txBody>
      </p:sp>
      <p:pic>
        <p:nvPicPr>
          <p:cNvPr id="150" name="Google Shape;150;p9"/>
          <p:cNvPicPr preferRelativeResize="0"/>
          <p:nvPr>
            <p:ph idx="1" type="body"/>
          </p:nvPr>
        </p:nvPicPr>
        <p:blipFill rotWithShape="1">
          <a:blip r:embed="rId3">
            <a:alphaModFix/>
          </a:blip>
          <a:srcRect b="0" l="0" r="0" t="0"/>
          <a:stretch/>
        </p:blipFill>
        <p:spPr>
          <a:xfrm>
            <a:off x="3558241" y="1384917"/>
            <a:ext cx="4933475" cy="467409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1162975" y="922096"/>
            <a:ext cx="10228925" cy="137103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Font typeface="Open Sans"/>
              <a:buNone/>
            </a:pPr>
            <a:r>
              <a:rPr b="1" lang="en-US" sz="2400"/>
              <a:t>                                                    </a:t>
            </a:r>
            <a:r>
              <a:rPr b="1" lang="en-US" sz="2800"/>
              <a:t>CLASS DIAGRAM</a:t>
            </a:r>
            <a:endParaRPr b="1" sz="2800"/>
          </a:p>
        </p:txBody>
      </p:sp>
      <p:pic>
        <p:nvPicPr>
          <p:cNvPr id="156" name="Google Shape;156;p10"/>
          <p:cNvPicPr preferRelativeResize="0"/>
          <p:nvPr>
            <p:ph idx="1" type="body"/>
          </p:nvPr>
        </p:nvPicPr>
        <p:blipFill rotWithShape="1">
          <a:blip r:embed="rId3">
            <a:alphaModFix/>
          </a:blip>
          <a:srcRect b="0" l="0" r="0" t="0"/>
          <a:stretch/>
        </p:blipFill>
        <p:spPr>
          <a:xfrm>
            <a:off x="2732605" y="1811046"/>
            <a:ext cx="6726789" cy="412485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700635" y="922096"/>
            <a:ext cx="10691265" cy="137103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Open Sans"/>
              <a:buNone/>
            </a:pPr>
            <a:r>
              <a:rPr b="1" lang="en-US" sz="2800"/>
              <a:t>                                             DEPLOYMENT DIAGRAM</a:t>
            </a:r>
            <a:endParaRPr b="1" sz="2800"/>
          </a:p>
        </p:txBody>
      </p:sp>
      <p:pic>
        <p:nvPicPr>
          <p:cNvPr id="162" name="Google Shape;162;p11"/>
          <p:cNvPicPr preferRelativeResize="0"/>
          <p:nvPr/>
        </p:nvPicPr>
        <p:blipFill rotWithShape="1">
          <a:blip r:embed="rId3">
            <a:alphaModFix/>
          </a:blip>
          <a:srcRect b="0" l="0" r="0" t="0"/>
          <a:stretch/>
        </p:blipFill>
        <p:spPr>
          <a:xfrm>
            <a:off x="3445624" y="2059031"/>
            <a:ext cx="5201285" cy="35921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700635" y="922096"/>
            <a:ext cx="10691265" cy="137103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Font typeface="Open Sans"/>
              <a:buNone/>
            </a:pPr>
            <a:r>
              <a:rPr b="1" lang="en-US" sz="2400"/>
              <a:t>                                                       </a:t>
            </a:r>
            <a:r>
              <a:rPr b="1" lang="en-US" sz="2800"/>
              <a:t>DESIGN MODULE</a:t>
            </a:r>
            <a:endParaRPr b="1" sz="2800"/>
          </a:p>
        </p:txBody>
      </p:sp>
      <p:sp>
        <p:nvSpPr>
          <p:cNvPr id="168" name="Google Shape;168;p12"/>
          <p:cNvSpPr txBox="1"/>
          <p:nvPr>
            <p:ph idx="1" type="body"/>
          </p:nvPr>
        </p:nvSpPr>
        <p:spPr>
          <a:xfrm>
            <a:off x="700635" y="1651247"/>
            <a:ext cx="10691265" cy="1371031"/>
          </a:xfrm>
          <a:prstGeom prst="rect">
            <a:avLst/>
          </a:prstGeom>
          <a:noFill/>
          <a:ln>
            <a:noFill/>
          </a:ln>
        </p:spPr>
        <p:txBody>
          <a:bodyPr anchorCtr="0" anchor="t" bIns="45700" lIns="91425" spcFirstLastPara="1" rIns="91425" wrap="square" tIns="45700">
            <a:noAutofit/>
          </a:bodyPr>
          <a:lstStyle/>
          <a:p>
            <a:pPr indent="0" lvl="0" marL="0" rtl="0" algn="just">
              <a:lnSpc>
                <a:spcPct val="120000"/>
              </a:lnSpc>
              <a:spcBef>
                <a:spcPts val="0"/>
              </a:spcBef>
              <a:spcAft>
                <a:spcPts val="0"/>
              </a:spcAft>
              <a:buClr>
                <a:schemeClr val="dk1"/>
              </a:buClr>
              <a:buSzPts val="1600"/>
              <a:buNone/>
            </a:pPr>
            <a:r>
              <a:rPr lang="en-US" sz="1600">
                <a:latin typeface="Times New Roman"/>
                <a:ea typeface="Times New Roman"/>
                <a:cs typeface="Times New Roman"/>
                <a:sym typeface="Times New Roman"/>
              </a:rPr>
              <a:t>DigiHuman employs deep learning and computer vision to create lifelike animations from input video data. Its architecture includes backend and frontend components essential for animation creation. The backend processes input data, estimating body poses, generating facial landmarks, computing facial expressions, and synthesizing background images. On the frontend, DigiHuman refines processed data and renders final animations, ensuring immersive and realistic results.</a:t>
            </a:r>
            <a:endParaRPr/>
          </a:p>
          <a:p>
            <a:pPr indent="0" lvl="0" marL="0" rtl="0" algn="just">
              <a:lnSpc>
                <a:spcPct val="120000"/>
              </a:lnSpc>
              <a:spcBef>
                <a:spcPts val="1000"/>
              </a:spcBef>
              <a:spcAft>
                <a:spcPts val="0"/>
              </a:spcAft>
              <a:buClr>
                <a:schemeClr val="dk1"/>
              </a:buClr>
              <a:buSzPts val="1600"/>
              <a:buNone/>
            </a:pPr>
            <a:r>
              <a:rPr b="1" lang="en-US" sz="1600">
                <a:latin typeface="Times New Roman"/>
                <a:ea typeface="Times New Roman"/>
                <a:cs typeface="Times New Roman"/>
                <a:sym typeface="Times New Roman"/>
              </a:rPr>
              <a:t>Backend Architecture</a:t>
            </a:r>
            <a:endParaRPr/>
          </a:p>
          <a:p>
            <a:pPr indent="0" lvl="0" marL="0" rtl="0" algn="just">
              <a:lnSpc>
                <a:spcPct val="120000"/>
              </a:lnSpc>
              <a:spcBef>
                <a:spcPts val="1000"/>
              </a:spcBef>
              <a:spcAft>
                <a:spcPts val="0"/>
              </a:spcAft>
              <a:buClr>
                <a:schemeClr val="dk1"/>
              </a:buClr>
              <a:buSzPts val="1600"/>
              <a:buNone/>
            </a:pPr>
            <a:r>
              <a:rPr lang="en-US" sz="1600">
                <a:latin typeface="Times New Roman"/>
                <a:ea typeface="Times New Roman"/>
                <a:cs typeface="Times New Roman"/>
                <a:sym typeface="Times New Roman"/>
              </a:rPr>
              <a:t>Digi Human's backend analyzes video recordings and semantic segmentation data, estimating body poses and generating facial landmarks. It computes facial expressions, augments data diversity, synthesizes background images, and integrates processed data into Unity3D for animation rendering.</a:t>
            </a:r>
            <a:endParaRPr/>
          </a:p>
          <a:p>
            <a:pPr indent="0" lvl="0" marL="0" rtl="0" algn="just">
              <a:lnSpc>
                <a:spcPct val="120000"/>
              </a:lnSpc>
              <a:spcBef>
                <a:spcPts val="1000"/>
              </a:spcBef>
              <a:spcAft>
                <a:spcPts val="0"/>
              </a:spcAft>
              <a:buClr>
                <a:schemeClr val="dk1"/>
              </a:buClr>
              <a:buSzPts val="1600"/>
              <a:buNone/>
            </a:pPr>
            <a:r>
              <a:rPr b="1" lang="en-US" sz="1600">
                <a:latin typeface="Times New Roman"/>
                <a:ea typeface="Times New Roman"/>
                <a:cs typeface="Times New Roman"/>
                <a:sym typeface="Times New Roman"/>
              </a:rPr>
              <a:t>Frontend Architecture</a:t>
            </a:r>
            <a:endParaRPr/>
          </a:p>
          <a:p>
            <a:pPr indent="0" lvl="0" marL="0" rtl="0" algn="just">
              <a:lnSpc>
                <a:spcPct val="120000"/>
              </a:lnSpc>
              <a:spcBef>
                <a:spcPts val="1000"/>
              </a:spcBef>
              <a:spcAft>
                <a:spcPts val="0"/>
              </a:spcAft>
              <a:buClr>
                <a:schemeClr val="dk1"/>
              </a:buClr>
              <a:buSzPts val="1600"/>
              <a:buNone/>
            </a:pPr>
            <a:r>
              <a:rPr lang="en-US" sz="1600">
                <a:latin typeface="Times New Roman"/>
                <a:ea typeface="Times New Roman"/>
                <a:cs typeface="Times New Roman"/>
                <a:sym typeface="Times New Roman"/>
              </a:rPr>
              <a:t>The frontend receives processed data from the backend, filters signals, calculates joint positions and rotations, retrieves background images, and renders final animations. This process ensures smooth animations with precise character movements and enhanced visual impact. DigiHuman renders complete animation sequences on 3D characters, integrating processed data with background images for immersive and realistic animations suitable for various applications.</a:t>
            </a:r>
            <a:endParaRPr sz="16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dk1"/>
              </a:buClr>
              <a:buSzPts val="1600"/>
              <a:buNone/>
            </a:pPr>
            <a:r>
              <a:t/>
            </a:r>
            <a:endParaRPr sz="16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700635" y="922096"/>
            <a:ext cx="10691265" cy="137103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Font typeface="Open Sans"/>
              <a:buNone/>
            </a:pPr>
            <a:r>
              <a:rPr b="1" lang="en-US" sz="2400"/>
              <a:t>                                                    </a:t>
            </a:r>
            <a:r>
              <a:rPr b="1" lang="en-US" sz="2800"/>
              <a:t>HAND TEST RECOGNITION</a:t>
            </a:r>
            <a:endParaRPr b="1" sz="2800"/>
          </a:p>
        </p:txBody>
      </p:sp>
      <p:pic>
        <p:nvPicPr>
          <p:cNvPr id="174" name="Google Shape;174;p13"/>
          <p:cNvPicPr preferRelativeResize="0"/>
          <p:nvPr>
            <p:ph idx="1" type="body"/>
          </p:nvPr>
        </p:nvPicPr>
        <p:blipFill rotWithShape="1">
          <a:blip r:embed="rId3">
            <a:alphaModFix/>
          </a:blip>
          <a:srcRect b="0" l="0" r="0" t="0"/>
          <a:stretch/>
        </p:blipFill>
        <p:spPr>
          <a:xfrm>
            <a:off x="2050742" y="1607611"/>
            <a:ext cx="9099611" cy="40729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700635" y="922096"/>
            <a:ext cx="10691265" cy="137103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Font typeface="Open Sans"/>
              <a:buNone/>
            </a:pPr>
            <a:r>
              <a:rPr b="1" lang="en-US" sz="2400"/>
              <a:t>                                              </a:t>
            </a:r>
            <a:r>
              <a:rPr b="1" lang="en-US" sz="2800"/>
              <a:t>FULL BODY TEST RECOGNITION</a:t>
            </a:r>
            <a:endParaRPr b="1" sz="2800"/>
          </a:p>
        </p:txBody>
      </p:sp>
      <p:pic>
        <p:nvPicPr>
          <p:cNvPr id="180" name="Google Shape;180;p14"/>
          <p:cNvPicPr preferRelativeResize="0"/>
          <p:nvPr>
            <p:ph idx="1" type="body"/>
          </p:nvPr>
        </p:nvPicPr>
        <p:blipFill rotWithShape="1">
          <a:blip r:embed="rId3">
            <a:alphaModFix/>
          </a:blip>
          <a:srcRect b="0" l="0" r="0" t="0"/>
          <a:stretch/>
        </p:blipFill>
        <p:spPr>
          <a:xfrm>
            <a:off x="2097112" y="1635996"/>
            <a:ext cx="8351906" cy="407234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5"/>
          <p:cNvSpPr txBox="1"/>
          <p:nvPr>
            <p:ph type="title"/>
          </p:nvPr>
        </p:nvSpPr>
        <p:spPr>
          <a:xfrm>
            <a:off x="700635" y="922096"/>
            <a:ext cx="10691265" cy="137103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Open Sans"/>
              <a:buNone/>
            </a:pPr>
            <a:r>
              <a:rPr b="1" lang="en-US" sz="2800"/>
              <a:t>                                           FACE EXPRESSION RECOGNITION</a:t>
            </a:r>
            <a:endParaRPr b="1" sz="2800"/>
          </a:p>
        </p:txBody>
      </p:sp>
      <p:pic>
        <p:nvPicPr>
          <p:cNvPr id="186" name="Google Shape;186;p15"/>
          <p:cNvPicPr preferRelativeResize="0"/>
          <p:nvPr>
            <p:ph idx="1" type="body"/>
          </p:nvPr>
        </p:nvPicPr>
        <p:blipFill rotWithShape="1">
          <a:blip r:embed="rId3">
            <a:alphaModFix/>
          </a:blip>
          <a:srcRect b="0" l="0" r="0" t="0"/>
          <a:stretch/>
        </p:blipFill>
        <p:spPr>
          <a:xfrm>
            <a:off x="2599734" y="1741934"/>
            <a:ext cx="7425179" cy="36369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6"/>
          <p:cNvSpPr txBox="1"/>
          <p:nvPr>
            <p:ph type="title"/>
          </p:nvPr>
        </p:nvSpPr>
        <p:spPr>
          <a:xfrm>
            <a:off x="3835153" y="825623"/>
            <a:ext cx="7556746" cy="152076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Open Sans"/>
              <a:buNone/>
            </a:pPr>
            <a:r>
              <a:rPr b="1" lang="en-US" sz="2800"/>
              <a:t>CONCLUSION &amp; FUTURE WORK</a:t>
            </a:r>
            <a:endParaRPr/>
          </a:p>
        </p:txBody>
      </p:sp>
      <p:sp>
        <p:nvSpPr>
          <p:cNvPr id="192" name="Google Shape;192;p16"/>
          <p:cNvSpPr txBox="1"/>
          <p:nvPr>
            <p:ph idx="1" type="body"/>
          </p:nvPr>
        </p:nvSpPr>
        <p:spPr>
          <a:xfrm>
            <a:off x="700634" y="1671740"/>
            <a:ext cx="10956858" cy="4168914"/>
          </a:xfrm>
          <a:prstGeom prst="rect">
            <a:avLst/>
          </a:prstGeom>
          <a:noFill/>
          <a:ln>
            <a:noFill/>
          </a:ln>
        </p:spPr>
        <p:txBody>
          <a:bodyPr anchorCtr="0" anchor="t" bIns="45700" lIns="91425" spcFirstLastPara="1" rIns="91425" wrap="square" tIns="45700">
            <a:normAutofit/>
          </a:bodyPr>
          <a:lstStyle/>
          <a:p>
            <a:pPr indent="0" lvl="0" marL="0" rtl="0" algn="just">
              <a:lnSpc>
                <a:spcPct val="120000"/>
              </a:lnSpc>
              <a:spcBef>
                <a:spcPts val="0"/>
              </a:spcBef>
              <a:spcAft>
                <a:spcPts val="0"/>
              </a:spcAft>
              <a:buClr>
                <a:schemeClr val="dk1"/>
              </a:buClr>
              <a:buSzPts val="1600"/>
              <a:buNone/>
            </a:pPr>
            <a:r>
              <a:rPr lang="en-US" sz="1600">
                <a:latin typeface="Times New Roman"/>
                <a:ea typeface="Times New Roman"/>
                <a:cs typeface="Times New Roman"/>
                <a:sym typeface="Times New Roman"/>
              </a:rPr>
              <a:t>The DigiHuman project offers a sophisticated system for automatic facial animation generation and manipulation, employing state-of-the-art technologies in machine learning, computer vision, and virtual reality. Through detailed analysis of its architecture and components, the project demonstrates seamless integration of backend server functionalities, frontend interface components, and machine learning models, enabling real-time visualization, user interaction, and customization of facial animations from input video data. Looking ahead, future enhancements could include advanced animation techniques like emotion-driven animation and lip- syncing, integration of external APIs for speech recognition and sentiment analysis, cloud-based rendering for scalability, cross-platform compatibility, collaborative animation features, improved user interface design, augmented reality integration, and community-building features, fostering a more inclusive and versatile platform for animation creation and sharing across diverse industries and domains.</a:t>
            </a:r>
            <a:endParaRPr sz="1600">
              <a:latin typeface="Times New Roman"/>
              <a:ea typeface="Times New Roman"/>
              <a:cs typeface="Times New Roman"/>
              <a:sym typeface="Times New Roman"/>
            </a:endParaRPr>
          </a:p>
          <a:p>
            <a:pPr indent="-114300" lvl="0" marL="228600" rtl="0" algn="l">
              <a:lnSpc>
                <a:spcPct val="120000"/>
              </a:lnSpc>
              <a:spcBef>
                <a:spcPts val="1000"/>
              </a:spcBef>
              <a:spcAft>
                <a:spcPts val="0"/>
              </a:spcAft>
              <a:buClr>
                <a:schemeClr val="dk1"/>
              </a:buClr>
              <a:buSzPts val="1800"/>
              <a:buNone/>
            </a:pPr>
            <a:r>
              <a:t/>
            </a:r>
            <a:endParaRPr b="1" sz="1800">
              <a:latin typeface="Calibri"/>
              <a:ea typeface="Calibri"/>
              <a:cs typeface="Calibri"/>
              <a:sym typeface="Calibri"/>
            </a:endParaRPr>
          </a:p>
        </p:txBody>
      </p:sp>
      <p:sp>
        <p:nvSpPr>
          <p:cNvPr id="193" name="Google Shape;193;p16"/>
          <p:cNvSpPr txBox="1"/>
          <p:nvPr/>
        </p:nvSpPr>
        <p:spPr>
          <a:xfrm>
            <a:off x="1118585" y="1671740"/>
            <a:ext cx="10538907" cy="677108"/>
          </a:xfrm>
          <a:prstGeom prst="rect">
            <a:avLst/>
          </a:prstGeom>
          <a:noFill/>
          <a:ln>
            <a:noFill/>
          </a:ln>
        </p:spPr>
        <p:txBody>
          <a:bodyPr anchorCtr="0" anchor="t" bIns="45700" lIns="91425" spcFirstLastPara="1" rIns="91425" wrap="square" tIns="45700">
            <a:spAutoFit/>
          </a:bodyPr>
          <a:lstStyle/>
          <a:p>
            <a:pPr indent="-158750" lvl="0" marL="285750" marR="0" rtl="0" algn="l">
              <a:spcBef>
                <a:spcPts val="0"/>
              </a:spcBef>
              <a:spcAft>
                <a:spcPts val="0"/>
              </a:spcAft>
              <a:buClr>
                <a:schemeClr val="dk1"/>
              </a:buClr>
              <a:buSzPts val="2000"/>
              <a:buFont typeface="Arial"/>
              <a:buNone/>
            </a:pPr>
            <a:r>
              <a:t/>
            </a:r>
            <a:endParaRPr b="0" i="0" sz="2000" u="none" cap="none" strike="noStrike">
              <a:solidFill>
                <a:schemeClr val="dk1"/>
              </a:solidFill>
              <a:latin typeface="Open Sans"/>
              <a:ea typeface="Open Sans"/>
              <a:cs typeface="Open Sans"/>
              <a:sym typeface="Open Sans"/>
            </a:endParaRPr>
          </a:p>
          <a:p>
            <a:pPr indent="0" lvl="1" marL="457200" marR="0" rtl="0" algn="l">
              <a:spcBef>
                <a:spcPts val="0"/>
              </a:spcBef>
              <a:spcAft>
                <a:spcPts val="0"/>
              </a:spcAft>
              <a:buNone/>
            </a:pPr>
            <a:r>
              <a:t/>
            </a:r>
            <a:endParaRPr b="0" i="0" sz="1800" u="none" cap="none" strike="noStrike">
              <a:solidFill>
                <a:schemeClr val="dk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c600c653e0_0_0"/>
          <p:cNvSpPr txBox="1"/>
          <p:nvPr>
            <p:ph type="ctrTitle"/>
          </p:nvPr>
        </p:nvSpPr>
        <p:spPr>
          <a:xfrm>
            <a:off x="678425" y="889822"/>
            <a:ext cx="9989700" cy="12039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b="1" lang="en-US" sz="3666">
                <a:latin typeface="Times New Roman"/>
                <a:ea typeface="Times New Roman"/>
                <a:cs typeface="Times New Roman"/>
                <a:sym typeface="Times New Roman"/>
              </a:rPr>
              <a:t>Base Paper: Deep Reconstruction of 3-D Human Poses From Video</a:t>
            </a:r>
            <a:endParaRPr b="1" sz="3666">
              <a:latin typeface="Times New Roman"/>
              <a:ea typeface="Times New Roman"/>
              <a:cs typeface="Times New Roman"/>
              <a:sym typeface="Times New Roman"/>
            </a:endParaRPr>
          </a:p>
          <a:p>
            <a:pPr indent="0" lvl="0" marL="0" rtl="0" algn="l">
              <a:spcBef>
                <a:spcPts val="0"/>
              </a:spcBef>
              <a:spcAft>
                <a:spcPts val="0"/>
              </a:spcAft>
              <a:buNone/>
            </a:pPr>
            <a:r>
              <a:t/>
            </a:r>
            <a:endParaRPr b="1" sz="3666">
              <a:latin typeface="Times New Roman"/>
              <a:ea typeface="Times New Roman"/>
              <a:cs typeface="Times New Roman"/>
              <a:sym typeface="Times New Roman"/>
            </a:endParaRPr>
          </a:p>
          <a:p>
            <a:pPr indent="0" lvl="0" marL="0" rtl="0" algn="l">
              <a:spcBef>
                <a:spcPts val="0"/>
              </a:spcBef>
              <a:spcAft>
                <a:spcPts val="0"/>
              </a:spcAft>
              <a:buNone/>
            </a:pPr>
            <a:r>
              <a:rPr lang="en-US" sz="3666">
                <a:latin typeface="Times New Roman"/>
                <a:ea typeface="Times New Roman"/>
                <a:cs typeface="Times New Roman"/>
                <a:sym typeface="Times New Roman"/>
              </a:rPr>
              <a:t>Author: Jian Liu, Naveed Akhtar , and Ajmal Mian</a:t>
            </a:r>
            <a:endParaRPr sz="3666">
              <a:latin typeface="Times New Roman"/>
              <a:ea typeface="Times New Roman"/>
              <a:cs typeface="Times New Roman"/>
              <a:sym typeface="Times New Roman"/>
            </a:endParaRPr>
          </a:p>
          <a:p>
            <a:pPr indent="0" lvl="0" marL="0" rtl="0" algn="l">
              <a:spcBef>
                <a:spcPts val="0"/>
              </a:spcBef>
              <a:spcAft>
                <a:spcPts val="0"/>
              </a:spcAft>
              <a:buNone/>
            </a:pPr>
            <a:r>
              <a:t/>
            </a:r>
            <a:endParaRPr b="1" sz="3666">
              <a:latin typeface="Times New Roman"/>
              <a:ea typeface="Times New Roman"/>
              <a:cs typeface="Times New Roman"/>
              <a:sym typeface="Times New Roman"/>
            </a:endParaRPr>
          </a:p>
          <a:p>
            <a:pPr indent="0" lvl="0" marL="0" rtl="0" algn="just">
              <a:spcBef>
                <a:spcPts val="0"/>
              </a:spcBef>
              <a:spcAft>
                <a:spcPts val="0"/>
              </a:spcAft>
              <a:buNone/>
            </a:pPr>
            <a:r>
              <a:rPr lang="en-US" sz="2111">
                <a:latin typeface="Times New Roman"/>
                <a:ea typeface="Times New Roman"/>
                <a:cs typeface="Times New Roman"/>
                <a:sym typeface="Times New Roman"/>
              </a:rPr>
              <a:t>Deep learning enables 3-D mesh reconstruction from images, but extending this to videos is challenging due to limited annotated data. We introduce a method to synthesize annotated monocular action videos with realistic cloth deformations. Additionally, we propose an end-to-end trainable recurrent neural network for full pose mesh recovery from videos, ensuring temporal coherence and geometric consistency. Validation demonstrates the effectiveness of our approach with quantitative and qualitative analyses on proposed and benchmark datasets.</a:t>
            </a:r>
            <a:endParaRPr sz="2111">
              <a:latin typeface="Times New Roman"/>
              <a:ea typeface="Times New Roman"/>
              <a:cs typeface="Times New Roman"/>
              <a:sym typeface="Times New Roman"/>
            </a:endParaRPr>
          </a:p>
          <a:p>
            <a:pPr indent="0" lvl="0" marL="0" rtl="0" algn="l">
              <a:spcBef>
                <a:spcPts val="0"/>
              </a:spcBef>
              <a:spcAft>
                <a:spcPts val="0"/>
              </a:spcAft>
              <a:buNone/>
            </a:pPr>
            <a:r>
              <a:t/>
            </a:r>
            <a:endParaRPr b="1" sz="4000">
              <a:latin typeface="Times New Roman"/>
              <a:ea typeface="Times New Roman"/>
              <a:cs typeface="Times New Roman"/>
              <a:sym typeface="Times New Roman"/>
            </a:endParaRPr>
          </a:p>
        </p:txBody>
      </p:sp>
      <p:sp>
        <p:nvSpPr>
          <p:cNvPr id="97" name="Google Shape;97;g2c600c653e0_0_0"/>
          <p:cNvSpPr txBox="1"/>
          <p:nvPr>
            <p:ph idx="1" type="subTitle"/>
          </p:nvPr>
        </p:nvSpPr>
        <p:spPr>
          <a:xfrm>
            <a:off x="3818000" y="2093727"/>
            <a:ext cx="2376000" cy="159600"/>
          </a:xfrm>
          <a:prstGeom prst="rect">
            <a:avLst/>
          </a:prstGeom>
        </p:spPr>
        <p:txBody>
          <a:bodyPr anchorCtr="0" anchor="b" bIns="45700" lIns="91425" spcFirstLastPara="1" rIns="91425" wrap="square" tIns="45700">
            <a:normAutofit fontScale="25000" lnSpcReduction="20000"/>
          </a:bodyPr>
          <a:lstStyle/>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ph type="title"/>
          </p:nvPr>
        </p:nvSpPr>
        <p:spPr>
          <a:xfrm>
            <a:off x="4552434" y="763480"/>
            <a:ext cx="6839466" cy="155627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Open Sans"/>
              <a:buNone/>
            </a:pPr>
            <a:r>
              <a:rPr b="1" lang="en-US" sz="2800"/>
              <a:t>ABSTRACT</a:t>
            </a:r>
            <a:endParaRPr/>
          </a:p>
        </p:txBody>
      </p:sp>
      <p:sp>
        <p:nvSpPr>
          <p:cNvPr id="103" name="Google Shape;103;p2"/>
          <p:cNvSpPr txBox="1"/>
          <p:nvPr>
            <p:ph idx="1" type="body"/>
          </p:nvPr>
        </p:nvSpPr>
        <p:spPr>
          <a:xfrm>
            <a:off x="763480" y="1390650"/>
            <a:ext cx="10695096" cy="4703871"/>
          </a:xfrm>
          <a:prstGeom prst="rect">
            <a:avLst/>
          </a:prstGeom>
          <a:noFill/>
          <a:ln>
            <a:noFill/>
          </a:ln>
        </p:spPr>
        <p:txBody>
          <a:bodyPr anchorCtr="0" anchor="t" bIns="45700" lIns="91425" spcFirstLastPara="1" rIns="91425" wrap="square" tIns="45700">
            <a:noAutofit/>
          </a:bodyPr>
          <a:lstStyle/>
          <a:p>
            <a:pPr indent="0" lvl="1" marL="457200" rtl="0" algn="l">
              <a:lnSpc>
                <a:spcPct val="120000"/>
              </a:lnSpc>
              <a:spcBef>
                <a:spcPts val="0"/>
              </a:spcBef>
              <a:spcAft>
                <a:spcPts val="0"/>
              </a:spcAft>
              <a:buClr>
                <a:schemeClr val="dk1"/>
              </a:buClr>
              <a:buSzPts val="1600"/>
              <a:buNone/>
            </a:pPr>
            <a:r>
              <a:t/>
            </a:r>
            <a:endParaRPr sz="1600">
              <a:latin typeface="Calibri"/>
              <a:ea typeface="Calibri"/>
              <a:cs typeface="Calibri"/>
              <a:sym typeface="Calibri"/>
            </a:endParaRPr>
          </a:p>
          <a:p>
            <a:pPr indent="0" lvl="1" marL="457200" rtl="0" algn="just">
              <a:lnSpc>
                <a:spcPct val="120000"/>
              </a:lnSpc>
              <a:spcBef>
                <a:spcPts val="500"/>
              </a:spcBef>
              <a:spcAft>
                <a:spcPts val="0"/>
              </a:spcAft>
              <a:buClr>
                <a:schemeClr val="dk1"/>
              </a:buClr>
              <a:buSzPts val="1600"/>
              <a:buNone/>
            </a:pPr>
            <a:r>
              <a:rPr lang="en-US" sz="1600">
                <a:latin typeface="Times New Roman"/>
                <a:ea typeface="Times New Roman"/>
                <a:cs typeface="Times New Roman"/>
                <a:sym typeface="Times New Roman"/>
              </a:rPr>
              <a:t>Animating virtual characters in virtual reality (VR) poses significant challenges, especially in conveying nuanced facial expressions. Conventional methods rely on costly motion capture or labor-intensive manual inputs, hampering accessibility and efficiency. Introducing DigiHuman Nexus: a groundbreaking solution automating facial animation for virtual human characters. Through seamless integration of cutting-edge technologies like Blaze Pose, Unity3D, and Media Pipe, DigiHuman Nexus revolutionizes animation creation. Blaze Pose's real-time pose estimation, producing 33 body key points at over 30 frames per second, proves invaluable for applications from fitness tracking to sign language recognition. By combining Blaze Pose with DigiHuman Nexus, lifelike body movements are seamlessly infused into virtual character animations. Moreover, Media Pipe's sophisticated functionalities enhance the precision of human movement portrayal within virtual environments. DigiHuman Nexus marks a pivotal milestone, poised to revolutionize animation creation across VR, augmented reality (AR), and beyond. With versatile solutions tailored to diverse applications necessitating lifelike virtual character animations, DigiHuman Nexus promises transformative innovation.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3728622" y="807868"/>
            <a:ext cx="8102351" cy="497149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Open Sans"/>
              <a:buNone/>
            </a:pPr>
            <a:r>
              <a:rPr b="1" lang="en-US" sz="2800"/>
              <a:t>PROBLEM STATEMENT</a:t>
            </a:r>
            <a:endParaRPr/>
          </a:p>
        </p:txBody>
      </p:sp>
      <p:sp>
        <p:nvSpPr>
          <p:cNvPr id="109" name="Google Shape;109;p3"/>
          <p:cNvSpPr txBox="1"/>
          <p:nvPr>
            <p:ph idx="1" type="body"/>
          </p:nvPr>
        </p:nvSpPr>
        <p:spPr>
          <a:xfrm>
            <a:off x="798990" y="1411551"/>
            <a:ext cx="10897709" cy="4429958"/>
          </a:xfrm>
          <a:prstGeom prst="rect">
            <a:avLst/>
          </a:prstGeom>
          <a:noFill/>
          <a:ln>
            <a:noFill/>
          </a:ln>
        </p:spPr>
        <p:txBody>
          <a:bodyPr anchorCtr="0" anchor="t" bIns="45700" lIns="91425" spcFirstLastPara="1" rIns="91425" wrap="square" tIns="45700">
            <a:normAutofit fontScale="85000" lnSpcReduction="10000"/>
          </a:bodyPr>
          <a:lstStyle/>
          <a:p>
            <a:pPr indent="0" lvl="0" marL="0" rtl="0" algn="just">
              <a:lnSpc>
                <a:spcPct val="120000"/>
              </a:lnSpc>
              <a:spcBef>
                <a:spcPts val="0"/>
              </a:spcBef>
              <a:spcAft>
                <a:spcPts val="0"/>
              </a:spcAft>
              <a:buClr>
                <a:schemeClr val="dk1"/>
              </a:buClr>
              <a:buSzPct val="100000"/>
              <a:buNone/>
            </a:pPr>
            <a:r>
              <a:rPr lang="en-US" sz="1900">
                <a:latin typeface="Times New Roman"/>
                <a:ea typeface="Times New Roman"/>
                <a:cs typeface="Times New Roman"/>
                <a:sym typeface="Times New Roman"/>
              </a:rPr>
              <a:t>The problem statement for DigiHuman revolves around the limitations inherent in traditional animation methods, which struggle to accurately capture the complexities of human movement and expression. Manual animation processes are time-consuming, labor-intensive, and often fall short of achieving the required level of realism, particularly in applications such as gaming, virtual reality, and film production. Moreover, existing techniques encounter difficulties in handling the intricacies of input data, such as video recordings containing human actions and facial expressions. There is a pressing need for a more efficient and automated solution that can harness advanced technologies like deep learning and computer vision to generate lifelike animations from such input data, all while ensuring accuracy and realism. DigiHuman seeks to address this need by offering a revolutionary approach to animation creation</a:t>
            </a:r>
            <a:endParaRPr/>
          </a:p>
          <a:p>
            <a:pPr indent="0" lvl="0" marL="0" rtl="0" algn="l">
              <a:lnSpc>
                <a:spcPct val="120000"/>
              </a:lnSpc>
              <a:spcBef>
                <a:spcPts val="1000"/>
              </a:spcBef>
              <a:spcAft>
                <a:spcPts val="0"/>
              </a:spcAft>
              <a:buClr>
                <a:schemeClr val="dk1"/>
              </a:buClr>
              <a:buSzPct val="100000"/>
              <a:buNone/>
            </a:pPr>
            <a:r>
              <a:rPr b="1" lang="en-US" sz="1900">
                <a:latin typeface="Open Sans"/>
                <a:ea typeface="Open Sans"/>
                <a:cs typeface="Open Sans"/>
                <a:sym typeface="Open Sans"/>
              </a:rPr>
              <a:t>EXISTING SOLUTION:</a:t>
            </a:r>
            <a:endParaRPr/>
          </a:p>
          <a:p>
            <a:pPr indent="0" lvl="0" marL="0" rtl="0" algn="just">
              <a:lnSpc>
                <a:spcPct val="120000"/>
              </a:lnSpc>
              <a:spcBef>
                <a:spcPts val="1000"/>
              </a:spcBef>
              <a:spcAft>
                <a:spcPts val="0"/>
              </a:spcAft>
              <a:buClr>
                <a:schemeClr val="dk1"/>
              </a:buClr>
              <a:buSzPct val="100000"/>
              <a:buNone/>
            </a:pPr>
            <a:r>
              <a:rPr lang="en-US" sz="1900">
                <a:latin typeface="Times New Roman"/>
                <a:ea typeface="Times New Roman"/>
                <a:cs typeface="Times New Roman"/>
                <a:sym typeface="Times New Roman"/>
              </a:rPr>
              <a:t>Existing animation methods are hindered by their manual, time-consuming nature, which often fails to achieve the realism demanded by applications like gaming, virtual reality, and film production. These techniques struggle to handle complex input data such as video recordings of human actions and facial expressions. Thus, there is a need for an automated solution leveraging advanced technologies like deep learning and computer vision to generate life like animations efficiently and accurately, promising to streamline the process and deliver results that meet the highest standards of quality and fidelity.</a:t>
            </a:r>
            <a:endParaRPr/>
          </a:p>
          <a:p>
            <a:pPr indent="0" lvl="0" marL="0" rtl="0" algn="l">
              <a:lnSpc>
                <a:spcPct val="120000"/>
              </a:lnSpc>
              <a:spcBef>
                <a:spcPts val="1000"/>
              </a:spcBef>
              <a:spcAft>
                <a:spcPts val="0"/>
              </a:spcAft>
              <a:buClr>
                <a:schemeClr val="dk1"/>
              </a:buClr>
              <a:buSzPct val="100000"/>
              <a:buNone/>
            </a:pPr>
            <a:r>
              <a:t/>
            </a:r>
            <a:endParaRPr/>
          </a:p>
          <a:p>
            <a:pPr indent="-120650" lvl="0" marL="228600" rtl="0" algn="l">
              <a:lnSpc>
                <a:spcPct val="120000"/>
              </a:lnSpc>
              <a:spcBef>
                <a:spcPts val="1000"/>
              </a:spcBef>
              <a:spcAft>
                <a:spcPts val="0"/>
              </a:spcAft>
              <a:buClr>
                <a:schemeClr val="dk1"/>
              </a:buClr>
              <a:buSzPct val="100000"/>
              <a:buNone/>
            </a:pPr>
            <a:r>
              <a:t/>
            </a:r>
            <a:endParaRPr/>
          </a:p>
          <a:p>
            <a:pPr indent="0" lvl="0" marL="0" rtl="0" algn="l">
              <a:lnSpc>
                <a:spcPct val="120000"/>
              </a:lnSpc>
              <a:spcBef>
                <a:spcPts val="1000"/>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ph type="title"/>
          </p:nvPr>
        </p:nvSpPr>
        <p:spPr>
          <a:xfrm>
            <a:off x="3941686" y="763480"/>
            <a:ext cx="7450214" cy="152964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Open Sans"/>
              <a:buNone/>
            </a:pPr>
            <a:r>
              <a:rPr b="1" lang="en-US" sz="2800"/>
              <a:t>PROPOSED SOLUTION</a:t>
            </a:r>
            <a:endParaRPr b="1" sz="3200"/>
          </a:p>
        </p:txBody>
      </p:sp>
      <p:sp>
        <p:nvSpPr>
          <p:cNvPr id="115" name="Google Shape;115;p4"/>
          <p:cNvSpPr txBox="1"/>
          <p:nvPr>
            <p:ph idx="1" type="body"/>
          </p:nvPr>
        </p:nvSpPr>
        <p:spPr>
          <a:xfrm>
            <a:off x="800100" y="1633491"/>
            <a:ext cx="10667999" cy="4948284"/>
          </a:xfrm>
          <a:prstGeom prst="rect">
            <a:avLst/>
          </a:prstGeom>
          <a:noFill/>
          <a:ln>
            <a:noFill/>
          </a:ln>
        </p:spPr>
        <p:txBody>
          <a:bodyPr anchorCtr="0" anchor="t" bIns="45700" lIns="91425" spcFirstLastPara="1" rIns="91425" wrap="square" tIns="45700">
            <a:normAutofit/>
          </a:bodyPr>
          <a:lstStyle/>
          <a:p>
            <a:pPr indent="-228600" lvl="0" marL="228600" rtl="0" algn="just">
              <a:lnSpc>
                <a:spcPct val="120000"/>
              </a:lnSpc>
              <a:spcBef>
                <a:spcPts val="0"/>
              </a:spcBef>
              <a:spcAft>
                <a:spcPts val="0"/>
              </a:spcAft>
              <a:buClr>
                <a:srgbClr val="0D0D0D"/>
              </a:buClr>
              <a:buSzPts val="1600"/>
              <a:buChar char="•"/>
            </a:pPr>
            <a:r>
              <a:rPr b="0" i="0" lang="en-US" sz="1600">
                <a:solidFill>
                  <a:srgbClr val="0D0D0D"/>
                </a:solidFill>
                <a:latin typeface="Times New Roman"/>
                <a:ea typeface="Times New Roman"/>
                <a:cs typeface="Times New Roman"/>
                <a:sym typeface="Times New Roman"/>
              </a:rPr>
              <a:t>Introducing DigiHuman, a revolutionary solution poised to elevate virtual human animation to new heights. Leveraging the power of deep learning and computer vision, DigiHuman offers a comprehensive approach to animation generation. Its backend architecture processes input data, including video recordings and semantic segmentation, to accurately capture body movements and facial expressions. Through techniques such as body pose estimation and facial landmark detection, DigiHuman ensures realism and diversity in animations.</a:t>
            </a:r>
            <a:endParaRPr/>
          </a:p>
          <a:p>
            <a:pPr indent="-127000" lvl="0" marL="228600" rtl="0" algn="just">
              <a:lnSpc>
                <a:spcPct val="120000"/>
              </a:lnSpc>
              <a:spcBef>
                <a:spcPts val="1000"/>
              </a:spcBef>
              <a:spcAft>
                <a:spcPts val="0"/>
              </a:spcAft>
              <a:buClr>
                <a:schemeClr val="dk1"/>
              </a:buClr>
              <a:buSzPts val="1600"/>
              <a:buNone/>
            </a:pPr>
            <a:r>
              <a:t/>
            </a:r>
            <a:endParaRPr sz="1600">
              <a:solidFill>
                <a:srgbClr val="0D0D0D"/>
              </a:solidFill>
              <a:latin typeface="Times New Roman"/>
              <a:ea typeface="Times New Roman"/>
              <a:cs typeface="Times New Roman"/>
              <a:sym typeface="Times New Roman"/>
            </a:endParaRPr>
          </a:p>
          <a:p>
            <a:pPr indent="-228600" lvl="0" marL="228600" rtl="0" algn="just">
              <a:lnSpc>
                <a:spcPct val="120000"/>
              </a:lnSpc>
              <a:spcBef>
                <a:spcPts val="1000"/>
              </a:spcBef>
              <a:spcAft>
                <a:spcPts val="0"/>
              </a:spcAft>
              <a:buClr>
                <a:srgbClr val="0D0D0D"/>
              </a:buClr>
              <a:buSzPts val="1600"/>
              <a:buChar char="•"/>
            </a:pPr>
            <a:r>
              <a:rPr b="0" i="0" lang="en-US" sz="1600">
                <a:solidFill>
                  <a:srgbClr val="0D0D0D"/>
                </a:solidFill>
                <a:latin typeface="Times New Roman"/>
                <a:ea typeface="Times New Roman"/>
                <a:cs typeface="Times New Roman"/>
                <a:sym typeface="Times New Roman"/>
              </a:rPr>
              <a:t> The frontend processing refines data with signal filtering techniques, maps character movements accurately, and integrates background images for immersive experiences. Supported by meticulous training procedures and real-world datasets, Digi Human's pre-trained models are fine-tuned with human feedback, enhancing animation fidelity and efficacy. While challenges persist, DigiHuman represents a significant advancement in animation technology, promising captivating facial animations with unmatched precision and efficiency.</a:t>
            </a:r>
            <a:endParaRPr sz="16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5"/>
          <p:cNvSpPr txBox="1"/>
          <p:nvPr>
            <p:ph type="title"/>
          </p:nvPr>
        </p:nvSpPr>
        <p:spPr>
          <a:xfrm>
            <a:off x="4048217" y="928786"/>
            <a:ext cx="7388071" cy="136434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Open Sans"/>
              <a:buNone/>
            </a:pPr>
            <a:r>
              <a:rPr b="1" lang="en-US" sz="2800"/>
              <a:t>LITERATURE SURVEY</a:t>
            </a:r>
            <a:endParaRPr b="1" sz="2800"/>
          </a:p>
        </p:txBody>
      </p:sp>
      <p:sp>
        <p:nvSpPr>
          <p:cNvPr id="121" name="Google Shape;121;p5"/>
          <p:cNvSpPr txBox="1"/>
          <p:nvPr>
            <p:ph idx="1" type="body"/>
          </p:nvPr>
        </p:nvSpPr>
        <p:spPr>
          <a:xfrm>
            <a:off x="700635" y="1482571"/>
            <a:ext cx="11081790" cy="444664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20000"/>
              </a:lnSpc>
              <a:spcBef>
                <a:spcPts val="0"/>
              </a:spcBef>
              <a:spcAft>
                <a:spcPts val="0"/>
              </a:spcAft>
              <a:buClr>
                <a:srgbClr val="0D0D0D"/>
              </a:buClr>
              <a:buSzPct val="100000"/>
              <a:buNone/>
            </a:pPr>
            <a:r>
              <a:rPr b="1" i="0" lang="en-US" sz="1700">
                <a:solidFill>
                  <a:srgbClr val="0D0D0D"/>
                </a:solidFill>
                <a:latin typeface="Times New Roman"/>
                <a:ea typeface="Times New Roman"/>
                <a:cs typeface="Times New Roman"/>
                <a:sym typeface="Times New Roman"/>
              </a:rPr>
              <a:t>Badler, N. I., Palmer, M. S., &amp; Bindiganavale, R. (1999) Animation Control for Real-Time Virtual Humans. Communications of the ACM, 42(8), 64–73.</a:t>
            </a:r>
            <a:r>
              <a:rPr b="0" i="0" lang="en-US" sz="1700">
                <a:solidFill>
                  <a:srgbClr val="0D0D0D"/>
                </a:solidFill>
                <a:latin typeface="Times New Roman"/>
                <a:ea typeface="Times New Roman"/>
                <a:cs typeface="Times New Roman"/>
                <a:sym typeface="Times New Roman"/>
              </a:rPr>
              <a:t> </a:t>
            </a:r>
            <a:endParaRPr/>
          </a:p>
          <a:p>
            <a:pPr indent="0" lvl="0" marL="0" rtl="0" algn="just">
              <a:lnSpc>
                <a:spcPct val="120000"/>
              </a:lnSpc>
              <a:spcBef>
                <a:spcPts val="1000"/>
              </a:spcBef>
              <a:spcAft>
                <a:spcPts val="0"/>
              </a:spcAft>
              <a:buClr>
                <a:srgbClr val="0D0D0D"/>
              </a:buClr>
              <a:buSzPct val="100000"/>
              <a:buNone/>
            </a:pPr>
            <a:r>
              <a:rPr b="0" i="0" lang="en-US" sz="1700">
                <a:solidFill>
                  <a:srgbClr val="0D0D0D"/>
                </a:solidFill>
                <a:latin typeface="Times New Roman"/>
                <a:ea typeface="Times New Roman"/>
                <a:cs typeface="Times New Roman"/>
                <a:sym typeface="Times New Roman"/>
              </a:rPr>
              <a:t>This paper discusses animation control techniques for real-time virtual humans. It explores methods to enable natural and responsive animations in virtual environments. By focusing on real-time performance, the authors present strategies for effectively controlling virtual human movements, gestures, and expressions, aiming to enhance user interaction and immersion. The paper highlights the importance of animation control systems in shaping the behavior and appearance of virtual characters, thereby improving the overall quality of virtual experiences.</a:t>
            </a:r>
            <a:endParaRPr/>
          </a:p>
          <a:p>
            <a:pPr indent="0" lvl="0" marL="0" rtl="0" algn="just">
              <a:lnSpc>
                <a:spcPct val="120000"/>
              </a:lnSpc>
              <a:spcBef>
                <a:spcPts val="1000"/>
              </a:spcBef>
              <a:spcAft>
                <a:spcPts val="0"/>
              </a:spcAft>
              <a:buClr>
                <a:srgbClr val="0D0D0D"/>
              </a:buClr>
              <a:buSzPct val="100000"/>
              <a:buNone/>
            </a:pPr>
            <a:r>
              <a:rPr b="1" i="0" lang="en-US" sz="1700">
                <a:solidFill>
                  <a:srgbClr val="0D0D0D"/>
                </a:solidFill>
                <a:latin typeface="Times New Roman"/>
                <a:ea typeface="Times New Roman"/>
                <a:cs typeface="Times New Roman"/>
                <a:sym typeface="Times New Roman"/>
              </a:rPr>
              <a:t>Bai, Z., Yao, N., Liu, L., Chen, H., &amp; Wang, H. (2023) A Simple Approach to Animating Virtual Characters by Facial Expressions Reenactment. In 2023 IEEE Conference on Virtual Reality and 3D User Interfaces Abstracts and Workshops (VRW), pp. 585–586. IEEE.</a:t>
            </a:r>
            <a:r>
              <a:rPr b="0" i="0" lang="en-US" sz="1700">
                <a:solidFill>
                  <a:srgbClr val="0D0D0D"/>
                </a:solidFill>
                <a:latin typeface="Times New Roman"/>
                <a:ea typeface="Times New Roman"/>
                <a:cs typeface="Times New Roman"/>
                <a:sym typeface="Times New Roman"/>
              </a:rPr>
              <a:t> </a:t>
            </a:r>
            <a:endParaRPr sz="1700">
              <a:solidFill>
                <a:srgbClr val="0D0D0D"/>
              </a:solidFill>
              <a:latin typeface="Times New Roman"/>
              <a:ea typeface="Times New Roman"/>
              <a:cs typeface="Times New Roman"/>
              <a:sym typeface="Times New Roman"/>
            </a:endParaRPr>
          </a:p>
          <a:p>
            <a:pPr indent="0" lvl="0" marL="0" rtl="0" algn="just">
              <a:lnSpc>
                <a:spcPct val="120000"/>
              </a:lnSpc>
              <a:spcBef>
                <a:spcPts val="1000"/>
              </a:spcBef>
              <a:spcAft>
                <a:spcPts val="0"/>
              </a:spcAft>
              <a:buClr>
                <a:srgbClr val="0D0D0D"/>
              </a:buClr>
              <a:buSzPct val="100000"/>
              <a:buNone/>
            </a:pPr>
            <a:r>
              <a:rPr b="0" i="0" lang="en-US" sz="1700">
                <a:solidFill>
                  <a:srgbClr val="0D0D0D"/>
                </a:solidFill>
                <a:latin typeface="Times New Roman"/>
                <a:ea typeface="Times New Roman"/>
                <a:cs typeface="Times New Roman"/>
                <a:sym typeface="Times New Roman"/>
              </a:rPr>
              <a:t>This study presents a straightforward method for animating virtual characters through facial expression reenactment. The authors propose a technique that leverages facial expression data to animate virtual characters in real-time. By reenacting facial expressions captured from input data, such as video recordings, the system generates lifelike animations for virtual characters. This approach offers simplicity and efficiency in animating virtual characters, making it suitable for various applications in virtual reality and 3D user interfaces.</a:t>
            </a:r>
            <a:endParaRPr/>
          </a:p>
          <a:p>
            <a:pPr indent="0" lvl="0" marL="0" rtl="0" algn="l">
              <a:lnSpc>
                <a:spcPct val="120000"/>
              </a:lnSpc>
              <a:spcBef>
                <a:spcPts val="1000"/>
              </a:spcBef>
              <a:spcAft>
                <a:spcPts val="0"/>
              </a:spcAft>
              <a:buClr>
                <a:schemeClr val="dk1"/>
              </a:buClr>
              <a:buSzPct val="100000"/>
              <a:buNone/>
            </a:pPr>
            <a:r>
              <a:t/>
            </a:r>
            <a:endParaRPr b="1" i="0" sz="1400">
              <a:solidFill>
                <a:srgbClr val="333333"/>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6"/>
          <p:cNvSpPr txBox="1"/>
          <p:nvPr>
            <p:ph type="title"/>
          </p:nvPr>
        </p:nvSpPr>
        <p:spPr>
          <a:xfrm>
            <a:off x="4128117" y="878887"/>
            <a:ext cx="7278618" cy="132215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Open Sans"/>
              <a:buNone/>
            </a:pPr>
            <a:r>
              <a:rPr b="1" lang="en-US" sz="2800"/>
              <a:t>TECHNOLOGY STACK</a:t>
            </a:r>
            <a:endParaRPr/>
          </a:p>
        </p:txBody>
      </p:sp>
      <p:sp>
        <p:nvSpPr>
          <p:cNvPr id="127" name="Google Shape;127;p6"/>
          <p:cNvSpPr txBox="1"/>
          <p:nvPr>
            <p:ph idx="1" type="body"/>
          </p:nvPr>
        </p:nvSpPr>
        <p:spPr>
          <a:xfrm>
            <a:off x="785265" y="1766656"/>
            <a:ext cx="10606635" cy="4162558"/>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2000"/>
              <a:buNone/>
            </a:pPr>
            <a:r>
              <a:t/>
            </a:r>
            <a:endParaRPr b="0" i="0">
              <a:solidFill>
                <a:srgbClr val="24292E"/>
              </a:solidFill>
              <a:latin typeface="Open Sans"/>
              <a:ea typeface="Open Sans"/>
              <a:cs typeface="Open Sans"/>
              <a:sym typeface="Open Sans"/>
            </a:endParaRPr>
          </a:p>
          <a:p>
            <a:pPr indent="-228600" lvl="0" marL="228600" rtl="0" algn="l">
              <a:lnSpc>
                <a:spcPct val="120000"/>
              </a:lnSpc>
              <a:spcBef>
                <a:spcPts val="1000"/>
              </a:spcBef>
              <a:spcAft>
                <a:spcPts val="0"/>
              </a:spcAft>
              <a:buClr>
                <a:srgbClr val="24292E"/>
              </a:buClr>
              <a:buSzPts val="1800"/>
              <a:buFont typeface="Arial"/>
              <a:buChar char="•"/>
            </a:pPr>
            <a:r>
              <a:rPr b="0" i="0" lang="en-US" sz="1800">
                <a:solidFill>
                  <a:srgbClr val="24292E"/>
                </a:solidFill>
                <a:latin typeface="Open Sans"/>
                <a:ea typeface="Open Sans"/>
                <a:cs typeface="Open Sans"/>
                <a:sym typeface="Open Sans"/>
              </a:rPr>
              <a:t>Python 3.12</a:t>
            </a:r>
            <a:endParaRPr/>
          </a:p>
          <a:p>
            <a:pPr indent="-228600" lvl="0" marL="228600" rtl="0" algn="l">
              <a:lnSpc>
                <a:spcPct val="120000"/>
              </a:lnSpc>
              <a:spcBef>
                <a:spcPts val="1000"/>
              </a:spcBef>
              <a:spcAft>
                <a:spcPts val="0"/>
              </a:spcAft>
              <a:buClr>
                <a:srgbClr val="24292E"/>
              </a:buClr>
              <a:buSzPts val="1800"/>
              <a:buFont typeface="Arial"/>
              <a:buChar char="•"/>
            </a:pPr>
            <a:r>
              <a:rPr b="0" i="0" lang="en-US" sz="1800">
                <a:solidFill>
                  <a:srgbClr val="24292E"/>
                </a:solidFill>
                <a:latin typeface="Open Sans"/>
                <a:ea typeface="Open Sans"/>
                <a:cs typeface="Open Sans"/>
                <a:sym typeface="Open Sans"/>
              </a:rPr>
              <a:t>NumPy</a:t>
            </a:r>
            <a:endParaRPr b="0" i="0" sz="1800">
              <a:solidFill>
                <a:srgbClr val="24292F"/>
              </a:solidFill>
              <a:latin typeface="Open Sans"/>
              <a:ea typeface="Open Sans"/>
              <a:cs typeface="Open Sans"/>
              <a:sym typeface="Open Sans"/>
            </a:endParaRPr>
          </a:p>
          <a:p>
            <a:pPr indent="-228600" lvl="0" marL="228600" rtl="0" algn="l">
              <a:lnSpc>
                <a:spcPct val="120000"/>
              </a:lnSpc>
              <a:spcBef>
                <a:spcPts val="1000"/>
              </a:spcBef>
              <a:spcAft>
                <a:spcPts val="0"/>
              </a:spcAft>
              <a:buClr>
                <a:srgbClr val="24292F"/>
              </a:buClr>
              <a:buSzPts val="1800"/>
              <a:buFont typeface="Arial"/>
              <a:buChar char="•"/>
            </a:pPr>
            <a:r>
              <a:rPr b="0" i="0" lang="en-US" sz="1800">
                <a:solidFill>
                  <a:srgbClr val="24292F"/>
                </a:solidFill>
                <a:latin typeface="Open Sans"/>
                <a:ea typeface="Open Sans"/>
                <a:cs typeface="Open Sans"/>
                <a:sym typeface="Open Sans"/>
              </a:rPr>
              <a:t>TensorFlow</a:t>
            </a:r>
            <a:endParaRPr/>
          </a:p>
          <a:p>
            <a:pPr indent="-228600" lvl="0" marL="228600" rtl="0" algn="l">
              <a:lnSpc>
                <a:spcPct val="120000"/>
              </a:lnSpc>
              <a:spcBef>
                <a:spcPts val="1000"/>
              </a:spcBef>
              <a:spcAft>
                <a:spcPts val="0"/>
              </a:spcAft>
              <a:buClr>
                <a:srgbClr val="24292F"/>
              </a:buClr>
              <a:buSzPts val="1800"/>
              <a:buFont typeface="Arial"/>
              <a:buChar char="•"/>
            </a:pPr>
            <a:r>
              <a:rPr b="0" i="0" lang="en-US" sz="1800">
                <a:solidFill>
                  <a:srgbClr val="24292F"/>
                </a:solidFill>
                <a:latin typeface="Open Sans"/>
                <a:ea typeface="Open Sans"/>
                <a:cs typeface="Open Sans"/>
                <a:sym typeface="Open Sans"/>
              </a:rPr>
              <a:t>Keras</a:t>
            </a:r>
            <a:endParaRPr/>
          </a:p>
          <a:p>
            <a:pPr indent="-228600" lvl="0" marL="228600" rtl="0" algn="l">
              <a:lnSpc>
                <a:spcPct val="120000"/>
              </a:lnSpc>
              <a:spcBef>
                <a:spcPts val="1000"/>
              </a:spcBef>
              <a:spcAft>
                <a:spcPts val="0"/>
              </a:spcAft>
              <a:buClr>
                <a:srgbClr val="24292F"/>
              </a:buClr>
              <a:buSzPts val="1800"/>
              <a:buFont typeface="Arial"/>
              <a:buChar char="•"/>
            </a:pPr>
            <a:r>
              <a:rPr b="0" i="0" lang="en-US" sz="1800">
                <a:solidFill>
                  <a:srgbClr val="24292F"/>
                </a:solidFill>
                <a:latin typeface="Open Sans"/>
                <a:ea typeface="Open Sans"/>
                <a:cs typeface="Open Sans"/>
                <a:sym typeface="Open Sans"/>
              </a:rPr>
              <a:t>OpenCV</a:t>
            </a:r>
            <a:endParaRPr/>
          </a:p>
          <a:p>
            <a:pPr indent="-228600" lvl="0" marL="228600" rtl="0" algn="l">
              <a:lnSpc>
                <a:spcPct val="120000"/>
              </a:lnSpc>
              <a:spcBef>
                <a:spcPts val="1000"/>
              </a:spcBef>
              <a:spcAft>
                <a:spcPts val="0"/>
              </a:spcAft>
              <a:buClr>
                <a:srgbClr val="24292F"/>
              </a:buClr>
              <a:buSzPts val="1800"/>
              <a:buFont typeface="Arial"/>
              <a:buChar char="•"/>
            </a:pPr>
            <a:r>
              <a:rPr lang="en-US" sz="1800">
                <a:solidFill>
                  <a:srgbClr val="24292F"/>
                </a:solidFill>
                <a:latin typeface="Open Sans"/>
                <a:ea typeface="Open Sans"/>
                <a:cs typeface="Open Sans"/>
                <a:sym typeface="Open Sans"/>
              </a:rPr>
              <a:t>Media Pipe</a:t>
            </a:r>
            <a:endParaRPr/>
          </a:p>
          <a:p>
            <a:pPr indent="-228600" lvl="0" marL="228600" rtl="0" algn="l">
              <a:lnSpc>
                <a:spcPct val="120000"/>
              </a:lnSpc>
              <a:spcBef>
                <a:spcPts val="1000"/>
              </a:spcBef>
              <a:spcAft>
                <a:spcPts val="0"/>
              </a:spcAft>
              <a:buClr>
                <a:srgbClr val="24292F"/>
              </a:buClr>
              <a:buSzPts val="1800"/>
              <a:buFont typeface="Arial"/>
              <a:buChar char="•"/>
            </a:pPr>
            <a:r>
              <a:rPr b="0" i="0" lang="en-US" sz="1800">
                <a:solidFill>
                  <a:srgbClr val="24292F"/>
                </a:solidFill>
                <a:latin typeface="Open Sans"/>
                <a:ea typeface="Open Sans"/>
                <a:cs typeface="Open Sans"/>
                <a:sym typeface="Open Sans"/>
              </a:rPr>
              <a:t>Hardware </a:t>
            </a:r>
            <a:r>
              <a:rPr lang="en-US" sz="1800">
                <a:solidFill>
                  <a:srgbClr val="24292F"/>
                </a:solidFill>
                <a:latin typeface="Open Sans"/>
                <a:ea typeface="Open Sans"/>
                <a:cs typeface="Open Sans"/>
                <a:sym typeface="Open Sans"/>
              </a:rPr>
              <a:t>Requirements : </a:t>
            </a:r>
            <a:endParaRPr/>
          </a:p>
          <a:p>
            <a:pPr indent="-228600" lvl="0" marL="228600" rtl="0" algn="l">
              <a:lnSpc>
                <a:spcPct val="120000"/>
              </a:lnSpc>
              <a:spcBef>
                <a:spcPts val="1000"/>
              </a:spcBef>
              <a:spcAft>
                <a:spcPts val="0"/>
              </a:spcAft>
              <a:buClr>
                <a:srgbClr val="24292F"/>
              </a:buClr>
              <a:buSzPts val="1800"/>
              <a:buFont typeface="Arial"/>
              <a:buChar char="•"/>
            </a:pPr>
            <a:r>
              <a:rPr b="0" i="0" lang="en-US" sz="1800">
                <a:solidFill>
                  <a:srgbClr val="24292F"/>
                </a:solidFill>
                <a:latin typeface="Open Sans"/>
                <a:ea typeface="Open Sans"/>
                <a:cs typeface="Open Sans"/>
                <a:sym typeface="Open Sans"/>
              </a:rPr>
              <a:t>Hard Disk : Min 400MB, Ram : Min 8GB</a:t>
            </a:r>
            <a:endParaRPr/>
          </a:p>
          <a:p>
            <a:pPr indent="-101600" lvl="0" marL="228600" rtl="0" algn="l">
              <a:lnSpc>
                <a:spcPct val="120000"/>
              </a:lnSpc>
              <a:spcBef>
                <a:spcPts val="1000"/>
              </a:spcBef>
              <a:spcAft>
                <a:spcPts val="0"/>
              </a:spcAft>
              <a:buClr>
                <a:schemeClr val="dk1"/>
              </a:buClr>
              <a:buSzPts val="2000"/>
              <a:buFont typeface="Arial"/>
              <a:buNone/>
            </a:pPr>
            <a:r>
              <a:t/>
            </a:r>
            <a:endParaRPr b="0" i="0">
              <a:solidFill>
                <a:srgbClr val="24292E"/>
              </a:solidFill>
              <a:latin typeface="Open Sans"/>
              <a:ea typeface="Open Sans"/>
              <a:cs typeface="Open Sans"/>
              <a:sym typeface="Open Sans"/>
            </a:endParaRPr>
          </a:p>
        </p:txBody>
      </p:sp>
      <p:pic>
        <p:nvPicPr>
          <p:cNvPr id="128" name="Google Shape;128;p6"/>
          <p:cNvPicPr preferRelativeResize="0"/>
          <p:nvPr/>
        </p:nvPicPr>
        <p:blipFill rotWithShape="1">
          <a:blip r:embed="rId3">
            <a:alphaModFix/>
          </a:blip>
          <a:srcRect b="0" l="0" r="0" t="0"/>
          <a:stretch/>
        </p:blipFill>
        <p:spPr>
          <a:xfrm>
            <a:off x="5899703" y="3847183"/>
            <a:ext cx="762000" cy="898980"/>
          </a:xfrm>
          <a:prstGeom prst="rect">
            <a:avLst/>
          </a:prstGeom>
          <a:noFill/>
          <a:ln>
            <a:noFill/>
          </a:ln>
        </p:spPr>
      </p:pic>
      <p:pic>
        <p:nvPicPr>
          <p:cNvPr id="129" name="Google Shape;129;p6"/>
          <p:cNvPicPr preferRelativeResize="0"/>
          <p:nvPr/>
        </p:nvPicPr>
        <p:blipFill rotWithShape="1">
          <a:blip r:embed="rId4">
            <a:alphaModFix/>
          </a:blip>
          <a:srcRect b="0" l="0" r="0" t="0"/>
          <a:stretch/>
        </p:blipFill>
        <p:spPr>
          <a:xfrm>
            <a:off x="5653116" y="2061938"/>
            <a:ext cx="1068908" cy="898980"/>
          </a:xfrm>
          <a:prstGeom prst="rect">
            <a:avLst/>
          </a:prstGeom>
          <a:noFill/>
          <a:ln>
            <a:noFill/>
          </a:ln>
        </p:spPr>
      </p:pic>
      <p:pic>
        <p:nvPicPr>
          <p:cNvPr id="130" name="Google Shape;130;p6"/>
          <p:cNvPicPr preferRelativeResize="0"/>
          <p:nvPr/>
        </p:nvPicPr>
        <p:blipFill rotWithShape="1">
          <a:blip r:embed="rId5">
            <a:alphaModFix/>
          </a:blip>
          <a:srcRect b="0" l="0" r="0" t="0"/>
          <a:stretch/>
        </p:blipFill>
        <p:spPr>
          <a:xfrm>
            <a:off x="9157235" y="2831287"/>
            <a:ext cx="1035844" cy="913977"/>
          </a:xfrm>
          <a:prstGeom prst="rect">
            <a:avLst/>
          </a:prstGeom>
          <a:noFill/>
          <a:ln>
            <a:noFill/>
          </a:ln>
        </p:spPr>
      </p:pic>
      <p:pic>
        <p:nvPicPr>
          <p:cNvPr id="131" name="Google Shape;131;p6"/>
          <p:cNvPicPr preferRelativeResize="0"/>
          <p:nvPr/>
        </p:nvPicPr>
        <p:blipFill rotWithShape="1">
          <a:blip r:embed="rId6">
            <a:alphaModFix/>
          </a:blip>
          <a:srcRect b="0" l="0" r="0" t="0"/>
          <a:stretch/>
        </p:blipFill>
        <p:spPr>
          <a:xfrm>
            <a:off x="7257007" y="2511428"/>
            <a:ext cx="1304924" cy="15536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title"/>
          </p:nvPr>
        </p:nvSpPr>
        <p:spPr>
          <a:xfrm>
            <a:off x="700635" y="648070"/>
            <a:ext cx="10691265" cy="164505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Open Sans"/>
              <a:buNone/>
            </a:pPr>
            <a:r>
              <a:rPr lang="en-US"/>
              <a:t>                             </a:t>
            </a:r>
            <a:r>
              <a:rPr b="1" lang="en-US" sz="2800"/>
              <a:t>SYSTEM ARCHITECTURE</a:t>
            </a:r>
            <a:endParaRPr sz="2800"/>
          </a:p>
        </p:txBody>
      </p:sp>
      <p:sp>
        <p:nvSpPr>
          <p:cNvPr id="137" name="Google Shape;137;p7"/>
          <p:cNvSpPr txBox="1"/>
          <p:nvPr>
            <p:ph idx="1" type="body"/>
          </p:nvPr>
        </p:nvSpPr>
        <p:spPr>
          <a:xfrm>
            <a:off x="700635" y="1914525"/>
            <a:ext cx="10691265" cy="4014689"/>
          </a:xfrm>
          <a:prstGeom prst="rect">
            <a:avLst/>
          </a:prstGeom>
          <a:noFill/>
          <a:ln>
            <a:noFill/>
          </a:ln>
        </p:spPr>
        <p:txBody>
          <a:bodyPr anchorCtr="0" anchor="t" bIns="45700" lIns="91425" spcFirstLastPara="1" rIns="91425" wrap="square" tIns="45700">
            <a:normAutofit fontScale="92500"/>
          </a:bodyPr>
          <a:lstStyle/>
          <a:p>
            <a:pPr indent="-228631" lvl="0" marL="228600" rtl="0" algn="just">
              <a:lnSpc>
                <a:spcPct val="120000"/>
              </a:lnSpc>
              <a:spcBef>
                <a:spcPts val="0"/>
              </a:spcBef>
              <a:spcAft>
                <a:spcPts val="0"/>
              </a:spcAft>
              <a:buClr>
                <a:srgbClr val="0D0D0D"/>
              </a:buClr>
              <a:buSzPct val="100000"/>
              <a:buChar char="•"/>
            </a:pPr>
            <a:r>
              <a:rPr b="0" i="0" lang="en-US" sz="1900">
                <a:solidFill>
                  <a:srgbClr val="0D0D0D"/>
                </a:solidFill>
                <a:latin typeface="Times New Roman"/>
                <a:ea typeface="Times New Roman"/>
                <a:cs typeface="Times New Roman"/>
                <a:sym typeface="Times New Roman"/>
              </a:rPr>
              <a:t>This presentation offers a systematic examination of DigiHuman Nexus, a cutting-edge system aimed at revolutionizing virtual human animation. Our study delves into the intricate workings of DigiHuman Nexus, exploring its backend architecture and frontend processing. We dissect how this innovative system analyzes input video data, capturing body movements and facial expressions with precision, to generate lifelike animations. Additionally, we uncover the training and testing procedures employed by DigiHuman Nexus, including the use of real-world datasets and human feedback to refine animation fidelity. Throughout the presentation, we address challenges and future directions, highlighting opportunities for improvement and expansion. By the end, attendees will gain a comprehensive understanding of DigiHuman Nexus and its potential to reshape virtual human animation across various industries and applications.</a:t>
            </a:r>
            <a:endParaRPr/>
          </a:p>
          <a:p>
            <a:pPr indent="-228631" lvl="0" marL="228600" rtl="0" algn="just">
              <a:lnSpc>
                <a:spcPct val="120000"/>
              </a:lnSpc>
              <a:spcBef>
                <a:spcPts val="1000"/>
              </a:spcBef>
              <a:spcAft>
                <a:spcPts val="0"/>
              </a:spcAft>
              <a:buClr>
                <a:srgbClr val="0D0D0D"/>
              </a:buClr>
              <a:buSzPct val="100000"/>
              <a:buChar char="•"/>
            </a:pPr>
            <a:r>
              <a:rPr b="1" i="0" lang="en-US" sz="1900">
                <a:solidFill>
                  <a:srgbClr val="0D0D0D"/>
                </a:solidFill>
                <a:latin typeface="Times New Roman"/>
                <a:ea typeface="Times New Roman"/>
                <a:cs typeface="Times New Roman"/>
                <a:sym typeface="Times New Roman"/>
              </a:rPr>
              <a:t>Keywords:</a:t>
            </a:r>
            <a:r>
              <a:rPr b="0" i="0" lang="en-US" sz="1900">
                <a:solidFill>
                  <a:srgbClr val="0D0D0D"/>
                </a:solidFill>
                <a:latin typeface="Times New Roman"/>
                <a:ea typeface="Times New Roman"/>
                <a:cs typeface="Times New Roman"/>
                <a:sym typeface="Times New Roman"/>
              </a:rPr>
              <a:t> Virtual human animation, DigiHuman Nexus, system study, animation generation, deep learning, computer vision.</a:t>
            </a:r>
            <a:endParaRPr/>
          </a:p>
          <a:p>
            <a:pPr indent="-111125" lvl="0" marL="228600" rtl="0" algn="l">
              <a:lnSpc>
                <a:spcPct val="120000"/>
              </a:lnSpc>
              <a:spcBef>
                <a:spcPts val="1000"/>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8"/>
          <p:cNvSpPr txBox="1"/>
          <p:nvPr>
            <p:ph type="title"/>
          </p:nvPr>
        </p:nvSpPr>
        <p:spPr>
          <a:xfrm>
            <a:off x="3638550" y="782530"/>
            <a:ext cx="8255585" cy="157283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Font typeface="Open Sans"/>
              <a:buNone/>
            </a:pPr>
            <a:r>
              <a:rPr b="1" lang="en-US" sz="2400"/>
              <a:t>    </a:t>
            </a:r>
            <a:r>
              <a:rPr b="1" lang="en-US" sz="2800"/>
              <a:t>ARCHITECTURAL DIAGRAM</a:t>
            </a:r>
            <a:endParaRPr b="1" sz="2800"/>
          </a:p>
        </p:txBody>
      </p:sp>
      <p:sp>
        <p:nvSpPr>
          <p:cNvPr id="143" name="Google Shape;143;p8"/>
          <p:cNvSpPr/>
          <p:nvPr/>
        </p:nvSpPr>
        <p:spPr>
          <a:xfrm>
            <a:off x="57150" y="695140"/>
            <a:ext cx="12067712" cy="5961355"/>
          </a:xfrm>
          <a:prstGeom prst="rect">
            <a:avLst/>
          </a:prstGeom>
          <a:noFill/>
          <a:ln cap="flat" cmpd="sng" w="12700">
            <a:solidFill>
              <a:srgbClr val="8D708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pic>
        <p:nvPicPr>
          <p:cNvPr id="144" name="Google Shape;144;p8"/>
          <p:cNvPicPr preferRelativeResize="0"/>
          <p:nvPr>
            <p:ph idx="1" type="body"/>
          </p:nvPr>
        </p:nvPicPr>
        <p:blipFill rotWithShape="1">
          <a:blip r:embed="rId3">
            <a:alphaModFix/>
          </a:blip>
          <a:srcRect b="0" l="0" r="0" t="0"/>
          <a:stretch/>
        </p:blipFill>
        <p:spPr>
          <a:xfrm>
            <a:off x="556703" y="1404104"/>
            <a:ext cx="11106706" cy="4543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2020-11-30T15:06:21Z</dcterms:created>
  <dc:creator>k.Rajesh kumar</dc:creator>
</cp:coreProperties>
</file>