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9" r:id="rId6"/>
    <p:sldId id="271" r:id="rId7"/>
    <p:sldId id="279" r:id="rId8"/>
    <p:sldId id="277" r:id="rId9"/>
    <p:sldId id="278" r:id="rId10"/>
    <p:sldId id="272" r:id="rId11"/>
    <p:sldId id="273" r:id="rId12"/>
    <p:sldId id="274" r:id="rId13"/>
    <p:sldId id="275" r:id="rId14"/>
    <p:sldId id="276"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howGuides="1">
      <p:cViewPr varScale="1">
        <p:scale>
          <a:sx n="72" d="100"/>
          <a:sy n="72" d="100"/>
        </p:scale>
        <p:origin x="660"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3/25/2024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0800000" flipH="1" flipV="1">
            <a:off x="1954032" y="324892"/>
            <a:ext cx="8594698" cy="1200329"/>
          </a:xfrm>
          <a:prstGeom prst="rect">
            <a:avLst/>
          </a:prstGeom>
          <a:noFill/>
        </p:spPr>
        <p:txBody>
          <a:bodyPr wrap="square" rtlCol="0">
            <a:spAutoFit/>
          </a:bodyPr>
          <a:lstStyle/>
          <a:p>
            <a:pPr algn="ctr"/>
            <a:r>
              <a:rPr lang="en-US" sz="4000" b="1" dirty="0" err="1" smtClean="0"/>
              <a:t>Panimalar</a:t>
            </a:r>
            <a:r>
              <a:rPr lang="en-US" sz="4000" b="1" dirty="0" smtClean="0"/>
              <a:t> Engineering College</a:t>
            </a:r>
          </a:p>
          <a:p>
            <a:pPr algn="ctr"/>
            <a:r>
              <a:rPr lang="en-US" sz="3200" dirty="0" smtClean="0"/>
              <a:t>Computer Science Engineering</a:t>
            </a:r>
            <a:endParaRPr lang="en-IN" sz="3200" dirty="0"/>
          </a:p>
        </p:txBody>
      </p:sp>
      <p:sp>
        <p:nvSpPr>
          <p:cNvPr id="10" name="TextBox 9"/>
          <p:cNvSpPr txBox="1"/>
          <p:nvPr/>
        </p:nvSpPr>
        <p:spPr>
          <a:xfrm>
            <a:off x="1152939" y="2464905"/>
            <a:ext cx="10402956" cy="1077218"/>
          </a:xfrm>
          <a:prstGeom prst="rect">
            <a:avLst/>
          </a:prstGeom>
          <a:noFill/>
        </p:spPr>
        <p:txBody>
          <a:bodyPr wrap="square" rtlCol="0">
            <a:spAutoFit/>
          </a:bodyPr>
          <a:lstStyle/>
          <a:p>
            <a:pPr algn="ctr"/>
            <a:r>
              <a:rPr lang="en-US" sz="3200" b="1" dirty="0"/>
              <a:t>NTRU-ENCRYPTED PAYMENT GATEWAYS FOR QUANTUM-RESISTANT SECURITY</a:t>
            </a:r>
            <a:endParaRPr lang="en-IN" sz="3200" b="1" dirty="0"/>
          </a:p>
        </p:txBody>
      </p:sp>
      <p:sp>
        <p:nvSpPr>
          <p:cNvPr id="11" name="TextBox 10"/>
          <p:cNvSpPr txBox="1"/>
          <p:nvPr/>
        </p:nvSpPr>
        <p:spPr>
          <a:xfrm>
            <a:off x="8150087" y="4481806"/>
            <a:ext cx="3405808" cy="1200329"/>
          </a:xfrm>
          <a:prstGeom prst="rect">
            <a:avLst/>
          </a:prstGeom>
          <a:noFill/>
        </p:spPr>
        <p:txBody>
          <a:bodyPr wrap="square" rtlCol="0">
            <a:spAutoFit/>
          </a:bodyPr>
          <a:lstStyle/>
          <a:p>
            <a:pPr algn="ctr"/>
            <a:r>
              <a:rPr lang="en-US" sz="2400" dirty="0" smtClean="0"/>
              <a:t>Guide</a:t>
            </a:r>
          </a:p>
          <a:p>
            <a:pPr algn="ctr"/>
            <a:r>
              <a:rPr lang="en-US" sz="2400" dirty="0" err="1" smtClean="0"/>
              <a:t>Elangoval</a:t>
            </a:r>
            <a:r>
              <a:rPr lang="en-US" sz="2400" dirty="0" smtClean="0"/>
              <a:t> S </a:t>
            </a:r>
            <a:r>
              <a:rPr lang="en-US" sz="2400" dirty="0" err="1" smtClean="0"/>
              <a:t>Durai</a:t>
            </a:r>
            <a:endParaRPr lang="en-US" sz="2400" dirty="0" smtClean="0"/>
          </a:p>
          <a:p>
            <a:pPr algn="ctr"/>
            <a:r>
              <a:rPr lang="en-US" sz="2400" dirty="0" smtClean="0"/>
              <a:t>Associate Professor</a:t>
            </a:r>
            <a:endParaRPr lang="en-IN" sz="2400" dirty="0"/>
          </a:p>
        </p:txBody>
      </p:sp>
      <p:sp>
        <p:nvSpPr>
          <p:cNvPr id="22" name="TextBox 21"/>
          <p:cNvSpPr txBox="1"/>
          <p:nvPr/>
        </p:nvSpPr>
        <p:spPr>
          <a:xfrm>
            <a:off x="536713" y="4481805"/>
            <a:ext cx="3405808" cy="1569660"/>
          </a:xfrm>
          <a:prstGeom prst="rect">
            <a:avLst/>
          </a:prstGeom>
          <a:noFill/>
        </p:spPr>
        <p:txBody>
          <a:bodyPr wrap="square" rtlCol="0">
            <a:spAutoFit/>
          </a:bodyPr>
          <a:lstStyle/>
          <a:p>
            <a:pPr algn="ctr"/>
            <a:r>
              <a:rPr lang="en-US" sz="2400" dirty="0" smtClean="0"/>
              <a:t>Team Members</a:t>
            </a:r>
          </a:p>
          <a:p>
            <a:pPr algn="ctr"/>
            <a:r>
              <a:rPr lang="en-US" sz="2400" dirty="0" smtClean="0"/>
              <a:t>Jaya Ananda </a:t>
            </a:r>
            <a:r>
              <a:rPr lang="en-US" sz="2400" dirty="0" err="1" smtClean="0"/>
              <a:t>Balaji</a:t>
            </a:r>
            <a:r>
              <a:rPr lang="en-US" sz="2400" dirty="0" smtClean="0"/>
              <a:t> K</a:t>
            </a:r>
          </a:p>
          <a:p>
            <a:pPr algn="ctr"/>
            <a:r>
              <a:rPr lang="en-US" sz="2400" dirty="0" err="1" smtClean="0"/>
              <a:t>Vigneshwaran</a:t>
            </a:r>
            <a:r>
              <a:rPr lang="en-US" sz="2400" dirty="0" smtClean="0"/>
              <a:t> P K</a:t>
            </a:r>
          </a:p>
          <a:p>
            <a:pPr algn="ctr"/>
            <a:r>
              <a:rPr lang="en-US" sz="2400" dirty="0" smtClean="0"/>
              <a:t>Sai </a:t>
            </a:r>
            <a:r>
              <a:rPr lang="en-US" sz="2400" dirty="0" err="1" smtClean="0"/>
              <a:t>Charan</a:t>
            </a:r>
            <a:r>
              <a:rPr lang="en-US" sz="2400" dirty="0" smtClean="0"/>
              <a:t> R</a:t>
            </a:r>
            <a:endParaRPr lang="en-IN" sz="2400" dirty="0"/>
          </a:p>
        </p:txBody>
      </p:sp>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Screenshots</a:t>
            </a:r>
            <a:endParaRPr lang="en-IN" sz="3200" b="1" dirty="0"/>
          </a:p>
        </p:txBody>
      </p:sp>
      <p:pic>
        <p:nvPicPr>
          <p:cNvPr id="2" name="Picture 1"/>
          <p:cNvPicPr>
            <a:picLocks noChangeAspect="1"/>
          </p:cNvPicPr>
          <p:nvPr/>
        </p:nvPicPr>
        <p:blipFill>
          <a:blip r:embed="rId2"/>
          <a:stretch>
            <a:fillRect/>
          </a:stretch>
        </p:blipFill>
        <p:spPr>
          <a:xfrm>
            <a:off x="737819" y="1351721"/>
            <a:ext cx="3262819" cy="5001205"/>
          </a:xfrm>
          <a:prstGeom prst="rect">
            <a:avLst/>
          </a:prstGeom>
        </p:spPr>
      </p:pic>
      <p:pic>
        <p:nvPicPr>
          <p:cNvPr id="5" name="Picture 4"/>
          <p:cNvPicPr>
            <a:picLocks noChangeAspect="1"/>
          </p:cNvPicPr>
          <p:nvPr/>
        </p:nvPicPr>
        <p:blipFill>
          <a:blip r:embed="rId3"/>
          <a:stretch>
            <a:fillRect/>
          </a:stretch>
        </p:blipFill>
        <p:spPr>
          <a:xfrm>
            <a:off x="4890051" y="1218193"/>
            <a:ext cx="6718135" cy="4813246"/>
          </a:xfrm>
          <a:prstGeom prst="rect">
            <a:avLst/>
          </a:prstGeom>
        </p:spPr>
      </p:pic>
    </p:spTree>
    <p:extLst>
      <p:ext uri="{BB962C8B-B14F-4D97-AF65-F5344CB8AC3E}">
        <p14:creationId xmlns:p14="http://schemas.microsoft.com/office/powerpoint/2010/main" val="2639772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Screenshots</a:t>
            </a:r>
            <a:endParaRPr lang="en-IN" sz="3200" b="1" dirty="0"/>
          </a:p>
        </p:txBody>
      </p:sp>
      <p:pic>
        <p:nvPicPr>
          <p:cNvPr id="3" name="Picture 2"/>
          <p:cNvPicPr>
            <a:picLocks noChangeAspect="1"/>
          </p:cNvPicPr>
          <p:nvPr/>
        </p:nvPicPr>
        <p:blipFill>
          <a:blip r:embed="rId2"/>
          <a:stretch>
            <a:fillRect/>
          </a:stretch>
        </p:blipFill>
        <p:spPr>
          <a:xfrm>
            <a:off x="1086677" y="1452078"/>
            <a:ext cx="10005057" cy="4592365"/>
          </a:xfrm>
          <a:prstGeom prst="rect">
            <a:avLst/>
          </a:prstGeom>
        </p:spPr>
      </p:pic>
    </p:spTree>
    <p:extLst>
      <p:ext uri="{BB962C8B-B14F-4D97-AF65-F5344CB8AC3E}">
        <p14:creationId xmlns:p14="http://schemas.microsoft.com/office/powerpoint/2010/main" val="3650257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Conclusion</a:t>
            </a:r>
            <a:endParaRPr lang="en-IN" sz="3200" b="1" dirty="0"/>
          </a:p>
        </p:txBody>
      </p:sp>
      <p:sp>
        <p:nvSpPr>
          <p:cNvPr id="2" name="TextBox 1"/>
          <p:cNvSpPr txBox="1"/>
          <p:nvPr/>
        </p:nvSpPr>
        <p:spPr>
          <a:xfrm>
            <a:off x="642067" y="1325217"/>
            <a:ext cx="10900576" cy="4832092"/>
          </a:xfrm>
          <a:prstGeom prst="rect">
            <a:avLst/>
          </a:prstGeom>
          <a:noFill/>
        </p:spPr>
        <p:txBody>
          <a:bodyPr wrap="square" rtlCol="0">
            <a:spAutoFit/>
          </a:bodyPr>
          <a:lstStyle/>
          <a:p>
            <a:r>
              <a:rPr lang="en-US" sz="2200" dirty="0"/>
              <a:t>With the exponential growth of online transactions and the ever-evolving landscape of cyber threats, ensuring the integrity and confidentiality of sensitive financial data has become paramount. </a:t>
            </a:r>
            <a:endParaRPr lang="en-US" sz="2200" dirty="0" smtClean="0"/>
          </a:p>
          <a:p>
            <a:endParaRPr lang="en-US" sz="2200" dirty="0"/>
          </a:p>
          <a:p>
            <a:r>
              <a:rPr lang="en-US" sz="2200" dirty="0" smtClean="0"/>
              <a:t>Our developed a </a:t>
            </a:r>
            <a:r>
              <a:rPr lang="en-US" sz="2200" dirty="0"/>
              <a:t>robust payment gateway system that not only meets the stringent security requirements of today but also anticipates the cryptographic challenges of tomorrow. Through meticulous research and development, we have leveraged the NTRU encryption algorithm, renowned for its quantum-resistant properties, to fortify our payment gateway against potential quantum attacks. By doing so, we have positioned our system at the forefront of quantum-safe cryptography, offering users peace of mind knowing that their transactions are shielded from emerging threats</a:t>
            </a:r>
            <a:r>
              <a:rPr lang="en-US" sz="2200" dirty="0" smtClean="0"/>
              <a:t>.</a:t>
            </a:r>
          </a:p>
          <a:p>
            <a:endParaRPr lang="en-US" sz="2200" dirty="0"/>
          </a:p>
          <a:p>
            <a:r>
              <a:rPr lang="en-US" sz="2200" dirty="0"/>
              <a:t>With our project, the future of online transactions is not only secure but also more inclusive and user-friendly than ever before.</a:t>
            </a:r>
            <a:endParaRPr lang="en-IN" sz="2200" dirty="0"/>
          </a:p>
        </p:txBody>
      </p:sp>
    </p:spTree>
    <p:extLst>
      <p:ext uri="{BB962C8B-B14F-4D97-AF65-F5344CB8AC3E}">
        <p14:creationId xmlns:p14="http://schemas.microsoft.com/office/powerpoint/2010/main" val="1517766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490331"/>
            <a:ext cx="3678142" cy="584775"/>
          </a:xfrm>
          <a:prstGeom prst="rect">
            <a:avLst/>
          </a:prstGeom>
          <a:noFill/>
        </p:spPr>
        <p:txBody>
          <a:bodyPr wrap="square" rtlCol="0">
            <a:spAutoFit/>
          </a:bodyPr>
          <a:lstStyle/>
          <a:p>
            <a:r>
              <a:rPr lang="en-US" sz="3200" b="1" dirty="0" smtClean="0"/>
              <a:t>Future Scope</a:t>
            </a:r>
            <a:endParaRPr lang="en-IN" sz="3200" b="1" dirty="0"/>
          </a:p>
        </p:txBody>
      </p:sp>
      <p:sp>
        <p:nvSpPr>
          <p:cNvPr id="2" name="TextBox 1"/>
          <p:cNvSpPr txBox="1"/>
          <p:nvPr/>
        </p:nvSpPr>
        <p:spPr>
          <a:xfrm>
            <a:off x="642067" y="1258956"/>
            <a:ext cx="10900576" cy="5170646"/>
          </a:xfrm>
          <a:prstGeom prst="rect">
            <a:avLst/>
          </a:prstGeom>
          <a:noFill/>
        </p:spPr>
        <p:txBody>
          <a:bodyPr wrap="square" rtlCol="0">
            <a:spAutoFit/>
          </a:bodyPr>
          <a:lstStyle/>
          <a:p>
            <a:r>
              <a:rPr lang="en-US" sz="2200" b="1" dirty="0"/>
              <a:t>Enhanced Security Measures:</a:t>
            </a:r>
            <a:r>
              <a:rPr lang="en-US" sz="2200" dirty="0"/>
              <a:t> As cyber threats continue to evolve, implementing advanced security measures, such as biometric authentication or multi-factor authentication, can further fortify our payment gateway system against unauthorized access and fraudulent activities. </a:t>
            </a:r>
          </a:p>
          <a:p>
            <a:endParaRPr lang="en-US" sz="2200" dirty="0"/>
          </a:p>
          <a:p>
            <a:r>
              <a:rPr lang="en-US" sz="2200" b="1" dirty="0"/>
              <a:t>Integration with Emerging Technologies: </a:t>
            </a:r>
            <a:r>
              <a:rPr lang="en-US" sz="2200" dirty="0"/>
              <a:t>Exploring the integration of emerging technologies like </a:t>
            </a:r>
            <a:r>
              <a:rPr lang="en-US" sz="2200" dirty="0" err="1"/>
              <a:t>blockchain</a:t>
            </a:r>
            <a:r>
              <a:rPr lang="en-US" sz="2200" dirty="0"/>
              <a:t> can revolutionize the landscape of online payments, offering unprecedented transparency, decentralization, and security. By leveraging </a:t>
            </a:r>
            <a:r>
              <a:rPr lang="en-US" sz="2200" dirty="0" err="1"/>
              <a:t>blockchain</a:t>
            </a:r>
            <a:r>
              <a:rPr lang="en-US" sz="2200" dirty="0"/>
              <a:t> technology, we can create a decentralized payment ecosystem that eliminates the need for intermediaries and enhances transactional </a:t>
            </a:r>
            <a:r>
              <a:rPr lang="en-US" sz="2200" dirty="0" smtClean="0"/>
              <a:t>integrity</a:t>
            </a:r>
          </a:p>
          <a:p>
            <a:endParaRPr lang="en-US" sz="2200" dirty="0"/>
          </a:p>
          <a:p>
            <a:r>
              <a:rPr lang="en-US" sz="2200" b="1" dirty="0"/>
              <a:t>Continuous Improvement and Optimization: </a:t>
            </a:r>
            <a:r>
              <a:rPr lang="en-US" sz="2200" dirty="0"/>
              <a:t>Continuously refining and optimizing our payment gateway system based on user feedback and market trends is essential to stay competitive in the ever-evolving </a:t>
            </a:r>
            <a:r>
              <a:rPr lang="en-US" sz="2200" dirty="0" err="1"/>
              <a:t>fintech</a:t>
            </a:r>
            <a:r>
              <a:rPr lang="en-US" sz="2200" dirty="0"/>
              <a:t> landscape. By prioritizing user experience and leveraging data analytics, we can identify areas for improvement and implement iterative enhancements to enhance overall system performance and usability</a:t>
            </a:r>
          </a:p>
        </p:txBody>
      </p:sp>
    </p:spTree>
    <p:extLst>
      <p:ext uri="{BB962C8B-B14F-4D97-AF65-F5344CB8AC3E}">
        <p14:creationId xmlns:p14="http://schemas.microsoft.com/office/powerpoint/2010/main" val="3697409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4485198" y="2504660"/>
            <a:ext cx="2975776" cy="830997"/>
          </a:xfrm>
          <a:prstGeom prst="rect">
            <a:avLst/>
          </a:prstGeom>
          <a:noFill/>
        </p:spPr>
        <p:txBody>
          <a:bodyPr wrap="square" rtlCol="0">
            <a:spAutoFit/>
          </a:bodyPr>
          <a:lstStyle/>
          <a:p>
            <a:r>
              <a:rPr lang="en-US" sz="4800" b="1" dirty="0" smtClean="0"/>
              <a:t>Thank You</a:t>
            </a:r>
            <a:endParaRPr lang="en-IN" sz="4800" b="1" dirty="0"/>
          </a:p>
        </p:txBody>
      </p:sp>
    </p:spTree>
    <p:extLst>
      <p:ext uri="{BB962C8B-B14F-4D97-AF65-F5344CB8AC3E}">
        <p14:creationId xmlns:p14="http://schemas.microsoft.com/office/powerpoint/2010/main" val="417799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2511950" cy="584775"/>
          </a:xfrm>
          <a:prstGeom prst="rect">
            <a:avLst/>
          </a:prstGeom>
          <a:noFill/>
        </p:spPr>
        <p:txBody>
          <a:bodyPr wrap="square" rtlCol="0">
            <a:spAutoFit/>
          </a:bodyPr>
          <a:lstStyle/>
          <a:p>
            <a:r>
              <a:rPr lang="en-US" sz="3200" b="1" dirty="0" smtClean="0"/>
              <a:t>Introduction</a:t>
            </a:r>
            <a:endParaRPr lang="en-IN" sz="3200" b="1" dirty="0"/>
          </a:p>
        </p:txBody>
      </p:sp>
      <p:sp>
        <p:nvSpPr>
          <p:cNvPr id="25" name="TextBox 24"/>
          <p:cNvSpPr txBox="1"/>
          <p:nvPr/>
        </p:nvSpPr>
        <p:spPr>
          <a:xfrm>
            <a:off x="642067" y="1338469"/>
            <a:ext cx="10529516" cy="4154984"/>
          </a:xfrm>
          <a:prstGeom prst="rect">
            <a:avLst/>
          </a:prstGeom>
          <a:noFill/>
        </p:spPr>
        <p:txBody>
          <a:bodyPr wrap="square" rtlCol="0">
            <a:spAutoFit/>
          </a:bodyPr>
          <a:lstStyle/>
          <a:p>
            <a:r>
              <a:rPr lang="en-US" sz="2200" dirty="0"/>
              <a:t>In the realm of digital commerce, the proliferation of online transactions has undeniably revolutionized the way we conduct financial activities. However, amidst the convenience and efficiency offered by electronic payment systems, the persistent threat of cyberattacks looms large, particularly with the advent of quantum computing</a:t>
            </a:r>
            <a:r>
              <a:rPr lang="en-US" sz="2200" dirty="0" smtClean="0"/>
              <a:t>.</a:t>
            </a:r>
          </a:p>
          <a:p>
            <a:endParaRPr lang="en-US" sz="2200" dirty="0" smtClean="0"/>
          </a:p>
          <a:p>
            <a:r>
              <a:rPr lang="en-US" sz="2200" dirty="0" smtClean="0"/>
              <a:t>The </a:t>
            </a:r>
            <a:r>
              <a:rPr lang="en-US" sz="2200" dirty="0"/>
              <a:t>implementation of NTRU-encrypted payment gateways represents a paradigm shift in cybersecurity, offering a quantum-resistant solution to safeguard sensitive financial data exchanged in online transactions</a:t>
            </a:r>
            <a:r>
              <a:rPr lang="en-US" sz="2200" dirty="0" smtClean="0"/>
              <a:t>.</a:t>
            </a:r>
          </a:p>
          <a:p>
            <a:endParaRPr lang="en-US" sz="2200" dirty="0"/>
          </a:p>
          <a:p>
            <a:r>
              <a:rPr lang="en-US" sz="2200" dirty="0" smtClean="0"/>
              <a:t>By </a:t>
            </a:r>
            <a:r>
              <a:rPr lang="en-US" sz="2200" dirty="0"/>
              <a:t>employing advanced cryptographic techniques, including key generation, encryption, and decryption processes, the project aims to create a secure infrastructure that instills trust and confidence among users and stakeholders alike.</a:t>
            </a:r>
            <a:endParaRPr lang="en-IN" sz="2200"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095046" cy="584775"/>
          </a:xfrm>
          <a:prstGeom prst="rect">
            <a:avLst/>
          </a:prstGeom>
          <a:noFill/>
        </p:spPr>
        <p:txBody>
          <a:bodyPr wrap="square" rtlCol="0">
            <a:spAutoFit/>
          </a:bodyPr>
          <a:lstStyle/>
          <a:p>
            <a:r>
              <a:rPr lang="en-US" sz="3200" b="1" dirty="0" smtClean="0"/>
              <a:t>Existing System</a:t>
            </a:r>
            <a:endParaRPr lang="en-IN" sz="3200" b="1" dirty="0"/>
          </a:p>
        </p:txBody>
      </p:sp>
      <p:sp>
        <p:nvSpPr>
          <p:cNvPr id="25" name="TextBox 24"/>
          <p:cNvSpPr txBox="1"/>
          <p:nvPr/>
        </p:nvSpPr>
        <p:spPr>
          <a:xfrm>
            <a:off x="642067" y="1338469"/>
            <a:ext cx="10529516" cy="4832092"/>
          </a:xfrm>
          <a:prstGeom prst="rect">
            <a:avLst/>
          </a:prstGeom>
          <a:noFill/>
        </p:spPr>
        <p:txBody>
          <a:bodyPr wrap="square" rtlCol="0">
            <a:spAutoFit/>
          </a:bodyPr>
          <a:lstStyle/>
          <a:p>
            <a:r>
              <a:rPr lang="en-US" sz="2200" dirty="0"/>
              <a:t>The existing system for payment gateways typically comprises several interconnected components aimed at facilitating secure and efficient online transactions. At its core, the system involves communication between the user's web browser or device and the merchant's website or application. </a:t>
            </a:r>
            <a:endParaRPr lang="en-US" sz="2200" dirty="0" smtClean="0"/>
          </a:p>
          <a:p>
            <a:endParaRPr lang="en-US" sz="2200" dirty="0"/>
          </a:p>
          <a:p>
            <a:r>
              <a:rPr lang="en-US" sz="2200" dirty="0" smtClean="0"/>
              <a:t>This </a:t>
            </a:r>
            <a:r>
              <a:rPr lang="en-US" sz="2200" dirty="0"/>
              <a:t>interaction occurs over the internet and relies on various protocols such as HTTP, HTTPS, and SSL/TLS to ensure data encryption and secure communication channels. Upon initiating a transaction, the user enters payment information, which is then transmitted to the payment gateway for processing. The payment gateway acts as an intermediary between the user, the merchant, and the financial institution, verifying the transaction details, authenticating the user's identity, and securely transferring </a:t>
            </a:r>
            <a:r>
              <a:rPr lang="en-US" sz="2200" dirty="0" smtClean="0"/>
              <a:t>funds.</a:t>
            </a:r>
          </a:p>
          <a:p>
            <a:endParaRPr lang="en-US" sz="2200" dirty="0"/>
          </a:p>
          <a:p>
            <a:r>
              <a:rPr lang="en-US" sz="2200" dirty="0" smtClean="0"/>
              <a:t>Overall</a:t>
            </a:r>
            <a:r>
              <a:rPr lang="en-US" sz="2200" dirty="0"/>
              <a:t>, the existing system strives to balance convenience with security, leveraging a combination of technology and protocols to facilitate seamless and safe online payments.</a:t>
            </a:r>
            <a:endParaRPr lang="en-IN" sz="2200" dirty="0"/>
          </a:p>
        </p:txBody>
      </p:sp>
    </p:spTree>
    <p:extLst>
      <p:ext uri="{BB962C8B-B14F-4D97-AF65-F5344CB8AC3E}">
        <p14:creationId xmlns:p14="http://schemas.microsoft.com/office/powerpoint/2010/main" val="330291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095046" cy="584775"/>
          </a:xfrm>
          <a:prstGeom prst="rect">
            <a:avLst/>
          </a:prstGeom>
          <a:noFill/>
        </p:spPr>
        <p:txBody>
          <a:bodyPr wrap="square" rtlCol="0">
            <a:spAutoFit/>
          </a:bodyPr>
          <a:lstStyle/>
          <a:p>
            <a:r>
              <a:rPr lang="en-US" sz="3200" b="1" dirty="0" smtClean="0"/>
              <a:t>Proposed System</a:t>
            </a:r>
            <a:endParaRPr lang="en-IN" sz="3200" b="1" dirty="0"/>
          </a:p>
        </p:txBody>
      </p:sp>
      <p:sp>
        <p:nvSpPr>
          <p:cNvPr id="25" name="TextBox 24"/>
          <p:cNvSpPr txBox="1"/>
          <p:nvPr/>
        </p:nvSpPr>
        <p:spPr>
          <a:xfrm>
            <a:off x="642067" y="1338469"/>
            <a:ext cx="10529516" cy="5170646"/>
          </a:xfrm>
          <a:prstGeom prst="rect">
            <a:avLst/>
          </a:prstGeom>
          <a:noFill/>
        </p:spPr>
        <p:txBody>
          <a:bodyPr wrap="square" rtlCol="0">
            <a:spAutoFit/>
          </a:bodyPr>
          <a:lstStyle/>
          <a:p>
            <a:r>
              <a:rPr lang="en-US" sz="2200" dirty="0"/>
              <a:t>The proposed methodology for implementing "Shielding Online Transactions: </a:t>
            </a:r>
            <a:r>
              <a:rPr lang="en-US" sz="2200" dirty="0" err="1"/>
              <a:t>NTRUEncrypted</a:t>
            </a:r>
            <a:r>
              <a:rPr lang="en-US" sz="2200" dirty="0"/>
              <a:t> Payment Gateways for Quantum-Resistant Security" involves several key steps. Firstly, </a:t>
            </a:r>
            <a:r>
              <a:rPr lang="en-US" sz="2200" dirty="0" smtClean="0"/>
              <a:t>a comprehensive analysis of existing payment gateways and their vulnerabilities to quantum computing threats is conducted. This analysis informs the selection of the NTRU encryption algorithm as the cornerstone of the proposed solution due to its quantum-resistant properties. Next, a </a:t>
            </a:r>
            <a:r>
              <a:rPr lang="en-US" sz="2200" dirty="0"/>
              <a:t>thorough design phase focuses on integrating the NTRU encryption algorithm into the payment gateway infrastructure. </a:t>
            </a:r>
            <a:r>
              <a:rPr lang="en-US" sz="2200" dirty="0" smtClean="0"/>
              <a:t>This </a:t>
            </a:r>
            <a:r>
              <a:rPr lang="en-US" sz="2200" dirty="0"/>
              <a:t>involves modifying the existing architecture to incorporate NTRU encryption for securing sensitive transaction data. Additionally, a robust authentication mechanism is designed to ensure the integrity and legitimacy of transactions. </a:t>
            </a:r>
            <a:r>
              <a:rPr lang="en-US" sz="2200" dirty="0" smtClean="0"/>
              <a:t>Following </a:t>
            </a:r>
            <a:r>
              <a:rPr lang="en-US" sz="2200" dirty="0"/>
              <a:t>the design phase, the implementation process involves the actual integration of NTRU encryption into the payment gateway system. </a:t>
            </a:r>
            <a:r>
              <a:rPr lang="en-US" sz="2200" dirty="0" smtClean="0"/>
              <a:t>This requires careful testing and validation to ensure compatibility, functionality, and security. Moreover, user training and education programs are developed to familiarize stakeholders with the enhanced security measures and promote adoption. </a:t>
            </a:r>
            <a:endParaRPr lang="en-IN" sz="2200" dirty="0"/>
          </a:p>
        </p:txBody>
      </p:sp>
    </p:spTree>
    <p:extLst>
      <p:ext uri="{BB962C8B-B14F-4D97-AF65-F5344CB8AC3E}">
        <p14:creationId xmlns:p14="http://schemas.microsoft.com/office/powerpoint/2010/main" val="427726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Literature Survey</a:t>
            </a:r>
          </a:p>
        </p:txBody>
      </p:sp>
      <p:sp>
        <p:nvSpPr>
          <p:cNvPr id="3" name="TextBox 2"/>
          <p:cNvSpPr txBox="1"/>
          <p:nvPr/>
        </p:nvSpPr>
        <p:spPr>
          <a:xfrm>
            <a:off x="642067" y="1417983"/>
            <a:ext cx="10787270" cy="3785652"/>
          </a:xfrm>
          <a:prstGeom prst="rect">
            <a:avLst/>
          </a:prstGeom>
          <a:noFill/>
        </p:spPr>
        <p:txBody>
          <a:bodyPr wrap="square" rtlCol="0">
            <a:spAutoFit/>
          </a:bodyPr>
          <a:lstStyle/>
          <a:p>
            <a:r>
              <a:rPr lang="en-US" sz="2000" b="1" dirty="0"/>
              <a:t>Title:</a:t>
            </a:r>
            <a:r>
              <a:rPr lang="en-US" sz="2000" dirty="0"/>
              <a:t> A Third-Party Mobile Payment Scheme Based on NTRU Against Quantum </a:t>
            </a:r>
            <a:r>
              <a:rPr lang="en-US" sz="2000" dirty="0" smtClean="0"/>
              <a:t>Attacks</a:t>
            </a:r>
          </a:p>
          <a:p>
            <a:r>
              <a:rPr lang="en-US" sz="2000" b="1" dirty="0" smtClean="0"/>
              <a:t>Year:</a:t>
            </a:r>
            <a:r>
              <a:rPr lang="en-US" sz="2000" dirty="0" smtClean="0"/>
              <a:t> 2020</a:t>
            </a:r>
          </a:p>
          <a:p>
            <a:r>
              <a:rPr lang="en-US" sz="2000" b="1" dirty="0" smtClean="0"/>
              <a:t>Authors:</a:t>
            </a:r>
            <a:r>
              <a:rPr lang="en-US" sz="2000" dirty="0" smtClean="0"/>
              <a:t> </a:t>
            </a:r>
            <a:r>
              <a:rPr lang="de-DE" sz="2000" dirty="0"/>
              <a:t>Li, Q., Wang, Y., &amp; Liu, </a:t>
            </a:r>
            <a:r>
              <a:rPr lang="de-DE" sz="2000" dirty="0" smtClean="0"/>
              <a:t>J</a:t>
            </a:r>
          </a:p>
          <a:p>
            <a:endParaRPr lang="de-DE" sz="2000" dirty="0"/>
          </a:p>
          <a:p>
            <a:r>
              <a:rPr lang="en-US" sz="2000" dirty="0"/>
              <a:t>The paper utilizes the </a:t>
            </a:r>
            <a:r>
              <a:rPr lang="en-US" sz="2000" dirty="0" err="1"/>
              <a:t>NTRUEncrypt</a:t>
            </a:r>
            <a:r>
              <a:rPr lang="en-US" sz="2000" dirty="0"/>
              <a:t> cryptosystem, known for its resistance to quantum algorithms, to secure transactions. The scheme involves a third-party entity to facilitate secure communication between users and merchants, ensuring confidentiality and integrity during transactions. By leveraging NTRU encryption, the system provides a robust defense against quantum computing threats, enhancing the security of mobile payment platforms in anticipation of future advancements in quantum technology. The paper presents a robust third-party mobile payment scheme based on NTRU, offering heightened security against quantum attacks. It provides efficient facilitation for secure transactions, ensuring resilience against emerging cryptographic threats in mobile payment systems.</a:t>
            </a:r>
            <a:endParaRPr lang="en-IN" sz="2000" dirty="0"/>
          </a:p>
        </p:txBody>
      </p:sp>
    </p:spTree>
    <p:extLst>
      <p:ext uri="{BB962C8B-B14F-4D97-AF65-F5344CB8AC3E}">
        <p14:creationId xmlns:p14="http://schemas.microsoft.com/office/powerpoint/2010/main" val="1018808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490330"/>
            <a:ext cx="3678142" cy="584775"/>
          </a:xfrm>
          <a:prstGeom prst="rect">
            <a:avLst/>
          </a:prstGeom>
          <a:noFill/>
        </p:spPr>
        <p:txBody>
          <a:bodyPr wrap="square" rtlCol="0">
            <a:spAutoFit/>
          </a:bodyPr>
          <a:lstStyle/>
          <a:p>
            <a:r>
              <a:rPr lang="en-US" sz="3200" b="1" dirty="0" smtClean="0"/>
              <a:t>Literature Survey</a:t>
            </a:r>
          </a:p>
        </p:txBody>
      </p:sp>
      <p:sp>
        <p:nvSpPr>
          <p:cNvPr id="3" name="TextBox 2"/>
          <p:cNvSpPr txBox="1"/>
          <p:nvPr/>
        </p:nvSpPr>
        <p:spPr>
          <a:xfrm>
            <a:off x="642067" y="1417983"/>
            <a:ext cx="10787270" cy="4708981"/>
          </a:xfrm>
          <a:prstGeom prst="rect">
            <a:avLst/>
          </a:prstGeom>
          <a:noFill/>
        </p:spPr>
        <p:txBody>
          <a:bodyPr wrap="square" rtlCol="0">
            <a:spAutoFit/>
          </a:bodyPr>
          <a:lstStyle/>
          <a:p>
            <a:r>
              <a:rPr lang="en-US" sz="2000" b="1" dirty="0"/>
              <a:t>Title:</a:t>
            </a:r>
            <a:r>
              <a:rPr lang="en-US" sz="2000" dirty="0"/>
              <a:t> Key Technologies for Security Enhancing of Payment Gateway</a:t>
            </a:r>
          </a:p>
          <a:p>
            <a:r>
              <a:rPr lang="en-US" sz="2000" b="1" dirty="0" smtClean="0"/>
              <a:t>Year:</a:t>
            </a:r>
            <a:r>
              <a:rPr lang="en-US" sz="2000" dirty="0" smtClean="0"/>
              <a:t> 2018</a:t>
            </a:r>
          </a:p>
          <a:p>
            <a:r>
              <a:rPr lang="en-US" sz="2000" b="1" dirty="0" smtClean="0"/>
              <a:t>Authors:</a:t>
            </a:r>
            <a:r>
              <a:rPr lang="en-US" sz="2000" dirty="0" smtClean="0"/>
              <a:t> </a:t>
            </a:r>
            <a:r>
              <a:rPr lang="de-DE" sz="2000" dirty="0"/>
              <a:t>Xuewang Zhang and Linlin </a:t>
            </a:r>
            <a:r>
              <a:rPr lang="de-DE" sz="2000" dirty="0" smtClean="0"/>
              <a:t>Wang</a:t>
            </a:r>
          </a:p>
          <a:p>
            <a:endParaRPr lang="de-DE" sz="2000" dirty="0"/>
          </a:p>
          <a:p>
            <a:r>
              <a:rPr lang="en-US" sz="2000" dirty="0"/>
              <a:t>The paper addresses critical aspects of securing payment gateways in e-commerce. The authors highlight the necessity of robust security measures, particularly in light of vulnerabilities such as the breakdown of hash algorithms like MD5. They propose a solution that focuses on enhancing security through a fusion-based approach, blending SSL and SET protocols. This approach aims to optimize and integrate AES algorithms, establish secure hash algorithms, and design security proxies and micro CA systems to bolster the security of payment gateways. It emphasizes enhanced security through the integration of advanced encryption standards like AES and robust protocols such as SSL/SET. This ensures that sensitive payment information remains protected from potential cyber threats, bolstering trust and confidence among users. Additionally, the implementation of a micro Certification Authority (CA) system streamlines certificate management processes, facilitating efficient issuance and maintenance of digital certificates.</a:t>
            </a:r>
            <a:endParaRPr lang="en-IN" sz="2000" dirty="0"/>
          </a:p>
        </p:txBody>
      </p:sp>
    </p:spTree>
    <p:extLst>
      <p:ext uri="{BB962C8B-B14F-4D97-AF65-F5344CB8AC3E}">
        <p14:creationId xmlns:p14="http://schemas.microsoft.com/office/powerpoint/2010/main" val="1354357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System Architecture</a:t>
            </a:r>
            <a:endParaRPr lang="en-IN"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3" y="809222"/>
            <a:ext cx="10002974" cy="5491247"/>
          </a:xfrm>
          <a:prstGeom prst="rect">
            <a:avLst/>
          </a:prstGeom>
        </p:spPr>
      </p:pic>
    </p:spTree>
    <p:extLst>
      <p:ext uri="{BB962C8B-B14F-4D97-AF65-F5344CB8AC3E}">
        <p14:creationId xmlns:p14="http://schemas.microsoft.com/office/powerpoint/2010/main" val="68222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Use Case Diagram</a:t>
            </a:r>
            <a:endParaRPr lang="en-IN" sz="3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991" y="809222"/>
            <a:ext cx="3489463" cy="5822779"/>
          </a:xfrm>
          <a:prstGeom prst="rect">
            <a:avLst/>
          </a:prstGeom>
        </p:spPr>
      </p:pic>
    </p:spTree>
    <p:extLst>
      <p:ext uri="{BB962C8B-B14F-4D97-AF65-F5344CB8AC3E}">
        <p14:creationId xmlns:p14="http://schemas.microsoft.com/office/powerpoint/2010/main" val="271875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flipH="1">
            <a:off x="642067" y="516835"/>
            <a:ext cx="3678142" cy="584775"/>
          </a:xfrm>
          <a:prstGeom prst="rect">
            <a:avLst/>
          </a:prstGeom>
          <a:noFill/>
        </p:spPr>
        <p:txBody>
          <a:bodyPr wrap="square" rtlCol="0">
            <a:spAutoFit/>
          </a:bodyPr>
          <a:lstStyle/>
          <a:p>
            <a:r>
              <a:rPr lang="en-US" sz="3200" b="1" dirty="0" smtClean="0"/>
              <a:t>Screenshots</a:t>
            </a:r>
            <a:endParaRPr lang="en-IN" sz="3200" b="1" dirty="0"/>
          </a:p>
        </p:txBody>
      </p:sp>
      <p:pic>
        <p:nvPicPr>
          <p:cNvPr id="3" name="Picture 2"/>
          <p:cNvPicPr>
            <a:picLocks noChangeAspect="1"/>
          </p:cNvPicPr>
          <p:nvPr/>
        </p:nvPicPr>
        <p:blipFill>
          <a:blip r:embed="rId2"/>
          <a:stretch>
            <a:fillRect/>
          </a:stretch>
        </p:blipFill>
        <p:spPr>
          <a:xfrm>
            <a:off x="1505538" y="1309540"/>
            <a:ext cx="3429479" cy="5087060"/>
          </a:xfrm>
          <a:prstGeom prst="rect">
            <a:avLst/>
          </a:prstGeom>
        </p:spPr>
      </p:pic>
      <p:pic>
        <p:nvPicPr>
          <p:cNvPr id="4" name="Picture 3"/>
          <p:cNvPicPr>
            <a:picLocks noChangeAspect="1"/>
          </p:cNvPicPr>
          <p:nvPr/>
        </p:nvPicPr>
        <p:blipFill>
          <a:blip r:embed="rId3"/>
          <a:stretch>
            <a:fillRect/>
          </a:stretch>
        </p:blipFill>
        <p:spPr>
          <a:xfrm>
            <a:off x="6584847" y="1101610"/>
            <a:ext cx="3448531" cy="5382376"/>
          </a:xfrm>
          <a:prstGeom prst="rect">
            <a:avLst/>
          </a:prstGeom>
        </p:spPr>
      </p:pic>
    </p:spTree>
    <p:extLst>
      <p:ext uri="{BB962C8B-B14F-4D97-AF65-F5344CB8AC3E}">
        <p14:creationId xmlns:p14="http://schemas.microsoft.com/office/powerpoint/2010/main" val="2248405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http://schemas.openxmlformats.org/package/2006/metadata/core-properties"/>
    <ds:schemaRef ds:uri="http://schemas.microsoft.com/office/infopath/2007/PartnerControls"/>
    <ds:schemaRef ds:uri="http://purl.org/dc/dcmitype/"/>
    <ds:schemaRef ds:uri="http://purl.org/dc/terms/"/>
    <ds:schemaRef ds:uri="16c05727-aa75-4e4a-9b5f-8a80a1165891"/>
    <ds:schemaRef ds:uri="http://www.w3.org/XML/1998/namespace"/>
    <ds:schemaRef ds:uri="http://schemas.microsoft.com/office/2006/documentManagement/types"/>
    <ds:schemaRef ds:uri="http://schemas.microsoft.com/office/2006/metadata/properties"/>
    <ds:schemaRef ds:uri="71af3243-3dd4-4a8d-8c0d-dd76da1f02a5"/>
    <ds:schemaRef ds:uri="http://purl.org/dc/elements/1.1/"/>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1093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CiscoSans ExtraLight</vt:lpstr>
      <vt:lpstr>Gill Sans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2024-03-24T15:22:07Z</dcterms:created>
  <dcterms:modified xsi:type="dcterms:W3CDTF">2024-03-25T02:38:18Z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