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73" r:id="rId5"/>
    <p:sldId id="274" r:id="rId6"/>
    <p:sldId id="259" r:id="rId7"/>
    <p:sldId id="275" r:id="rId8"/>
    <p:sldId id="260" r:id="rId9"/>
    <p:sldId id="276" r:id="rId10"/>
    <p:sldId id="279" r:id="rId11"/>
    <p:sldId id="261" r:id="rId12"/>
    <p:sldId id="280" r:id="rId13"/>
    <p:sldId id="281" r:id="rId14"/>
    <p:sldId id="282" r:id="rId15"/>
    <p:sldId id="283" r:id="rId16"/>
    <p:sldId id="262" r:id="rId17"/>
    <p:sldId id="268" r:id="rId18"/>
    <p:sldId id="269" r:id="rId19"/>
    <p:sldId id="266" r:id="rId20"/>
    <p:sldId id="277" r:id="rId21"/>
    <p:sldId id="278" r:id="rId22"/>
    <p:sldId id="28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B190EC4-9A01-492E-8A4E-E20063C9EF78}" type="datetimeFigureOut">
              <a:rPr lang="en-IN" smtClean="0"/>
              <a:t>24-03-2024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B2DF8E-C556-417E-B2C5-D1AC0F0BB0B1}"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190EC4-9A01-492E-8A4E-E20063C9EF78}"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2DF8E-C556-417E-B2C5-D1AC0F0BB0B1}"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190EC4-9A01-492E-8A4E-E20063C9EF78}"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2DF8E-C556-417E-B2C5-D1AC0F0BB0B1}"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190EC4-9A01-492E-8A4E-E20063C9EF78}"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2DF8E-C556-417E-B2C5-D1AC0F0BB0B1}"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190EC4-9A01-492E-8A4E-E20063C9EF78}"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2DF8E-C556-417E-B2C5-D1AC0F0BB0B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B190EC4-9A01-492E-8A4E-E20063C9EF78}"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2DF8E-C556-417E-B2C5-D1AC0F0BB0B1}"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190EC4-9A01-492E-8A4E-E20063C9EF78}" type="datetimeFigureOut">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B2DF8E-C556-417E-B2C5-D1AC0F0BB0B1}"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190EC4-9A01-492E-8A4E-E20063C9EF78}"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B2DF8E-C556-417E-B2C5-D1AC0F0BB0B1}"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90EC4-9A01-492E-8A4E-E20063C9EF78}" type="datetimeFigureOut">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B2DF8E-C556-417E-B2C5-D1AC0F0BB0B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190EC4-9A01-492E-8A4E-E20063C9EF78}"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2DF8E-C556-417E-B2C5-D1AC0F0BB0B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190EC4-9A01-492E-8A4E-E20063C9EF78}"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2DF8E-C556-417E-B2C5-D1AC0F0BB0B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B190EC4-9A01-492E-8A4E-E20063C9EF78}" type="datetimeFigureOut">
              <a:rPr lang="en-IN" smtClean="0"/>
              <a:t>24-03-2024</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ACB2DF8E-C556-417E-B2C5-D1AC0F0BB0B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387737"/>
            <a:ext cx="8064896" cy="1731982"/>
          </a:xfrm>
        </p:spPr>
        <p:txBody>
          <a:bodyPr/>
          <a:lstStyle/>
          <a:p>
            <a:r>
              <a:rPr lang="en-US" sz="6600" dirty="0" smtClean="0">
                <a:solidFill>
                  <a:schemeClr val="tx2">
                    <a:lumMod val="75000"/>
                  </a:schemeClr>
                </a:solidFill>
                <a:latin typeface="Bahnschrift Condensed" panose="020B0502040204020203" pitchFamily="34" charset="0"/>
              </a:rPr>
              <a:t>REALTIME AI POWERED SOCIAL MEDIA</a:t>
            </a:r>
            <a:endParaRPr lang="en-IN" sz="6600" dirty="0">
              <a:solidFill>
                <a:schemeClr val="tx2">
                  <a:lumMod val="75000"/>
                </a:schemeClr>
              </a:solidFill>
              <a:latin typeface="Bahnschrift Condensed" panose="020B0502040204020203" pitchFamily="34" charset="0"/>
            </a:endParaRPr>
          </a:p>
        </p:txBody>
      </p:sp>
      <p:sp>
        <p:nvSpPr>
          <p:cNvPr id="3" name="Subtitle 2"/>
          <p:cNvSpPr>
            <a:spLocks noGrp="1"/>
          </p:cNvSpPr>
          <p:nvPr>
            <p:ph type="subTitle" idx="1"/>
          </p:nvPr>
        </p:nvSpPr>
        <p:spPr>
          <a:xfrm>
            <a:off x="1403648" y="3861048"/>
            <a:ext cx="6400800" cy="1299374"/>
          </a:xfrm>
        </p:spPr>
        <p:txBody>
          <a:bodyPr>
            <a:normAutofit/>
          </a:bodyPr>
          <a:lstStyle/>
          <a:p>
            <a:r>
              <a:rPr lang="en-US" sz="1700" dirty="0" smtClean="0">
                <a:effectLst>
                  <a:outerShdw blurRad="38100" dist="38100" dir="2700000" algn="tl">
                    <a:srgbClr val="000000">
                      <a:alpha val="43137"/>
                    </a:srgbClr>
                  </a:outerShdw>
                </a:effectLst>
                <a:latin typeface="Arial Rounded MT Bold" panose="020F0704030504030204" pitchFamily="34" charset="0"/>
              </a:rPr>
              <a:t>A Social media , that embedded with advance AI technologies to empower and begin new social media era</a:t>
            </a:r>
            <a:endParaRPr lang="en-IN" sz="1700" dirty="0">
              <a:effectLst>
                <a:outerShdw blurRad="38100" dist="38100" dir="2700000" algn="tl">
                  <a:srgbClr val="000000">
                    <a:alpha val="43137"/>
                  </a:srgbClr>
                </a:outerShdw>
              </a:effectLst>
              <a:latin typeface="Arial Rounded MT Bold" panose="020F0704030504030204" pitchFamily="34"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104" y="4464584"/>
            <a:ext cx="1889185" cy="188918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688" y="4607058"/>
            <a:ext cx="1675206" cy="1674054"/>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1920" y="4936429"/>
            <a:ext cx="1296144" cy="1015312"/>
          </a:xfrm>
          <a:prstGeom prst="rect">
            <a:avLst/>
          </a:prstGeom>
        </p:spPr>
      </p:pic>
    </p:spTree>
    <p:extLst>
      <p:ext uri="{BB962C8B-B14F-4D97-AF65-F5344CB8AC3E}">
        <p14:creationId xmlns:p14="http://schemas.microsoft.com/office/powerpoint/2010/main" val="2975358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400" b="1"/>
              <a:t>Sign-up </a:t>
            </a:r>
            <a:r>
              <a:rPr lang="en-US" sz="1400" b="1" smtClean="0"/>
              <a:t>Module:</a:t>
            </a:r>
            <a:r>
              <a:rPr lang="en-US" sz="1400" smtClean="0"/>
              <a:t>This module enables new users to create an account on the social media app. </a:t>
            </a:r>
            <a:r>
              <a:rPr lang="en-US" sz="1400" dirty="0" smtClean="0"/>
              <a:t>Users provide basic information such as their name, email address, and password.</a:t>
            </a:r>
            <a:endParaRPr lang="en-IN" sz="1400" smtClean="0"/>
          </a:p>
          <a:p>
            <a:r>
              <a:rPr lang="en-US" sz="1400"/>
              <a:t> </a:t>
            </a:r>
            <a:r>
              <a:rPr lang="en-US" sz="1400" b="1" smtClean="0"/>
              <a:t>Sign-in Module:</a:t>
            </a:r>
            <a:r>
              <a:rPr lang="en-US" sz="1400" smtClean="0"/>
              <a:t>This </a:t>
            </a:r>
            <a:r>
              <a:rPr lang="en-US" sz="1400"/>
              <a:t>module allows users to log in to their account and access the social media platform. </a:t>
            </a:r>
            <a:r>
              <a:rPr lang="en-US" sz="1400" dirty="0"/>
              <a:t>Users enter their email address and password to authenticate their identity</a:t>
            </a:r>
            <a:r>
              <a:rPr lang="en-US" sz="1400" dirty="0" smtClean="0"/>
              <a:t>.</a:t>
            </a:r>
            <a:endParaRPr lang="en-IN" sz="1400" dirty="0"/>
          </a:p>
          <a:p>
            <a:r>
              <a:rPr lang="en-US" sz="1400" b="1" dirty="0"/>
              <a:t>Post </a:t>
            </a:r>
            <a:r>
              <a:rPr lang="en-US" sz="1400" b="1" dirty="0" err="1" smtClean="0"/>
              <a:t>Module:</a:t>
            </a:r>
            <a:r>
              <a:rPr lang="en-US" sz="1400" dirty="0" err="1" smtClean="0"/>
              <a:t>This</a:t>
            </a:r>
            <a:r>
              <a:rPr lang="en-US" sz="1400" dirty="0" smtClean="0"/>
              <a:t> </a:t>
            </a:r>
            <a:r>
              <a:rPr lang="en-US" sz="1400" dirty="0"/>
              <a:t>module enables users to create new social media posts and share them with their audience. Users can write a text post, upload images or videos, and add hashtags and mentions</a:t>
            </a:r>
            <a:r>
              <a:rPr lang="en-US" sz="1400" dirty="0" smtClean="0"/>
              <a:t>.</a:t>
            </a:r>
            <a:endParaRPr lang="en-IN" sz="1400" dirty="0"/>
          </a:p>
          <a:p>
            <a:r>
              <a:rPr lang="en-US" sz="1400" b="1" dirty="0"/>
              <a:t>Like and Comment </a:t>
            </a:r>
            <a:r>
              <a:rPr lang="en-US" sz="1400" b="1" dirty="0" err="1" smtClean="0"/>
              <a:t>Module:</a:t>
            </a:r>
            <a:r>
              <a:rPr lang="en-US" sz="1400" dirty="0" err="1" smtClean="0"/>
              <a:t>This</a:t>
            </a:r>
            <a:r>
              <a:rPr lang="en-US" sz="1400" dirty="0" smtClean="0"/>
              <a:t> </a:t>
            </a:r>
            <a:r>
              <a:rPr lang="en-US" sz="1400" dirty="0"/>
              <a:t>module enables users to interact with social media content by liking posts and leaving comments. Users can express their sentiment towards a post through likes and </a:t>
            </a:r>
            <a:r>
              <a:rPr lang="en-US" sz="1400" dirty="0" smtClean="0"/>
              <a:t>comments.</a:t>
            </a:r>
            <a:endParaRPr lang="en-IN" sz="1400" dirty="0" smtClean="0"/>
          </a:p>
          <a:p>
            <a:r>
              <a:rPr lang="en-US" sz="1400" b="1" dirty="0" smtClean="0"/>
              <a:t>Sentiment </a:t>
            </a:r>
            <a:r>
              <a:rPr lang="en-US" sz="1400" b="1" dirty="0"/>
              <a:t>Analysis </a:t>
            </a:r>
            <a:r>
              <a:rPr lang="en-US" sz="1400" b="1" dirty="0" err="1" smtClean="0"/>
              <a:t>Module:</a:t>
            </a:r>
            <a:r>
              <a:rPr lang="en-US" sz="1400" dirty="0" err="1" smtClean="0"/>
              <a:t>This</a:t>
            </a:r>
            <a:r>
              <a:rPr lang="en-US" sz="1400" dirty="0" smtClean="0"/>
              <a:t> </a:t>
            </a:r>
            <a:r>
              <a:rPr lang="en-US" sz="1400" dirty="0"/>
              <a:t>module analyzes the sentiment and mood of the social media content. It uses advanced algorithms to classify the sentiment of the content as positive, negative, or neutral</a:t>
            </a:r>
            <a:r>
              <a:rPr lang="en-US" sz="1400" dirty="0" smtClean="0"/>
              <a:t>.</a:t>
            </a:r>
            <a:endParaRPr lang="en-IN" sz="1400"/>
          </a:p>
          <a:p>
            <a:r>
              <a:rPr lang="en-US" sz="1400" b="1" smtClean="0"/>
              <a:t>Reporting </a:t>
            </a:r>
            <a:r>
              <a:rPr lang="en-US" sz="1400" b="1"/>
              <a:t>and </a:t>
            </a:r>
            <a:r>
              <a:rPr lang="en-US" sz="1400" b="1"/>
              <a:t>Visualization </a:t>
            </a:r>
            <a:r>
              <a:rPr lang="en-US" sz="1400" b="1" smtClean="0"/>
              <a:t>Module:</a:t>
            </a:r>
            <a:r>
              <a:rPr lang="en-US" sz="1400" smtClean="0"/>
              <a:t>This </a:t>
            </a:r>
            <a:r>
              <a:rPr lang="en-US" sz="1400"/>
              <a:t>module generates reports and visualizations that provide insights into sentiment trends, audience engagement, and other key metrics. </a:t>
            </a:r>
            <a:r>
              <a:rPr lang="en-US" sz="1400" dirty="0"/>
              <a:t>The reports can be customized to fit the specific needs of different organizations and can be exported in various formats.</a:t>
            </a:r>
            <a:endParaRPr lang="en-IN" sz="1400"/>
          </a:p>
          <a:p>
            <a:endParaRPr lang="en-IN" sz="1300" dirty="0"/>
          </a:p>
          <a:p>
            <a:endParaRPr lang="en-IN" sz="1300" dirty="0"/>
          </a:p>
        </p:txBody>
      </p:sp>
      <p:sp>
        <p:nvSpPr>
          <p:cNvPr id="3" name="Title 2"/>
          <p:cNvSpPr>
            <a:spLocks noGrp="1"/>
          </p:cNvSpPr>
          <p:nvPr>
            <p:ph type="title"/>
          </p:nvPr>
        </p:nvSpPr>
        <p:spPr/>
        <p:txBody>
          <a:bodyPr/>
          <a:lstStyle/>
          <a:p>
            <a:r>
              <a:rPr lang="en-US" smtClean="0"/>
              <a:t>MODULES</a:t>
            </a:r>
            <a:endParaRPr lang="en-IN"/>
          </a:p>
        </p:txBody>
      </p:sp>
    </p:spTree>
    <p:extLst>
      <p:ext uri="{BB962C8B-B14F-4D97-AF65-F5344CB8AC3E}">
        <p14:creationId xmlns:p14="http://schemas.microsoft.com/office/powerpoint/2010/main" val="1148011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2276872"/>
            <a:ext cx="7128792" cy="3878263"/>
          </a:xfrm>
        </p:spPr>
      </p:pic>
    </p:spTree>
    <p:extLst>
      <p:ext uri="{BB962C8B-B14F-4D97-AF65-F5344CB8AC3E}">
        <p14:creationId xmlns:p14="http://schemas.microsoft.com/office/powerpoint/2010/main" val="3675264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USECASE DIAGRAM</a:t>
            </a:r>
            <a:endParaRPr lang="en-IN"/>
          </a:p>
        </p:txBody>
      </p:sp>
      <p:pic>
        <p:nvPicPr>
          <p:cNvPr id="4" name="image2.jpeg"/>
          <p:cNvPicPr>
            <a:picLocks noGrp="1"/>
          </p:cNvPicPr>
          <p:nvPr>
            <p:ph idx="1"/>
          </p:nvPr>
        </p:nvPicPr>
        <p:blipFill>
          <a:blip r:embed="rId2" cstate="print"/>
          <a:stretch>
            <a:fillRect/>
          </a:stretch>
        </p:blipFill>
        <p:spPr>
          <a:xfrm>
            <a:off x="1187624" y="2247900"/>
            <a:ext cx="6840760" cy="3878263"/>
          </a:xfrm>
          <a:prstGeom prst="rect">
            <a:avLst/>
          </a:prstGeom>
        </p:spPr>
      </p:pic>
    </p:spTree>
    <p:extLst>
      <p:ext uri="{BB962C8B-B14F-4D97-AF65-F5344CB8AC3E}">
        <p14:creationId xmlns:p14="http://schemas.microsoft.com/office/powerpoint/2010/main" val="2411936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SEQUENCE DIAGRAM</a:t>
            </a:r>
            <a:endParaRPr lang="en-IN"/>
          </a:p>
        </p:txBody>
      </p:sp>
      <p:pic>
        <p:nvPicPr>
          <p:cNvPr id="4" name="image4.png"/>
          <p:cNvPicPr>
            <a:picLocks noGrp="1"/>
          </p:cNvPicPr>
          <p:nvPr>
            <p:ph idx="1"/>
          </p:nvPr>
        </p:nvPicPr>
        <p:blipFill>
          <a:blip r:embed="rId2" cstate="print"/>
          <a:stretch>
            <a:fillRect/>
          </a:stretch>
        </p:blipFill>
        <p:spPr>
          <a:xfrm>
            <a:off x="1835696" y="2247900"/>
            <a:ext cx="5904656" cy="3878263"/>
          </a:xfrm>
          <a:prstGeom prst="rect">
            <a:avLst/>
          </a:prstGeom>
        </p:spPr>
      </p:pic>
    </p:spTree>
    <p:extLst>
      <p:ext uri="{BB962C8B-B14F-4D97-AF65-F5344CB8AC3E}">
        <p14:creationId xmlns:p14="http://schemas.microsoft.com/office/powerpoint/2010/main" val="1896008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ER DIAGRAM</a:t>
            </a:r>
            <a:endParaRPr lang="en-IN"/>
          </a:p>
        </p:txBody>
      </p:sp>
      <p:pic>
        <p:nvPicPr>
          <p:cNvPr id="4" name="image6.png"/>
          <p:cNvPicPr>
            <a:picLocks noGrp="1"/>
          </p:cNvPicPr>
          <p:nvPr>
            <p:ph idx="1"/>
          </p:nvPr>
        </p:nvPicPr>
        <p:blipFill>
          <a:blip r:embed="rId2" cstate="print"/>
          <a:stretch>
            <a:fillRect/>
          </a:stretch>
        </p:blipFill>
        <p:spPr>
          <a:xfrm>
            <a:off x="1326261" y="1988840"/>
            <a:ext cx="6480719" cy="4641379"/>
          </a:xfrm>
          <a:prstGeom prst="rect">
            <a:avLst/>
          </a:prstGeom>
        </p:spPr>
      </p:pic>
    </p:spTree>
    <p:extLst>
      <p:ext uri="{BB962C8B-B14F-4D97-AF65-F5344CB8AC3E}">
        <p14:creationId xmlns:p14="http://schemas.microsoft.com/office/powerpoint/2010/main" val="3682530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CLASS DIAGRAM</a:t>
            </a:r>
            <a:endParaRPr lang="en-IN"/>
          </a:p>
        </p:txBody>
      </p:sp>
      <p:pic>
        <p:nvPicPr>
          <p:cNvPr id="4" name="image3.jpeg"/>
          <p:cNvPicPr>
            <a:picLocks noGrp="1"/>
          </p:cNvPicPr>
          <p:nvPr>
            <p:ph idx="1"/>
          </p:nvPr>
        </p:nvPicPr>
        <p:blipFill>
          <a:blip r:embed="rId2" cstate="print"/>
          <a:stretch>
            <a:fillRect/>
          </a:stretch>
        </p:blipFill>
        <p:spPr>
          <a:xfrm>
            <a:off x="698500" y="2434734"/>
            <a:ext cx="7747000" cy="3504595"/>
          </a:xfrm>
          <a:prstGeom prst="rect">
            <a:avLst/>
          </a:prstGeom>
        </p:spPr>
      </p:pic>
    </p:spTree>
    <p:extLst>
      <p:ext uri="{BB962C8B-B14F-4D97-AF65-F5344CB8AC3E}">
        <p14:creationId xmlns:p14="http://schemas.microsoft.com/office/powerpoint/2010/main" val="3862970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Html</a:t>
            </a:r>
          </a:p>
          <a:p>
            <a:r>
              <a:rPr lang="en-US" dirty="0" err="1" smtClean="0"/>
              <a:t>Css</a:t>
            </a:r>
            <a:endParaRPr lang="en-US" dirty="0" smtClean="0"/>
          </a:p>
          <a:p>
            <a:r>
              <a:rPr lang="en-US" dirty="0" err="1" smtClean="0"/>
              <a:t>Javascript</a:t>
            </a:r>
            <a:endParaRPr lang="en-US" dirty="0" smtClean="0"/>
          </a:p>
          <a:p>
            <a:r>
              <a:rPr lang="en-US" dirty="0" smtClean="0"/>
              <a:t>Bootstrap</a:t>
            </a:r>
          </a:p>
          <a:p>
            <a:r>
              <a:rPr lang="en-US" dirty="0" smtClean="0"/>
              <a:t>Python</a:t>
            </a:r>
          </a:p>
          <a:p>
            <a:r>
              <a:rPr lang="en-US" dirty="0" smtClean="0"/>
              <a:t>Django</a:t>
            </a:r>
          </a:p>
          <a:p>
            <a:r>
              <a:rPr lang="en-US" dirty="0" smtClean="0"/>
              <a:t>Machine learning</a:t>
            </a:r>
          </a:p>
          <a:p>
            <a:pPr marL="0" indent="0">
              <a:buNone/>
            </a:pPr>
            <a:endParaRPr lang="en-IN" dirty="0"/>
          </a:p>
        </p:txBody>
      </p:sp>
      <p:sp>
        <p:nvSpPr>
          <p:cNvPr id="3" name="Title 2"/>
          <p:cNvSpPr>
            <a:spLocks noGrp="1"/>
          </p:cNvSpPr>
          <p:nvPr>
            <p:ph type="title"/>
          </p:nvPr>
        </p:nvSpPr>
        <p:spPr/>
        <p:txBody>
          <a:bodyPr/>
          <a:lstStyle/>
          <a:p>
            <a:r>
              <a:rPr lang="en-US" dirty="0" smtClean="0"/>
              <a:t>Tech Stack</a:t>
            </a:r>
            <a:endParaRPr lang="en-IN" dirty="0"/>
          </a:p>
        </p:txBody>
      </p:sp>
    </p:spTree>
    <p:extLst>
      <p:ext uri="{BB962C8B-B14F-4D97-AF65-F5344CB8AC3E}">
        <p14:creationId xmlns:p14="http://schemas.microsoft.com/office/powerpoint/2010/main" val="1940612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US" dirty="0" smtClean="0"/>
              <a:t>Hard </a:t>
            </a:r>
            <a:r>
              <a:rPr lang="en-US" dirty="0"/>
              <a:t>Disk : 250GB and Above</a:t>
            </a:r>
          </a:p>
          <a:p>
            <a:pPr fontAlgn="base"/>
            <a:r>
              <a:rPr lang="en-US" dirty="0"/>
              <a:t>RAM :        4GB and Above</a:t>
            </a:r>
          </a:p>
          <a:p>
            <a:pPr fontAlgn="base"/>
            <a:r>
              <a:rPr lang="en-US" dirty="0"/>
              <a:t>Processor : i3 and </a:t>
            </a:r>
            <a:r>
              <a:rPr lang="en-US" dirty="0" smtClean="0"/>
              <a:t>Above</a:t>
            </a:r>
          </a:p>
          <a:p>
            <a:r>
              <a:rPr lang="en-IN" dirty="0"/>
              <a:t>Windows 7(1no)</a:t>
            </a:r>
          </a:p>
          <a:p>
            <a:pPr marL="0" indent="0">
              <a:buNone/>
            </a:pPr>
            <a:endParaRPr lang="en-IN" dirty="0"/>
          </a:p>
        </p:txBody>
      </p:sp>
      <p:sp>
        <p:nvSpPr>
          <p:cNvPr id="3" name="Title 2"/>
          <p:cNvSpPr>
            <a:spLocks noGrp="1"/>
          </p:cNvSpPr>
          <p:nvPr>
            <p:ph type="title"/>
          </p:nvPr>
        </p:nvSpPr>
        <p:spPr/>
        <p:txBody>
          <a:bodyPr/>
          <a:lstStyle/>
          <a:p>
            <a:r>
              <a:rPr lang="en-US" b="1" u="sng" dirty="0" smtClean="0"/>
              <a:t/>
            </a:r>
            <a:br>
              <a:rPr lang="en-US" b="1" u="sng" dirty="0" smtClean="0"/>
            </a:br>
            <a:r>
              <a:rPr lang="en-US" b="1" u="sng" dirty="0" smtClean="0"/>
              <a:t>HARDWARE </a:t>
            </a:r>
            <a:r>
              <a:rPr lang="en-US" b="1" u="sng" dirty="0"/>
              <a:t>REQUIREMENTS</a:t>
            </a:r>
            <a:br>
              <a:rPr lang="en-US" b="1" u="sng" dirty="0"/>
            </a:br>
            <a:endParaRPr lang="en-IN" dirty="0"/>
          </a:p>
        </p:txBody>
      </p:sp>
    </p:spTree>
    <p:extLst>
      <p:ext uri="{BB962C8B-B14F-4D97-AF65-F5344CB8AC3E}">
        <p14:creationId xmlns:p14="http://schemas.microsoft.com/office/powerpoint/2010/main" val="548529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Advanced AI Integration:</a:t>
            </a:r>
            <a:r>
              <a:rPr lang="en-US" dirty="0"/>
              <a:t> Explore more sophisticated AI algorithms for improved content recommendation and moderation.</a:t>
            </a:r>
          </a:p>
          <a:p>
            <a:r>
              <a:rPr lang="en-US" b="1" dirty="0"/>
              <a:t>Global Expansion:</a:t>
            </a:r>
            <a:r>
              <a:rPr lang="en-US" dirty="0"/>
              <a:t> Expand user base by entering new markets and demographics.</a:t>
            </a:r>
          </a:p>
          <a:p>
            <a:r>
              <a:rPr lang="en-US" b="1" dirty="0"/>
              <a:t>Privacy Enhancement:</a:t>
            </a:r>
            <a:r>
              <a:rPr lang="en-US" dirty="0"/>
              <a:t> Implement additional privacy features to ensure user data security.</a:t>
            </a:r>
          </a:p>
          <a:p>
            <a:r>
              <a:rPr lang="en-US" b="1" dirty="0"/>
              <a:t>AR/VR Integration:</a:t>
            </a:r>
            <a:r>
              <a:rPr lang="en-US" dirty="0"/>
              <a:t> Integrate AR/VR technologies for immersive social media experiences.</a:t>
            </a:r>
          </a:p>
          <a:p>
            <a:r>
              <a:rPr lang="en-US" b="1" dirty="0" err="1"/>
              <a:t>Blockchain</a:t>
            </a:r>
            <a:r>
              <a:rPr lang="en-US" b="1" dirty="0"/>
              <a:t> Implementation:</a:t>
            </a:r>
            <a:r>
              <a:rPr lang="en-US" dirty="0"/>
              <a:t> Enhance transparency and security with </a:t>
            </a:r>
            <a:r>
              <a:rPr lang="en-US" dirty="0" err="1"/>
              <a:t>blockchain</a:t>
            </a:r>
            <a:r>
              <a:rPr lang="en-US" dirty="0"/>
              <a:t> technology.</a:t>
            </a:r>
          </a:p>
          <a:p>
            <a:r>
              <a:rPr lang="en-US" b="1" dirty="0"/>
              <a:t>Localization:</a:t>
            </a:r>
            <a:r>
              <a:rPr lang="en-US" dirty="0"/>
              <a:t> Adapt app features and content to cater to diverse cultures and languages.</a:t>
            </a:r>
          </a:p>
          <a:p>
            <a:r>
              <a:rPr lang="en-US" b="1" dirty="0"/>
              <a:t>Partnerships:</a:t>
            </a:r>
            <a:r>
              <a:rPr lang="en-US" dirty="0"/>
              <a:t> Collaborate with content creators and brands for innovative content and monetization.</a:t>
            </a:r>
          </a:p>
          <a:p>
            <a:r>
              <a:rPr lang="en-US" b="1" dirty="0"/>
              <a:t>Continuous Innovation:</a:t>
            </a:r>
            <a:r>
              <a:rPr lang="en-US" dirty="0"/>
              <a:t> Regular updates based on user feedback and emerging trends to stay competitive.</a:t>
            </a:r>
          </a:p>
          <a:p>
            <a:endParaRPr lang="en-IN" dirty="0"/>
          </a:p>
        </p:txBody>
      </p:sp>
      <p:sp>
        <p:nvSpPr>
          <p:cNvPr id="3" name="Title 2"/>
          <p:cNvSpPr>
            <a:spLocks noGrp="1"/>
          </p:cNvSpPr>
          <p:nvPr>
            <p:ph type="title"/>
          </p:nvPr>
        </p:nvSpPr>
        <p:spPr/>
        <p:txBody>
          <a:bodyPr/>
          <a:lstStyle/>
          <a:p>
            <a:r>
              <a:rPr lang="en-US" dirty="0" smtClean="0"/>
              <a:t>FUTURE SCOPE</a:t>
            </a:r>
            <a:endParaRPr lang="en-IN" dirty="0"/>
          </a:p>
        </p:txBody>
      </p:sp>
    </p:spTree>
    <p:extLst>
      <p:ext uri="{BB962C8B-B14F-4D97-AF65-F5344CB8AC3E}">
        <p14:creationId xmlns:p14="http://schemas.microsoft.com/office/powerpoint/2010/main" val="480509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AI-powered social media with sentiment analysis can provide valuable insights into the emotions and opinions expressed in social media content. The platform can help organizations make informed decisions, respond to customer needs and concerns, and identify emerging trends and opportunities. The system requirements for such a platform are significant, but the improvements in performance can be significant when compared to traditional sentiment analysis methods.</a:t>
            </a:r>
            <a:endParaRPr lang="en-IN" dirty="0"/>
          </a:p>
        </p:txBody>
      </p:sp>
      <p:sp>
        <p:nvSpPr>
          <p:cNvPr id="3" name="Title 2"/>
          <p:cNvSpPr>
            <a:spLocks noGrp="1"/>
          </p:cNvSpPr>
          <p:nvPr>
            <p:ph type="title"/>
          </p:nvPr>
        </p:nvSpPr>
        <p:spPr/>
        <p:txBody>
          <a:bodyPr/>
          <a:lstStyle/>
          <a:p>
            <a:r>
              <a:rPr lang="en-US" dirty="0" smtClean="0"/>
              <a:t>Conclusion</a:t>
            </a:r>
            <a:endParaRPr lang="en-IN" dirty="0"/>
          </a:p>
        </p:txBody>
      </p:sp>
    </p:spTree>
    <p:extLst>
      <p:ext uri="{BB962C8B-B14F-4D97-AF65-F5344CB8AC3E}">
        <p14:creationId xmlns:p14="http://schemas.microsoft.com/office/powerpoint/2010/main" val="4239420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latin typeface="Bahnschrift Condensed" panose="020B0502040204020203" pitchFamily="34" charset="0"/>
              </a:rPr>
              <a:t>REALTIME AI POWERED SOCIAL MEDIA</a:t>
            </a:r>
            <a:endParaRPr lang="en-IN" dirty="0"/>
          </a:p>
        </p:txBody>
      </p:sp>
      <p:sp>
        <p:nvSpPr>
          <p:cNvPr id="3" name="Content Placeholder 2"/>
          <p:cNvSpPr>
            <a:spLocks noGrp="1"/>
          </p:cNvSpPr>
          <p:nvPr>
            <p:ph sz="quarter" idx="13"/>
          </p:nvPr>
        </p:nvSpPr>
        <p:spPr/>
        <p:txBody>
          <a:bodyPr/>
          <a:lstStyle/>
          <a:p>
            <a:pPr marL="0" indent="0">
              <a:buNone/>
            </a:pPr>
            <a:endParaRPr lang="en-US" b="1" smtClean="0"/>
          </a:p>
          <a:p>
            <a:pPr marL="0" indent="0">
              <a:buNone/>
            </a:pPr>
            <a:r>
              <a:rPr lang="en-US" b="1" dirty="0" smtClean="0"/>
              <a:t>TEAM MEMBERS</a:t>
            </a:r>
            <a:r>
              <a:rPr lang="en-US" dirty="0" smtClean="0"/>
              <a:t/>
            </a:r>
            <a:br>
              <a:rPr lang="en-US" dirty="0" smtClean="0"/>
            </a:br>
            <a:r>
              <a:rPr lang="en-US" dirty="0" smtClean="0"/>
              <a:t>RANJITH S</a:t>
            </a:r>
            <a:br>
              <a:rPr lang="en-US" dirty="0" smtClean="0"/>
            </a:br>
            <a:r>
              <a:rPr lang="en-US" dirty="0" smtClean="0"/>
              <a:t>(211420104221)</a:t>
            </a:r>
          </a:p>
          <a:p>
            <a:pPr marL="0" indent="0">
              <a:buNone/>
            </a:pPr>
            <a:endParaRPr lang="en-US" dirty="0" smtClean="0"/>
          </a:p>
          <a:p>
            <a:pPr marL="0" indent="0">
              <a:buNone/>
            </a:pPr>
            <a:r>
              <a:rPr lang="en-US" dirty="0" smtClean="0"/>
              <a:t>PRITHVIRAJ M</a:t>
            </a:r>
          </a:p>
          <a:p>
            <a:pPr marL="0" indent="0">
              <a:buNone/>
            </a:pPr>
            <a:r>
              <a:rPr lang="en-US" dirty="0" smtClean="0"/>
              <a:t>(211420104204)</a:t>
            </a:r>
          </a:p>
          <a:p>
            <a:pPr marL="0" indent="0">
              <a:buNone/>
            </a:pPr>
            <a:endParaRPr lang="en-IN"/>
          </a:p>
        </p:txBody>
      </p:sp>
      <p:sp>
        <p:nvSpPr>
          <p:cNvPr id="4" name="Content Placeholder 3"/>
          <p:cNvSpPr>
            <a:spLocks noGrp="1"/>
          </p:cNvSpPr>
          <p:nvPr>
            <p:ph sz="quarter" idx="14"/>
          </p:nvPr>
        </p:nvSpPr>
        <p:spPr/>
        <p:txBody>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OUR GUIDE</a:t>
            </a:r>
            <a:r>
              <a:rPr lang="en-US" dirty="0" smtClean="0"/>
              <a:t/>
            </a:r>
            <a:br>
              <a:rPr lang="en-US" dirty="0" smtClean="0"/>
            </a:br>
            <a:r>
              <a:rPr lang="en-US" b="1" dirty="0" smtClean="0"/>
              <a:t>Mr</a:t>
            </a:r>
            <a:r>
              <a:rPr lang="en-US" b="1" dirty="0"/>
              <a:t>. </a:t>
            </a:r>
            <a:r>
              <a:rPr lang="en-US" b="1" smtClean="0"/>
              <a:t>D ELANGOVAN</a:t>
            </a:r>
            <a:r>
              <a:rPr lang="en-US" b="1" dirty="0"/>
              <a:t>, M.E, </a:t>
            </a:r>
            <a:r>
              <a:rPr lang="en-US" b="1" dirty="0" err="1"/>
              <a:t>Ph.D</a:t>
            </a:r>
            <a:endParaRPr lang="en-IN"/>
          </a:p>
        </p:txBody>
      </p:sp>
    </p:spTree>
    <p:extLst>
      <p:ext uri="{BB962C8B-B14F-4D97-AF65-F5344CB8AC3E}">
        <p14:creationId xmlns:p14="http://schemas.microsoft.com/office/powerpoint/2010/main" val="2009544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IN" sz="1600" dirty="0"/>
              <a:t>[1] Andrey </a:t>
            </a:r>
            <a:r>
              <a:rPr lang="en-IN" sz="1600" dirty="0" err="1"/>
              <a:t>Bogomolov</a:t>
            </a:r>
            <a:r>
              <a:rPr lang="en-IN" sz="1600" dirty="0"/>
              <a:t>, Bruno </a:t>
            </a:r>
            <a:r>
              <a:rPr lang="en-IN" sz="1600" dirty="0" err="1"/>
              <a:t>Lepri</a:t>
            </a:r>
            <a:r>
              <a:rPr lang="en-IN" sz="1600" dirty="0"/>
              <a:t>, </a:t>
            </a:r>
            <a:r>
              <a:rPr lang="en-IN" sz="1600" dirty="0" err="1"/>
              <a:t>Michela</a:t>
            </a:r>
            <a:r>
              <a:rPr lang="en-IN" sz="1600" dirty="0"/>
              <a:t> Ferron, Fabio </a:t>
            </a:r>
            <a:r>
              <a:rPr lang="en-IN" sz="1600" dirty="0" err="1"/>
              <a:t>Pianesi</a:t>
            </a:r>
            <a:r>
              <a:rPr lang="en-IN" sz="1600" dirty="0"/>
              <a:t>, and Alex </a:t>
            </a:r>
            <a:r>
              <a:rPr lang="en-IN" sz="1600" dirty="0" err="1"/>
              <a:t>Pentland</a:t>
            </a:r>
            <a:r>
              <a:rPr lang="en-IN" sz="1600" dirty="0"/>
              <a:t>. Daily stress recognition from mobile phone data, weather conditions, and individual traits. In ACM International Conference on Multimedia, pages 477–486, 2014</a:t>
            </a:r>
            <a:r>
              <a:rPr lang="en-IN" sz="1600" dirty="0" smtClean="0"/>
              <a:t>.</a:t>
            </a:r>
          </a:p>
          <a:p>
            <a:r>
              <a:rPr lang="en-IN" sz="1600" dirty="0" smtClean="0"/>
              <a:t> </a:t>
            </a:r>
            <a:r>
              <a:rPr lang="en-IN" sz="1600" dirty="0"/>
              <a:t>[2] </a:t>
            </a:r>
            <a:r>
              <a:rPr lang="en-IN" sz="1600" dirty="0" err="1"/>
              <a:t>Huijie</a:t>
            </a:r>
            <a:r>
              <a:rPr lang="en-IN" sz="1600" dirty="0"/>
              <a:t> Lin, </a:t>
            </a:r>
            <a:r>
              <a:rPr lang="en-IN" sz="1600" dirty="0" err="1"/>
              <a:t>Jia</a:t>
            </a:r>
            <a:r>
              <a:rPr lang="en-IN" sz="1600" dirty="0"/>
              <a:t> </a:t>
            </a:r>
            <a:r>
              <a:rPr lang="en-IN" sz="1600" dirty="0" err="1"/>
              <a:t>Jia</a:t>
            </a:r>
            <a:r>
              <a:rPr lang="en-IN" sz="1600" dirty="0"/>
              <a:t>, </a:t>
            </a:r>
            <a:r>
              <a:rPr lang="en-IN" sz="1600" dirty="0" err="1"/>
              <a:t>Jiezhon</a:t>
            </a:r>
            <a:r>
              <a:rPr lang="en-IN" sz="1600" dirty="0"/>
              <a:t> </a:t>
            </a:r>
            <a:r>
              <a:rPr lang="en-IN" sz="1600" dirty="0" err="1"/>
              <a:t>Qiu</a:t>
            </a:r>
            <a:r>
              <a:rPr lang="en-IN" sz="1600" dirty="0"/>
              <a:t>, </a:t>
            </a:r>
            <a:r>
              <a:rPr lang="en-IN" sz="1600" dirty="0" err="1"/>
              <a:t>Yongfeng</a:t>
            </a:r>
            <a:r>
              <a:rPr lang="en-IN" sz="1600" dirty="0"/>
              <a:t> Zhang, </a:t>
            </a:r>
            <a:r>
              <a:rPr lang="en-IN" sz="1600" dirty="0" err="1"/>
              <a:t>Lexing</a:t>
            </a:r>
            <a:r>
              <a:rPr lang="en-IN" sz="1600" dirty="0"/>
              <a:t> </a:t>
            </a:r>
            <a:r>
              <a:rPr lang="en-IN" sz="1600" dirty="0" err="1"/>
              <a:t>Xie</a:t>
            </a:r>
            <a:r>
              <a:rPr lang="en-IN" sz="1600" dirty="0"/>
              <a:t>, </a:t>
            </a:r>
            <a:r>
              <a:rPr lang="en-IN" sz="1600" dirty="0" err="1"/>
              <a:t>Jie</a:t>
            </a:r>
            <a:r>
              <a:rPr lang="en-IN" sz="1600" dirty="0"/>
              <a:t> Tang, Ling Feng, and Tat-Seng Chua, “Detecting Stress Based on Social Interactions in Social Networks”, IEEE Transactions on Knowledge and Data Engineering, 2017. </a:t>
            </a:r>
            <a:endParaRPr lang="en-IN" sz="1600" dirty="0" smtClean="0"/>
          </a:p>
          <a:p>
            <a:r>
              <a:rPr lang="en-IN" sz="1600" dirty="0" smtClean="0"/>
              <a:t>[</a:t>
            </a:r>
            <a:r>
              <a:rPr lang="en-IN" sz="1600" dirty="0"/>
              <a:t>3] </a:t>
            </a:r>
            <a:r>
              <a:rPr lang="en-IN" sz="1600" dirty="0" err="1"/>
              <a:t>Xiaojun</a:t>
            </a:r>
            <a:r>
              <a:rPr lang="en-IN" sz="1600" dirty="0"/>
              <a:t> Chang, Yi Yang, Alexander G Hauptmann, Eric P Xing, and </a:t>
            </a:r>
            <a:r>
              <a:rPr lang="en-IN" sz="1600" dirty="0" err="1"/>
              <a:t>YaoLiang</a:t>
            </a:r>
            <a:r>
              <a:rPr lang="en-IN" sz="1600" dirty="0"/>
              <a:t> Yu. Semantic concept discovery for large-scale zero-shot event detection. In Proceedings of International Joint Conference on Artificial Intelligence, pages 2234–2240, 2015</a:t>
            </a:r>
            <a:r>
              <a:rPr lang="en-IN" sz="1600" dirty="0" smtClean="0"/>
              <a:t>.</a:t>
            </a:r>
          </a:p>
          <a:p>
            <a:r>
              <a:rPr lang="en-IN" sz="1600" dirty="0" smtClean="0"/>
              <a:t> [4] Li-fang Zhang, -Occupational stress teaching approach among Chinese academics, Educational Psychology, Volume 29, Issue 2, March 2009, pages 203 – 219.</a:t>
            </a:r>
          </a:p>
        </p:txBody>
      </p:sp>
      <p:sp>
        <p:nvSpPr>
          <p:cNvPr id="3" name="Title 2"/>
          <p:cNvSpPr>
            <a:spLocks noGrp="1"/>
          </p:cNvSpPr>
          <p:nvPr>
            <p:ph type="title"/>
          </p:nvPr>
        </p:nvSpPr>
        <p:spPr/>
        <p:txBody>
          <a:bodyPr/>
          <a:lstStyle/>
          <a:p>
            <a:r>
              <a:rPr lang="en-US" smtClean="0"/>
              <a:t>REFERENCES</a:t>
            </a:r>
            <a:endParaRPr lang="en-IN"/>
          </a:p>
        </p:txBody>
      </p:sp>
    </p:spTree>
    <p:extLst>
      <p:ext uri="{BB962C8B-B14F-4D97-AF65-F5344CB8AC3E}">
        <p14:creationId xmlns:p14="http://schemas.microsoft.com/office/powerpoint/2010/main" val="1604781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1" y="559398"/>
            <a:ext cx="8128471" cy="5566765"/>
          </a:xfrm>
        </p:spPr>
        <p:txBody>
          <a:bodyPr>
            <a:normAutofit/>
          </a:bodyPr>
          <a:lstStyle/>
          <a:p>
            <a:r>
              <a:rPr lang="en-IN" sz="1600" dirty="0"/>
              <a:t> [5] Q. Li, Y. </a:t>
            </a:r>
            <a:r>
              <a:rPr lang="en-IN" sz="1600" dirty="0" err="1"/>
              <a:t>Xue</a:t>
            </a:r>
            <a:r>
              <a:rPr lang="en-IN" sz="1600" dirty="0"/>
              <a:t>, J. </a:t>
            </a:r>
            <a:r>
              <a:rPr lang="en-IN" sz="1600" dirty="0" err="1"/>
              <a:t>Jia</a:t>
            </a:r>
            <a:r>
              <a:rPr lang="en-IN" sz="1600" dirty="0"/>
              <a:t>, and L. Feng, “Helping teenagers relieve psychological pressures: A microblog based system,” in EDBT, 2014.</a:t>
            </a:r>
          </a:p>
          <a:p>
            <a:r>
              <a:rPr lang="en-IN" sz="1600" dirty="0"/>
              <a:t> [6] Aditya </a:t>
            </a:r>
            <a:r>
              <a:rPr lang="en-IN" sz="1600" dirty="0" err="1"/>
              <a:t>Mogadala</a:t>
            </a:r>
            <a:r>
              <a:rPr lang="en-IN" sz="1600" dirty="0"/>
              <a:t>, “Twitter User </a:t>
            </a:r>
            <a:r>
              <a:rPr lang="en-IN" sz="1600" dirty="0" err="1"/>
              <a:t>Behavior</a:t>
            </a:r>
            <a:r>
              <a:rPr lang="en-IN" sz="1600" dirty="0"/>
              <a:t> Understanding with Mood Transition Prediction” 20 [7] </a:t>
            </a:r>
            <a:r>
              <a:rPr lang="en-IN" sz="1600" dirty="0" err="1"/>
              <a:t>Yuanyuan</a:t>
            </a:r>
            <a:r>
              <a:rPr lang="en-IN" sz="1600" dirty="0"/>
              <a:t> </a:t>
            </a:r>
            <a:r>
              <a:rPr lang="en-IN" sz="1600" dirty="0" err="1"/>
              <a:t>Xue</a:t>
            </a:r>
            <a:r>
              <a:rPr lang="en-IN" sz="1600" dirty="0"/>
              <a:t>, Qi Li , Li </a:t>
            </a:r>
            <a:r>
              <a:rPr lang="en-IN" sz="1600" dirty="0" err="1"/>
              <a:t>Jin</a:t>
            </a:r>
            <a:r>
              <a:rPr lang="en-IN" sz="1600" dirty="0"/>
              <a:t>, Ling Feng, David A. </a:t>
            </a:r>
            <a:r>
              <a:rPr lang="en-IN" sz="1600" dirty="0" err="1"/>
              <a:t>Clifton,Gari</a:t>
            </a:r>
            <a:r>
              <a:rPr lang="en-IN" sz="1600" dirty="0"/>
              <a:t> D. Clifford ,“Detecting Adolescent Psychological Pressures from Micro-Blog”, 2013.</a:t>
            </a:r>
          </a:p>
          <a:p>
            <a:r>
              <a:rPr lang="en-IN" sz="1600" dirty="0"/>
              <a:t> [8] </a:t>
            </a:r>
            <a:r>
              <a:rPr lang="en-IN" sz="1600" dirty="0" err="1"/>
              <a:t>Wanxiang</a:t>
            </a:r>
            <a:r>
              <a:rPr lang="en-IN" sz="1600" dirty="0"/>
              <a:t> </a:t>
            </a:r>
            <a:r>
              <a:rPr lang="en-IN" sz="1600" dirty="0" err="1"/>
              <a:t>Che</a:t>
            </a:r>
            <a:r>
              <a:rPr lang="en-IN" sz="1600" dirty="0"/>
              <a:t>, </a:t>
            </a:r>
            <a:r>
              <a:rPr lang="en-IN" sz="1600" dirty="0" err="1"/>
              <a:t>Zhenghua</a:t>
            </a:r>
            <a:r>
              <a:rPr lang="en-IN" sz="1600" dirty="0"/>
              <a:t> Li, and Ting Liu. </a:t>
            </a:r>
            <a:r>
              <a:rPr lang="en-IN" sz="1600" dirty="0" err="1"/>
              <a:t>Ltp</a:t>
            </a:r>
            <a:r>
              <a:rPr lang="en-IN" sz="1600" dirty="0"/>
              <a:t>: A Chinese language technology platform. In Proceedings of International Conference on Computational Linguistics, pages 13–16, 2010. </a:t>
            </a:r>
            <a:endParaRPr lang="en-IN" sz="1600" dirty="0" smtClean="0"/>
          </a:p>
          <a:p>
            <a:r>
              <a:rPr lang="en-IN" sz="1600" dirty="0"/>
              <a:t>[9] </a:t>
            </a:r>
            <a:r>
              <a:rPr lang="en-IN" sz="1600" dirty="0" err="1"/>
              <a:t>Chih</a:t>
            </a:r>
            <a:r>
              <a:rPr lang="en-IN" sz="1600" dirty="0"/>
              <a:t> </a:t>
            </a:r>
            <a:r>
              <a:rPr lang="en-IN" sz="1600" dirty="0" err="1"/>
              <a:t>chung</a:t>
            </a:r>
            <a:r>
              <a:rPr lang="en-IN" sz="1600" dirty="0"/>
              <a:t> Chang and </a:t>
            </a:r>
            <a:r>
              <a:rPr lang="en-IN" sz="1600" dirty="0" err="1"/>
              <a:t>Chih</a:t>
            </a:r>
            <a:r>
              <a:rPr lang="en-IN" sz="1600" dirty="0"/>
              <a:t>-Jen Lin. </a:t>
            </a:r>
            <a:r>
              <a:rPr lang="en-IN" sz="1600" dirty="0" err="1"/>
              <a:t>Libsvm</a:t>
            </a:r>
            <a:r>
              <a:rPr lang="en-IN" sz="1600" dirty="0"/>
              <a:t>: a library for support vector machines. ACM TRANSACTIONS ON INTELLIGENT SYSTEMS AND TECHNOLOGY, 2(3):389–396, 2001. </a:t>
            </a:r>
            <a:endParaRPr lang="en-IN" sz="1600" dirty="0" smtClean="0"/>
          </a:p>
          <a:p>
            <a:r>
              <a:rPr lang="en-IN" sz="1600" dirty="0" smtClean="0"/>
              <a:t>[</a:t>
            </a:r>
            <a:r>
              <a:rPr lang="en-IN" sz="1600" dirty="0"/>
              <a:t>10] Dan C </a:t>
            </a:r>
            <a:r>
              <a:rPr lang="en-IN" sz="1600" dirty="0" err="1"/>
              <a:t>Ciresan</a:t>
            </a:r>
            <a:r>
              <a:rPr lang="en-IN" sz="1600" dirty="0"/>
              <a:t>, </a:t>
            </a:r>
            <a:r>
              <a:rPr lang="en-IN" sz="1600" dirty="0" err="1"/>
              <a:t>Ueli</a:t>
            </a:r>
            <a:r>
              <a:rPr lang="en-IN" sz="1600" dirty="0"/>
              <a:t> Meier, Jonathan </a:t>
            </a:r>
            <a:r>
              <a:rPr lang="en-IN" sz="1600" dirty="0" err="1"/>
              <a:t>Masci</a:t>
            </a:r>
            <a:r>
              <a:rPr lang="en-IN" sz="1600" dirty="0"/>
              <a:t>, Luca Maria Gambardella, and J ¨ </a:t>
            </a:r>
            <a:r>
              <a:rPr lang="en-IN" sz="1600" dirty="0" err="1"/>
              <a:t>urgen</a:t>
            </a:r>
            <a:r>
              <a:rPr lang="en-IN" sz="1600" dirty="0"/>
              <a:t> </a:t>
            </a:r>
            <a:r>
              <a:rPr lang="en-IN" sz="1600" dirty="0" err="1"/>
              <a:t>Schmidhuber</a:t>
            </a:r>
            <a:r>
              <a:rPr lang="en-IN" sz="1600" dirty="0"/>
              <a:t>. Flexible, high performance convolutional neural networks for image classification. In Proceedings of International Joint Conference on Artificial Intelligence, pages 1237–1242, 2011</a:t>
            </a:r>
            <a:r>
              <a:rPr lang="en-IN" sz="1600" dirty="0" smtClean="0"/>
              <a:t>.</a:t>
            </a:r>
          </a:p>
        </p:txBody>
      </p:sp>
    </p:spTree>
    <p:extLst>
      <p:ext uri="{BB962C8B-B14F-4D97-AF65-F5344CB8AC3E}">
        <p14:creationId xmlns:p14="http://schemas.microsoft.com/office/powerpoint/2010/main" val="2317502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Tree>
    <p:extLst>
      <p:ext uri="{BB962C8B-B14F-4D97-AF65-F5344CB8AC3E}">
        <p14:creationId xmlns:p14="http://schemas.microsoft.com/office/powerpoint/2010/main" val="3284357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latin typeface="Bahnschrift SemiBold Condensed" panose="020B0502040204020203" pitchFamily="34" charset="0"/>
              </a:rPr>
              <a:t>Social media has faced lots of development from the  past 15 years.</a:t>
            </a:r>
          </a:p>
          <a:p>
            <a:endParaRPr lang="en-US" dirty="0" smtClean="0">
              <a:latin typeface="Bahnschrift SemiBold Condensed" panose="020B0502040204020203" pitchFamily="34" charset="0"/>
            </a:endParaRPr>
          </a:p>
          <a:p>
            <a:r>
              <a:rPr lang="en-US" dirty="0" smtClean="0">
                <a:latin typeface="Bahnschrift SemiBold Condensed" panose="020B0502040204020203" pitchFamily="34" charset="0"/>
              </a:rPr>
              <a:t>But even now , we haven’t experienced the power of   Social media with Integration of new technologies.</a:t>
            </a:r>
          </a:p>
          <a:p>
            <a:endParaRPr lang="en-US" dirty="0" smtClean="0">
              <a:latin typeface="Bahnschrift SemiBold Condensed" panose="020B0502040204020203" pitchFamily="34" charset="0"/>
            </a:endParaRPr>
          </a:p>
          <a:p>
            <a:r>
              <a:rPr lang="en-US" dirty="0" smtClean="0">
                <a:latin typeface="Bahnschrift SemiBold Condensed" panose="020B0502040204020203" pitchFamily="34" charset="0"/>
              </a:rPr>
              <a:t>Social media integration with recent Technologies like VR , </a:t>
            </a:r>
            <a:r>
              <a:rPr lang="en-US" dirty="0" err="1" smtClean="0">
                <a:latin typeface="Bahnschrift SemiBold Condensed" panose="020B0502040204020203" pitchFamily="34" charset="0"/>
              </a:rPr>
              <a:t>Blockchain</a:t>
            </a:r>
            <a:r>
              <a:rPr lang="en-US" dirty="0" smtClean="0">
                <a:latin typeface="Bahnschrift SemiBold Condensed" panose="020B0502040204020203" pitchFamily="34" charset="0"/>
              </a:rPr>
              <a:t> , AI </a:t>
            </a:r>
            <a:r>
              <a:rPr lang="en-US" dirty="0" err="1" smtClean="0">
                <a:latin typeface="Bahnschrift SemiBold Condensed" panose="020B0502040204020203" pitchFamily="34" charset="0"/>
              </a:rPr>
              <a:t>etc</a:t>
            </a:r>
            <a:r>
              <a:rPr lang="en-US" dirty="0" smtClean="0">
                <a:latin typeface="Bahnschrift SemiBold Condensed" panose="020B0502040204020203" pitchFamily="34" charset="0"/>
              </a:rPr>
              <a:t>… can improve the personalized experience of the user.</a:t>
            </a:r>
          </a:p>
          <a:p>
            <a:pPr marL="0" indent="0">
              <a:buNone/>
            </a:pPr>
            <a:endParaRPr lang="en-US" dirty="0" smtClean="0">
              <a:latin typeface="Bahnschrift SemiBold Condensed" panose="020B0502040204020203" pitchFamily="34" charset="0"/>
            </a:endParaRPr>
          </a:p>
          <a:p>
            <a:r>
              <a:rPr lang="en-US" dirty="0" smtClean="0">
                <a:latin typeface="Bahnschrift SemiBold Condensed" panose="020B0502040204020203" pitchFamily="34" charset="0"/>
              </a:rPr>
              <a:t>To improve the user experience in social media, we can introducing this AI powered Social media.  </a:t>
            </a:r>
          </a:p>
        </p:txBody>
      </p:sp>
      <p:sp>
        <p:nvSpPr>
          <p:cNvPr id="3" name="Title 2"/>
          <p:cNvSpPr>
            <a:spLocks noGrp="1"/>
          </p:cNvSpPr>
          <p:nvPr>
            <p:ph type="title"/>
          </p:nvPr>
        </p:nvSpPr>
        <p:spPr/>
        <p:txBody>
          <a:bodyPr/>
          <a:lstStyle/>
          <a:p>
            <a:r>
              <a:rPr lang="en-US" dirty="0" smtClean="0">
                <a:latin typeface="Bahnschrift SemiBold Condensed" panose="020B0502040204020203" pitchFamily="34" charset="0"/>
              </a:rPr>
              <a:t>ABSTRACT</a:t>
            </a:r>
            <a:endParaRPr lang="en-IN" dirty="0">
              <a:latin typeface="Bahnschrift SemiBold Condensed"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356991"/>
            <a:ext cx="2635861" cy="102831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0594" y="5733256"/>
            <a:ext cx="2067407" cy="86939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8303" y="4676242"/>
            <a:ext cx="1034163" cy="768982"/>
          </a:xfrm>
          <a:prstGeom prst="rect">
            <a:avLst/>
          </a:prstGeom>
        </p:spPr>
      </p:pic>
    </p:spTree>
    <p:extLst>
      <p:ext uri="{BB962C8B-B14F-4D97-AF65-F5344CB8AC3E}">
        <p14:creationId xmlns:p14="http://schemas.microsoft.com/office/powerpoint/2010/main" val="2083020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Enhance User Experience: Create a seamless and engaging social media experience through personalized content recommendations and intuitive user interface design.</a:t>
            </a:r>
          </a:p>
          <a:p>
            <a:r>
              <a:rPr lang="en-US" dirty="0"/>
              <a:t>Improve Content Relevance: Utilize AI-driven sentiment analysis and content recommendation algorithms to surface high-quality and relevant content tailored to each user's preferences.</a:t>
            </a:r>
          </a:p>
          <a:p>
            <a:r>
              <a:rPr lang="en-US" dirty="0"/>
              <a:t>Foster Community Well-being: Implement AI-powered moderation tools to mitigate negative sentiments, promote respectful interactions, and maintain a positive and inclusive online community.</a:t>
            </a:r>
          </a:p>
          <a:p>
            <a:r>
              <a:rPr lang="en-US" dirty="0"/>
              <a:t>Empower User Control: Provide users with greater control over their online experience by offering customizable privacy settings, content filters, and moderation preferences.</a:t>
            </a:r>
          </a:p>
          <a:p>
            <a:endParaRPr lang="en-IN" dirty="0"/>
          </a:p>
        </p:txBody>
      </p:sp>
      <p:sp>
        <p:nvSpPr>
          <p:cNvPr id="3" name="Title 2"/>
          <p:cNvSpPr>
            <a:spLocks noGrp="1"/>
          </p:cNvSpPr>
          <p:nvPr>
            <p:ph type="title"/>
          </p:nvPr>
        </p:nvSpPr>
        <p:spPr/>
        <p:txBody>
          <a:bodyPr/>
          <a:lstStyle/>
          <a:p>
            <a:r>
              <a:rPr lang="en-US" dirty="0" smtClean="0"/>
              <a:t>OBJECTIVES</a:t>
            </a:r>
            <a:endParaRPr lang="en-IN" dirty="0"/>
          </a:p>
        </p:txBody>
      </p:sp>
    </p:spTree>
    <p:extLst>
      <p:ext uri="{BB962C8B-B14F-4D97-AF65-F5344CB8AC3E}">
        <p14:creationId xmlns:p14="http://schemas.microsoft.com/office/powerpoint/2010/main" val="91079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Our social media app harnesses artificial intelligence (AI) to redefine the user experience. By leveraging advanced features such as sentiment analysis, content recommendation, and image/text recognition, we aim to create a more engaging, relevant, and inclusive platform. Through personalized content, user empowerment, and AI-driven moderation, our app prioritizes user satisfaction, content relevance, and community well-being. Join us as we revolutionize social media, making it safer, more personalized, and more meaningful for users worldwide.</a:t>
            </a:r>
            <a:endParaRPr lang="en-IN" dirty="0"/>
          </a:p>
        </p:txBody>
      </p:sp>
      <p:sp>
        <p:nvSpPr>
          <p:cNvPr id="3" name="Title 2"/>
          <p:cNvSpPr>
            <a:spLocks noGrp="1"/>
          </p:cNvSpPr>
          <p:nvPr>
            <p:ph type="title"/>
          </p:nvPr>
        </p:nvSpPr>
        <p:spPr/>
        <p:txBody>
          <a:bodyPr/>
          <a:lstStyle/>
          <a:p>
            <a:r>
              <a:rPr lang="en-US" dirty="0" smtClean="0"/>
              <a:t>INTRODUCTION</a:t>
            </a:r>
            <a:endParaRPr lang="en-IN" dirty="0"/>
          </a:p>
        </p:txBody>
      </p:sp>
    </p:spTree>
    <p:extLst>
      <p:ext uri="{BB962C8B-B14F-4D97-AF65-F5344CB8AC3E}">
        <p14:creationId xmlns:p14="http://schemas.microsoft.com/office/powerpoint/2010/main" val="1119229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latin typeface="Bahnschrift SemiBold Condensed" panose="020B0502040204020203" pitchFamily="34" charset="0"/>
            </a:endParaRPr>
          </a:p>
          <a:p>
            <a:endParaRPr lang="en-US" dirty="0">
              <a:latin typeface="Bahnschrift SemiBold Condensed" panose="020B0502040204020203" pitchFamily="34" charset="0"/>
            </a:endParaRPr>
          </a:p>
          <a:p>
            <a:endParaRPr lang="en-US" dirty="0" smtClean="0">
              <a:latin typeface="Bahnschrift SemiBold Condensed" panose="020B0502040204020203" pitchFamily="34" charset="0"/>
            </a:endParaRPr>
          </a:p>
          <a:p>
            <a:r>
              <a:rPr lang="en-US" dirty="0" smtClean="0">
                <a:latin typeface="Bahnschrift SemiBold Condensed" panose="020B0502040204020203" pitchFamily="34" charset="0"/>
              </a:rPr>
              <a:t>Instagram is a Social media platform where people can do personnel</a:t>
            </a:r>
          </a:p>
          <a:p>
            <a:pPr marL="0" indent="0">
              <a:buNone/>
            </a:pPr>
            <a:r>
              <a:rPr lang="en-US" dirty="0">
                <a:latin typeface="Bahnschrift SemiBold Condensed" panose="020B0502040204020203" pitchFamily="34" charset="0"/>
              </a:rPr>
              <a:t> </a:t>
            </a:r>
            <a:r>
              <a:rPr lang="en-US" dirty="0" smtClean="0">
                <a:latin typeface="Bahnschrift SemiBold Condensed" panose="020B0502040204020203" pitchFamily="34" charset="0"/>
              </a:rPr>
              <a:t>     chat , create , view , like , comment , tag and share the contents.</a:t>
            </a:r>
          </a:p>
          <a:p>
            <a:pPr marL="0" indent="0">
              <a:buNone/>
            </a:pPr>
            <a:endParaRPr lang="en-US" dirty="0" smtClean="0">
              <a:latin typeface="Bahnschrift SemiBold Condensed" panose="020B0502040204020203" pitchFamily="34" charset="0"/>
            </a:endParaRPr>
          </a:p>
          <a:p>
            <a:pPr marL="0" indent="0">
              <a:buNone/>
            </a:pPr>
            <a:r>
              <a:rPr lang="en-US" dirty="0" smtClean="0">
                <a:latin typeface="Bahnschrift SemiBold Condensed" panose="020B0502040204020203" pitchFamily="34" charset="0"/>
              </a:rPr>
              <a:t>Other Similar Applications are,</a:t>
            </a:r>
          </a:p>
          <a:p>
            <a:pPr marL="0" indent="0">
              <a:buNone/>
            </a:pPr>
            <a:endParaRPr lang="en-US" dirty="0" smtClean="0">
              <a:latin typeface="Bahnschrift SemiBold Condensed" panose="020B0502040204020203" pitchFamily="34" charset="0"/>
            </a:endParaRPr>
          </a:p>
          <a:p>
            <a:pPr marL="0" indent="0">
              <a:buNone/>
            </a:pPr>
            <a:endParaRPr lang="en-US" dirty="0" smtClean="0">
              <a:latin typeface="Bahnschrift SemiBold Condensed" panose="020B0502040204020203" pitchFamily="34" charset="0"/>
            </a:endParaRPr>
          </a:p>
        </p:txBody>
      </p:sp>
      <p:sp>
        <p:nvSpPr>
          <p:cNvPr id="3" name="Title 2"/>
          <p:cNvSpPr>
            <a:spLocks noGrp="1"/>
          </p:cNvSpPr>
          <p:nvPr>
            <p:ph type="title"/>
          </p:nvPr>
        </p:nvSpPr>
        <p:spPr/>
        <p:txBody>
          <a:bodyPr/>
          <a:lstStyle/>
          <a:p>
            <a:r>
              <a:rPr lang="en-US" dirty="0" smtClean="0">
                <a:latin typeface="Bahnschrift SemiBold Condensed" panose="020B0502040204020203" pitchFamily="34" charset="0"/>
              </a:rPr>
              <a:t>EXISTING SYSTEM</a:t>
            </a:r>
            <a:r>
              <a:rPr lang="en-US" sz="3200" dirty="0" smtClean="0">
                <a:solidFill>
                  <a:schemeClr val="bg2">
                    <a:lumMod val="50000"/>
                  </a:schemeClr>
                </a:solidFill>
                <a:latin typeface="Bahnschrift Condensed" panose="020B0502040204020203" pitchFamily="34" charset="0"/>
                <a:cs typeface="Arial" panose="020B0604020202020204" pitchFamily="34" charset="0"/>
              </a:rPr>
              <a:t> </a:t>
            </a:r>
            <a:endParaRPr lang="en-IN" dirty="0">
              <a:solidFill>
                <a:schemeClr val="bg2">
                  <a:lumMod val="50000"/>
                </a:schemeClr>
              </a:solidFill>
              <a:latin typeface="Bahnschrift Condensed" panose="020B0502040204020203"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3" y="2276872"/>
            <a:ext cx="1080863" cy="108012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2060848"/>
            <a:ext cx="4169158" cy="149047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631" y="4997473"/>
            <a:ext cx="1593166" cy="159316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48134" y="5291463"/>
            <a:ext cx="1296144" cy="1079853"/>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67944" y="5251647"/>
            <a:ext cx="1084818" cy="1084818"/>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36096" y="5381852"/>
            <a:ext cx="1118741" cy="989464"/>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48264" y="5400170"/>
            <a:ext cx="810722" cy="913792"/>
          </a:xfrm>
          <a:prstGeom prst="rect">
            <a:avLst/>
          </a:prstGeom>
        </p:spPr>
      </p:pic>
    </p:spTree>
    <p:extLst>
      <p:ext uri="{BB962C8B-B14F-4D97-AF65-F5344CB8AC3E}">
        <p14:creationId xmlns:p14="http://schemas.microsoft.com/office/powerpoint/2010/main" val="1354116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a:t>Privacy Concerns:</a:t>
            </a:r>
            <a:r>
              <a:rPr lang="en-US" dirty="0"/>
              <a:t> Existing platforms often face criticism for privacy breaches and unauthorized data usage.</a:t>
            </a:r>
          </a:p>
          <a:p>
            <a:r>
              <a:rPr lang="en-US" b="1" dirty="0"/>
              <a:t>Misinformation:</a:t>
            </a:r>
            <a:r>
              <a:rPr lang="en-US" dirty="0"/>
              <a:t> Proliferation of fake news and misinformation undermines credibility and can lead to confusion.</a:t>
            </a:r>
          </a:p>
          <a:p>
            <a:r>
              <a:rPr lang="en-US" b="1" dirty="0"/>
              <a:t>Cyberbullying:</a:t>
            </a:r>
            <a:r>
              <a:rPr lang="en-US" dirty="0"/>
              <a:t> Platforms struggle to effectively combat cyberbullying and harassment, impacting user safety.</a:t>
            </a:r>
          </a:p>
          <a:p>
            <a:r>
              <a:rPr lang="en-US" b="1" dirty="0"/>
              <a:t>Algorithmic Bias:</a:t>
            </a:r>
            <a:r>
              <a:rPr lang="en-US" dirty="0"/>
              <a:t> Algorithms may promote filter bubbles and reinforce biases, limiting exposure to diverse perspectives.</a:t>
            </a:r>
          </a:p>
          <a:p>
            <a:r>
              <a:rPr lang="en-US" b="1" dirty="0"/>
              <a:t>Addictive Design:</a:t>
            </a:r>
            <a:r>
              <a:rPr lang="en-US" dirty="0"/>
              <a:t> Features like infinite scrolling and notifications can foster addictive behaviors and negatively impact mental health.</a:t>
            </a:r>
          </a:p>
          <a:p>
            <a:r>
              <a:rPr lang="en-US" b="1" dirty="0" smtClean="0"/>
              <a:t>Authenticity Erosion:</a:t>
            </a:r>
            <a:r>
              <a:rPr lang="en-US" dirty="0" smtClean="0"/>
              <a:t> Focus on likes and followers can encourage performative behavior and superficial connections.</a:t>
            </a:r>
          </a:p>
          <a:p>
            <a:endParaRPr lang="en-IN" dirty="0"/>
          </a:p>
        </p:txBody>
      </p:sp>
      <p:sp>
        <p:nvSpPr>
          <p:cNvPr id="3" name="Title 2"/>
          <p:cNvSpPr>
            <a:spLocks noGrp="1"/>
          </p:cNvSpPr>
          <p:nvPr>
            <p:ph type="title"/>
          </p:nvPr>
        </p:nvSpPr>
        <p:spPr/>
        <p:txBody>
          <a:bodyPr/>
          <a:lstStyle/>
          <a:p>
            <a:r>
              <a:rPr lang="en-US" dirty="0" smtClean="0"/>
              <a:t>DISADVANTAGES</a:t>
            </a:r>
            <a:endParaRPr lang="en-IN" dirty="0"/>
          </a:p>
        </p:txBody>
      </p:sp>
    </p:spTree>
    <p:extLst>
      <p:ext uri="{BB962C8B-B14F-4D97-AF65-F5344CB8AC3E}">
        <p14:creationId xmlns:p14="http://schemas.microsoft.com/office/powerpoint/2010/main" val="2562434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latin typeface="Bahnschrift SemiBold Condensed" panose="020B0502040204020203" pitchFamily="34" charset="0"/>
              </a:rPr>
              <a:t>A </a:t>
            </a:r>
            <a:r>
              <a:rPr lang="en-US" sz="2600" dirty="0" smtClean="0">
                <a:solidFill>
                  <a:srgbClr val="7030A0"/>
                </a:solidFill>
                <a:latin typeface="Britannic Bold" panose="020B0903060703020204" pitchFamily="34" charset="0"/>
              </a:rPr>
              <a:t>SOCIAL MEDIA </a:t>
            </a:r>
            <a:r>
              <a:rPr lang="en-US" dirty="0" smtClean="0">
                <a:latin typeface="Bahnschrift SemiBold Condensed" panose="020B0502040204020203" pitchFamily="34" charset="0"/>
              </a:rPr>
              <a:t>with,</a:t>
            </a:r>
          </a:p>
          <a:p>
            <a:pPr marL="411480" lvl="1" indent="0">
              <a:buNone/>
            </a:pPr>
            <a:endParaRPr lang="en-US" dirty="0" smtClean="0">
              <a:latin typeface="Bahnschrift SemiBold Condensed" panose="020B0502040204020203" pitchFamily="34" charset="0"/>
            </a:endParaRPr>
          </a:p>
          <a:p>
            <a:pPr lvl="1"/>
            <a:r>
              <a:rPr lang="en-US" dirty="0" smtClean="0">
                <a:latin typeface="Bahnschrift SemiBold Condensed" panose="020B0502040204020203" pitchFamily="34" charset="0"/>
              </a:rPr>
              <a:t>Personalized chat with sentiment analysis.</a:t>
            </a:r>
          </a:p>
          <a:p>
            <a:pPr lvl="1"/>
            <a:endParaRPr lang="en-US" dirty="0" smtClean="0">
              <a:latin typeface="Bahnschrift SemiBold Condensed" panose="020B0502040204020203" pitchFamily="34" charset="0"/>
            </a:endParaRPr>
          </a:p>
          <a:p>
            <a:pPr lvl="1"/>
            <a:r>
              <a:rPr lang="en-US" dirty="0" smtClean="0">
                <a:latin typeface="Bahnschrift SemiBold Condensed" panose="020B0502040204020203" pitchFamily="34" charset="0"/>
              </a:rPr>
              <a:t>Comments classification for creator .</a:t>
            </a:r>
          </a:p>
          <a:p>
            <a:pPr lvl="1"/>
            <a:endParaRPr lang="en-US" dirty="0" smtClean="0">
              <a:latin typeface="Bahnschrift SemiBold Condensed" panose="020B0502040204020203" pitchFamily="34" charset="0"/>
            </a:endParaRPr>
          </a:p>
          <a:p>
            <a:pPr lvl="1"/>
            <a:r>
              <a:rPr lang="en-US" dirty="0" smtClean="0">
                <a:latin typeface="Bahnschrift SemiBold Condensed" panose="020B0502040204020203" pitchFamily="34" charset="0"/>
              </a:rPr>
              <a:t>Emotion based post view system</a:t>
            </a:r>
            <a:r>
              <a:rPr lang="en-US" dirty="0">
                <a:latin typeface="Bahnschrift SemiBold Condensed" panose="020B0502040204020203" pitchFamily="34" charset="0"/>
              </a:rPr>
              <a:t>.</a:t>
            </a:r>
            <a:r>
              <a:rPr lang="en-US" dirty="0" smtClean="0">
                <a:latin typeface="Bahnschrift SemiBold Condensed" panose="020B0502040204020203" pitchFamily="34" charset="0"/>
              </a:rPr>
              <a:t>  </a:t>
            </a:r>
          </a:p>
          <a:p>
            <a:pPr lvl="1"/>
            <a:endParaRPr lang="en-US" dirty="0" smtClean="0">
              <a:latin typeface="Bahnschrift SemiBold Condensed" panose="020B0502040204020203" pitchFamily="34" charset="0"/>
            </a:endParaRPr>
          </a:p>
        </p:txBody>
      </p:sp>
      <p:sp>
        <p:nvSpPr>
          <p:cNvPr id="3" name="Title 2"/>
          <p:cNvSpPr>
            <a:spLocks noGrp="1"/>
          </p:cNvSpPr>
          <p:nvPr>
            <p:ph type="title"/>
          </p:nvPr>
        </p:nvSpPr>
        <p:spPr/>
        <p:txBody>
          <a:bodyPr/>
          <a:lstStyle/>
          <a:p>
            <a:r>
              <a:rPr lang="en-US" dirty="0" smtClean="0">
                <a:latin typeface="Bahnschrift SemiBold Condensed" panose="020B0502040204020203" pitchFamily="34" charset="0"/>
              </a:rPr>
              <a:t>PROPOSED SYSTEM</a:t>
            </a:r>
            <a:r>
              <a:rPr lang="en-US" sz="3200" dirty="0" smtClean="0">
                <a:solidFill>
                  <a:schemeClr val="bg2">
                    <a:lumMod val="50000"/>
                  </a:schemeClr>
                </a:solidFill>
                <a:latin typeface="Bahnschrift Condensed" panose="020B0502040204020203" pitchFamily="34" charset="0"/>
                <a:cs typeface="Arial" panose="020B0604020202020204" pitchFamily="34" charset="0"/>
              </a:rPr>
              <a:t> </a:t>
            </a:r>
            <a:endParaRPr lang="en-IN" dirty="0">
              <a:solidFill>
                <a:schemeClr val="bg2">
                  <a:lumMod val="50000"/>
                </a:schemeClr>
              </a:solidFill>
              <a:latin typeface="Bahnschrift Condensed" panose="020B0502040204020203"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6136" y="2069796"/>
            <a:ext cx="3020197" cy="182189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1683" y="4759792"/>
            <a:ext cx="1954650" cy="195465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7260" y="4198566"/>
            <a:ext cx="1289073" cy="683208"/>
          </a:xfrm>
          <a:prstGeom prst="rect">
            <a:avLst/>
          </a:prstGeom>
        </p:spPr>
      </p:pic>
    </p:spTree>
    <p:extLst>
      <p:ext uri="{BB962C8B-B14F-4D97-AF65-F5344CB8AC3E}">
        <p14:creationId xmlns:p14="http://schemas.microsoft.com/office/powerpoint/2010/main" val="1466696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b="1" dirty="0"/>
              <a:t>Personalization:</a:t>
            </a:r>
            <a:r>
              <a:rPr lang="en-IN" dirty="0"/>
              <a:t> AI-driven features tailor content to user preferences.</a:t>
            </a:r>
          </a:p>
          <a:p>
            <a:r>
              <a:rPr lang="en-IN" b="1" dirty="0"/>
              <a:t>Content Quality:</a:t>
            </a:r>
            <a:r>
              <a:rPr lang="en-IN" dirty="0"/>
              <a:t> Ensures high-quality, relevant content for users.</a:t>
            </a:r>
          </a:p>
          <a:p>
            <a:r>
              <a:rPr lang="en-IN" b="1" dirty="0"/>
              <a:t>Community Safety:</a:t>
            </a:r>
            <a:r>
              <a:rPr lang="en-IN" dirty="0"/>
              <a:t> AI-powered moderation tools foster a safer environment.</a:t>
            </a:r>
          </a:p>
          <a:p>
            <a:r>
              <a:rPr lang="en-IN" b="1" dirty="0"/>
              <a:t>User Control:</a:t>
            </a:r>
            <a:r>
              <a:rPr lang="en-IN" dirty="0"/>
              <a:t> Provides customizable privacy settings and filters.</a:t>
            </a:r>
          </a:p>
          <a:p>
            <a:r>
              <a:rPr lang="en-IN" b="1" dirty="0"/>
              <a:t>Engagement:</a:t>
            </a:r>
            <a:r>
              <a:rPr lang="en-IN" dirty="0"/>
              <a:t> Innovative features drive increased user interaction.</a:t>
            </a:r>
          </a:p>
          <a:p>
            <a:r>
              <a:rPr lang="en-IN" b="1" dirty="0"/>
              <a:t>Accessibility:</a:t>
            </a:r>
            <a:r>
              <a:rPr lang="en-IN" dirty="0"/>
              <a:t> Optimized for diverse devices and users.</a:t>
            </a:r>
          </a:p>
          <a:p>
            <a:r>
              <a:rPr lang="en-IN" b="1" dirty="0"/>
              <a:t>Innovation:</a:t>
            </a:r>
            <a:r>
              <a:rPr lang="en-IN" dirty="0"/>
              <a:t> Evolves with user feedback and integrates new AI technologies.</a:t>
            </a:r>
          </a:p>
          <a:p>
            <a:endParaRPr lang="en-IN" dirty="0"/>
          </a:p>
        </p:txBody>
      </p:sp>
      <p:sp>
        <p:nvSpPr>
          <p:cNvPr id="3" name="Title 2"/>
          <p:cNvSpPr>
            <a:spLocks noGrp="1"/>
          </p:cNvSpPr>
          <p:nvPr>
            <p:ph type="title"/>
          </p:nvPr>
        </p:nvSpPr>
        <p:spPr/>
        <p:txBody>
          <a:bodyPr/>
          <a:lstStyle/>
          <a:p>
            <a:r>
              <a:rPr lang="en-US" dirty="0" smtClean="0"/>
              <a:t>ADVANTAGES</a:t>
            </a:r>
            <a:endParaRPr lang="en-IN" dirty="0"/>
          </a:p>
        </p:txBody>
      </p:sp>
    </p:spTree>
    <p:extLst>
      <p:ext uri="{BB962C8B-B14F-4D97-AF65-F5344CB8AC3E}">
        <p14:creationId xmlns:p14="http://schemas.microsoft.com/office/powerpoint/2010/main" val="21428110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276</TotalTime>
  <Words>1155</Words>
  <Application>Microsoft Office PowerPoint</Application>
  <PresentationFormat>On-screen Show (4:3)</PresentationFormat>
  <Paragraphs>105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Rounded MT Bold</vt:lpstr>
      <vt:lpstr>Bahnschrift Condensed</vt:lpstr>
      <vt:lpstr>Bahnschrift SemiBold Condensed</vt:lpstr>
      <vt:lpstr>Book Antiqua</vt:lpstr>
      <vt:lpstr>Britannic Bold</vt:lpstr>
      <vt:lpstr>Wingdings</vt:lpstr>
      <vt:lpstr>Hardcover</vt:lpstr>
      <vt:lpstr>REALTIME AI POWERED SOCIAL MEDIA</vt:lpstr>
      <vt:lpstr>REALTIME AI POWERED SOCIAL MEDIA</vt:lpstr>
      <vt:lpstr>ABSTRACT</vt:lpstr>
      <vt:lpstr>OBJECTIVES</vt:lpstr>
      <vt:lpstr>INTRODUCTION</vt:lpstr>
      <vt:lpstr>EXISTING SYSTEM </vt:lpstr>
      <vt:lpstr>DISADVANTAGES</vt:lpstr>
      <vt:lpstr>PROPOSED SYSTEM </vt:lpstr>
      <vt:lpstr>ADVANTAGES</vt:lpstr>
      <vt:lpstr>MODULES</vt:lpstr>
      <vt:lpstr>Architecture </vt:lpstr>
      <vt:lpstr>USECASE DIAGRAM</vt:lpstr>
      <vt:lpstr>SEQUENCE DIAGRAM</vt:lpstr>
      <vt:lpstr>ER DIAGRAM</vt:lpstr>
      <vt:lpstr>CLASS DIAGRAM</vt:lpstr>
      <vt:lpstr>Tech Stack</vt:lpstr>
      <vt:lpstr> HARDWARE REQUIREMENTS </vt:lpstr>
      <vt:lpstr>FUTURE SCOPE</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AI POWERED SOCIAL MEDIA</dc:title>
  <dc:creator>PRITHVIRAJ M</dc:creator>
  <cp:lastModifiedBy>dell</cp:lastModifiedBy>
  <cp:revision>41</cp:revision>
  <dcterms:created xsi:type="dcterms:W3CDTF">2023-02-07T07:15:59Z</dcterms:created>
  <dcterms:modified xsi:type="dcterms:W3CDTF">2024-03-24T14:25:31Z</dcterms:modified>
</cp:coreProperties>
</file>