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PT Sans Narrow"/>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91BA33-330C-436D-8E3D-33E5FEF12D82}">
  <a:tblStyle styleId="{2D91BA33-330C-436D-8E3D-33E5FEF12D8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ansNarrow-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penSans-regular.fntdata"/><Relationship Id="rId10" Type="http://schemas.openxmlformats.org/officeDocument/2006/relationships/slide" Target="slides/slide4.xml"/><Relationship Id="rId32" Type="http://schemas.openxmlformats.org/officeDocument/2006/relationships/font" Target="fonts/PTSansNarrow-bold.fntdata"/><Relationship Id="rId13" Type="http://schemas.openxmlformats.org/officeDocument/2006/relationships/slide" Target="slides/slide7.xml"/><Relationship Id="rId35" Type="http://schemas.openxmlformats.org/officeDocument/2006/relationships/font" Target="fonts/OpenSans-italic.fntdata"/><Relationship Id="rId12" Type="http://schemas.openxmlformats.org/officeDocument/2006/relationships/slide" Target="slides/slide6.xml"/><Relationship Id="rId34" Type="http://schemas.openxmlformats.org/officeDocument/2006/relationships/font" Target="fonts/OpenSans-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Open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49b45cf7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49b45cf7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49b45cf7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49b45cf7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49b45cf7d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49b45cf7d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49b45cf7d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49b45cf7d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6047c51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6047c51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5fd3cbfe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5fd3cbfe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5fd3cbfe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5fd3cbfe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6047c517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6047c517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5fd3cbfe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c5fd3cbfe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6047c517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6047c517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5fd3cbf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5fd3cbf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5fd3cbfe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c5fd3cbfe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6047c517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6047c517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5fd3cbfe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5fd3cbfe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5fd3cbfe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c5fd3cbfe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5fd3cbfe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c5fd3cbfe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49b45cf7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49b45cf7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5fd3cbfe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5fd3cbfe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49b45cf7d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49b45cf7d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5fd3cbfe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5fd3cbfe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49b45cf7d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49b45cf7d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5fd3cbfe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5fd3cbfe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5fd3cbfe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5fd3cbfe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unesdoc.unesco.org/ark:/48223/pf0000377897" TargetMode="External"/><Relationship Id="rId4" Type="http://schemas.openxmlformats.org/officeDocument/2006/relationships/hyperlink" Target="https://www.gov.uk/guidance/data-ethics-and-ai-guidancelandscap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992700" y="874600"/>
            <a:ext cx="7158600" cy="2209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PERSONALIZED AI MENTOR FOR VARIOUS BUSINESS </a:t>
            </a:r>
            <a:endParaRPr/>
          </a:p>
        </p:txBody>
      </p:sp>
      <p:sp>
        <p:nvSpPr>
          <p:cNvPr id="67" name="Google Shape;67;p13"/>
          <p:cNvSpPr txBox="1"/>
          <p:nvPr/>
        </p:nvSpPr>
        <p:spPr>
          <a:xfrm>
            <a:off x="5708725" y="4162450"/>
            <a:ext cx="3343200" cy="9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Times New Roman"/>
                <a:ea typeface="Times New Roman"/>
                <a:cs typeface="Times New Roman"/>
                <a:sym typeface="Times New Roman"/>
              </a:rPr>
              <a:t>TEAM MEMBERS:</a:t>
            </a:r>
            <a:endParaRPr b="1" sz="1300">
              <a:solidFill>
                <a:schemeClr val="dk2"/>
              </a:solidFill>
              <a:latin typeface="Times New Roman"/>
              <a:ea typeface="Times New Roman"/>
              <a:cs typeface="Times New Roman"/>
              <a:sym typeface="Times New Roman"/>
            </a:endParaRPr>
          </a:p>
          <a:p>
            <a:pPr indent="-298450" lvl="0" marL="457200" rtl="0" algn="l">
              <a:spcBef>
                <a:spcPts val="0"/>
              </a:spcBef>
              <a:spcAft>
                <a:spcPts val="0"/>
              </a:spcAft>
              <a:buClr>
                <a:srgbClr val="1F1E27"/>
              </a:buClr>
              <a:buSzPts val="1100"/>
              <a:buFont typeface="Times New Roman"/>
              <a:buAutoNum type="arabicPeriod"/>
            </a:pPr>
            <a:r>
              <a:rPr b="1" lang="en" sz="1100">
                <a:solidFill>
                  <a:srgbClr val="1F1E27"/>
                </a:solidFill>
                <a:latin typeface="Times New Roman"/>
                <a:ea typeface="Times New Roman"/>
                <a:cs typeface="Times New Roman"/>
                <a:sym typeface="Times New Roman"/>
              </a:rPr>
              <a:t>PRIYADHARSHAN S(211420104205)</a:t>
            </a:r>
            <a:endParaRPr b="1" sz="1100">
              <a:solidFill>
                <a:srgbClr val="1F1E27"/>
              </a:solidFill>
              <a:latin typeface="Times New Roman"/>
              <a:ea typeface="Times New Roman"/>
              <a:cs typeface="Times New Roman"/>
              <a:sym typeface="Times New Roman"/>
            </a:endParaRPr>
          </a:p>
          <a:p>
            <a:pPr indent="-298450" lvl="0" marL="457200" rtl="0" algn="l">
              <a:spcBef>
                <a:spcPts val="0"/>
              </a:spcBef>
              <a:spcAft>
                <a:spcPts val="0"/>
              </a:spcAft>
              <a:buClr>
                <a:srgbClr val="1F1E27"/>
              </a:buClr>
              <a:buSzPts val="1100"/>
              <a:buFont typeface="Times New Roman"/>
              <a:buAutoNum type="arabicPeriod"/>
            </a:pPr>
            <a:r>
              <a:rPr b="1" lang="en" sz="1100">
                <a:solidFill>
                  <a:srgbClr val="1F1E27"/>
                </a:solidFill>
                <a:latin typeface="Times New Roman"/>
                <a:ea typeface="Times New Roman"/>
                <a:cs typeface="Times New Roman"/>
                <a:sym typeface="Times New Roman"/>
              </a:rPr>
              <a:t>SURAJ R(211420104275)</a:t>
            </a:r>
            <a:endParaRPr b="1" sz="1100">
              <a:solidFill>
                <a:srgbClr val="1F1E27"/>
              </a:solidFill>
              <a:latin typeface="Times New Roman"/>
              <a:ea typeface="Times New Roman"/>
              <a:cs typeface="Times New Roman"/>
              <a:sym typeface="Times New Roman"/>
            </a:endParaRPr>
          </a:p>
          <a:p>
            <a:pPr indent="-298450" lvl="0" marL="457200" rtl="0" algn="l">
              <a:spcBef>
                <a:spcPts val="0"/>
              </a:spcBef>
              <a:spcAft>
                <a:spcPts val="0"/>
              </a:spcAft>
              <a:buClr>
                <a:srgbClr val="1F1E27"/>
              </a:buClr>
              <a:buSzPts val="1100"/>
              <a:buFont typeface="Times New Roman"/>
              <a:buAutoNum type="arabicPeriod"/>
            </a:pPr>
            <a:r>
              <a:rPr b="1" lang="en" sz="1100">
                <a:solidFill>
                  <a:srgbClr val="1F1E27"/>
                </a:solidFill>
                <a:latin typeface="Times New Roman"/>
                <a:ea typeface="Times New Roman"/>
                <a:cs typeface="Times New Roman"/>
                <a:sym typeface="Times New Roman"/>
              </a:rPr>
              <a:t>SURAJ Y(211420104339)</a:t>
            </a:r>
            <a:endParaRPr b="1" sz="1100">
              <a:solidFill>
                <a:srgbClr val="1F1E27"/>
              </a:solidFill>
              <a:latin typeface="Times New Roman"/>
              <a:ea typeface="Times New Roman"/>
              <a:cs typeface="Times New Roman"/>
              <a:sym typeface="Times New Roman"/>
            </a:endParaRPr>
          </a:p>
        </p:txBody>
      </p:sp>
      <p:sp>
        <p:nvSpPr>
          <p:cNvPr id="68" name="Google Shape;68;p13"/>
          <p:cNvSpPr txBox="1"/>
          <p:nvPr/>
        </p:nvSpPr>
        <p:spPr>
          <a:xfrm>
            <a:off x="1019725" y="4220925"/>
            <a:ext cx="3343200" cy="6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Times New Roman"/>
                <a:ea typeface="Times New Roman"/>
                <a:cs typeface="Times New Roman"/>
                <a:sym typeface="Times New Roman"/>
              </a:rPr>
              <a:t>GUIDE</a:t>
            </a:r>
            <a:r>
              <a:rPr lang="en" sz="1500">
                <a:solidFill>
                  <a:schemeClr val="dk2"/>
                </a:solidFill>
                <a:latin typeface="Times New Roman"/>
                <a:ea typeface="Times New Roman"/>
                <a:cs typeface="Times New Roman"/>
                <a:sym typeface="Times New Roman"/>
              </a:rPr>
              <a:t>:</a:t>
            </a:r>
            <a:endParaRPr sz="15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1F1E27"/>
                </a:solidFill>
                <a:latin typeface="Times New Roman"/>
                <a:ea typeface="Times New Roman"/>
                <a:cs typeface="Times New Roman"/>
                <a:sym typeface="Times New Roman"/>
              </a:rPr>
              <a:t>Dr.R.JOSPHINELEELA</a:t>
            </a:r>
            <a:r>
              <a:rPr lang="en" sz="1200">
                <a:solidFill>
                  <a:srgbClr val="1F1E27"/>
                </a:solidFill>
                <a:latin typeface="Times New Roman"/>
                <a:ea typeface="Times New Roman"/>
                <a:cs typeface="Times New Roman"/>
                <a:sym typeface="Times New Roman"/>
              </a:rPr>
              <a:t> M.E,Ph.D</a:t>
            </a:r>
            <a:endParaRPr sz="1200">
              <a:solidFill>
                <a:srgbClr val="1F1E27"/>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707400"/>
          </a:xfrm>
          <a:prstGeom prst="rect">
            <a:avLst/>
          </a:prstGeom>
          <a:solidFill>
            <a:srgbClr val="FFF2CC"/>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MODULES</a:t>
            </a:r>
            <a:endParaRPr/>
          </a:p>
        </p:txBody>
      </p:sp>
      <p:sp>
        <p:nvSpPr>
          <p:cNvPr id="131" name="Google Shape;131;p22"/>
          <p:cNvSpPr txBox="1"/>
          <p:nvPr>
            <p:ph idx="1" type="body"/>
          </p:nvPr>
        </p:nvSpPr>
        <p:spPr>
          <a:xfrm>
            <a:off x="420975" y="1579600"/>
            <a:ext cx="4318800" cy="2193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CHAT WITH DATABASE </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CHAT WITH DOCUMENTS  </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SUMMARIZER</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ERP MANAGEMENT</a:t>
            </a:r>
            <a:endParaRPr>
              <a:latin typeface="Times New Roman"/>
              <a:ea typeface="Times New Roman"/>
              <a:cs typeface="Times New Roman"/>
              <a:sym typeface="Times New Roman"/>
            </a:endParaRPr>
          </a:p>
        </p:txBody>
      </p:sp>
      <p:sp>
        <p:nvSpPr>
          <p:cNvPr id="132" name="Google Shape;132;p22"/>
          <p:cNvSpPr txBox="1"/>
          <p:nvPr/>
        </p:nvSpPr>
        <p:spPr>
          <a:xfrm>
            <a:off x="4889625" y="1170175"/>
            <a:ext cx="3819900" cy="15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133" name="Google Shape;133;p22"/>
          <p:cNvSpPr txBox="1"/>
          <p:nvPr/>
        </p:nvSpPr>
        <p:spPr>
          <a:xfrm>
            <a:off x="575575" y="3271150"/>
            <a:ext cx="6630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highlight>
                <a:schemeClr val="lt1"/>
              </a:highlight>
              <a:latin typeface="Open Sans"/>
              <a:ea typeface="Open Sans"/>
              <a:cs typeface="Open Sans"/>
              <a:sym typeface="Open Sans"/>
            </a:endParaRPr>
          </a:p>
        </p:txBody>
      </p:sp>
      <p:pic>
        <p:nvPicPr>
          <p:cNvPr id="134" name="Google Shape;134;p22"/>
          <p:cNvPicPr preferRelativeResize="0"/>
          <p:nvPr/>
        </p:nvPicPr>
        <p:blipFill>
          <a:blip r:embed="rId3">
            <a:alphaModFix/>
          </a:blip>
          <a:stretch>
            <a:fillRect/>
          </a:stretch>
        </p:blipFill>
        <p:spPr>
          <a:xfrm>
            <a:off x="3727875" y="3167725"/>
            <a:ext cx="1763651" cy="1763650"/>
          </a:xfrm>
          <a:prstGeom prst="rect">
            <a:avLst/>
          </a:prstGeom>
          <a:noFill/>
          <a:ln>
            <a:noFill/>
          </a:ln>
        </p:spPr>
      </p:pic>
      <p:pic>
        <p:nvPicPr>
          <p:cNvPr id="135" name="Google Shape;135;p22"/>
          <p:cNvPicPr preferRelativeResize="0"/>
          <p:nvPr/>
        </p:nvPicPr>
        <p:blipFill>
          <a:blip r:embed="rId4">
            <a:alphaModFix/>
          </a:blip>
          <a:stretch>
            <a:fillRect/>
          </a:stretch>
        </p:blipFill>
        <p:spPr>
          <a:xfrm>
            <a:off x="6014513" y="1567250"/>
            <a:ext cx="1904474" cy="18928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239375"/>
            <a:ext cx="8520600" cy="707400"/>
          </a:xfrm>
          <a:prstGeom prst="rect">
            <a:avLst/>
          </a:prstGeom>
          <a:solidFill>
            <a:srgbClr val="FFF2CC"/>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ARCHITECTURE DIAGRAM</a:t>
            </a:r>
            <a:endParaRPr/>
          </a:p>
        </p:txBody>
      </p:sp>
      <p:pic>
        <p:nvPicPr>
          <p:cNvPr id="141" name="Google Shape;141;p23"/>
          <p:cNvPicPr preferRelativeResize="0"/>
          <p:nvPr/>
        </p:nvPicPr>
        <p:blipFill>
          <a:blip r:embed="rId3">
            <a:alphaModFix/>
          </a:blip>
          <a:stretch>
            <a:fillRect/>
          </a:stretch>
        </p:blipFill>
        <p:spPr>
          <a:xfrm>
            <a:off x="837800" y="1038725"/>
            <a:ext cx="7019025" cy="367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707400"/>
          </a:xfrm>
          <a:prstGeom prst="rect">
            <a:avLst/>
          </a:prstGeom>
          <a:solidFill>
            <a:srgbClr val="FFF2CC"/>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CHAT WITH DATABASE</a:t>
            </a:r>
            <a:endParaRPr/>
          </a:p>
        </p:txBody>
      </p:sp>
      <p:pic>
        <p:nvPicPr>
          <p:cNvPr id="147" name="Google Shape;147;p24"/>
          <p:cNvPicPr preferRelativeResize="0"/>
          <p:nvPr/>
        </p:nvPicPr>
        <p:blipFill>
          <a:blip r:embed="rId3">
            <a:alphaModFix/>
          </a:blip>
          <a:stretch>
            <a:fillRect/>
          </a:stretch>
        </p:blipFill>
        <p:spPr>
          <a:xfrm>
            <a:off x="554075" y="1264050"/>
            <a:ext cx="7532400" cy="2856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707400"/>
          </a:xfrm>
          <a:prstGeom prst="rect">
            <a:avLst/>
          </a:prstGeom>
          <a:solidFill>
            <a:srgbClr val="FFF2CC"/>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CHAT WITH DOCUMENTS</a:t>
            </a:r>
            <a:endParaRPr/>
          </a:p>
        </p:txBody>
      </p:sp>
      <p:pic>
        <p:nvPicPr>
          <p:cNvPr id="153" name="Google Shape;153;p25"/>
          <p:cNvPicPr preferRelativeResize="0"/>
          <p:nvPr/>
        </p:nvPicPr>
        <p:blipFill>
          <a:blip r:embed="rId3">
            <a:alphaModFix/>
          </a:blip>
          <a:stretch>
            <a:fillRect/>
          </a:stretch>
        </p:blipFill>
        <p:spPr>
          <a:xfrm>
            <a:off x="311700" y="1514800"/>
            <a:ext cx="8520600" cy="251530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707400"/>
          </a:xfrm>
          <a:prstGeom prst="rect">
            <a:avLst/>
          </a:prstGeom>
          <a:solidFill>
            <a:srgbClr val="FFF2CC"/>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SUMMARIZER</a:t>
            </a:r>
            <a:endParaRPr/>
          </a:p>
        </p:txBody>
      </p:sp>
      <p:sp>
        <p:nvSpPr>
          <p:cNvPr id="159" name="Google Shape;159;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a:t>
            </a:r>
            <a:r>
              <a:rPr lang="en">
                <a:solidFill>
                  <a:srgbClr val="1F1F1F"/>
                </a:solidFill>
                <a:latin typeface="Times New Roman"/>
                <a:ea typeface="Times New Roman"/>
                <a:cs typeface="Times New Roman"/>
                <a:sym typeface="Times New Roman"/>
              </a:rPr>
              <a:t> </a:t>
            </a:r>
            <a:r>
              <a:rPr lang="en">
                <a:solidFill>
                  <a:srgbClr val="1F1F1F"/>
                </a:solidFill>
                <a:latin typeface="Times New Roman"/>
                <a:ea typeface="Times New Roman"/>
                <a:cs typeface="Times New Roman"/>
                <a:sym typeface="Times New Roman"/>
              </a:rPr>
              <a:t>These summaries provide a condensed representation of the original                           text, allowing users to grasp key points and essential details quickly. This functionality extends  to user queries as well. </a:t>
            </a:r>
            <a:endParaRPr>
              <a:solidFill>
                <a:srgbClr val="1F1F1F"/>
              </a:solidFill>
              <a:latin typeface="Times New Roman"/>
              <a:ea typeface="Times New Roman"/>
              <a:cs typeface="Times New Roman"/>
              <a:sym typeface="Times New Roman"/>
            </a:endParaRPr>
          </a:p>
          <a:p>
            <a:pPr indent="0" lvl="0" marL="0" rtl="0" algn="just">
              <a:spcBef>
                <a:spcPts val="1200"/>
              </a:spcBef>
              <a:spcAft>
                <a:spcPts val="1200"/>
              </a:spcAft>
              <a:buNone/>
            </a:pPr>
            <a:r>
              <a:rPr lang="en">
                <a:solidFill>
                  <a:srgbClr val="1F1F1F"/>
                </a:solidFill>
                <a:latin typeface="Times New Roman"/>
                <a:ea typeface="Times New Roman"/>
                <a:cs typeface="Times New Roman"/>
                <a:sym typeface="Times New Roman"/>
              </a:rPr>
              <a:t>●    When users pose questions, the AI model not only retrieves pertinent  information but also presents it in a summarized format, complete with interactive visualizations for better comprehension</a:t>
            </a:r>
            <a:endParaRPr>
              <a:solidFill>
                <a:srgbClr val="1F1F1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707400"/>
          </a:xfrm>
          <a:prstGeom prst="rect">
            <a:avLst/>
          </a:prstGeom>
          <a:solidFill>
            <a:srgbClr val="FFF2CC"/>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ERP INTEGRATION</a:t>
            </a:r>
            <a:endParaRPr/>
          </a:p>
        </p:txBody>
      </p:sp>
      <p:sp>
        <p:nvSpPr>
          <p:cNvPr id="165" name="Google Shape;165;p27"/>
          <p:cNvSpPr txBox="1"/>
          <p:nvPr>
            <p:ph idx="1" type="body"/>
          </p:nvPr>
        </p:nvSpPr>
        <p:spPr>
          <a:xfrm>
            <a:off x="660300" y="1295550"/>
            <a:ext cx="7954800" cy="2989200"/>
          </a:xfrm>
          <a:prstGeom prst="rect">
            <a:avLst/>
          </a:prstGeom>
        </p:spPr>
        <p:txBody>
          <a:bodyPr anchorCtr="0" anchor="t" bIns="91425" lIns="91425" spcFirstLastPara="1" rIns="91425" wrap="square" tIns="91425">
            <a:normAutofit fontScale="25000" lnSpcReduction="20000"/>
          </a:bodyPr>
          <a:lstStyle/>
          <a:p>
            <a:pPr indent="-333375" lvl="0" marL="457200" rtl="0" algn="just">
              <a:lnSpc>
                <a:spcPct val="150000"/>
              </a:lnSpc>
              <a:spcBef>
                <a:spcPts val="0"/>
              </a:spcBef>
              <a:spcAft>
                <a:spcPts val="0"/>
              </a:spcAft>
              <a:buClr>
                <a:srgbClr val="000000"/>
              </a:buClr>
              <a:buSzPct val="100000"/>
              <a:buFont typeface="Times New Roman"/>
              <a:buChar char="●"/>
            </a:pPr>
            <a:r>
              <a:rPr lang="en" sz="6600">
                <a:solidFill>
                  <a:srgbClr val="000000"/>
                </a:solidFill>
                <a:highlight>
                  <a:srgbClr val="FFFFFF"/>
                </a:highlight>
                <a:latin typeface="Times New Roman"/>
                <a:ea typeface="Times New Roman"/>
                <a:cs typeface="Times New Roman"/>
                <a:sym typeface="Times New Roman"/>
              </a:rPr>
              <a:t>Our innovative approach seamlessly integrates with existing ERP software systems, acting as a supercharger for data management and decision-making. ERP systems, the backbone of many businesses, streamline core functionalities like resource planning, customer relationship management, and inventory control.</a:t>
            </a:r>
            <a:endParaRPr sz="6600">
              <a:solidFill>
                <a:srgbClr val="000000"/>
              </a:solidFill>
              <a:highlight>
                <a:srgbClr val="FFFFFF"/>
              </a:highlight>
              <a:latin typeface="Times New Roman"/>
              <a:ea typeface="Times New Roman"/>
              <a:cs typeface="Times New Roman"/>
              <a:sym typeface="Times New Roman"/>
            </a:endParaRPr>
          </a:p>
          <a:p>
            <a:pPr indent="-333375" lvl="0" marL="457200" rtl="0" algn="just">
              <a:lnSpc>
                <a:spcPct val="150000"/>
              </a:lnSpc>
              <a:spcBef>
                <a:spcPts val="0"/>
              </a:spcBef>
              <a:spcAft>
                <a:spcPts val="0"/>
              </a:spcAft>
              <a:buClr>
                <a:srgbClr val="000000"/>
              </a:buClr>
              <a:buSzPct val="100000"/>
              <a:buFont typeface="Times New Roman"/>
              <a:buChar char="●"/>
            </a:pPr>
            <a:r>
              <a:rPr lang="en" sz="6600">
                <a:solidFill>
                  <a:srgbClr val="000000"/>
                </a:solidFill>
                <a:highlight>
                  <a:srgbClr val="FFFFFF"/>
                </a:highlight>
                <a:latin typeface="Times New Roman"/>
                <a:ea typeface="Times New Roman"/>
                <a:cs typeface="Times New Roman"/>
                <a:sym typeface="Times New Roman"/>
              </a:rPr>
              <a:t>They provide a centralized platform, unifying diverse business processes under one roof. This robust framework becomes even more powerful when infused with the transformative capabilities of text processing techniques like embeddings, semantic indexing, and summarization. </a:t>
            </a:r>
            <a:br>
              <a:rPr lang="en" sz="6600">
                <a:solidFill>
                  <a:srgbClr val="000000"/>
                </a:solidFill>
                <a:highlight>
                  <a:srgbClr val="FFFFFF"/>
                </a:highlight>
                <a:latin typeface="Times New Roman"/>
                <a:ea typeface="Times New Roman"/>
                <a:cs typeface="Times New Roman"/>
                <a:sym typeface="Times New Roman"/>
              </a:rPr>
            </a:br>
            <a:r>
              <a:rPr lang="en" sz="6600">
                <a:solidFill>
                  <a:srgbClr val="000000"/>
                </a:solidFill>
                <a:highlight>
                  <a:srgbClr val="FFFFFF"/>
                </a:highlight>
                <a:latin typeface="Times New Roman"/>
                <a:ea typeface="Times New Roman"/>
                <a:cs typeface="Times New Roman"/>
                <a:sym typeface="Times New Roman"/>
              </a:rPr>
              <a:t> 							</a:t>
            </a:r>
            <a:endParaRPr sz="66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707400"/>
          </a:xfrm>
          <a:prstGeom prst="rect">
            <a:avLst/>
          </a:prstGeom>
          <a:solidFill>
            <a:srgbClr val="FFF2CC"/>
          </a:solidFill>
        </p:spPr>
        <p:txBody>
          <a:bodyPr anchorCtr="0" anchor="t" bIns="91425" lIns="91425" spcFirstLastPara="1" rIns="91425" wrap="square" tIns="91425">
            <a:normAutofit/>
          </a:bodyPr>
          <a:lstStyle/>
          <a:p>
            <a:pPr indent="0" lvl="0" marL="0" rtl="0" algn="ctr">
              <a:spcBef>
                <a:spcPts val="0"/>
              </a:spcBef>
              <a:spcAft>
                <a:spcPts val="0"/>
              </a:spcAft>
              <a:buClr>
                <a:srgbClr val="000000"/>
              </a:buClr>
              <a:buFont typeface="Arial"/>
              <a:buNone/>
            </a:pPr>
            <a:r>
              <a:rPr lang="en" sz="3200"/>
              <a:t>LITERATURE SURVEY</a:t>
            </a:r>
            <a:endParaRPr sz="3200"/>
          </a:p>
        </p:txBody>
      </p:sp>
      <p:graphicFrame>
        <p:nvGraphicFramePr>
          <p:cNvPr id="171" name="Google Shape;171;p28"/>
          <p:cNvGraphicFramePr/>
          <p:nvPr/>
        </p:nvGraphicFramePr>
        <p:xfrm>
          <a:off x="311700" y="1756550"/>
          <a:ext cx="3000000" cy="3000000"/>
        </p:xfrm>
        <a:graphic>
          <a:graphicData uri="http://schemas.openxmlformats.org/drawingml/2006/table">
            <a:tbl>
              <a:tblPr>
                <a:noFill/>
                <a:tableStyleId>{2D91BA33-330C-436D-8E3D-33E5FEF12D82}</a:tableStyleId>
              </a:tblPr>
              <a:tblGrid>
                <a:gridCol w="718725"/>
                <a:gridCol w="985900"/>
                <a:gridCol w="1286500"/>
                <a:gridCol w="1403400"/>
                <a:gridCol w="2154875"/>
                <a:gridCol w="1971200"/>
              </a:tblGrid>
              <a:tr h="381000">
                <a:tc>
                  <a:txBody>
                    <a:bodyPr/>
                    <a:lstStyle/>
                    <a:p>
                      <a:pPr indent="0" lvl="0" marL="0" rtl="0" algn="l">
                        <a:spcBef>
                          <a:spcPts val="0"/>
                        </a:spcBef>
                        <a:spcAft>
                          <a:spcPts val="0"/>
                        </a:spcAft>
                        <a:buNone/>
                      </a:pPr>
                      <a:r>
                        <a:rPr lang="en"/>
                        <a:t>S.NO</a:t>
                      </a:r>
                      <a:endParaRPr/>
                    </a:p>
                  </a:txBody>
                  <a:tcPr marT="91425" marB="91425" marR="91425" marL="91425"/>
                </a:tc>
                <a:tc>
                  <a:txBody>
                    <a:bodyPr/>
                    <a:lstStyle/>
                    <a:p>
                      <a:pPr indent="0" lvl="0" marL="0" rtl="0" algn="l">
                        <a:spcBef>
                          <a:spcPts val="0"/>
                        </a:spcBef>
                        <a:spcAft>
                          <a:spcPts val="0"/>
                        </a:spcAft>
                        <a:buNone/>
                      </a:pPr>
                      <a:r>
                        <a:rPr lang="en"/>
                        <a:t>YEAR</a:t>
                      </a:r>
                      <a:endParaRPr/>
                    </a:p>
                  </a:txBody>
                  <a:tcPr marT="91425" marB="91425" marR="91425" marL="91425"/>
                </a:tc>
                <a:tc>
                  <a:txBody>
                    <a:bodyPr/>
                    <a:lstStyle/>
                    <a:p>
                      <a:pPr indent="0" lvl="0" marL="0" rtl="0" algn="l">
                        <a:spcBef>
                          <a:spcPts val="0"/>
                        </a:spcBef>
                        <a:spcAft>
                          <a:spcPts val="0"/>
                        </a:spcAft>
                        <a:buNone/>
                      </a:pPr>
                      <a:r>
                        <a:rPr lang="en"/>
                        <a:t>NATION</a:t>
                      </a:r>
                      <a:endParaRPr/>
                    </a:p>
                  </a:txBody>
                  <a:tcPr marT="91425" marB="91425" marR="91425" marL="91425"/>
                </a:tc>
                <a:tc>
                  <a:txBody>
                    <a:bodyPr/>
                    <a:lstStyle/>
                    <a:p>
                      <a:pPr indent="0" lvl="0" marL="0" rtl="0" algn="l">
                        <a:spcBef>
                          <a:spcPts val="0"/>
                        </a:spcBef>
                        <a:spcAft>
                          <a:spcPts val="0"/>
                        </a:spcAft>
                        <a:buNone/>
                      </a:pPr>
                      <a:r>
                        <a:rPr lang="en"/>
                        <a:t>PAPER TITLE</a:t>
                      </a:r>
                      <a:endParaRPr/>
                    </a:p>
                  </a:txBody>
                  <a:tcPr marT="91425" marB="91425" marR="91425" marL="91425"/>
                </a:tc>
                <a:tc>
                  <a:txBody>
                    <a:bodyPr/>
                    <a:lstStyle/>
                    <a:p>
                      <a:pPr indent="0" lvl="0" marL="0" rtl="0" algn="l">
                        <a:spcBef>
                          <a:spcPts val="0"/>
                        </a:spcBef>
                        <a:spcAft>
                          <a:spcPts val="0"/>
                        </a:spcAft>
                        <a:buNone/>
                      </a:pPr>
                      <a:r>
                        <a:rPr lang="en"/>
                        <a:t>METHODOLOGY</a:t>
                      </a:r>
                      <a:endParaRPr/>
                    </a:p>
                  </a:txBody>
                  <a:tcPr marT="91425" marB="91425" marR="91425" marL="91425"/>
                </a:tc>
                <a:tc>
                  <a:txBody>
                    <a:bodyPr/>
                    <a:lstStyle/>
                    <a:p>
                      <a:pPr indent="0" lvl="0" marL="0" rtl="0" algn="l">
                        <a:spcBef>
                          <a:spcPts val="0"/>
                        </a:spcBef>
                        <a:spcAft>
                          <a:spcPts val="0"/>
                        </a:spcAft>
                        <a:buNone/>
                      </a:pPr>
                      <a:r>
                        <a:rPr lang="en"/>
                        <a:t>LIMITATION</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2019</a:t>
                      </a:r>
                      <a:endParaRPr/>
                    </a:p>
                  </a:txBody>
                  <a:tcPr marT="91425" marB="91425" marR="91425" marL="91425"/>
                </a:tc>
                <a:tc>
                  <a:txBody>
                    <a:bodyPr/>
                    <a:lstStyle/>
                    <a:p>
                      <a:pPr indent="0" lvl="0" marL="0" rtl="0" algn="l">
                        <a:lnSpc>
                          <a:spcPct val="115000"/>
                        </a:lnSpc>
                        <a:spcBef>
                          <a:spcPts val="0"/>
                        </a:spcBef>
                        <a:spcAft>
                          <a:spcPts val="0"/>
                        </a:spcAft>
                        <a:buNone/>
                      </a:pPr>
                      <a:r>
                        <a:rPr lang="en" sz="1500"/>
                        <a:t>European Commission</a:t>
                      </a:r>
                      <a:endParaRPr sz="1500"/>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 sz="1500"/>
                        <a:t>General data protection</a:t>
                      </a:r>
                      <a:endParaRPr sz="1500"/>
                    </a:p>
                    <a:p>
                      <a:pPr indent="0" lvl="0" marL="0" rtl="0" algn="l">
                        <a:lnSpc>
                          <a:spcPct val="115000"/>
                        </a:lnSpc>
                        <a:spcBef>
                          <a:spcPts val="0"/>
                        </a:spcBef>
                        <a:spcAft>
                          <a:spcPts val="0"/>
                        </a:spcAft>
                        <a:buNone/>
                      </a:pPr>
                      <a:r>
                        <a:rPr lang="en" sz="1500"/>
                        <a:t>regulation</a:t>
                      </a:r>
                      <a:endParaRPr sz="1500"/>
                    </a:p>
                    <a:p>
                      <a:pPr indent="0" lvl="0" marL="0" rtl="0" algn="l">
                        <a:spcBef>
                          <a:spcPts val="0"/>
                        </a:spcBef>
                        <a:spcAft>
                          <a:spcPts val="0"/>
                        </a:spcAft>
                        <a:buNone/>
                      </a:pPr>
                      <a:r>
                        <a:t/>
                      </a:r>
                      <a:endParaRPr/>
                    </a:p>
                  </a:txBody>
                  <a:tcPr marT="91425" marB="91425" marR="91425" marL="91425"/>
                </a:tc>
                <a:tc>
                  <a:txBody>
                    <a:bodyPr/>
                    <a:lstStyle/>
                    <a:p>
                      <a:pPr indent="0" lvl="0" marL="0" rtl="0" algn="just">
                        <a:lnSpc>
                          <a:spcPct val="115000"/>
                        </a:lnSpc>
                        <a:spcBef>
                          <a:spcPts val="0"/>
                        </a:spcBef>
                        <a:spcAft>
                          <a:spcPts val="0"/>
                        </a:spcAft>
                        <a:buNone/>
                      </a:pPr>
                      <a:r>
                        <a:rPr lang="en" sz="1500"/>
                        <a:t>The Regulation comes establishes guidelines for both the free flow of personal data and the protection of natural people with relation to its processing Natural persons.</a:t>
                      </a:r>
                      <a:endParaRPr sz="1500"/>
                    </a:p>
                    <a:p>
                      <a:pPr indent="0" lvl="0" marL="0" rtl="0" algn="l">
                        <a:spcBef>
                          <a:spcPts val="0"/>
                        </a:spcBef>
                        <a:spcAft>
                          <a:spcPts val="0"/>
                        </a:spcAft>
                        <a:buNone/>
                      </a:pPr>
                      <a:r>
                        <a:t/>
                      </a:r>
                      <a:endParaRPr/>
                    </a:p>
                  </a:txBody>
                  <a:tcPr marT="91425" marB="91425" marR="91425" marL="91425"/>
                </a:tc>
                <a:tc>
                  <a:txBody>
                    <a:bodyPr/>
                    <a:lstStyle/>
                    <a:p>
                      <a:pPr indent="0" lvl="0" marL="0" rtl="0" algn="just">
                        <a:lnSpc>
                          <a:spcPct val="115000"/>
                        </a:lnSpc>
                        <a:spcBef>
                          <a:spcPts val="0"/>
                        </a:spcBef>
                        <a:spcAft>
                          <a:spcPts val="0"/>
                        </a:spcAft>
                        <a:buNone/>
                      </a:pPr>
                      <a:r>
                        <a:rPr lang="en" sz="1500"/>
                        <a:t>The latter are merely one interpretation of the law and are not legally enforceable. The European Court of Justice is the only body with authority.</a:t>
                      </a:r>
                      <a:endParaRPr sz="1500"/>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aphicFrame>
        <p:nvGraphicFramePr>
          <p:cNvPr id="176" name="Google Shape;176;p29"/>
          <p:cNvGraphicFramePr/>
          <p:nvPr/>
        </p:nvGraphicFramePr>
        <p:xfrm>
          <a:off x="311700" y="270250"/>
          <a:ext cx="3000000" cy="3000000"/>
        </p:xfrm>
        <a:graphic>
          <a:graphicData uri="http://schemas.openxmlformats.org/drawingml/2006/table">
            <a:tbl>
              <a:tblPr>
                <a:noFill/>
                <a:tableStyleId>{2D91BA33-330C-436D-8E3D-33E5FEF12D82}</a:tableStyleId>
              </a:tblPr>
              <a:tblGrid>
                <a:gridCol w="718725"/>
                <a:gridCol w="985900"/>
                <a:gridCol w="1286500"/>
                <a:gridCol w="1403400"/>
                <a:gridCol w="2154875"/>
                <a:gridCol w="1971200"/>
              </a:tblGrid>
              <a:tr h="381000">
                <a:tc>
                  <a:txBody>
                    <a:bodyPr/>
                    <a:lstStyle/>
                    <a:p>
                      <a:pPr indent="0" lvl="0" marL="0" rtl="0" algn="l">
                        <a:spcBef>
                          <a:spcPts val="0"/>
                        </a:spcBef>
                        <a:spcAft>
                          <a:spcPts val="0"/>
                        </a:spcAft>
                        <a:buNone/>
                      </a:pPr>
                      <a:r>
                        <a:rPr lang="en"/>
                        <a:t>S.NO</a:t>
                      </a:r>
                      <a:endParaRPr/>
                    </a:p>
                  </a:txBody>
                  <a:tcPr marT="91425" marB="91425" marR="91425" marL="91425"/>
                </a:tc>
                <a:tc>
                  <a:txBody>
                    <a:bodyPr/>
                    <a:lstStyle/>
                    <a:p>
                      <a:pPr indent="0" lvl="0" marL="0" rtl="0" algn="l">
                        <a:spcBef>
                          <a:spcPts val="0"/>
                        </a:spcBef>
                        <a:spcAft>
                          <a:spcPts val="0"/>
                        </a:spcAft>
                        <a:buNone/>
                      </a:pPr>
                      <a:r>
                        <a:rPr lang="en"/>
                        <a:t>YEAR</a:t>
                      </a:r>
                      <a:endParaRPr/>
                    </a:p>
                  </a:txBody>
                  <a:tcPr marT="91425" marB="91425" marR="91425" marL="91425"/>
                </a:tc>
                <a:tc>
                  <a:txBody>
                    <a:bodyPr/>
                    <a:lstStyle/>
                    <a:p>
                      <a:pPr indent="0" lvl="0" marL="0" rtl="0" algn="l">
                        <a:spcBef>
                          <a:spcPts val="0"/>
                        </a:spcBef>
                        <a:spcAft>
                          <a:spcPts val="0"/>
                        </a:spcAft>
                        <a:buNone/>
                      </a:pPr>
                      <a:r>
                        <a:rPr lang="en"/>
                        <a:t>NATION</a:t>
                      </a:r>
                      <a:endParaRPr/>
                    </a:p>
                  </a:txBody>
                  <a:tcPr marT="91425" marB="91425" marR="91425" marL="91425"/>
                </a:tc>
                <a:tc>
                  <a:txBody>
                    <a:bodyPr/>
                    <a:lstStyle/>
                    <a:p>
                      <a:pPr indent="0" lvl="0" marL="0" rtl="0" algn="l">
                        <a:spcBef>
                          <a:spcPts val="0"/>
                        </a:spcBef>
                        <a:spcAft>
                          <a:spcPts val="0"/>
                        </a:spcAft>
                        <a:buNone/>
                      </a:pPr>
                      <a:r>
                        <a:rPr lang="en"/>
                        <a:t>PAPER TITLE</a:t>
                      </a:r>
                      <a:endParaRPr/>
                    </a:p>
                  </a:txBody>
                  <a:tcPr marT="91425" marB="91425" marR="91425" marL="91425"/>
                </a:tc>
                <a:tc>
                  <a:txBody>
                    <a:bodyPr/>
                    <a:lstStyle/>
                    <a:p>
                      <a:pPr indent="0" lvl="0" marL="0" rtl="0" algn="l">
                        <a:spcBef>
                          <a:spcPts val="0"/>
                        </a:spcBef>
                        <a:spcAft>
                          <a:spcPts val="0"/>
                        </a:spcAft>
                        <a:buNone/>
                      </a:pPr>
                      <a:r>
                        <a:rPr lang="en"/>
                        <a:t>METHODOLOGY</a:t>
                      </a:r>
                      <a:endParaRPr/>
                    </a:p>
                  </a:txBody>
                  <a:tcPr marT="91425" marB="91425" marR="91425" marL="91425"/>
                </a:tc>
                <a:tc>
                  <a:txBody>
                    <a:bodyPr/>
                    <a:lstStyle/>
                    <a:p>
                      <a:pPr indent="0" lvl="0" marL="0" rtl="0" algn="l">
                        <a:spcBef>
                          <a:spcPts val="0"/>
                        </a:spcBef>
                        <a:spcAft>
                          <a:spcPts val="0"/>
                        </a:spcAft>
                        <a:buNone/>
                      </a:pPr>
                      <a:r>
                        <a:rPr lang="en"/>
                        <a:t>LIMITATION</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2021</a:t>
                      </a:r>
                      <a:endParaRPr/>
                    </a:p>
                  </a:txBody>
                  <a:tcPr marT="91425" marB="91425" marR="91425" marL="91425"/>
                </a:tc>
                <a:tc>
                  <a:txBody>
                    <a:bodyPr/>
                    <a:lstStyle/>
                    <a:p>
                      <a:pPr indent="0" lvl="0" marL="0" rtl="0" algn="l">
                        <a:lnSpc>
                          <a:spcPct val="115000"/>
                        </a:lnSpc>
                        <a:spcBef>
                          <a:spcPts val="0"/>
                        </a:spcBef>
                        <a:spcAft>
                          <a:spcPts val="0"/>
                        </a:spcAft>
                        <a:buNone/>
                      </a:pPr>
                      <a:r>
                        <a:rPr lang="en" sz="1500"/>
                        <a:t>UNITED NATIONS</a:t>
                      </a:r>
                      <a:endParaRPr sz="1500"/>
                    </a:p>
                  </a:txBody>
                  <a:tcPr marT="91425" marB="91425" marR="91425" marL="91425"/>
                </a:tc>
                <a:tc>
                  <a:txBody>
                    <a:bodyPr/>
                    <a:lstStyle/>
                    <a:p>
                      <a:pPr indent="0" lvl="0" marL="0" rtl="0" algn="l">
                        <a:lnSpc>
                          <a:spcPct val="115000"/>
                        </a:lnSpc>
                        <a:spcBef>
                          <a:spcPts val="0"/>
                        </a:spcBef>
                        <a:spcAft>
                          <a:spcPts val="0"/>
                        </a:spcAft>
                        <a:buNone/>
                      </a:pPr>
                      <a:r>
                        <a:rPr lang="en" sz="1500"/>
                        <a:t>A framework for ethical AI for the united nation</a:t>
                      </a:r>
                      <a:endParaRPr sz="1500"/>
                    </a:p>
                    <a:p>
                      <a:pPr indent="0" lvl="0" marL="0" rtl="0" algn="l">
                        <a:spcBef>
                          <a:spcPts val="0"/>
                        </a:spcBef>
                        <a:spcAft>
                          <a:spcPts val="0"/>
                        </a:spcAft>
                        <a:buNone/>
                      </a:pPr>
                      <a:r>
                        <a:t/>
                      </a:r>
                      <a:endParaRPr sz="1500"/>
                    </a:p>
                  </a:txBody>
                  <a:tcPr marT="91425" marB="91425" marR="91425" marL="91425"/>
                </a:tc>
                <a:tc>
                  <a:txBody>
                    <a:bodyPr/>
                    <a:lstStyle/>
                    <a:p>
                      <a:pPr indent="0" lvl="0" marL="0" rtl="0" algn="just">
                        <a:lnSpc>
                          <a:spcPct val="115000"/>
                        </a:lnSpc>
                        <a:spcBef>
                          <a:spcPts val="0"/>
                        </a:spcBef>
                        <a:spcAft>
                          <a:spcPts val="0"/>
                        </a:spcAft>
                        <a:buNone/>
                      </a:pPr>
                      <a:r>
                        <a:rPr lang="en" sz="1600"/>
                        <a:t>In addition to offering a framework for reducing those risks, the purpose of this article is to give an overview of the ethical</a:t>
                      </a:r>
                      <a:r>
                        <a:rPr lang="en" sz="1600"/>
                        <a:t> </a:t>
                      </a:r>
                      <a:r>
                        <a:rPr lang="en" sz="1600"/>
                        <a:t>issues</a:t>
                      </a:r>
                      <a:r>
                        <a:rPr lang="en" sz="1600"/>
                        <a:t> </a:t>
                      </a:r>
                      <a:r>
                        <a:rPr lang="en" sz="1600"/>
                        <a:t>surrounding artificial intelligence (AI) and to offer a workable solution moral principles.</a:t>
                      </a:r>
                      <a:endParaRPr sz="1600"/>
                    </a:p>
                    <a:p>
                      <a:pPr indent="0" lvl="0" marL="0" rtl="0" algn="just">
                        <a:spcBef>
                          <a:spcPts val="0"/>
                        </a:spcBef>
                        <a:spcAft>
                          <a:spcPts val="0"/>
                        </a:spcAft>
                        <a:buNone/>
                      </a:pPr>
                      <a:r>
                        <a:t/>
                      </a:r>
                      <a:endParaRPr sz="1500"/>
                    </a:p>
                  </a:txBody>
                  <a:tcPr marT="91425" marB="91425" marR="91425" marL="91425"/>
                </a:tc>
                <a:tc>
                  <a:txBody>
                    <a:bodyPr/>
                    <a:lstStyle/>
                    <a:p>
                      <a:pPr indent="0" lvl="0" marL="0" rtl="0" algn="just">
                        <a:lnSpc>
                          <a:spcPct val="115000"/>
                        </a:lnSpc>
                        <a:spcBef>
                          <a:spcPts val="0"/>
                        </a:spcBef>
                        <a:spcAft>
                          <a:spcPts val="0"/>
                        </a:spcAft>
                        <a:buNone/>
                      </a:pPr>
                      <a:r>
                        <a:rPr lang="en" sz="1500"/>
                        <a:t>The latter are merely one interpretation of the law and are not legally enforceable. The European Court of Justice is the only body with authority.</a:t>
                      </a:r>
                      <a:endParaRPr sz="1500"/>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227700"/>
            <a:ext cx="8520600" cy="707400"/>
          </a:xfrm>
          <a:prstGeom prst="rect">
            <a:avLst/>
          </a:prstGeom>
          <a:solidFill>
            <a:srgbClr val="FFF2CC"/>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SCREENSHOTS</a:t>
            </a:r>
            <a:endParaRPr/>
          </a:p>
        </p:txBody>
      </p:sp>
      <p:pic>
        <p:nvPicPr>
          <p:cNvPr id="182" name="Google Shape;182;p30"/>
          <p:cNvPicPr preferRelativeResize="0"/>
          <p:nvPr/>
        </p:nvPicPr>
        <p:blipFill>
          <a:blip r:embed="rId3">
            <a:alphaModFix/>
          </a:blip>
          <a:stretch>
            <a:fillRect/>
          </a:stretch>
        </p:blipFill>
        <p:spPr>
          <a:xfrm>
            <a:off x="1126300" y="1029850"/>
            <a:ext cx="6891402" cy="3882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1"/>
          <p:cNvPicPr preferRelativeResize="0"/>
          <p:nvPr/>
        </p:nvPicPr>
        <p:blipFill>
          <a:blip r:embed="rId3">
            <a:alphaModFix/>
          </a:blip>
          <a:stretch>
            <a:fillRect/>
          </a:stretch>
        </p:blipFill>
        <p:spPr>
          <a:xfrm>
            <a:off x="867416" y="180300"/>
            <a:ext cx="7409172" cy="4630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a:solidFill>
            <a:srgbClr val="FFF2CC"/>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711"/>
              <a:t>BASE PAPER </a:t>
            </a:r>
            <a:endParaRPr sz="3711"/>
          </a:p>
        </p:txBody>
      </p:sp>
      <p:sp>
        <p:nvSpPr>
          <p:cNvPr id="74" name="Google Shape;74;p14"/>
          <p:cNvSpPr txBox="1"/>
          <p:nvPr>
            <p:ph idx="1" type="body"/>
          </p:nvPr>
        </p:nvSpPr>
        <p:spPr>
          <a:xfrm>
            <a:off x="311700" y="1650300"/>
            <a:ext cx="8520600" cy="1842900"/>
          </a:xfrm>
          <a:prstGeom prst="rect">
            <a:avLst/>
          </a:prstGeom>
        </p:spPr>
        <p:txBody>
          <a:bodyPr anchorCtr="0" anchor="ctr" bIns="91425" lIns="91425" spcFirstLastPara="1" rIns="91425" wrap="square" tIns="91425">
            <a:normAutofit/>
          </a:bodyPr>
          <a:lstStyle/>
          <a:p>
            <a:pPr indent="0" lvl="0" marL="0" rtl="0" algn="ctr">
              <a:lnSpc>
                <a:spcPct val="150000"/>
              </a:lnSpc>
              <a:spcBef>
                <a:spcPts val="0"/>
              </a:spcBef>
              <a:spcAft>
                <a:spcPts val="1200"/>
              </a:spcAft>
              <a:buNone/>
            </a:pPr>
            <a:r>
              <a:rPr b="1" lang="en" sz="2400" u="sng">
                <a:solidFill>
                  <a:srgbClr val="292934"/>
                </a:solidFill>
                <a:highlight>
                  <a:schemeClr val="lt1"/>
                </a:highlight>
                <a:latin typeface="Times New Roman"/>
                <a:ea typeface="Times New Roman"/>
                <a:cs typeface="Times New Roman"/>
                <a:sym typeface="Times New Roman"/>
              </a:rPr>
              <a:t>Building Trustworthy AI Solutions A Case for Practical Solutions for Small Business – Aug 2023</a:t>
            </a:r>
            <a:endParaRPr sz="2400">
              <a:highlight>
                <a:schemeClr val="lt1"/>
              </a:highlight>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2"/>
          <p:cNvPicPr preferRelativeResize="0"/>
          <p:nvPr/>
        </p:nvPicPr>
        <p:blipFill>
          <a:blip r:embed="rId3">
            <a:alphaModFix/>
          </a:blip>
          <a:stretch>
            <a:fillRect/>
          </a:stretch>
        </p:blipFill>
        <p:spPr>
          <a:xfrm>
            <a:off x="908975" y="257949"/>
            <a:ext cx="7380424" cy="4612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3"/>
          <p:cNvPicPr preferRelativeResize="0"/>
          <p:nvPr/>
        </p:nvPicPr>
        <p:blipFill>
          <a:blip r:embed="rId3">
            <a:alphaModFix/>
          </a:blip>
          <a:stretch>
            <a:fillRect/>
          </a:stretch>
        </p:blipFill>
        <p:spPr>
          <a:xfrm>
            <a:off x="754025" y="185536"/>
            <a:ext cx="7635948" cy="47724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445025"/>
            <a:ext cx="8520600" cy="707400"/>
          </a:xfrm>
          <a:prstGeom prst="rect">
            <a:avLst/>
          </a:prstGeom>
          <a:solidFill>
            <a:srgbClr val="FFF2CC"/>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REFERENCES</a:t>
            </a:r>
            <a:endParaRPr/>
          </a:p>
        </p:txBody>
      </p:sp>
      <p:sp>
        <p:nvSpPr>
          <p:cNvPr id="203" name="Google Shape;203;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a:bodyPr>
          <a:lstStyle/>
          <a:p>
            <a:pPr indent="-326390" lvl="0" marL="457200" rtl="0" algn="just">
              <a:lnSpc>
                <a:spcPct val="150000"/>
              </a:lnSpc>
              <a:spcBef>
                <a:spcPts val="0"/>
              </a:spcBef>
              <a:spcAft>
                <a:spcPts val="0"/>
              </a:spcAft>
              <a:buClr>
                <a:srgbClr val="292934"/>
              </a:buClr>
              <a:buSzPct val="100000"/>
              <a:buFont typeface="Times New Roman"/>
              <a:buChar char="●"/>
            </a:pPr>
            <a:r>
              <a:rPr lang="en" sz="2200">
                <a:solidFill>
                  <a:srgbClr val="292934"/>
                </a:solidFill>
                <a:latin typeface="Times New Roman"/>
                <a:ea typeface="Times New Roman"/>
                <a:cs typeface="Times New Roman"/>
                <a:sym typeface="Times New Roman"/>
              </a:rPr>
              <a:t>[1] European Commission, “General data protection regulation,” Recital, vol. 71, pp. 119–114, 2018. [Online]. Available: https://gdpr-info.eu/ </a:t>
            </a:r>
            <a:endParaRPr sz="2200">
              <a:solidFill>
                <a:srgbClr val="292934"/>
              </a:solidFill>
              <a:latin typeface="Times New Roman"/>
              <a:ea typeface="Times New Roman"/>
              <a:cs typeface="Times New Roman"/>
              <a:sym typeface="Times New Roman"/>
            </a:endParaRPr>
          </a:p>
          <a:p>
            <a:pPr indent="-326390" lvl="0" marL="457200" rtl="0" algn="just">
              <a:lnSpc>
                <a:spcPct val="150000"/>
              </a:lnSpc>
              <a:spcBef>
                <a:spcPts val="0"/>
              </a:spcBef>
              <a:spcAft>
                <a:spcPts val="0"/>
              </a:spcAft>
              <a:buClr>
                <a:srgbClr val="292934"/>
              </a:buClr>
              <a:buSzPct val="100000"/>
              <a:buFont typeface="Times New Roman"/>
              <a:buChar char="●"/>
            </a:pPr>
            <a:r>
              <a:rPr lang="en" sz="2200">
                <a:solidFill>
                  <a:srgbClr val="292934"/>
                </a:solidFill>
                <a:latin typeface="Times New Roman"/>
                <a:ea typeface="Times New Roman"/>
                <a:cs typeface="Times New Roman"/>
                <a:sym typeface="Times New Roman"/>
              </a:rPr>
              <a:t>[2] European Commission, “Ethics guidelines for trustworthy AI,” 2019. [Online]. Available: https://digital-strategy.ec.europa.eu/en/library/ ethics-guidelines-trustworthy-ai </a:t>
            </a:r>
            <a:endParaRPr sz="2400">
              <a:solidFill>
                <a:srgbClr val="292934"/>
              </a:solidFill>
              <a:latin typeface="Times New Roman"/>
              <a:ea typeface="Times New Roman"/>
              <a:cs typeface="Times New Roman"/>
              <a:sym typeface="Times New Roman"/>
            </a:endParaRPr>
          </a:p>
          <a:p>
            <a:pPr indent="-326390" lvl="0" marL="457200" rtl="0" algn="just">
              <a:lnSpc>
                <a:spcPct val="150000"/>
              </a:lnSpc>
              <a:spcBef>
                <a:spcPts val="0"/>
              </a:spcBef>
              <a:spcAft>
                <a:spcPts val="0"/>
              </a:spcAft>
              <a:buClr>
                <a:srgbClr val="292934"/>
              </a:buClr>
              <a:buSzPct val="100000"/>
              <a:buFont typeface="Times New Roman"/>
              <a:buChar char="●"/>
            </a:pPr>
            <a:r>
              <a:rPr lang="en" sz="2200">
                <a:solidFill>
                  <a:srgbClr val="292934"/>
                </a:solidFill>
                <a:latin typeface="Times New Roman"/>
                <a:ea typeface="Times New Roman"/>
                <a:cs typeface="Times New Roman"/>
                <a:sym typeface="Times New Roman"/>
              </a:rPr>
              <a:t>[3] United Nations, “A framework for ethical AI at the United Nations,” 2021. [Online]. Available: https://unite.un.org/sites/unite.un.org/files/ unite_paper_-_ethical_ai_at_the_un.pdf </a:t>
            </a:r>
            <a:endParaRPr sz="2400">
              <a:solidFill>
                <a:srgbClr val="292934"/>
              </a:solidFill>
              <a:latin typeface="Times New Roman"/>
              <a:ea typeface="Times New Roman"/>
              <a:cs typeface="Times New Roman"/>
              <a:sym typeface="Times New Roman"/>
            </a:endParaRPr>
          </a:p>
          <a:p>
            <a:pPr indent="-326390" lvl="0" marL="457200" rtl="0" algn="just">
              <a:lnSpc>
                <a:spcPct val="150000"/>
              </a:lnSpc>
              <a:spcBef>
                <a:spcPts val="0"/>
              </a:spcBef>
              <a:spcAft>
                <a:spcPts val="0"/>
              </a:spcAft>
              <a:buClr>
                <a:srgbClr val="292934"/>
              </a:buClr>
              <a:buSzPct val="100000"/>
              <a:buFont typeface="Times New Roman"/>
              <a:buChar char="●"/>
            </a:pPr>
            <a:r>
              <a:rPr lang="en" sz="2200">
                <a:solidFill>
                  <a:srgbClr val="292934"/>
                </a:solidFill>
                <a:latin typeface="Times New Roman"/>
                <a:ea typeface="Times New Roman"/>
                <a:cs typeface="Times New Roman"/>
                <a:sym typeface="Times New Roman"/>
              </a:rPr>
              <a:t>[4] A. Jobin, M. Ienca, and E. Vayena, “The global landscape of AI ethics guidelines,” Nat. Mach. Intell., vol. 1, pp. 389–399, 2019.</a:t>
            </a:r>
            <a:endParaRPr sz="2400">
              <a:solidFill>
                <a:srgbClr val="292934"/>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idx="1" type="body"/>
          </p:nvPr>
        </p:nvSpPr>
        <p:spPr>
          <a:xfrm>
            <a:off x="311700" y="593450"/>
            <a:ext cx="8520600" cy="4176300"/>
          </a:xfrm>
          <a:prstGeom prst="rect">
            <a:avLst/>
          </a:prstGeom>
        </p:spPr>
        <p:txBody>
          <a:bodyPr anchorCtr="0" anchor="t" bIns="91425" lIns="91425" spcFirstLastPara="1" rIns="91425" wrap="square" tIns="91425">
            <a:normAutofit/>
          </a:bodyPr>
          <a:lstStyle/>
          <a:p>
            <a:pPr indent="-323850" lvl="0" marL="457200" rtl="0" algn="just">
              <a:lnSpc>
                <a:spcPct val="150000"/>
              </a:lnSpc>
              <a:spcBef>
                <a:spcPts val="0"/>
              </a:spcBef>
              <a:spcAft>
                <a:spcPts val="0"/>
              </a:spcAft>
              <a:buClr>
                <a:srgbClr val="292934"/>
              </a:buClr>
              <a:buSzPts val="1500"/>
              <a:buFont typeface="Times New Roman"/>
              <a:buChar char="●"/>
            </a:pPr>
            <a:r>
              <a:rPr lang="en" sz="1500">
                <a:solidFill>
                  <a:srgbClr val="292934"/>
                </a:solidFill>
                <a:latin typeface="Times New Roman"/>
                <a:ea typeface="Times New Roman"/>
                <a:cs typeface="Times New Roman"/>
                <a:sym typeface="Times New Roman"/>
              </a:rPr>
              <a:t>[5] BAAI, “Beijing AI principles,” 2019. [Online]. Available: https://www. baai.ac.cn/news/beijing-ai-principles-en.html </a:t>
            </a:r>
            <a:endParaRPr sz="1500">
              <a:solidFill>
                <a:srgbClr val="292934"/>
              </a:solidFill>
              <a:latin typeface="Arial"/>
              <a:ea typeface="Arial"/>
              <a:cs typeface="Arial"/>
              <a:sym typeface="Arial"/>
            </a:endParaRPr>
          </a:p>
          <a:p>
            <a:pPr indent="-323850" lvl="0" marL="457200" rtl="0" algn="just">
              <a:lnSpc>
                <a:spcPct val="150000"/>
              </a:lnSpc>
              <a:spcBef>
                <a:spcPts val="0"/>
              </a:spcBef>
              <a:spcAft>
                <a:spcPts val="0"/>
              </a:spcAft>
              <a:buClr>
                <a:srgbClr val="292934"/>
              </a:buClr>
              <a:buSzPts val="1500"/>
              <a:buFont typeface="Times New Roman"/>
              <a:buChar char="●"/>
            </a:pPr>
            <a:r>
              <a:rPr lang="en" sz="1500">
                <a:solidFill>
                  <a:srgbClr val="292934"/>
                </a:solidFill>
                <a:latin typeface="Times New Roman"/>
                <a:ea typeface="Times New Roman"/>
                <a:cs typeface="Times New Roman"/>
                <a:sym typeface="Times New Roman"/>
              </a:rPr>
              <a:t>[6] R. Vought, “Regulation of artificial intelligence applications,” 2020. [Online]. Available: https://www.whitehouse.gov/wp-content/uploads/ 2020/11/M-21-06.pdf </a:t>
            </a:r>
            <a:endParaRPr sz="1500">
              <a:solidFill>
                <a:srgbClr val="292934"/>
              </a:solidFill>
              <a:latin typeface="Arial"/>
              <a:ea typeface="Arial"/>
              <a:cs typeface="Arial"/>
              <a:sym typeface="Arial"/>
            </a:endParaRPr>
          </a:p>
          <a:p>
            <a:pPr indent="-323850" lvl="0" marL="457200" rtl="0" algn="just">
              <a:lnSpc>
                <a:spcPct val="150000"/>
              </a:lnSpc>
              <a:spcBef>
                <a:spcPts val="0"/>
              </a:spcBef>
              <a:spcAft>
                <a:spcPts val="0"/>
              </a:spcAft>
              <a:buClr>
                <a:srgbClr val="292934"/>
              </a:buClr>
              <a:buSzPts val="1500"/>
              <a:buFont typeface="Times New Roman"/>
              <a:buChar char="●"/>
            </a:pPr>
            <a:r>
              <a:rPr lang="en" sz="1500">
                <a:solidFill>
                  <a:srgbClr val="292934"/>
                </a:solidFill>
                <a:latin typeface="Times New Roman"/>
                <a:ea typeface="Times New Roman"/>
                <a:cs typeface="Times New Roman"/>
                <a:sym typeface="Times New Roman"/>
              </a:rPr>
              <a:t>[7] OECD, “Principles on AI,” 2019. [Online]. Available: https://www.oecd. org/going-digital/ai/principles/ </a:t>
            </a:r>
            <a:endParaRPr sz="1500">
              <a:solidFill>
                <a:srgbClr val="292934"/>
              </a:solidFill>
              <a:latin typeface="Arial"/>
              <a:ea typeface="Arial"/>
              <a:cs typeface="Arial"/>
              <a:sym typeface="Arial"/>
            </a:endParaRPr>
          </a:p>
          <a:p>
            <a:pPr indent="-323850" lvl="0" marL="457200" rtl="0" algn="just">
              <a:lnSpc>
                <a:spcPct val="150000"/>
              </a:lnSpc>
              <a:spcBef>
                <a:spcPts val="0"/>
              </a:spcBef>
              <a:spcAft>
                <a:spcPts val="0"/>
              </a:spcAft>
              <a:buClr>
                <a:srgbClr val="292934"/>
              </a:buClr>
              <a:buSzPts val="1500"/>
              <a:buFont typeface="Times New Roman"/>
              <a:buChar char="●"/>
            </a:pPr>
            <a:r>
              <a:rPr lang="en" sz="1500">
                <a:solidFill>
                  <a:srgbClr val="292934"/>
                </a:solidFill>
                <a:latin typeface="Times New Roman"/>
                <a:ea typeface="Times New Roman"/>
                <a:cs typeface="Times New Roman"/>
                <a:sym typeface="Times New Roman"/>
              </a:rPr>
              <a:t>[8] UNESCO, “Draft text of the recommendation on the ethics of artificial intelligence,” UNESCO Digit. Library, 2021. [Online]. Available: https: //</a:t>
            </a:r>
            <a:r>
              <a:rPr lang="en" sz="1500" u="sng">
                <a:solidFill>
                  <a:schemeClr val="hlink"/>
                </a:solidFill>
                <a:latin typeface="Times New Roman"/>
                <a:ea typeface="Times New Roman"/>
                <a:cs typeface="Times New Roman"/>
                <a:sym typeface="Times New Roman"/>
                <a:hlinkClick r:id="rId3"/>
              </a:rPr>
              <a:t>unesdoc.unesco.org/ark:/48223/pf0000377897</a:t>
            </a:r>
            <a:endParaRPr sz="1500">
              <a:solidFill>
                <a:srgbClr val="292934"/>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292934"/>
              </a:buClr>
              <a:buSzPts val="1600"/>
              <a:buFont typeface="Times New Roman"/>
              <a:buChar char="●"/>
            </a:pPr>
            <a:r>
              <a:rPr lang="en" sz="1600">
                <a:solidFill>
                  <a:srgbClr val="292934"/>
                </a:solidFill>
                <a:latin typeface="Times New Roman"/>
                <a:ea typeface="Times New Roman"/>
                <a:cs typeface="Times New Roman"/>
                <a:sym typeface="Times New Roman"/>
              </a:rPr>
              <a:t>[9] U.K.-Gov, “Data ethics and AI guidance landscape,” 2020. [Online]. Available: </a:t>
            </a:r>
            <a:r>
              <a:rPr lang="en" sz="1600" u="sng">
                <a:solidFill>
                  <a:srgbClr val="0000FF"/>
                </a:solidFill>
                <a:latin typeface="Times New Roman"/>
                <a:ea typeface="Times New Roman"/>
                <a:cs typeface="Times New Roman"/>
                <a:sym typeface="Times New Roman"/>
                <a:hlinkClick r:id="rId4">
                  <a:extLst>
                    <a:ext uri="{A12FA001-AC4F-418D-AE19-62706E023703}">
                      <ahyp:hlinkClr val="tx"/>
                    </a:ext>
                  </a:extLst>
                </a:hlinkClick>
              </a:rPr>
              <a:t>https://www.gov.uk/guidance/data-ethics-and-ai-guidancelandscape</a:t>
            </a:r>
            <a:endParaRPr sz="1600">
              <a:solidFill>
                <a:srgbClr val="292934"/>
              </a:solidFill>
              <a:latin typeface="Times New Roman"/>
              <a:ea typeface="Times New Roman"/>
              <a:cs typeface="Times New Roman"/>
              <a:sym typeface="Times New Roman"/>
            </a:endParaRPr>
          </a:p>
          <a:p>
            <a:pPr indent="0" lvl="0" marL="0" rtl="0" algn="l">
              <a:spcBef>
                <a:spcPts val="0"/>
              </a:spcBef>
              <a:spcAft>
                <a:spcPts val="1200"/>
              </a:spcAft>
              <a:buNone/>
            </a:pPr>
            <a:r>
              <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idx="1" type="body"/>
          </p:nvPr>
        </p:nvSpPr>
        <p:spPr>
          <a:xfrm>
            <a:off x="311700" y="351050"/>
            <a:ext cx="8520600" cy="42180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t/>
            </a:r>
            <a:endParaRPr sz="1500">
              <a:solidFill>
                <a:srgbClr val="292934"/>
              </a:solidFill>
              <a:latin typeface="Times New Roman"/>
              <a:ea typeface="Times New Roman"/>
              <a:cs typeface="Times New Roman"/>
              <a:sym typeface="Times New Roman"/>
            </a:endParaRPr>
          </a:p>
          <a:p>
            <a:pPr indent="-323850" lvl="0" marL="457200" rtl="0" algn="just">
              <a:lnSpc>
                <a:spcPct val="150000"/>
              </a:lnSpc>
              <a:spcBef>
                <a:spcPts val="480"/>
              </a:spcBef>
              <a:spcAft>
                <a:spcPts val="0"/>
              </a:spcAft>
              <a:buClr>
                <a:srgbClr val="292934"/>
              </a:buClr>
              <a:buSzPts val="1500"/>
              <a:buFont typeface="Times New Roman"/>
              <a:buChar char="●"/>
            </a:pPr>
            <a:r>
              <a:rPr lang="en" sz="1500">
                <a:solidFill>
                  <a:srgbClr val="292934"/>
                </a:solidFill>
                <a:latin typeface="Times New Roman"/>
                <a:ea typeface="Times New Roman"/>
                <a:cs typeface="Times New Roman"/>
                <a:sym typeface="Times New Roman"/>
              </a:rPr>
              <a:t>[10] P. Cihon, M. J. Kleinaltenkamp, J. Schuett, and S. D. Baum, “AI CERTIFICATION: Advancing ethical practice by reducing information asymmetries,” IEEE Trans. Technol. Soc., to be published, doi: 10.1109/TTS.2021.3077595. </a:t>
            </a:r>
            <a:endParaRPr sz="1500">
              <a:solidFill>
                <a:srgbClr val="292934"/>
              </a:solidFill>
              <a:latin typeface="Arial"/>
              <a:ea typeface="Arial"/>
              <a:cs typeface="Arial"/>
              <a:sym typeface="Arial"/>
            </a:endParaRPr>
          </a:p>
          <a:p>
            <a:pPr indent="-323850" lvl="0" marL="457200" rtl="0" algn="just">
              <a:lnSpc>
                <a:spcPct val="150000"/>
              </a:lnSpc>
              <a:spcBef>
                <a:spcPts val="0"/>
              </a:spcBef>
              <a:spcAft>
                <a:spcPts val="0"/>
              </a:spcAft>
              <a:buClr>
                <a:srgbClr val="292934"/>
              </a:buClr>
              <a:buSzPts val="1500"/>
              <a:buFont typeface="Times New Roman"/>
              <a:buChar char="●"/>
            </a:pPr>
            <a:r>
              <a:rPr lang="en" sz="1500">
                <a:solidFill>
                  <a:srgbClr val="292934"/>
                </a:solidFill>
                <a:latin typeface="Times New Roman"/>
                <a:ea typeface="Times New Roman"/>
                <a:cs typeface="Times New Roman"/>
                <a:sym typeface="Times New Roman"/>
              </a:rPr>
              <a:t>[11] U. S. Government, “Guidance for regulation of artificial intelligence applications,” 2020. [Online] Available: https://www.whitehouse.gov/wpcontent/uploads/2020/01/Draft-OMB-Memo-on-Regulation-of-AI-1- 7-19.pdf </a:t>
            </a:r>
            <a:endParaRPr sz="1500">
              <a:solidFill>
                <a:srgbClr val="292934"/>
              </a:solidFill>
              <a:latin typeface="Arial"/>
              <a:ea typeface="Arial"/>
              <a:cs typeface="Arial"/>
              <a:sym typeface="Arial"/>
            </a:endParaRPr>
          </a:p>
          <a:p>
            <a:pPr indent="-323850" lvl="0" marL="457200" rtl="0" algn="just">
              <a:lnSpc>
                <a:spcPct val="150000"/>
              </a:lnSpc>
              <a:spcBef>
                <a:spcPts val="0"/>
              </a:spcBef>
              <a:spcAft>
                <a:spcPts val="0"/>
              </a:spcAft>
              <a:buClr>
                <a:srgbClr val="292934"/>
              </a:buClr>
              <a:buSzPts val="1500"/>
              <a:buFont typeface="Times New Roman"/>
              <a:buChar char="●"/>
            </a:pPr>
            <a:r>
              <a:rPr lang="en" sz="1500">
                <a:solidFill>
                  <a:srgbClr val="292934"/>
                </a:solidFill>
                <a:latin typeface="Times New Roman"/>
                <a:ea typeface="Times New Roman"/>
                <a:cs typeface="Times New Roman"/>
                <a:sym typeface="Times New Roman"/>
              </a:rPr>
              <a:t>[12] Australia Government, “Australia’s artificial intelligence ethics framework,” 2019. [Online]. Available: https://www.industry.gov.au/data-andpublications/australias-artificial-intelligence-ethics-framework</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a:solidFill>
            <a:srgbClr val="FFF2CC"/>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ABSTRACT</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33375" lvl="0" marL="457200" rtl="0" algn="just">
              <a:spcBef>
                <a:spcPts val="1200"/>
              </a:spcBef>
              <a:spcAft>
                <a:spcPts val="0"/>
              </a:spcAft>
              <a:buClr>
                <a:srgbClr val="1F1E27"/>
              </a:buClr>
              <a:buSzPts val="1650"/>
              <a:buFont typeface="Times New Roman"/>
              <a:buChar char="●"/>
            </a:pPr>
            <a:r>
              <a:rPr lang="en" sz="1650">
                <a:solidFill>
                  <a:srgbClr val="1F1E27"/>
                </a:solidFill>
                <a:latin typeface="Times New Roman"/>
                <a:ea typeface="Times New Roman"/>
                <a:cs typeface="Times New Roman"/>
                <a:sym typeface="Times New Roman"/>
              </a:rPr>
              <a:t>The Proposed AI System envisions the creation of </a:t>
            </a:r>
            <a:r>
              <a:rPr b="1" lang="en" sz="1650">
                <a:solidFill>
                  <a:srgbClr val="1F1E27"/>
                </a:solidFill>
                <a:latin typeface="Times New Roman"/>
                <a:ea typeface="Times New Roman"/>
                <a:cs typeface="Times New Roman"/>
                <a:sym typeface="Times New Roman"/>
              </a:rPr>
              <a:t>AI assistants </a:t>
            </a:r>
            <a:r>
              <a:rPr lang="en" sz="1650">
                <a:solidFill>
                  <a:srgbClr val="1F1E27"/>
                </a:solidFill>
                <a:latin typeface="Times New Roman"/>
                <a:ea typeface="Times New Roman"/>
                <a:cs typeface="Times New Roman"/>
                <a:sym typeface="Times New Roman"/>
              </a:rPr>
              <a:t>tailored to various business domains.  These AI assistants would serve as specialized virtual advisors, each dedicated to a specific area such as </a:t>
            </a:r>
            <a:r>
              <a:rPr b="1" lang="en" sz="1650">
                <a:solidFill>
                  <a:srgbClr val="1F1E27"/>
                </a:solidFill>
                <a:latin typeface="Times New Roman"/>
                <a:ea typeface="Times New Roman"/>
                <a:cs typeface="Times New Roman"/>
                <a:sym typeface="Times New Roman"/>
              </a:rPr>
              <a:t>Sales</a:t>
            </a:r>
            <a:r>
              <a:rPr lang="en" sz="1650">
                <a:solidFill>
                  <a:srgbClr val="1F1E27"/>
                </a:solidFill>
                <a:latin typeface="Times New Roman"/>
                <a:ea typeface="Times New Roman"/>
                <a:cs typeface="Times New Roman"/>
                <a:sym typeface="Times New Roman"/>
              </a:rPr>
              <a:t> , </a:t>
            </a:r>
            <a:r>
              <a:rPr b="1" lang="en" sz="1650">
                <a:solidFill>
                  <a:srgbClr val="1F1E27"/>
                </a:solidFill>
                <a:latin typeface="Times New Roman"/>
                <a:ea typeface="Times New Roman"/>
                <a:cs typeface="Times New Roman"/>
                <a:sym typeface="Times New Roman"/>
              </a:rPr>
              <a:t>Transport</a:t>
            </a:r>
            <a:r>
              <a:rPr lang="en" sz="1650">
                <a:solidFill>
                  <a:srgbClr val="1F1E27"/>
                </a:solidFill>
                <a:latin typeface="Times New Roman"/>
                <a:ea typeface="Times New Roman"/>
                <a:cs typeface="Times New Roman"/>
                <a:sym typeface="Times New Roman"/>
              </a:rPr>
              <a:t> and</a:t>
            </a:r>
            <a:r>
              <a:rPr b="1" lang="en" sz="1650">
                <a:solidFill>
                  <a:srgbClr val="1F1E27"/>
                </a:solidFill>
                <a:latin typeface="Times New Roman"/>
                <a:ea typeface="Times New Roman"/>
                <a:cs typeface="Times New Roman"/>
                <a:sym typeface="Times New Roman"/>
              </a:rPr>
              <a:t> HRM.</a:t>
            </a:r>
            <a:r>
              <a:rPr lang="en" sz="1650">
                <a:solidFill>
                  <a:srgbClr val="1F1E27"/>
                </a:solidFill>
                <a:latin typeface="Times New Roman"/>
                <a:ea typeface="Times New Roman"/>
                <a:cs typeface="Times New Roman"/>
                <a:sym typeface="Times New Roman"/>
              </a:rPr>
              <a:t> </a:t>
            </a:r>
            <a:endParaRPr sz="1650">
              <a:solidFill>
                <a:srgbClr val="1F1E27"/>
              </a:solidFill>
              <a:latin typeface="Times New Roman"/>
              <a:ea typeface="Times New Roman"/>
              <a:cs typeface="Times New Roman"/>
              <a:sym typeface="Times New Roman"/>
            </a:endParaRPr>
          </a:p>
          <a:p>
            <a:pPr indent="-333375" lvl="0" marL="457200" rtl="0" algn="just">
              <a:spcBef>
                <a:spcPts val="0"/>
              </a:spcBef>
              <a:spcAft>
                <a:spcPts val="0"/>
              </a:spcAft>
              <a:buClr>
                <a:srgbClr val="1F1E27"/>
              </a:buClr>
              <a:buSzPts val="1650"/>
              <a:buFont typeface="Times New Roman"/>
              <a:buChar char="●"/>
            </a:pPr>
            <a:r>
              <a:rPr lang="en" sz="1650">
                <a:solidFill>
                  <a:srgbClr val="1F1E27"/>
                </a:solidFill>
                <a:latin typeface="Times New Roman"/>
                <a:ea typeface="Times New Roman"/>
                <a:cs typeface="Times New Roman"/>
                <a:sym typeface="Times New Roman"/>
              </a:rPr>
              <a:t>The AI assistants would leverage advanced </a:t>
            </a:r>
            <a:r>
              <a:rPr b="1" lang="en" sz="1650">
                <a:solidFill>
                  <a:srgbClr val="1F1E27"/>
                </a:solidFill>
                <a:latin typeface="Times New Roman"/>
                <a:ea typeface="Times New Roman"/>
                <a:cs typeface="Times New Roman"/>
                <a:sym typeface="Times New Roman"/>
              </a:rPr>
              <a:t>NLP</a:t>
            </a:r>
            <a:r>
              <a:rPr lang="en" sz="1650">
                <a:solidFill>
                  <a:srgbClr val="1F1E27"/>
                </a:solidFill>
                <a:latin typeface="Times New Roman"/>
                <a:ea typeface="Times New Roman"/>
                <a:cs typeface="Times New Roman"/>
                <a:sym typeface="Times New Roman"/>
              </a:rPr>
              <a:t>, Machine Learning and AI model frameworks to provide intelligent and context-aware responses. </a:t>
            </a:r>
            <a:endParaRPr sz="1650">
              <a:solidFill>
                <a:srgbClr val="1F1E27"/>
              </a:solidFill>
              <a:latin typeface="Times New Roman"/>
              <a:ea typeface="Times New Roman"/>
              <a:cs typeface="Times New Roman"/>
              <a:sym typeface="Times New Roman"/>
            </a:endParaRPr>
          </a:p>
          <a:p>
            <a:pPr indent="-333375" lvl="0" marL="457200" rtl="0" algn="just">
              <a:spcBef>
                <a:spcPts val="0"/>
              </a:spcBef>
              <a:spcAft>
                <a:spcPts val="0"/>
              </a:spcAft>
              <a:buClr>
                <a:srgbClr val="1F1E27"/>
              </a:buClr>
              <a:buSzPts val="1650"/>
              <a:buFont typeface="Times New Roman"/>
              <a:buChar char="●"/>
            </a:pPr>
            <a:r>
              <a:rPr lang="en" sz="1650">
                <a:solidFill>
                  <a:srgbClr val="1F1E27"/>
                </a:solidFill>
                <a:latin typeface="Times New Roman"/>
                <a:ea typeface="Times New Roman"/>
                <a:cs typeface="Times New Roman"/>
                <a:sym typeface="Times New Roman"/>
              </a:rPr>
              <a:t>Clients would benefit from personalized consultations, actionable insights and problem-solving recommendations.</a:t>
            </a:r>
            <a:endParaRPr sz="1650">
              <a:solidFill>
                <a:srgbClr val="1F1E27"/>
              </a:solidFill>
              <a:latin typeface="Times New Roman"/>
              <a:ea typeface="Times New Roman"/>
              <a:cs typeface="Times New Roman"/>
              <a:sym typeface="Times New Roman"/>
            </a:endParaRPr>
          </a:p>
          <a:p>
            <a:pPr indent="-318434" lvl="0" marL="457200" rtl="0" algn="just">
              <a:spcBef>
                <a:spcPts val="0"/>
              </a:spcBef>
              <a:spcAft>
                <a:spcPts val="0"/>
              </a:spcAft>
              <a:buClr>
                <a:srgbClr val="1F1E27"/>
              </a:buClr>
              <a:buSzPts val="1415"/>
              <a:buFont typeface="Times New Roman"/>
              <a:buChar char="●"/>
            </a:pPr>
            <a:r>
              <a:rPr lang="en" sz="1714">
                <a:solidFill>
                  <a:srgbClr val="292934"/>
                </a:solidFill>
                <a:latin typeface="Times New Roman"/>
                <a:ea typeface="Times New Roman"/>
                <a:cs typeface="Times New Roman"/>
                <a:sym typeface="Times New Roman"/>
              </a:rPr>
              <a:t>AI consulting offers numerous benefits including increased sales, reduced costs, enhanced customer satisfaction, increased profit, decreased loss, and improved decision-making.</a:t>
            </a:r>
            <a:endParaRPr sz="1714">
              <a:solidFill>
                <a:srgbClr val="292934"/>
              </a:solidFill>
              <a:latin typeface="Times New Roman"/>
              <a:ea typeface="Times New Roman"/>
              <a:cs typeface="Times New Roman"/>
              <a:sym typeface="Times New Roman"/>
            </a:endParaRPr>
          </a:p>
          <a:p>
            <a:pPr indent="-333375" lvl="0" marL="457200" rtl="0" algn="l">
              <a:spcBef>
                <a:spcPts val="0"/>
              </a:spcBef>
              <a:spcAft>
                <a:spcPts val="0"/>
              </a:spcAft>
              <a:buClr>
                <a:srgbClr val="1F1E27"/>
              </a:buClr>
              <a:buSzPts val="1650"/>
              <a:buFont typeface="Times New Roman"/>
              <a:buChar char="●"/>
            </a:pPr>
            <a:r>
              <a:rPr lang="en" sz="1714">
                <a:solidFill>
                  <a:srgbClr val="292934"/>
                </a:solidFill>
                <a:latin typeface="Times New Roman"/>
                <a:ea typeface="Times New Roman"/>
                <a:cs typeface="Times New Roman"/>
                <a:sym typeface="Times New Roman"/>
              </a:rPr>
              <a:t>AI-powered systems enhance business consultants' efficiency by providing quick, accurate answers to client demands</a:t>
            </a:r>
            <a:r>
              <a:rPr lang="en" sz="1950">
                <a:solidFill>
                  <a:srgbClr val="292934"/>
                </a:solidFill>
                <a:latin typeface="Times New Roman"/>
                <a:ea typeface="Times New Roman"/>
                <a:cs typeface="Times New Roman"/>
                <a:sym typeface="Times New Roman"/>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p:nvPr/>
        </p:nvSpPr>
        <p:spPr>
          <a:xfrm>
            <a:off x="4705750" y="2687300"/>
            <a:ext cx="2949300" cy="1717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6" name="Google Shape;86;p16"/>
          <p:cNvSpPr/>
          <p:nvPr/>
        </p:nvSpPr>
        <p:spPr>
          <a:xfrm>
            <a:off x="810200" y="2687300"/>
            <a:ext cx="2949300" cy="1717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7" name="Google Shape;87;p16"/>
          <p:cNvSpPr txBox="1"/>
          <p:nvPr>
            <p:ph idx="4294967295" type="body"/>
          </p:nvPr>
        </p:nvSpPr>
        <p:spPr>
          <a:xfrm>
            <a:off x="935575" y="2687300"/>
            <a:ext cx="3000000" cy="2227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ANGULAR</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EXPRESSJS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DJANGO</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AWS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POSTGRESQL</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
        <p:nvSpPr>
          <p:cNvPr id="88" name="Google Shape;88;p16"/>
          <p:cNvSpPr txBox="1"/>
          <p:nvPr/>
        </p:nvSpPr>
        <p:spPr>
          <a:xfrm>
            <a:off x="451350" y="2047800"/>
            <a:ext cx="35523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chemeClr val="dk2"/>
                </a:solidFill>
                <a:latin typeface="Open Sans"/>
                <a:ea typeface="Open Sans"/>
                <a:cs typeface="Open Sans"/>
                <a:sym typeface="Open Sans"/>
              </a:rPr>
              <a:t>FULL STACK TOOLS USED</a:t>
            </a:r>
            <a:endParaRPr b="1" sz="1800" u="sng">
              <a:solidFill>
                <a:schemeClr val="dk2"/>
              </a:solidFill>
              <a:latin typeface="Open Sans"/>
              <a:ea typeface="Open Sans"/>
              <a:cs typeface="Open Sans"/>
              <a:sym typeface="Open Sans"/>
            </a:endParaRPr>
          </a:p>
        </p:txBody>
      </p:sp>
      <p:sp>
        <p:nvSpPr>
          <p:cNvPr id="89" name="Google Shape;89;p16"/>
          <p:cNvSpPr txBox="1"/>
          <p:nvPr/>
        </p:nvSpPr>
        <p:spPr>
          <a:xfrm>
            <a:off x="4806025" y="2047800"/>
            <a:ext cx="35523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chemeClr val="dk2"/>
                </a:solidFill>
                <a:latin typeface="Open Sans"/>
                <a:ea typeface="Open Sans"/>
                <a:cs typeface="Open Sans"/>
                <a:sym typeface="Open Sans"/>
              </a:rPr>
              <a:t>ML TOOLS USED</a:t>
            </a:r>
            <a:endParaRPr b="1" sz="1800" u="sng">
              <a:solidFill>
                <a:schemeClr val="dk2"/>
              </a:solidFill>
              <a:latin typeface="Open Sans"/>
              <a:ea typeface="Open Sans"/>
              <a:cs typeface="Open Sans"/>
              <a:sym typeface="Open Sans"/>
            </a:endParaRPr>
          </a:p>
        </p:txBody>
      </p:sp>
      <p:sp>
        <p:nvSpPr>
          <p:cNvPr id="90" name="Google Shape;90;p16"/>
          <p:cNvSpPr txBox="1"/>
          <p:nvPr/>
        </p:nvSpPr>
        <p:spPr>
          <a:xfrm>
            <a:off x="4806025" y="2749900"/>
            <a:ext cx="30000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NLTK</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LANGCHAIN</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LLAMA 2</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HUGGING FACE</a:t>
            </a:r>
            <a:endParaRPr sz="1800">
              <a:solidFill>
                <a:schemeClr val="dk2"/>
              </a:solidFill>
              <a:latin typeface="Times New Roman"/>
              <a:ea typeface="Times New Roman"/>
              <a:cs typeface="Times New Roman"/>
              <a:sym typeface="Times New Roman"/>
            </a:endParaRPr>
          </a:p>
        </p:txBody>
      </p:sp>
      <p:sp>
        <p:nvSpPr>
          <p:cNvPr id="91" name="Google Shape;91;p16"/>
          <p:cNvSpPr/>
          <p:nvPr/>
        </p:nvSpPr>
        <p:spPr>
          <a:xfrm>
            <a:off x="125375" y="961225"/>
            <a:ext cx="8859600" cy="651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2" name="Google Shape;92;p16"/>
          <p:cNvSpPr txBox="1"/>
          <p:nvPr>
            <p:ph type="title"/>
          </p:nvPr>
        </p:nvSpPr>
        <p:spPr>
          <a:xfrm>
            <a:off x="3192875" y="1025125"/>
            <a:ext cx="2686500" cy="524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TECH STACK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707400"/>
          </a:xfrm>
          <a:prstGeom prst="rect">
            <a:avLst/>
          </a:prstGeom>
          <a:solidFill>
            <a:srgbClr val="FFF2CC"/>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EXISTING SYSTEM</a:t>
            </a:r>
            <a:endParaRPr/>
          </a:p>
        </p:txBody>
      </p:sp>
      <p:sp>
        <p:nvSpPr>
          <p:cNvPr id="98" name="Google Shape;98;p17"/>
          <p:cNvSpPr txBox="1"/>
          <p:nvPr>
            <p:ph idx="1" type="body"/>
          </p:nvPr>
        </p:nvSpPr>
        <p:spPr>
          <a:xfrm>
            <a:off x="311700" y="1266325"/>
            <a:ext cx="8520600" cy="3877200"/>
          </a:xfrm>
          <a:prstGeom prst="rect">
            <a:avLst/>
          </a:prstGeom>
        </p:spPr>
        <p:txBody>
          <a:bodyPr anchorCtr="0" anchor="t" bIns="91425" lIns="91425" spcFirstLastPara="1" rIns="91425" wrap="square" tIns="91425">
            <a:normAutofit fontScale="70000" lnSpcReduction="10000"/>
          </a:bodyPr>
          <a:lstStyle/>
          <a:p>
            <a:pPr indent="-333057" lvl="0" marL="457200" rtl="0" algn="just">
              <a:lnSpc>
                <a:spcPct val="150000"/>
              </a:lnSpc>
              <a:spcBef>
                <a:spcPts val="1200"/>
              </a:spcBef>
              <a:spcAft>
                <a:spcPts val="0"/>
              </a:spcAft>
              <a:buClr>
                <a:srgbClr val="1F1E27"/>
              </a:buClr>
              <a:buSzPct val="100000"/>
              <a:buFont typeface="Times New Roman"/>
              <a:buChar char="●"/>
            </a:pPr>
            <a:r>
              <a:rPr lang="en" sz="2350">
                <a:solidFill>
                  <a:srgbClr val="1F1E27"/>
                </a:solidFill>
                <a:latin typeface="Times New Roman"/>
                <a:ea typeface="Times New Roman"/>
                <a:cs typeface="Times New Roman"/>
                <a:sym typeface="Times New Roman"/>
              </a:rPr>
              <a:t>Every company will have its own management system and won't integrate with any other companies. Big bots aren't appropriate for little businesses; they are exclusively for huge ones.</a:t>
            </a:r>
            <a:endParaRPr sz="2350">
              <a:solidFill>
                <a:srgbClr val="1F1E27"/>
              </a:solidFill>
              <a:latin typeface="Times New Roman"/>
              <a:ea typeface="Times New Roman"/>
              <a:cs typeface="Times New Roman"/>
              <a:sym typeface="Times New Roman"/>
            </a:endParaRPr>
          </a:p>
          <a:p>
            <a:pPr indent="-333057" lvl="0" marL="457200" rtl="0" algn="just">
              <a:lnSpc>
                <a:spcPct val="150000"/>
              </a:lnSpc>
              <a:spcBef>
                <a:spcPts val="0"/>
              </a:spcBef>
              <a:spcAft>
                <a:spcPts val="0"/>
              </a:spcAft>
              <a:buClr>
                <a:srgbClr val="1F1E27"/>
              </a:buClr>
              <a:buSzPct val="100000"/>
              <a:buFont typeface="Times New Roman"/>
              <a:buChar char="●"/>
            </a:pPr>
            <a:r>
              <a:rPr lang="en" sz="2350">
                <a:solidFill>
                  <a:srgbClr val="1F1E27"/>
                </a:solidFill>
                <a:latin typeface="Times New Roman"/>
                <a:ea typeface="Times New Roman"/>
                <a:cs typeface="Times New Roman"/>
                <a:sym typeface="Times New Roman"/>
              </a:rPr>
              <a:t>It could be difficult for clients and staff to comprehend and believe the AI-driven advice. Lack of knowledge about the inner workings of the system may cause resistance and doubt. </a:t>
            </a:r>
            <a:endParaRPr sz="2350">
              <a:solidFill>
                <a:srgbClr val="1F1E27"/>
              </a:solidFill>
              <a:latin typeface="Times New Roman"/>
              <a:ea typeface="Times New Roman"/>
              <a:cs typeface="Times New Roman"/>
              <a:sym typeface="Times New Roman"/>
            </a:endParaRPr>
          </a:p>
          <a:p>
            <a:pPr indent="-325736" lvl="0" marL="457200" rtl="0" algn="just">
              <a:lnSpc>
                <a:spcPct val="150000"/>
              </a:lnSpc>
              <a:spcBef>
                <a:spcPts val="0"/>
              </a:spcBef>
              <a:spcAft>
                <a:spcPts val="0"/>
              </a:spcAft>
              <a:buClr>
                <a:srgbClr val="1F1E27"/>
              </a:buClr>
              <a:buSzPct val="92991"/>
              <a:buFont typeface="Times New Roman"/>
              <a:buChar char="●"/>
            </a:pPr>
            <a:r>
              <a:rPr lang="en" sz="2350">
                <a:solidFill>
                  <a:srgbClr val="1F1E27"/>
                </a:solidFill>
                <a:latin typeface="Times New Roman"/>
                <a:ea typeface="Times New Roman"/>
                <a:cs typeface="Times New Roman"/>
                <a:sym typeface="Times New Roman"/>
              </a:rPr>
              <a:t>Concerns regarding data security and privacy are brought up by the usage of large datasets. Strong security measures are necessary when processing and storing sensitive company data in order to avoid data breaches and unauthorized access</a:t>
            </a:r>
            <a:r>
              <a:rPr lang="en" sz="2185">
                <a:solidFill>
                  <a:srgbClr val="1F1E27"/>
                </a:solidFill>
                <a:latin typeface="Times New Roman"/>
                <a:ea typeface="Times New Roman"/>
                <a:cs typeface="Times New Roman"/>
                <a:sym typeface="Times New Roman"/>
              </a:rPr>
              <a:t>.</a:t>
            </a:r>
            <a:endParaRPr sz="2185">
              <a:solidFill>
                <a:srgbClr val="1F1E27"/>
              </a:solidFill>
              <a:latin typeface="Times New Roman"/>
              <a:ea typeface="Times New Roman"/>
              <a:cs typeface="Times New Roman"/>
              <a:sym typeface="Times New Roman"/>
            </a:endParaRPr>
          </a:p>
          <a:p>
            <a:pPr indent="0" lvl="0" marL="457200" rtl="0" algn="just">
              <a:spcBef>
                <a:spcPts val="1200"/>
              </a:spcBef>
              <a:spcAft>
                <a:spcPts val="0"/>
              </a:spcAft>
              <a:buNone/>
            </a:pPr>
            <a:r>
              <a:t/>
            </a:r>
            <a:endParaRPr sz="1950">
              <a:solidFill>
                <a:srgbClr val="1F1E27"/>
              </a:solidFill>
              <a:latin typeface="Times New Roman"/>
              <a:ea typeface="Times New Roman"/>
              <a:cs typeface="Times New Roman"/>
              <a:sym typeface="Times New Roman"/>
            </a:endParaRPr>
          </a:p>
          <a:p>
            <a:pPr indent="0" lvl="0" marL="0" rtl="0" algn="l">
              <a:spcBef>
                <a:spcPts val="17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707400"/>
          </a:xfrm>
          <a:prstGeom prst="rect">
            <a:avLst/>
          </a:prstGeom>
          <a:solidFill>
            <a:srgbClr val="FFF2CC"/>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DISADVANTAGES</a:t>
            </a:r>
            <a:endParaRPr/>
          </a:p>
        </p:txBody>
      </p:sp>
      <p:sp>
        <p:nvSpPr>
          <p:cNvPr id="104" name="Google Shape;104;p18"/>
          <p:cNvSpPr txBox="1"/>
          <p:nvPr>
            <p:ph idx="1" type="body"/>
          </p:nvPr>
        </p:nvSpPr>
        <p:spPr>
          <a:xfrm>
            <a:off x="311700" y="1227650"/>
            <a:ext cx="8520600" cy="3302700"/>
          </a:xfrm>
          <a:prstGeom prst="rect">
            <a:avLst/>
          </a:prstGeom>
        </p:spPr>
        <p:txBody>
          <a:bodyPr anchorCtr="0" anchor="t" bIns="91425" lIns="91425" spcFirstLastPara="1" rIns="91425" wrap="square" tIns="91425">
            <a:normAutofit fontScale="92500" lnSpcReduction="10000"/>
          </a:bodyPr>
          <a:lstStyle/>
          <a:p>
            <a:pPr indent="-334327" lvl="0" marL="457200" rtl="0" algn="just">
              <a:lnSpc>
                <a:spcPct val="150000"/>
              </a:lnSpc>
              <a:spcBef>
                <a:spcPts val="0"/>
              </a:spcBef>
              <a:spcAft>
                <a:spcPts val="0"/>
              </a:spcAft>
              <a:buClr>
                <a:srgbClr val="292934"/>
              </a:buClr>
              <a:buSzPct val="100000"/>
              <a:buFont typeface="Times New Roman"/>
              <a:buChar char="●"/>
            </a:pPr>
            <a:r>
              <a:rPr lang="en">
                <a:solidFill>
                  <a:srgbClr val="292934"/>
                </a:solidFill>
                <a:latin typeface="Times New Roman"/>
                <a:ea typeface="Times New Roman"/>
                <a:cs typeface="Times New Roman"/>
                <a:sym typeface="Times New Roman"/>
              </a:rPr>
              <a:t>Respecting current and developing laws concerning AI applications across a range of industries is essential. Legal problems and reputational harm could result from breaking regulatory rules.</a:t>
            </a:r>
            <a:endParaRPr>
              <a:solidFill>
                <a:srgbClr val="292934"/>
              </a:solidFill>
              <a:latin typeface="Times New Roman"/>
              <a:ea typeface="Times New Roman"/>
              <a:cs typeface="Times New Roman"/>
              <a:sym typeface="Times New Roman"/>
            </a:endParaRPr>
          </a:p>
          <a:p>
            <a:pPr indent="-334327" lvl="0" marL="457200" rtl="0" algn="just">
              <a:lnSpc>
                <a:spcPct val="150000"/>
              </a:lnSpc>
              <a:spcBef>
                <a:spcPts val="0"/>
              </a:spcBef>
              <a:spcAft>
                <a:spcPts val="0"/>
              </a:spcAft>
              <a:buClr>
                <a:srgbClr val="292934"/>
              </a:buClr>
              <a:buSzPct val="100000"/>
              <a:buFont typeface="Times New Roman"/>
              <a:buChar char="●"/>
            </a:pPr>
            <a:r>
              <a:rPr lang="en">
                <a:solidFill>
                  <a:srgbClr val="292934"/>
                </a:solidFill>
                <a:latin typeface="Times New Roman"/>
                <a:ea typeface="Times New Roman"/>
                <a:cs typeface="Times New Roman"/>
                <a:sym typeface="Times New Roman"/>
              </a:rPr>
              <a:t>There may be difficulties in integrating the AI system with the software and business procedures now in use. A smooth transition can be impeded by compatibility problems, downtime during the integration process, and employee opposition.</a:t>
            </a:r>
            <a:endParaRPr>
              <a:solidFill>
                <a:srgbClr val="292934"/>
              </a:solidFill>
              <a:latin typeface="Times New Roman"/>
              <a:ea typeface="Times New Roman"/>
              <a:cs typeface="Times New Roman"/>
              <a:sym typeface="Times New Roman"/>
            </a:endParaRPr>
          </a:p>
          <a:p>
            <a:pPr indent="-334327" lvl="0" marL="457200" rtl="0" algn="just">
              <a:lnSpc>
                <a:spcPct val="150000"/>
              </a:lnSpc>
              <a:spcBef>
                <a:spcPts val="0"/>
              </a:spcBef>
              <a:spcAft>
                <a:spcPts val="0"/>
              </a:spcAft>
              <a:buClr>
                <a:srgbClr val="292934"/>
              </a:buClr>
              <a:buSzPct val="100000"/>
              <a:buFont typeface="Times New Roman"/>
              <a:buChar char="●"/>
            </a:pPr>
            <a:r>
              <a:rPr lang="en">
                <a:solidFill>
                  <a:srgbClr val="292934"/>
                </a:solidFill>
                <a:latin typeface="Times New Roman"/>
                <a:ea typeface="Times New Roman"/>
                <a:cs typeface="Times New Roman"/>
                <a:sym typeface="Times New Roman"/>
              </a:rPr>
              <a:t>The process of implementing advanced AI systems necessitates large upfront expenditures for the acquisition of technologies, model training, and infrastructure integration.</a:t>
            </a:r>
            <a:endParaRPr>
              <a:solidFill>
                <a:srgbClr val="292934"/>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378150"/>
            <a:ext cx="8520600" cy="707400"/>
          </a:xfrm>
          <a:prstGeom prst="rect">
            <a:avLst/>
          </a:prstGeom>
          <a:solidFill>
            <a:srgbClr val="FFF2CC"/>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PROPOSED SYSTEM</a:t>
            </a:r>
            <a:endParaRPr/>
          </a:p>
        </p:txBody>
      </p:sp>
      <p:sp>
        <p:nvSpPr>
          <p:cNvPr id="110" name="Google Shape;110;p19"/>
          <p:cNvSpPr txBox="1"/>
          <p:nvPr>
            <p:ph idx="1" type="body"/>
          </p:nvPr>
        </p:nvSpPr>
        <p:spPr>
          <a:xfrm>
            <a:off x="311700" y="1085550"/>
            <a:ext cx="8520600" cy="3302700"/>
          </a:xfrm>
          <a:prstGeom prst="rect">
            <a:avLst/>
          </a:prstGeom>
        </p:spPr>
        <p:txBody>
          <a:bodyPr anchorCtr="0" anchor="t" bIns="91425" lIns="91425" spcFirstLastPara="1" rIns="91425" wrap="square" tIns="91425">
            <a:noAutofit/>
          </a:bodyPr>
          <a:lstStyle/>
          <a:p>
            <a:pPr indent="-333375" lvl="1" marL="785495" marR="461644" rtl="0" algn="just">
              <a:lnSpc>
                <a:spcPct val="157916"/>
              </a:lnSpc>
              <a:spcBef>
                <a:spcPts val="1325"/>
              </a:spcBef>
              <a:spcAft>
                <a:spcPts val="0"/>
              </a:spcAft>
              <a:buClr>
                <a:srgbClr val="000000"/>
              </a:buClr>
              <a:buSzPts val="1650"/>
              <a:buFont typeface="Times New Roman"/>
              <a:buChar char="•"/>
            </a:pPr>
            <a:r>
              <a:rPr lang="en" sz="1650">
                <a:solidFill>
                  <a:srgbClr val="000000"/>
                </a:solidFill>
                <a:latin typeface="Times New Roman"/>
                <a:ea typeface="Times New Roman"/>
                <a:cs typeface="Times New Roman"/>
                <a:sym typeface="Times New Roman"/>
              </a:rPr>
              <a:t>The proposed AI system envisions the creation of AI assistants tailored to </a:t>
            </a:r>
            <a:r>
              <a:rPr b="1" lang="en" sz="1650">
                <a:solidFill>
                  <a:srgbClr val="000000"/>
                </a:solidFill>
                <a:latin typeface="Times New Roman"/>
                <a:ea typeface="Times New Roman"/>
                <a:cs typeface="Times New Roman"/>
                <a:sym typeface="Times New Roman"/>
              </a:rPr>
              <a:t>various business domains.</a:t>
            </a:r>
            <a:endParaRPr b="1" sz="1650">
              <a:solidFill>
                <a:srgbClr val="000000"/>
              </a:solidFill>
              <a:latin typeface="Times New Roman"/>
              <a:ea typeface="Times New Roman"/>
              <a:cs typeface="Times New Roman"/>
              <a:sym typeface="Times New Roman"/>
            </a:endParaRPr>
          </a:p>
          <a:p>
            <a:pPr indent="0" lvl="0" marL="0" rtl="0" algn="l">
              <a:lnSpc>
                <a:spcPct val="100000"/>
              </a:lnSpc>
              <a:spcBef>
                <a:spcPts val="35"/>
              </a:spcBef>
              <a:spcAft>
                <a:spcPts val="0"/>
              </a:spcAft>
              <a:buNone/>
            </a:pPr>
            <a:r>
              <a:t/>
            </a:r>
            <a:endParaRPr b="1" sz="1650">
              <a:solidFill>
                <a:srgbClr val="000000"/>
              </a:solidFill>
              <a:latin typeface="Times New Roman"/>
              <a:ea typeface="Times New Roman"/>
              <a:cs typeface="Times New Roman"/>
              <a:sym typeface="Times New Roman"/>
            </a:endParaRPr>
          </a:p>
          <a:p>
            <a:pPr indent="-333375" lvl="0" marL="785495" marR="478155" rtl="0" algn="just">
              <a:lnSpc>
                <a:spcPct val="157916"/>
              </a:lnSpc>
              <a:spcBef>
                <a:spcPts val="0"/>
              </a:spcBef>
              <a:spcAft>
                <a:spcPts val="0"/>
              </a:spcAft>
              <a:buClr>
                <a:srgbClr val="000000"/>
              </a:buClr>
              <a:buSzPts val="1650"/>
              <a:buFont typeface="Times New Roman"/>
              <a:buChar char="•"/>
            </a:pPr>
            <a:r>
              <a:rPr lang="en" sz="1650">
                <a:solidFill>
                  <a:srgbClr val="000000"/>
                </a:solidFill>
                <a:latin typeface="Times New Roman"/>
                <a:ea typeface="Times New Roman"/>
                <a:cs typeface="Times New Roman"/>
                <a:sym typeface="Times New Roman"/>
              </a:rPr>
              <a:t>These AI assistants would serve as specialized virtual advisors, each dedicated to a specific area such as </a:t>
            </a:r>
            <a:r>
              <a:rPr b="1" lang="en" sz="1650">
                <a:solidFill>
                  <a:srgbClr val="000000"/>
                </a:solidFill>
                <a:latin typeface="Times New Roman"/>
                <a:ea typeface="Times New Roman"/>
                <a:cs typeface="Times New Roman"/>
                <a:sym typeface="Times New Roman"/>
              </a:rPr>
              <a:t>Sales</a:t>
            </a:r>
            <a:r>
              <a:rPr lang="en" sz="1650">
                <a:solidFill>
                  <a:srgbClr val="000000"/>
                </a:solidFill>
                <a:latin typeface="Times New Roman"/>
                <a:ea typeface="Times New Roman"/>
                <a:cs typeface="Times New Roman"/>
                <a:sym typeface="Times New Roman"/>
              </a:rPr>
              <a:t> , </a:t>
            </a:r>
            <a:r>
              <a:rPr b="1" lang="en" sz="1650">
                <a:solidFill>
                  <a:srgbClr val="000000"/>
                </a:solidFill>
                <a:latin typeface="Times New Roman"/>
                <a:ea typeface="Times New Roman"/>
                <a:cs typeface="Times New Roman"/>
                <a:sym typeface="Times New Roman"/>
              </a:rPr>
              <a:t>Transport</a:t>
            </a:r>
            <a:r>
              <a:rPr lang="en" sz="1650">
                <a:solidFill>
                  <a:srgbClr val="000000"/>
                </a:solidFill>
                <a:latin typeface="Times New Roman"/>
                <a:ea typeface="Times New Roman"/>
                <a:cs typeface="Times New Roman"/>
                <a:sym typeface="Times New Roman"/>
              </a:rPr>
              <a:t> and </a:t>
            </a:r>
            <a:r>
              <a:rPr b="1" lang="en" sz="1650">
                <a:solidFill>
                  <a:srgbClr val="000000"/>
                </a:solidFill>
                <a:latin typeface="Times New Roman"/>
                <a:ea typeface="Times New Roman"/>
                <a:cs typeface="Times New Roman"/>
                <a:sym typeface="Times New Roman"/>
              </a:rPr>
              <a:t>HRM</a:t>
            </a:r>
            <a:r>
              <a:rPr lang="en" sz="1650">
                <a:solidFill>
                  <a:srgbClr val="000000"/>
                </a:solidFill>
                <a:latin typeface="Times New Roman"/>
                <a:ea typeface="Times New Roman"/>
                <a:cs typeface="Times New Roman"/>
                <a:sym typeface="Times New Roman"/>
              </a:rPr>
              <a:t>.</a:t>
            </a:r>
            <a:endParaRPr sz="1650">
              <a:solidFill>
                <a:srgbClr val="000000"/>
              </a:solidFill>
              <a:latin typeface="Times New Roman"/>
              <a:ea typeface="Times New Roman"/>
              <a:cs typeface="Times New Roman"/>
              <a:sym typeface="Times New Roman"/>
            </a:endParaRPr>
          </a:p>
          <a:p>
            <a:pPr indent="-333375" lvl="0" marL="785495" marR="471805" rtl="0" algn="just">
              <a:lnSpc>
                <a:spcPct val="157916"/>
              </a:lnSpc>
              <a:spcBef>
                <a:spcPts val="1280"/>
              </a:spcBef>
              <a:spcAft>
                <a:spcPts val="0"/>
              </a:spcAft>
              <a:buClr>
                <a:srgbClr val="000000"/>
              </a:buClr>
              <a:buSzPts val="1650"/>
              <a:buFont typeface="Times New Roman"/>
              <a:buChar char="•"/>
            </a:pPr>
            <a:r>
              <a:rPr lang="en" sz="1650">
                <a:solidFill>
                  <a:srgbClr val="000000"/>
                </a:solidFill>
                <a:latin typeface="Times New Roman"/>
                <a:ea typeface="Times New Roman"/>
                <a:cs typeface="Times New Roman"/>
                <a:sym typeface="Times New Roman"/>
              </a:rPr>
              <a:t>The AI assistants would leverage advanced </a:t>
            </a:r>
            <a:r>
              <a:rPr b="1" lang="en" sz="1650">
                <a:solidFill>
                  <a:srgbClr val="000000"/>
                </a:solidFill>
                <a:latin typeface="Times New Roman"/>
                <a:ea typeface="Times New Roman"/>
                <a:cs typeface="Times New Roman"/>
                <a:sym typeface="Times New Roman"/>
              </a:rPr>
              <a:t>NLP</a:t>
            </a:r>
            <a:r>
              <a:rPr lang="en" sz="1650">
                <a:solidFill>
                  <a:srgbClr val="000000"/>
                </a:solidFill>
                <a:latin typeface="Times New Roman"/>
                <a:ea typeface="Times New Roman"/>
                <a:cs typeface="Times New Roman"/>
                <a:sym typeface="Times New Roman"/>
              </a:rPr>
              <a:t>, machine learning, and AI model frameworks to provide intelligent and context-aware responses.</a:t>
            </a:r>
            <a:endParaRPr sz="1650">
              <a:solidFill>
                <a:srgbClr val="000000"/>
              </a:solidFill>
              <a:latin typeface="Times New Roman"/>
              <a:ea typeface="Times New Roman"/>
              <a:cs typeface="Times New Roman"/>
              <a:sym typeface="Times New Roman"/>
            </a:endParaRPr>
          </a:p>
          <a:p>
            <a:pPr indent="-333375" lvl="0" marL="785495" marR="463550" rtl="0" algn="just">
              <a:lnSpc>
                <a:spcPct val="157916"/>
              </a:lnSpc>
              <a:spcBef>
                <a:spcPts val="1285"/>
              </a:spcBef>
              <a:spcAft>
                <a:spcPts val="0"/>
              </a:spcAft>
              <a:buClr>
                <a:srgbClr val="000000"/>
              </a:buClr>
              <a:buSzPts val="1650"/>
              <a:buFont typeface="Times New Roman"/>
              <a:buChar char="•"/>
            </a:pPr>
            <a:r>
              <a:rPr lang="en" sz="1650">
                <a:solidFill>
                  <a:srgbClr val="000000"/>
                </a:solidFill>
                <a:latin typeface="Times New Roman"/>
                <a:ea typeface="Times New Roman"/>
                <a:cs typeface="Times New Roman"/>
                <a:sym typeface="Times New Roman"/>
              </a:rPr>
              <a:t>Clients would benefit from personalized consultations, actionable insights, and problem-solving recommendations.</a:t>
            </a:r>
            <a:endParaRPr sz="165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a:solidFill>
            <a:srgbClr val="FFF2CC"/>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ADVANTAGES</a:t>
            </a:r>
            <a:endParaRPr/>
          </a:p>
        </p:txBody>
      </p:sp>
      <p:sp>
        <p:nvSpPr>
          <p:cNvPr id="116" name="Google Shape;116;p20"/>
          <p:cNvSpPr txBox="1"/>
          <p:nvPr>
            <p:ph idx="1" type="body"/>
          </p:nvPr>
        </p:nvSpPr>
        <p:spPr>
          <a:xfrm>
            <a:off x="353500" y="1492000"/>
            <a:ext cx="8520600" cy="3522900"/>
          </a:xfrm>
          <a:prstGeom prst="rect">
            <a:avLst/>
          </a:prstGeom>
        </p:spPr>
        <p:txBody>
          <a:bodyPr anchorCtr="0" anchor="t" bIns="91425" lIns="91425" spcFirstLastPara="1" rIns="91425" wrap="square" tIns="91425">
            <a:normAutofit/>
          </a:bodyPr>
          <a:lstStyle/>
          <a:p>
            <a:pPr indent="-333375" lvl="0" marL="457200" rtl="0" algn="l">
              <a:lnSpc>
                <a:spcPct val="150000"/>
              </a:lnSpc>
              <a:spcBef>
                <a:spcPts val="0"/>
              </a:spcBef>
              <a:spcAft>
                <a:spcPts val="0"/>
              </a:spcAft>
              <a:buClr>
                <a:srgbClr val="292934"/>
              </a:buClr>
              <a:buSzPts val="1650"/>
              <a:buFont typeface="Times New Roman"/>
              <a:buChar char="●"/>
            </a:pPr>
            <a:r>
              <a:rPr lang="en" sz="1650">
                <a:solidFill>
                  <a:srgbClr val="292934"/>
                </a:solidFill>
                <a:latin typeface="Times New Roman"/>
                <a:ea typeface="Times New Roman"/>
                <a:cs typeface="Times New Roman"/>
                <a:sym typeface="Times New Roman"/>
              </a:rPr>
              <a:t>AI can provide solutions in seconds, reducing turnaround times from hours to days.</a:t>
            </a:r>
            <a:endParaRPr sz="1650">
              <a:solidFill>
                <a:srgbClr val="292934"/>
              </a:solidFill>
              <a:latin typeface="Times New Roman"/>
              <a:ea typeface="Times New Roman"/>
              <a:cs typeface="Times New Roman"/>
              <a:sym typeface="Times New Roman"/>
            </a:endParaRPr>
          </a:p>
          <a:p>
            <a:pPr indent="-333375" lvl="0" marL="457200" rtl="0" algn="l">
              <a:lnSpc>
                <a:spcPct val="150000"/>
              </a:lnSpc>
              <a:spcBef>
                <a:spcPts val="0"/>
              </a:spcBef>
              <a:spcAft>
                <a:spcPts val="0"/>
              </a:spcAft>
              <a:buClr>
                <a:srgbClr val="292934"/>
              </a:buClr>
              <a:buSzPts val="1650"/>
              <a:buFont typeface="Times New Roman"/>
              <a:buChar char="●"/>
            </a:pPr>
            <a:r>
              <a:rPr lang="en" sz="1650">
                <a:solidFill>
                  <a:srgbClr val="292934"/>
                </a:solidFill>
                <a:latin typeface="Times New Roman"/>
                <a:ea typeface="Times New Roman"/>
                <a:cs typeface="Times New Roman"/>
                <a:sym typeface="Times New Roman"/>
              </a:rPr>
              <a:t>AI consulting offers numerous benefits including increased sales, reduced costs, enhanced customer satisfaction, increased profit, decreased loss, and improved decision-making.</a:t>
            </a:r>
            <a:endParaRPr sz="1650">
              <a:solidFill>
                <a:srgbClr val="292934"/>
              </a:solidFill>
              <a:latin typeface="Times New Roman"/>
              <a:ea typeface="Times New Roman"/>
              <a:cs typeface="Times New Roman"/>
              <a:sym typeface="Times New Roman"/>
            </a:endParaRPr>
          </a:p>
          <a:p>
            <a:pPr indent="-333375" lvl="0" marL="457200" rtl="0" algn="l">
              <a:lnSpc>
                <a:spcPct val="150000"/>
              </a:lnSpc>
              <a:spcBef>
                <a:spcPts val="0"/>
              </a:spcBef>
              <a:spcAft>
                <a:spcPts val="0"/>
              </a:spcAft>
              <a:buClr>
                <a:srgbClr val="292934"/>
              </a:buClr>
              <a:buSzPts val="1650"/>
              <a:buFont typeface="Times New Roman"/>
              <a:buChar char="●"/>
            </a:pPr>
            <a:r>
              <a:rPr lang="en" sz="1650">
                <a:solidFill>
                  <a:srgbClr val="292934"/>
                </a:solidFill>
                <a:latin typeface="Times New Roman"/>
                <a:ea typeface="Times New Roman"/>
                <a:cs typeface="Times New Roman"/>
                <a:sym typeface="Times New Roman"/>
              </a:rPr>
              <a:t>This allows them to focus on higher-level tasks and improves accuracy through machine learning algorithms, enhancing the quality of service provided to clients.</a:t>
            </a:r>
            <a:endParaRPr sz="1650">
              <a:solidFill>
                <a:srgbClr val="292934"/>
              </a:solidFill>
              <a:latin typeface="Times New Roman"/>
              <a:ea typeface="Times New Roman"/>
              <a:cs typeface="Times New Roman"/>
              <a:sym typeface="Times New Roman"/>
            </a:endParaRPr>
          </a:p>
          <a:p>
            <a:pPr indent="-333375" lvl="0" marL="457200" rtl="0" algn="l">
              <a:lnSpc>
                <a:spcPct val="150000"/>
              </a:lnSpc>
              <a:spcBef>
                <a:spcPts val="0"/>
              </a:spcBef>
              <a:spcAft>
                <a:spcPts val="0"/>
              </a:spcAft>
              <a:buClr>
                <a:srgbClr val="292934"/>
              </a:buClr>
              <a:buSzPts val="1650"/>
              <a:buFont typeface="Times New Roman"/>
              <a:buChar char="●"/>
            </a:pPr>
            <a:r>
              <a:rPr lang="en" sz="1650">
                <a:solidFill>
                  <a:srgbClr val="292934"/>
                </a:solidFill>
                <a:latin typeface="Times New Roman"/>
                <a:ea typeface="Times New Roman"/>
                <a:cs typeface="Times New Roman"/>
                <a:sym typeface="Times New Roman"/>
              </a:rPr>
              <a:t>AI-driven systems offer clients faster response times and customized solutions by processing vast datasets.</a:t>
            </a:r>
            <a:endParaRPr sz="1650">
              <a:solidFill>
                <a:srgbClr val="292934"/>
              </a:solidFill>
              <a:latin typeface="Times New Roman"/>
              <a:ea typeface="Times New Roman"/>
              <a:cs typeface="Times New Roman"/>
              <a:sym typeface="Times New Roman"/>
            </a:endParaRPr>
          </a:p>
          <a:p>
            <a:pPr indent="0" lvl="0" marL="0" rtl="0" algn="l">
              <a:spcBef>
                <a:spcPts val="0"/>
              </a:spcBef>
              <a:spcAft>
                <a:spcPts val="1200"/>
              </a:spcAft>
              <a:buNone/>
            </a:pPr>
            <a:r>
              <a:t/>
            </a:r>
            <a:endParaRPr sz="165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650" y="227700"/>
            <a:ext cx="8520600" cy="707400"/>
          </a:xfrm>
          <a:prstGeom prst="rect">
            <a:avLst/>
          </a:prstGeom>
          <a:solidFill>
            <a:srgbClr val="FFF2CC"/>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COMPARISON TABLE</a:t>
            </a:r>
            <a:endParaRPr/>
          </a:p>
        </p:txBody>
      </p:sp>
      <p:sp>
        <p:nvSpPr>
          <p:cNvPr id="122" name="Google Shape;122;p21"/>
          <p:cNvSpPr txBox="1"/>
          <p:nvPr>
            <p:ph idx="1" type="body"/>
          </p:nvPr>
        </p:nvSpPr>
        <p:spPr>
          <a:xfrm>
            <a:off x="311650" y="1604800"/>
            <a:ext cx="3826800" cy="31230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rgbClr val="292934"/>
              </a:buClr>
              <a:buSzPts val="1800"/>
              <a:buFont typeface="Times New Roman"/>
              <a:buChar char="●"/>
            </a:pPr>
            <a:r>
              <a:rPr lang="en" sz="1800">
                <a:solidFill>
                  <a:srgbClr val="292934"/>
                </a:solidFill>
                <a:highlight>
                  <a:schemeClr val="lt1"/>
                </a:highlight>
                <a:latin typeface="Times New Roman"/>
                <a:ea typeface="Times New Roman"/>
                <a:cs typeface="Times New Roman"/>
                <a:sym typeface="Times New Roman"/>
              </a:rPr>
              <a:t>Every company will have its own management system and won't integrate with any other companies.</a:t>
            </a:r>
            <a:endParaRPr sz="1800">
              <a:solidFill>
                <a:srgbClr val="292934"/>
              </a:solidFill>
              <a:highlight>
                <a:schemeClr val="lt1"/>
              </a:highlight>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rgbClr val="292934"/>
              </a:buClr>
              <a:buSzPts val="1800"/>
              <a:buFont typeface="Times New Roman"/>
              <a:buChar char="●"/>
            </a:pPr>
            <a:r>
              <a:rPr lang="en" sz="1800">
                <a:solidFill>
                  <a:srgbClr val="292934"/>
                </a:solidFill>
                <a:highlight>
                  <a:schemeClr val="lt1"/>
                </a:highlight>
                <a:latin typeface="Times New Roman"/>
                <a:ea typeface="Times New Roman"/>
                <a:cs typeface="Times New Roman"/>
                <a:sym typeface="Times New Roman"/>
              </a:rPr>
              <a:t>Big bots aren't appropriate for little businesses; they are exclusively for huge ones. </a:t>
            </a:r>
            <a:endParaRPr sz="1800">
              <a:solidFill>
                <a:srgbClr val="292934"/>
              </a:solidFill>
              <a:highlight>
                <a:schemeClr val="lt1"/>
              </a:highlight>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rgbClr val="292934"/>
              </a:buClr>
              <a:buSzPts val="1800"/>
              <a:buFont typeface="Times New Roman"/>
              <a:buChar char="●"/>
            </a:pPr>
            <a:r>
              <a:rPr lang="en" sz="1800">
                <a:solidFill>
                  <a:srgbClr val="292934"/>
                </a:solidFill>
                <a:highlight>
                  <a:schemeClr val="lt1"/>
                </a:highlight>
                <a:latin typeface="Times New Roman"/>
                <a:ea typeface="Times New Roman"/>
                <a:cs typeface="Times New Roman"/>
                <a:sym typeface="Times New Roman"/>
              </a:rPr>
              <a:t>It could be difficult for clients and staff to comprehend and believe the AI-driven advice</a:t>
            </a:r>
            <a:endParaRPr sz="1800">
              <a:highlight>
                <a:schemeClr val="lt1"/>
              </a:highlight>
              <a:latin typeface="Times New Roman"/>
              <a:ea typeface="Times New Roman"/>
              <a:cs typeface="Times New Roman"/>
              <a:sym typeface="Times New Roman"/>
            </a:endParaRPr>
          </a:p>
        </p:txBody>
      </p:sp>
      <p:sp>
        <p:nvSpPr>
          <p:cNvPr id="123" name="Google Shape;123;p21"/>
          <p:cNvSpPr txBox="1"/>
          <p:nvPr>
            <p:ph idx="2" type="body"/>
          </p:nvPr>
        </p:nvSpPr>
        <p:spPr>
          <a:xfrm>
            <a:off x="4896850" y="1604800"/>
            <a:ext cx="3935400" cy="29640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rgbClr val="292934"/>
              </a:buClr>
              <a:buSzPts val="1800"/>
              <a:buFont typeface="Times New Roman"/>
              <a:buChar char="●"/>
            </a:pPr>
            <a:r>
              <a:rPr lang="en" sz="1800">
                <a:solidFill>
                  <a:srgbClr val="292934"/>
                </a:solidFill>
                <a:latin typeface="Times New Roman"/>
                <a:ea typeface="Times New Roman"/>
                <a:cs typeface="Times New Roman"/>
                <a:sym typeface="Times New Roman"/>
              </a:rPr>
              <a:t>The proposed AI system envisions the creation of AI assistants tailored to various business domains</a:t>
            </a:r>
            <a:r>
              <a:rPr b="1" lang="en" sz="1800">
                <a:solidFill>
                  <a:srgbClr val="292934"/>
                </a:solidFill>
                <a:latin typeface="Times New Roman"/>
                <a:ea typeface="Times New Roman"/>
                <a:cs typeface="Times New Roman"/>
                <a:sym typeface="Times New Roman"/>
              </a:rPr>
              <a:t>. </a:t>
            </a:r>
            <a:endParaRPr b="1" sz="1800">
              <a:solidFill>
                <a:srgbClr val="292934"/>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rgbClr val="292934"/>
              </a:buClr>
              <a:buSzPts val="1800"/>
              <a:buFont typeface="Times New Roman"/>
              <a:buChar char="●"/>
            </a:pPr>
            <a:r>
              <a:rPr lang="en" sz="1800">
                <a:solidFill>
                  <a:srgbClr val="292934"/>
                </a:solidFill>
                <a:latin typeface="Times New Roman"/>
                <a:ea typeface="Times New Roman"/>
                <a:cs typeface="Times New Roman"/>
                <a:sym typeface="Times New Roman"/>
              </a:rPr>
              <a:t>These AI assistants would serve as specialized virtual advisors, each dedicated to a specific area such as Sales , </a:t>
            </a:r>
            <a:r>
              <a:rPr lang="en" sz="1800">
                <a:solidFill>
                  <a:srgbClr val="292934"/>
                </a:solidFill>
                <a:latin typeface="Times New Roman"/>
                <a:ea typeface="Times New Roman"/>
                <a:cs typeface="Times New Roman"/>
                <a:sym typeface="Times New Roman"/>
              </a:rPr>
              <a:t>Transport</a:t>
            </a:r>
            <a:r>
              <a:rPr lang="en" sz="1800">
                <a:solidFill>
                  <a:srgbClr val="292934"/>
                </a:solidFill>
                <a:latin typeface="Times New Roman"/>
                <a:ea typeface="Times New Roman"/>
                <a:cs typeface="Times New Roman"/>
                <a:sym typeface="Times New Roman"/>
              </a:rPr>
              <a:t> and HRM. </a:t>
            </a:r>
            <a:endParaRPr sz="1800">
              <a:solidFill>
                <a:srgbClr val="292934"/>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rgbClr val="292934"/>
              </a:buClr>
              <a:buSzPts val="1800"/>
              <a:buFont typeface="Times New Roman"/>
              <a:buChar char="●"/>
            </a:pPr>
            <a:r>
              <a:rPr lang="en" sz="1800">
                <a:solidFill>
                  <a:srgbClr val="292934"/>
                </a:solidFill>
                <a:latin typeface="Times New Roman"/>
                <a:ea typeface="Times New Roman"/>
                <a:cs typeface="Times New Roman"/>
                <a:sym typeface="Times New Roman"/>
              </a:rPr>
              <a:t>The AI assistants would leverage advanced NLP, machine learning, and AI model.</a:t>
            </a:r>
            <a:endParaRPr sz="1800">
              <a:latin typeface="Times New Roman"/>
              <a:ea typeface="Times New Roman"/>
              <a:cs typeface="Times New Roman"/>
              <a:sym typeface="Times New Roman"/>
            </a:endParaRPr>
          </a:p>
        </p:txBody>
      </p:sp>
      <p:sp>
        <p:nvSpPr>
          <p:cNvPr id="124" name="Google Shape;124;p21"/>
          <p:cNvSpPr txBox="1"/>
          <p:nvPr/>
        </p:nvSpPr>
        <p:spPr>
          <a:xfrm>
            <a:off x="311650" y="1086575"/>
            <a:ext cx="3935400" cy="4431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Open Sans"/>
                <a:ea typeface="Open Sans"/>
                <a:cs typeface="Open Sans"/>
                <a:sym typeface="Open Sans"/>
              </a:rPr>
              <a:t>EXISTING SYSTEM</a:t>
            </a:r>
            <a:endParaRPr b="1" sz="1800">
              <a:solidFill>
                <a:schemeClr val="dk2"/>
              </a:solidFill>
              <a:latin typeface="Open Sans"/>
              <a:ea typeface="Open Sans"/>
              <a:cs typeface="Open Sans"/>
              <a:sym typeface="Open Sans"/>
            </a:endParaRPr>
          </a:p>
        </p:txBody>
      </p:sp>
      <p:sp>
        <p:nvSpPr>
          <p:cNvPr id="125" name="Google Shape;125;p21"/>
          <p:cNvSpPr txBox="1"/>
          <p:nvPr/>
        </p:nvSpPr>
        <p:spPr>
          <a:xfrm>
            <a:off x="4896850" y="1086575"/>
            <a:ext cx="3935400" cy="4431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Open Sans"/>
                <a:ea typeface="Open Sans"/>
                <a:cs typeface="Open Sans"/>
                <a:sym typeface="Open Sans"/>
              </a:rPr>
              <a:t>PROPOSED</a:t>
            </a:r>
            <a:r>
              <a:rPr b="1" lang="en" sz="1800">
                <a:solidFill>
                  <a:schemeClr val="dk2"/>
                </a:solidFill>
                <a:latin typeface="Open Sans"/>
                <a:ea typeface="Open Sans"/>
                <a:cs typeface="Open Sans"/>
                <a:sym typeface="Open Sans"/>
              </a:rPr>
              <a:t> SYSTEM</a:t>
            </a:r>
            <a:endParaRPr b="1" sz="1800">
              <a:solidFill>
                <a:schemeClr val="dk2"/>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