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3" r:id="rId18"/>
    <p:sldId id="274" r:id="rId19"/>
    <p:sldId id="279" r:id="rId20"/>
    <p:sldId id="27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62 AMBAREESAN N" initials="A" lastIdx="2" clrIdx="0">
    <p:extLst>
      <p:ext uri="{19B8F6BF-5375-455C-9EA6-DF929625EA0E}">
        <p15:presenceInfo xmlns:p15="http://schemas.microsoft.com/office/powerpoint/2012/main" userId="S::2020PECCS362@panimalarengg.onmicrosoft.com::115b990d-edac-461a-add0-ef67bb69b9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773"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31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00882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29929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96178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27140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49725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5563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6499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969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984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6826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1312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171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41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690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510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3/24/2024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143243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8561-0404-804E-3108-31694316E763}"/>
              </a:ext>
            </a:extLst>
          </p:cNvPr>
          <p:cNvSpPr>
            <a:spLocks noGrp="1"/>
          </p:cNvSpPr>
          <p:nvPr>
            <p:ph type="ctrTitle"/>
          </p:nvPr>
        </p:nvSpPr>
        <p:spPr>
          <a:xfrm>
            <a:off x="1524000" y="450558"/>
            <a:ext cx="9144000" cy="2387600"/>
          </a:xfrm>
        </p:spPr>
        <p:txBody>
          <a:bodyPr>
            <a:normAutofit/>
          </a:bodyPr>
          <a:lstStyle/>
          <a:p>
            <a:pPr algn="ctr"/>
            <a:r>
              <a:rPr lang="en-US" sz="3600" dirty="0">
                <a:latin typeface="Times New Roman" panose="02020603050405020304" pitchFamily="18" charset="0"/>
                <a:cs typeface="Times New Roman" panose="02020603050405020304" pitchFamily="18" charset="0"/>
              </a:rPr>
              <a:t>Panimalar Engineering College</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AA80404-BF84-193C-FE1E-F4AB0864A164}"/>
              </a:ext>
            </a:extLst>
          </p:cNvPr>
          <p:cNvSpPr>
            <a:spLocks noGrp="1"/>
          </p:cNvSpPr>
          <p:nvPr>
            <p:ph type="subTitle" idx="1"/>
          </p:nvPr>
        </p:nvSpPr>
        <p:spPr>
          <a:xfrm>
            <a:off x="1497174" y="2966936"/>
            <a:ext cx="10107924" cy="3440506"/>
          </a:xfrm>
        </p:spPr>
        <p:txBody>
          <a:bodyPr>
            <a:noAutofit/>
          </a:bodyPr>
          <a:lstStyle/>
          <a:p>
            <a:r>
              <a:rPr lang="en-US" sz="1600" dirty="0"/>
              <a:t>CSE Department					</a:t>
            </a:r>
            <a:r>
              <a:rPr lang="en-IN" sz="1600" dirty="0"/>
              <a:t>SDG GOALS: </a:t>
            </a:r>
          </a:p>
          <a:p>
            <a:r>
              <a:rPr lang="en-IN" sz="1600" dirty="0"/>
              <a:t>											7 – Affordable and Clean Energy</a:t>
            </a:r>
          </a:p>
          <a:p>
            <a:r>
              <a:rPr lang="en-IN" sz="1600" dirty="0"/>
              <a:t>											11 – Sustainable Cities and Communities</a:t>
            </a:r>
          </a:p>
          <a:p>
            <a:r>
              <a:rPr lang="en-IN" sz="1600" dirty="0"/>
              <a:t>											12 – Responsible Consumption and Production</a:t>
            </a:r>
            <a:endParaRPr lang="en-US" sz="1600" dirty="0"/>
          </a:p>
          <a:p>
            <a:r>
              <a:rPr lang="en-IN" sz="1600" dirty="0"/>
              <a:t>Batch C8</a:t>
            </a:r>
          </a:p>
          <a:p>
            <a:r>
              <a:rPr lang="en-IN" sz="1600" dirty="0"/>
              <a:t>Team Members: 			           Guide: </a:t>
            </a:r>
          </a:p>
          <a:p>
            <a:r>
              <a:rPr lang="en-IN" sz="1600" dirty="0"/>
              <a:t>211420104203 – Prithiviraj P	           DR. M. Krishnamoorthy M.E., MBA., Ph.D.,</a:t>
            </a:r>
          </a:p>
          <a:p>
            <a:r>
              <a:rPr lang="en-IN" sz="1600" dirty="0"/>
              <a:t>211420104238 – Sakthivel A  		</a:t>
            </a:r>
          </a:p>
          <a:p>
            <a:r>
              <a:rPr lang="en-IN" sz="1600" dirty="0"/>
              <a:t>211420104323 – Dhinakaran R	</a:t>
            </a:r>
          </a:p>
        </p:txBody>
      </p:sp>
      <p:pic>
        <p:nvPicPr>
          <p:cNvPr id="5" name="Picture 4">
            <a:extLst>
              <a:ext uri="{FF2B5EF4-FFF2-40B4-BE49-F238E27FC236}">
                <a16:creationId xmlns:a16="http://schemas.microsoft.com/office/drawing/2014/main" id="{B952B15D-FD81-F18E-7C1B-764A102BC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424" y="233071"/>
            <a:ext cx="1929882" cy="2090251"/>
          </a:xfrm>
          <a:prstGeom prst="rect">
            <a:avLst/>
          </a:prstGeom>
        </p:spPr>
      </p:pic>
    </p:spTree>
    <p:extLst>
      <p:ext uri="{BB962C8B-B14F-4D97-AF65-F5344CB8AC3E}">
        <p14:creationId xmlns:p14="http://schemas.microsoft.com/office/powerpoint/2010/main" val="4189776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AIM AND OBJECTIVE:</a:t>
            </a:r>
          </a:p>
        </p:txBody>
      </p:sp>
      <p:sp>
        <p:nvSpPr>
          <p:cNvPr id="3" name="Content Placeholder 2"/>
          <p:cNvSpPr>
            <a:spLocks noGrp="1"/>
          </p:cNvSpPr>
          <p:nvPr>
            <p:ph idx="1"/>
          </p:nvPr>
        </p:nvSpPr>
        <p:spPr>
          <a:xfrm>
            <a:off x="1271239" y="1905000"/>
            <a:ext cx="10749776" cy="4406590"/>
          </a:xfrm>
        </p:spPr>
        <p:txBody>
          <a:bodyPr>
            <a:normAutofit/>
          </a:bodyPr>
          <a:lstStyle/>
          <a:p>
            <a:r>
              <a:rPr lang="en-IN" b="1" dirty="0"/>
              <a:t>Aim:</a:t>
            </a:r>
            <a:endParaRPr lang="en-IN" dirty="0"/>
          </a:p>
          <a:p>
            <a:pPr marL="0" indent="0">
              <a:buNone/>
            </a:pPr>
            <a:r>
              <a:rPr lang="en-US" dirty="0"/>
              <a:t> </a:t>
            </a:r>
            <a:r>
              <a:rPr lang="en-US" sz="2000" dirty="0">
                <a:latin typeface="Times New Roman" panose="02020603050405020304" pitchFamily="18" charset="0"/>
                <a:cs typeface="Times New Roman" panose="02020603050405020304" pitchFamily="18" charset="0"/>
              </a:rPr>
              <a:t>Every grid operator has the same issue with their successful integration to meet current demand due to the intermittent nature and limited control over the wind conditions. The grid operator now also has to forecast the availability of wind and solar generation facilities in the upcoming hour, day, or week in addition to needing to forecast demand and balance it with supply. So, this project can easily find out the Wind Power Generation.</a:t>
            </a:r>
            <a:endParaRPr lang="en-IN" dirty="0">
              <a:latin typeface="Times New Roman" panose="02020603050405020304" pitchFamily="18" charset="0"/>
              <a:cs typeface="Times New Roman" panose="02020603050405020304" pitchFamily="18" charset="0"/>
            </a:endParaRPr>
          </a:p>
          <a:p>
            <a:r>
              <a:rPr lang="en-US" b="1" dirty="0"/>
              <a:t>Objectives:</a:t>
            </a:r>
          </a:p>
          <a:p>
            <a:pPr marL="0" indent="0">
              <a:buNone/>
            </a:pPr>
            <a:r>
              <a:rPr lang="en-US" dirty="0"/>
              <a:t> </a:t>
            </a:r>
            <a:r>
              <a:rPr lang="en-US" sz="2000" dirty="0">
                <a:latin typeface="Times New Roman" panose="02020603050405020304" pitchFamily="18" charset="0"/>
                <a:cs typeface="Times New Roman" panose="02020603050405020304" pitchFamily="18" charset="0"/>
              </a:rPr>
              <a:t>The goal is to develop a machine learning model for wind power generation prediction, to potentially replace the updatable supervised machine Learning Classification models by predicting results in the form of best accuracy by comparing supervised algorithms.</a:t>
            </a:r>
            <a:endParaRPr lang="en-IN"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463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OF MODULES:</a:t>
            </a:r>
            <a:endParaRPr lang="en-AU" dirty="0"/>
          </a:p>
        </p:txBody>
      </p:sp>
      <p:sp>
        <p:nvSpPr>
          <p:cNvPr id="3" name="Content Placeholder 2"/>
          <p:cNvSpPr>
            <a:spLocks noGrp="1"/>
          </p:cNvSpPr>
          <p:nvPr>
            <p:ph idx="1"/>
          </p:nvPr>
        </p:nvSpPr>
        <p:spPr/>
        <p:txBody>
          <a:bodyPr>
            <a:normAutofit/>
          </a:bodyPr>
          <a:lstStyle/>
          <a:p>
            <a:pPr lvl="0"/>
            <a:r>
              <a:rPr lang="en-US" sz="2000" dirty="0">
                <a:latin typeface="Times New Roman" panose="02020603050405020304" pitchFamily="18" charset="0"/>
                <a:cs typeface="Times New Roman" panose="02020603050405020304" pitchFamily="18" charset="0"/>
              </a:rPr>
              <a:t>Data Pre-processing</a:t>
            </a:r>
            <a:endParaRPr lang="en-AU"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Data Analysis of Visualization</a:t>
            </a:r>
            <a:endParaRPr lang="en-AU"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Implementing Algorithm 1</a:t>
            </a:r>
            <a:endParaRPr lang="en-AU"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Implementing Algorithm 2</a:t>
            </a:r>
            <a:endParaRPr lang="en-AU"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Implementing Algorithm 3</a:t>
            </a:r>
            <a:endParaRPr lang="en-AU"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Deployment</a:t>
            </a:r>
            <a:endParaRPr lang="en-AU" sz="2000" dirty="0">
              <a:latin typeface="Times New Roman" panose="02020603050405020304" pitchFamily="18" charset="0"/>
              <a:cs typeface="Times New Roman" panose="02020603050405020304" pitchFamily="18" charset="0"/>
            </a:endParaRPr>
          </a:p>
          <a:p>
            <a:endParaRPr lang="en-A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49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Environmental Requirements: </a:t>
            </a:r>
            <a:endParaRPr lang="en-AU" b="0" dirty="0"/>
          </a:p>
        </p:txBody>
      </p:sp>
      <p:sp>
        <p:nvSpPr>
          <p:cNvPr id="3" name="Content Placeholder 2"/>
          <p:cNvSpPr>
            <a:spLocks noGrp="1"/>
          </p:cNvSpPr>
          <p:nvPr>
            <p:ph idx="1"/>
          </p:nvPr>
        </p:nvSpPr>
        <p:spPr/>
        <p:txBody>
          <a:bodyPr>
            <a:normAutofit/>
          </a:bodyPr>
          <a:lstStyle/>
          <a:p>
            <a:r>
              <a:rPr lang="en-IN" b="1" dirty="0"/>
              <a:t>Environmental Requirements: </a:t>
            </a:r>
            <a:endParaRPr lang="en-IN" dirty="0"/>
          </a:p>
          <a:p>
            <a:r>
              <a:rPr lang="en-IN" dirty="0"/>
              <a:t>1. Software Requirements:</a:t>
            </a:r>
          </a:p>
          <a:p>
            <a:r>
              <a:rPr lang="en-IN" dirty="0"/>
              <a:t>Operating System 	 : Windows 10 or later</a:t>
            </a:r>
          </a:p>
          <a:p>
            <a:r>
              <a:rPr lang="en-IN" dirty="0"/>
              <a:t>Tool			 : Anaconda with </a:t>
            </a:r>
            <a:r>
              <a:rPr lang="en-IN" dirty="0" err="1"/>
              <a:t>Jupyter</a:t>
            </a:r>
            <a:r>
              <a:rPr lang="en-IN" dirty="0"/>
              <a:t> Notebook</a:t>
            </a:r>
          </a:p>
          <a:p>
            <a:r>
              <a:rPr lang="en-IN" dirty="0"/>
              <a:t>2. Hardware requirements:</a:t>
            </a:r>
          </a:p>
          <a:p>
            <a:r>
              <a:rPr lang="en-IN" dirty="0"/>
              <a:t>Processor   		 : Intel i3 or later</a:t>
            </a:r>
          </a:p>
          <a:p>
            <a:r>
              <a:rPr lang="en-IN" dirty="0"/>
              <a:t>Hard disk   		 : minimum 10 GB</a:t>
            </a:r>
          </a:p>
          <a:p>
            <a:r>
              <a:rPr lang="en-IN" dirty="0"/>
              <a:t>RAM        		 : minimum 4 GB</a:t>
            </a:r>
          </a:p>
        </p:txBody>
      </p:sp>
    </p:spTree>
    <p:extLst>
      <p:ext uri="{BB962C8B-B14F-4D97-AF65-F5344CB8AC3E}">
        <p14:creationId xmlns:p14="http://schemas.microsoft.com/office/powerpoint/2010/main" val="1851873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Architecture:</a:t>
            </a:r>
            <a:endParaRPr lang="en-AU" dirty="0"/>
          </a:p>
        </p:txBody>
      </p:sp>
      <p:sp>
        <p:nvSpPr>
          <p:cNvPr id="3" name="Content Placeholder 2"/>
          <p:cNvSpPr>
            <a:spLocks noGrp="1"/>
          </p:cNvSpPr>
          <p:nvPr>
            <p:ph idx="1"/>
          </p:nvPr>
        </p:nvSpPr>
        <p:spPr/>
        <p:txBody>
          <a:bodyPr/>
          <a:lstStyle/>
          <a:p>
            <a:r>
              <a:rPr lang="en-US" dirty="0"/>
              <a:t>.</a:t>
            </a:r>
            <a:endParaRPr lang="en-IN" dirty="0"/>
          </a:p>
        </p:txBody>
      </p:sp>
      <p:pic>
        <p:nvPicPr>
          <p:cNvPr id="6" name="Picture 5"/>
          <p:cNvPicPr/>
          <p:nvPr/>
        </p:nvPicPr>
        <p:blipFill>
          <a:blip r:embed="rId2"/>
          <a:stretch>
            <a:fillRect/>
          </a:stretch>
        </p:blipFill>
        <p:spPr>
          <a:xfrm>
            <a:off x="2589212" y="1824358"/>
            <a:ext cx="6242554" cy="4396105"/>
          </a:xfrm>
          <a:prstGeom prst="rect">
            <a:avLst/>
          </a:prstGeom>
        </p:spPr>
      </p:pic>
    </p:spTree>
    <p:extLst>
      <p:ext uri="{BB962C8B-B14F-4D97-AF65-F5344CB8AC3E}">
        <p14:creationId xmlns:p14="http://schemas.microsoft.com/office/powerpoint/2010/main" val="995187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 Diagram:</a:t>
            </a:r>
            <a:endParaRPr lang="en-AU" dirty="0"/>
          </a:p>
        </p:txBody>
      </p:sp>
      <p:sp>
        <p:nvSpPr>
          <p:cNvPr id="3" name="Content Placeholder 2"/>
          <p:cNvSpPr>
            <a:spLocks noGrp="1"/>
          </p:cNvSpPr>
          <p:nvPr>
            <p:ph idx="1"/>
          </p:nvPr>
        </p:nvSpPr>
        <p:spPr>
          <a:xfrm flipV="1">
            <a:off x="2589212" y="5911221"/>
            <a:ext cx="45719" cy="88135"/>
          </a:xfrm>
        </p:spPr>
        <p:txBody>
          <a:bodyPr>
            <a:normAutofit fontScale="25000" lnSpcReduction="20000"/>
          </a:bodyPr>
          <a:lstStyle/>
          <a:p>
            <a:pPr marL="0" indent="0">
              <a:buNone/>
            </a:pPr>
            <a:endParaRPr lang="en-IN" dirty="0"/>
          </a:p>
        </p:txBody>
      </p:sp>
      <p:pic>
        <p:nvPicPr>
          <p:cNvPr id="5" name="Picture 4"/>
          <p:cNvPicPr/>
          <p:nvPr/>
        </p:nvPicPr>
        <p:blipFill>
          <a:blip r:embed="rId2"/>
          <a:stretch>
            <a:fillRect/>
          </a:stretch>
        </p:blipFill>
        <p:spPr>
          <a:xfrm>
            <a:off x="2165465" y="1905000"/>
            <a:ext cx="6621696" cy="4553763"/>
          </a:xfrm>
          <a:prstGeom prst="rect">
            <a:avLst/>
          </a:prstGeom>
        </p:spPr>
      </p:pic>
    </p:spTree>
    <p:extLst>
      <p:ext uri="{BB962C8B-B14F-4D97-AF65-F5344CB8AC3E}">
        <p14:creationId xmlns:p14="http://schemas.microsoft.com/office/powerpoint/2010/main" val="3960046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DESCRIPTION:</a:t>
            </a:r>
            <a:endParaRPr lang="en-AU" dirty="0"/>
          </a:p>
        </p:txBody>
      </p:sp>
      <p:sp>
        <p:nvSpPr>
          <p:cNvPr id="3" name="Content Placeholder 2"/>
          <p:cNvSpPr>
            <a:spLocks noGrp="1"/>
          </p:cNvSpPr>
          <p:nvPr>
            <p:ph idx="1"/>
          </p:nvPr>
        </p:nvSpPr>
        <p:spPr>
          <a:xfrm>
            <a:off x="2589212" y="2093205"/>
            <a:ext cx="8915400" cy="3818017"/>
          </a:xfrm>
        </p:spPr>
        <p:txBody>
          <a:bodyPr>
            <a:normAutofit/>
          </a:bodyPr>
          <a:lstStyle/>
          <a:p>
            <a:pPr marL="0" indent="0">
              <a:buNone/>
            </a:pPr>
            <a:r>
              <a:rPr lang="en-IN" b="1" dirty="0"/>
              <a:t>Data Pre-processing:</a:t>
            </a:r>
            <a:endParaRPr lang="en-AU" dirty="0"/>
          </a:p>
          <a:p>
            <a:r>
              <a:rPr lang="en-IN" sz="2000" dirty="0">
                <a:latin typeface="Times New Roman" panose="02020603050405020304" pitchFamily="18" charset="0"/>
                <a:cs typeface="Times New Roman" panose="02020603050405020304" pitchFamily="18" charset="0"/>
              </a:rPr>
              <a:t>Validation techniques in machine learning are used to get the error rate of the Machine Learning (ML) model, which can be considered as close to the true error rate of the dataset. If the data volume is large enough to be representative of the population, you may not need the validation techniques. However, in real-world scenarios, to work with samples of data that may not be a true representative of the population of given dataset. To finding the missing value, duplicate value and description of data type whether it is float variable or integer. The sample of data used to provide an unbiased evaluation of a model fit on the training dataset while tuning model hyper parameters.</a:t>
            </a:r>
            <a:endParaRPr lang="en-AU" sz="2000" dirty="0">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4144406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visualization:</a:t>
            </a:r>
            <a:endParaRPr lang="en-AU" dirty="0"/>
          </a:p>
        </p:txBody>
      </p:sp>
      <p:sp>
        <p:nvSpPr>
          <p:cNvPr id="3" name="Content Placeholder 2"/>
          <p:cNvSpPr>
            <a:spLocks noGrp="1"/>
          </p:cNvSpPr>
          <p:nvPr>
            <p:ph idx="1"/>
          </p:nvPr>
        </p:nvSpPr>
        <p:spPr/>
        <p:txBody>
          <a:bodyPr>
            <a:normAutofit/>
          </a:bodyPr>
          <a:lstStyle/>
          <a:p>
            <a:pPr fontAlgn="base"/>
            <a:r>
              <a:rPr lang="en-IN" sz="2000" dirty="0">
                <a:latin typeface="Times New Roman" panose="02020603050405020304" pitchFamily="18" charset="0"/>
                <a:cs typeface="Times New Roman" panose="02020603050405020304" pitchFamily="18" charset="0"/>
              </a:rPr>
              <a:t>Data visualization is an important skill in applied statistics and machine learning. Statistics does indeed focus on quantitative descriptions and estimations of data. Data visualization provides an important suite of tools for gaining a qualitative understanding. This can be helpful when exploring and getting to know a dataset and can help with identifying patterns, corrupt data, outliers, and much more. With a little domain knowledge, data visualizations can be used to express and demonstrate key relationships in plots and charts that are more visceral and stakeholders than measures of association or significance. Data visualization and exploratory data analysis are whole fields themselves and it will recommend a deeper dive into some the books mentioned at the end.</a:t>
            </a:r>
            <a:endParaRPr lang="en-AU" sz="2000" dirty="0">
              <a:latin typeface="Times New Roman" panose="02020603050405020304" pitchFamily="18" charset="0"/>
              <a:cs typeface="Times New Roman" panose="02020603050405020304" pitchFamily="18" charset="0"/>
            </a:endParaRPr>
          </a:p>
          <a:p>
            <a:endParaRPr lang="en-A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313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 SCREENSHOT:</a:t>
            </a:r>
            <a:endParaRPr lang="en-AU" dirty="0"/>
          </a:p>
        </p:txBody>
      </p:sp>
      <p:pic>
        <p:nvPicPr>
          <p:cNvPr id="5" name="Picture 4"/>
          <p:cNvPicPr/>
          <p:nvPr/>
        </p:nvPicPr>
        <p:blipFill>
          <a:blip r:embed="rId2"/>
          <a:stretch>
            <a:fillRect/>
          </a:stretch>
        </p:blipFill>
        <p:spPr>
          <a:xfrm>
            <a:off x="1500554" y="2182495"/>
            <a:ext cx="8088923" cy="3819720"/>
          </a:xfrm>
          <a:prstGeom prst="rect">
            <a:avLst/>
          </a:prstGeom>
        </p:spPr>
      </p:pic>
    </p:spTree>
    <p:extLst>
      <p:ext uri="{BB962C8B-B14F-4D97-AF65-F5344CB8AC3E}">
        <p14:creationId xmlns:p14="http://schemas.microsoft.com/office/powerpoint/2010/main" val="175918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tretch>
            <a:fillRect/>
          </a:stretch>
        </p:blipFill>
        <p:spPr>
          <a:xfrm>
            <a:off x="2930769" y="2646170"/>
            <a:ext cx="7831016" cy="3238815"/>
          </a:xfrm>
          <a:prstGeom prst="rect">
            <a:avLst/>
          </a:prstGeom>
        </p:spPr>
      </p:pic>
    </p:spTree>
    <p:extLst>
      <p:ext uri="{BB962C8B-B14F-4D97-AF65-F5344CB8AC3E}">
        <p14:creationId xmlns:p14="http://schemas.microsoft.com/office/powerpoint/2010/main" val="305414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B62B2B-08DC-DC01-0E83-B032E3645B25}"/>
              </a:ext>
            </a:extLst>
          </p:cNvPr>
          <p:cNvSpPr txBox="1"/>
          <p:nvPr/>
        </p:nvSpPr>
        <p:spPr>
          <a:xfrm>
            <a:off x="2135154" y="128351"/>
            <a:ext cx="7921690" cy="615553"/>
          </a:xfrm>
          <a:prstGeom prst="rect">
            <a:avLst/>
          </a:prstGeom>
          <a:noFill/>
        </p:spPr>
        <p:txBody>
          <a:bodyPr wrap="square" rtlCol="0">
            <a:spAutoFit/>
          </a:bodyPr>
          <a:lstStyle/>
          <a:p>
            <a:pPr algn="ctr"/>
            <a:r>
              <a:rPr lang="en-US" sz="3400" dirty="0">
                <a:latin typeface="Times New Roman" panose="02020603050405020304" pitchFamily="18" charset="0"/>
                <a:cs typeface="Times New Roman" panose="02020603050405020304" pitchFamily="18" charset="0"/>
              </a:rPr>
              <a:t>References</a:t>
            </a:r>
            <a:endParaRPr lang="en-IN" sz="3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D43A8B7-D4FF-9B72-D4C2-35413353F8F7}"/>
              </a:ext>
            </a:extLst>
          </p:cNvPr>
          <p:cNvSpPr txBox="1"/>
          <p:nvPr/>
        </p:nvSpPr>
        <p:spPr>
          <a:xfrm>
            <a:off x="325016" y="743395"/>
            <a:ext cx="11541967" cy="10525958"/>
          </a:xfrm>
          <a:prstGeom prst="rect">
            <a:avLst/>
          </a:prstGeom>
          <a:noFill/>
        </p:spPr>
        <p:txBody>
          <a:bodyPr wrap="square" rtlCol="0">
            <a:spAutoFit/>
          </a:bodyPr>
          <a:lstStyle/>
          <a:p>
            <a:pPr marL="514350" indent="-514350">
              <a:buAutoNum type="arabicPeriod"/>
            </a:pPr>
            <a:r>
              <a:rPr lang="en-US" sz="2600" dirty="0">
                <a:solidFill>
                  <a:srgbClr val="333333"/>
                </a:solidFill>
                <a:latin typeface="HelveticaNeue Regular"/>
                <a:cs typeface="Times New Roman" panose="02020603050405020304" pitchFamily="18" charset="0"/>
              </a:rPr>
              <a:t>R. Karp and M. Rabin “Efficient randomized pattern-matching algorithms”, IBM J .Res. Develop., Vol. 31, pp.249-260, 1987</a:t>
            </a:r>
          </a:p>
          <a:p>
            <a:pPr marL="514350" indent="-514350">
              <a:buAutoNum type="arabicPeriod"/>
            </a:pPr>
            <a:endParaRPr lang="en-US" sz="2600" dirty="0">
              <a:solidFill>
                <a:srgbClr val="333333"/>
              </a:solidFill>
              <a:latin typeface="HelveticaNeue Regular"/>
              <a:cs typeface="Times New Roman" panose="02020603050405020304" pitchFamily="18" charset="0"/>
            </a:endParaRPr>
          </a:p>
          <a:p>
            <a:pPr marL="514350" indent="-514350">
              <a:buAutoNum type="arabicPeriod"/>
            </a:pPr>
            <a:r>
              <a:rPr lang="en-IN" sz="2600" dirty="0">
                <a:solidFill>
                  <a:srgbClr val="333333"/>
                </a:solidFill>
                <a:latin typeface="HelveticaNeue Regular"/>
                <a:cs typeface="Times New Roman" panose="02020603050405020304" pitchFamily="18" charset="0"/>
              </a:rPr>
              <a:t>D. Specht, “A general regression neural network”, IEEE Trans. Neural </a:t>
            </a:r>
            <a:r>
              <a:rPr lang="en-IN" sz="2600" dirty="0" err="1">
                <a:solidFill>
                  <a:srgbClr val="333333"/>
                </a:solidFill>
                <a:latin typeface="HelveticaNeue Regular"/>
                <a:cs typeface="Times New Roman" panose="02020603050405020304" pitchFamily="18" charset="0"/>
              </a:rPr>
              <a:t>Netw</a:t>
            </a:r>
            <a:r>
              <a:rPr lang="en-IN" sz="2600" dirty="0">
                <a:solidFill>
                  <a:srgbClr val="333333"/>
                </a:solidFill>
                <a:latin typeface="HelveticaNeue Regular"/>
                <a:cs typeface="Times New Roman" panose="02020603050405020304" pitchFamily="18" charset="0"/>
              </a:rPr>
              <a:t>., vol 2, no. 6,pp.568-576, NOV. 1991.</a:t>
            </a:r>
          </a:p>
          <a:p>
            <a:pPr marL="514350" indent="-514350">
              <a:buAutoNum type="arabicPeriod"/>
            </a:pPr>
            <a:endParaRPr lang="en-US" sz="2800" dirty="0">
              <a:solidFill>
                <a:srgbClr val="333333"/>
              </a:solidFill>
              <a:latin typeface="HelveticaNeue Regular"/>
              <a:cs typeface="Times New Roman" panose="02020603050405020304" pitchFamily="18" charset="0"/>
            </a:endParaRPr>
          </a:p>
          <a:p>
            <a:pPr marL="514350" indent="-514350">
              <a:buAutoNum type="arabicPeriod"/>
            </a:pPr>
            <a:r>
              <a:rPr lang="en-US" sz="2600" dirty="0">
                <a:solidFill>
                  <a:srgbClr val="333333"/>
                </a:solidFill>
                <a:latin typeface="HelveticaNeue Regular"/>
                <a:cs typeface="Times New Roman" panose="02020603050405020304" pitchFamily="18" charset="0"/>
              </a:rPr>
              <a:t>H. Sorensen, “Real-valued fast </a:t>
            </a:r>
            <a:r>
              <a:rPr lang="en-US" sz="2600" dirty="0" err="1">
                <a:solidFill>
                  <a:srgbClr val="333333"/>
                </a:solidFill>
                <a:latin typeface="HelveticaNeue Regular"/>
                <a:cs typeface="Times New Roman" panose="02020603050405020304" pitchFamily="18" charset="0"/>
              </a:rPr>
              <a:t>fourier</a:t>
            </a:r>
            <a:r>
              <a:rPr lang="en-US" sz="2600" dirty="0">
                <a:solidFill>
                  <a:srgbClr val="333333"/>
                </a:solidFill>
                <a:latin typeface="HelveticaNeue Regular"/>
                <a:cs typeface="Times New Roman" panose="02020603050405020304" pitchFamily="18" charset="0"/>
              </a:rPr>
              <a:t> transform algorithms”, IEEE Trans. </a:t>
            </a:r>
            <a:r>
              <a:rPr lang="en-US" sz="2600" dirty="0" err="1">
                <a:solidFill>
                  <a:srgbClr val="333333"/>
                </a:solidFill>
                <a:latin typeface="HelveticaNeue Regular"/>
                <a:cs typeface="Times New Roman" panose="02020603050405020304" pitchFamily="18" charset="0"/>
              </a:rPr>
              <a:t>Acoust</a:t>
            </a:r>
            <a:r>
              <a:rPr lang="en-US" sz="2600" dirty="0">
                <a:solidFill>
                  <a:srgbClr val="333333"/>
                </a:solidFill>
                <a:latin typeface="HelveticaNeue Regular"/>
                <a:cs typeface="Times New Roman" panose="02020603050405020304" pitchFamily="18" charset="0"/>
              </a:rPr>
              <a:t> . Speech. Signal Process., vol. 35, no.6, pp. 849-863,Jun.1987</a:t>
            </a:r>
          </a:p>
          <a:p>
            <a:pPr marL="514350" indent="-514350">
              <a:buAutoNum type="arabicPeriod"/>
            </a:pPr>
            <a:endParaRPr lang="en-US" sz="2600" dirty="0">
              <a:solidFill>
                <a:srgbClr val="333333"/>
              </a:solidFill>
              <a:latin typeface="HelveticaNeue Regular"/>
              <a:cs typeface="Times New Roman" panose="02020603050405020304" pitchFamily="18" charset="0"/>
            </a:endParaRPr>
          </a:p>
          <a:p>
            <a:pPr marL="514350" indent="-514350">
              <a:buAutoNum type="arabicPeriod"/>
            </a:pPr>
            <a:r>
              <a:rPr lang="en-US" sz="2600" dirty="0">
                <a:solidFill>
                  <a:srgbClr val="333333"/>
                </a:solidFill>
                <a:latin typeface="HelveticaNeue Regular"/>
                <a:cs typeface="Times New Roman" panose="02020603050405020304" pitchFamily="18" charset="0"/>
              </a:rPr>
              <a:t>M. </a:t>
            </a:r>
            <a:r>
              <a:rPr lang="en-US" sz="2600" dirty="0" err="1">
                <a:solidFill>
                  <a:srgbClr val="333333"/>
                </a:solidFill>
                <a:latin typeface="HelveticaNeue Regular"/>
                <a:cs typeface="Times New Roman" panose="02020603050405020304" pitchFamily="18" charset="0"/>
              </a:rPr>
              <a:t>Kweun</a:t>
            </a:r>
            <a:r>
              <a:rPr lang="en-US" sz="2600" dirty="0">
                <a:solidFill>
                  <a:srgbClr val="333333"/>
                </a:solidFill>
                <a:latin typeface="HelveticaNeue Regular"/>
                <a:cs typeface="Times New Roman" panose="02020603050405020304" pitchFamily="18" charset="0"/>
              </a:rPr>
              <a:t>, </a:t>
            </a:r>
            <a:r>
              <a:rPr lang="en-US" sz="2600" dirty="0" err="1">
                <a:solidFill>
                  <a:srgbClr val="333333"/>
                </a:solidFill>
                <a:latin typeface="HelveticaNeue Regular"/>
                <a:cs typeface="Times New Roman" panose="02020603050405020304" pitchFamily="18" charset="0"/>
              </a:rPr>
              <a:t>W.Lee</a:t>
            </a:r>
            <a:r>
              <a:rPr lang="en-US" sz="2600" dirty="0">
                <a:solidFill>
                  <a:srgbClr val="333333"/>
                </a:solidFill>
                <a:latin typeface="HelveticaNeue Regular"/>
                <a:cs typeface="Times New Roman" panose="02020603050405020304" pitchFamily="18" charset="0"/>
              </a:rPr>
              <a:t>, G. Kim, </a:t>
            </a:r>
            <a:r>
              <a:rPr lang="en-US" sz="2600" dirty="0" err="1">
                <a:solidFill>
                  <a:srgbClr val="333333"/>
                </a:solidFill>
                <a:latin typeface="HelveticaNeue Regular"/>
                <a:cs typeface="Times New Roman" panose="02020603050405020304" pitchFamily="18" charset="0"/>
              </a:rPr>
              <a:t>J.Hawng</a:t>
            </a:r>
            <a:r>
              <a:rPr lang="en-US" sz="2600" dirty="0">
                <a:solidFill>
                  <a:srgbClr val="333333"/>
                </a:solidFill>
                <a:latin typeface="HelveticaNeue Regular"/>
                <a:cs typeface="Times New Roman" panose="02020603050405020304" pitchFamily="18" charset="0"/>
              </a:rPr>
              <a:t>, and Y. Lee, “Lineage checkpoint approach for </a:t>
            </a:r>
            <a:r>
              <a:rPr lang="en-US" sz="2600" dirty="0" err="1">
                <a:solidFill>
                  <a:srgbClr val="333333"/>
                </a:solidFill>
                <a:latin typeface="HelveticaNeue Regular"/>
                <a:cs typeface="Times New Roman" panose="02020603050405020304" pitchFamily="18" charset="0"/>
              </a:rPr>
              <a:t>lomg</a:t>
            </a:r>
            <a:r>
              <a:rPr lang="en-US" sz="2600" dirty="0">
                <a:solidFill>
                  <a:srgbClr val="333333"/>
                </a:solidFill>
                <a:latin typeface="HelveticaNeue Regular"/>
                <a:cs typeface="Times New Roman" panose="02020603050405020304" pitchFamily="18" charset="0"/>
              </a:rPr>
              <a:t>-lineage problem in </a:t>
            </a:r>
            <a:r>
              <a:rPr lang="en-US" sz="2600" dirty="0" err="1">
                <a:solidFill>
                  <a:srgbClr val="333333"/>
                </a:solidFill>
                <a:latin typeface="HelveticaNeue Regular"/>
                <a:cs typeface="Times New Roman" panose="02020603050405020304" pitchFamily="18" charset="0"/>
              </a:rPr>
              <a:t>apache</a:t>
            </a:r>
            <a:r>
              <a:rPr lang="en-US" sz="2600" dirty="0">
                <a:solidFill>
                  <a:srgbClr val="333333"/>
                </a:solidFill>
                <a:latin typeface="HelveticaNeue Regular"/>
                <a:cs typeface="Times New Roman" panose="02020603050405020304" pitchFamily="18" charset="0"/>
              </a:rPr>
              <a:t> spark”, in Proc. IEEE </a:t>
            </a:r>
            <a:r>
              <a:rPr lang="en-US" sz="2600" dirty="0" err="1">
                <a:solidFill>
                  <a:srgbClr val="333333"/>
                </a:solidFill>
                <a:latin typeface="HelveticaNeue Regular"/>
                <a:cs typeface="Times New Roman" panose="02020603050405020304" pitchFamily="18" charset="0"/>
              </a:rPr>
              <a:t>Int.Conf</a:t>
            </a:r>
            <a:r>
              <a:rPr lang="en-US" sz="2600" dirty="0">
                <a:solidFill>
                  <a:srgbClr val="333333"/>
                </a:solidFill>
                <a:latin typeface="HelveticaNeue Regular"/>
                <a:cs typeface="Times New Roman" panose="02020603050405020304" pitchFamily="18" charset="0"/>
              </a:rPr>
              <a:t>. Big Data, 2020, pp.5733-5735</a:t>
            </a:r>
          </a:p>
          <a:p>
            <a:endParaRPr lang="en-US" sz="2600" dirty="0">
              <a:solidFill>
                <a:srgbClr val="333333"/>
              </a:solidFill>
              <a:latin typeface="HelveticaNeue Regular"/>
              <a:cs typeface="Times New Roman" panose="02020603050405020304" pitchFamily="18" charset="0"/>
            </a:endParaRPr>
          </a:p>
          <a:p>
            <a:pPr marL="514350" indent="-514350">
              <a:buAutoNum type="arabicPeriod"/>
            </a:pPr>
            <a:endParaRPr lang="en-US" sz="2600" b="0" i="0" dirty="0">
              <a:solidFill>
                <a:srgbClr val="333333"/>
              </a:solidFill>
              <a:effectLst/>
              <a:latin typeface="HelveticaNeue Regular"/>
              <a:cs typeface="Times New Roman" panose="02020603050405020304" pitchFamily="18" charset="0"/>
            </a:endParaRPr>
          </a:p>
          <a:p>
            <a:pPr marL="514350" indent="-514350">
              <a:buAutoNum type="arabicPeriod"/>
            </a:pPr>
            <a:endParaRPr lang="en-US" sz="2600" dirty="0">
              <a:solidFill>
                <a:srgbClr val="333333"/>
              </a:solidFill>
              <a:latin typeface="HelveticaNeue Regular"/>
              <a:cs typeface="Times New Roman" panose="02020603050405020304" pitchFamily="18" charset="0"/>
            </a:endParaRPr>
          </a:p>
          <a:p>
            <a:pPr marL="514350" indent="-514350">
              <a:buAutoNum type="arabicPeriod"/>
            </a:pPr>
            <a:endParaRPr lang="en-US" sz="2600" b="0" i="0" dirty="0">
              <a:solidFill>
                <a:srgbClr val="333333"/>
              </a:solidFill>
              <a:effectLst/>
              <a:latin typeface="HelveticaNeue Regular"/>
              <a:cs typeface="Times New Roman" panose="02020603050405020304" pitchFamily="18" charset="0"/>
            </a:endParaRPr>
          </a:p>
          <a:p>
            <a:pPr marL="514350" indent="-514350">
              <a:buAutoNum type="arabicPeriod"/>
            </a:pPr>
            <a:endParaRPr lang="en-US" sz="2600" dirty="0">
              <a:solidFill>
                <a:srgbClr val="333333"/>
              </a:solidFill>
              <a:latin typeface="HelveticaNeue Regular"/>
              <a:cs typeface="Times New Roman" panose="02020603050405020304" pitchFamily="18" charset="0"/>
            </a:endParaRPr>
          </a:p>
          <a:p>
            <a:pPr marL="514350" indent="-514350">
              <a:buAutoNum type="arabicPeriod"/>
            </a:pPr>
            <a:endParaRPr lang="en-US" sz="2600" b="0" i="0" dirty="0">
              <a:solidFill>
                <a:srgbClr val="333333"/>
              </a:solidFill>
              <a:effectLst/>
              <a:latin typeface="HelveticaNeue Regular"/>
              <a:cs typeface="Times New Roman" panose="02020603050405020304" pitchFamily="18" charset="0"/>
            </a:endParaRPr>
          </a:p>
          <a:p>
            <a:pPr marL="514350" indent="-514350">
              <a:buAutoNum type="arabicPeriod"/>
            </a:pPr>
            <a:endParaRPr lang="en-US" sz="2600" dirty="0">
              <a:solidFill>
                <a:srgbClr val="333333"/>
              </a:solidFill>
              <a:latin typeface="HelveticaNeue Regular"/>
              <a:cs typeface="Times New Roman" panose="02020603050405020304" pitchFamily="18" charset="0"/>
            </a:endParaRPr>
          </a:p>
          <a:p>
            <a:pPr marL="514350" indent="-514350">
              <a:buAutoNum type="arabicPeriod"/>
            </a:pPr>
            <a:endParaRPr lang="en-US" sz="2600" b="0" i="0" dirty="0">
              <a:solidFill>
                <a:srgbClr val="333333"/>
              </a:solidFill>
              <a:effectLst/>
              <a:latin typeface="HelveticaNeue Regular"/>
              <a:cs typeface="Times New Roman" panose="02020603050405020304" pitchFamily="18" charset="0"/>
            </a:endParaRPr>
          </a:p>
          <a:p>
            <a:pPr marL="514350" indent="-514350">
              <a:buAutoNum type="arabicPeriod"/>
            </a:pPr>
            <a:endParaRPr lang="en-US" sz="2600" dirty="0">
              <a:solidFill>
                <a:srgbClr val="333333"/>
              </a:solidFill>
              <a:latin typeface="HelveticaNeue Regular"/>
              <a:cs typeface="Times New Roman" panose="02020603050405020304" pitchFamily="18" charset="0"/>
            </a:endParaRPr>
          </a:p>
          <a:p>
            <a:pPr marL="514350" indent="-514350">
              <a:buAutoNum type="arabicPeriod"/>
            </a:pPr>
            <a:endParaRPr lang="en-US" sz="2600" b="0" i="0" dirty="0">
              <a:solidFill>
                <a:srgbClr val="333333"/>
              </a:solidFill>
              <a:effectLst/>
              <a:latin typeface="HelveticaNeue Regular"/>
              <a:cs typeface="Times New Roman" panose="02020603050405020304" pitchFamily="18" charset="0"/>
            </a:endParaRPr>
          </a:p>
          <a:p>
            <a:pPr marL="514350" indent="-514350">
              <a:buAutoNum type="arabicPeriod"/>
            </a:pPr>
            <a:endParaRPr lang="en-US" sz="2600" dirty="0">
              <a:solidFill>
                <a:srgbClr val="333333"/>
              </a:solidFill>
              <a:latin typeface="HelveticaNeue Regular"/>
              <a:cs typeface="Times New Roman" panose="02020603050405020304" pitchFamily="18" charset="0"/>
            </a:endParaRPr>
          </a:p>
          <a:p>
            <a:pPr marL="514350" indent="-514350">
              <a:buAutoNum type="arabicPeriod"/>
            </a:pPr>
            <a:endParaRPr lang="en-US" sz="2600" b="0" i="0" dirty="0">
              <a:solidFill>
                <a:srgbClr val="333333"/>
              </a:solidFill>
              <a:effectLst/>
              <a:latin typeface="HelveticaNeue Regular"/>
              <a:cs typeface="Times New Roman" panose="02020603050405020304" pitchFamily="18" charset="0"/>
            </a:endParaRPr>
          </a:p>
          <a:p>
            <a:pPr marL="514350" indent="-514350">
              <a:buAutoNum type="arabicPeriod"/>
            </a:pPr>
            <a:endParaRPr lang="en-US" sz="2600" dirty="0">
              <a:solidFill>
                <a:srgbClr val="333333"/>
              </a:solidFill>
              <a:latin typeface="HelveticaNeue Regular"/>
              <a:cs typeface="Times New Roman" panose="02020603050405020304" pitchFamily="18" charset="0"/>
            </a:endParaRPr>
          </a:p>
          <a:p>
            <a:endParaRPr lang="en-US" sz="26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353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968206-C3D5-0711-8089-6057E4E7B6A0}"/>
              </a:ext>
            </a:extLst>
          </p:cNvPr>
          <p:cNvSpPr txBox="1"/>
          <p:nvPr/>
        </p:nvSpPr>
        <p:spPr>
          <a:xfrm>
            <a:off x="2472611" y="234582"/>
            <a:ext cx="7137918" cy="1200329"/>
          </a:xfrm>
          <a:prstGeom prst="rect">
            <a:avLst/>
          </a:prstGeom>
          <a:noFill/>
        </p:spPr>
        <p:txBody>
          <a:bodyPr wrap="square" rtlCol="0">
            <a:spAutoFit/>
          </a:bodyPr>
          <a:lstStyle/>
          <a:p>
            <a:pPr algn="ctr"/>
            <a:r>
              <a:rPr lang="en-US" sz="3600" dirty="0"/>
              <a:t>Project Title:</a:t>
            </a:r>
          </a:p>
          <a:p>
            <a:pPr algn="ctr"/>
            <a:r>
              <a:rPr lang="en-US" sz="3600" dirty="0"/>
              <a:t> </a:t>
            </a:r>
            <a:r>
              <a:rPr lang="en-US" sz="3000" dirty="0"/>
              <a:t>WIND SPEED PREDICTION USING ML</a:t>
            </a:r>
            <a:endParaRPr lang="en-IN" sz="3000" dirty="0"/>
          </a:p>
        </p:txBody>
      </p:sp>
      <p:sp>
        <p:nvSpPr>
          <p:cNvPr id="3" name="TextBox 2">
            <a:extLst>
              <a:ext uri="{FF2B5EF4-FFF2-40B4-BE49-F238E27FC236}">
                <a16:creationId xmlns:a16="http://schemas.microsoft.com/office/drawing/2014/main" id="{CC6E4F6F-4841-8EA8-44EA-00AFD4876233}"/>
              </a:ext>
            </a:extLst>
          </p:cNvPr>
          <p:cNvSpPr txBox="1"/>
          <p:nvPr/>
        </p:nvSpPr>
        <p:spPr>
          <a:xfrm>
            <a:off x="1295400" y="2571750"/>
            <a:ext cx="9601199" cy="3508653"/>
          </a:xfrm>
          <a:prstGeom prst="rect">
            <a:avLst/>
          </a:prstGeom>
          <a:noFill/>
        </p:spPr>
        <p:txBody>
          <a:bodyPr wrap="square" rtlCol="0">
            <a:spAutoFit/>
          </a:bodyPr>
          <a:lstStyle/>
          <a:p>
            <a:pPr algn="ctr"/>
            <a:r>
              <a:rPr lang="en-US" sz="3000" dirty="0"/>
              <a:t>Base Paper Details :</a:t>
            </a:r>
          </a:p>
          <a:p>
            <a:pPr algn="ctr"/>
            <a:endParaRPr lang="en-US" sz="3000" dirty="0"/>
          </a:p>
          <a:p>
            <a:r>
              <a:rPr lang="en-US" sz="3000" dirty="0"/>
              <a:t>IEEE Transaction Paper :  An Instability-Resilient Renewable Energy Allocation System</a:t>
            </a:r>
          </a:p>
          <a:p>
            <a:r>
              <a:rPr lang="en-US" sz="2800" i="0" dirty="0">
                <a:solidFill>
                  <a:srgbClr val="333333"/>
                </a:solidFill>
                <a:effectLst/>
                <a:latin typeface="HelveticaNeue Regular"/>
              </a:rPr>
              <a:t>Domain : Machine Learning</a:t>
            </a:r>
            <a:r>
              <a:rPr lang="en-US" sz="2800" dirty="0">
                <a:solidFill>
                  <a:srgbClr val="333333"/>
                </a:solidFill>
                <a:latin typeface="HelveticaNeue Regular"/>
              </a:rPr>
              <a:t> </a:t>
            </a:r>
            <a:endParaRPr lang="en-US" sz="2800" i="0" dirty="0">
              <a:solidFill>
                <a:srgbClr val="333333"/>
              </a:solidFill>
              <a:effectLst/>
              <a:latin typeface="HelveticaNeue Regular"/>
            </a:endParaRPr>
          </a:p>
          <a:p>
            <a:r>
              <a:rPr lang="en-US" sz="2800" dirty="0">
                <a:solidFill>
                  <a:srgbClr val="333333"/>
                </a:solidFill>
                <a:latin typeface="HelveticaNeue Regular"/>
              </a:rPr>
              <a:t>Author : </a:t>
            </a:r>
            <a:r>
              <a:rPr lang="en-US" sz="2800" dirty="0" err="1">
                <a:solidFill>
                  <a:srgbClr val="333333"/>
                </a:solidFill>
                <a:latin typeface="HelveticaNeue Regular"/>
              </a:rPr>
              <a:t>Haoyu</a:t>
            </a:r>
            <a:r>
              <a:rPr lang="en-US" sz="2800" dirty="0">
                <a:solidFill>
                  <a:srgbClr val="333333"/>
                </a:solidFill>
                <a:latin typeface="HelveticaNeue Regular"/>
              </a:rPr>
              <a:t> Wang, </a:t>
            </a:r>
            <a:r>
              <a:rPr lang="en-US" sz="2800" dirty="0" err="1">
                <a:solidFill>
                  <a:srgbClr val="333333"/>
                </a:solidFill>
                <a:latin typeface="HelveticaNeue Regular"/>
              </a:rPr>
              <a:t>Jeichao</a:t>
            </a:r>
            <a:r>
              <a:rPr lang="en-US" sz="2800" dirty="0">
                <a:solidFill>
                  <a:srgbClr val="333333"/>
                </a:solidFill>
                <a:latin typeface="HelveticaNeue Regular"/>
              </a:rPr>
              <a:t> Gao</a:t>
            </a:r>
            <a:endParaRPr lang="en-US" sz="2800" i="0" dirty="0">
              <a:solidFill>
                <a:srgbClr val="333333"/>
              </a:solidFill>
              <a:effectLst/>
              <a:latin typeface="HelveticaNeue Regular"/>
            </a:endParaRPr>
          </a:p>
          <a:p>
            <a:r>
              <a:rPr lang="en-US" sz="2800" dirty="0">
                <a:solidFill>
                  <a:srgbClr val="333333"/>
                </a:solidFill>
                <a:latin typeface="HelveticaNeue Regular"/>
              </a:rPr>
              <a:t>Published : </a:t>
            </a:r>
            <a:r>
              <a:rPr lang="en-IN" sz="2800" b="0" i="0" dirty="0">
                <a:solidFill>
                  <a:srgbClr val="333333"/>
                </a:solidFill>
                <a:effectLst/>
                <a:latin typeface="HelveticaNeue Regular"/>
              </a:rPr>
              <a:t>Jan 2023</a:t>
            </a:r>
            <a:endParaRPr lang="en-US" sz="2800" i="0" dirty="0">
              <a:solidFill>
                <a:srgbClr val="333333"/>
              </a:solidFill>
              <a:effectLst/>
              <a:latin typeface="HelveticaNeue Regular"/>
            </a:endParaRPr>
          </a:p>
          <a:p>
            <a:endParaRPr lang="en-IN" dirty="0"/>
          </a:p>
        </p:txBody>
      </p:sp>
    </p:spTree>
    <p:extLst>
      <p:ext uri="{BB962C8B-B14F-4D97-AF65-F5344CB8AC3E}">
        <p14:creationId xmlns:p14="http://schemas.microsoft.com/office/powerpoint/2010/main" val="3782885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AU" dirty="0"/>
          </a:p>
        </p:txBody>
      </p:sp>
      <p:sp>
        <p:nvSpPr>
          <p:cNvPr id="3" name="Content Placeholder 2"/>
          <p:cNvSpPr>
            <a:spLocks noGrp="1"/>
          </p:cNvSpPr>
          <p:nvPr>
            <p:ph idx="1"/>
          </p:nvPr>
        </p:nvSpPr>
        <p:spPr/>
        <p:txBody>
          <a:bodyPr/>
          <a:lstStyle/>
          <a:p>
            <a:r>
              <a:rPr lang="en-IN" b="1" dirty="0"/>
              <a:t>	</a:t>
            </a:r>
            <a:r>
              <a:rPr lang="en-IN" sz="2000" dirty="0">
                <a:latin typeface="Times New Roman" panose="02020603050405020304" pitchFamily="18" charset="0"/>
                <a:cs typeface="Times New Roman" panose="02020603050405020304" pitchFamily="18" charset="0"/>
              </a:rPr>
              <a:t>The energy balance of wind energy is exceptionally certain. The energy consumed in the entire chain of wind plants is recuperated in a few normal functional months. The correlation of wind energy with ordinary innovations features the ecological benefits of wind energy. The analytical process started from data cleaning and processing, missing value, exploratory analysis and finally model building and evaluation. The Best accuracy on public test set is higher accuracy score is will be find out. This application can help out to find the Wind Power Prediction.</a:t>
            </a:r>
          </a:p>
          <a:p>
            <a:endParaRPr lang="en-AU" dirty="0"/>
          </a:p>
          <a:p>
            <a:endParaRPr lang="en-AU" dirty="0"/>
          </a:p>
        </p:txBody>
      </p:sp>
    </p:spTree>
    <p:extLst>
      <p:ext uri="{BB962C8B-B14F-4D97-AF65-F5344CB8AC3E}">
        <p14:creationId xmlns:p14="http://schemas.microsoft.com/office/powerpoint/2010/main" val="2179289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Work:</a:t>
            </a:r>
            <a:endParaRPr lang="en-AU" dirty="0"/>
          </a:p>
        </p:txBody>
      </p:sp>
      <p:sp>
        <p:nvSpPr>
          <p:cNvPr id="3" name="Content Placeholder 2"/>
          <p:cNvSpPr>
            <a:spLocks noGrp="1"/>
          </p:cNvSpPr>
          <p:nvPr>
            <p:ph idx="1"/>
          </p:nvPr>
        </p:nvSpPr>
        <p:spPr>
          <a:xfrm>
            <a:off x="959005" y="2133600"/>
            <a:ext cx="10545607" cy="3777622"/>
          </a:xfrm>
        </p:spPr>
        <p:txBody>
          <a:bodyPr>
            <a:normAutofit/>
          </a:bodyPr>
          <a:lstStyle/>
          <a:p>
            <a:pPr lvl="0"/>
            <a:r>
              <a:rPr lang="en-US" sz="2400" dirty="0">
                <a:latin typeface="Times New Roman" panose="02020603050405020304" pitchFamily="18" charset="0"/>
                <a:cs typeface="Times New Roman" panose="02020603050405020304" pitchFamily="18" charset="0"/>
              </a:rPr>
              <a:t>Wind Power Generation Prediction to connect the AI Model.</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To Optimize the Work to implement in AI Environment.</a:t>
            </a:r>
            <a:endParaRPr lang="en-IN" sz="2400" dirty="0">
              <a:latin typeface="Times New Roman" panose="02020603050405020304" pitchFamily="18" charset="0"/>
              <a:cs typeface="Times New Roman" panose="02020603050405020304" pitchFamily="18" charset="0"/>
            </a:endParaRPr>
          </a:p>
          <a:p>
            <a:pPr marL="0" indent="0" fontAlgn="base">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34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endParaRPr lang="en-AU" dirty="0"/>
          </a:p>
        </p:txBody>
      </p:sp>
      <p:sp>
        <p:nvSpPr>
          <p:cNvPr id="3" name="Content Placeholder 2"/>
          <p:cNvSpPr>
            <a:spLocks noGrp="1"/>
          </p:cNvSpPr>
          <p:nvPr>
            <p:ph idx="1"/>
          </p:nvPr>
        </p:nvSpPr>
        <p:spPr>
          <a:xfrm>
            <a:off x="1773964" y="2298853"/>
            <a:ext cx="9353072" cy="3777622"/>
          </a:xfrm>
        </p:spPr>
        <p:txBody>
          <a:bodyPr>
            <a:noAutofit/>
          </a:bodyPr>
          <a:lstStyle/>
          <a:p>
            <a:r>
              <a:rPr lang="en-IN" dirty="0"/>
              <a:t>This study explores the application of machine learning techniques in predicting renewable energy generation. Leveraging historical energy production data and relevant weather parameters, such as solar irradiance and wind speed, a predictive model is developed. Various machine learning algorithms, including regression and time series analysis, are employed to capture complex relationships between weather conditions and energy output. The proposed model demonstrates the ability to forecast renewable energy generation accurately and efficiently. Through extensive experimentation and validation, the study showcases the potential of machine learning in optimizing energy resource management, aiding in grid stability, and facilitating the integration of renewable sources into the power system.</a:t>
            </a:r>
            <a:endParaRPr lang="en-IN" sz="1400" dirty="0"/>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90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a:t>
            </a:r>
            <a:endParaRPr lang="en-AU" dirty="0"/>
          </a:p>
        </p:txBody>
      </p:sp>
      <p:sp>
        <p:nvSpPr>
          <p:cNvPr id="3" name="Content Placeholder 2"/>
          <p:cNvSpPr>
            <a:spLocks noGrp="1"/>
          </p:cNvSpPr>
          <p:nvPr>
            <p:ph idx="1"/>
          </p:nvPr>
        </p:nvSpPr>
        <p:spPr>
          <a:xfrm>
            <a:off x="1219200" y="1905000"/>
            <a:ext cx="10285412" cy="4006222"/>
          </a:xfrm>
        </p:spPr>
        <p:txBody>
          <a:bodyPr>
            <a:normAutofit fontScale="92500" lnSpcReduction="10000"/>
          </a:bodyPr>
          <a:lstStyle/>
          <a:p>
            <a:r>
              <a:rPr lang="en-IN" sz="2000" dirty="0"/>
              <a:t>The article proposes a solution to address the challenge of using renewable energy for data </a:t>
            </a:r>
            <a:r>
              <a:rPr lang="en-IN" sz="2000" dirty="0" err="1"/>
              <a:t>centers</a:t>
            </a:r>
            <a:r>
              <a:rPr lang="en-IN" sz="2000" dirty="0"/>
              <a:t>, which can be environmentally friendly but suffer from energy instability. The instability might lead to interruptions and failures in job execution. Existing efforts to predict energy generation have limitations due to energy instability. The proposed system introduces a renewable energy allocation approach for cloud data </a:t>
            </a:r>
            <a:r>
              <a:rPr lang="en-IN" sz="2000" dirty="0" err="1"/>
              <a:t>centers</a:t>
            </a:r>
            <a:r>
              <a:rPr lang="en-IN" sz="2000" dirty="0"/>
              <a:t>. The goal is to prevent Service Level Objective (SLO) violations caused by insufficient renewable energy supply while minimizing energy costs and carbon emissions. The system employs deep learning to predict renewable energy tail distributions for future time slots, forecasts energy demand, and predicts CPU utilization for Physical Machines (PMs). Using these predictions, the system allocates renewable energy sources to PM areas, utilizing a Reinforcement Learning (RL)-based method. The proposed system aims to enhance the utilization of renewable energy in </a:t>
            </a:r>
            <a:r>
              <a:rPr lang="en-IN" sz="2000" dirty="0" err="1"/>
              <a:t>datacenters</a:t>
            </a:r>
            <a:r>
              <a:rPr lang="en-IN" sz="2000" dirty="0"/>
              <a:t> while ensuring consistent operation and sustainability.</a:t>
            </a:r>
          </a:p>
          <a:p>
            <a:pPr marL="0" indent="0" algn="just">
              <a:buNone/>
            </a:pPr>
            <a:endParaRPr lang="en-US" dirty="0">
              <a:solidFill>
                <a:schemeClr val="accent3"/>
              </a:solidFill>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14460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a:t>
            </a:r>
            <a:endParaRPr lang="en-AU" dirty="0"/>
          </a:p>
        </p:txBody>
      </p:sp>
      <p:sp>
        <p:nvSpPr>
          <p:cNvPr id="3" name="Content Placeholder 2"/>
          <p:cNvSpPr>
            <a:spLocks noGrp="1"/>
          </p:cNvSpPr>
          <p:nvPr>
            <p:ph idx="1"/>
          </p:nvPr>
        </p:nvSpPr>
        <p:spPr/>
        <p:txBody>
          <a:bodyPr/>
          <a:lstStyle/>
          <a:p>
            <a:pPr lvl="0"/>
            <a:r>
              <a:rPr lang="en-US" sz="2400" dirty="0"/>
              <a:t>They analyze the renewable supply demand.</a:t>
            </a:r>
            <a:endParaRPr lang="en-IN" sz="2400" dirty="0"/>
          </a:p>
          <a:p>
            <a:pPr lvl="0"/>
            <a:r>
              <a:rPr lang="en-US" sz="2400" dirty="0"/>
              <a:t>They using less effective machine learning approach.</a:t>
            </a:r>
            <a:endParaRPr lang="en-IN" sz="2400" dirty="0"/>
          </a:p>
          <a:p>
            <a:pPr lvl="0"/>
            <a:r>
              <a:rPr lang="en-US" sz="2400" dirty="0"/>
              <a:t>They did not implemented deploy.</a:t>
            </a:r>
            <a:endParaRPr lang="en-IN" sz="2400" dirty="0"/>
          </a:p>
          <a:p>
            <a:pPr lvl="0"/>
            <a:r>
              <a:rPr lang="en-US" sz="2400" dirty="0"/>
              <a:t>Limited scalability. </a:t>
            </a:r>
            <a:endParaRPr lang="en-IN" sz="2400" dirty="0"/>
          </a:p>
          <a:p>
            <a:pPr marL="114300" indent="0" algn="just">
              <a:buNone/>
            </a:pPr>
            <a:endParaRPr lang="en-US" sz="2400" dirty="0">
              <a:solidFill>
                <a:schemeClr val="tx2"/>
              </a:solidFill>
              <a:latin typeface="Times New Roman" pitchFamily="18" charset="0"/>
              <a:cs typeface="Times New Roman" pitchFamily="18" charset="0"/>
            </a:endParaRPr>
          </a:p>
          <a:p>
            <a:pPr lvl="0"/>
            <a:endParaRPr lang="en-IN" dirty="0"/>
          </a:p>
        </p:txBody>
      </p:sp>
    </p:spTree>
    <p:extLst>
      <p:ext uri="{BB962C8B-B14F-4D97-AF65-F5344CB8AC3E}">
        <p14:creationId xmlns:p14="http://schemas.microsoft.com/office/powerpoint/2010/main" val="198915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endParaRPr lang="en-AU" dirty="0"/>
          </a:p>
        </p:txBody>
      </p:sp>
      <p:sp>
        <p:nvSpPr>
          <p:cNvPr id="3" name="Content Placeholder 2"/>
          <p:cNvSpPr>
            <a:spLocks noGrp="1"/>
          </p:cNvSpPr>
          <p:nvPr>
            <p:ph idx="1"/>
          </p:nvPr>
        </p:nvSpPr>
        <p:spPr>
          <a:xfrm>
            <a:off x="1781908" y="1905000"/>
            <a:ext cx="9722704" cy="4006222"/>
          </a:xfrm>
        </p:spPr>
        <p:txBody>
          <a:bodyPr>
            <a:normAutofit lnSpcReduction="10000"/>
          </a:bodyPr>
          <a:lstStyle/>
          <a:p>
            <a:r>
              <a:rPr lang="en-IN" sz="2000" dirty="0"/>
              <a:t>The proposed system focuses on predicting renewable energy generation using machine learning techniques. It collects historical data on variables such as weather conditions, solar radiation, wind speed, and energy production. By employing regression algorithms like linear regression or advanced methods like neural networks, the system creates models to forecast renewable energy output. These models are trained on past data and continuously refined with new information to improve accuracy. Real-time data integration allows the system to provide up-to-date predictions, aiding energy grid management. Regular maintenance ensures the models remain effective in capturing changing patterns and trends. Ultimately, this system facilitates optimized energy distribution and utilization by enabling proactive decision-making based on reliable renewable energy predictions.</a:t>
            </a:r>
          </a:p>
          <a:p>
            <a:pPr marL="114300" indent="0">
              <a:buNone/>
            </a:pPr>
            <a:endParaRPr lang="en-IN" dirty="0"/>
          </a:p>
          <a:p>
            <a:pPr marL="114300" indent="0">
              <a:buNone/>
            </a:pPr>
            <a:endParaRPr lang="en-US" sz="2800" b="1" dirty="0">
              <a:solidFill>
                <a:schemeClr val="tx2"/>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034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endParaRPr lang="en-AU" dirty="0"/>
          </a:p>
        </p:txBody>
      </p:sp>
      <p:sp>
        <p:nvSpPr>
          <p:cNvPr id="3" name="Content Placeholder 2"/>
          <p:cNvSpPr>
            <a:spLocks noGrp="1"/>
          </p:cNvSpPr>
          <p:nvPr>
            <p:ph idx="1"/>
          </p:nvPr>
        </p:nvSpPr>
        <p:spPr>
          <a:xfrm>
            <a:off x="1740913" y="2045465"/>
            <a:ext cx="8915400" cy="3777622"/>
          </a:xfrm>
        </p:spPr>
        <p:txBody>
          <a:bodyPr>
            <a:normAutofit/>
          </a:bodyPr>
          <a:lstStyle/>
          <a:p>
            <a:pPr lvl="0"/>
            <a:r>
              <a:rPr lang="en-US" sz="2400" dirty="0"/>
              <a:t>We use an advance regression method for this problem.</a:t>
            </a:r>
            <a:endParaRPr lang="en-IN" sz="2400" dirty="0"/>
          </a:p>
          <a:p>
            <a:pPr lvl="0"/>
            <a:r>
              <a:rPr lang="en-US" sz="2400" dirty="0"/>
              <a:t>We build a user-friendly web application.</a:t>
            </a:r>
            <a:endParaRPr lang="en-IN" sz="2400" dirty="0"/>
          </a:p>
          <a:p>
            <a:pPr lvl="0"/>
            <a:r>
              <a:rPr lang="en-US" sz="2400" dirty="0"/>
              <a:t>We analyze the renewable power generation &amp; radiation. </a:t>
            </a:r>
            <a:endParaRPr lang="en-IN" sz="2400" dirty="0"/>
          </a:p>
          <a:p>
            <a:pPr lvl="0"/>
            <a:r>
              <a:rPr lang="en-US" sz="2400" dirty="0"/>
              <a:t>High scalability.</a:t>
            </a:r>
            <a:endParaRPr lang="en-IN" sz="2400" dirty="0"/>
          </a:p>
          <a:p>
            <a:pPr marL="0" indent="0">
              <a:buNone/>
            </a:pPr>
            <a:r>
              <a:rPr lang="en-IN"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971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9179" y="0"/>
            <a:ext cx="8911687" cy="1280890"/>
          </a:xfrm>
        </p:spPr>
        <p:txBody>
          <a:bodyPr/>
          <a:lstStyle/>
          <a:p>
            <a:r>
              <a:rPr lang="en-IN" dirty="0"/>
              <a:t>LITERATURE REVIEW:</a:t>
            </a:r>
            <a:endParaRPr lang="en-AU" dirty="0"/>
          </a:p>
        </p:txBody>
      </p:sp>
      <p:sp>
        <p:nvSpPr>
          <p:cNvPr id="3" name="Content Placeholder 2"/>
          <p:cNvSpPr>
            <a:spLocks noGrp="1"/>
          </p:cNvSpPr>
          <p:nvPr>
            <p:ph idx="1"/>
          </p:nvPr>
        </p:nvSpPr>
        <p:spPr>
          <a:xfrm>
            <a:off x="1140606" y="1118470"/>
            <a:ext cx="10764956" cy="3528811"/>
          </a:xfrm>
        </p:spPr>
        <p:txBody>
          <a:bodyPr>
            <a:noAutofit/>
          </a:bodyPr>
          <a:lstStyle/>
          <a:p>
            <a:r>
              <a:rPr lang="en-IN" b="1" dirty="0"/>
              <a:t>TITLE: </a:t>
            </a:r>
            <a:r>
              <a:rPr lang="en-IN" dirty="0"/>
              <a:t>Wind Power Forecasting</a:t>
            </a:r>
          </a:p>
          <a:p>
            <a:r>
              <a:rPr lang="en-IN" b="1" dirty="0"/>
              <a:t>AUTHOR: </a:t>
            </a:r>
            <a:r>
              <a:rPr lang="en-IN" dirty="0"/>
              <a:t>Q. Chen, K. A. Folly</a:t>
            </a:r>
            <a:r>
              <a:rPr lang="en-IN" b="1" dirty="0"/>
              <a:t> </a:t>
            </a:r>
            <a:endParaRPr lang="en-IN" dirty="0"/>
          </a:p>
          <a:p>
            <a:r>
              <a:rPr lang="en-IN" b="1" dirty="0"/>
              <a:t>YEAR: </a:t>
            </a:r>
            <a:r>
              <a:rPr lang="en-IN" dirty="0"/>
              <a:t>2018</a:t>
            </a:r>
          </a:p>
          <a:p>
            <a:pPr marL="0" indent="0" algn="just">
              <a:buNone/>
            </a:pPr>
            <a:r>
              <a:rPr lang="en-IN" sz="2000" dirty="0">
                <a:latin typeface="Times New Roman" panose="02020603050405020304" pitchFamily="18" charset="0"/>
                <a:cs typeface="Times New Roman" panose="02020603050405020304" pitchFamily="18" charset="0"/>
              </a:rPr>
              <a:t>            Accurate short-term wind power forecast is very important for reliable and efficient operation of power systems with high wind power penetration. There are many conventional and artificial intelligence methods that have been developed to achieve accurate wind power forecasting. Time-series based algorithms are known to be simple, robust, and have been used in the past for forecasting with some level of success. Recently some researchers have advocated for artificial-intelligence based methods such as Artificial Neural Networks (ANNs), Fuzzy Logic, etc., for forecasting because of their flexibility. This paper presents a comparison of conventional and two artificial intelligence methods for wind power forecasting. The conventional method discussed in this paper is the Autoregressive Moving Average (ARMA) which is one of the most robust and simple time-series methods. The artificial intelligence methods are Artificial Neural Networks (ANNs) and Adaptive </a:t>
            </a:r>
            <a:r>
              <a:rPr lang="en-IN" sz="2000" dirty="0" err="1">
                <a:latin typeface="Times New Roman" panose="02020603050405020304" pitchFamily="18" charset="0"/>
                <a:cs typeface="Times New Roman" panose="02020603050405020304" pitchFamily="18" charset="0"/>
              </a:rPr>
              <a:t>Neuro</a:t>
            </a:r>
            <a:r>
              <a:rPr lang="en-IN" sz="2000" dirty="0">
                <a:latin typeface="Times New Roman" panose="02020603050405020304" pitchFamily="18" charset="0"/>
                <a:cs typeface="Times New Roman" panose="02020603050405020304" pitchFamily="18" charset="0"/>
              </a:rPr>
              <a:t>-fuzzy Inference Systems (ANFIS). Simulation results for very-short-term and short-term forecasting show that ANNs and ANFIS are suitable for the very-short-term (10 minutes ahead) wind speed and power forecasting, and the ARMA is suitable for the short-term (1 hour ahead) wind speed and power forecasting.</a:t>
            </a:r>
          </a:p>
          <a:p>
            <a:pPr algn="just"/>
            <a:endParaRPr lang="en-A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60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7857" y="200363"/>
            <a:ext cx="8911687" cy="1280890"/>
          </a:xfrm>
        </p:spPr>
        <p:txBody>
          <a:bodyPr/>
          <a:lstStyle/>
          <a:p>
            <a:r>
              <a:rPr lang="en-IN" dirty="0"/>
              <a:t>LITERATURE REVIEW:</a:t>
            </a:r>
            <a:endParaRPr lang="en-AU" dirty="0"/>
          </a:p>
        </p:txBody>
      </p:sp>
      <p:sp>
        <p:nvSpPr>
          <p:cNvPr id="3" name="Content Placeholder 2"/>
          <p:cNvSpPr>
            <a:spLocks noGrp="1"/>
          </p:cNvSpPr>
          <p:nvPr>
            <p:ph idx="1"/>
          </p:nvPr>
        </p:nvSpPr>
        <p:spPr>
          <a:xfrm>
            <a:off x="0" y="1711141"/>
            <a:ext cx="12192000" cy="3318936"/>
          </a:xfrm>
        </p:spPr>
        <p:txBody>
          <a:bodyPr>
            <a:noAutofit/>
          </a:bodyPr>
          <a:lstStyle/>
          <a:p>
            <a:r>
              <a:rPr lang="en-IN" sz="1600" b="1" dirty="0">
                <a:latin typeface="Times New Roman" panose="02020603050405020304" pitchFamily="18" charset="0"/>
                <a:cs typeface="Times New Roman" panose="02020603050405020304" pitchFamily="18" charset="0"/>
              </a:rPr>
              <a:t>TITLE: </a:t>
            </a:r>
            <a:r>
              <a:rPr lang="en-IN" sz="1600" dirty="0">
                <a:latin typeface="Times New Roman" panose="02020603050405020304" pitchFamily="18" charset="0"/>
                <a:cs typeface="Times New Roman" panose="02020603050405020304" pitchFamily="18" charset="0"/>
              </a:rPr>
              <a:t>Wind Power Forecasting with Deep Learning Networks: Time-Series Forecasting</a:t>
            </a:r>
          </a:p>
          <a:p>
            <a:r>
              <a:rPr lang="en-IN" sz="1600" b="1" dirty="0">
                <a:latin typeface="Times New Roman" panose="02020603050405020304" pitchFamily="18" charset="0"/>
                <a:cs typeface="Times New Roman" panose="02020603050405020304" pitchFamily="18" charset="0"/>
              </a:rPr>
              <a:t>AUTHOR: </a:t>
            </a:r>
            <a:r>
              <a:rPr lang="en-IN" sz="1600" dirty="0">
                <a:latin typeface="Times New Roman" panose="02020603050405020304" pitchFamily="18" charset="0"/>
                <a:cs typeface="Times New Roman" panose="02020603050405020304" pitchFamily="18" charset="0"/>
              </a:rPr>
              <a:t>Wen-</a:t>
            </a:r>
            <a:r>
              <a:rPr lang="en-IN" sz="1600" dirty="0" err="1">
                <a:latin typeface="Times New Roman" panose="02020603050405020304" pitchFamily="18" charset="0"/>
                <a:cs typeface="Times New Roman" panose="02020603050405020304" pitchFamily="18" charset="0"/>
              </a:rPr>
              <a:t>Hui</a:t>
            </a:r>
            <a:r>
              <a:rPr lang="en-IN" sz="1600" dirty="0">
                <a:latin typeface="Times New Roman" panose="02020603050405020304" pitchFamily="18" charset="0"/>
                <a:cs typeface="Times New Roman" panose="02020603050405020304" pitchFamily="18" charset="0"/>
              </a:rPr>
              <a:t> Lin, Ping Wang, </a:t>
            </a:r>
            <a:r>
              <a:rPr lang="en-IN" sz="1600" dirty="0" err="1">
                <a:latin typeface="Times New Roman" panose="02020603050405020304" pitchFamily="18" charset="0"/>
                <a:cs typeface="Times New Roman" panose="02020603050405020304" pitchFamily="18" charset="0"/>
              </a:rPr>
              <a:t>Kuo</a:t>
            </a:r>
            <a:r>
              <a:rPr lang="en-IN" sz="1600" dirty="0">
                <a:latin typeface="Times New Roman" panose="02020603050405020304" pitchFamily="18" charset="0"/>
                <a:cs typeface="Times New Roman" panose="02020603050405020304" pitchFamily="18" charset="0"/>
              </a:rPr>
              <a:t>-Ming Chao, Hsiao-Chung Lin, </a:t>
            </a:r>
            <a:r>
              <a:rPr lang="en-IN" sz="1600" dirty="0" err="1">
                <a:latin typeface="Times New Roman" panose="02020603050405020304" pitchFamily="18" charset="0"/>
                <a:cs typeface="Times New Roman" panose="02020603050405020304" pitchFamily="18" charset="0"/>
              </a:rPr>
              <a:t>Zong</a:t>
            </a:r>
            <a:r>
              <a:rPr lang="en-IN" sz="1600" dirty="0">
                <a:latin typeface="Times New Roman" panose="02020603050405020304" pitchFamily="18" charset="0"/>
                <a:cs typeface="Times New Roman" panose="02020603050405020304" pitchFamily="18" charset="0"/>
              </a:rPr>
              <a:t>-Yu Yang and Yu-Huang Lai</a:t>
            </a:r>
            <a:r>
              <a:rPr lang="en-IN"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YEAR: </a:t>
            </a:r>
            <a:r>
              <a:rPr lang="en-IN" sz="1600" dirty="0">
                <a:latin typeface="Times New Roman" panose="02020603050405020304" pitchFamily="18" charset="0"/>
                <a:cs typeface="Times New Roman" panose="02020603050405020304" pitchFamily="18" charset="0"/>
              </a:rPr>
              <a:t>2021	</a:t>
            </a:r>
          </a:p>
          <a:p>
            <a:pPr algn="just"/>
            <a:r>
              <a:rPr lang="en-IN" sz="1600" dirty="0">
                <a:latin typeface="Times New Roman" panose="02020603050405020304" pitchFamily="18" charset="0"/>
                <a:cs typeface="Times New Roman" panose="02020603050405020304" pitchFamily="18" charset="0"/>
              </a:rPr>
              <a:t>               Studies have demonstrated that changes in the climate affect wind power forecasting under different weather conditions. Theoretically, accurate prediction of both wind power output and weather changes using statistics-based prediction models is difficult. In practice, traditional machine learning models can perform long-term wind power forecasting with a mean absolute percentage error (MAPE) of 10% to 17%, which does not meet the engineering requirements for our renewable energy project. Deep learning networks (DLNs) have been employed to obtain the correlations between meteorological features and power generation using a multilayer neural convolutional architecture with gradient descent algorithms to minimize estimation errors. This has wide applicability to the field of wind power forecasting. Therefore, this study aimed at the long-term (24–72-h ahead) prediction of wind power with an MAPE of less than 10% by using the Temporal Convolutional Network (TCN) algorithm of DLNs. In our experiment, we performed TCN model </a:t>
            </a:r>
            <a:r>
              <a:rPr lang="en-IN" sz="1600" dirty="0" err="1">
                <a:latin typeface="Times New Roman" panose="02020603050405020304" pitchFamily="18" charset="0"/>
                <a:cs typeface="Times New Roman" panose="02020603050405020304" pitchFamily="18" charset="0"/>
              </a:rPr>
              <a:t>pretraining</a:t>
            </a:r>
            <a:r>
              <a:rPr lang="en-IN" sz="1600" dirty="0">
                <a:latin typeface="Times New Roman" panose="02020603050405020304" pitchFamily="18" charset="0"/>
                <a:cs typeface="Times New Roman" panose="02020603050405020304" pitchFamily="18" charset="0"/>
              </a:rPr>
              <a:t> using historical weather data and the power generation outputs of a wind turbine from a </a:t>
            </a:r>
            <a:r>
              <a:rPr lang="en-IN" sz="1600" dirty="0" err="1">
                <a:latin typeface="Times New Roman" panose="02020603050405020304" pitchFamily="18" charset="0"/>
                <a:cs typeface="Times New Roman" panose="02020603050405020304" pitchFamily="18" charset="0"/>
              </a:rPr>
              <a:t>Scada</a:t>
            </a:r>
            <a:r>
              <a:rPr lang="en-IN" sz="1600" dirty="0">
                <a:latin typeface="Times New Roman" panose="02020603050405020304" pitchFamily="18" charset="0"/>
                <a:cs typeface="Times New Roman" panose="02020603050405020304" pitchFamily="18" charset="0"/>
              </a:rPr>
              <a:t> wind power plant in Turkey. The experimental results indicated an MAPE of 5.13% for 72-h wind power prediction, which is adequate within the constraints of our project. Finally, we compared the performance of four DLN-based prediction models for power forecasting, namely, the TCN, long short-term memory (LSTM), recurrent neural network (RNN), and gated recurrence unit (GRU) models. We validated that the TCN outperforms the other three models for wind power prediction in terms of data input volume, stability of error reduction, and forecast accuracy.</a:t>
            </a:r>
          </a:p>
          <a:p>
            <a:endParaRPr lang="en-A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2347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196</TotalTime>
  <Words>1929</Words>
  <Application>Microsoft Office PowerPoint</Application>
  <PresentationFormat>Widescreen</PresentationFormat>
  <Paragraphs>101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HelveticaNeue Regular</vt:lpstr>
      <vt:lpstr>Times New Roman</vt:lpstr>
      <vt:lpstr>Wingdings 3</vt:lpstr>
      <vt:lpstr>Wisp</vt:lpstr>
      <vt:lpstr>Panimalar Engineering College</vt:lpstr>
      <vt:lpstr>PowerPoint Presentation</vt:lpstr>
      <vt:lpstr>Abstract:</vt:lpstr>
      <vt:lpstr>Existing System:</vt:lpstr>
      <vt:lpstr>Disadvantages:</vt:lpstr>
      <vt:lpstr>Proposed System:</vt:lpstr>
      <vt:lpstr>Advantages:</vt:lpstr>
      <vt:lpstr>LITERATURE REVIEW:</vt:lpstr>
      <vt:lpstr>LITERATURE REVIEW:</vt:lpstr>
      <vt:lpstr>AIM AND OBJECTIVE:</vt:lpstr>
      <vt:lpstr>LIST OF MODULES:</vt:lpstr>
      <vt:lpstr>Environmental Requirements: </vt:lpstr>
      <vt:lpstr>System Architecture:</vt:lpstr>
      <vt:lpstr>Use Case Diagram:</vt:lpstr>
      <vt:lpstr>MODULE DESCRIPTION:</vt:lpstr>
      <vt:lpstr>Data visualization:</vt:lpstr>
      <vt:lpstr>OUTPUT SCREENSHOT:</vt:lpstr>
      <vt:lpstr>PowerPoint Presentation</vt:lpstr>
      <vt:lpstr>PowerPoint Presentation</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SPIRO25</dc:creator>
  <cp:lastModifiedBy>Deepak N</cp:lastModifiedBy>
  <cp:revision>22</cp:revision>
  <dcterms:created xsi:type="dcterms:W3CDTF">2022-11-07T10:31:19Z</dcterms:created>
  <dcterms:modified xsi:type="dcterms:W3CDTF">2024-03-24T06:33:48Z</dcterms:modified>
</cp:coreProperties>
</file>