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4"/>
  </p:notesMasterIdLst>
  <p:sldIdLst>
    <p:sldId id="256" r:id="rId2"/>
    <p:sldId id="300" r:id="rId3"/>
    <p:sldId id="258" r:id="rId4"/>
    <p:sldId id="297" r:id="rId5"/>
    <p:sldId id="267" r:id="rId6"/>
    <p:sldId id="268" r:id="rId7"/>
    <p:sldId id="269" r:id="rId8"/>
    <p:sldId id="270" r:id="rId9"/>
    <p:sldId id="260" r:id="rId10"/>
    <p:sldId id="262" r:id="rId11"/>
    <p:sldId id="263" r:id="rId12"/>
    <p:sldId id="264" r:id="rId13"/>
    <p:sldId id="284" r:id="rId14"/>
    <p:sldId id="277" r:id="rId15"/>
    <p:sldId id="285" r:id="rId16"/>
    <p:sldId id="286" r:id="rId17"/>
    <p:sldId id="287" r:id="rId18"/>
    <p:sldId id="289" r:id="rId19"/>
    <p:sldId id="291" r:id="rId20"/>
    <p:sldId id="292" r:id="rId21"/>
    <p:sldId id="275" r:id="rId22"/>
    <p:sldId id="266" r:id="rId23"/>
    <p:sldId id="274" r:id="rId24"/>
    <p:sldId id="294" r:id="rId25"/>
    <p:sldId id="295" r:id="rId26"/>
    <p:sldId id="301" r:id="rId27"/>
    <p:sldId id="296" r:id="rId28"/>
    <p:sldId id="298" r:id="rId29"/>
    <p:sldId id="299" r:id="rId30"/>
    <p:sldId id="272" r:id="rId31"/>
    <p:sldId id="293" r:id="rId32"/>
    <p:sldId id="27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DARSHAN R" initials="SR" lastIdx="1" clrIdx="0">
    <p:extLst>
      <p:ext uri="{19B8F6BF-5375-455C-9EA6-DF929625EA0E}">
        <p15:presenceInfo xmlns:p15="http://schemas.microsoft.com/office/powerpoint/2012/main" userId="S::211420104273@panimalarengg.onmicrosoft.com::419f28d4-402b-4321-94e9-35fb4adce5f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206" autoAdjust="0"/>
  </p:normalViewPr>
  <p:slideViewPr>
    <p:cSldViewPr snapToGrid="0">
      <p:cViewPr>
        <p:scale>
          <a:sx n="66" d="100"/>
          <a:sy n="66" d="100"/>
        </p:scale>
        <p:origin x="668" y="3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12:59:39.336"/>
    </inkml:context>
    <inkml:brush xml:id="br0">
      <inkml:brushProperty name="width" value="0.035" units="cm"/>
      <inkml:brushProperty name="height" value="0.035" units="cm"/>
      <inkml:brushProperty name="color" value="#E71224"/>
    </inkml:brush>
  </inkml:definitions>
  <inkml:trace contextRef="#ctx0" brushRef="#br0">1 1 24575,'0'686'0,"0"-676"-341,0 0 0,1 1-1,3 13 1,2-4-6485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12:59:43.071"/>
    </inkml:context>
    <inkml:brush xml:id="br0">
      <inkml:brushProperty name="width" value="0.035" units="cm"/>
      <inkml:brushProperty name="height" value="0.035" units="cm"/>
      <inkml:brushProperty name="color" value="#E71224"/>
    </inkml:brush>
  </inkml:definitions>
  <inkml:trace contextRef="#ctx0" brushRef="#br0">0 0 24575,'0'595'-1365,"0"-566"-5461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13:03:48.659"/>
    </inkml:context>
    <inkml:brush xml:id="br0">
      <inkml:brushProperty name="width" value="0.035" units="cm"/>
      <inkml:brushProperty name="height" value="0.035" units="cm"/>
      <inkml:brushProperty name="color" value="#E71224"/>
    </inkml:brush>
  </inkml:definitions>
  <inkml:trace contextRef="#ctx0" brushRef="#br0">9777 1 24575,'-3035'0'0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13:04:10.078"/>
    </inkml:context>
    <inkml:brush xml:id="br0">
      <inkml:brushProperty name="width" value="0.035" units="cm"/>
      <inkml:brushProperty name="height" value="0.035" units="cm"/>
      <inkml:brushProperty name="color" value="#E71224"/>
    </inkml:brush>
  </inkml:definitions>
  <inkml:trace contextRef="#ctx0" brushRef="#br0">40 1 24574,'2909'0'1,"-2889"1"-342,0 1 0,0 1-1,29 7 1,-29-5-6485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13:02:41.056"/>
    </inkml:context>
    <inkml:brush xml:id="br0">
      <inkml:brushProperty name="width" value="0.05" units="cm"/>
      <inkml:brushProperty name="height" value="0.05" units="cm"/>
      <inkml:brushProperty name="color" value="#E71224"/>
    </inkml:brush>
  </inkml:definitions>
  <inkml:trace contextRef="#ctx0" brushRef="#br0">1 1 24575,'0'4'0,"0"7"0,0 6 0,0 4 0,0 3 0,0 3 0,0 0 0,0 6 0,0 0 0,0-4-8191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13:02:50.095"/>
    </inkml:context>
    <inkml:brush xml:id="br0">
      <inkml:brushProperty name="width" value="0.05" units="cm"/>
      <inkml:brushProperty name="height" value="0.05" units="cm"/>
      <inkml:brushProperty name="color" value="#E71224"/>
    </inkml:brush>
  </inkml:definitions>
  <inkml:trace contextRef="#ctx0" brushRef="#br0">0 0 24575,'0'4'0,"0"7"0,0 5 0,0 5 0,0 3 0,0 3 0,0 0 0,0 6 0,0 1 0,0-1 0,0-5-8191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13:02:55.034"/>
    </inkml:context>
    <inkml:brush xml:id="br0">
      <inkml:brushProperty name="width" value="0.05" units="cm"/>
      <inkml:brushProperty name="height" value="0.05" units="cm"/>
      <inkml:brushProperty name="color" value="#E71224"/>
    </inkml:brush>
  </inkml:definitions>
  <inkml:trace contextRef="#ctx0" brushRef="#br0">0 194 24575,'0'-5'0,"0"-6"0,0-5 0,0-5 0,0-4 0,0-1 0,0-2 0,0-4 0,0 3-8191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FA989F-CCA0-4A96-975D-087EDAD68B17}" type="datetimeFigureOut">
              <a:rPr lang="en-IN" smtClean="0"/>
              <a:t>24-03-2024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D479E6-0494-4F95-9021-C04B403138FF}" type="slidenum">
              <a:rPr lang="en-IN" smtClean="0"/>
              <a:t>‹#›</a:t>
            </a:fld>
            <a:endParaRPr lang="en-IN"/>
          </a:p>
        </p:txBody>
      </p:sp>
    </p:spTree>
    <p:extLst>
      <p:ext uri="{BB962C8B-B14F-4D97-AF65-F5344CB8AC3E}">
        <p14:creationId xmlns:p14="http://schemas.microsoft.com/office/powerpoint/2010/main" val="4130272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855642-FC79-4ABF-8D27-1BDD7EFA9760}" type="datetime1">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0F0944-767A-4BF4-9C2B-1BD0CC6FB92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4800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A0F2EB-C67B-44BB-A723-D95E76A25E80}" type="datetime1">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0F0944-767A-4BF4-9C2B-1BD0CC6FB92C}" type="slidenum">
              <a:rPr lang="en-IN" smtClean="0"/>
              <a:t>‹#›</a:t>
            </a:fld>
            <a:endParaRPr lang="en-IN"/>
          </a:p>
        </p:txBody>
      </p:sp>
    </p:spTree>
    <p:extLst>
      <p:ext uri="{BB962C8B-B14F-4D97-AF65-F5344CB8AC3E}">
        <p14:creationId xmlns:p14="http://schemas.microsoft.com/office/powerpoint/2010/main" val="318243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C67CA8-9854-449F-9B6C-64760DBD764F}" type="datetime1">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0F0944-767A-4BF4-9C2B-1BD0CC6FB92C}" type="slidenum">
              <a:rPr lang="en-IN" smtClean="0"/>
              <a:t>‹#›</a:t>
            </a:fld>
            <a:endParaRPr lang="en-IN"/>
          </a:p>
        </p:txBody>
      </p:sp>
    </p:spTree>
    <p:extLst>
      <p:ext uri="{BB962C8B-B14F-4D97-AF65-F5344CB8AC3E}">
        <p14:creationId xmlns:p14="http://schemas.microsoft.com/office/powerpoint/2010/main" val="1919073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4EF609-190B-4343-953D-7D8F1E40671B}" type="datetime1">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0F0944-767A-4BF4-9C2B-1BD0CC6FB92C}" type="slidenum">
              <a:rPr lang="en-IN" smtClean="0"/>
              <a:t>‹#›</a:t>
            </a:fld>
            <a:endParaRPr lang="en-IN"/>
          </a:p>
        </p:txBody>
      </p:sp>
    </p:spTree>
    <p:extLst>
      <p:ext uri="{BB962C8B-B14F-4D97-AF65-F5344CB8AC3E}">
        <p14:creationId xmlns:p14="http://schemas.microsoft.com/office/powerpoint/2010/main" val="310579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C424CC-4F50-426D-99D9-8CF8AA1E6F12}" type="datetime1">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0F0944-767A-4BF4-9C2B-1BD0CC6FB92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0867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A0F2B3-5EAF-434C-86DE-56982DBDE90C}" type="datetime1">
              <a:rPr lang="en-IN" smtClean="0"/>
              <a:t>24-03-2024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0F0944-767A-4BF4-9C2B-1BD0CC6FB92C}" type="slidenum">
              <a:rPr lang="en-IN" smtClean="0"/>
              <a:t>‹#›</a:t>
            </a:fld>
            <a:endParaRPr lang="en-IN"/>
          </a:p>
        </p:txBody>
      </p:sp>
    </p:spTree>
    <p:extLst>
      <p:ext uri="{BB962C8B-B14F-4D97-AF65-F5344CB8AC3E}">
        <p14:creationId xmlns:p14="http://schemas.microsoft.com/office/powerpoint/2010/main" val="3796946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0ACCF3-35DF-470A-ADF0-7212ABDEF1C6}" type="datetime1">
              <a:rPr lang="en-IN" smtClean="0"/>
              <a:t>24-03-2024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0F0944-767A-4BF4-9C2B-1BD0CC6FB92C}" type="slidenum">
              <a:rPr lang="en-IN" smtClean="0"/>
              <a:t>‹#›</a:t>
            </a:fld>
            <a:endParaRPr lang="en-IN"/>
          </a:p>
        </p:txBody>
      </p:sp>
    </p:spTree>
    <p:extLst>
      <p:ext uri="{BB962C8B-B14F-4D97-AF65-F5344CB8AC3E}">
        <p14:creationId xmlns:p14="http://schemas.microsoft.com/office/powerpoint/2010/main" val="1332021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969484-95B7-4207-8DB5-8A9A0C815DE3}" type="datetime1">
              <a:rPr lang="en-IN" smtClean="0"/>
              <a:t>24-03-2024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0F0944-767A-4BF4-9C2B-1BD0CC6FB92C}" type="slidenum">
              <a:rPr lang="en-IN" smtClean="0"/>
              <a:t>‹#›</a:t>
            </a:fld>
            <a:endParaRPr lang="en-IN"/>
          </a:p>
        </p:txBody>
      </p:sp>
    </p:spTree>
    <p:extLst>
      <p:ext uri="{BB962C8B-B14F-4D97-AF65-F5344CB8AC3E}">
        <p14:creationId xmlns:p14="http://schemas.microsoft.com/office/powerpoint/2010/main" val="1249899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287989D-8D0A-41C2-B34F-696C05300E6C}" type="datetime1">
              <a:rPr lang="en-IN" smtClean="0"/>
              <a:t>24-03-2024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50F0944-767A-4BF4-9C2B-1BD0CC6FB92C}" type="slidenum">
              <a:rPr lang="en-IN" smtClean="0"/>
              <a:t>‹#›</a:t>
            </a:fld>
            <a:endParaRPr lang="en-IN"/>
          </a:p>
        </p:txBody>
      </p:sp>
    </p:spTree>
    <p:extLst>
      <p:ext uri="{BB962C8B-B14F-4D97-AF65-F5344CB8AC3E}">
        <p14:creationId xmlns:p14="http://schemas.microsoft.com/office/powerpoint/2010/main" val="3407962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165EFB3-B2DA-4451-B46E-57C4F2FB2E58}" type="datetime1">
              <a:rPr lang="en-IN" smtClean="0"/>
              <a:t>24-03-2024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50F0944-767A-4BF4-9C2B-1BD0CC6FB92C}" type="slidenum">
              <a:rPr lang="en-IN" smtClean="0"/>
              <a:t>‹#›</a:t>
            </a:fld>
            <a:endParaRPr lang="en-IN"/>
          </a:p>
        </p:txBody>
      </p:sp>
    </p:spTree>
    <p:extLst>
      <p:ext uri="{BB962C8B-B14F-4D97-AF65-F5344CB8AC3E}">
        <p14:creationId xmlns:p14="http://schemas.microsoft.com/office/powerpoint/2010/main" val="534107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E46927-555F-4D79-A935-487BED39A4F4}" type="datetime1">
              <a:rPr lang="en-IN" smtClean="0"/>
              <a:t>24-03-2024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0F0944-767A-4BF4-9C2B-1BD0CC6FB92C}" type="slidenum">
              <a:rPr lang="en-IN" smtClean="0"/>
              <a:t>‹#›</a:t>
            </a:fld>
            <a:endParaRPr lang="en-IN"/>
          </a:p>
        </p:txBody>
      </p:sp>
    </p:spTree>
    <p:extLst>
      <p:ext uri="{BB962C8B-B14F-4D97-AF65-F5344CB8AC3E}">
        <p14:creationId xmlns:p14="http://schemas.microsoft.com/office/powerpoint/2010/main" val="2763915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1F58CB9-1D56-4F71-B63A-29E1DC0C5AAF}" type="datetime1">
              <a:rPr lang="en-IN" smtClean="0"/>
              <a:t>24-03-2024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50F0944-767A-4BF4-9C2B-1BD0CC6FB92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167773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6.png"/><Relationship Id="rId3" Type="http://schemas.openxmlformats.org/officeDocument/2006/relationships/image" Target="../media/image11.jpg"/><Relationship Id="rId7" Type="http://schemas.openxmlformats.org/officeDocument/2006/relationships/image" Target="../media/image13.png"/><Relationship Id="rId12" Type="http://schemas.openxmlformats.org/officeDocument/2006/relationships/customXml" Target="../ink/ink5.xml"/><Relationship Id="rId17" Type="http://schemas.openxmlformats.org/officeDocument/2006/relationships/image" Target="../media/image18.png"/><Relationship Id="rId2" Type="http://schemas.openxmlformats.org/officeDocument/2006/relationships/image" Target="../media/image10.jpg"/><Relationship Id="rId16" Type="http://schemas.openxmlformats.org/officeDocument/2006/relationships/customXml" Target="../ink/ink7.xml"/><Relationship Id="rId1" Type="http://schemas.openxmlformats.org/officeDocument/2006/relationships/slideLayout" Target="../slideLayouts/slideLayout7.xml"/><Relationship Id="rId6" Type="http://schemas.openxmlformats.org/officeDocument/2006/relationships/customXml" Target="../ink/ink2.xml"/><Relationship Id="rId11" Type="http://schemas.openxmlformats.org/officeDocument/2006/relationships/image" Target="../media/image15.png"/><Relationship Id="rId5" Type="http://schemas.openxmlformats.org/officeDocument/2006/relationships/image" Target="../media/image12.png"/><Relationship Id="rId15" Type="http://schemas.openxmlformats.org/officeDocument/2006/relationships/image" Target="../media/image17.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4.png"/><Relationship Id="rId14" Type="http://schemas.openxmlformats.org/officeDocument/2006/relationships/customXml" Target="../ink/ink6.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CB8ADEB-EFB3-2F30-9486-12C322698B5D}"/>
              </a:ext>
            </a:extLst>
          </p:cNvPr>
          <p:cNvSpPr/>
          <p:nvPr/>
        </p:nvSpPr>
        <p:spPr>
          <a:xfrm>
            <a:off x="922420" y="932398"/>
            <a:ext cx="10154653" cy="524095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TextBox 6">
            <a:extLst>
              <a:ext uri="{FF2B5EF4-FFF2-40B4-BE49-F238E27FC236}">
                <a16:creationId xmlns:a16="http://schemas.microsoft.com/office/drawing/2014/main" id="{32B2938F-F6AF-4351-A872-61376AF38512}"/>
              </a:ext>
            </a:extLst>
          </p:cNvPr>
          <p:cNvSpPr txBox="1"/>
          <p:nvPr/>
        </p:nvSpPr>
        <p:spPr>
          <a:xfrm>
            <a:off x="1936290" y="851121"/>
            <a:ext cx="8460607" cy="1687963"/>
          </a:xfrm>
          <a:prstGeom prst="rect">
            <a:avLst/>
          </a:prstGeom>
          <a:noFill/>
        </p:spPr>
        <p:txBody>
          <a:bodyPr wrap="square" rtlCol="0">
            <a:spAutoFit/>
          </a:bodyPr>
          <a:lstStyle/>
          <a:p>
            <a:pPr marL="0" indent="0" algn="ctr">
              <a:lnSpc>
                <a:spcPct val="150000"/>
              </a:lnSpc>
              <a:spcBef>
                <a:spcPts val="0"/>
              </a:spcBef>
              <a:buFontTx/>
              <a:buNone/>
            </a:pPr>
            <a:r>
              <a:rPr lang="en-US" sz="2400" b="1" kern="100" dirty="0">
                <a:effectLst/>
                <a:latin typeface="Times New Roman" panose="02020603050405020304" pitchFamily="18" charset="0"/>
                <a:ea typeface="NSimSun" panose="02010609030101010101" pitchFamily="49" charset="-122"/>
                <a:cs typeface="Lucida Sans" panose="020B0602030504020204" pitchFamily="34" charset="0"/>
              </a:rPr>
              <a:t>PRIORITY-BASED PRE-BOOKING SYSTEM FOR EV CHARGING STATIONS ENABLING EMERGENCTY VEHICLE ACCESSIBILITY.</a:t>
            </a:r>
            <a:endParaRPr lang="en-IN" sz="2400" dirty="0">
              <a:latin typeface="Times New Roman" panose="02020603050405020304" pitchFamily="18" charset="0"/>
              <a:ea typeface="微软雅黑"/>
              <a:cs typeface="Times New Roman" panose="02020603050405020304" pitchFamily="18" charset="0"/>
            </a:endParaRPr>
          </a:p>
        </p:txBody>
      </p:sp>
      <p:sp>
        <p:nvSpPr>
          <p:cNvPr id="14" name="TextBox 13">
            <a:extLst>
              <a:ext uri="{FF2B5EF4-FFF2-40B4-BE49-F238E27FC236}">
                <a16:creationId xmlns:a16="http://schemas.microsoft.com/office/drawing/2014/main" id="{55395E58-0EEB-2171-DE22-EF9F88457E75}"/>
              </a:ext>
            </a:extLst>
          </p:cNvPr>
          <p:cNvSpPr txBox="1"/>
          <p:nvPr/>
        </p:nvSpPr>
        <p:spPr>
          <a:xfrm>
            <a:off x="4541518" y="2623949"/>
            <a:ext cx="3205212" cy="400110"/>
          </a:xfrm>
          <a:prstGeom prst="rect">
            <a:avLst/>
          </a:prstGeom>
          <a:noFill/>
        </p:spPr>
        <p:txBody>
          <a:bodyPr wrap="square" rtlCol="0">
            <a:spAutoFit/>
          </a:bodyPr>
          <a:lstStyle/>
          <a:p>
            <a:endParaRPr lang="en-IN" sz="2000" b="1"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178C951E-6987-E60C-A08F-9694E5661156}"/>
              </a:ext>
            </a:extLst>
          </p:cNvPr>
          <p:cNvSpPr txBox="1"/>
          <p:nvPr/>
        </p:nvSpPr>
        <p:spPr>
          <a:xfrm>
            <a:off x="3542102" y="3011590"/>
            <a:ext cx="5388541"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SDG GOAL : 7 (Affordable and Clean Energy)</a:t>
            </a:r>
            <a:endParaRPr lang="en-IN" b="1"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75F8E7DC-6BD8-4515-5C72-9BF8876A78AF}"/>
              </a:ext>
            </a:extLst>
          </p:cNvPr>
          <p:cNvSpPr txBox="1"/>
          <p:nvPr/>
        </p:nvSpPr>
        <p:spPr>
          <a:xfrm>
            <a:off x="922420" y="3857399"/>
            <a:ext cx="5643611" cy="1723549"/>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TEAM MEMBERS</a:t>
            </a:r>
            <a:r>
              <a:rPr lang="en-US" sz="2200"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SANJAY VISHWANATH A [211420104241]    </a:t>
            </a:r>
          </a:p>
          <a:p>
            <a:r>
              <a:rPr lang="en-US" sz="2200" dirty="0">
                <a:latin typeface="Times New Roman" panose="02020603050405020304" pitchFamily="18" charset="0"/>
                <a:cs typeface="Times New Roman" panose="02020603050405020304" pitchFamily="18" charset="0"/>
              </a:rPr>
              <a:t>SAI AVAINASH REDDY V [211420104298]    </a:t>
            </a:r>
          </a:p>
          <a:p>
            <a:r>
              <a:rPr lang="en-US" sz="2200" dirty="0">
                <a:latin typeface="Times New Roman" panose="02020603050405020304" pitchFamily="18" charset="0"/>
                <a:cs typeface="Times New Roman" panose="02020603050405020304" pitchFamily="18" charset="0"/>
              </a:rPr>
              <a:t>SUDARSHAN R [211420104273]</a:t>
            </a:r>
            <a:endParaRPr lang="en-IN" sz="2200"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0F04DB1A-1C80-D24B-D312-D80C8563A661}"/>
              </a:ext>
            </a:extLst>
          </p:cNvPr>
          <p:cNvSpPr txBox="1"/>
          <p:nvPr/>
        </p:nvSpPr>
        <p:spPr>
          <a:xfrm>
            <a:off x="7313588" y="3876649"/>
            <a:ext cx="4582144" cy="1723549"/>
          </a:xfrm>
          <a:prstGeom prst="rect">
            <a:avLst/>
          </a:prstGeom>
          <a:noFill/>
          <a:ln>
            <a:solidFill>
              <a:schemeClr val="bg1"/>
            </a:solidFill>
          </a:ln>
        </p:spPr>
        <p:txBody>
          <a:bodyPr wrap="square" rtlCol="0">
            <a:spAutoFit/>
          </a:bodyPr>
          <a:lstStyle/>
          <a:p>
            <a:pPr algn="just"/>
            <a:r>
              <a:rPr lang="en-US" b="1" dirty="0"/>
              <a:t>                                             </a:t>
            </a:r>
            <a:r>
              <a:rPr lang="en-US" sz="2200" b="1" dirty="0">
                <a:latin typeface="Times New Roman" panose="02020603050405020304" pitchFamily="18" charset="0"/>
                <a:cs typeface="Times New Roman" panose="02020603050405020304" pitchFamily="18" charset="0"/>
              </a:rPr>
              <a:t>GUIDED BY</a:t>
            </a:r>
          </a:p>
          <a:p>
            <a:pPr algn="just"/>
            <a:endParaRPr lang="en-US" sz="2200" b="1" dirty="0">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Mr.C.THYAGARAJAN</a:t>
            </a:r>
            <a:r>
              <a:rPr lang="en-US" sz="2200" dirty="0">
                <a:latin typeface="Times New Roman" panose="02020603050405020304" pitchFamily="18" charset="0"/>
                <a:cs typeface="Times New Roman" panose="02020603050405020304" pitchFamily="18" charset="0"/>
              </a:rPr>
              <a:t>,</a:t>
            </a:r>
          </a:p>
          <a:p>
            <a:pPr algn="just"/>
            <a:r>
              <a:rPr lang="en-US" sz="2200" dirty="0">
                <a:latin typeface="Times New Roman" panose="02020603050405020304" pitchFamily="18" charset="0"/>
                <a:cs typeface="Times New Roman" panose="02020603050405020304" pitchFamily="18" charset="0"/>
              </a:rPr>
              <a:t>             M.E.,(Ph.D.), SUPERVISOR  </a:t>
            </a:r>
          </a:p>
          <a:p>
            <a:r>
              <a:rPr lang="en-US" dirty="0">
                <a:latin typeface="Times New Roman" panose="02020603050405020304" pitchFamily="18" charset="0"/>
                <a:cs typeface="Times New Roman" panose="02020603050405020304" pitchFamily="18" charset="0"/>
              </a:rPr>
              <a:t>    </a:t>
            </a:r>
          </a:p>
        </p:txBody>
      </p:sp>
      <p:sp>
        <p:nvSpPr>
          <p:cNvPr id="2" name="Slide Number Placeholder 1">
            <a:extLst>
              <a:ext uri="{FF2B5EF4-FFF2-40B4-BE49-F238E27FC236}">
                <a16:creationId xmlns:a16="http://schemas.microsoft.com/office/drawing/2014/main" id="{0C39D5E9-3AC8-BD5C-8FAA-54404CD66E71}"/>
              </a:ext>
            </a:extLst>
          </p:cNvPr>
          <p:cNvSpPr>
            <a:spLocks noGrp="1"/>
          </p:cNvSpPr>
          <p:nvPr>
            <p:ph type="sldNum" sz="quarter" idx="12"/>
          </p:nvPr>
        </p:nvSpPr>
        <p:spPr/>
        <p:txBody>
          <a:bodyPr/>
          <a:lstStyle/>
          <a:p>
            <a:fld id="{450F0944-767A-4BF4-9C2B-1BD0CC6FB92C}" type="slidenum">
              <a:rPr lang="en-IN" sz="3000" smtClean="0"/>
              <a:t>1</a:t>
            </a:fld>
            <a:endParaRPr lang="en-IN" sz="3000" dirty="0"/>
          </a:p>
        </p:txBody>
      </p:sp>
    </p:spTree>
    <p:extLst>
      <p:ext uri="{BB962C8B-B14F-4D97-AF65-F5344CB8AC3E}">
        <p14:creationId xmlns:p14="http://schemas.microsoft.com/office/powerpoint/2010/main" val="467750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D3B4B7-CEE9-10EC-65AB-3D6F705D0149}"/>
              </a:ext>
            </a:extLst>
          </p:cNvPr>
          <p:cNvSpPr txBox="1"/>
          <p:nvPr/>
        </p:nvSpPr>
        <p:spPr>
          <a:xfrm>
            <a:off x="1023486" y="846194"/>
            <a:ext cx="10285490" cy="418576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DEMERITS</a:t>
            </a:r>
          </a:p>
          <a:p>
            <a:endParaRPr lang="en-IN" sz="23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300" kern="100" dirty="0">
                <a:latin typeface="Times New Roman"/>
                <a:ea typeface="NSimSun"/>
                <a:cs typeface="Lucida Sans"/>
              </a:rPr>
              <a:t>No Pre-Booking</a:t>
            </a:r>
          </a:p>
          <a:p>
            <a:r>
              <a:rPr lang="en-US" sz="2300" kern="100" dirty="0">
                <a:latin typeface="Times New Roman"/>
                <a:ea typeface="NSimSun"/>
                <a:cs typeface="Lucida Sans"/>
              </a:rPr>
              <a:t> </a:t>
            </a:r>
          </a:p>
          <a:p>
            <a:pPr marL="285750" indent="-285750">
              <a:buFont typeface="Wingdings" panose="05000000000000000000" pitchFamily="2" charset="2"/>
              <a:buChar char="v"/>
            </a:pPr>
            <a:r>
              <a:rPr lang="en-US" sz="2300" kern="100" dirty="0">
                <a:latin typeface="Times New Roman"/>
                <a:ea typeface="NSimSun"/>
                <a:cs typeface="Lucida Sans"/>
              </a:rPr>
              <a:t>No Advanced Reservation Mechanism</a:t>
            </a:r>
          </a:p>
          <a:p>
            <a:endParaRPr lang="en-US" sz="2300" kern="100" dirty="0">
              <a:latin typeface="Times New Roman"/>
              <a:ea typeface="NSimSun"/>
              <a:cs typeface="Lucida Sans"/>
            </a:endParaRPr>
          </a:p>
          <a:p>
            <a:pPr marL="285750" indent="-285750">
              <a:buFont typeface="Wingdings" panose="05000000000000000000" pitchFamily="2" charset="2"/>
              <a:buChar char="v"/>
            </a:pPr>
            <a:r>
              <a:rPr lang="en-US" sz="2300" kern="100" dirty="0">
                <a:latin typeface="Times New Roman"/>
                <a:ea typeface="NSimSun"/>
                <a:cs typeface="Lucida Sans"/>
              </a:rPr>
              <a:t>No User Categorization</a:t>
            </a:r>
          </a:p>
          <a:p>
            <a:pPr marL="285750" indent="-285750">
              <a:buFont typeface="Wingdings" panose="05000000000000000000" pitchFamily="2" charset="2"/>
              <a:buChar char="v"/>
            </a:pPr>
            <a:endParaRPr lang="en-US" sz="2300" kern="100" dirty="0">
              <a:latin typeface="Times New Roman"/>
              <a:ea typeface="NSimSun"/>
              <a:cs typeface="Lucida Sans"/>
            </a:endParaRPr>
          </a:p>
          <a:p>
            <a:pPr marL="285750" indent="-285750">
              <a:buFont typeface="Wingdings" panose="05000000000000000000" pitchFamily="2" charset="2"/>
              <a:buChar char="v"/>
            </a:pPr>
            <a:r>
              <a:rPr lang="en-US" sz="2300" kern="100" dirty="0">
                <a:latin typeface="Times New Roman"/>
                <a:ea typeface="NSimSun"/>
                <a:cs typeface="Lucida Sans"/>
              </a:rPr>
              <a:t>Increased Waiting Times</a:t>
            </a:r>
          </a:p>
          <a:p>
            <a:pPr marL="285750" indent="-285750">
              <a:buFont typeface="Wingdings" panose="05000000000000000000" pitchFamily="2" charset="2"/>
              <a:buChar char="v"/>
            </a:pPr>
            <a:endParaRPr lang="en-US" sz="2300" kern="100" dirty="0">
              <a:latin typeface="Times New Roman"/>
              <a:ea typeface="NSimSun"/>
              <a:cs typeface="Lucida Sans"/>
            </a:endParaRPr>
          </a:p>
          <a:p>
            <a:pPr marL="285750" indent="-285750">
              <a:buFont typeface="Wingdings" panose="05000000000000000000" pitchFamily="2" charset="2"/>
              <a:buChar char="v"/>
            </a:pPr>
            <a:r>
              <a:rPr lang="en-US" sz="2300" kern="100" dirty="0">
                <a:latin typeface="Times New Roman"/>
                <a:ea typeface="NSimSun"/>
                <a:cs typeface="Lucida Sans"/>
              </a:rPr>
              <a:t>Compromised Emergency Vehicle Accessibility</a:t>
            </a:r>
            <a:endParaRPr lang="en-IN"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1C83615-253F-3BCA-19B2-DCB9783E6308}"/>
              </a:ext>
            </a:extLst>
          </p:cNvPr>
          <p:cNvSpPr>
            <a:spLocks noGrp="1"/>
          </p:cNvSpPr>
          <p:nvPr>
            <p:ph type="sldNum" sz="quarter" idx="12"/>
          </p:nvPr>
        </p:nvSpPr>
        <p:spPr/>
        <p:txBody>
          <a:bodyPr/>
          <a:lstStyle/>
          <a:p>
            <a:fld id="{450F0944-767A-4BF4-9C2B-1BD0CC6FB92C}" type="slidenum">
              <a:rPr lang="en-IN" sz="3000" smtClean="0"/>
              <a:t>10</a:t>
            </a:fld>
            <a:endParaRPr lang="en-IN" sz="3000" dirty="0"/>
          </a:p>
        </p:txBody>
      </p:sp>
    </p:spTree>
    <p:extLst>
      <p:ext uri="{BB962C8B-B14F-4D97-AF65-F5344CB8AC3E}">
        <p14:creationId xmlns:p14="http://schemas.microsoft.com/office/powerpoint/2010/main" val="3310303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B02140-DD19-BC7B-BDBE-A0D50CE6D53B}"/>
              </a:ext>
            </a:extLst>
          </p:cNvPr>
          <p:cNvSpPr txBox="1"/>
          <p:nvPr/>
        </p:nvSpPr>
        <p:spPr>
          <a:xfrm>
            <a:off x="847777" y="876263"/>
            <a:ext cx="10911155" cy="4816703"/>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PROPOSED SYSTEM</a:t>
            </a:r>
          </a:p>
          <a:p>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In the proposed system PRE-BOOKING EV charging system is available.  </a:t>
            </a:r>
          </a:p>
          <a:p>
            <a:pPr marL="285750" indent="-285750" algn="just">
              <a:buFont typeface="Wingdings" panose="05000000000000000000" pitchFamily="2" charset="2"/>
              <a:buChar char="v"/>
            </a:pPr>
            <a:endParaRPr lang="en-US" sz="23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The priority-based pre-booking system utilizes advanced reservation </a:t>
            </a:r>
          </a:p>
          <a:p>
            <a:r>
              <a:rPr lang="en-US" sz="2300" dirty="0">
                <a:latin typeface="Times New Roman" panose="02020603050405020304" pitchFamily="18" charset="0"/>
                <a:cs typeface="Times New Roman" panose="02020603050405020304" pitchFamily="18" charset="0"/>
              </a:rPr>
              <a:t>    mechanisms to allocate charging slots to EV owners based on their priority </a:t>
            </a:r>
          </a:p>
          <a:p>
            <a:r>
              <a:rPr lang="en-US" sz="2300" dirty="0">
                <a:latin typeface="Times New Roman" panose="02020603050405020304" pitchFamily="18" charset="0"/>
                <a:cs typeface="Times New Roman" panose="02020603050405020304" pitchFamily="18" charset="0"/>
              </a:rPr>
              <a:t>    level.  </a:t>
            </a:r>
          </a:p>
          <a:p>
            <a:pPr marL="285750" indent="-285750" algn="just">
              <a:buFont typeface="Wingdings" panose="05000000000000000000" pitchFamily="2" charset="2"/>
              <a:buChar char="v"/>
            </a:pPr>
            <a:endParaRPr lang="en-US" sz="23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The system categorize users into different priority tiers, with </a:t>
            </a:r>
          </a:p>
          <a:p>
            <a:pPr algn="just"/>
            <a:r>
              <a:rPr lang="en-US" sz="2300" dirty="0">
                <a:latin typeface="Times New Roman" panose="02020603050405020304" pitchFamily="18" charset="0"/>
                <a:cs typeface="Times New Roman" panose="02020603050405020304" pitchFamily="18" charset="0"/>
              </a:rPr>
              <a:t>    emergency vehicles are assigned the highest priority.  </a:t>
            </a:r>
          </a:p>
          <a:p>
            <a:pPr marL="285750" indent="-285750" algn="just">
              <a:buFont typeface="Wingdings" panose="05000000000000000000" pitchFamily="2" charset="2"/>
              <a:buChar char="v"/>
            </a:pPr>
            <a:endParaRPr lang="en-US" sz="23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Reduce waiting times for EV owners, and ensure emergency vehicle </a:t>
            </a:r>
          </a:p>
          <a:p>
            <a:pPr algn="just"/>
            <a:r>
              <a:rPr lang="en-US" sz="2300" dirty="0">
                <a:latin typeface="Times New Roman" panose="02020603050405020304" pitchFamily="18" charset="0"/>
                <a:cs typeface="Times New Roman" panose="02020603050405020304" pitchFamily="18" charset="0"/>
              </a:rPr>
              <a:t>    accessibility. </a:t>
            </a:r>
            <a:endParaRPr lang="en-IN" sz="23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0BADB36F-6F0E-69F3-FA18-C4234694EBB8}"/>
              </a:ext>
            </a:extLst>
          </p:cNvPr>
          <p:cNvSpPr>
            <a:spLocks noGrp="1"/>
          </p:cNvSpPr>
          <p:nvPr>
            <p:ph type="sldNum" sz="quarter" idx="12"/>
          </p:nvPr>
        </p:nvSpPr>
        <p:spPr/>
        <p:txBody>
          <a:bodyPr/>
          <a:lstStyle/>
          <a:p>
            <a:fld id="{450F0944-767A-4BF4-9C2B-1BD0CC6FB92C}" type="slidenum">
              <a:rPr lang="en-IN" sz="3000" smtClean="0"/>
              <a:t>11</a:t>
            </a:fld>
            <a:endParaRPr lang="en-IN" sz="3000" dirty="0"/>
          </a:p>
        </p:txBody>
      </p:sp>
    </p:spTree>
    <p:extLst>
      <p:ext uri="{BB962C8B-B14F-4D97-AF65-F5344CB8AC3E}">
        <p14:creationId xmlns:p14="http://schemas.microsoft.com/office/powerpoint/2010/main" val="78603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81F9A5-6F1E-8125-C9E3-8D9450EB85EC}"/>
              </a:ext>
            </a:extLst>
          </p:cNvPr>
          <p:cNvSpPr txBox="1"/>
          <p:nvPr/>
        </p:nvSpPr>
        <p:spPr>
          <a:xfrm>
            <a:off x="1013861" y="886961"/>
            <a:ext cx="10183528" cy="4045210"/>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MERITS</a:t>
            </a:r>
          </a:p>
          <a:p>
            <a:endParaRPr lang="en-IN" dirty="0">
              <a:latin typeface="Times New Roman" panose="02020603050405020304" pitchFamily="18" charset="0"/>
              <a:cs typeface="Times New Roman" panose="02020603050405020304" pitchFamily="18" charset="0"/>
            </a:endParaRPr>
          </a:p>
          <a:p>
            <a:pPr marL="285750" lvl="0" indent="-285750">
              <a:lnSpc>
                <a:spcPct val="150000"/>
              </a:lnSpc>
              <a:spcAft>
                <a:spcPts val="0"/>
              </a:spcAft>
              <a:buFont typeface="Wingdings" panose="05000000000000000000" pitchFamily="2" charset="2"/>
              <a:buChar char="v"/>
            </a:pPr>
            <a:r>
              <a:rPr lang="en-US" sz="2300" kern="100" dirty="0">
                <a:latin typeface="Times New Roman"/>
                <a:ea typeface="NSimSun"/>
                <a:cs typeface="Mangal"/>
              </a:rPr>
              <a:t>This can lead to shorter waiting times and convenience for EV owners </a:t>
            </a:r>
          </a:p>
          <a:p>
            <a:pPr marL="285750" lvl="0" indent="-285750">
              <a:lnSpc>
                <a:spcPct val="150000"/>
              </a:lnSpc>
              <a:spcAft>
                <a:spcPts val="0"/>
              </a:spcAft>
              <a:buFont typeface="Wingdings" panose="05000000000000000000" pitchFamily="2" charset="2"/>
              <a:buChar char="v"/>
            </a:pPr>
            <a:r>
              <a:rPr lang="en-US" sz="2300" kern="100" dirty="0">
                <a:latin typeface="Times New Roman"/>
                <a:ea typeface="NSimSun"/>
                <a:cs typeface="Mangal"/>
              </a:rPr>
              <a:t>EV charging slot controlling is easy</a:t>
            </a:r>
          </a:p>
          <a:p>
            <a:pPr marL="285750" lvl="0" indent="-285750">
              <a:lnSpc>
                <a:spcPct val="150000"/>
              </a:lnSpc>
              <a:spcAft>
                <a:spcPts val="0"/>
              </a:spcAft>
              <a:buFont typeface="Wingdings" panose="05000000000000000000" pitchFamily="2" charset="2"/>
              <a:buChar char="v"/>
            </a:pPr>
            <a:r>
              <a:rPr lang="en-US" sz="2300" kern="100" dirty="0">
                <a:latin typeface="Times New Roman"/>
                <a:ea typeface="NSimSun"/>
                <a:cs typeface="Mangal"/>
              </a:rPr>
              <a:t>Improved Efficiency</a:t>
            </a:r>
          </a:p>
          <a:p>
            <a:pPr marL="285750" lvl="0" indent="-285750">
              <a:lnSpc>
                <a:spcPct val="150000"/>
              </a:lnSpc>
              <a:spcAft>
                <a:spcPts val="0"/>
              </a:spcAft>
              <a:buFont typeface="Wingdings" panose="05000000000000000000" pitchFamily="2" charset="2"/>
              <a:buChar char="v"/>
            </a:pPr>
            <a:r>
              <a:rPr lang="en-US" sz="2300" kern="100" dirty="0">
                <a:latin typeface="Times New Roman"/>
                <a:ea typeface="NSimSun"/>
                <a:cs typeface="Mangal"/>
              </a:rPr>
              <a:t>Enhanced User Experience</a:t>
            </a:r>
          </a:p>
          <a:p>
            <a:pPr marL="285750" lvl="0" indent="-285750">
              <a:lnSpc>
                <a:spcPct val="150000"/>
              </a:lnSpc>
              <a:spcAft>
                <a:spcPts val="0"/>
              </a:spcAft>
              <a:buFont typeface="Wingdings" panose="05000000000000000000" pitchFamily="2" charset="2"/>
              <a:buChar char="v"/>
            </a:pPr>
            <a:r>
              <a:rPr lang="en-US" sz="2300" kern="100" dirty="0">
                <a:latin typeface="Times New Roman"/>
                <a:ea typeface="NSimSun"/>
                <a:cs typeface="Mangal"/>
              </a:rPr>
              <a:t>Optimized Energy Management</a:t>
            </a:r>
          </a:p>
          <a:p>
            <a:pPr marL="285750" lvl="0" indent="-285750">
              <a:lnSpc>
                <a:spcPct val="150000"/>
              </a:lnSpc>
              <a:spcAft>
                <a:spcPts val="0"/>
              </a:spcAft>
              <a:buFont typeface="Wingdings" panose="05000000000000000000" pitchFamily="2" charset="2"/>
              <a:buChar char="v"/>
            </a:pPr>
            <a:r>
              <a:rPr lang="en-US" sz="2300" kern="100" dirty="0">
                <a:latin typeface="Times New Roman"/>
                <a:ea typeface="NSimSun"/>
                <a:cs typeface="Mangal"/>
              </a:rPr>
              <a:t>Priority Service for Emergency Vehicles</a:t>
            </a:r>
            <a:endParaRPr lang="en-IN"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7B704A2-42FD-4285-5873-325EC1879C0F}"/>
              </a:ext>
            </a:extLst>
          </p:cNvPr>
          <p:cNvSpPr>
            <a:spLocks noGrp="1"/>
          </p:cNvSpPr>
          <p:nvPr>
            <p:ph type="sldNum" sz="quarter" idx="12"/>
          </p:nvPr>
        </p:nvSpPr>
        <p:spPr/>
        <p:txBody>
          <a:bodyPr/>
          <a:lstStyle/>
          <a:p>
            <a:fld id="{450F0944-767A-4BF4-9C2B-1BD0CC6FB92C}" type="slidenum">
              <a:rPr lang="en-IN" sz="3000" smtClean="0"/>
              <a:t>12</a:t>
            </a:fld>
            <a:endParaRPr lang="en-IN" sz="3000" dirty="0"/>
          </a:p>
        </p:txBody>
      </p:sp>
    </p:spTree>
    <p:extLst>
      <p:ext uri="{BB962C8B-B14F-4D97-AF65-F5344CB8AC3E}">
        <p14:creationId xmlns:p14="http://schemas.microsoft.com/office/powerpoint/2010/main" val="144561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AE6EC0-9412-CEB9-4A1D-1E9C61948CD2}"/>
              </a:ext>
            </a:extLst>
          </p:cNvPr>
          <p:cNvSpPr txBox="1"/>
          <p:nvPr/>
        </p:nvSpPr>
        <p:spPr>
          <a:xfrm>
            <a:off x="268942" y="296511"/>
            <a:ext cx="11228294"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ARCHITECTURE DIAGRAM</a:t>
            </a:r>
            <a:endParaRPr lang="en-IN" sz="3600"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A143110-E7FC-8C6C-18D3-39267246E4B9}"/>
              </a:ext>
            </a:extLst>
          </p:cNvPr>
          <p:cNvSpPr>
            <a:spLocks noGrp="1"/>
          </p:cNvSpPr>
          <p:nvPr>
            <p:ph type="sldNum" sz="quarter" idx="12"/>
          </p:nvPr>
        </p:nvSpPr>
        <p:spPr/>
        <p:txBody>
          <a:bodyPr/>
          <a:lstStyle/>
          <a:p>
            <a:fld id="{450F0944-767A-4BF4-9C2B-1BD0CC6FB92C}" type="slidenum">
              <a:rPr lang="en-IN" sz="3000" smtClean="0"/>
              <a:t>13</a:t>
            </a:fld>
            <a:endParaRPr lang="en-IN" sz="3000" dirty="0"/>
          </a:p>
        </p:txBody>
      </p:sp>
      <p:pic>
        <p:nvPicPr>
          <p:cNvPr id="4" name="Picture 1">
            <a:extLst>
              <a:ext uri="{FF2B5EF4-FFF2-40B4-BE49-F238E27FC236}">
                <a16:creationId xmlns:a16="http://schemas.microsoft.com/office/drawing/2014/main" id="{CE76FD52-E169-FF5A-D134-37834B2DA5E8}"/>
              </a:ext>
            </a:extLst>
          </p:cNvPr>
          <p:cNvPicPr>
            <a:picLocks noChangeAspect="1" noChangeArrowheads="1"/>
          </p:cNvPicPr>
          <p:nvPr/>
        </p:nvPicPr>
        <p:blipFill>
          <a:blip r:embed="rId2" cstate="print"/>
          <a:srcRect/>
          <a:stretch>
            <a:fillRect/>
          </a:stretch>
        </p:blipFill>
        <p:spPr bwMode="auto">
          <a:xfrm>
            <a:off x="1165158" y="942842"/>
            <a:ext cx="9078176" cy="5222914"/>
          </a:xfrm>
          <a:prstGeom prst="rect">
            <a:avLst/>
          </a:prstGeom>
          <a:noFill/>
          <a:ln w="9525">
            <a:noFill/>
            <a:miter lim="800000"/>
            <a:headEnd/>
            <a:tailEnd/>
          </a:ln>
        </p:spPr>
      </p:pic>
    </p:spTree>
    <p:extLst>
      <p:ext uri="{BB962C8B-B14F-4D97-AF65-F5344CB8AC3E}">
        <p14:creationId xmlns:p14="http://schemas.microsoft.com/office/powerpoint/2010/main" val="3621823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C8151-C2EC-6399-CD47-1AF9D6C1F6E6}"/>
              </a:ext>
            </a:extLst>
          </p:cNvPr>
          <p:cNvSpPr>
            <a:spLocks noGrp="1"/>
          </p:cNvSpPr>
          <p:nvPr>
            <p:ph type="title"/>
          </p:nvPr>
        </p:nvSpPr>
        <p:spPr>
          <a:ln>
            <a:solidFill>
              <a:schemeClr val="bg1"/>
            </a:solidFill>
          </a:ln>
        </p:spPr>
        <p:txBody>
          <a:bodyPr/>
          <a:lstStyle/>
          <a:p>
            <a:r>
              <a:rPr lang="en-IN" b="1" dirty="0">
                <a:solidFill>
                  <a:schemeClr val="tx1"/>
                </a:solidFill>
                <a:latin typeface="Times New Roman" panose="02020603050405020304" pitchFamily="18" charset="0"/>
                <a:cs typeface="Times New Roman" panose="02020603050405020304" pitchFamily="18" charset="0"/>
              </a:rPr>
              <a:t>MODULES</a:t>
            </a:r>
          </a:p>
        </p:txBody>
      </p:sp>
      <p:sp>
        <p:nvSpPr>
          <p:cNvPr id="4" name="TextBox 3">
            <a:extLst>
              <a:ext uri="{FF2B5EF4-FFF2-40B4-BE49-F238E27FC236}">
                <a16:creationId xmlns:a16="http://schemas.microsoft.com/office/drawing/2014/main" id="{F79CAB3F-E97D-3F68-53B0-C32A6F417735}"/>
              </a:ext>
            </a:extLst>
          </p:cNvPr>
          <p:cNvSpPr txBox="1"/>
          <p:nvPr/>
        </p:nvSpPr>
        <p:spPr>
          <a:xfrm>
            <a:off x="1097279" y="2004488"/>
            <a:ext cx="7584383" cy="2526461"/>
          </a:xfrm>
          <a:prstGeom prst="rect">
            <a:avLst/>
          </a:prstGeom>
          <a:noFill/>
        </p:spPr>
        <p:txBody>
          <a:bodyPr wrap="square">
            <a:spAutoFit/>
          </a:bodyPr>
          <a:lstStyle/>
          <a:p>
            <a:pPr marL="342900" lvl="0" indent="-342900" algn="just">
              <a:lnSpc>
                <a:spcPct val="150000"/>
              </a:lnSpc>
              <a:spcBef>
                <a:spcPts val="1200"/>
              </a:spcBef>
              <a:spcAft>
                <a:spcPts val="1000"/>
              </a:spcAft>
              <a:buFont typeface="Wingdings" panose="05000000000000000000" pitchFamily="2" charset="2"/>
              <a:buChar char=""/>
            </a:pPr>
            <a:r>
              <a:rPr lang="en-US"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Priority Assignment Module  </a:t>
            </a:r>
          </a:p>
          <a:p>
            <a:pPr marL="342900" lvl="0" indent="-342900" algn="just">
              <a:lnSpc>
                <a:spcPct val="150000"/>
              </a:lnSpc>
              <a:spcBef>
                <a:spcPts val="1200"/>
              </a:spcBef>
              <a:spcAft>
                <a:spcPts val="1000"/>
              </a:spcAft>
              <a:buFont typeface="Wingdings" panose="05000000000000000000" pitchFamily="2" charset="2"/>
              <a:buChar char=""/>
            </a:pPr>
            <a:r>
              <a:rPr lang="en-US"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Reservation and Booking Management Module</a:t>
            </a:r>
          </a:p>
          <a:p>
            <a:pPr marL="342900" lvl="0" indent="-342900" algn="just">
              <a:lnSpc>
                <a:spcPct val="150000"/>
              </a:lnSpc>
              <a:spcBef>
                <a:spcPts val="1200"/>
              </a:spcBef>
              <a:spcAft>
                <a:spcPts val="1000"/>
              </a:spcAft>
              <a:buFont typeface="Wingdings" panose="05000000000000000000" pitchFamily="2" charset="2"/>
              <a:buChar char=""/>
            </a:pPr>
            <a:r>
              <a:rPr lang="en-US"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Resource Optimization and Efficiency Module </a:t>
            </a:r>
            <a:endParaRPr lang="en-IN" sz="2800" dirty="0"/>
          </a:p>
        </p:txBody>
      </p:sp>
      <p:sp>
        <p:nvSpPr>
          <p:cNvPr id="3" name="Slide Number Placeholder 2">
            <a:extLst>
              <a:ext uri="{FF2B5EF4-FFF2-40B4-BE49-F238E27FC236}">
                <a16:creationId xmlns:a16="http://schemas.microsoft.com/office/drawing/2014/main" id="{58348525-637F-BA7E-64DA-82E9B6960698}"/>
              </a:ext>
            </a:extLst>
          </p:cNvPr>
          <p:cNvSpPr>
            <a:spLocks noGrp="1"/>
          </p:cNvSpPr>
          <p:nvPr>
            <p:ph type="sldNum" sz="quarter" idx="12"/>
          </p:nvPr>
        </p:nvSpPr>
        <p:spPr/>
        <p:txBody>
          <a:bodyPr/>
          <a:lstStyle/>
          <a:p>
            <a:fld id="{450F0944-767A-4BF4-9C2B-1BD0CC6FB92C}" type="slidenum">
              <a:rPr lang="en-IN" sz="3000" smtClean="0"/>
              <a:t>14</a:t>
            </a:fld>
            <a:endParaRPr lang="en-IN" sz="3000" dirty="0"/>
          </a:p>
        </p:txBody>
      </p:sp>
    </p:spTree>
    <p:extLst>
      <p:ext uri="{BB962C8B-B14F-4D97-AF65-F5344CB8AC3E}">
        <p14:creationId xmlns:p14="http://schemas.microsoft.com/office/powerpoint/2010/main" val="826734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99857-BAB0-D6FA-583C-8AF533A73E71}"/>
              </a:ext>
            </a:extLst>
          </p:cNvPr>
          <p:cNvSpPr>
            <a:spLocks noGrp="1"/>
          </p:cNvSpPr>
          <p:nvPr>
            <p:ph type="title"/>
          </p:nvPr>
        </p:nvSpPr>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rPr>
              <a:t>PRIORITY ASSIGNMENT MODULE </a:t>
            </a:r>
            <a:endParaRPr lang="en-IN" sz="3600" b="1"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169FAB01-E066-F86B-064A-D4CD9AD10E17}"/>
              </a:ext>
            </a:extLst>
          </p:cNvPr>
          <p:cNvSpPr>
            <a:spLocks noGrp="1"/>
          </p:cNvSpPr>
          <p:nvPr>
            <p:ph type="sldNum" sz="quarter" idx="12"/>
          </p:nvPr>
        </p:nvSpPr>
        <p:spPr/>
        <p:txBody>
          <a:bodyPr/>
          <a:lstStyle/>
          <a:p>
            <a:fld id="{450F0944-767A-4BF4-9C2B-1BD0CC6FB92C}" type="slidenum">
              <a:rPr lang="en-IN" sz="3000" smtClean="0"/>
              <a:t>15</a:t>
            </a:fld>
            <a:endParaRPr lang="en-IN" sz="3000" dirty="0"/>
          </a:p>
        </p:txBody>
      </p:sp>
      <p:sp>
        <p:nvSpPr>
          <p:cNvPr id="4" name="TextBox 3">
            <a:extLst>
              <a:ext uri="{FF2B5EF4-FFF2-40B4-BE49-F238E27FC236}">
                <a16:creationId xmlns:a16="http://schemas.microsoft.com/office/drawing/2014/main" id="{1A05A3BE-405A-6400-D0B4-3ABB3FD396E2}"/>
              </a:ext>
            </a:extLst>
          </p:cNvPr>
          <p:cNvSpPr txBox="1"/>
          <p:nvPr/>
        </p:nvSpPr>
        <p:spPr>
          <a:xfrm>
            <a:off x="902071" y="2098623"/>
            <a:ext cx="11094720" cy="3254865"/>
          </a:xfrm>
          <a:prstGeom prst="rect">
            <a:avLst/>
          </a:prstGeom>
          <a:noFill/>
        </p:spPr>
        <p:txBody>
          <a:bodyPr wrap="square" rtlCol="0">
            <a:spAutoFit/>
          </a:bodyPr>
          <a:lstStyle/>
          <a:p>
            <a:pPr marL="269875" indent="0" defTabSz="968375">
              <a:lnSpc>
                <a:spcPct val="150000"/>
              </a:lnSpc>
              <a:buFont typeface="Arial" panose="020B0604020202020204" pitchFamily="34" charset="0"/>
              <a:buChar char="•"/>
            </a:pPr>
            <a:r>
              <a:rPr lang="en-US"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This module categorizes users into different priority tiers and assigns </a:t>
            </a:r>
          </a:p>
          <a:p>
            <a:pPr marL="269875" indent="0" defTabSz="968375">
              <a:lnSpc>
                <a:spcPct val="150000"/>
              </a:lnSpc>
            </a:pPr>
            <a:r>
              <a:rPr lang="en-US"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emergency vehicles are the highest priority, ensuring they have</a:t>
            </a:r>
          </a:p>
          <a:p>
            <a:pPr marL="269875" indent="0" defTabSz="968375">
              <a:lnSpc>
                <a:spcPct val="150000"/>
              </a:lnSpc>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immediate  access to charging stations when needed.</a:t>
            </a:r>
          </a:p>
          <a:p>
            <a:pPr marL="269875" indent="0" defTabSz="968375">
              <a:lnSpc>
                <a:spcPct val="150000"/>
              </a:lnSpc>
              <a:buFont typeface="Arial" panose="020B0604020202020204" pitchFamily="34" charset="0"/>
              <a:buChar char="•"/>
            </a:pPr>
            <a:r>
              <a:rPr lang="en-US"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IR sensor is used for knowing the slot status and the flame sensor is </a:t>
            </a:r>
          </a:p>
          <a:p>
            <a:pPr marL="269875" indent="0" defTabSz="968375">
              <a:lnSpc>
                <a:spcPct val="150000"/>
              </a:lnSpc>
            </a:pPr>
            <a:r>
              <a:rPr lang="en-US"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used for fire accidents in EV stations. </a:t>
            </a:r>
            <a:endParaRPr lang="en-IN" sz="2800" dirty="0"/>
          </a:p>
        </p:txBody>
      </p:sp>
    </p:spTree>
    <p:extLst>
      <p:ext uri="{BB962C8B-B14F-4D97-AF65-F5344CB8AC3E}">
        <p14:creationId xmlns:p14="http://schemas.microsoft.com/office/powerpoint/2010/main" val="3332411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0D27A-325D-C475-88F0-594A30841F48}"/>
              </a:ext>
            </a:extLst>
          </p:cNvPr>
          <p:cNvSpPr>
            <a:spLocks noGrp="1"/>
          </p:cNvSpPr>
          <p:nvPr>
            <p:ph type="title"/>
          </p:nvPr>
        </p:nvSpPr>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rPr>
              <a:t>RESREVATION AND BOOKING MANAGEMENT MODULE</a:t>
            </a:r>
            <a:endParaRPr lang="en-IN" sz="3600" b="1"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0FE12B80-8C84-D88D-52A0-6D76BC328FEF}"/>
              </a:ext>
            </a:extLst>
          </p:cNvPr>
          <p:cNvSpPr>
            <a:spLocks noGrp="1"/>
          </p:cNvSpPr>
          <p:nvPr>
            <p:ph type="sldNum" sz="quarter" idx="12"/>
          </p:nvPr>
        </p:nvSpPr>
        <p:spPr/>
        <p:txBody>
          <a:bodyPr/>
          <a:lstStyle/>
          <a:p>
            <a:fld id="{450F0944-767A-4BF4-9C2B-1BD0CC6FB92C}" type="slidenum">
              <a:rPr lang="en-IN" sz="3000" smtClean="0"/>
              <a:t>16</a:t>
            </a:fld>
            <a:endParaRPr lang="en-IN" sz="3000" dirty="0"/>
          </a:p>
        </p:txBody>
      </p:sp>
      <p:sp>
        <p:nvSpPr>
          <p:cNvPr id="4" name="TextBox 3">
            <a:extLst>
              <a:ext uri="{FF2B5EF4-FFF2-40B4-BE49-F238E27FC236}">
                <a16:creationId xmlns:a16="http://schemas.microsoft.com/office/drawing/2014/main" id="{7099F95E-09E5-8147-2EB8-B54782435B03}"/>
              </a:ext>
            </a:extLst>
          </p:cNvPr>
          <p:cNvSpPr txBox="1"/>
          <p:nvPr/>
        </p:nvSpPr>
        <p:spPr>
          <a:xfrm>
            <a:off x="1097280" y="2017392"/>
            <a:ext cx="10120359" cy="3892861"/>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This module handles the reservation process, allowing EV owners to pre-book charging slots based on their anticipated requirements.</a:t>
            </a:r>
          </a:p>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real-time updates on charging station availability, four toggles are used for the price variant based on EV owners booking each switch is for Morning, Afternoon, Evening and Night, this system reduces the crowd at stations in real-time.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8629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3858C-B3A2-1FE8-1FE1-F638EB477E9E}"/>
              </a:ext>
            </a:extLst>
          </p:cNvPr>
          <p:cNvSpPr>
            <a:spLocks noGrp="1"/>
          </p:cNvSpPr>
          <p:nvPr>
            <p:ph type="title"/>
          </p:nvPr>
        </p:nvSpPr>
        <p:spPr>
          <a:xfrm>
            <a:off x="1078030" y="286603"/>
            <a:ext cx="10058400" cy="1450757"/>
          </a:xfrm>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rPr>
              <a:t>RESOURCE OPTIMIZATION AND EFFICIENCY MODULE</a:t>
            </a:r>
            <a:endParaRPr lang="en-IN" sz="36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DB92FB-0626-8B62-0CF5-36427CD222A4}"/>
              </a:ext>
            </a:extLst>
          </p:cNvPr>
          <p:cNvSpPr>
            <a:spLocks noGrp="1"/>
          </p:cNvSpPr>
          <p:nvPr>
            <p:ph idx="1"/>
          </p:nvPr>
        </p:nvSpPr>
        <p:spPr>
          <a:xfrm>
            <a:off x="1193530" y="2057484"/>
            <a:ext cx="10058400" cy="3351908"/>
          </a:xfrm>
        </p:spPr>
        <p:txBody>
          <a:bodyPr>
            <a:noAutofit/>
          </a:bodyPr>
          <a:lstStyle/>
          <a:p>
            <a:pPr>
              <a:buClr>
                <a:schemeClr val="tx1"/>
              </a:buClr>
              <a:buFont typeface="Arial" panose="020B0604020202020204" pitchFamily="34" charset="0"/>
              <a:buChar char="•"/>
            </a:pPr>
            <a:endParaRPr lang="en-US"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r>
              <a:rPr lang="en-US"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This module focuses on optimizing the allocation of charging slots, reducing waiting times for EV owners, minimizing congestion, and overall improving the efficiency of the charging infrastructure.</a:t>
            </a:r>
          </a:p>
          <a:p>
            <a:pPr>
              <a:buClr>
                <a:schemeClr val="tx1"/>
              </a:buClr>
              <a:buFont typeface="Arial" panose="020B0604020202020204" pitchFamily="34" charset="0"/>
              <a:buChar char="•"/>
            </a:pPr>
            <a:r>
              <a:rPr lang="en-US"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It ensures that charging stations are utilized effectively while accommodating emergency vehicles seamlessly, Java is used for update  all the vehicle charged data in database securely.</a:t>
            </a:r>
            <a:endParaRPr lang="en-IN" sz="2800" dirty="0"/>
          </a:p>
        </p:txBody>
      </p:sp>
      <p:sp>
        <p:nvSpPr>
          <p:cNvPr id="4" name="Slide Number Placeholder 3">
            <a:extLst>
              <a:ext uri="{FF2B5EF4-FFF2-40B4-BE49-F238E27FC236}">
                <a16:creationId xmlns:a16="http://schemas.microsoft.com/office/drawing/2014/main" id="{4A974DE1-ECFB-A4E4-914D-A0188945078E}"/>
              </a:ext>
            </a:extLst>
          </p:cNvPr>
          <p:cNvSpPr>
            <a:spLocks noGrp="1"/>
          </p:cNvSpPr>
          <p:nvPr>
            <p:ph type="sldNum" sz="quarter" idx="12"/>
          </p:nvPr>
        </p:nvSpPr>
        <p:spPr/>
        <p:txBody>
          <a:bodyPr/>
          <a:lstStyle/>
          <a:p>
            <a:fld id="{450F0944-767A-4BF4-9C2B-1BD0CC6FB92C}" type="slidenum">
              <a:rPr lang="en-IN" sz="3000" smtClean="0"/>
              <a:t>17</a:t>
            </a:fld>
            <a:endParaRPr lang="en-IN" sz="3000" dirty="0"/>
          </a:p>
        </p:txBody>
      </p:sp>
    </p:spTree>
    <p:extLst>
      <p:ext uri="{BB962C8B-B14F-4D97-AF65-F5344CB8AC3E}">
        <p14:creationId xmlns:p14="http://schemas.microsoft.com/office/powerpoint/2010/main" val="1372678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46CBD-8FE5-31B1-6BEF-B250E47B9FD5}"/>
              </a:ext>
            </a:extLst>
          </p:cNvPr>
          <p:cNvSpPr>
            <a:spLocks noGrp="1"/>
          </p:cNvSpPr>
          <p:nvPr>
            <p:ph type="title"/>
          </p:nvPr>
        </p:nvSpPr>
        <p:spPr>
          <a:xfrm>
            <a:off x="1097280" y="286603"/>
            <a:ext cx="10058400" cy="702303"/>
          </a:xfrm>
          <a:ln>
            <a:solidFill>
              <a:schemeClr val="bg1"/>
            </a:solidFill>
          </a:ln>
        </p:spPr>
        <p:txBody>
          <a:bodyPr>
            <a:normAutofit fontScale="90000"/>
          </a:bodyPr>
          <a:lstStyle/>
          <a:p>
            <a:r>
              <a:rPr lang="en-US" b="1" dirty="0">
                <a:latin typeface="Times New Roman" panose="02020603050405020304" pitchFamily="18" charset="0"/>
                <a:cs typeface="Times New Roman" panose="02020603050405020304" pitchFamily="18" charset="0"/>
              </a:rPr>
              <a:t>USECASE DIAGRAM</a:t>
            </a:r>
            <a:endParaRPr lang="en-IN"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0ECBB8E-CB5C-A6C0-7343-D548674CF28E}"/>
              </a:ext>
            </a:extLst>
          </p:cNvPr>
          <p:cNvSpPr>
            <a:spLocks noGrp="1"/>
          </p:cNvSpPr>
          <p:nvPr>
            <p:ph type="sldNum" sz="quarter" idx="12"/>
          </p:nvPr>
        </p:nvSpPr>
        <p:spPr/>
        <p:txBody>
          <a:bodyPr/>
          <a:lstStyle/>
          <a:p>
            <a:fld id="{450F0944-767A-4BF4-9C2B-1BD0CC6FB92C}" type="slidenum">
              <a:rPr lang="en-IN" sz="3000" smtClean="0"/>
              <a:t>18</a:t>
            </a:fld>
            <a:endParaRPr lang="en-IN" sz="3000" dirty="0"/>
          </a:p>
        </p:txBody>
      </p:sp>
      <p:pic>
        <p:nvPicPr>
          <p:cNvPr id="121" name="Content Placeholder 120">
            <a:extLst>
              <a:ext uri="{FF2B5EF4-FFF2-40B4-BE49-F238E27FC236}">
                <a16:creationId xmlns:a16="http://schemas.microsoft.com/office/drawing/2014/main" id="{F2520F3D-BB73-C7BA-2B2A-7064C5F2F7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3408" y="1846263"/>
            <a:ext cx="2845509" cy="4022725"/>
          </a:xfrm>
        </p:spPr>
      </p:pic>
      <p:pic>
        <p:nvPicPr>
          <p:cNvPr id="125" name="Picture 124">
            <a:extLst>
              <a:ext uri="{FF2B5EF4-FFF2-40B4-BE49-F238E27FC236}">
                <a16:creationId xmlns:a16="http://schemas.microsoft.com/office/drawing/2014/main" id="{1D2E9B84-BFEB-2A0E-5840-4E02C79706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037" y="1000125"/>
            <a:ext cx="10829925" cy="4857750"/>
          </a:xfrm>
          <a:prstGeom prst="rect">
            <a:avLst/>
          </a:prstGeom>
        </p:spPr>
      </p:pic>
    </p:spTree>
    <p:extLst>
      <p:ext uri="{BB962C8B-B14F-4D97-AF65-F5344CB8AC3E}">
        <p14:creationId xmlns:p14="http://schemas.microsoft.com/office/powerpoint/2010/main" val="1855710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46CBD-8FE5-31B1-6BEF-B250E47B9FD5}"/>
              </a:ext>
            </a:extLst>
          </p:cNvPr>
          <p:cNvSpPr>
            <a:spLocks noGrp="1"/>
          </p:cNvSpPr>
          <p:nvPr>
            <p:ph type="title"/>
          </p:nvPr>
        </p:nvSpPr>
        <p:spPr>
          <a:xfrm>
            <a:off x="1097280" y="286603"/>
            <a:ext cx="10058400" cy="702303"/>
          </a:xfrm>
          <a:ln>
            <a:solidFill>
              <a:schemeClr val="bg1"/>
            </a:solidFill>
          </a:ln>
        </p:spPr>
        <p:txBody>
          <a:bodyPr>
            <a:normAutofit fontScale="90000"/>
          </a:bodyPr>
          <a:lstStyle/>
          <a:p>
            <a:r>
              <a:rPr lang="en-US" b="1" dirty="0">
                <a:latin typeface="Times New Roman" panose="02020603050405020304" pitchFamily="18" charset="0"/>
                <a:cs typeface="Times New Roman" panose="02020603050405020304" pitchFamily="18" charset="0"/>
              </a:rPr>
              <a:t>SEQUENCE DIAGRAM </a:t>
            </a:r>
            <a:endParaRPr lang="en-IN"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0ECBB8E-CB5C-A6C0-7343-D548674CF28E}"/>
              </a:ext>
            </a:extLst>
          </p:cNvPr>
          <p:cNvSpPr>
            <a:spLocks noGrp="1"/>
          </p:cNvSpPr>
          <p:nvPr>
            <p:ph type="sldNum" sz="quarter" idx="12"/>
          </p:nvPr>
        </p:nvSpPr>
        <p:spPr/>
        <p:txBody>
          <a:bodyPr/>
          <a:lstStyle/>
          <a:p>
            <a:fld id="{450F0944-767A-4BF4-9C2B-1BD0CC6FB92C}" type="slidenum">
              <a:rPr lang="en-IN" sz="3000" smtClean="0"/>
              <a:t>19</a:t>
            </a:fld>
            <a:endParaRPr lang="en-IN" sz="3000" dirty="0"/>
          </a:p>
        </p:txBody>
      </p:sp>
      <p:pic>
        <p:nvPicPr>
          <p:cNvPr id="121" name="Content Placeholder 120">
            <a:extLst>
              <a:ext uri="{FF2B5EF4-FFF2-40B4-BE49-F238E27FC236}">
                <a16:creationId xmlns:a16="http://schemas.microsoft.com/office/drawing/2014/main" id="{F2520F3D-BB73-C7BA-2B2A-7064C5F2F7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3408" y="1846263"/>
            <a:ext cx="2845509" cy="4022725"/>
          </a:xfrm>
        </p:spPr>
      </p:pic>
      <p:pic>
        <p:nvPicPr>
          <p:cNvPr id="7" name="Picture 6">
            <a:extLst>
              <a:ext uri="{FF2B5EF4-FFF2-40B4-BE49-F238E27FC236}">
                <a16:creationId xmlns:a16="http://schemas.microsoft.com/office/drawing/2014/main" id="{CFE4A2C4-C262-2290-5A79-7E1537265E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846" y="1426865"/>
            <a:ext cx="10866995" cy="4614210"/>
          </a:xfrm>
          <a:prstGeom prst="rect">
            <a:avLst/>
          </a:prstGeom>
        </p:spPr>
      </p:pic>
    </p:spTree>
    <p:extLst>
      <p:ext uri="{BB962C8B-B14F-4D97-AF65-F5344CB8AC3E}">
        <p14:creationId xmlns:p14="http://schemas.microsoft.com/office/powerpoint/2010/main" val="3875759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D3BC69-17C3-D88F-08F9-0A0EABC5EC1B}"/>
              </a:ext>
            </a:extLst>
          </p:cNvPr>
          <p:cNvSpPr txBox="1"/>
          <p:nvPr/>
        </p:nvSpPr>
        <p:spPr>
          <a:xfrm>
            <a:off x="945682" y="522214"/>
            <a:ext cx="10300635" cy="5401479"/>
          </a:xfrm>
          <a:prstGeom prst="rect">
            <a:avLst/>
          </a:prstGeom>
          <a:noFill/>
          <a:ln>
            <a:solidFill>
              <a:schemeClr val="bg1"/>
            </a:solidFill>
          </a:ln>
        </p:spPr>
        <p:txBody>
          <a:bodyPr wrap="square" rtlCol="0">
            <a:spAutoFit/>
          </a:bodyPr>
          <a:lstStyle/>
          <a:p>
            <a:r>
              <a:rPr lang="en-IN" sz="4000" b="1" dirty="0">
                <a:latin typeface="Times New Roman" panose="02020603050405020304" pitchFamily="18" charset="0"/>
                <a:cs typeface="Times New Roman" panose="02020603050405020304" pitchFamily="18" charset="0"/>
              </a:rPr>
              <a:t>OBJECTIVES </a:t>
            </a:r>
          </a:p>
          <a:p>
            <a:endParaRPr lang="en-US" sz="2500" kern="100" cap="none" dirty="0">
              <a:solidFill>
                <a:schemeClr val="tx1"/>
              </a:solidFill>
              <a:effectLst/>
              <a:latin typeface="Times New Roman" panose="02020603050405020304" pitchFamily="18" charset="0"/>
              <a:ea typeface="NSimSun" panose="02010609030101010101" pitchFamily="49" charset="-122"/>
              <a:cs typeface="Times New Roman" panose="02020603050405020304" pitchFamily="18" charset="0"/>
            </a:endParaRPr>
          </a:p>
          <a:p>
            <a:pPr marL="342900" indent="-342900" algn="just">
              <a:buFont typeface="Arial" panose="020B0604020202020204" pitchFamily="34" charset="0"/>
              <a:buChar char="•"/>
            </a:pPr>
            <a:r>
              <a:rPr lang="en-US" sz="2800" kern="100" cap="none" dirty="0">
                <a:solidFill>
                  <a:schemeClr val="tx1"/>
                </a:solidFill>
                <a:effectLst/>
                <a:latin typeface="Times New Roman" panose="02020603050405020304" pitchFamily="18" charset="0"/>
                <a:ea typeface="NSimSun" panose="02010609030101010101" pitchFamily="49" charset="-122"/>
                <a:cs typeface="Times New Roman" panose="02020603050405020304" pitchFamily="18" charset="0"/>
              </a:rPr>
              <a:t>Implement a priority-based EV charging strategy to manage EV load demands and minimize grid peak load.</a:t>
            </a:r>
          </a:p>
          <a:p>
            <a:pPr marL="342900" indent="-342900" algn="just">
              <a:buFont typeface="Arial" panose="020B0604020202020204" pitchFamily="34" charset="0"/>
              <a:buChar char="•"/>
            </a:pPr>
            <a:r>
              <a:rPr lang="en-US" sz="2800" kern="100" cap="none" dirty="0">
                <a:solidFill>
                  <a:schemeClr val="tx1"/>
                </a:solidFill>
                <a:effectLst/>
                <a:latin typeface="Times New Roman" panose="02020603050405020304" pitchFamily="18" charset="0"/>
                <a:ea typeface="NSimSun" panose="02010609030101010101" pitchFamily="49" charset="-122"/>
                <a:cs typeface="Times New Roman" panose="02020603050405020304" pitchFamily="18" charset="0"/>
              </a:rPr>
              <a:t>Develop a scheduling strategy for efficient charging and discharging of EVs based on user-selected priority levels.</a:t>
            </a:r>
          </a:p>
          <a:p>
            <a:pPr marL="342900" indent="-342900" algn="just">
              <a:buFont typeface="Arial" panose="020B0604020202020204" pitchFamily="34" charset="0"/>
              <a:buChar char="•"/>
            </a:pPr>
            <a:r>
              <a:rPr lang="en-US" sz="2800" kern="100" cap="none" dirty="0">
                <a:solidFill>
                  <a:schemeClr val="tx1"/>
                </a:solidFill>
                <a:effectLst/>
                <a:latin typeface="Times New Roman" panose="02020603050405020304" pitchFamily="18" charset="0"/>
                <a:ea typeface="NSimSun" panose="02010609030101010101" pitchFamily="49" charset="-122"/>
                <a:cs typeface="Times New Roman" panose="02020603050405020304" pitchFamily="18" charset="0"/>
              </a:rPr>
              <a:t>Design a charging station strategy to balance the grid load and shift EV charging to off-peak hours.</a:t>
            </a:r>
          </a:p>
          <a:p>
            <a:pPr marL="342900" indent="-342900" algn="just">
              <a:buFont typeface="Arial" panose="020B0604020202020204" pitchFamily="34" charset="0"/>
              <a:buChar char="•"/>
            </a:pPr>
            <a:r>
              <a:rPr lang="en-US" sz="2800" kern="100" cap="none" dirty="0">
                <a:solidFill>
                  <a:schemeClr val="tx1"/>
                </a:solidFill>
                <a:effectLst/>
                <a:latin typeface="Times New Roman" panose="02020603050405020304" pitchFamily="18" charset="0"/>
                <a:ea typeface="NSimSun" panose="02010609030101010101" pitchFamily="49" charset="-122"/>
                <a:cs typeface="Times New Roman" panose="02020603050405020304" pitchFamily="18" charset="0"/>
              </a:rPr>
              <a:t>Propose a priority-based pre-booking system that enables emergency vehicle accessibility to charging stations.</a:t>
            </a:r>
          </a:p>
          <a:p>
            <a:pPr marL="342900" indent="-342900" algn="just">
              <a:buFont typeface="Arial" panose="020B0604020202020204" pitchFamily="34" charset="0"/>
              <a:buChar char="•"/>
            </a:pPr>
            <a:r>
              <a:rPr lang="en-US" sz="2800" kern="100" cap="none" dirty="0">
                <a:solidFill>
                  <a:schemeClr val="tx1"/>
                </a:solidFill>
                <a:effectLst/>
                <a:latin typeface="Times New Roman" panose="02020603050405020304" pitchFamily="18" charset="0"/>
                <a:ea typeface="NSimSun" panose="02010609030101010101" pitchFamily="49" charset="-122"/>
                <a:cs typeface="Times New Roman" panose="02020603050405020304" pitchFamily="18" charset="0"/>
              </a:rPr>
              <a:t>Utilize advanced reservation mechanisms in the pre-booking system to allocate charging slots to EV owners based on their priority level.</a:t>
            </a:r>
          </a:p>
        </p:txBody>
      </p:sp>
      <p:sp>
        <p:nvSpPr>
          <p:cNvPr id="2" name="Slide Number Placeholder 1">
            <a:extLst>
              <a:ext uri="{FF2B5EF4-FFF2-40B4-BE49-F238E27FC236}">
                <a16:creationId xmlns:a16="http://schemas.microsoft.com/office/drawing/2014/main" id="{3B7F58C2-9130-6F3B-8DD5-BE8B6E6A3B11}"/>
              </a:ext>
            </a:extLst>
          </p:cNvPr>
          <p:cNvSpPr>
            <a:spLocks noGrp="1"/>
          </p:cNvSpPr>
          <p:nvPr>
            <p:ph type="sldNum" sz="quarter" idx="12"/>
          </p:nvPr>
        </p:nvSpPr>
        <p:spPr/>
        <p:txBody>
          <a:bodyPr/>
          <a:lstStyle/>
          <a:p>
            <a:fld id="{450F0944-767A-4BF4-9C2B-1BD0CC6FB92C}" type="slidenum">
              <a:rPr lang="en-IN" sz="3000" smtClean="0"/>
              <a:t>2</a:t>
            </a:fld>
            <a:endParaRPr lang="en-IN" sz="3000" dirty="0"/>
          </a:p>
        </p:txBody>
      </p:sp>
    </p:spTree>
    <p:extLst>
      <p:ext uri="{BB962C8B-B14F-4D97-AF65-F5344CB8AC3E}">
        <p14:creationId xmlns:p14="http://schemas.microsoft.com/office/powerpoint/2010/main" val="2696880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46CBD-8FE5-31B1-6BEF-B250E47B9FD5}"/>
              </a:ext>
            </a:extLst>
          </p:cNvPr>
          <p:cNvSpPr>
            <a:spLocks noGrp="1"/>
          </p:cNvSpPr>
          <p:nvPr>
            <p:ph type="title"/>
          </p:nvPr>
        </p:nvSpPr>
        <p:spPr>
          <a:xfrm>
            <a:off x="1097280" y="286603"/>
            <a:ext cx="10058400" cy="702303"/>
          </a:xfrm>
          <a:ln>
            <a:solidFill>
              <a:schemeClr val="bg1"/>
            </a:solidFill>
          </a:ln>
        </p:spPr>
        <p:txBody>
          <a:bodyPr>
            <a:normAutofit fontScale="90000"/>
          </a:bodyPr>
          <a:lstStyle/>
          <a:p>
            <a:r>
              <a:rPr lang="en-US" b="1" dirty="0">
                <a:latin typeface="Times New Roman" panose="02020603050405020304" pitchFamily="18" charset="0"/>
                <a:cs typeface="Times New Roman" panose="02020603050405020304" pitchFamily="18" charset="0"/>
              </a:rPr>
              <a:t>DATAFLOW DIAGRAM</a:t>
            </a:r>
            <a:endParaRPr lang="en-IN"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0ECBB8E-CB5C-A6C0-7343-D548674CF28E}"/>
              </a:ext>
            </a:extLst>
          </p:cNvPr>
          <p:cNvSpPr>
            <a:spLocks noGrp="1"/>
          </p:cNvSpPr>
          <p:nvPr>
            <p:ph type="sldNum" sz="quarter" idx="12"/>
          </p:nvPr>
        </p:nvSpPr>
        <p:spPr/>
        <p:txBody>
          <a:bodyPr/>
          <a:lstStyle/>
          <a:p>
            <a:fld id="{450F0944-767A-4BF4-9C2B-1BD0CC6FB92C}" type="slidenum">
              <a:rPr lang="en-IN" sz="3000" smtClean="0"/>
              <a:t>20</a:t>
            </a:fld>
            <a:endParaRPr lang="en-IN" sz="3000" dirty="0"/>
          </a:p>
        </p:txBody>
      </p:sp>
      <p:pic>
        <p:nvPicPr>
          <p:cNvPr id="121" name="Content Placeholder 120">
            <a:extLst>
              <a:ext uri="{FF2B5EF4-FFF2-40B4-BE49-F238E27FC236}">
                <a16:creationId xmlns:a16="http://schemas.microsoft.com/office/drawing/2014/main" id="{F2520F3D-BB73-C7BA-2B2A-7064C5F2F7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3408" y="1846263"/>
            <a:ext cx="2845509" cy="4022725"/>
          </a:xfrm>
        </p:spPr>
      </p:pic>
      <p:pic>
        <p:nvPicPr>
          <p:cNvPr id="5" name="Picture 4">
            <a:extLst>
              <a:ext uri="{FF2B5EF4-FFF2-40B4-BE49-F238E27FC236}">
                <a16:creationId xmlns:a16="http://schemas.microsoft.com/office/drawing/2014/main" id="{B6C4F161-7219-0B87-0E01-E28FFCD5BE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96775"/>
            <a:ext cx="10955104" cy="4855140"/>
          </a:xfrm>
          <a:prstGeom prst="rect">
            <a:avLst/>
          </a:prstGeom>
        </p:spPr>
      </p:pic>
    </p:spTree>
    <p:extLst>
      <p:ext uri="{BB962C8B-B14F-4D97-AF65-F5344CB8AC3E}">
        <p14:creationId xmlns:p14="http://schemas.microsoft.com/office/powerpoint/2010/main" val="2538269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3F3539-7289-5DAA-7F51-CD71EC9CBF22}"/>
              </a:ext>
            </a:extLst>
          </p:cNvPr>
          <p:cNvSpPr txBox="1"/>
          <p:nvPr/>
        </p:nvSpPr>
        <p:spPr>
          <a:xfrm>
            <a:off x="645459" y="564776"/>
            <a:ext cx="9466729"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BLOCK DIAGRAM </a:t>
            </a:r>
            <a:endParaRPr lang="en-IN"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08E68B6-8D20-770A-7493-E51DEACF115D}"/>
              </a:ext>
            </a:extLst>
          </p:cNvPr>
          <p:cNvSpPr>
            <a:spLocks noGrp="1"/>
          </p:cNvSpPr>
          <p:nvPr>
            <p:ph type="sldNum" sz="quarter" idx="12"/>
          </p:nvPr>
        </p:nvSpPr>
        <p:spPr/>
        <p:txBody>
          <a:bodyPr/>
          <a:lstStyle/>
          <a:p>
            <a:fld id="{450F0944-767A-4BF4-9C2B-1BD0CC6FB92C}" type="slidenum">
              <a:rPr lang="en-IN" sz="3000" smtClean="0"/>
              <a:t>21</a:t>
            </a:fld>
            <a:endParaRPr lang="en-IN" sz="3000" dirty="0"/>
          </a:p>
        </p:txBody>
      </p:sp>
      <p:pic>
        <p:nvPicPr>
          <p:cNvPr id="116" name="Picture 1">
            <a:extLst>
              <a:ext uri="{FF2B5EF4-FFF2-40B4-BE49-F238E27FC236}">
                <a16:creationId xmlns:a16="http://schemas.microsoft.com/office/drawing/2014/main" id="{C872A531-0B8B-509A-7E29-FD2DC490CC54}"/>
              </a:ext>
            </a:extLst>
          </p:cNvPr>
          <p:cNvPicPr>
            <a:picLocks noChangeAspect="1" noChangeArrowheads="1"/>
          </p:cNvPicPr>
          <p:nvPr/>
        </p:nvPicPr>
        <p:blipFill>
          <a:blip r:embed="rId2" cstate="print"/>
          <a:srcRect/>
          <a:stretch>
            <a:fillRect/>
          </a:stretch>
        </p:blipFill>
        <p:spPr bwMode="auto">
          <a:xfrm>
            <a:off x="1903957" y="1716066"/>
            <a:ext cx="6826684" cy="4020855"/>
          </a:xfrm>
          <a:prstGeom prst="rect">
            <a:avLst/>
          </a:prstGeom>
          <a:noFill/>
          <a:ln w="9525">
            <a:noFill/>
            <a:miter lim="800000"/>
            <a:headEnd/>
            <a:tailEnd/>
          </a:ln>
        </p:spPr>
      </p:pic>
    </p:spTree>
    <p:extLst>
      <p:ext uri="{BB962C8B-B14F-4D97-AF65-F5344CB8AC3E}">
        <p14:creationId xmlns:p14="http://schemas.microsoft.com/office/powerpoint/2010/main" val="3507119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B56D81-191C-0E8B-421B-4AA6DD9EF5A2}"/>
              </a:ext>
            </a:extLst>
          </p:cNvPr>
          <p:cNvSpPr txBox="1"/>
          <p:nvPr/>
        </p:nvSpPr>
        <p:spPr>
          <a:xfrm>
            <a:off x="1318662" y="2318435"/>
            <a:ext cx="10154652" cy="3077766"/>
          </a:xfrm>
          <a:prstGeom prst="rect">
            <a:avLst/>
          </a:prstGeom>
          <a:noFill/>
        </p:spPr>
        <p:txBody>
          <a:bodyPr wrap="square" rtlCol="0">
            <a:spAutoFit/>
          </a:bodyPr>
          <a:lstStyle/>
          <a:p>
            <a:r>
              <a:rPr lang="en-IN" sz="3000" dirty="0">
                <a:latin typeface="Times New Roman" panose="02020603050405020304" pitchFamily="18" charset="0"/>
                <a:cs typeface="Times New Roman" panose="02020603050405020304" pitchFamily="18" charset="0"/>
              </a:rPr>
              <a:t>SOFTWARE REQUIREMENTS: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a:p>
            <a:pPr marL="0" indent="0">
              <a:buNone/>
            </a:pPr>
            <a:endParaRPr lang="en-IN" sz="2300" dirty="0">
              <a:latin typeface="Times New Roman" panose="02020603050405020304" pitchFamily="18" charset="0"/>
              <a:cs typeface="Times New Roman" panose="02020603050405020304" pitchFamily="18" charset="0"/>
            </a:endParaRPr>
          </a:p>
          <a:p>
            <a:pPr marL="0" indent="0">
              <a:buNone/>
            </a:pPr>
            <a:r>
              <a:rPr lang="en-IN" sz="2300" dirty="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Arduino Software Ide.</a:t>
            </a:r>
          </a:p>
          <a:p>
            <a:pPr marL="0" indent="0">
              <a:buNone/>
            </a:pPr>
            <a:r>
              <a:rPr lang="en-US" sz="2300" dirty="0">
                <a:latin typeface="Times New Roman" panose="02020603050405020304" pitchFamily="18" charset="0"/>
                <a:cs typeface="Times New Roman" panose="02020603050405020304" pitchFamily="18" charset="0"/>
              </a:rPr>
              <a:t>				   Embedded C Language </a:t>
            </a:r>
          </a:p>
          <a:p>
            <a:pPr marL="0" indent="0">
              <a:buNone/>
            </a:pPr>
            <a:r>
              <a:rPr lang="en-US" sz="2300" dirty="0">
                <a:latin typeface="Times New Roman" panose="02020603050405020304" pitchFamily="18" charset="0"/>
                <a:cs typeface="Times New Roman" panose="02020603050405020304" pitchFamily="18" charset="0"/>
              </a:rPr>
              <a:t>                            Java Language</a:t>
            </a:r>
            <a:endParaRPr lang="en-IN" sz="23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DDEE712-E4B3-DE63-B18C-73C5592256A8}"/>
              </a:ext>
            </a:extLst>
          </p:cNvPr>
          <p:cNvSpPr txBox="1"/>
          <p:nvPr/>
        </p:nvSpPr>
        <p:spPr>
          <a:xfrm>
            <a:off x="1116531" y="1123245"/>
            <a:ext cx="9731141"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SYSTEM REQUIREMENTS</a:t>
            </a:r>
          </a:p>
        </p:txBody>
      </p:sp>
      <p:sp>
        <p:nvSpPr>
          <p:cNvPr id="2" name="Slide Number Placeholder 1">
            <a:extLst>
              <a:ext uri="{FF2B5EF4-FFF2-40B4-BE49-F238E27FC236}">
                <a16:creationId xmlns:a16="http://schemas.microsoft.com/office/drawing/2014/main" id="{FB7A3D44-AD2F-D3BC-284F-9C7BB7D1CC00}"/>
              </a:ext>
            </a:extLst>
          </p:cNvPr>
          <p:cNvSpPr>
            <a:spLocks noGrp="1"/>
          </p:cNvSpPr>
          <p:nvPr>
            <p:ph type="sldNum" sz="quarter" idx="12"/>
          </p:nvPr>
        </p:nvSpPr>
        <p:spPr/>
        <p:txBody>
          <a:bodyPr/>
          <a:lstStyle/>
          <a:p>
            <a:fld id="{450F0944-767A-4BF4-9C2B-1BD0CC6FB92C}" type="slidenum">
              <a:rPr lang="en-IN" sz="3000" smtClean="0"/>
              <a:t>22</a:t>
            </a:fld>
            <a:endParaRPr lang="en-IN" sz="3000" dirty="0"/>
          </a:p>
        </p:txBody>
      </p:sp>
    </p:spTree>
    <p:extLst>
      <p:ext uri="{BB962C8B-B14F-4D97-AF65-F5344CB8AC3E}">
        <p14:creationId xmlns:p14="http://schemas.microsoft.com/office/powerpoint/2010/main" val="386457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CE3894-9F7B-6D92-D574-532E8612EBE0}"/>
              </a:ext>
            </a:extLst>
          </p:cNvPr>
          <p:cNvSpPr txBox="1"/>
          <p:nvPr/>
        </p:nvSpPr>
        <p:spPr>
          <a:xfrm>
            <a:off x="806824" y="766482"/>
            <a:ext cx="10300447" cy="923330"/>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SYSTEM REQUIREMENTS</a:t>
            </a:r>
          </a:p>
          <a:p>
            <a:endParaRPr lang="en-IN" dirty="0"/>
          </a:p>
        </p:txBody>
      </p:sp>
      <p:sp>
        <p:nvSpPr>
          <p:cNvPr id="3" name="TextBox 2">
            <a:extLst>
              <a:ext uri="{FF2B5EF4-FFF2-40B4-BE49-F238E27FC236}">
                <a16:creationId xmlns:a16="http://schemas.microsoft.com/office/drawing/2014/main" id="{2548051F-C746-5BDF-4415-CE056A7AC812}"/>
              </a:ext>
            </a:extLst>
          </p:cNvPr>
          <p:cNvSpPr txBox="1"/>
          <p:nvPr/>
        </p:nvSpPr>
        <p:spPr>
          <a:xfrm>
            <a:off x="806824" y="1586753"/>
            <a:ext cx="8041341" cy="553998"/>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HARDWARE REQUIREMENTS</a:t>
            </a:r>
            <a:endParaRPr lang="en-IN" sz="3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877C45B-E6B6-6FD5-4BF1-500DE4E94B41}"/>
              </a:ext>
            </a:extLst>
          </p:cNvPr>
          <p:cNvSpPr txBox="1"/>
          <p:nvPr/>
        </p:nvSpPr>
        <p:spPr>
          <a:xfrm>
            <a:off x="806824" y="2258917"/>
            <a:ext cx="4464424" cy="3631763"/>
          </a:xfrm>
          <a:prstGeom prst="rect">
            <a:avLst/>
          </a:prstGeom>
          <a:noFill/>
        </p:spPr>
        <p:txBody>
          <a:bodyPr wrap="square" rtlCol="0">
            <a:spAutoFit/>
          </a:bodyPr>
          <a:lstStyle/>
          <a:p>
            <a:pPr lvl="2"/>
            <a:r>
              <a:rPr lang="en-US" sz="2300" dirty="0">
                <a:latin typeface="Times New Roman" panose="02020603050405020304" pitchFamily="18" charset="0"/>
                <a:cs typeface="Times New Roman" panose="02020603050405020304" pitchFamily="18" charset="0"/>
              </a:rPr>
              <a:t>ARDUINO UNO  </a:t>
            </a:r>
          </a:p>
          <a:p>
            <a:pPr lvl="2"/>
            <a:r>
              <a:rPr lang="en-US" sz="2300" dirty="0">
                <a:latin typeface="Times New Roman" panose="02020603050405020304" pitchFamily="18" charset="0"/>
                <a:cs typeface="Times New Roman" panose="02020603050405020304" pitchFamily="18" charset="0"/>
              </a:rPr>
              <a:t>LCD  </a:t>
            </a:r>
          </a:p>
          <a:p>
            <a:pPr lvl="2"/>
            <a:r>
              <a:rPr lang="en-US" sz="2300" dirty="0">
                <a:latin typeface="Times New Roman" panose="02020603050405020304" pitchFamily="18" charset="0"/>
                <a:cs typeface="Times New Roman" panose="02020603050405020304" pitchFamily="18" charset="0"/>
              </a:rPr>
              <a:t>POWER SUPPLY  </a:t>
            </a:r>
          </a:p>
          <a:p>
            <a:pPr lvl="2"/>
            <a:r>
              <a:rPr lang="en-US" sz="2300" dirty="0">
                <a:latin typeface="Times New Roman" panose="02020603050405020304" pitchFamily="18" charset="0"/>
                <a:cs typeface="Times New Roman" panose="02020603050405020304" pitchFamily="18" charset="0"/>
              </a:rPr>
              <a:t>IR SENSOR  </a:t>
            </a:r>
          </a:p>
          <a:p>
            <a:pPr lvl="2"/>
            <a:r>
              <a:rPr lang="en-US" sz="2300" dirty="0">
                <a:latin typeface="Times New Roman" panose="02020603050405020304" pitchFamily="18" charset="0"/>
                <a:cs typeface="Times New Roman" panose="02020603050405020304" pitchFamily="18" charset="0"/>
              </a:rPr>
              <a:t>TOGGLE SWITCH  </a:t>
            </a:r>
          </a:p>
          <a:p>
            <a:pPr lvl="2"/>
            <a:r>
              <a:rPr lang="en-US" sz="2300" dirty="0">
                <a:latin typeface="Times New Roman" panose="02020603050405020304" pitchFamily="18" charset="0"/>
                <a:cs typeface="Times New Roman" panose="02020603050405020304" pitchFamily="18" charset="0"/>
              </a:rPr>
              <a:t>FIRE/FLAME SENSOR  </a:t>
            </a:r>
          </a:p>
          <a:p>
            <a:pPr lvl="2"/>
            <a:r>
              <a:rPr lang="en-US" sz="2300" dirty="0">
                <a:latin typeface="Times New Roman" panose="02020603050405020304" pitchFamily="18" charset="0"/>
                <a:cs typeface="Times New Roman" panose="02020603050405020304" pitchFamily="18" charset="0"/>
              </a:rPr>
              <a:t>ESP-12E MICROCONTROLLER  </a:t>
            </a:r>
          </a:p>
          <a:p>
            <a:pPr lvl="2"/>
            <a:r>
              <a:rPr lang="en-US" sz="2300" dirty="0">
                <a:latin typeface="Times New Roman" panose="02020603050405020304" pitchFamily="18" charset="0"/>
                <a:cs typeface="Times New Roman" panose="02020603050405020304" pitchFamily="18" charset="0"/>
              </a:rPr>
              <a:t>SINGLE-CHIP USB-TO-UART BRIDGE </a:t>
            </a:r>
            <a:endParaRPr lang="en-IN" dirty="0"/>
          </a:p>
        </p:txBody>
      </p:sp>
      <p:sp>
        <p:nvSpPr>
          <p:cNvPr id="6" name="Slide Number Placeholder 5">
            <a:extLst>
              <a:ext uri="{FF2B5EF4-FFF2-40B4-BE49-F238E27FC236}">
                <a16:creationId xmlns:a16="http://schemas.microsoft.com/office/drawing/2014/main" id="{46814BD3-C411-5701-68B9-371B4BF9D1ED}"/>
              </a:ext>
            </a:extLst>
          </p:cNvPr>
          <p:cNvSpPr>
            <a:spLocks noGrp="1"/>
          </p:cNvSpPr>
          <p:nvPr>
            <p:ph type="sldNum" sz="quarter" idx="12"/>
          </p:nvPr>
        </p:nvSpPr>
        <p:spPr/>
        <p:txBody>
          <a:bodyPr/>
          <a:lstStyle/>
          <a:p>
            <a:fld id="{450F0944-767A-4BF4-9C2B-1BD0CC6FB92C}" type="slidenum">
              <a:rPr lang="en-IN" sz="3000" smtClean="0"/>
              <a:t>23</a:t>
            </a:fld>
            <a:endParaRPr lang="en-IN" sz="3000" dirty="0"/>
          </a:p>
        </p:txBody>
      </p:sp>
    </p:spTree>
    <p:extLst>
      <p:ext uri="{BB962C8B-B14F-4D97-AF65-F5344CB8AC3E}">
        <p14:creationId xmlns:p14="http://schemas.microsoft.com/office/powerpoint/2010/main" val="2239845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3F3539-7289-5DAA-7F51-CD71EC9CBF22}"/>
              </a:ext>
            </a:extLst>
          </p:cNvPr>
          <p:cNvSpPr txBox="1"/>
          <p:nvPr/>
        </p:nvSpPr>
        <p:spPr>
          <a:xfrm>
            <a:off x="645459" y="564776"/>
            <a:ext cx="9466729"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DEMO SLIDES</a:t>
            </a:r>
            <a:endParaRPr lang="en-IN"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08E68B6-8D20-770A-7493-E51DEACF115D}"/>
              </a:ext>
            </a:extLst>
          </p:cNvPr>
          <p:cNvSpPr>
            <a:spLocks noGrp="1"/>
          </p:cNvSpPr>
          <p:nvPr>
            <p:ph type="sldNum" sz="quarter" idx="12"/>
          </p:nvPr>
        </p:nvSpPr>
        <p:spPr/>
        <p:txBody>
          <a:bodyPr/>
          <a:lstStyle/>
          <a:p>
            <a:fld id="{450F0944-767A-4BF4-9C2B-1BD0CC6FB92C}" type="slidenum">
              <a:rPr lang="en-IN" sz="3000" smtClean="0"/>
              <a:t>24</a:t>
            </a:fld>
            <a:endParaRPr lang="en-IN" sz="3000" dirty="0"/>
          </a:p>
        </p:txBody>
      </p:sp>
      <p:pic>
        <p:nvPicPr>
          <p:cNvPr id="5" name="Picture 4">
            <a:extLst>
              <a:ext uri="{FF2B5EF4-FFF2-40B4-BE49-F238E27FC236}">
                <a16:creationId xmlns:a16="http://schemas.microsoft.com/office/drawing/2014/main" id="{BA2C0E54-E73E-EF1D-B0A2-F4F7F76037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627" y="1753643"/>
            <a:ext cx="5386190" cy="3543593"/>
          </a:xfrm>
          <a:prstGeom prst="rect">
            <a:avLst/>
          </a:prstGeom>
        </p:spPr>
      </p:pic>
      <p:pic>
        <p:nvPicPr>
          <p:cNvPr id="8" name="Picture 7">
            <a:extLst>
              <a:ext uri="{FF2B5EF4-FFF2-40B4-BE49-F238E27FC236}">
                <a16:creationId xmlns:a16="http://schemas.microsoft.com/office/drawing/2014/main" id="{C7A782B1-276E-8D76-383E-AF374FA8B0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753643"/>
            <a:ext cx="5575840" cy="3543594"/>
          </a:xfrm>
          <a:prstGeom prst="rect">
            <a:avLst/>
          </a:prstGeom>
        </p:spPr>
      </p:pic>
    </p:spTree>
    <p:extLst>
      <p:ext uri="{BB962C8B-B14F-4D97-AF65-F5344CB8AC3E}">
        <p14:creationId xmlns:p14="http://schemas.microsoft.com/office/powerpoint/2010/main" val="28375858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08E68B6-8D20-770A-7493-E51DEACF115D}"/>
              </a:ext>
            </a:extLst>
          </p:cNvPr>
          <p:cNvSpPr>
            <a:spLocks noGrp="1"/>
          </p:cNvSpPr>
          <p:nvPr>
            <p:ph type="sldNum" sz="quarter" idx="12"/>
          </p:nvPr>
        </p:nvSpPr>
        <p:spPr/>
        <p:txBody>
          <a:bodyPr/>
          <a:lstStyle/>
          <a:p>
            <a:fld id="{450F0944-767A-4BF4-9C2B-1BD0CC6FB92C}" type="slidenum">
              <a:rPr lang="en-IN" sz="3000" smtClean="0"/>
              <a:t>25</a:t>
            </a:fld>
            <a:endParaRPr lang="en-IN" sz="3000" dirty="0"/>
          </a:p>
        </p:txBody>
      </p:sp>
      <p:pic>
        <p:nvPicPr>
          <p:cNvPr id="8" name="Picture 7">
            <a:extLst>
              <a:ext uri="{FF2B5EF4-FFF2-40B4-BE49-F238E27FC236}">
                <a16:creationId xmlns:a16="http://schemas.microsoft.com/office/drawing/2014/main" id="{ACA19402-7757-E3C1-BBA5-8AC4A039D03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69509" y="1100586"/>
            <a:ext cx="5826491" cy="3829051"/>
          </a:xfrm>
          <a:prstGeom prst="rect">
            <a:avLst/>
          </a:prstGeom>
        </p:spPr>
      </p:pic>
      <p:pic>
        <p:nvPicPr>
          <p:cNvPr id="3" name="Picture 2">
            <a:extLst>
              <a:ext uri="{FF2B5EF4-FFF2-40B4-BE49-F238E27FC236}">
                <a16:creationId xmlns:a16="http://schemas.microsoft.com/office/drawing/2014/main" id="{C6C46524-D847-F78D-DC9F-FDEF6D0B12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6046" y="1100588"/>
            <a:ext cx="5656445" cy="3829050"/>
          </a:xfrm>
          <a:prstGeom prst="rect">
            <a:avLst/>
          </a:prstGeom>
        </p:spPr>
      </p:pic>
      <mc:AlternateContent xmlns:mc="http://schemas.openxmlformats.org/markup-compatibility/2006">
        <mc:Choice xmlns:p14="http://schemas.microsoft.com/office/powerpoint/2010/main" Requires="p14">
          <p:contentPart p14:bwMode="auto" r:id="rId4">
            <p14:nvContentPartPr>
              <p14:cNvPr id="14" name="Ink 13">
                <a:extLst>
                  <a:ext uri="{FF2B5EF4-FFF2-40B4-BE49-F238E27FC236}">
                    <a16:creationId xmlns:a16="http://schemas.microsoft.com/office/drawing/2014/main" id="{98010DEA-BEE7-EB7F-B4B1-14916CC16D83}"/>
                  </a:ext>
                </a:extLst>
              </p14:cNvPr>
              <p14:cNvContentPartPr/>
              <p14:nvPr/>
            </p14:nvContentPartPr>
            <p14:xfrm>
              <a:off x="8460341" y="1915238"/>
              <a:ext cx="4320" cy="274320"/>
            </p14:xfrm>
          </p:contentPart>
        </mc:Choice>
        <mc:Fallback>
          <p:pic>
            <p:nvPicPr>
              <p:cNvPr id="14" name="Ink 13">
                <a:extLst>
                  <a:ext uri="{FF2B5EF4-FFF2-40B4-BE49-F238E27FC236}">
                    <a16:creationId xmlns:a16="http://schemas.microsoft.com/office/drawing/2014/main" id="{98010DEA-BEE7-EB7F-B4B1-14916CC16D83}"/>
                  </a:ext>
                </a:extLst>
              </p:cNvPr>
              <p:cNvPicPr/>
              <p:nvPr/>
            </p:nvPicPr>
            <p:blipFill>
              <a:blip r:embed="rId5"/>
              <a:stretch>
                <a:fillRect/>
              </a:stretch>
            </p:blipFill>
            <p:spPr>
              <a:xfrm>
                <a:off x="8454221" y="1909118"/>
                <a:ext cx="1656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5" name="Ink 14">
                <a:extLst>
                  <a:ext uri="{FF2B5EF4-FFF2-40B4-BE49-F238E27FC236}">
                    <a16:creationId xmlns:a16="http://schemas.microsoft.com/office/drawing/2014/main" id="{BA8EB727-DB66-3007-B3FF-C7E60607F265}"/>
                  </a:ext>
                </a:extLst>
              </p14:cNvPr>
              <p14:cNvContentPartPr/>
              <p14:nvPr/>
            </p14:nvContentPartPr>
            <p14:xfrm>
              <a:off x="9557981" y="1944398"/>
              <a:ext cx="360" cy="224640"/>
            </p14:xfrm>
          </p:contentPart>
        </mc:Choice>
        <mc:Fallback>
          <p:pic>
            <p:nvPicPr>
              <p:cNvPr id="15" name="Ink 14">
                <a:extLst>
                  <a:ext uri="{FF2B5EF4-FFF2-40B4-BE49-F238E27FC236}">
                    <a16:creationId xmlns:a16="http://schemas.microsoft.com/office/drawing/2014/main" id="{BA8EB727-DB66-3007-B3FF-C7E60607F265}"/>
                  </a:ext>
                </a:extLst>
              </p:cNvPr>
              <p:cNvPicPr/>
              <p:nvPr/>
            </p:nvPicPr>
            <p:blipFill>
              <a:blip r:embed="rId7"/>
              <a:stretch>
                <a:fillRect/>
              </a:stretch>
            </p:blipFill>
            <p:spPr>
              <a:xfrm>
                <a:off x="9551861" y="1938278"/>
                <a:ext cx="1260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9" name="Ink 48">
                <a:extLst>
                  <a:ext uri="{FF2B5EF4-FFF2-40B4-BE49-F238E27FC236}">
                    <a16:creationId xmlns:a16="http://schemas.microsoft.com/office/drawing/2014/main" id="{07357A0A-7610-9DE8-6E52-B1DC7EA264E1}"/>
                  </a:ext>
                </a:extLst>
              </p14:cNvPr>
              <p14:cNvContentPartPr/>
              <p14:nvPr/>
            </p14:nvContentPartPr>
            <p14:xfrm>
              <a:off x="8455661" y="2223038"/>
              <a:ext cx="1092960" cy="360"/>
            </p14:xfrm>
          </p:contentPart>
        </mc:Choice>
        <mc:Fallback>
          <p:pic>
            <p:nvPicPr>
              <p:cNvPr id="49" name="Ink 48">
                <a:extLst>
                  <a:ext uri="{FF2B5EF4-FFF2-40B4-BE49-F238E27FC236}">
                    <a16:creationId xmlns:a16="http://schemas.microsoft.com/office/drawing/2014/main" id="{07357A0A-7610-9DE8-6E52-B1DC7EA264E1}"/>
                  </a:ext>
                </a:extLst>
              </p:cNvPr>
              <p:cNvPicPr/>
              <p:nvPr/>
            </p:nvPicPr>
            <p:blipFill>
              <a:blip r:embed="rId9"/>
              <a:stretch>
                <a:fillRect/>
              </a:stretch>
            </p:blipFill>
            <p:spPr>
              <a:xfrm>
                <a:off x="8449541" y="2216918"/>
                <a:ext cx="11052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4" name="Ink 53">
                <a:extLst>
                  <a:ext uri="{FF2B5EF4-FFF2-40B4-BE49-F238E27FC236}">
                    <a16:creationId xmlns:a16="http://schemas.microsoft.com/office/drawing/2014/main" id="{73780524-33ED-FCB9-172A-26C28371A479}"/>
                  </a:ext>
                </a:extLst>
              </p14:cNvPr>
              <p14:cNvContentPartPr/>
              <p14:nvPr/>
            </p14:nvContentPartPr>
            <p14:xfrm>
              <a:off x="8455301" y="1905518"/>
              <a:ext cx="1094040" cy="7920"/>
            </p14:xfrm>
          </p:contentPart>
        </mc:Choice>
        <mc:Fallback>
          <p:pic>
            <p:nvPicPr>
              <p:cNvPr id="54" name="Ink 53">
                <a:extLst>
                  <a:ext uri="{FF2B5EF4-FFF2-40B4-BE49-F238E27FC236}">
                    <a16:creationId xmlns:a16="http://schemas.microsoft.com/office/drawing/2014/main" id="{73780524-33ED-FCB9-172A-26C28371A479}"/>
                  </a:ext>
                </a:extLst>
              </p:cNvPr>
              <p:cNvPicPr/>
              <p:nvPr/>
            </p:nvPicPr>
            <p:blipFill>
              <a:blip r:embed="rId11"/>
              <a:stretch>
                <a:fillRect/>
              </a:stretch>
            </p:blipFill>
            <p:spPr>
              <a:xfrm>
                <a:off x="8449181" y="1899398"/>
                <a:ext cx="110628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4" name="Ink 33">
                <a:extLst>
                  <a:ext uri="{FF2B5EF4-FFF2-40B4-BE49-F238E27FC236}">
                    <a16:creationId xmlns:a16="http://schemas.microsoft.com/office/drawing/2014/main" id="{FC2217FC-A0E3-A7A8-BA70-3F374363A795}"/>
                  </a:ext>
                </a:extLst>
              </p14:cNvPr>
              <p14:cNvContentPartPr/>
              <p14:nvPr/>
            </p14:nvContentPartPr>
            <p14:xfrm>
              <a:off x="8460341" y="2136278"/>
              <a:ext cx="360" cy="82080"/>
            </p14:xfrm>
          </p:contentPart>
        </mc:Choice>
        <mc:Fallback>
          <p:pic>
            <p:nvPicPr>
              <p:cNvPr id="34" name="Ink 33">
                <a:extLst>
                  <a:ext uri="{FF2B5EF4-FFF2-40B4-BE49-F238E27FC236}">
                    <a16:creationId xmlns:a16="http://schemas.microsoft.com/office/drawing/2014/main" id="{FC2217FC-A0E3-A7A8-BA70-3F374363A795}"/>
                  </a:ext>
                </a:extLst>
              </p:cNvPr>
              <p:cNvPicPr/>
              <p:nvPr/>
            </p:nvPicPr>
            <p:blipFill>
              <a:blip r:embed="rId13"/>
              <a:stretch>
                <a:fillRect/>
              </a:stretch>
            </p:blipFill>
            <p:spPr>
              <a:xfrm>
                <a:off x="8451701" y="2127638"/>
                <a:ext cx="1800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6" name="Ink 35">
                <a:extLst>
                  <a:ext uri="{FF2B5EF4-FFF2-40B4-BE49-F238E27FC236}">
                    <a16:creationId xmlns:a16="http://schemas.microsoft.com/office/drawing/2014/main" id="{D7CD833F-19F6-FF83-0EF1-F2EF9A474F8F}"/>
                  </a:ext>
                </a:extLst>
              </p14:cNvPr>
              <p14:cNvContentPartPr/>
              <p14:nvPr/>
            </p14:nvContentPartPr>
            <p14:xfrm>
              <a:off x="9557981" y="2127278"/>
              <a:ext cx="360" cy="93240"/>
            </p14:xfrm>
          </p:contentPart>
        </mc:Choice>
        <mc:Fallback>
          <p:pic>
            <p:nvPicPr>
              <p:cNvPr id="36" name="Ink 35">
                <a:extLst>
                  <a:ext uri="{FF2B5EF4-FFF2-40B4-BE49-F238E27FC236}">
                    <a16:creationId xmlns:a16="http://schemas.microsoft.com/office/drawing/2014/main" id="{D7CD833F-19F6-FF83-0EF1-F2EF9A474F8F}"/>
                  </a:ext>
                </a:extLst>
              </p:cNvPr>
              <p:cNvPicPr/>
              <p:nvPr/>
            </p:nvPicPr>
            <p:blipFill>
              <a:blip r:embed="rId15"/>
              <a:stretch>
                <a:fillRect/>
              </a:stretch>
            </p:blipFill>
            <p:spPr>
              <a:xfrm>
                <a:off x="9548981" y="2118278"/>
                <a:ext cx="1800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7" name="Ink 36">
                <a:extLst>
                  <a:ext uri="{FF2B5EF4-FFF2-40B4-BE49-F238E27FC236}">
                    <a16:creationId xmlns:a16="http://schemas.microsoft.com/office/drawing/2014/main" id="{ED8D3EC9-B500-559C-A661-8F6EB5C9352D}"/>
                  </a:ext>
                </a:extLst>
              </p14:cNvPr>
              <p14:cNvContentPartPr/>
              <p14:nvPr/>
            </p14:nvContentPartPr>
            <p14:xfrm>
              <a:off x="9557981" y="1903718"/>
              <a:ext cx="360" cy="69840"/>
            </p14:xfrm>
          </p:contentPart>
        </mc:Choice>
        <mc:Fallback>
          <p:pic>
            <p:nvPicPr>
              <p:cNvPr id="37" name="Ink 36">
                <a:extLst>
                  <a:ext uri="{FF2B5EF4-FFF2-40B4-BE49-F238E27FC236}">
                    <a16:creationId xmlns:a16="http://schemas.microsoft.com/office/drawing/2014/main" id="{ED8D3EC9-B500-559C-A661-8F6EB5C9352D}"/>
                  </a:ext>
                </a:extLst>
              </p:cNvPr>
              <p:cNvPicPr/>
              <p:nvPr/>
            </p:nvPicPr>
            <p:blipFill>
              <a:blip r:embed="rId17"/>
              <a:stretch>
                <a:fillRect/>
              </a:stretch>
            </p:blipFill>
            <p:spPr>
              <a:xfrm>
                <a:off x="9548981" y="1895078"/>
                <a:ext cx="18000" cy="87480"/>
              </a:xfrm>
              <a:prstGeom prst="rect">
                <a:avLst/>
              </a:prstGeom>
            </p:spPr>
          </p:pic>
        </mc:Fallback>
      </mc:AlternateContent>
    </p:spTree>
    <p:extLst>
      <p:ext uri="{BB962C8B-B14F-4D97-AF65-F5344CB8AC3E}">
        <p14:creationId xmlns:p14="http://schemas.microsoft.com/office/powerpoint/2010/main" val="2307274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08E68B6-8D20-770A-7493-E51DEACF115D}"/>
              </a:ext>
            </a:extLst>
          </p:cNvPr>
          <p:cNvSpPr>
            <a:spLocks noGrp="1"/>
          </p:cNvSpPr>
          <p:nvPr>
            <p:ph type="sldNum" sz="quarter" idx="12"/>
          </p:nvPr>
        </p:nvSpPr>
        <p:spPr/>
        <p:txBody>
          <a:bodyPr/>
          <a:lstStyle/>
          <a:p>
            <a:fld id="{450F0944-767A-4BF4-9C2B-1BD0CC6FB92C}" type="slidenum">
              <a:rPr lang="en-IN" sz="3000" smtClean="0"/>
              <a:t>26</a:t>
            </a:fld>
            <a:endParaRPr lang="en-IN" sz="3000" dirty="0"/>
          </a:p>
        </p:txBody>
      </p:sp>
      <p:pic>
        <p:nvPicPr>
          <p:cNvPr id="8" name="Picture 7">
            <a:extLst>
              <a:ext uri="{FF2B5EF4-FFF2-40B4-BE49-F238E27FC236}">
                <a16:creationId xmlns:a16="http://schemas.microsoft.com/office/drawing/2014/main" id="{ACA19402-7757-E3C1-BBA5-8AC4A039D03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rot="5400000">
            <a:off x="3253342" y="-2531443"/>
            <a:ext cx="5611524" cy="11444440"/>
          </a:xfrm>
          <a:prstGeom prst="rect">
            <a:avLst/>
          </a:prstGeom>
        </p:spPr>
      </p:pic>
    </p:spTree>
    <p:extLst>
      <p:ext uri="{BB962C8B-B14F-4D97-AF65-F5344CB8AC3E}">
        <p14:creationId xmlns:p14="http://schemas.microsoft.com/office/powerpoint/2010/main" val="35291340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08E68B6-8D20-770A-7493-E51DEACF115D}"/>
              </a:ext>
            </a:extLst>
          </p:cNvPr>
          <p:cNvSpPr>
            <a:spLocks noGrp="1"/>
          </p:cNvSpPr>
          <p:nvPr>
            <p:ph type="sldNum" sz="quarter" idx="12"/>
          </p:nvPr>
        </p:nvSpPr>
        <p:spPr/>
        <p:txBody>
          <a:bodyPr/>
          <a:lstStyle/>
          <a:p>
            <a:fld id="{450F0944-767A-4BF4-9C2B-1BD0CC6FB92C}" type="slidenum">
              <a:rPr lang="en-IN" sz="3000" smtClean="0"/>
              <a:t>27</a:t>
            </a:fld>
            <a:endParaRPr lang="en-IN" sz="3000" dirty="0"/>
          </a:p>
        </p:txBody>
      </p:sp>
      <p:pic>
        <p:nvPicPr>
          <p:cNvPr id="3" name="Picture 2">
            <a:extLst>
              <a:ext uri="{FF2B5EF4-FFF2-40B4-BE49-F238E27FC236}">
                <a16:creationId xmlns:a16="http://schemas.microsoft.com/office/drawing/2014/main" id="{BDC551E3-4004-B31D-FABD-4612E59422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625" y="225468"/>
            <a:ext cx="10381163" cy="5636647"/>
          </a:xfrm>
          <a:prstGeom prst="rect">
            <a:avLst/>
          </a:prstGeom>
        </p:spPr>
      </p:pic>
    </p:spTree>
    <p:extLst>
      <p:ext uri="{BB962C8B-B14F-4D97-AF65-F5344CB8AC3E}">
        <p14:creationId xmlns:p14="http://schemas.microsoft.com/office/powerpoint/2010/main" val="5744971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D3BC69-17C3-D88F-08F9-0A0EABC5EC1B}"/>
              </a:ext>
            </a:extLst>
          </p:cNvPr>
          <p:cNvSpPr txBox="1"/>
          <p:nvPr/>
        </p:nvSpPr>
        <p:spPr>
          <a:xfrm>
            <a:off x="945682" y="522214"/>
            <a:ext cx="10300635" cy="5109091"/>
          </a:xfrm>
          <a:prstGeom prst="rect">
            <a:avLst/>
          </a:prstGeom>
          <a:noFill/>
          <a:ln>
            <a:solidFill>
              <a:schemeClr val="bg1"/>
            </a:solidFill>
          </a:ln>
        </p:spPr>
        <p:txBody>
          <a:bodyPr wrap="square" rtlCol="0">
            <a:spAutoFit/>
          </a:bodyPr>
          <a:lstStyle/>
          <a:p>
            <a:r>
              <a:rPr lang="en-IN" sz="4000" b="1" dirty="0">
                <a:latin typeface="Times New Roman" panose="02020603050405020304" pitchFamily="18" charset="0"/>
                <a:cs typeface="Times New Roman" panose="02020603050405020304" pitchFamily="18" charset="0"/>
              </a:rPr>
              <a:t>CONCLUSION </a:t>
            </a:r>
            <a:endParaRPr lang="en-US" sz="4000"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pPr algn="just"/>
            <a:r>
              <a:rPr lang="en-US" sz="2500" kern="100" cap="none" dirty="0">
                <a:solidFill>
                  <a:schemeClr val="tx1"/>
                </a:solidFill>
                <a:effectLst/>
                <a:latin typeface="Times New Roman" panose="02020603050405020304" pitchFamily="18" charset="0"/>
                <a:ea typeface="NSimSun" panose="02010609030101010101" pitchFamily="49" charset="-122"/>
                <a:cs typeface="Times New Roman" panose="02020603050405020304" pitchFamily="18" charset="0"/>
              </a:rPr>
              <a:t>Electric vehicles can play a role of game changer to create a balanced electric </a:t>
            </a:r>
          </a:p>
          <a:p>
            <a:pPr algn="just"/>
            <a:r>
              <a:rPr lang="en-US" sz="2500" kern="100" cap="none" dirty="0">
                <a:solidFill>
                  <a:schemeClr val="tx1"/>
                </a:solidFill>
                <a:effectLst/>
                <a:latin typeface="Times New Roman" panose="02020603050405020304" pitchFamily="18" charset="0"/>
                <a:ea typeface="NSimSun" panose="02010609030101010101" pitchFamily="49" charset="-122"/>
                <a:cs typeface="Times New Roman" panose="02020603050405020304" pitchFamily="18" charset="0"/>
              </a:rPr>
              <a:t>network in future by using renewable energy sources. Furthermore, as the number of EVs is expected to increase, proper scheduling is important in the energy supply system. In this paper, we propose a new approach for balancing the grid peak load and scheduling charging according to EV user priority. Selection of priority by EV users will lead to a reduced cost of charging. Varying priority levels can be made available to reduce the peak-hour load on the grid by shifting the load to renewable sources or to off-peak hours for EV charging. This approach can be applied to achieve load minimization. Priority selection by EV users can help to flatten the peak load curve of the grid.</a:t>
            </a:r>
            <a:endParaRPr lang="en-IN"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B7F58C2-9130-6F3B-8DD5-BE8B6E6A3B11}"/>
              </a:ext>
            </a:extLst>
          </p:cNvPr>
          <p:cNvSpPr>
            <a:spLocks noGrp="1"/>
          </p:cNvSpPr>
          <p:nvPr>
            <p:ph type="sldNum" sz="quarter" idx="12"/>
          </p:nvPr>
        </p:nvSpPr>
        <p:spPr/>
        <p:txBody>
          <a:bodyPr/>
          <a:lstStyle/>
          <a:p>
            <a:fld id="{450F0944-767A-4BF4-9C2B-1BD0CC6FB92C}" type="slidenum">
              <a:rPr lang="en-IN" sz="3000" smtClean="0"/>
              <a:t>28</a:t>
            </a:fld>
            <a:endParaRPr lang="en-IN" sz="3000" dirty="0"/>
          </a:p>
        </p:txBody>
      </p:sp>
    </p:spTree>
    <p:extLst>
      <p:ext uri="{BB962C8B-B14F-4D97-AF65-F5344CB8AC3E}">
        <p14:creationId xmlns:p14="http://schemas.microsoft.com/office/powerpoint/2010/main" val="3449700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D3BC69-17C3-D88F-08F9-0A0EABC5EC1B}"/>
              </a:ext>
            </a:extLst>
          </p:cNvPr>
          <p:cNvSpPr txBox="1"/>
          <p:nvPr/>
        </p:nvSpPr>
        <p:spPr>
          <a:xfrm>
            <a:off x="945682" y="522214"/>
            <a:ext cx="10300635" cy="5216813"/>
          </a:xfrm>
          <a:prstGeom prst="rect">
            <a:avLst/>
          </a:prstGeom>
          <a:noFill/>
          <a:ln>
            <a:solidFill>
              <a:schemeClr val="bg1"/>
            </a:solidFill>
          </a:ln>
        </p:spPr>
        <p:txBody>
          <a:bodyPr wrap="square" rtlCol="0">
            <a:spAutoFit/>
          </a:bodyPr>
          <a:lstStyle/>
          <a:p>
            <a:r>
              <a:rPr lang="en-IN" sz="4000" b="1" dirty="0">
                <a:latin typeface="Times New Roman" panose="02020603050405020304" pitchFamily="18" charset="0"/>
                <a:cs typeface="Times New Roman" panose="02020603050405020304" pitchFamily="18" charset="0"/>
              </a:rPr>
              <a:t>FUTURE ENHANCEMENTS</a:t>
            </a:r>
            <a:endParaRPr lang="en-US" sz="4000"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pPr algn="just"/>
            <a:r>
              <a:rPr lang="en-US" sz="2500" kern="100" cap="none" dirty="0">
                <a:solidFill>
                  <a:schemeClr val="tx1"/>
                </a:solidFill>
                <a:effectLst/>
                <a:latin typeface="Times New Roman" panose="02020603050405020304" pitchFamily="18" charset="0"/>
                <a:ea typeface="NSimSun" panose="02010609030101010101" pitchFamily="49" charset="-122"/>
                <a:cs typeface="Times New Roman" panose="02020603050405020304" pitchFamily="18" charset="0"/>
              </a:rPr>
              <a:t>In the future, the priority-based pre-booking system for EV charging stations </a:t>
            </a:r>
          </a:p>
          <a:p>
            <a:pPr algn="just"/>
            <a:r>
              <a:rPr lang="en-US" sz="2500" kern="100" cap="none" dirty="0">
                <a:solidFill>
                  <a:schemeClr val="tx1"/>
                </a:solidFill>
                <a:effectLst/>
                <a:latin typeface="Times New Roman" panose="02020603050405020304" pitchFamily="18" charset="0"/>
                <a:ea typeface="NSimSun" panose="02010609030101010101" pitchFamily="49" charset="-122"/>
                <a:cs typeface="Times New Roman" panose="02020603050405020304" pitchFamily="18" charset="0"/>
              </a:rPr>
              <a:t>could further evolve by integrating predictive analytics and artificial </a:t>
            </a:r>
          </a:p>
          <a:p>
            <a:pPr algn="just"/>
            <a:r>
              <a:rPr lang="en-US" sz="2500" kern="100" cap="none" dirty="0">
                <a:solidFill>
                  <a:schemeClr val="tx1"/>
                </a:solidFill>
                <a:effectLst/>
                <a:latin typeface="Times New Roman" panose="02020603050405020304" pitchFamily="18" charset="0"/>
                <a:ea typeface="NSimSun" panose="02010609030101010101" pitchFamily="49" charset="-122"/>
                <a:cs typeface="Times New Roman" panose="02020603050405020304" pitchFamily="18" charset="0"/>
              </a:rPr>
              <a:t>intelligence. By analyzing historical data and real-time traffic patterns, the </a:t>
            </a:r>
          </a:p>
          <a:p>
            <a:pPr algn="just"/>
            <a:r>
              <a:rPr lang="en-US" sz="2500" kern="100" cap="none" dirty="0">
                <a:solidFill>
                  <a:schemeClr val="tx1"/>
                </a:solidFill>
                <a:effectLst/>
                <a:latin typeface="Times New Roman" panose="02020603050405020304" pitchFamily="18" charset="0"/>
                <a:ea typeface="NSimSun" panose="02010609030101010101" pitchFamily="49" charset="-122"/>
                <a:cs typeface="Times New Roman" panose="02020603050405020304" pitchFamily="18" charset="0"/>
              </a:rPr>
              <a:t>system could anticipate high-demand periods and proactively allocate </a:t>
            </a:r>
          </a:p>
          <a:p>
            <a:pPr algn="just"/>
            <a:r>
              <a:rPr lang="en-US" sz="2500" kern="100" cap="none" dirty="0">
                <a:solidFill>
                  <a:schemeClr val="tx1"/>
                </a:solidFill>
                <a:effectLst/>
                <a:latin typeface="Times New Roman" panose="02020603050405020304" pitchFamily="18" charset="0"/>
                <a:ea typeface="NSimSun" panose="02010609030101010101" pitchFamily="49" charset="-122"/>
                <a:cs typeface="Times New Roman" panose="02020603050405020304" pitchFamily="18" charset="0"/>
              </a:rPr>
              <a:t>charging slots to prioritize both emergency vehicles and EV owners with </a:t>
            </a:r>
          </a:p>
          <a:p>
            <a:pPr algn="just"/>
            <a:r>
              <a:rPr lang="en-US" sz="2500" kern="100" cap="none" dirty="0">
                <a:solidFill>
                  <a:schemeClr val="tx1"/>
                </a:solidFill>
                <a:effectLst/>
                <a:latin typeface="Times New Roman" panose="02020603050405020304" pitchFamily="18" charset="0"/>
                <a:ea typeface="NSimSun" panose="02010609030101010101" pitchFamily="49" charset="-122"/>
                <a:cs typeface="Times New Roman" panose="02020603050405020304" pitchFamily="18" charset="0"/>
              </a:rPr>
              <a:t>urgent charging needs. Moreover, the platform could explore partnerships </a:t>
            </a:r>
          </a:p>
          <a:p>
            <a:pPr algn="just"/>
            <a:r>
              <a:rPr lang="en-US" sz="2500" kern="100" cap="none" dirty="0">
                <a:solidFill>
                  <a:schemeClr val="tx1"/>
                </a:solidFill>
                <a:effectLst/>
                <a:latin typeface="Times New Roman" panose="02020603050405020304" pitchFamily="18" charset="0"/>
                <a:ea typeface="NSimSun" panose="02010609030101010101" pitchFamily="49" charset="-122"/>
                <a:cs typeface="Times New Roman" panose="02020603050405020304" pitchFamily="18" charset="0"/>
              </a:rPr>
              <a:t>with smart grid technologies to optimize charging schedules based on </a:t>
            </a:r>
          </a:p>
          <a:p>
            <a:pPr algn="just"/>
            <a:r>
              <a:rPr lang="en-US" sz="2500" kern="100" cap="none" dirty="0">
                <a:solidFill>
                  <a:schemeClr val="tx1"/>
                </a:solidFill>
                <a:effectLst/>
                <a:latin typeface="Times New Roman" panose="02020603050405020304" pitchFamily="18" charset="0"/>
                <a:ea typeface="NSimSun" panose="02010609030101010101" pitchFamily="49" charset="-122"/>
                <a:cs typeface="Times New Roman" panose="02020603050405020304" pitchFamily="18" charset="0"/>
              </a:rPr>
              <a:t>renewable energy availability, reducing the environmental impact of EV </a:t>
            </a:r>
          </a:p>
          <a:p>
            <a:pPr algn="just"/>
            <a:r>
              <a:rPr lang="en-US" sz="2500" kern="100" cap="none" dirty="0">
                <a:solidFill>
                  <a:schemeClr val="tx1"/>
                </a:solidFill>
                <a:effectLst/>
                <a:latin typeface="Times New Roman" panose="02020603050405020304" pitchFamily="18" charset="0"/>
                <a:ea typeface="NSimSun" panose="02010609030101010101" pitchFamily="49" charset="-122"/>
                <a:cs typeface="Times New Roman" panose="02020603050405020304" pitchFamily="18" charset="0"/>
              </a:rPr>
              <a:t>charging. Additionally, considering the ever-expanding EV market, the system </a:t>
            </a:r>
          </a:p>
          <a:p>
            <a:pPr algn="just"/>
            <a:r>
              <a:rPr lang="en-US" sz="2500" kern="100" cap="none" dirty="0">
                <a:solidFill>
                  <a:schemeClr val="tx1"/>
                </a:solidFill>
                <a:effectLst/>
                <a:latin typeface="Times New Roman" panose="02020603050405020304" pitchFamily="18" charset="0"/>
                <a:ea typeface="NSimSun" panose="02010609030101010101" pitchFamily="49" charset="-122"/>
                <a:cs typeface="Times New Roman" panose="02020603050405020304" pitchFamily="18" charset="0"/>
              </a:rPr>
              <a:t>could expand its priority tiers to accommodate different types of priority users, </a:t>
            </a:r>
          </a:p>
          <a:p>
            <a:pPr algn="just"/>
            <a:r>
              <a:rPr lang="en-US" sz="2500" kern="100" cap="none" dirty="0">
                <a:solidFill>
                  <a:schemeClr val="tx1"/>
                </a:solidFill>
                <a:effectLst/>
                <a:latin typeface="Times New Roman" panose="02020603050405020304" pitchFamily="18" charset="0"/>
                <a:ea typeface="NSimSun" panose="02010609030101010101" pitchFamily="49" charset="-122"/>
                <a:cs typeface="Times New Roman" panose="02020603050405020304" pitchFamily="18" charset="0"/>
              </a:rPr>
              <a:t>such as public transportation fleets and shared mobility services</a:t>
            </a:r>
            <a:endParaRPr lang="en-US"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B7F58C2-9130-6F3B-8DD5-BE8B6E6A3B11}"/>
              </a:ext>
            </a:extLst>
          </p:cNvPr>
          <p:cNvSpPr>
            <a:spLocks noGrp="1"/>
          </p:cNvSpPr>
          <p:nvPr>
            <p:ph type="sldNum" sz="quarter" idx="12"/>
          </p:nvPr>
        </p:nvSpPr>
        <p:spPr/>
        <p:txBody>
          <a:bodyPr/>
          <a:lstStyle/>
          <a:p>
            <a:fld id="{450F0944-767A-4BF4-9C2B-1BD0CC6FB92C}" type="slidenum">
              <a:rPr lang="en-IN" sz="3000" smtClean="0"/>
              <a:t>29</a:t>
            </a:fld>
            <a:endParaRPr lang="en-IN" sz="3000" dirty="0"/>
          </a:p>
        </p:txBody>
      </p:sp>
    </p:spTree>
    <p:extLst>
      <p:ext uri="{BB962C8B-B14F-4D97-AF65-F5344CB8AC3E}">
        <p14:creationId xmlns:p14="http://schemas.microsoft.com/office/powerpoint/2010/main" val="702264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D3BC69-17C3-D88F-08F9-0A0EABC5EC1B}"/>
              </a:ext>
            </a:extLst>
          </p:cNvPr>
          <p:cNvSpPr txBox="1"/>
          <p:nvPr/>
        </p:nvSpPr>
        <p:spPr>
          <a:xfrm>
            <a:off x="945682" y="522214"/>
            <a:ext cx="10300635" cy="5493812"/>
          </a:xfrm>
          <a:prstGeom prst="rect">
            <a:avLst/>
          </a:prstGeom>
          <a:noFill/>
          <a:ln>
            <a:solidFill>
              <a:schemeClr val="bg1"/>
            </a:solidFill>
          </a:ln>
        </p:spPr>
        <p:txBody>
          <a:bodyPr wrap="square" rtlCol="0">
            <a:spAutoFit/>
          </a:bodyPr>
          <a:lstStyle/>
          <a:p>
            <a:r>
              <a:rPr lang="en-US" sz="4000" b="1" dirty="0">
                <a:latin typeface="Times New Roman" panose="02020603050405020304" pitchFamily="18" charset="0"/>
                <a:cs typeface="Times New Roman" panose="02020603050405020304" pitchFamily="18" charset="0"/>
              </a:rPr>
              <a:t>ABSTRACT</a:t>
            </a:r>
          </a:p>
          <a:p>
            <a:endParaRPr lang="en-IN" b="1" dirty="0">
              <a:latin typeface="Times New Roman" panose="02020603050405020304" pitchFamily="18" charset="0"/>
              <a:cs typeface="Times New Roman" panose="02020603050405020304" pitchFamily="18" charset="0"/>
            </a:endParaRPr>
          </a:p>
          <a:p>
            <a:pPr algn="just"/>
            <a:r>
              <a:rPr lang="en-US" sz="2500" kern="100" cap="none" dirty="0">
                <a:solidFill>
                  <a:schemeClr val="tx1"/>
                </a:solidFill>
                <a:effectLst/>
                <a:latin typeface="Times New Roman" panose="02020603050405020304" pitchFamily="18" charset="0"/>
                <a:ea typeface="NSimSun" panose="02010609030101010101" pitchFamily="49" charset="-122"/>
                <a:cs typeface="Times New Roman" panose="02020603050405020304" pitchFamily="18" charset="0"/>
              </a:rPr>
              <a:t>The growing popularity of electric vehicles (EVs) has led to an increased demand for electric vehicle charging infrastructure. However, limited charging station availability and the need for efficient utilization have become significant challenges in ensuring seamless charging services for EV owners. In emergency situations, such as medical emergencies or other critical incidents, it becomes crucial to provide unimpeded access to EV charging stations for emergency vehicles. To address this issue, we propose a priority-based pre-booking system that enables emergency vehicle accessibility to charging stations. The priority-based pre-booking system utilizes advanced reservation mechanisms to allocate charging slots to EV owners based on their priority level. </a:t>
            </a:r>
            <a:endParaRPr lang="en-IN"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B7F58C2-9130-6F3B-8DD5-BE8B6E6A3B11}"/>
              </a:ext>
            </a:extLst>
          </p:cNvPr>
          <p:cNvSpPr>
            <a:spLocks noGrp="1"/>
          </p:cNvSpPr>
          <p:nvPr>
            <p:ph type="sldNum" sz="quarter" idx="12"/>
          </p:nvPr>
        </p:nvSpPr>
        <p:spPr/>
        <p:txBody>
          <a:bodyPr/>
          <a:lstStyle/>
          <a:p>
            <a:fld id="{450F0944-767A-4BF4-9C2B-1BD0CC6FB92C}" type="slidenum">
              <a:rPr lang="en-IN" sz="3000" smtClean="0"/>
              <a:t>3</a:t>
            </a:fld>
            <a:endParaRPr lang="en-IN" sz="3000" dirty="0"/>
          </a:p>
        </p:txBody>
      </p:sp>
    </p:spTree>
    <p:extLst>
      <p:ext uri="{BB962C8B-B14F-4D97-AF65-F5344CB8AC3E}">
        <p14:creationId xmlns:p14="http://schemas.microsoft.com/office/powerpoint/2010/main" val="17200742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7FB001-3ECB-F177-CA6C-55A4A56A974A}"/>
              </a:ext>
            </a:extLst>
          </p:cNvPr>
          <p:cNvSpPr txBox="1"/>
          <p:nvPr/>
        </p:nvSpPr>
        <p:spPr>
          <a:xfrm>
            <a:off x="580724" y="1538426"/>
            <a:ext cx="11030552" cy="6889065"/>
          </a:xfrm>
          <a:prstGeom prst="rect">
            <a:avLst/>
          </a:prstGeom>
          <a:noFill/>
        </p:spPr>
        <p:txBody>
          <a:bodyPr wrap="square" rtlCol="0">
            <a:spAutoFit/>
          </a:bodyPr>
          <a:lstStyle/>
          <a:p>
            <a:pPr algn="just">
              <a:spcBef>
                <a:spcPts val="1200"/>
              </a:spcBef>
              <a:spcAft>
                <a:spcPts val="10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[[1] A. Jindal, G.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Aujla</a:t>
            </a:r>
            <a:r>
              <a:rPr lang="en-US" dirty="0">
                <a:latin typeface="Times New Roman" panose="02020603050405020304" pitchFamily="18" charset="0"/>
                <a:ea typeface="Times New Roman" panose="02020603050405020304" pitchFamily="18" charset="0"/>
                <a:cs typeface="Times New Roman" panose="02020603050405020304" pitchFamily="18" charset="0"/>
              </a:rPr>
              <a:t> and N. Kumar, ”SURVIVOR: A blockchain based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edgeas</a:t>
            </a:r>
            <a:r>
              <a:rPr lang="en-US" dirty="0">
                <a:latin typeface="Times New Roman" panose="02020603050405020304" pitchFamily="18" charset="0"/>
                <a:ea typeface="Times New Roman" panose="02020603050405020304" pitchFamily="18" charset="0"/>
                <a:cs typeface="Times New Roman" panose="02020603050405020304" pitchFamily="18" charset="0"/>
              </a:rPr>
              <a:t>-a-service framework for secure energy trading in SDN-enabled vehicle-to-grid environment”, Computer Networks, vol. 153, pp. 36-48, 2019..   </a:t>
            </a:r>
          </a:p>
          <a:p>
            <a:pPr algn="just">
              <a:spcBef>
                <a:spcPts val="1200"/>
              </a:spcBef>
              <a:spcAft>
                <a:spcPts val="10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[2] S. Aggarwal, R., G.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Aujla</a:t>
            </a:r>
            <a:r>
              <a:rPr lang="en-US" dirty="0">
                <a:latin typeface="Times New Roman" panose="02020603050405020304" pitchFamily="18" charset="0"/>
                <a:ea typeface="Times New Roman" panose="02020603050405020304" pitchFamily="18" charset="0"/>
                <a:cs typeface="Times New Roman" panose="02020603050405020304" pitchFamily="18" charset="0"/>
              </a:rPr>
              <a:t>, N. Kumar, K. Choo A.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Zomaya</a:t>
            </a:r>
            <a:r>
              <a:rPr lang="en-US" dirty="0">
                <a:latin typeface="Times New Roman" panose="02020603050405020304" pitchFamily="18" charset="0"/>
                <a:ea typeface="Times New Roman" panose="02020603050405020304" pitchFamily="18" charset="0"/>
                <a:cs typeface="Times New Roman" panose="02020603050405020304" pitchFamily="18" charset="0"/>
              </a:rPr>
              <a:t>, ”Blockchain for smart communities: Applications, challenges and opportunities”, Journal of Network and Computer Applications, 144, 13-48, 2019.   </a:t>
            </a:r>
          </a:p>
          <a:p>
            <a:pPr algn="just">
              <a:spcBef>
                <a:spcPts val="1200"/>
              </a:spcBef>
              <a:spcAft>
                <a:spcPts val="10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[3] Y. Cao, O.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Kaiwartya</a:t>
            </a:r>
            <a:r>
              <a:rPr lang="en-US" dirty="0">
                <a:latin typeface="Times New Roman" panose="02020603050405020304" pitchFamily="18" charset="0"/>
                <a:ea typeface="Times New Roman" panose="02020603050405020304" pitchFamily="18" charset="0"/>
                <a:cs typeface="Times New Roman" panose="02020603050405020304" pitchFamily="18" charset="0"/>
              </a:rPr>
              <a:t>, C. Han, and K. Wang, “Electro-Mobility Using Publish  / Subscribe System,” IEEE Trans. Veh. Technol., vol. 67, no. 11, pp. 10204– 10217, 2018.   </a:t>
            </a:r>
          </a:p>
          <a:p>
            <a:pPr algn="just">
              <a:spcBef>
                <a:spcPts val="1200"/>
              </a:spcBef>
              <a:spcAft>
                <a:spcPts val="10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[4] Y. Cao et al., ”Toward Efficient, Scalable, and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CoordinatedOnthe</a:t>
            </a:r>
            <a:r>
              <a:rPr lang="en-US" dirty="0">
                <a:latin typeface="Times New Roman" panose="02020603050405020304" pitchFamily="18" charset="0"/>
                <a:ea typeface="Times New Roman" panose="02020603050405020304" pitchFamily="18" charset="0"/>
                <a:cs typeface="Times New Roman" panose="02020603050405020304" pitchFamily="18" charset="0"/>
              </a:rPr>
              <a:t>-Move EV  Charging Management,” in IEEE Wireless Communications, vol. 24, no. 2, pp. 66-73, April 2017,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doi</a:t>
            </a:r>
            <a:r>
              <a:rPr lang="en-US" dirty="0">
                <a:latin typeface="Times New Roman" panose="02020603050405020304" pitchFamily="18" charset="0"/>
                <a:ea typeface="Times New Roman" panose="02020603050405020304" pitchFamily="18" charset="0"/>
                <a:cs typeface="Times New Roman" panose="02020603050405020304" pitchFamily="18" charset="0"/>
              </a:rPr>
              <a:t>: 10.1109/MWC.2017.1600254WC.   </a:t>
            </a:r>
          </a:p>
          <a:p>
            <a:pPr algn="just">
              <a:spcBef>
                <a:spcPts val="1200"/>
              </a:spcBef>
              <a:spcAft>
                <a:spcPts val="10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[5] M. Ahmed and Y.-C. Kim, “Energy Trading with Electric Vehicles in Smart  Campus Parking Lots,” Applied Sciences, vol. 8, no. 10, p. 1749, Sep. 2018,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doi</a:t>
            </a:r>
            <a:r>
              <a:rPr lang="en-US" dirty="0">
                <a:latin typeface="Times New Roman" panose="02020603050405020304" pitchFamily="18" charset="0"/>
                <a:ea typeface="Times New Roman" panose="02020603050405020304" pitchFamily="18" charset="0"/>
                <a:cs typeface="Times New Roman" panose="02020603050405020304" pitchFamily="18" charset="0"/>
              </a:rPr>
              <a:t>: 10.3390/app8101749. .</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p>
        </p:txBody>
      </p:sp>
      <p:sp>
        <p:nvSpPr>
          <p:cNvPr id="3" name="Slide Number Placeholder 2">
            <a:extLst>
              <a:ext uri="{FF2B5EF4-FFF2-40B4-BE49-F238E27FC236}">
                <a16:creationId xmlns:a16="http://schemas.microsoft.com/office/drawing/2014/main" id="{82B78B1B-4A04-7E0E-57DE-6D807D1E1BB3}"/>
              </a:ext>
            </a:extLst>
          </p:cNvPr>
          <p:cNvSpPr>
            <a:spLocks noGrp="1"/>
          </p:cNvSpPr>
          <p:nvPr>
            <p:ph type="sldNum" sz="quarter" idx="12"/>
          </p:nvPr>
        </p:nvSpPr>
        <p:spPr/>
        <p:txBody>
          <a:bodyPr/>
          <a:lstStyle/>
          <a:p>
            <a:fld id="{450F0944-767A-4BF4-9C2B-1BD0CC6FB92C}" type="slidenum">
              <a:rPr lang="en-IN" sz="3000" smtClean="0"/>
              <a:t>30</a:t>
            </a:fld>
            <a:endParaRPr lang="en-IN" sz="3000" dirty="0"/>
          </a:p>
        </p:txBody>
      </p:sp>
      <p:sp>
        <p:nvSpPr>
          <p:cNvPr id="5" name="TextBox 4">
            <a:extLst>
              <a:ext uri="{FF2B5EF4-FFF2-40B4-BE49-F238E27FC236}">
                <a16:creationId xmlns:a16="http://schemas.microsoft.com/office/drawing/2014/main" id="{91388A35-5EFE-B3E8-9DBA-37453B458A26}"/>
              </a:ext>
            </a:extLst>
          </p:cNvPr>
          <p:cNvSpPr txBox="1"/>
          <p:nvPr/>
        </p:nvSpPr>
        <p:spPr>
          <a:xfrm>
            <a:off x="817323" y="610024"/>
            <a:ext cx="6093912" cy="646331"/>
          </a:xfrm>
          <a:prstGeom prst="rect">
            <a:avLst/>
          </a:prstGeom>
          <a:noFill/>
        </p:spPr>
        <p:txBody>
          <a:bodyPr wrap="square">
            <a:spAutoFit/>
          </a:bodyPr>
          <a:lstStyle/>
          <a:p>
            <a:r>
              <a:rPr lang="en-IN" sz="3600" b="1" dirty="0">
                <a:latin typeface="Times New Roman" panose="02020603050405020304" pitchFamily="18" charset="0"/>
                <a:cs typeface="Times New Roman" panose="02020603050405020304" pitchFamily="18" charset="0"/>
              </a:rPr>
              <a:t>REFERENCES </a:t>
            </a:r>
            <a:endParaRPr lang="en-IN" sz="3600" dirty="0"/>
          </a:p>
        </p:txBody>
      </p:sp>
    </p:spTree>
    <p:extLst>
      <p:ext uri="{BB962C8B-B14F-4D97-AF65-F5344CB8AC3E}">
        <p14:creationId xmlns:p14="http://schemas.microsoft.com/office/powerpoint/2010/main" val="14931099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7FB001-3ECB-F177-CA6C-55A4A56A974A}"/>
              </a:ext>
            </a:extLst>
          </p:cNvPr>
          <p:cNvSpPr txBox="1"/>
          <p:nvPr/>
        </p:nvSpPr>
        <p:spPr>
          <a:xfrm>
            <a:off x="580724" y="1137593"/>
            <a:ext cx="11030552" cy="7443063"/>
          </a:xfrm>
          <a:prstGeom prst="rect">
            <a:avLst/>
          </a:prstGeom>
          <a:noFill/>
        </p:spPr>
        <p:txBody>
          <a:bodyPr wrap="square" rtlCol="0">
            <a:spAutoFit/>
          </a:bodyPr>
          <a:lstStyle/>
          <a:p>
            <a:pPr algn="just">
              <a:spcBef>
                <a:spcPts val="1200"/>
              </a:spcBef>
              <a:spcAft>
                <a:spcPts val="10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[[6] Y. Cao et al., ”Mobile Edge Computing for Big-</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DataEnabled</a:t>
            </a:r>
            <a:r>
              <a:rPr lang="en-US" dirty="0">
                <a:latin typeface="Times New Roman" panose="02020603050405020304" pitchFamily="18" charset="0"/>
                <a:ea typeface="Times New Roman" panose="02020603050405020304" pitchFamily="18" charset="0"/>
                <a:cs typeface="Times New Roman" panose="02020603050405020304" pitchFamily="18" charset="0"/>
              </a:rPr>
              <a:t> Electric Vehicle Charging,” in IEEE Communications Magazine, vol. 56, no. 3, pp. 150-156, March 2018,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doi</a:t>
            </a:r>
            <a:r>
              <a:rPr lang="en-US" dirty="0">
                <a:latin typeface="Times New Roman" panose="02020603050405020304" pitchFamily="18" charset="0"/>
                <a:ea typeface="Times New Roman" panose="02020603050405020304" pitchFamily="18" charset="0"/>
                <a:cs typeface="Times New Roman" panose="02020603050405020304" pitchFamily="18" charset="0"/>
              </a:rPr>
              <a:t>: 10.1109/MCOM.2018.1700210.   </a:t>
            </a:r>
          </a:p>
          <a:p>
            <a:pPr algn="just">
              <a:spcBef>
                <a:spcPts val="1200"/>
              </a:spcBef>
              <a:spcAft>
                <a:spcPts val="10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[7] S. Aggarwal, R. Chaudhary, G. S.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Aujla</a:t>
            </a:r>
            <a:r>
              <a:rPr lang="en-US" dirty="0">
                <a:latin typeface="Times New Roman" panose="02020603050405020304" pitchFamily="18" charset="0"/>
                <a:ea typeface="Times New Roman" panose="02020603050405020304" pitchFamily="18" charset="0"/>
                <a:cs typeface="Times New Roman" panose="02020603050405020304" pitchFamily="18" charset="0"/>
              </a:rPr>
              <a:t>, A. Jindal, A. Dua, and N. Kumar,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EnergyChain</a:t>
            </a:r>
            <a:r>
              <a:rPr lang="en-US" dirty="0">
                <a:latin typeface="Times New Roman" panose="02020603050405020304" pitchFamily="18" charset="0"/>
                <a:ea typeface="Times New Roman" panose="02020603050405020304" pitchFamily="18" charset="0"/>
                <a:cs typeface="Times New Roman" panose="02020603050405020304" pitchFamily="18" charset="0"/>
              </a:rPr>
              <a:t>: Enabling energy trading for smart homes using blockchains in smart grid ecosystem,” Proc. 1st ACM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MobiHoc</a:t>
            </a:r>
            <a:r>
              <a:rPr lang="en-US" dirty="0">
                <a:latin typeface="Times New Roman" panose="02020603050405020304" pitchFamily="18" charset="0"/>
                <a:ea typeface="Times New Roman" panose="02020603050405020304" pitchFamily="18" charset="0"/>
                <a:cs typeface="Times New Roman" panose="02020603050405020304" pitchFamily="18" charset="0"/>
              </a:rPr>
              <a:t> Work.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Netw</a:t>
            </a:r>
            <a:r>
              <a:rPr lang="en-US" dirty="0">
                <a:latin typeface="Times New Roman" panose="02020603050405020304" pitchFamily="18" charset="0"/>
                <a:ea typeface="Times New Roman" panose="02020603050405020304" pitchFamily="18" charset="0"/>
                <a:cs typeface="Times New Roman" panose="02020603050405020304" pitchFamily="18" charset="0"/>
              </a:rPr>
              <a:t>. Cybersecurity Smart Cities,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SmartCitiesSecurity</a:t>
            </a:r>
            <a:r>
              <a:rPr lang="en-US" dirty="0">
                <a:latin typeface="Times New Roman" panose="02020603050405020304" pitchFamily="18" charset="0"/>
                <a:ea typeface="Times New Roman" panose="02020603050405020304" pitchFamily="18" charset="0"/>
                <a:cs typeface="Times New Roman" panose="02020603050405020304" pitchFamily="18" charset="0"/>
              </a:rPr>
              <a:t> 2018, 2018.   </a:t>
            </a:r>
          </a:p>
          <a:p>
            <a:pPr algn="just">
              <a:spcBef>
                <a:spcPts val="1200"/>
              </a:spcBef>
              <a:spcAft>
                <a:spcPts val="10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[8] M. N. M.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Bhutta</a:t>
            </a:r>
            <a:r>
              <a:rPr lang="en-US" dirty="0">
                <a:latin typeface="Times New Roman" panose="02020603050405020304" pitchFamily="18" charset="0"/>
                <a:ea typeface="Times New Roman" panose="02020603050405020304" pitchFamily="18" charset="0"/>
                <a:cs typeface="Times New Roman" panose="02020603050405020304" pitchFamily="18" charset="0"/>
              </a:rPr>
              <a:t> et al., ”A Survey on Blockchain Technology: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Evolution,Architecture</a:t>
            </a:r>
            <a:r>
              <a:rPr lang="en-US" dirty="0">
                <a:latin typeface="Times New Roman" panose="02020603050405020304" pitchFamily="18" charset="0"/>
                <a:ea typeface="Times New Roman" panose="02020603050405020304" pitchFamily="18" charset="0"/>
                <a:cs typeface="Times New Roman" panose="02020603050405020304" pitchFamily="18" charset="0"/>
              </a:rPr>
              <a:t> and Security,” in IEEE Access, vol. 9, pp. 61048-61073, 2021,doi: 10.1109/ACCESS.2021.3072849.   </a:t>
            </a:r>
          </a:p>
          <a:p>
            <a:pPr algn="just">
              <a:spcBef>
                <a:spcPts val="1200"/>
              </a:spcBef>
              <a:spcAft>
                <a:spcPts val="10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[9] M.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Mihaylov</a:t>
            </a:r>
            <a:r>
              <a:rPr lang="en-US" dirty="0">
                <a:latin typeface="Times New Roman" panose="02020603050405020304" pitchFamily="18" charset="0"/>
                <a:ea typeface="Times New Roman" panose="02020603050405020304" pitchFamily="18" charset="0"/>
                <a:cs typeface="Times New Roman" panose="02020603050405020304" pitchFamily="18" charset="0"/>
              </a:rPr>
              <a:t>, S. Jurado, N. Avellana, K. Van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Moffaert</a:t>
            </a:r>
            <a:r>
              <a:rPr lang="en-US" dirty="0">
                <a:latin typeface="Times New Roman" panose="02020603050405020304" pitchFamily="18" charset="0"/>
                <a:ea typeface="Times New Roman" panose="02020603050405020304" pitchFamily="18" charset="0"/>
                <a:cs typeface="Times New Roman" panose="02020603050405020304" pitchFamily="18" charset="0"/>
              </a:rPr>
              <a:t>, I. M. de Abril and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A.Nowe</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NRGcoin</a:t>
            </a:r>
            <a:r>
              <a:rPr lang="en-US" dirty="0">
                <a:latin typeface="Times New Roman" panose="02020603050405020304" pitchFamily="18" charset="0"/>
                <a:ea typeface="Times New Roman" panose="02020603050405020304" pitchFamily="18" charset="0"/>
                <a:cs typeface="Times New Roman" panose="02020603050405020304" pitchFamily="18" charset="0"/>
              </a:rPr>
              <a:t>: Virtual currency for trading of renewable energy in smart grids,” 11th International Conference on the European Energy Market (EEM14), 2014, pp. 1-6,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doi</a:t>
            </a:r>
            <a:r>
              <a:rPr lang="en-US" dirty="0">
                <a:latin typeface="Times New Roman" panose="02020603050405020304" pitchFamily="18" charset="0"/>
                <a:ea typeface="Times New Roman" panose="02020603050405020304" pitchFamily="18" charset="0"/>
                <a:cs typeface="Times New Roman" panose="02020603050405020304" pitchFamily="18" charset="0"/>
              </a:rPr>
              <a:t>: 10.1109/EEM.2014.6861213.   </a:t>
            </a:r>
          </a:p>
          <a:p>
            <a:pPr algn="just">
              <a:spcBef>
                <a:spcPts val="1200"/>
              </a:spcBef>
              <a:spcAft>
                <a:spcPts val="10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[10] S. Wang, A. F. Taha, J. Wang, K., and A. Hahn, “Energy Crowdsourcing and Peer-to-Peer Energy Trading in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BlockchainEnabled</a:t>
            </a:r>
            <a:r>
              <a:rPr lang="en-US" dirty="0">
                <a:latin typeface="Times New Roman" panose="02020603050405020304" pitchFamily="18" charset="0"/>
                <a:ea typeface="Times New Roman" panose="02020603050405020304" pitchFamily="18" charset="0"/>
                <a:cs typeface="Times New Roman" panose="02020603050405020304" pitchFamily="18" charset="0"/>
              </a:rPr>
              <a:t> Smart Grids,” IEEE Trans. Syst. Man,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Cybern</a:t>
            </a:r>
            <a:r>
              <a:rPr lang="en-US" dirty="0">
                <a:latin typeface="Times New Roman" panose="02020603050405020304" pitchFamily="18" charset="0"/>
                <a:ea typeface="Times New Roman" panose="02020603050405020304" pitchFamily="18" charset="0"/>
                <a:cs typeface="Times New Roman" panose="02020603050405020304" pitchFamily="18" charset="0"/>
              </a:rPr>
              <a:t>. Syst., 49, 8, 1612–1623, 2019. .</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p>
        </p:txBody>
      </p:sp>
      <p:sp>
        <p:nvSpPr>
          <p:cNvPr id="3" name="Slide Number Placeholder 2">
            <a:extLst>
              <a:ext uri="{FF2B5EF4-FFF2-40B4-BE49-F238E27FC236}">
                <a16:creationId xmlns:a16="http://schemas.microsoft.com/office/drawing/2014/main" id="{82B78B1B-4A04-7E0E-57DE-6D807D1E1BB3}"/>
              </a:ext>
            </a:extLst>
          </p:cNvPr>
          <p:cNvSpPr>
            <a:spLocks noGrp="1"/>
          </p:cNvSpPr>
          <p:nvPr>
            <p:ph type="sldNum" sz="quarter" idx="12"/>
          </p:nvPr>
        </p:nvSpPr>
        <p:spPr/>
        <p:txBody>
          <a:bodyPr/>
          <a:lstStyle/>
          <a:p>
            <a:fld id="{450F0944-767A-4BF4-9C2B-1BD0CC6FB92C}" type="slidenum">
              <a:rPr lang="en-IN" sz="3000" smtClean="0"/>
              <a:t>31</a:t>
            </a:fld>
            <a:endParaRPr lang="en-IN" sz="3000" dirty="0"/>
          </a:p>
        </p:txBody>
      </p:sp>
    </p:spTree>
    <p:extLst>
      <p:ext uri="{BB962C8B-B14F-4D97-AF65-F5344CB8AC3E}">
        <p14:creationId xmlns:p14="http://schemas.microsoft.com/office/powerpoint/2010/main" val="10702922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48F4BA-F30B-CE02-1E5A-68BF5EF3384C}"/>
              </a:ext>
            </a:extLst>
          </p:cNvPr>
          <p:cNvSpPr txBox="1"/>
          <p:nvPr/>
        </p:nvSpPr>
        <p:spPr>
          <a:xfrm>
            <a:off x="2277979" y="2705725"/>
            <a:ext cx="8566484" cy="1446550"/>
          </a:xfrm>
          <a:prstGeom prst="rect">
            <a:avLst/>
          </a:prstGeom>
          <a:noFill/>
        </p:spPr>
        <p:txBody>
          <a:bodyPr wrap="square" rtlCol="0">
            <a:spAutoFit/>
          </a:bodyPr>
          <a:lstStyle/>
          <a:p>
            <a:r>
              <a:rPr lang="en-IN" sz="8800" b="1" dirty="0">
                <a:latin typeface="Times New Roman" panose="02020603050405020304" pitchFamily="18" charset="0"/>
                <a:cs typeface="Times New Roman" panose="02020603050405020304" pitchFamily="18" charset="0"/>
              </a:rPr>
              <a:t>THANK YOU</a:t>
            </a:r>
          </a:p>
        </p:txBody>
      </p:sp>
      <p:sp>
        <p:nvSpPr>
          <p:cNvPr id="3" name="Slide Number Placeholder 2">
            <a:extLst>
              <a:ext uri="{FF2B5EF4-FFF2-40B4-BE49-F238E27FC236}">
                <a16:creationId xmlns:a16="http://schemas.microsoft.com/office/drawing/2014/main" id="{B5B3C90C-FB04-080A-7AE3-80D280CB8921}"/>
              </a:ext>
            </a:extLst>
          </p:cNvPr>
          <p:cNvSpPr>
            <a:spLocks noGrp="1"/>
          </p:cNvSpPr>
          <p:nvPr>
            <p:ph type="sldNum" sz="quarter" idx="12"/>
          </p:nvPr>
        </p:nvSpPr>
        <p:spPr/>
        <p:txBody>
          <a:bodyPr/>
          <a:lstStyle/>
          <a:p>
            <a:fld id="{450F0944-767A-4BF4-9C2B-1BD0CC6FB92C}" type="slidenum">
              <a:rPr lang="en-IN" sz="3000" smtClean="0"/>
              <a:t>32</a:t>
            </a:fld>
            <a:endParaRPr lang="en-IN" sz="3000" dirty="0"/>
          </a:p>
        </p:txBody>
      </p:sp>
    </p:spTree>
    <p:extLst>
      <p:ext uri="{BB962C8B-B14F-4D97-AF65-F5344CB8AC3E}">
        <p14:creationId xmlns:p14="http://schemas.microsoft.com/office/powerpoint/2010/main" val="305547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D3BC69-17C3-D88F-08F9-0A0EABC5EC1B}"/>
              </a:ext>
            </a:extLst>
          </p:cNvPr>
          <p:cNvSpPr txBox="1"/>
          <p:nvPr/>
        </p:nvSpPr>
        <p:spPr>
          <a:xfrm>
            <a:off x="820553" y="772471"/>
            <a:ext cx="10300635" cy="4539704"/>
          </a:xfrm>
          <a:prstGeom prst="rect">
            <a:avLst/>
          </a:prstGeom>
          <a:noFill/>
          <a:ln>
            <a:solidFill>
              <a:schemeClr val="bg1"/>
            </a:solidFill>
          </a:ln>
        </p:spPr>
        <p:txBody>
          <a:bodyPr wrap="square" rtlCol="0">
            <a:spAutoFit/>
          </a:bodyPr>
          <a:lstStyle/>
          <a:p>
            <a:r>
              <a:rPr lang="en-IN" sz="4000" b="1" dirty="0">
                <a:latin typeface="Times New Roman" panose="02020603050405020304" pitchFamily="18" charset="0"/>
                <a:cs typeface="Times New Roman" panose="02020603050405020304" pitchFamily="18" charset="0"/>
              </a:rPr>
              <a:t>INTRODUCTION </a:t>
            </a:r>
          </a:p>
          <a:p>
            <a:endParaRPr lang="en-US" sz="2500" kern="100" cap="none" dirty="0">
              <a:solidFill>
                <a:schemeClr val="tx1"/>
              </a:solidFill>
              <a:effectLst/>
              <a:latin typeface="Times New Roman" panose="02020603050405020304" pitchFamily="18" charset="0"/>
              <a:ea typeface="NSimSun" panose="02010609030101010101" pitchFamily="49" charset="-122"/>
              <a:cs typeface="Times New Roman" panose="02020603050405020304" pitchFamily="18" charset="0"/>
            </a:endParaRPr>
          </a:p>
          <a:p>
            <a:pPr marL="342900" indent="-342900" algn="just">
              <a:buFont typeface="Arial" panose="020B0604020202020204" pitchFamily="34" charset="0"/>
              <a:buChar char="•"/>
            </a:pPr>
            <a:r>
              <a:rPr lang="en-US" sz="2800" kern="100" cap="none" dirty="0">
                <a:solidFill>
                  <a:schemeClr val="tx1"/>
                </a:solidFill>
                <a:effectLst/>
                <a:latin typeface="Times New Roman" panose="02020603050405020304" pitchFamily="18" charset="0"/>
                <a:ea typeface="NSimSun" panose="02010609030101010101" pitchFamily="49" charset="-122"/>
                <a:cs typeface="Times New Roman" panose="02020603050405020304" pitchFamily="18" charset="0"/>
              </a:rPr>
              <a:t>This paper proposes a priority-based EV charging strategy to minimize grid peak load and manage EV load demands.</a:t>
            </a:r>
          </a:p>
          <a:p>
            <a:pPr marL="342900" indent="-342900" algn="just">
              <a:buFont typeface="Arial" panose="020B0604020202020204" pitchFamily="34" charset="0"/>
              <a:buChar char="•"/>
            </a:pPr>
            <a:r>
              <a:rPr lang="en-US" sz="2800" kern="100" cap="none" dirty="0">
                <a:solidFill>
                  <a:schemeClr val="tx1"/>
                </a:solidFill>
                <a:effectLst/>
                <a:latin typeface="Times New Roman" panose="02020603050405020304" pitchFamily="18" charset="0"/>
                <a:ea typeface="NSimSun" panose="02010609030101010101" pitchFamily="49" charset="-122"/>
                <a:cs typeface="Times New Roman" panose="02020603050405020304" pitchFamily="18" charset="0"/>
              </a:rPr>
              <a:t>It presents a scheduling strategy for charging and discharging of EVs based on user-selected priority levels.</a:t>
            </a:r>
          </a:p>
          <a:p>
            <a:pPr marL="342900" indent="-342900" algn="just">
              <a:buFont typeface="Arial" panose="020B0604020202020204" pitchFamily="34" charset="0"/>
              <a:buChar char="•"/>
            </a:pPr>
            <a:r>
              <a:rPr lang="en-US" sz="2800" kern="100" cap="none" dirty="0">
                <a:solidFill>
                  <a:schemeClr val="tx1"/>
                </a:solidFill>
                <a:effectLst/>
                <a:latin typeface="Times New Roman" panose="02020603050405020304" pitchFamily="18" charset="0"/>
                <a:ea typeface="NSimSun" panose="02010609030101010101" pitchFamily="49" charset="-122"/>
                <a:cs typeface="Times New Roman" panose="02020603050405020304" pitchFamily="18" charset="0"/>
              </a:rPr>
              <a:t>A charging station strategy is designed to balance the grid load and shift EV charging to off-peak hours.</a:t>
            </a: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explores the potential of using solar rooftops and incentive structures to encourage off-peak charging and grid energy feedback.</a:t>
            </a:r>
            <a:endParaRPr lang="en-IN" sz="2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B7F58C2-9130-6F3B-8DD5-BE8B6E6A3B11}"/>
              </a:ext>
            </a:extLst>
          </p:cNvPr>
          <p:cNvSpPr>
            <a:spLocks noGrp="1"/>
          </p:cNvSpPr>
          <p:nvPr>
            <p:ph type="sldNum" sz="quarter" idx="12"/>
          </p:nvPr>
        </p:nvSpPr>
        <p:spPr/>
        <p:txBody>
          <a:bodyPr/>
          <a:lstStyle/>
          <a:p>
            <a:fld id="{450F0944-767A-4BF4-9C2B-1BD0CC6FB92C}" type="slidenum">
              <a:rPr lang="en-IN" sz="3000" smtClean="0"/>
              <a:t>4</a:t>
            </a:fld>
            <a:endParaRPr lang="en-IN" sz="3000" dirty="0"/>
          </a:p>
        </p:txBody>
      </p:sp>
    </p:spTree>
    <p:extLst>
      <p:ext uri="{BB962C8B-B14F-4D97-AF65-F5344CB8AC3E}">
        <p14:creationId xmlns:p14="http://schemas.microsoft.com/office/powerpoint/2010/main" val="2145484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328551-A6EF-095F-E090-A50065982DF8}"/>
              </a:ext>
            </a:extLst>
          </p:cNvPr>
          <p:cNvSpPr txBox="1"/>
          <p:nvPr/>
        </p:nvSpPr>
        <p:spPr>
          <a:xfrm>
            <a:off x="922420" y="926333"/>
            <a:ext cx="10193153" cy="1477328"/>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LITERATURE SURVEY</a:t>
            </a:r>
          </a:p>
          <a:p>
            <a:endParaRPr lang="en-IN" dirty="0">
              <a:latin typeface="Times New Roman" panose="02020603050405020304" pitchFamily="18" charset="0"/>
              <a:cs typeface="Times New Roman" panose="02020603050405020304" pitchFamily="18" charset="0"/>
            </a:endParaRPr>
          </a:p>
          <a:p>
            <a:endParaRPr lang="en-IN" sz="3600" b="1"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40E78BDC-5DFB-3E64-AD3D-FCDB78155209}"/>
              </a:ext>
            </a:extLst>
          </p:cNvPr>
          <p:cNvGraphicFramePr>
            <a:graphicFrameLocks noGrp="1"/>
          </p:cNvGraphicFramePr>
          <p:nvPr>
            <p:extLst>
              <p:ext uri="{D42A27DB-BD31-4B8C-83A1-F6EECF244321}">
                <p14:modId xmlns:p14="http://schemas.microsoft.com/office/powerpoint/2010/main" val="1677441477"/>
              </p:ext>
            </p:extLst>
          </p:nvPr>
        </p:nvGraphicFramePr>
        <p:xfrm>
          <a:off x="1076427" y="1749568"/>
          <a:ext cx="10039146" cy="3605243"/>
        </p:xfrm>
        <a:graphic>
          <a:graphicData uri="http://schemas.openxmlformats.org/drawingml/2006/table">
            <a:tbl>
              <a:tblPr firstRow="1" bandRow="1"/>
              <a:tblGrid>
                <a:gridCol w="698957">
                  <a:extLst>
                    <a:ext uri="{9D8B030D-6E8A-4147-A177-3AD203B41FA5}">
                      <a16:colId xmlns:a16="http://schemas.microsoft.com/office/drawing/2014/main" val="227656204"/>
                    </a:ext>
                  </a:extLst>
                </a:gridCol>
                <a:gridCol w="854466">
                  <a:extLst>
                    <a:ext uri="{9D8B030D-6E8A-4147-A177-3AD203B41FA5}">
                      <a16:colId xmlns:a16="http://schemas.microsoft.com/office/drawing/2014/main" val="1052187346"/>
                    </a:ext>
                  </a:extLst>
                </a:gridCol>
                <a:gridCol w="1650002">
                  <a:extLst>
                    <a:ext uri="{9D8B030D-6E8A-4147-A177-3AD203B41FA5}">
                      <a16:colId xmlns:a16="http://schemas.microsoft.com/office/drawing/2014/main" val="362171022"/>
                    </a:ext>
                  </a:extLst>
                </a:gridCol>
                <a:gridCol w="2916967">
                  <a:extLst>
                    <a:ext uri="{9D8B030D-6E8A-4147-A177-3AD203B41FA5}">
                      <a16:colId xmlns:a16="http://schemas.microsoft.com/office/drawing/2014/main" val="2719062909"/>
                    </a:ext>
                  </a:extLst>
                </a:gridCol>
                <a:gridCol w="2110810">
                  <a:extLst>
                    <a:ext uri="{9D8B030D-6E8A-4147-A177-3AD203B41FA5}">
                      <a16:colId xmlns:a16="http://schemas.microsoft.com/office/drawing/2014/main" val="1920759917"/>
                    </a:ext>
                  </a:extLst>
                </a:gridCol>
                <a:gridCol w="1807944">
                  <a:extLst>
                    <a:ext uri="{9D8B030D-6E8A-4147-A177-3AD203B41FA5}">
                      <a16:colId xmlns:a16="http://schemas.microsoft.com/office/drawing/2014/main" val="1569156531"/>
                    </a:ext>
                  </a:extLst>
                </a:gridCol>
              </a:tblGrid>
              <a:tr h="656748">
                <a:tc>
                  <a:txBody>
                    <a:bodyPr/>
                    <a:lstStyle/>
                    <a:p>
                      <a:r>
                        <a:rPr lang="en-IN" sz="1800" b="1" dirty="0">
                          <a:solidFill>
                            <a:schemeClr val="tx1"/>
                          </a:solidFill>
                          <a:latin typeface="Times New Roman" panose="02020603050405020304" pitchFamily="18" charset="0"/>
                          <a:cs typeface="Times New Roman" panose="02020603050405020304" pitchFamily="18" charset="0"/>
                        </a:rPr>
                        <a:t>SNO</a:t>
                      </a:r>
                    </a:p>
                  </a:txBody>
                  <a:tcPr/>
                </a:tc>
                <a:tc>
                  <a:txBody>
                    <a:bodyPr/>
                    <a:lstStyle/>
                    <a:p>
                      <a:r>
                        <a:rPr lang="en-IN" b="1" dirty="0">
                          <a:solidFill>
                            <a:schemeClr val="tx1"/>
                          </a:solidFill>
                          <a:latin typeface="Times New Roman" panose="02020603050405020304" pitchFamily="18" charset="0"/>
                          <a:cs typeface="Times New Roman" panose="02020603050405020304" pitchFamily="18" charset="0"/>
                        </a:rPr>
                        <a:t>YEAR</a:t>
                      </a:r>
                    </a:p>
                  </a:txBody>
                  <a:tcPr/>
                </a:tc>
                <a:tc>
                  <a:txBody>
                    <a:bodyPr/>
                    <a:lstStyle/>
                    <a:p>
                      <a:r>
                        <a:rPr lang="en-IN" b="1" dirty="0">
                          <a:solidFill>
                            <a:schemeClr val="tx1"/>
                          </a:solidFill>
                          <a:latin typeface="Times New Roman" panose="02020603050405020304" pitchFamily="18" charset="0"/>
                          <a:cs typeface="Times New Roman" panose="02020603050405020304" pitchFamily="18" charset="0"/>
                        </a:rPr>
                        <a:t>   AUTHORS</a:t>
                      </a:r>
                    </a:p>
                  </a:txBody>
                  <a:tcPr/>
                </a:tc>
                <a:tc>
                  <a:txBody>
                    <a:bodyPr/>
                    <a:lstStyle/>
                    <a:p>
                      <a:r>
                        <a:rPr lang="en-IN" b="1" dirty="0">
                          <a:solidFill>
                            <a:schemeClr val="tx1"/>
                          </a:solidFill>
                          <a:latin typeface="Times New Roman" panose="02020603050405020304" pitchFamily="18" charset="0"/>
                          <a:cs typeface="Times New Roman" panose="02020603050405020304" pitchFamily="18" charset="0"/>
                        </a:rPr>
                        <a:t>            PAPER TITLE</a:t>
                      </a:r>
                    </a:p>
                  </a:txBody>
                  <a:tcPr/>
                </a:tc>
                <a:tc>
                  <a:txBody>
                    <a:bodyPr/>
                    <a:lstStyle/>
                    <a:p>
                      <a:r>
                        <a:rPr lang="en-IN" b="1" dirty="0">
                          <a:solidFill>
                            <a:schemeClr val="tx1"/>
                          </a:solidFill>
                          <a:latin typeface="Times New Roman" panose="02020603050405020304" pitchFamily="18" charset="0"/>
                          <a:cs typeface="Times New Roman" panose="02020603050405020304" pitchFamily="18" charset="0"/>
                        </a:rPr>
                        <a:t>METHODOLOGY</a:t>
                      </a:r>
                    </a:p>
                  </a:txBody>
                  <a:tcPr/>
                </a:tc>
                <a:tc>
                  <a:txBody>
                    <a:bodyPr/>
                    <a:lstStyle/>
                    <a:p>
                      <a:r>
                        <a:rPr lang="en-IN" b="1" dirty="0">
                          <a:solidFill>
                            <a:schemeClr val="tx1"/>
                          </a:solidFill>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val="2509325987"/>
                  </a:ext>
                </a:extLst>
              </a:tr>
              <a:tr h="1211135">
                <a:tc>
                  <a:txBody>
                    <a:bodyPr/>
                    <a:lstStyle/>
                    <a:p>
                      <a:r>
                        <a:rPr lang="en-IN" dirty="0">
                          <a:solidFill>
                            <a:schemeClr val="tx1"/>
                          </a:solidFill>
                          <a:latin typeface="Times New Roman" panose="02020603050405020304" pitchFamily="18" charset="0"/>
                          <a:cs typeface="Times New Roman" panose="02020603050405020304" pitchFamily="18" charset="0"/>
                        </a:rPr>
                        <a:t>1</a:t>
                      </a:r>
                    </a:p>
                  </a:txBody>
                  <a:tcPr/>
                </a:tc>
                <a:tc>
                  <a:txBody>
                    <a:bodyPr/>
                    <a:lstStyle/>
                    <a:p>
                      <a:r>
                        <a:rPr lang="en-IN" dirty="0">
                          <a:solidFill>
                            <a:schemeClr val="tx1"/>
                          </a:solidFill>
                          <a:latin typeface="Times New Roman" panose="02020603050405020304" pitchFamily="18" charset="0"/>
                          <a:cs typeface="Times New Roman" panose="02020603050405020304" pitchFamily="18" charset="0"/>
                        </a:rPr>
                        <a:t>2020</a:t>
                      </a:r>
                    </a:p>
                  </a:txBody>
                  <a:tcPr/>
                </a:tc>
                <a:tc>
                  <a:txBody>
                    <a:bodyPr/>
                    <a:lstStyle/>
                    <a:p>
                      <a:r>
                        <a:rPr lang="en-US" sz="1800" cap="none" dirty="0" err="1">
                          <a:solidFill>
                            <a:schemeClr val="tx1"/>
                          </a:solidFill>
                          <a:latin typeface="Times New Roman" panose="02020603050405020304" pitchFamily="18" charset="0"/>
                          <a:cs typeface="Times New Roman" panose="02020603050405020304" pitchFamily="18" charset="0"/>
                        </a:rPr>
                        <a:t>Yuanbo</a:t>
                      </a:r>
                      <a:r>
                        <a:rPr lang="en-US" sz="1800" cap="none" dirty="0">
                          <a:solidFill>
                            <a:schemeClr val="tx1"/>
                          </a:solidFill>
                          <a:latin typeface="Times New Roman" panose="02020603050405020304" pitchFamily="18" charset="0"/>
                          <a:cs typeface="Times New Roman" panose="02020603050405020304" pitchFamily="18" charset="0"/>
                        </a:rPr>
                        <a:t> Jiang, Zhen Liu</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Times New Roman" pitchFamily="18" charset="0"/>
                          <a:cs typeface="Times New Roman" pitchFamily="18" charset="0"/>
                        </a:rPr>
                        <a:t>EV CHARGING STATION LOCATION WITH SLOT BOOKING STSTEM</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cap="none" dirty="0">
                          <a:solidFill>
                            <a:schemeClr val="tx1"/>
                          </a:solidFill>
                          <a:latin typeface="Times New Roman" panose="02020603050405020304" pitchFamily="18" charset="0"/>
                          <a:cs typeface="Times New Roman" panose="02020603050405020304" pitchFamily="18" charset="0"/>
                        </a:rPr>
                        <a:t>Display SoC, suggest nearest stations, enable slot booking</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solidFill>
                            <a:schemeClr val="tx1"/>
                          </a:solidFill>
                          <a:latin typeface="Times New Roman" panose="02020603050405020304" pitchFamily="18" charset="0"/>
                          <a:cs typeface="Times New Roman" panose="02020603050405020304" pitchFamily="18" charset="0"/>
                        </a:rPr>
                        <a:t>Time-consuming charging, demanding more stations</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02991900"/>
                  </a:ext>
                </a:extLst>
              </a:tr>
              <a:tr h="871746">
                <a:tc>
                  <a:txBody>
                    <a:bodyPr/>
                    <a:lstStyle/>
                    <a:p>
                      <a:r>
                        <a:rPr lang="en-IN" dirty="0">
                          <a:solidFill>
                            <a:schemeClr val="tx1"/>
                          </a:solidFill>
                          <a:latin typeface="Times New Roman" panose="02020603050405020304" pitchFamily="18" charset="0"/>
                          <a:cs typeface="Times New Roman" panose="02020603050405020304" pitchFamily="18" charset="0"/>
                        </a:rPr>
                        <a:t>2</a:t>
                      </a:r>
                    </a:p>
                  </a:txBody>
                  <a:tcPr/>
                </a:tc>
                <a:tc>
                  <a:txBody>
                    <a:bodyPr/>
                    <a:lstStyle/>
                    <a:p>
                      <a:r>
                        <a:rPr lang="en-IN" dirty="0">
                          <a:solidFill>
                            <a:schemeClr val="tx1"/>
                          </a:solidFill>
                          <a:latin typeface="Times New Roman" panose="02020603050405020304" pitchFamily="18" charset="0"/>
                          <a:cs typeface="Times New Roman" panose="02020603050405020304" pitchFamily="18" charset="0"/>
                        </a:rPr>
                        <a:t>2020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cap="none" dirty="0">
                          <a:solidFill>
                            <a:schemeClr val="tx1"/>
                          </a:solidFill>
                          <a:latin typeface="Times New Roman" panose="02020603050405020304" pitchFamily="18" charset="0"/>
                          <a:cs typeface="Times New Roman" panose="02020603050405020304" pitchFamily="18" charset="0"/>
                        </a:rPr>
                        <a:t>Sourabh </a:t>
                      </a:r>
                      <a:r>
                        <a:rPr lang="en-US" sz="1800" cap="none" dirty="0" err="1">
                          <a:solidFill>
                            <a:schemeClr val="tx1"/>
                          </a:solidFill>
                          <a:latin typeface="Times New Roman" panose="02020603050405020304" pitchFamily="18" charset="0"/>
                          <a:cs typeface="Times New Roman" panose="02020603050405020304" pitchFamily="18" charset="0"/>
                        </a:rPr>
                        <a:t>Jamadagni</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sz="1800" cap="none" dirty="0">
                          <a:solidFill>
                            <a:schemeClr val="tx1"/>
                          </a:solidFill>
                          <a:latin typeface="Times New Roman" panose="02020603050405020304" pitchFamily="18" charset="0"/>
                          <a:cs typeface="Times New Roman" panose="02020603050405020304" pitchFamily="18" charset="0"/>
                        </a:rPr>
                        <a:t>Vehicle Charging Control System Based On Characteristic of Charging Power</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sz="1800" cap="none" dirty="0">
                          <a:solidFill>
                            <a:schemeClr val="tx1"/>
                          </a:solidFill>
                          <a:latin typeface="Times New Roman" panose="02020603050405020304" pitchFamily="18" charset="0"/>
                          <a:cs typeface="Times New Roman" panose="02020603050405020304" pitchFamily="18" charset="0"/>
                        </a:rPr>
                        <a:t>Design charging scheduling protocols, use solar panels</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anose="02020603050405020304" pitchFamily="18" charset="0"/>
                          <a:cs typeface="Times New Roman" panose="02020603050405020304" pitchFamily="18" charset="0"/>
                        </a:rPr>
                        <a:t>Unpredictable driving profile of EV users, large EV charging load affecting grid stability</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93813144"/>
                  </a:ext>
                </a:extLst>
              </a:tr>
            </a:tbl>
          </a:graphicData>
        </a:graphic>
      </p:graphicFrame>
      <p:sp>
        <p:nvSpPr>
          <p:cNvPr id="2" name="Slide Number Placeholder 1">
            <a:extLst>
              <a:ext uri="{FF2B5EF4-FFF2-40B4-BE49-F238E27FC236}">
                <a16:creationId xmlns:a16="http://schemas.microsoft.com/office/drawing/2014/main" id="{5BA5C8D7-8279-6DC9-BACA-B84FB46B3884}"/>
              </a:ext>
            </a:extLst>
          </p:cNvPr>
          <p:cNvSpPr>
            <a:spLocks noGrp="1"/>
          </p:cNvSpPr>
          <p:nvPr>
            <p:ph type="sldNum" sz="quarter" idx="12"/>
          </p:nvPr>
        </p:nvSpPr>
        <p:spPr/>
        <p:txBody>
          <a:bodyPr/>
          <a:lstStyle/>
          <a:p>
            <a:fld id="{450F0944-767A-4BF4-9C2B-1BD0CC6FB92C}" type="slidenum">
              <a:rPr lang="en-IN" sz="3000" smtClean="0"/>
              <a:t>5</a:t>
            </a:fld>
            <a:endParaRPr lang="en-IN" sz="3000" dirty="0"/>
          </a:p>
        </p:txBody>
      </p:sp>
    </p:spTree>
    <p:extLst>
      <p:ext uri="{BB962C8B-B14F-4D97-AF65-F5344CB8AC3E}">
        <p14:creationId xmlns:p14="http://schemas.microsoft.com/office/powerpoint/2010/main" val="2280384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6C2D914A-268D-73EF-BFB1-5ACE28731551}"/>
              </a:ext>
            </a:extLst>
          </p:cNvPr>
          <p:cNvGraphicFramePr>
            <a:graphicFrameLocks noGrp="1"/>
          </p:cNvGraphicFramePr>
          <p:nvPr>
            <p:extLst>
              <p:ext uri="{D42A27DB-BD31-4B8C-83A1-F6EECF244321}">
                <p14:modId xmlns:p14="http://schemas.microsoft.com/office/powerpoint/2010/main" val="233269688"/>
              </p:ext>
            </p:extLst>
          </p:nvPr>
        </p:nvGraphicFramePr>
        <p:xfrm>
          <a:off x="400305" y="364573"/>
          <a:ext cx="11391389" cy="5793045"/>
        </p:xfrm>
        <a:graphic>
          <a:graphicData uri="http://schemas.openxmlformats.org/drawingml/2006/table">
            <a:tbl>
              <a:tblPr firstRow="1" bandRow="1"/>
              <a:tblGrid>
                <a:gridCol w="689316">
                  <a:extLst>
                    <a:ext uri="{9D8B030D-6E8A-4147-A177-3AD203B41FA5}">
                      <a16:colId xmlns:a16="http://schemas.microsoft.com/office/drawing/2014/main" val="89382853"/>
                    </a:ext>
                  </a:extLst>
                </a:gridCol>
                <a:gridCol w="878961">
                  <a:extLst>
                    <a:ext uri="{9D8B030D-6E8A-4147-A177-3AD203B41FA5}">
                      <a16:colId xmlns:a16="http://schemas.microsoft.com/office/drawing/2014/main" val="3158187461"/>
                    </a:ext>
                  </a:extLst>
                </a:gridCol>
                <a:gridCol w="1573822">
                  <a:extLst>
                    <a:ext uri="{9D8B030D-6E8A-4147-A177-3AD203B41FA5}">
                      <a16:colId xmlns:a16="http://schemas.microsoft.com/office/drawing/2014/main" val="1609891661"/>
                    </a:ext>
                  </a:extLst>
                </a:gridCol>
                <a:gridCol w="3501927">
                  <a:extLst>
                    <a:ext uri="{9D8B030D-6E8A-4147-A177-3AD203B41FA5}">
                      <a16:colId xmlns:a16="http://schemas.microsoft.com/office/drawing/2014/main" val="1945041224"/>
                    </a:ext>
                  </a:extLst>
                </a:gridCol>
                <a:gridCol w="2668044">
                  <a:extLst>
                    <a:ext uri="{9D8B030D-6E8A-4147-A177-3AD203B41FA5}">
                      <a16:colId xmlns:a16="http://schemas.microsoft.com/office/drawing/2014/main" val="1183487586"/>
                    </a:ext>
                  </a:extLst>
                </a:gridCol>
                <a:gridCol w="2079319">
                  <a:extLst>
                    <a:ext uri="{9D8B030D-6E8A-4147-A177-3AD203B41FA5}">
                      <a16:colId xmlns:a16="http://schemas.microsoft.com/office/drawing/2014/main" val="429780736"/>
                    </a:ext>
                  </a:extLst>
                </a:gridCol>
              </a:tblGrid>
              <a:tr h="710936">
                <a:tc>
                  <a:txBody>
                    <a:bodyPr/>
                    <a:lstStyle/>
                    <a:p>
                      <a:r>
                        <a:rPr lang="en-IN" sz="1800" b="1" dirty="0">
                          <a:latin typeface="Times New Roman" panose="02020603050405020304" pitchFamily="18" charset="0"/>
                          <a:cs typeface="Times New Roman" panose="02020603050405020304" pitchFamily="18" charset="0"/>
                        </a:rPr>
                        <a:t>SNO</a:t>
                      </a:r>
                    </a:p>
                  </a:txBody>
                  <a:tcPr/>
                </a:tc>
                <a:tc>
                  <a:txBody>
                    <a:bodyPr/>
                    <a:lstStyle/>
                    <a:p>
                      <a:r>
                        <a:rPr lang="en-IN" sz="1800" b="1" dirty="0">
                          <a:latin typeface="Times New Roman" panose="02020603050405020304" pitchFamily="18" charset="0"/>
                          <a:cs typeface="Times New Roman" panose="02020603050405020304" pitchFamily="18" charset="0"/>
                        </a:rPr>
                        <a:t>YEAR</a:t>
                      </a:r>
                    </a:p>
                  </a:txBody>
                  <a:tcPr/>
                </a:tc>
                <a:tc>
                  <a:txBody>
                    <a:bodyPr/>
                    <a:lstStyle/>
                    <a:p>
                      <a:r>
                        <a:rPr lang="en-IN" sz="1800" b="1" dirty="0">
                          <a:latin typeface="Times New Roman" panose="02020603050405020304" pitchFamily="18" charset="0"/>
                          <a:cs typeface="Times New Roman" panose="02020603050405020304" pitchFamily="18" charset="0"/>
                        </a:rPr>
                        <a:t>AUTHORS</a:t>
                      </a:r>
                    </a:p>
                  </a:txBody>
                  <a:tcPr/>
                </a:tc>
                <a:tc>
                  <a:txBody>
                    <a:bodyPr/>
                    <a:lstStyle/>
                    <a:p>
                      <a:r>
                        <a:rPr lang="en-IN" sz="1800" b="1" dirty="0">
                          <a:latin typeface="Times New Roman" panose="02020603050405020304" pitchFamily="18" charset="0"/>
                          <a:cs typeface="Times New Roman" panose="02020603050405020304" pitchFamily="18" charset="0"/>
                        </a:rPr>
                        <a:t>                      PAPER TITLE</a:t>
                      </a:r>
                    </a:p>
                  </a:txBody>
                  <a:tcPr/>
                </a:tc>
                <a:tc>
                  <a:txBody>
                    <a:bodyPr/>
                    <a:lstStyle/>
                    <a:p>
                      <a:r>
                        <a:rPr lang="en-IN" sz="1800" b="1" dirty="0">
                          <a:latin typeface="Times New Roman" panose="02020603050405020304" pitchFamily="18" charset="0"/>
                          <a:cs typeface="Times New Roman" panose="02020603050405020304" pitchFamily="18" charset="0"/>
                        </a:rPr>
                        <a:t>METHODOLOGY</a:t>
                      </a:r>
                    </a:p>
                  </a:txBody>
                  <a:tcPr/>
                </a:tc>
                <a:tc>
                  <a:txBody>
                    <a:bodyPr/>
                    <a:lstStyle/>
                    <a:p>
                      <a:r>
                        <a:rPr lang="en-IN" sz="1800" b="1" dirty="0">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val="1891326435"/>
                  </a:ext>
                </a:extLst>
              </a:tr>
              <a:tr h="1696716">
                <a:tc>
                  <a:txBody>
                    <a:bodyPr/>
                    <a:lstStyle/>
                    <a:p>
                      <a:r>
                        <a:rPr lang="en-IN" sz="1800" dirty="0">
                          <a:latin typeface="Times New Roman" panose="02020603050405020304" pitchFamily="18" charset="0"/>
                          <a:cs typeface="Times New Roman" panose="02020603050405020304" pitchFamily="18" charset="0"/>
                        </a:rPr>
                        <a:t>3</a:t>
                      </a:r>
                    </a:p>
                  </a:txBody>
                  <a:tcPr/>
                </a:tc>
                <a:tc>
                  <a:txBody>
                    <a:bodyPr/>
                    <a:lstStyle/>
                    <a:p>
                      <a:r>
                        <a:rPr lang="en-IN" sz="1800" dirty="0">
                          <a:latin typeface="Times New Roman" panose="02020603050405020304" pitchFamily="18" charset="0"/>
                          <a:cs typeface="Times New Roman" panose="02020603050405020304" pitchFamily="18" charset="0"/>
                        </a:rPr>
                        <a:t>2021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n-NO" sz="1800" cap="none" dirty="0">
                          <a:solidFill>
                            <a:schemeClr val="tx1"/>
                          </a:solidFill>
                          <a:latin typeface="Times New Roman" panose="02020603050405020304" pitchFamily="18" charset="0"/>
                          <a:cs typeface="Times New Roman" panose="02020603050405020304" pitchFamily="18" charset="0"/>
                        </a:rPr>
                        <a:t>Meng Song and Mikael Amelin</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cap="none" dirty="0">
                          <a:solidFill>
                            <a:schemeClr val="tx1"/>
                          </a:solidFill>
                          <a:latin typeface="Times New Roman" panose="02020603050405020304" pitchFamily="18" charset="0"/>
                          <a:cs typeface="Times New Roman" panose="02020603050405020304" pitchFamily="18" charset="0"/>
                        </a:rPr>
                        <a:t>OPTIMIZED OPERATIONAL MANAGEMENT OF AN EV SHARING COMMUNITY INTEGRATED WITH BATTERY ENERGY STORAGE AND PV GENERATION</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cap="none" dirty="0">
                          <a:solidFill>
                            <a:schemeClr val="tx1"/>
                          </a:solidFill>
                          <a:latin typeface="Times New Roman" panose="02020603050405020304" pitchFamily="18" charset="0"/>
                          <a:cs typeface="Times New Roman" panose="02020603050405020304" pitchFamily="18" charset="0"/>
                        </a:rPr>
                        <a:t>Coordinate charging, reservation, integrate PV and battery storage</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Times New Roman" panose="02020603050405020304" pitchFamily="18" charset="0"/>
                          <a:cs typeface="Times New Roman" panose="02020603050405020304" pitchFamily="18" charset="0"/>
                        </a:rPr>
                        <a:t>Depends on accurate Swedish travel patterns, effective coordination</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7001485"/>
                  </a:ext>
                </a:extLst>
              </a:tr>
              <a:tr h="1881709">
                <a:tc>
                  <a:txBody>
                    <a:bodyPr/>
                    <a:lstStyle/>
                    <a:p>
                      <a:r>
                        <a:rPr lang="en-IN" sz="1800" dirty="0">
                          <a:latin typeface="Times New Roman" panose="02020603050405020304" pitchFamily="18" charset="0"/>
                          <a:cs typeface="Times New Roman" panose="02020603050405020304" pitchFamily="18" charset="0"/>
                        </a:rPr>
                        <a:t>4</a:t>
                      </a:r>
                    </a:p>
                  </a:txBody>
                  <a:tcPr/>
                </a:tc>
                <a:tc>
                  <a:txBody>
                    <a:bodyPr/>
                    <a:lstStyle/>
                    <a:p>
                      <a:r>
                        <a:rPr lang="en-IN" sz="1800" dirty="0">
                          <a:latin typeface="Times New Roman" panose="02020603050405020304" pitchFamily="18" charset="0"/>
                          <a:cs typeface="Times New Roman" panose="02020603050405020304" pitchFamily="18" charset="0"/>
                        </a:rPr>
                        <a:t>2020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cap="none" dirty="0">
                          <a:solidFill>
                            <a:schemeClr val="tx1"/>
                          </a:solidFill>
                          <a:latin typeface="Times New Roman" panose="02020603050405020304" pitchFamily="18" charset="0"/>
                          <a:cs typeface="Times New Roman" panose="02020603050405020304" pitchFamily="18" charset="0"/>
                        </a:rPr>
                        <a:t>Sara Maher, Guillaume Remy</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cap="none" dirty="0">
                          <a:solidFill>
                            <a:schemeClr val="tx1"/>
                          </a:solidFill>
                          <a:latin typeface="Times New Roman" panose="02020603050405020304" pitchFamily="18" charset="0"/>
                          <a:cs typeface="Times New Roman" panose="02020603050405020304" pitchFamily="18" charset="0"/>
                        </a:rPr>
                        <a:t>EV-Planning: Electric Vehicle Itinerary Planning</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cap="none" dirty="0">
                          <a:solidFill>
                            <a:schemeClr val="tx1"/>
                          </a:solidFill>
                          <a:latin typeface="Times New Roman" panose="02020603050405020304" pitchFamily="18" charset="0"/>
                          <a:cs typeface="Times New Roman" panose="02020603050405020304" pitchFamily="18" charset="0"/>
                        </a:rPr>
                        <a:t>Propose advanced EV fleet management, compute best routes, implement traffic management server</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Times New Roman" panose="02020603050405020304" pitchFamily="18" charset="0"/>
                          <a:cs typeface="Times New Roman" panose="02020603050405020304" pitchFamily="18" charset="0"/>
                        </a:rPr>
                        <a:t>Autonomy barriers, limitations in technology deployment, reliance on accurate data collection</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2372578"/>
                  </a:ext>
                </a:extLst>
              </a:tr>
              <a:tr h="1428814">
                <a:tc>
                  <a:txBody>
                    <a:bodyPr/>
                    <a:lstStyle/>
                    <a:p>
                      <a:r>
                        <a:rPr lang="en-IN" sz="1800" dirty="0">
                          <a:latin typeface="Times New Roman" panose="02020603050405020304" pitchFamily="18" charset="0"/>
                          <a:cs typeface="Times New Roman" panose="02020603050405020304" pitchFamily="18" charset="0"/>
                        </a:rPr>
                        <a:t>5</a:t>
                      </a:r>
                    </a:p>
                  </a:txBody>
                  <a:tcPr/>
                </a:tc>
                <a:tc>
                  <a:txBody>
                    <a:bodyPr/>
                    <a:lstStyle/>
                    <a:p>
                      <a:r>
                        <a:rPr lang="en-IN" sz="1800" dirty="0">
                          <a:latin typeface="Times New Roman" panose="02020603050405020304" pitchFamily="18" charset="0"/>
                          <a:cs typeface="Times New Roman" panose="02020603050405020304" pitchFamily="18" charset="0"/>
                        </a:rPr>
                        <a:t>2020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cap="none" dirty="0">
                          <a:solidFill>
                            <a:schemeClr val="tx1"/>
                          </a:solidFill>
                          <a:latin typeface="Times New Roman" panose="02020603050405020304" pitchFamily="18" charset="0"/>
                          <a:cs typeface="Times New Roman" panose="02020603050405020304" pitchFamily="18" charset="0"/>
                        </a:rPr>
                        <a:t>Marek </a:t>
                      </a:r>
                      <a:r>
                        <a:rPr lang="en-US" sz="1800" cap="none" dirty="0" err="1">
                          <a:solidFill>
                            <a:schemeClr val="tx1"/>
                          </a:solidFill>
                          <a:latin typeface="Times New Roman" panose="02020603050405020304" pitchFamily="18" charset="0"/>
                          <a:cs typeface="Times New Roman" panose="02020603050405020304" pitchFamily="18" charset="0"/>
                        </a:rPr>
                        <a:t>Cuchý</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cap="none" dirty="0">
                          <a:solidFill>
                            <a:schemeClr val="tx1"/>
                          </a:solidFill>
                          <a:latin typeface="Times New Roman" panose="02020603050405020304" pitchFamily="18" charset="0"/>
                          <a:cs typeface="Times New Roman" panose="02020603050405020304" pitchFamily="18" charset="0"/>
                        </a:rPr>
                        <a:t>Benefits of Multi-Destination Travel Planning for Electric Vehicles</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cap="none" dirty="0">
                          <a:solidFill>
                            <a:schemeClr val="tx1"/>
                          </a:solidFill>
                          <a:latin typeface="Times New Roman" panose="02020603050405020304" pitchFamily="18" charset="0"/>
                          <a:cs typeface="Times New Roman" panose="02020603050405020304" pitchFamily="18" charset="0"/>
                        </a:rPr>
                        <a:t>Advanced EV travel planning, multi-destination perspective, agent-based simulation</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Dependent on charging capacity, real-world data accuracy, upfront booking support</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07485771"/>
                  </a:ext>
                </a:extLst>
              </a:tr>
            </a:tbl>
          </a:graphicData>
        </a:graphic>
      </p:graphicFrame>
      <p:sp>
        <p:nvSpPr>
          <p:cNvPr id="2" name="Slide Number Placeholder 1">
            <a:extLst>
              <a:ext uri="{FF2B5EF4-FFF2-40B4-BE49-F238E27FC236}">
                <a16:creationId xmlns:a16="http://schemas.microsoft.com/office/drawing/2014/main" id="{3AC948AB-E3F8-D64C-CD40-2016FEDEC19A}"/>
              </a:ext>
            </a:extLst>
          </p:cNvPr>
          <p:cNvSpPr>
            <a:spLocks noGrp="1"/>
          </p:cNvSpPr>
          <p:nvPr>
            <p:ph type="sldNum" sz="quarter" idx="12"/>
          </p:nvPr>
        </p:nvSpPr>
        <p:spPr/>
        <p:txBody>
          <a:bodyPr/>
          <a:lstStyle/>
          <a:p>
            <a:fld id="{450F0944-767A-4BF4-9C2B-1BD0CC6FB92C}" type="slidenum">
              <a:rPr lang="en-IN" sz="3000" smtClean="0"/>
              <a:t>6</a:t>
            </a:fld>
            <a:endParaRPr lang="en-IN" sz="3000" dirty="0"/>
          </a:p>
        </p:txBody>
      </p:sp>
    </p:spTree>
    <p:extLst>
      <p:ext uri="{BB962C8B-B14F-4D97-AF65-F5344CB8AC3E}">
        <p14:creationId xmlns:p14="http://schemas.microsoft.com/office/powerpoint/2010/main" val="2244629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872B5246-B880-B5A0-5311-049135CC89CA}"/>
              </a:ext>
            </a:extLst>
          </p:cNvPr>
          <p:cNvGraphicFramePr>
            <a:graphicFrameLocks noGrp="1"/>
          </p:cNvGraphicFramePr>
          <p:nvPr>
            <p:extLst>
              <p:ext uri="{D42A27DB-BD31-4B8C-83A1-F6EECF244321}">
                <p14:modId xmlns:p14="http://schemas.microsoft.com/office/powerpoint/2010/main" val="3847714011"/>
              </p:ext>
            </p:extLst>
          </p:nvPr>
        </p:nvGraphicFramePr>
        <p:xfrm>
          <a:off x="758791" y="414880"/>
          <a:ext cx="10674418" cy="5487695"/>
        </p:xfrm>
        <a:graphic>
          <a:graphicData uri="http://schemas.openxmlformats.org/drawingml/2006/table">
            <a:tbl>
              <a:tblPr firstRow="1" bandRow="1"/>
              <a:tblGrid>
                <a:gridCol w="702645">
                  <a:extLst>
                    <a:ext uri="{9D8B030D-6E8A-4147-A177-3AD203B41FA5}">
                      <a16:colId xmlns:a16="http://schemas.microsoft.com/office/drawing/2014/main" val="536514687"/>
                    </a:ext>
                  </a:extLst>
                </a:gridCol>
                <a:gridCol w="895150">
                  <a:extLst>
                    <a:ext uri="{9D8B030D-6E8A-4147-A177-3AD203B41FA5}">
                      <a16:colId xmlns:a16="http://schemas.microsoft.com/office/drawing/2014/main" val="623563520"/>
                    </a:ext>
                  </a:extLst>
                </a:gridCol>
                <a:gridCol w="1318661">
                  <a:extLst>
                    <a:ext uri="{9D8B030D-6E8A-4147-A177-3AD203B41FA5}">
                      <a16:colId xmlns:a16="http://schemas.microsoft.com/office/drawing/2014/main" val="765271604"/>
                    </a:ext>
                  </a:extLst>
                </a:gridCol>
                <a:gridCol w="3888606">
                  <a:extLst>
                    <a:ext uri="{9D8B030D-6E8A-4147-A177-3AD203B41FA5}">
                      <a16:colId xmlns:a16="http://schemas.microsoft.com/office/drawing/2014/main" val="2194510085"/>
                    </a:ext>
                  </a:extLst>
                </a:gridCol>
                <a:gridCol w="2088682">
                  <a:extLst>
                    <a:ext uri="{9D8B030D-6E8A-4147-A177-3AD203B41FA5}">
                      <a16:colId xmlns:a16="http://schemas.microsoft.com/office/drawing/2014/main" val="2533812051"/>
                    </a:ext>
                  </a:extLst>
                </a:gridCol>
                <a:gridCol w="1780674">
                  <a:extLst>
                    <a:ext uri="{9D8B030D-6E8A-4147-A177-3AD203B41FA5}">
                      <a16:colId xmlns:a16="http://schemas.microsoft.com/office/drawing/2014/main" val="368207508"/>
                    </a:ext>
                  </a:extLst>
                </a:gridCol>
              </a:tblGrid>
              <a:tr h="636659">
                <a:tc>
                  <a:txBody>
                    <a:bodyPr/>
                    <a:lstStyle/>
                    <a:p>
                      <a:r>
                        <a:rPr lang="en-IN" b="1" dirty="0">
                          <a:latin typeface="Times New Roman" panose="02020603050405020304" pitchFamily="18" charset="0"/>
                          <a:cs typeface="Times New Roman" panose="02020603050405020304" pitchFamily="18" charset="0"/>
                        </a:rPr>
                        <a:t>SNO</a:t>
                      </a:r>
                    </a:p>
                  </a:txBody>
                  <a:tcPr/>
                </a:tc>
                <a:tc>
                  <a:txBody>
                    <a:bodyPr/>
                    <a:lstStyle/>
                    <a:p>
                      <a:r>
                        <a:rPr lang="en-IN" b="1" dirty="0">
                          <a:latin typeface="Times New Roman" panose="02020603050405020304" pitchFamily="18" charset="0"/>
                          <a:cs typeface="Times New Roman" panose="02020603050405020304" pitchFamily="18" charset="0"/>
                        </a:rPr>
                        <a:t>YEAR</a:t>
                      </a:r>
                    </a:p>
                  </a:txBody>
                  <a:tcPr/>
                </a:tc>
                <a:tc>
                  <a:txBody>
                    <a:bodyPr/>
                    <a:lstStyle/>
                    <a:p>
                      <a:r>
                        <a:rPr lang="en-IN" b="1" dirty="0">
                          <a:latin typeface="Times New Roman" panose="02020603050405020304" pitchFamily="18" charset="0"/>
                          <a:cs typeface="Times New Roman" panose="02020603050405020304" pitchFamily="18" charset="0"/>
                        </a:rPr>
                        <a:t>AUTHORS</a:t>
                      </a:r>
                    </a:p>
                  </a:txBody>
                  <a:tcPr/>
                </a:tc>
                <a:tc>
                  <a:txBody>
                    <a:bodyPr/>
                    <a:lstStyle/>
                    <a:p>
                      <a:r>
                        <a:rPr lang="en-IN" b="1" dirty="0">
                          <a:latin typeface="Times New Roman" panose="02020603050405020304" pitchFamily="18" charset="0"/>
                          <a:cs typeface="Times New Roman" panose="02020603050405020304" pitchFamily="18" charset="0"/>
                        </a:rPr>
                        <a:t>                      PAPER TITLE</a:t>
                      </a:r>
                    </a:p>
                  </a:txBody>
                  <a:tcPr/>
                </a:tc>
                <a:tc>
                  <a:txBody>
                    <a:bodyPr/>
                    <a:lstStyle/>
                    <a:p>
                      <a:r>
                        <a:rPr lang="en-IN" b="1" dirty="0">
                          <a:latin typeface="Times New Roman" panose="02020603050405020304" pitchFamily="18" charset="0"/>
                          <a:cs typeface="Times New Roman" panose="02020603050405020304" pitchFamily="18" charset="0"/>
                        </a:rPr>
                        <a:t>METHODOLOGY</a:t>
                      </a:r>
                    </a:p>
                  </a:txBody>
                  <a:tcPr/>
                </a:tc>
                <a:tc>
                  <a:txBody>
                    <a:bodyPr/>
                    <a:lstStyle/>
                    <a:p>
                      <a:r>
                        <a:rPr lang="en-IN" b="1" dirty="0">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val="3660936635"/>
                  </a:ext>
                </a:extLst>
              </a:tr>
              <a:tr h="1425284">
                <a:tc>
                  <a:txBody>
                    <a:bodyPr/>
                    <a:lstStyle/>
                    <a:p>
                      <a:r>
                        <a:rPr lang="en-IN" dirty="0">
                          <a:latin typeface="Times New Roman" panose="02020603050405020304" pitchFamily="18" charset="0"/>
                          <a:cs typeface="Times New Roman" panose="02020603050405020304" pitchFamily="18" charset="0"/>
                        </a:rPr>
                        <a:t>6</a:t>
                      </a:r>
                    </a:p>
                  </a:txBody>
                  <a:tcPr/>
                </a:tc>
                <a:tc>
                  <a:txBody>
                    <a:bodyPr/>
                    <a:lstStyle/>
                    <a:p>
                      <a:r>
                        <a:rPr lang="en-IN" dirty="0">
                          <a:latin typeface="Times New Roman" panose="02020603050405020304" pitchFamily="18" charset="0"/>
                          <a:cs typeface="Times New Roman" panose="02020603050405020304" pitchFamily="18" charset="0"/>
                        </a:rPr>
                        <a:t>2019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latin typeface="Times New Roman" panose="02020603050405020304" pitchFamily="18" charset="0"/>
                          <a:cs typeface="Times New Roman" panose="02020603050405020304" pitchFamily="18" charset="0"/>
                        </a:rPr>
                        <a:t>Daniel FODOREAN</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anose="02020603050405020304" pitchFamily="18" charset="0"/>
                          <a:cs typeface="Times New Roman" panose="02020603050405020304" pitchFamily="18" charset="0"/>
                        </a:rPr>
                        <a:t>New Mobile Charging Station for Urban and Resort Areas</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anose="02020603050405020304" pitchFamily="18" charset="0"/>
                          <a:cs typeface="Times New Roman" panose="02020603050405020304" pitchFamily="18" charset="0"/>
                        </a:rPr>
                        <a:t>Use AC and DC grids, store energy on hybrid source, deliver to EVs, simulate operations</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anose="02020603050405020304" pitchFamily="18" charset="0"/>
                          <a:cs typeface="Times New Roman" panose="02020603050405020304" pitchFamily="18" charset="0"/>
                        </a:rPr>
                        <a:t>Dependent on grid availability, effective energy transfer, and storage capacity</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01779554"/>
                  </a:ext>
                </a:extLst>
              </a:tr>
              <a:tr h="1625364">
                <a:tc>
                  <a:txBody>
                    <a:bodyPr/>
                    <a:lstStyle/>
                    <a:p>
                      <a:r>
                        <a:rPr lang="en-IN" dirty="0">
                          <a:latin typeface="Times New Roman" panose="02020603050405020304" pitchFamily="18" charset="0"/>
                          <a:cs typeface="Times New Roman" panose="02020603050405020304" pitchFamily="18" charset="0"/>
                        </a:rPr>
                        <a:t>7</a:t>
                      </a:r>
                    </a:p>
                  </a:txBody>
                  <a:tcPr/>
                </a:tc>
                <a:tc>
                  <a:txBody>
                    <a:bodyPr/>
                    <a:lstStyle/>
                    <a:p>
                      <a:r>
                        <a:rPr lang="en-IN" dirty="0">
                          <a:latin typeface="Times New Roman" panose="02020603050405020304" pitchFamily="18" charset="0"/>
                          <a:cs typeface="Times New Roman" panose="02020603050405020304" pitchFamily="18" charset="0"/>
                        </a:rPr>
                        <a:t>2018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latin typeface="Times New Roman" panose="02020603050405020304" pitchFamily="18" charset="0"/>
                          <a:cs typeface="Times New Roman" panose="02020603050405020304" pitchFamily="18" charset="0"/>
                        </a:rPr>
                        <a:t>Badrinath Kulkarni</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anose="02020603050405020304" pitchFamily="18" charset="0"/>
                          <a:cs typeface="Times New Roman" panose="02020603050405020304" pitchFamily="18" charset="0"/>
                        </a:rPr>
                        <a:t>IOT Based PV assisted EV Charging Station for Confronting Duck Curve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anose="02020603050405020304" pitchFamily="18" charset="0"/>
                          <a:cs typeface="Times New Roman" panose="02020603050405020304" pitchFamily="18" charset="0"/>
                        </a:rPr>
                        <a:t>Study effects, create IOT stations, propose taxation</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anose="02020603050405020304" pitchFamily="18" charset="0"/>
                          <a:cs typeface="Times New Roman" panose="02020603050405020304" pitchFamily="18" charset="0"/>
                        </a:rPr>
                        <a:t>Depends on solar availability, IOT integration, off-peak charging participation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41073507"/>
                  </a:ext>
                </a:extLst>
              </a:tr>
              <a:tr h="1762632">
                <a:tc>
                  <a:txBody>
                    <a:bodyPr/>
                    <a:lstStyle/>
                    <a:p>
                      <a:r>
                        <a:rPr lang="en-IN" dirty="0">
                          <a:latin typeface="Times New Roman" panose="02020603050405020304" pitchFamily="18" charset="0"/>
                          <a:cs typeface="Times New Roman" panose="02020603050405020304" pitchFamily="18" charset="0"/>
                        </a:rPr>
                        <a:t>8</a:t>
                      </a:r>
                    </a:p>
                  </a:txBody>
                  <a:tcPr/>
                </a:tc>
                <a:tc>
                  <a:txBody>
                    <a:bodyPr/>
                    <a:lstStyle/>
                    <a:p>
                      <a:r>
                        <a:rPr lang="en-IN" dirty="0">
                          <a:latin typeface="Times New Roman" panose="02020603050405020304" pitchFamily="18" charset="0"/>
                          <a:cs typeface="Times New Roman" panose="02020603050405020304" pitchFamily="18" charset="0"/>
                        </a:rPr>
                        <a:t>2014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latin typeface="Times New Roman" panose="02020603050405020304" pitchFamily="18" charset="0"/>
                          <a:cs typeface="Times New Roman" panose="02020603050405020304" pitchFamily="18" charset="0"/>
                        </a:rPr>
                        <a:t>Xinyi Lu</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Multi-objective Optimal Scheduling of a DC Microgrid Consisted of PV System and EV Charging Station</a:t>
                      </a:r>
                    </a:p>
                    <a:p>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anose="02020603050405020304" pitchFamily="18" charset="0"/>
                          <a:cs typeface="Times New Roman" panose="02020603050405020304" pitchFamily="18" charset="0"/>
                        </a:rPr>
                        <a:t>Optimal scheduling of DC micro-grid, mathematical model, NSGA-II solution</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anose="02020603050405020304" pitchFamily="18" charset="0"/>
                          <a:cs typeface="Times New Roman" panose="02020603050405020304" pitchFamily="18" charset="0"/>
                        </a:rPr>
                        <a:t>Constraints on charging time, power, SOC, power supply rate, system balance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57022817"/>
                  </a:ext>
                </a:extLst>
              </a:tr>
            </a:tbl>
          </a:graphicData>
        </a:graphic>
      </p:graphicFrame>
      <p:sp>
        <p:nvSpPr>
          <p:cNvPr id="2" name="Slide Number Placeholder 1">
            <a:extLst>
              <a:ext uri="{FF2B5EF4-FFF2-40B4-BE49-F238E27FC236}">
                <a16:creationId xmlns:a16="http://schemas.microsoft.com/office/drawing/2014/main" id="{250A86D9-578C-5E33-637F-708CF8E2ABC9}"/>
              </a:ext>
            </a:extLst>
          </p:cNvPr>
          <p:cNvSpPr>
            <a:spLocks noGrp="1"/>
          </p:cNvSpPr>
          <p:nvPr>
            <p:ph type="sldNum" sz="quarter" idx="12"/>
          </p:nvPr>
        </p:nvSpPr>
        <p:spPr/>
        <p:txBody>
          <a:bodyPr/>
          <a:lstStyle/>
          <a:p>
            <a:fld id="{450F0944-767A-4BF4-9C2B-1BD0CC6FB92C}" type="slidenum">
              <a:rPr lang="en-IN" sz="3000" smtClean="0"/>
              <a:t>7</a:t>
            </a:fld>
            <a:endParaRPr lang="en-IN" sz="3000" dirty="0"/>
          </a:p>
        </p:txBody>
      </p:sp>
    </p:spTree>
    <p:extLst>
      <p:ext uri="{BB962C8B-B14F-4D97-AF65-F5344CB8AC3E}">
        <p14:creationId xmlns:p14="http://schemas.microsoft.com/office/powerpoint/2010/main" val="2306453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E95E6FB-0963-D992-DEAA-388F7EE83D4F}"/>
              </a:ext>
            </a:extLst>
          </p:cNvPr>
          <p:cNvGraphicFramePr>
            <a:graphicFrameLocks noGrp="1"/>
          </p:cNvGraphicFramePr>
          <p:nvPr>
            <p:extLst>
              <p:ext uri="{D42A27DB-BD31-4B8C-83A1-F6EECF244321}">
                <p14:modId xmlns:p14="http://schemas.microsoft.com/office/powerpoint/2010/main" val="2703519586"/>
              </p:ext>
            </p:extLst>
          </p:nvPr>
        </p:nvGraphicFramePr>
        <p:xfrm>
          <a:off x="798895" y="796667"/>
          <a:ext cx="10732169" cy="4636794"/>
        </p:xfrm>
        <a:graphic>
          <a:graphicData uri="http://schemas.openxmlformats.org/drawingml/2006/table">
            <a:tbl>
              <a:tblPr firstRow="1" bandRow="1"/>
              <a:tblGrid>
                <a:gridCol w="779667">
                  <a:extLst>
                    <a:ext uri="{9D8B030D-6E8A-4147-A177-3AD203B41FA5}">
                      <a16:colId xmlns:a16="http://schemas.microsoft.com/office/drawing/2014/main" val="3603836689"/>
                    </a:ext>
                  </a:extLst>
                </a:gridCol>
                <a:gridCol w="1113808">
                  <a:extLst>
                    <a:ext uri="{9D8B030D-6E8A-4147-A177-3AD203B41FA5}">
                      <a16:colId xmlns:a16="http://schemas.microsoft.com/office/drawing/2014/main" val="1029292554"/>
                    </a:ext>
                  </a:extLst>
                </a:gridCol>
                <a:gridCol w="1421444">
                  <a:extLst>
                    <a:ext uri="{9D8B030D-6E8A-4147-A177-3AD203B41FA5}">
                      <a16:colId xmlns:a16="http://schemas.microsoft.com/office/drawing/2014/main" val="2327905777"/>
                    </a:ext>
                  </a:extLst>
                </a:gridCol>
                <a:gridCol w="3403516">
                  <a:extLst>
                    <a:ext uri="{9D8B030D-6E8A-4147-A177-3AD203B41FA5}">
                      <a16:colId xmlns:a16="http://schemas.microsoft.com/office/drawing/2014/main" val="1408558321"/>
                    </a:ext>
                  </a:extLst>
                </a:gridCol>
                <a:gridCol w="2213810">
                  <a:extLst>
                    <a:ext uri="{9D8B030D-6E8A-4147-A177-3AD203B41FA5}">
                      <a16:colId xmlns:a16="http://schemas.microsoft.com/office/drawing/2014/main" val="1929740146"/>
                    </a:ext>
                  </a:extLst>
                </a:gridCol>
                <a:gridCol w="1799924">
                  <a:extLst>
                    <a:ext uri="{9D8B030D-6E8A-4147-A177-3AD203B41FA5}">
                      <a16:colId xmlns:a16="http://schemas.microsoft.com/office/drawing/2014/main" val="2352138125"/>
                    </a:ext>
                  </a:extLst>
                </a:gridCol>
              </a:tblGrid>
              <a:tr h="887754">
                <a:tc>
                  <a:txBody>
                    <a:bodyPr/>
                    <a:lstStyle/>
                    <a:p>
                      <a:r>
                        <a:rPr lang="en-IN" b="1" dirty="0">
                          <a:latin typeface="Times New Roman" panose="02020603050405020304" pitchFamily="18" charset="0"/>
                          <a:cs typeface="Times New Roman" panose="02020603050405020304" pitchFamily="18" charset="0"/>
                        </a:rPr>
                        <a:t>SNO</a:t>
                      </a:r>
                    </a:p>
                  </a:txBody>
                  <a:tcPr/>
                </a:tc>
                <a:tc>
                  <a:txBody>
                    <a:bodyPr/>
                    <a:lstStyle/>
                    <a:p>
                      <a:r>
                        <a:rPr lang="en-IN" b="1" dirty="0">
                          <a:latin typeface="Times New Roman" panose="02020603050405020304" pitchFamily="18" charset="0"/>
                          <a:cs typeface="Times New Roman" panose="02020603050405020304" pitchFamily="18" charset="0"/>
                        </a:rPr>
                        <a:t>  YEAR</a:t>
                      </a:r>
                    </a:p>
                  </a:txBody>
                  <a:tcPr/>
                </a:tc>
                <a:tc>
                  <a:txBody>
                    <a:bodyPr/>
                    <a:lstStyle/>
                    <a:p>
                      <a:r>
                        <a:rPr lang="en-IN" b="1" dirty="0">
                          <a:latin typeface="Times New Roman" panose="02020603050405020304" pitchFamily="18" charset="0"/>
                          <a:cs typeface="Times New Roman" panose="02020603050405020304" pitchFamily="18" charset="0"/>
                        </a:rPr>
                        <a:t> AUTHORS</a:t>
                      </a:r>
                    </a:p>
                  </a:txBody>
                  <a:tcPr/>
                </a:tc>
                <a:tc>
                  <a:txBody>
                    <a:bodyPr/>
                    <a:lstStyle/>
                    <a:p>
                      <a:r>
                        <a:rPr lang="en-IN" b="1" dirty="0">
                          <a:latin typeface="Times New Roman" panose="02020603050405020304" pitchFamily="18" charset="0"/>
                          <a:cs typeface="Times New Roman" panose="02020603050405020304" pitchFamily="18" charset="0"/>
                        </a:rPr>
                        <a:t>                 PAPER TITLE</a:t>
                      </a:r>
                    </a:p>
                  </a:txBody>
                  <a:tcPr/>
                </a:tc>
                <a:tc>
                  <a:txBody>
                    <a:bodyPr/>
                    <a:lstStyle/>
                    <a:p>
                      <a:r>
                        <a:rPr lang="en-IN" b="1" dirty="0">
                          <a:latin typeface="Times New Roman" panose="02020603050405020304" pitchFamily="18" charset="0"/>
                          <a:cs typeface="Times New Roman" panose="02020603050405020304" pitchFamily="18" charset="0"/>
                        </a:rPr>
                        <a:t>METHODOLOGY</a:t>
                      </a:r>
                    </a:p>
                  </a:txBody>
                  <a:tcPr/>
                </a:tc>
                <a:tc>
                  <a:txBody>
                    <a:bodyPr/>
                    <a:lstStyle/>
                    <a:p>
                      <a:r>
                        <a:rPr lang="en-IN" b="1" dirty="0">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val="1266892773"/>
                  </a:ext>
                </a:extLst>
              </a:tr>
              <a:tr h="1312987">
                <a:tc>
                  <a:txBody>
                    <a:bodyPr/>
                    <a:lstStyle/>
                    <a:p>
                      <a:r>
                        <a:rPr lang="en-IN" dirty="0">
                          <a:latin typeface="Times New Roman" panose="02020603050405020304" pitchFamily="18" charset="0"/>
                          <a:cs typeface="Times New Roman" panose="02020603050405020304" pitchFamily="18" charset="0"/>
                        </a:rPr>
                        <a:t>9</a:t>
                      </a:r>
                    </a:p>
                  </a:txBody>
                  <a:tcPr/>
                </a:tc>
                <a:tc>
                  <a:txBody>
                    <a:bodyPr/>
                    <a:lstStyle/>
                    <a:p>
                      <a:r>
                        <a:rPr lang="en-IN" dirty="0">
                          <a:latin typeface="Times New Roman" panose="02020603050405020304" pitchFamily="18" charset="0"/>
                          <a:cs typeface="Times New Roman" panose="02020603050405020304" pitchFamily="18" charset="0"/>
                        </a:rPr>
                        <a:t>2019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solidFill>
                            <a:schemeClr val="tx1"/>
                          </a:solidFill>
                          <a:latin typeface="Times New Roman" panose="02020603050405020304" pitchFamily="18" charset="0"/>
                          <a:cs typeface="Times New Roman" panose="02020603050405020304" pitchFamily="18" charset="0"/>
                        </a:rPr>
                        <a:t>Rares</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Catalin</a:t>
                      </a:r>
                      <a:r>
                        <a:rPr lang="en-IN" dirty="0">
                          <a:solidFill>
                            <a:schemeClr val="tx1"/>
                          </a:solidFill>
                          <a:latin typeface="Times New Roman" panose="02020603050405020304" pitchFamily="18" charset="0"/>
                          <a:cs typeface="Times New Roman" panose="02020603050405020304" pitchFamily="18" charset="0"/>
                        </a:rPr>
                        <a:t> NACU</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anose="02020603050405020304" pitchFamily="18" charset="0"/>
                          <a:cs typeface="Times New Roman" panose="02020603050405020304" pitchFamily="18" charset="0"/>
                        </a:rPr>
                        <a:t>Battery Cells Characterization for Subsequent Operation in Battery Models used in Mobile Charging Station Designing</a:t>
                      </a:r>
                    </a:p>
                  </a:txBody>
                  <a:tcPr/>
                </a:tc>
                <a:tc>
                  <a:txBody>
                    <a:bodyPr/>
                    <a:lstStyle/>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Battery cell characterization, numerical and experimental analysis,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Matlab</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/Simulink simulation</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anose="02020603050405020304" pitchFamily="18" charset="0"/>
                          <a:cs typeface="Times New Roman" panose="02020603050405020304" pitchFamily="18" charset="0"/>
                        </a:rPr>
                        <a:t>Reliability of method, lack of EVSE, long charging periods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97397952"/>
                  </a:ext>
                </a:extLst>
              </a:tr>
              <a:tr h="1312987">
                <a:tc>
                  <a:txBody>
                    <a:bodyPr/>
                    <a:lstStyle/>
                    <a:p>
                      <a:r>
                        <a:rPr lang="en-IN" dirty="0">
                          <a:latin typeface="Times New Roman" panose="02020603050405020304" pitchFamily="18" charset="0"/>
                          <a:cs typeface="Times New Roman" panose="02020603050405020304" pitchFamily="18" charset="0"/>
                        </a:rPr>
                        <a:t>10</a:t>
                      </a:r>
                    </a:p>
                  </a:txBody>
                  <a:tcPr/>
                </a:tc>
                <a:tc>
                  <a:txBody>
                    <a:bodyPr/>
                    <a:lstStyle/>
                    <a:p>
                      <a:r>
                        <a:rPr lang="en-IN" dirty="0">
                          <a:latin typeface="Times New Roman" panose="02020603050405020304" pitchFamily="18" charset="0"/>
                          <a:cs typeface="Times New Roman" panose="02020603050405020304" pitchFamily="18" charset="0"/>
                        </a:rPr>
                        <a:t>2020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solidFill>
                            <a:schemeClr val="tx1"/>
                          </a:solidFill>
                          <a:latin typeface="Times New Roman" panose="02020603050405020304" pitchFamily="18" charset="0"/>
                          <a:cs typeface="Times New Roman" panose="02020603050405020304" pitchFamily="18" charset="0"/>
                        </a:rPr>
                        <a:t>Ninet</a:t>
                      </a:r>
                      <a:r>
                        <a:rPr lang="en-IN" dirty="0">
                          <a:solidFill>
                            <a:schemeClr val="tx1"/>
                          </a:solidFill>
                          <a:latin typeface="Times New Roman" panose="02020603050405020304" pitchFamily="18" charset="0"/>
                          <a:cs typeface="Times New Roman" panose="02020603050405020304" pitchFamily="18" charset="0"/>
                        </a:rPr>
                        <a:t> Varghese</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anose="02020603050405020304" pitchFamily="18" charset="0"/>
                          <a:cs typeface="Times New Roman" panose="02020603050405020304" pitchFamily="18" charset="0"/>
                        </a:rPr>
                        <a:t>Health Monitoring and Observatory System for </a:t>
                      </a:r>
                      <a:r>
                        <a:rPr lang="en-US" dirty="0" err="1">
                          <a:solidFill>
                            <a:schemeClr val="tx1"/>
                          </a:solidFill>
                          <a:latin typeface="Times New Roman" panose="02020603050405020304" pitchFamily="18" charset="0"/>
                          <a:cs typeface="Times New Roman" panose="02020603050405020304" pitchFamily="18" charset="0"/>
                        </a:rPr>
                        <a:t>Paralysed</a:t>
                      </a:r>
                      <a:r>
                        <a:rPr lang="en-US" dirty="0">
                          <a:solidFill>
                            <a:schemeClr val="tx1"/>
                          </a:solidFill>
                          <a:latin typeface="Times New Roman" panose="02020603050405020304" pitchFamily="18" charset="0"/>
                          <a:cs typeface="Times New Roman" panose="02020603050405020304" pitchFamily="18" charset="0"/>
                        </a:rPr>
                        <a:t> Patients using Blynk Application</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anose="02020603050405020304" pitchFamily="18" charset="0"/>
                          <a:cs typeface="Times New Roman" panose="02020603050405020304" pitchFamily="18" charset="0"/>
                        </a:rPr>
                        <a:t>Monitor different vital information and also help the patients to convey their messages to the bystanders</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anose="02020603050405020304" pitchFamily="18" charset="0"/>
                          <a:cs typeface="Times New Roman" panose="02020603050405020304" pitchFamily="18" charset="0"/>
                        </a:rPr>
                        <a:t>Data Reliability Can Be Affected</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64708995"/>
                  </a:ext>
                </a:extLst>
              </a:tr>
            </a:tbl>
          </a:graphicData>
        </a:graphic>
      </p:graphicFrame>
      <p:sp>
        <p:nvSpPr>
          <p:cNvPr id="3" name="Slide Number Placeholder 2">
            <a:extLst>
              <a:ext uri="{FF2B5EF4-FFF2-40B4-BE49-F238E27FC236}">
                <a16:creationId xmlns:a16="http://schemas.microsoft.com/office/drawing/2014/main" id="{C1A5306A-A27E-11FC-333E-4B9AFE3724A3}"/>
              </a:ext>
            </a:extLst>
          </p:cNvPr>
          <p:cNvSpPr>
            <a:spLocks noGrp="1"/>
          </p:cNvSpPr>
          <p:nvPr>
            <p:ph type="sldNum" sz="quarter" idx="12"/>
          </p:nvPr>
        </p:nvSpPr>
        <p:spPr/>
        <p:txBody>
          <a:bodyPr/>
          <a:lstStyle/>
          <a:p>
            <a:fld id="{450F0944-767A-4BF4-9C2B-1BD0CC6FB92C}" type="slidenum">
              <a:rPr lang="en-IN" sz="2200" smtClean="0"/>
              <a:t>8</a:t>
            </a:fld>
            <a:endParaRPr lang="en-IN" sz="2200" dirty="0"/>
          </a:p>
        </p:txBody>
      </p:sp>
    </p:spTree>
    <p:extLst>
      <p:ext uri="{BB962C8B-B14F-4D97-AF65-F5344CB8AC3E}">
        <p14:creationId xmlns:p14="http://schemas.microsoft.com/office/powerpoint/2010/main" val="666110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D05775-316D-E05E-22C5-6AB950F071D9}"/>
              </a:ext>
            </a:extLst>
          </p:cNvPr>
          <p:cNvSpPr txBox="1"/>
          <p:nvPr/>
        </p:nvSpPr>
        <p:spPr>
          <a:xfrm>
            <a:off x="908972" y="705177"/>
            <a:ext cx="10154653" cy="5170646"/>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EXISTING SYSTEM</a:t>
            </a:r>
          </a:p>
          <a:p>
            <a:endParaRPr lang="en-IN" sz="23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300" kern="100" dirty="0">
                <a:latin typeface="Times New Roman"/>
                <a:ea typeface="NSimSun"/>
                <a:cs typeface="Mangal"/>
              </a:rPr>
              <a:t>In the existing system No PRE-BOOKING EV charging is not available.  </a:t>
            </a:r>
          </a:p>
          <a:p>
            <a:pPr marL="285750" indent="-285750">
              <a:buFont typeface="Wingdings" panose="05000000000000000000" pitchFamily="2" charset="2"/>
              <a:buChar char="v"/>
            </a:pPr>
            <a:endParaRPr lang="en-US" sz="2300" kern="100" dirty="0">
              <a:latin typeface="Times New Roman"/>
              <a:ea typeface="NSimSun"/>
              <a:cs typeface="Mangal"/>
            </a:endParaRPr>
          </a:p>
          <a:p>
            <a:pPr marL="285750" indent="-285750">
              <a:buFont typeface="Wingdings" panose="05000000000000000000" pitchFamily="2" charset="2"/>
              <a:buChar char="v"/>
            </a:pPr>
            <a:r>
              <a:rPr lang="en-US" sz="2300" kern="100" dirty="0">
                <a:latin typeface="Times New Roman"/>
                <a:ea typeface="NSimSun"/>
                <a:cs typeface="Mangal"/>
              </a:rPr>
              <a:t>The priority-based pre-booking system does not utilize advanced </a:t>
            </a:r>
          </a:p>
          <a:p>
            <a:r>
              <a:rPr lang="en-US" sz="2300" kern="100" dirty="0">
                <a:latin typeface="Times New Roman"/>
                <a:ea typeface="NSimSun"/>
                <a:cs typeface="Mangal"/>
              </a:rPr>
              <a:t>    reservation mechanisms to allocate charging slots to EV owners based on </a:t>
            </a:r>
          </a:p>
          <a:p>
            <a:r>
              <a:rPr lang="en-US" sz="2300" kern="100" dirty="0">
                <a:latin typeface="Times New Roman"/>
                <a:ea typeface="NSimSun"/>
                <a:cs typeface="Mangal"/>
              </a:rPr>
              <a:t>    their priority level.  </a:t>
            </a:r>
          </a:p>
          <a:p>
            <a:pPr marL="285750" indent="-285750">
              <a:buFont typeface="Wingdings" panose="05000000000000000000" pitchFamily="2" charset="2"/>
              <a:buChar char="v"/>
            </a:pPr>
            <a:endParaRPr lang="en-US" sz="2300" kern="100" dirty="0">
              <a:latin typeface="Times New Roman"/>
              <a:ea typeface="NSimSun"/>
              <a:cs typeface="Mangal"/>
            </a:endParaRPr>
          </a:p>
          <a:p>
            <a:pPr marL="285750" indent="-285750">
              <a:buFont typeface="Wingdings" panose="05000000000000000000" pitchFamily="2" charset="2"/>
              <a:buChar char="v"/>
            </a:pPr>
            <a:r>
              <a:rPr lang="en-US" sz="2300" kern="100" dirty="0">
                <a:latin typeface="Times New Roman"/>
                <a:ea typeface="NSimSun"/>
                <a:cs typeface="Mangal"/>
              </a:rPr>
              <a:t>The system does not categorize users into different priority tiers, with </a:t>
            </a:r>
          </a:p>
          <a:p>
            <a:r>
              <a:rPr lang="en-US" sz="2300" kern="100" dirty="0">
                <a:latin typeface="Times New Roman"/>
                <a:ea typeface="NSimSun"/>
                <a:cs typeface="Mangal"/>
              </a:rPr>
              <a:t>    emergency vehicles are assigned the highest priority.  </a:t>
            </a:r>
          </a:p>
          <a:p>
            <a:pPr marL="285750" indent="-285750">
              <a:buFont typeface="Wingdings" panose="05000000000000000000" pitchFamily="2" charset="2"/>
              <a:buChar char="v"/>
            </a:pPr>
            <a:endParaRPr lang="en-US" sz="2300" kern="100" dirty="0">
              <a:latin typeface="Times New Roman"/>
              <a:ea typeface="NSimSun"/>
              <a:cs typeface="Mangal"/>
            </a:endParaRPr>
          </a:p>
          <a:p>
            <a:pPr marL="285750" indent="-285750">
              <a:buFont typeface="Wingdings" panose="05000000000000000000" pitchFamily="2" charset="2"/>
              <a:buChar char="v"/>
            </a:pPr>
            <a:r>
              <a:rPr lang="en-US" sz="2300" kern="100" dirty="0">
                <a:latin typeface="Times New Roman"/>
                <a:ea typeface="NSimSun"/>
                <a:cs typeface="Mangal"/>
              </a:rPr>
              <a:t>Increasing waiting times for EV owners while compromising emergency </a:t>
            </a:r>
          </a:p>
          <a:p>
            <a:r>
              <a:rPr lang="en-US" sz="2300" kern="100" dirty="0">
                <a:latin typeface="Times New Roman"/>
                <a:ea typeface="NSimSun"/>
                <a:cs typeface="Mangal"/>
              </a:rPr>
              <a:t>    vehicle accessibility.</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E96D286-8F6A-35DB-A31C-41DCFC580186}"/>
              </a:ext>
            </a:extLst>
          </p:cNvPr>
          <p:cNvSpPr>
            <a:spLocks noGrp="1"/>
          </p:cNvSpPr>
          <p:nvPr>
            <p:ph type="sldNum" sz="quarter" idx="12"/>
          </p:nvPr>
        </p:nvSpPr>
        <p:spPr/>
        <p:txBody>
          <a:bodyPr/>
          <a:lstStyle/>
          <a:p>
            <a:fld id="{450F0944-767A-4BF4-9C2B-1BD0CC6FB92C}" type="slidenum">
              <a:rPr lang="en-IN" sz="3000" smtClean="0"/>
              <a:t>9</a:t>
            </a:fld>
            <a:endParaRPr lang="en-IN" sz="3000" dirty="0"/>
          </a:p>
        </p:txBody>
      </p:sp>
    </p:spTree>
    <p:extLst>
      <p:ext uri="{BB962C8B-B14F-4D97-AF65-F5344CB8AC3E}">
        <p14:creationId xmlns:p14="http://schemas.microsoft.com/office/powerpoint/2010/main" val="3827983799"/>
      </p:ext>
    </p:extLst>
  </p:cSld>
  <p:clrMapOvr>
    <a:masterClrMapping/>
  </p:clrMapOvr>
</p:sld>
</file>

<file path=ppt/theme/theme1.xml><?xml version="1.0" encoding="utf-8"?>
<a:theme xmlns:a="http://schemas.openxmlformats.org/drawingml/2006/main" name="Retrospect">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2327</TotalTime>
  <Words>2053</Words>
  <Application>Microsoft Office PowerPoint</Application>
  <PresentationFormat>Widescreen</PresentationFormat>
  <Paragraphs>280</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Times New Roman</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MODULES</vt:lpstr>
      <vt:lpstr>PRIORITY ASSIGNMENT MODULE </vt:lpstr>
      <vt:lpstr>RESREVATION AND BOOKING MANAGEMENT MODULE</vt:lpstr>
      <vt:lpstr>RESOURCE OPTIMIZATION AND EFFICIENCY MODULE</vt:lpstr>
      <vt:lpstr>USECASE DIAGRAM</vt:lpstr>
      <vt:lpstr>SEQUENCE DIAGRAM </vt:lpstr>
      <vt:lpstr>DATAFLOW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MELAPATTU TEJLATTASRE</dc:creator>
  <cp:lastModifiedBy>SUDARSHAN R</cp:lastModifiedBy>
  <cp:revision>25</cp:revision>
  <dcterms:created xsi:type="dcterms:W3CDTF">2023-12-21T11:14:45Z</dcterms:created>
  <dcterms:modified xsi:type="dcterms:W3CDTF">2024-03-24T13:27:33Z</dcterms:modified>
</cp:coreProperties>
</file>