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6" r:id="rId3"/>
    <p:sldId id="267" r:id="rId4"/>
    <p:sldId id="268" r:id="rId5"/>
    <p:sldId id="269" r:id="rId6"/>
    <p:sldId id="270" r:id="rId7"/>
    <p:sldId id="262" r:id="rId8"/>
    <p:sldId id="273" r:id="rId9"/>
    <p:sldId id="275" r:id="rId10"/>
    <p:sldId id="288" r:id="rId11"/>
    <p:sldId id="293" r:id="rId12"/>
    <p:sldId id="274" r:id="rId13"/>
    <p:sldId id="276" r:id="rId14"/>
    <p:sldId id="289" r:id="rId15"/>
    <p:sldId id="294" r:id="rId16"/>
    <p:sldId id="278" r:id="rId17"/>
    <p:sldId id="296" r:id="rId18"/>
    <p:sldId id="277" r:id="rId19"/>
    <p:sldId id="280" r:id="rId20"/>
    <p:sldId id="281" r:id="rId21"/>
    <p:sldId id="290" r:id="rId22"/>
    <p:sldId id="297" r:id="rId23"/>
    <p:sldId id="291" r:id="rId24"/>
    <p:sldId id="292" r:id="rId25"/>
    <p:sldId id="283" r:id="rId26"/>
    <p:sldId id="298"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3/8/2024</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622738"/>
            <a:ext cx="8153400" cy="2522483"/>
          </a:xfrm>
        </p:spPr>
        <p:txBody>
          <a:bodyPr>
            <a:normAutofit/>
          </a:bodyPr>
          <a:lstStyle/>
          <a:p>
            <a:pPr algn="ctr"/>
            <a:r>
              <a:rPr lang="en-US" sz="3200" b="1" i="0" u="sng" dirty="0">
                <a:solidFill>
                  <a:srgbClr val="FFFFFF"/>
                </a:solidFill>
                <a:effectLst/>
                <a:latin typeface="Bookman Old Style" panose="02050604050505020204" pitchFamily="18" charset="0"/>
              </a:rPr>
              <a:t>PANIMALAR ENGINEERING COLLEGE</a:t>
            </a:r>
            <a:br>
              <a:rPr lang="en-US" sz="3200" b="1" i="0" u="sng" dirty="0">
                <a:solidFill>
                  <a:srgbClr val="FFFFFF"/>
                </a:solidFill>
                <a:effectLst/>
                <a:latin typeface="Bookman Old Style" panose="02050604050505020204" pitchFamily="18" charset="0"/>
              </a:rPr>
            </a:br>
            <a:r>
              <a:rPr lang="en-US" sz="2800" b="1" i="0" u="none" strike="noStrike" dirty="0">
                <a:solidFill>
                  <a:srgbClr val="B1895A"/>
                </a:solidFill>
                <a:effectLst/>
                <a:latin typeface="Arial" panose="020B0604020202020204" pitchFamily="34" charset="0"/>
              </a:rPr>
              <a:t>COMPUTER SCIENCE ENGINEERING</a:t>
            </a:r>
            <a:br>
              <a:rPr lang="en-US" sz="3200" b="1" i="0" u="sng" dirty="0">
                <a:solidFill>
                  <a:srgbClr val="B1895A"/>
                </a:solidFill>
                <a:effectLst/>
                <a:latin typeface="Bookman Old Style" panose="02050604050505020204" pitchFamily="18" charset="0"/>
              </a:rPr>
            </a:br>
            <a:br>
              <a:rPr lang="en-US" sz="1800" b="1" i="0" u="sng" dirty="0">
                <a:solidFill>
                  <a:srgbClr val="FFFFFF"/>
                </a:solidFill>
                <a:effectLst/>
                <a:latin typeface="Bookman Old Style" panose="02050604050505020204" pitchFamily="18" charset="0"/>
              </a:rPr>
            </a:br>
            <a:r>
              <a:rPr lang="en-US" sz="2400" b="1" i="0" u="sng" dirty="0">
                <a:solidFill>
                  <a:srgbClr val="FFFFFF"/>
                </a:solidFill>
                <a:effectLst/>
                <a:latin typeface="Bookman Old Style" panose="02050604050505020204" pitchFamily="18" charset="0"/>
              </a:rPr>
              <a:t>CARDIOVASCULAR PREDICTION USING SUPERVISED MACHINE LEARNING TECHNIQUES</a:t>
            </a:r>
            <a:endParaRPr lang="en-IN" sz="2400" dirty="0"/>
          </a:p>
        </p:txBody>
      </p:sp>
      <p:sp>
        <p:nvSpPr>
          <p:cNvPr id="3" name="Subtitle 2"/>
          <p:cNvSpPr>
            <a:spLocks noGrp="1"/>
          </p:cNvSpPr>
          <p:nvPr>
            <p:ph type="subTitle" idx="1"/>
          </p:nvPr>
        </p:nvSpPr>
        <p:spPr>
          <a:xfrm>
            <a:off x="304800" y="3733800"/>
            <a:ext cx="8534400" cy="2209800"/>
          </a:xfrm>
        </p:spPr>
        <p:txBody>
          <a:bodyPr>
            <a:normAutofit/>
          </a:bodyPr>
          <a:lstStyle/>
          <a:p>
            <a:pPr rtl="0">
              <a:spcBef>
                <a:spcPts val="0"/>
              </a:spcBef>
              <a:spcAft>
                <a:spcPts val="0"/>
              </a:spcAft>
            </a:pPr>
            <a:r>
              <a:rPr lang="en-IN" sz="1800" b="0" i="0" u="none" strike="noStrike" dirty="0">
                <a:solidFill>
                  <a:srgbClr val="FFFFFF"/>
                </a:solidFill>
                <a:effectLst/>
                <a:latin typeface="Rockwell" panose="02060603020205020403" pitchFamily="18" charset="0"/>
              </a:rPr>
              <a:t>Team Members:                                                                      </a:t>
            </a:r>
            <a:endParaRPr lang="en-IN" b="0" dirty="0">
              <a:effectLst/>
            </a:endParaRPr>
          </a:p>
          <a:p>
            <a:pPr rtl="0">
              <a:spcBef>
                <a:spcPts val="320"/>
              </a:spcBef>
              <a:spcAft>
                <a:spcPts val="0"/>
              </a:spcAft>
            </a:pPr>
            <a:r>
              <a:rPr lang="en-IN" sz="1800" b="0" i="0" u="none" strike="noStrike" dirty="0">
                <a:solidFill>
                  <a:srgbClr val="FFFFFF"/>
                </a:solidFill>
                <a:effectLst/>
                <a:latin typeface="Rockwell" panose="02060603020205020403" pitchFamily="18" charset="0"/>
              </a:rPr>
              <a:t>2020PECCS247 - RITHIVASAN S                                               </a:t>
            </a:r>
            <a:endParaRPr lang="en-IN" b="0" dirty="0">
              <a:effectLst/>
            </a:endParaRPr>
          </a:p>
          <a:p>
            <a:pPr rtl="0">
              <a:spcBef>
                <a:spcPts val="320"/>
              </a:spcBef>
              <a:spcAft>
                <a:spcPts val="0"/>
              </a:spcAft>
            </a:pPr>
            <a:r>
              <a:rPr lang="en-IN" sz="1800" b="0" i="0" u="none" strike="noStrike" dirty="0">
                <a:solidFill>
                  <a:srgbClr val="FFFFFF"/>
                </a:solidFill>
                <a:effectLst/>
                <a:latin typeface="Rockwell" panose="02060603020205020403" pitchFamily="18" charset="0"/>
              </a:rPr>
              <a:t>2020PECCS251 - SABARI D                                                  Our Guide</a:t>
            </a:r>
            <a:endParaRPr lang="en-IN" b="0" dirty="0">
              <a:effectLst/>
            </a:endParaRPr>
          </a:p>
          <a:p>
            <a:pPr rtl="0">
              <a:spcBef>
                <a:spcPts val="320"/>
              </a:spcBef>
              <a:spcAft>
                <a:spcPts val="0"/>
              </a:spcAft>
            </a:pPr>
            <a:r>
              <a:rPr lang="en-IN" sz="1800" b="0" i="0" u="none" strike="noStrike" dirty="0">
                <a:solidFill>
                  <a:srgbClr val="FFFFFF"/>
                </a:solidFill>
                <a:effectLst/>
                <a:latin typeface="Rockwell" panose="02060603020205020403" pitchFamily="18" charset="0"/>
              </a:rPr>
              <a:t>2020PECCS276 - TAMILSELVAN S                                       MRS. K. CINTHUJA, M.E.</a:t>
            </a:r>
            <a:endParaRPr lang="en-IN" b="0" dirty="0">
              <a:effectLst/>
            </a:endParaRPr>
          </a:p>
          <a:p>
            <a:br>
              <a:rPr lang="en-IN" dirty="0"/>
            </a:br>
            <a:endParaRPr lang="en-US" dirty="0"/>
          </a:p>
        </p:txBody>
      </p:sp>
    </p:spTree>
    <p:extLst>
      <p:ext uri="{BB962C8B-B14F-4D97-AF65-F5344CB8AC3E}">
        <p14:creationId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Preparing the Dataset :</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Autofit/>
          </a:bodyPr>
          <a:lstStyle/>
          <a:p>
            <a:pPr fontAlgn="base"/>
            <a:r>
              <a:rPr lang="en-US" dirty="0">
                <a:latin typeface="Times New Roman" panose="02020603050405020304" pitchFamily="18" charset="0"/>
                <a:cs typeface="Times New Roman" panose="02020603050405020304" pitchFamily="18" charset="0"/>
              </a:rPr>
              <a:t>This dataset contains number of records of features extracted from patients, which were then used to find the heart attack from the patient.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8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838199"/>
          </a:xfrm>
        </p:spPr>
        <p:txBody>
          <a:bodyPr>
            <a:normAutofit/>
          </a:bodyPr>
          <a:lstStyle/>
          <a:p>
            <a:r>
              <a:rPr lang="en-IN" b="1"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600201"/>
            <a:ext cx="7315200" cy="4709160"/>
          </a:xfrm>
        </p:spPr>
        <p:txBody>
          <a:bodyPr/>
          <a:lstStyle/>
          <a:p>
            <a:pPr marL="0" indent="0">
              <a:buNone/>
            </a:pPr>
            <a:r>
              <a:rPr lang="en-IN" b="1" dirty="0">
                <a:latin typeface="Times New Roman" panose="02020603050405020304" pitchFamily="18" charset="0"/>
                <a:cs typeface="Times New Roman" panose="02020603050405020304" pitchFamily="18" charset="0"/>
              </a:rPr>
              <a:t>General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literature review is a body of text that aims to review the critical points of current knowledge on and/or methodological approaches to a particular topic. </a:t>
            </a:r>
          </a:p>
          <a:p>
            <a:r>
              <a:rPr lang="en-IN" dirty="0">
                <a:latin typeface="Times New Roman" panose="02020603050405020304" pitchFamily="18" charset="0"/>
                <a:cs typeface="Times New Roman" panose="02020603050405020304" pitchFamily="18" charset="0"/>
              </a:rPr>
              <a:t>It is secondary sources and discuss published information in a particular subject area and sometimes information in a particular subject area within a certain time period.</a:t>
            </a:r>
          </a:p>
          <a:p>
            <a:r>
              <a:rPr lang="en-IN" dirty="0">
                <a:latin typeface="Times New Roman" panose="02020603050405020304" pitchFamily="18" charset="0"/>
                <a:cs typeface="Times New Roman" panose="02020603050405020304" pitchFamily="18" charset="0"/>
              </a:rPr>
              <a:t> Its ultimate goal is to bring the reader up to date with current literature on a topic and forms the basis for another goal, such as future research that may be needed in the area and precedes a research proposal and may be just a simple summary of sources. Usually, it has an organizational pattern and combines both summary and synthesis.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001000" cy="6400800"/>
          </a:xfrm>
        </p:spPr>
        <p:txBody>
          <a:bodyPr>
            <a:noAutofit/>
          </a:bodyPr>
          <a:lstStyle/>
          <a:p>
            <a:r>
              <a:rPr lang="en-IN" sz="1800" b="1" dirty="0">
                <a:latin typeface="Times New Roman" panose="02020603050405020304" pitchFamily="18" charset="0"/>
                <a:cs typeface="Times New Roman" panose="02020603050405020304" pitchFamily="18" charset="0"/>
              </a:rPr>
              <a:t>Title	 : </a:t>
            </a:r>
            <a:r>
              <a:rPr lang="en-IN" sz="1800" dirty="0">
                <a:latin typeface="Times New Roman" panose="02020603050405020304" pitchFamily="18" charset="0"/>
                <a:cs typeface="Times New Roman" panose="02020603050405020304" pitchFamily="18" charset="0"/>
              </a:rPr>
              <a:t>EFFECTIVE PREDICTION OF CARDIOVASCULAR DISEASE USING CLUSTER OF MACHINE LEARNING ALGORITHMS</a:t>
            </a:r>
          </a:p>
          <a:p>
            <a:r>
              <a:rPr lang="en-IN" sz="1800" b="1" dirty="0">
                <a:latin typeface="Times New Roman" panose="02020603050405020304" pitchFamily="18" charset="0"/>
                <a:cs typeface="Times New Roman" panose="02020603050405020304" pitchFamily="18" charset="0"/>
              </a:rPr>
              <a:t>Author:</a:t>
            </a:r>
            <a:r>
              <a:rPr lang="en-IN" sz="1800" dirty="0">
                <a:latin typeface="Times New Roman" panose="02020603050405020304" pitchFamily="18" charset="0"/>
                <a:cs typeface="Times New Roman" panose="02020603050405020304" pitchFamily="18" charset="0"/>
              </a:rPr>
              <a:t> G. </a:t>
            </a:r>
            <a:r>
              <a:rPr lang="en-IN" sz="1800" dirty="0" err="1">
                <a:latin typeface="Times New Roman" panose="02020603050405020304" pitchFamily="18" charset="0"/>
                <a:cs typeface="Times New Roman" panose="02020603050405020304" pitchFamily="18" charset="0"/>
              </a:rPr>
              <a:t>Jignesh</a:t>
            </a:r>
            <a:r>
              <a:rPr lang="en-IN" sz="1800" dirty="0">
                <a:latin typeface="Times New Roman" panose="02020603050405020304" pitchFamily="18" charset="0"/>
                <a:cs typeface="Times New Roman" panose="02020603050405020304" pitchFamily="18" charset="0"/>
              </a:rPr>
              <a:t> Chowdary1 , </a:t>
            </a:r>
            <a:r>
              <a:rPr lang="en-IN" sz="1800" dirty="0" err="1">
                <a:latin typeface="Times New Roman" panose="02020603050405020304" pitchFamily="18" charset="0"/>
                <a:cs typeface="Times New Roman" panose="02020603050405020304" pitchFamily="18" charset="0"/>
              </a:rPr>
              <a:t>Suganya</a:t>
            </a:r>
            <a:r>
              <a:rPr lang="en-IN" sz="1800" dirty="0">
                <a:latin typeface="Times New Roman" panose="02020603050405020304" pitchFamily="18" charset="0"/>
                <a:cs typeface="Times New Roman" panose="02020603050405020304" pitchFamily="18" charset="0"/>
              </a:rPr>
              <a:t>. G 2 , </a:t>
            </a:r>
            <a:r>
              <a:rPr lang="en-IN" sz="1800" dirty="0" err="1">
                <a:latin typeface="Times New Roman" panose="02020603050405020304" pitchFamily="18" charset="0"/>
                <a:cs typeface="Times New Roman" panose="02020603050405020304" pitchFamily="18" charset="0"/>
              </a:rPr>
              <a:t>Premalatha</a:t>
            </a:r>
            <a:r>
              <a:rPr lang="en-IN" sz="1800" dirty="0">
                <a:latin typeface="Times New Roman" panose="02020603050405020304" pitchFamily="18" charset="0"/>
                <a:cs typeface="Times New Roman" panose="02020603050405020304" pitchFamily="18" charset="0"/>
              </a:rPr>
              <a:t>. M3</a:t>
            </a:r>
          </a:p>
          <a:p>
            <a:r>
              <a:rPr lang="en-IN" sz="1800" b="1" dirty="0">
                <a:latin typeface="Times New Roman" panose="02020603050405020304" pitchFamily="18" charset="0"/>
                <a:cs typeface="Times New Roman" panose="02020603050405020304" pitchFamily="18" charset="0"/>
              </a:rPr>
              <a:t>Year	 : </a:t>
            </a:r>
            <a:r>
              <a:rPr lang="en-IN" sz="1800" dirty="0">
                <a:latin typeface="Times New Roman" panose="02020603050405020304" pitchFamily="18" charset="0"/>
                <a:cs typeface="Times New Roman" panose="02020603050405020304" pitchFamily="18" charset="0"/>
              </a:rPr>
              <a:t>2020</a:t>
            </a:r>
          </a:p>
          <a:p>
            <a:r>
              <a:rPr lang="en-IN" sz="1800" dirty="0">
                <a:latin typeface="Times New Roman" panose="02020603050405020304" pitchFamily="18" charset="0"/>
                <a:cs typeface="Times New Roman" panose="02020603050405020304" pitchFamily="18" charset="0"/>
              </a:rPr>
              <a:t>Cardiovascular diseases are one of the diseases that account for the loss of millions of lives each year. Lack of early prediction is the primary reason for the loss of lives, and this encourages researchers to develop intelligent systems for better prediction. In this paper, a novel ensemble methodology is introduced which uses the voting of Logistic Regression(LR), Random Forest(RF), Artificial Neural Network activated with </a:t>
            </a:r>
            <a:r>
              <a:rPr lang="en-IN" sz="1800" dirty="0" err="1">
                <a:latin typeface="Times New Roman" panose="02020603050405020304" pitchFamily="18" charset="0"/>
                <a:cs typeface="Times New Roman" panose="02020603050405020304" pitchFamily="18" charset="0"/>
              </a:rPr>
              <a:t>ReLU</a:t>
            </a:r>
            <a:r>
              <a:rPr lang="en-IN" sz="1800" dirty="0">
                <a:latin typeface="Times New Roman" panose="02020603050405020304" pitchFamily="18" charset="0"/>
                <a:cs typeface="Times New Roman" panose="02020603050405020304" pitchFamily="18" charset="0"/>
              </a:rPr>
              <a:t> function(NNR), K-Nearest </a:t>
            </a:r>
            <a:r>
              <a:rPr lang="en-IN" sz="1800" dirty="0" err="1">
                <a:latin typeface="Times New Roman" panose="02020603050405020304" pitchFamily="18" charset="0"/>
                <a:cs typeface="Times New Roman" panose="02020603050405020304" pitchFamily="18" charset="0"/>
              </a:rPr>
              <a:t>Neighbors</a:t>
            </a:r>
            <a:r>
              <a:rPr lang="en-IN" sz="1800" dirty="0">
                <a:latin typeface="Times New Roman" panose="02020603050405020304" pitchFamily="18" charset="0"/>
                <a:cs typeface="Times New Roman" panose="02020603050405020304" pitchFamily="18" charset="0"/>
              </a:rPr>
              <a:t> (KNN) and Gaussian Naive Bayes(GNB) to predict the possibility of heart disease. The model is developed using Python-based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 and Flask and is trained using the standard dataset from </a:t>
            </a:r>
            <a:r>
              <a:rPr lang="en-IN" sz="1800" dirty="0" err="1">
                <a:latin typeface="Times New Roman" panose="02020603050405020304" pitchFamily="18" charset="0"/>
                <a:cs typeface="Times New Roman" panose="02020603050405020304" pitchFamily="18" charset="0"/>
              </a:rPr>
              <a:t>Kaggle</a:t>
            </a:r>
            <a:r>
              <a:rPr lang="en-IN" sz="1800" dirty="0">
                <a:latin typeface="Times New Roman" panose="02020603050405020304" pitchFamily="18" charset="0"/>
                <a:cs typeface="Times New Roman" panose="02020603050405020304" pitchFamily="18" charset="0"/>
              </a:rPr>
              <a:t>. The model is tested and evaluated based on accuracy, precision, specificity, sensitivity, error. Testing witnessed an accuracy of 89% and a precision of 91.6%, along with a sensitivity of 86% and specificity of 91%. The results upon comparison with the individual models witness the better accuracy of using ensemble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and hence a better prediction leading to life-saving.</a:t>
            </a:r>
          </a:p>
        </p:txBody>
      </p:sp>
    </p:spTree>
    <p:extLst>
      <p:ext uri="{BB962C8B-B14F-4D97-AF65-F5344CB8AC3E}">
        <p14:creationId xmlns:p14="http://schemas.microsoft.com/office/powerpoint/2010/main" val="110760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315200" cy="5547362"/>
          </a:xfrm>
        </p:spPr>
        <p:txBody>
          <a:bodyPr>
            <a:noAutofit/>
          </a:bodyPr>
          <a:lstStyle/>
          <a:p>
            <a:r>
              <a:rPr lang="en-IN" sz="1600" b="1" dirty="0">
                <a:latin typeface="Times New Roman" panose="02020603050405020304" pitchFamily="18" charset="0"/>
                <a:cs typeface="Times New Roman" panose="02020603050405020304" pitchFamily="18" charset="0"/>
              </a:rPr>
              <a:t>Title	 : </a:t>
            </a:r>
            <a:r>
              <a:rPr lang="en-IN" sz="1600" dirty="0">
                <a:latin typeface="Times New Roman" panose="02020603050405020304" pitchFamily="18" charset="0"/>
                <a:cs typeface="Times New Roman" panose="02020603050405020304" pitchFamily="18" charset="0"/>
              </a:rPr>
              <a:t>REVIEW OF HEART DISEASE PREDICTION SYSTEM USING DATA MINING AND HYBRID INTELLIGENT TECHNIQUES</a:t>
            </a:r>
          </a:p>
          <a:p>
            <a:r>
              <a:rPr lang="en-IN" sz="1600" b="1" dirty="0">
                <a:latin typeface="Times New Roman" panose="02020603050405020304" pitchFamily="18" charset="0"/>
                <a:cs typeface="Times New Roman" panose="02020603050405020304" pitchFamily="18" charset="0"/>
              </a:rPr>
              <a:t>Author:</a:t>
            </a:r>
            <a:r>
              <a:rPr lang="en-IN" sz="1600" dirty="0">
                <a:latin typeface="Times New Roman" panose="02020603050405020304" pitchFamily="18" charset="0"/>
                <a:cs typeface="Times New Roman" panose="02020603050405020304" pitchFamily="18" charset="0"/>
              </a:rPr>
              <a:t> R. Chitra1 and V. Seenivasagam2</a:t>
            </a:r>
          </a:p>
          <a:p>
            <a:r>
              <a:rPr lang="en-IN" sz="1600" b="1" dirty="0">
                <a:latin typeface="Times New Roman" panose="02020603050405020304" pitchFamily="18" charset="0"/>
                <a:cs typeface="Times New Roman" panose="02020603050405020304" pitchFamily="18" charset="0"/>
              </a:rPr>
              <a:t>Year	 : </a:t>
            </a:r>
            <a:r>
              <a:rPr lang="en-IN" sz="1600" dirty="0">
                <a:latin typeface="Times New Roman" panose="02020603050405020304" pitchFamily="18" charset="0"/>
                <a:cs typeface="Times New Roman" panose="02020603050405020304" pitchFamily="18" charset="0"/>
              </a:rPr>
              <a:t>2013</a:t>
            </a:r>
          </a:p>
          <a:p>
            <a:r>
              <a:rPr lang="en-IN" sz="1600" dirty="0">
                <a:latin typeface="Times New Roman" panose="02020603050405020304" pitchFamily="18" charset="0"/>
                <a:cs typeface="Times New Roman" panose="02020603050405020304" pitchFamily="18" charset="0"/>
              </a:rPr>
              <a:t>The Healthcare industry generally clinical diagnosis is done mostly by doctor’s expertise and experience. Computer Aided Decision Support System plays a major role in medical field. With the growing research on heart disease predicting system, it has become important to categories the research outcomes and provides readers with an overview of the existing heart disease prediction techniques in each category. Neural Networks are one of many data mining analytical tools that can be utilized to make predictions for medical data. From the study it is observed that Hybrid Intelligent Algorithm improves the accuracy of the heart disease prediction system. The commonly used techniques for Heart Disease Prediction and their complexities are summarized in this paper.</a:t>
            </a:r>
          </a:p>
        </p:txBody>
      </p:sp>
    </p:spTree>
    <p:extLst>
      <p:ext uri="{BB962C8B-B14F-4D97-AF65-F5344CB8AC3E}">
        <p14:creationId xmlns:p14="http://schemas.microsoft.com/office/powerpoint/2010/main" val="347660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761999"/>
          </a:xfrm>
        </p:spPr>
        <p:txBody>
          <a:bodyPr/>
          <a:lstStyle/>
          <a:p>
            <a:r>
              <a:rPr lang="en-IN"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371600"/>
            <a:ext cx="7315200" cy="4937761"/>
          </a:xfrm>
        </p:spPr>
        <p:txBody>
          <a:bodyPr>
            <a:noAutofit/>
          </a:bodyPr>
          <a:lstStyle/>
          <a:p>
            <a:r>
              <a:rPr lang="en-IN" dirty="0">
                <a:latin typeface="Times New Roman" panose="02020603050405020304" pitchFamily="18" charset="0"/>
                <a:cs typeface="Times New Roman" panose="02020603050405020304" pitchFamily="18" charset="0"/>
              </a:rPr>
              <a:t>The goal is to develop a machine learning model for heart attack Prediction, to potentially replace the updatable supervised machine learning classification models by predicting results in the form of best accuracy by comparing supervised algorithm.</a:t>
            </a:r>
          </a:p>
        </p:txBody>
      </p:sp>
    </p:spTree>
    <p:extLst>
      <p:ext uri="{BB962C8B-B14F-4D97-AF65-F5344CB8AC3E}">
        <p14:creationId xmlns:p14="http://schemas.microsoft.com/office/powerpoint/2010/main" val="411484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1"/>
            <a:ext cx="7315200" cy="609599"/>
          </a:xfrm>
        </p:spPr>
        <p:txBody>
          <a:bodyPr>
            <a:normAutofit fontScale="90000"/>
          </a:bodyPr>
          <a:lstStyle/>
          <a:p>
            <a:r>
              <a:rPr lang="en-IN" b="1" dirty="0">
                <a:latin typeface="Times New Roman" panose="02020603050405020304" pitchFamily="18" charset="0"/>
                <a:cs typeface="Times New Roman" panose="02020603050405020304" pitchFamily="18" charset="0"/>
              </a:rPr>
              <a:t>Scope of the Project</a:t>
            </a:r>
            <a:r>
              <a:rPr lang="en-IN"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914400" y="1676401"/>
            <a:ext cx="7315200" cy="4632960"/>
          </a:xfrm>
        </p:spPr>
        <p:txBody>
          <a:bodyPr/>
          <a:lstStyle/>
          <a:p>
            <a:pPr fontAlgn="base"/>
            <a:r>
              <a:rPr lang="en-US" dirty="0">
                <a:latin typeface="Times New Roman" panose="02020603050405020304" pitchFamily="18" charset="0"/>
                <a:cs typeface="Times New Roman" panose="02020603050405020304" pitchFamily="18" charset="0"/>
              </a:rPr>
              <a:t>Here the scope of the project is that integration of patients attack with computer-based prediction could reduce errors and improve prediction outcome. This suggestion is promising as data modeling and analysis tools, e.g., data mining, have the potential to generate a knowledge-rich environment which can help to significantly improve the quality of heart attack prediction.</a:t>
            </a:r>
            <a:endParaRPr lang="en-IN" dirty="0">
              <a:latin typeface="Times New Roman" panose="02020603050405020304" pitchFamily="18" charset="0"/>
              <a:cs typeface="Times New Roman" panose="02020603050405020304" pitchFamily="18" charset="0"/>
            </a:endParaRPr>
          </a:p>
          <a:p>
            <a:pPr marL="4572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62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List of 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pPr lvl="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 Pre-processing</a:t>
            </a:r>
          </a:p>
          <a:p>
            <a:pPr lvl="0"/>
            <a:r>
              <a:rPr lang="en-IN" dirty="0">
                <a:latin typeface="Times New Roman" panose="02020603050405020304" pitchFamily="18" charset="0"/>
                <a:cs typeface="Times New Roman" panose="02020603050405020304" pitchFamily="18" charset="0"/>
              </a:rPr>
              <a:t>Data Analysis of Visualization</a:t>
            </a:r>
          </a:p>
          <a:p>
            <a:pPr lvl="0" fontAlgn="base"/>
            <a:r>
              <a:rPr lang="en-IN" dirty="0">
                <a:latin typeface="Times New Roman" panose="02020603050405020304" pitchFamily="18" charset="0"/>
                <a:cs typeface="Times New Roman" panose="02020603050405020304" pitchFamily="18" charset="0"/>
              </a:rPr>
              <a:t>Bagging Classifier</a:t>
            </a:r>
          </a:p>
          <a:p>
            <a:pPr lvl="0" fontAlgn="base"/>
            <a:r>
              <a:rPr lang="en-IN" dirty="0">
                <a:latin typeface="Times New Roman" panose="02020603050405020304" pitchFamily="18" charset="0"/>
                <a:cs typeface="Times New Roman" panose="02020603050405020304" pitchFamily="18" charset="0"/>
              </a:rPr>
              <a:t>Support vector machine</a:t>
            </a:r>
          </a:p>
          <a:p>
            <a:pPr lvl="0" fontAlgn="base"/>
            <a:r>
              <a:rPr lang="en-IN" dirty="0">
                <a:latin typeface="Times New Roman" panose="02020603050405020304" pitchFamily="18" charset="0"/>
                <a:cs typeface="Times New Roman" panose="02020603050405020304" pitchFamily="18" charset="0"/>
              </a:rPr>
              <a:t>MLP Classifier</a:t>
            </a:r>
          </a:p>
          <a:p>
            <a:pPr lvl="0"/>
            <a:r>
              <a:rPr lang="en-IN" dirty="0">
                <a:latin typeface="Times New Roman" panose="02020603050405020304" pitchFamily="18" charset="0"/>
                <a:cs typeface="Times New Roman" panose="02020603050405020304" pitchFamily="18" charset="0"/>
              </a:rPr>
              <a:t>Deployment Using Django</a:t>
            </a:r>
          </a:p>
        </p:txBody>
      </p:sp>
    </p:spTree>
    <p:extLst>
      <p:ext uri="{BB962C8B-B14F-4D97-AF65-F5344CB8AC3E}">
        <p14:creationId xmlns:p14="http://schemas.microsoft.com/office/powerpoint/2010/main" val="13679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US" b="1"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64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pic>
        <p:nvPicPr>
          <p:cNvPr id="7" name="Content Placeholder 6" descr="C:\Users\SPIRO11\Downloads\ML ALL UML-Sys Arch.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5638800" cy="4488766"/>
          </a:xfrm>
          <a:prstGeom prst="rect">
            <a:avLst/>
          </a:prstGeom>
          <a:noFill/>
          <a:ln>
            <a:noFill/>
          </a:ln>
        </p:spPr>
      </p:pic>
    </p:spTree>
    <p:extLst>
      <p:ext uri="{BB962C8B-B14F-4D97-AF65-F5344CB8AC3E}">
        <p14:creationId xmlns:p14="http://schemas.microsoft.com/office/powerpoint/2010/main" val="4014038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pic>
        <p:nvPicPr>
          <p:cNvPr id="5" name="Content Placeholder 4" descr="C:\Users\SPIRO11\Downloads\ML ALL UML-Use Case.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3783" y="2286000"/>
            <a:ext cx="4696433" cy="3946525"/>
          </a:xfrm>
          <a:prstGeom prst="rect">
            <a:avLst/>
          </a:prstGeom>
          <a:noFill/>
          <a:ln>
            <a:noFill/>
          </a:ln>
        </p:spPr>
      </p:pic>
    </p:spTree>
    <p:extLst>
      <p:ext uri="{BB962C8B-B14F-4D97-AF65-F5344CB8AC3E}">
        <p14:creationId xmlns:p14="http://schemas.microsoft.com/office/powerpoint/2010/main" val="367562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Cardiovascular diseases (CVDs) are a leading cause of mortality and morbidity worldwide, necessitating the development of accurate predictive models for early detection and intervention. This research focuses on the application of supervised machine learning techniques to predict cardiovascular events and outcomes based on patient data. The performance of each model is evaluated using appropriate evaluation metrics, such as accuracy, precision, recall, and area under the receiver operating characteristic. Additionally, feature importance analysis is conducted to identify the key variables contributing to the prediction of cardiovascular events. This research highlights the effectiveness of supervised machine learning techniques in predicting cardiovascular events using patient data. The developed models have the potential to aid healthcare professionals in identifying at-risk individuals and implementing personalized preventive strategies. Further research can explore the integration of additional data sources, such as genetic information and wearable device data, to enhance the predictive capabilities and enable proactive cardiovascular care.</a:t>
            </a:r>
            <a:endParaRPr lang="en-IN" dirty="0">
              <a:latin typeface="Times New Roman" panose="02020603050405020304" pitchFamily="18" charset="0"/>
              <a:cs typeface="Times New Roman" panose="02020603050405020304" pitchFamily="18" charset="0"/>
            </a:endParaRPr>
          </a:p>
          <a:p>
            <a:pPr marL="45720" indent="0">
              <a:buNone/>
            </a:pPr>
            <a:endParaRPr lang="en-IN" dirty="0">
              <a:latin typeface="Times New Roman" panose="02020603050405020304" pitchFamily="18" charset="0"/>
              <a:cs typeface="Times New Roman" panose="02020603050405020304" pitchFamily="18" charset="0"/>
            </a:endParaRPr>
          </a:p>
          <a:p>
            <a:pPr marL="4572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90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Class Diagram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a:stretch>
            <a:fillRect/>
          </a:stretch>
        </p:blipFill>
        <p:spPr>
          <a:xfrm>
            <a:off x="1676400" y="2286000"/>
            <a:ext cx="5295900" cy="3676650"/>
          </a:xfrm>
          <a:prstGeom prst="rect">
            <a:avLst/>
          </a:prstGeom>
        </p:spPr>
      </p:pic>
    </p:spTree>
    <p:extLst>
      <p:ext uri="{BB962C8B-B14F-4D97-AF65-F5344CB8AC3E}">
        <p14:creationId xmlns:p14="http://schemas.microsoft.com/office/powerpoint/2010/main" val="1917085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r>
              <a:rPr lang="en-IN" b="1"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676401"/>
            <a:ext cx="7315200" cy="463296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a:t>
            </a:r>
          </a:p>
          <a:p>
            <a:r>
              <a:rPr lang="en-IN" dirty="0">
                <a:latin typeface="Times New Roman" panose="02020603050405020304" pitchFamily="18" charset="0"/>
                <a:cs typeface="Times New Roman" panose="02020603050405020304" pitchFamily="18" charset="0"/>
              </a:rPr>
              <a:t>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a:t>
            </a:r>
          </a:p>
          <a:p>
            <a:r>
              <a:rPr lang="en-IN" dirty="0">
                <a:latin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 parameters.</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54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Autofit/>
          </a:bodyPr>
          <a:lstStyle/>
          <a:p>
            <a:r>
              <a:rPr lang="en-IN" b="1" dirty="0">
                <a:latin typeface="Times New Roman" panose="02020603050405020304" pitchFamily="18" charset="0"/>
                <a:cs typeface="Times New Roman" panose="02020603050405020304" pitchFamily="18" charset="0"/>
              </a:rPr>
              <a:t>Data Validation/ Cleaning/Preparing Process: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676401"/>
            <a:ext cx="7315200" cy="4632960"/>
          </a:xfrm>
        </p:spPr>
        <p:txBody>
          <a:bodyPr>
            <a:normAutofit/>
          </a:bodyPr>
          <a:lstStyle/>
          <a:p>
            <a:r>
              <a:rPr lang="en-IN" dirty="0">
                <a:latin typeface="Times New Roman" panose="02020603050405020304" pitchFamily="18" charset="0"/>
                <a:cs typeface="Times New Roman" panose="02020603050405020304" pitchFamily="18" charset="0"/>
              </a:rPr>
              <a:t>Importing the library packages with loading given dataset. To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variable identification by data shape, data type and evaluating the missing values, duplicate values. </a:t>
            </a:r>
          </a:p>
          <a:p>
            <a:r>
              <a:rPr lang="en-IN" dirty="0">
                <a:latin typeface="Times New Roman" panose="02020603050405020304" pitchFamily="18" charset="0"/>
                <a:cs typeface="Times New Roman" panose="02020603050405020304" pitchFamily="18" charset="0"/>
              </a:rPr>
              <a:t>A validation dataset is a sample of data held back from training your model that is used to give an estimate of model skill while tuning model's and procedures that you can use to make the best use of validation and test datasets when evaluating your models. </a:t>
            </a:r>
          </a:p>
          <a:p>
            <a:r>
              <a:rPr lang="en-IN" dirty="0">
                <a:latin typeface="Times New Roman" panose="02020603050405020304" pitchFamily="18" charset="0"/>
                <a:cs typeface="Times New Roman" panose="02020603050405020304" pitchFamily="18" charset="0"/>
              </a:rPr>
              <a:t>Data cleaning / preparing by rename the given dataset and drop the column </a:t>
            </a:r>
            <a:r>
              <a:rPr lang="en-IN" dirty="0" err="1">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7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Autofit/>
          </a:bodyPr>
          <a:lstStyle/>
          <a:p>
            <a:r>
              <a:rPr lang="en-IN" b="1" dirty="0">
                <a:latin typeface="Times New Roman" panose="02020603050405020304" pitchFamily="18" charset="0"/>
                <a:cs typeface="Times New Roman" panose="02020603050405020304" pitchFamily="18" charset="0"/>
              </a:rPr>
              <a:t>Exploration data analysis of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676401"/>
            <a:ext cx="7315200" cy="4632960"/>
          </a:xfrm>
        </p:spPr>
        <p:txBody>
          <a:bodyPr/>
          <a:lstStyle/>
          <a:p>
            <a:r>
              <a:rPr lang="en-IN" dirty="0">
                <a:latin typeface="Times New Roman" panose="02020603050405020304" pitchFamily="18" charset="0"/>
                <a:cs typeface="Times New Roman" panose="02020603050405020304" pitchFamily="18" charset="0"/>
              </a:rPr>
              <a:t>Data visualization is an important skill in applied statistics and machine learning. </a:t>
            </a:r>
          </a:p>
          <a:p>
            <a:r>
              <a:rPr lang="en-IN" dirty="0">
                <a:latin typeface="Times New Roman" panose="02020603050405020304" pitchFamily="18" charset="0"/>
                <a:cs typeface="Times New Roman" panose="02020603050405020304" pitchFamily="18" charset="0"/>
              </a:rPr>
              <a:t>Statistics does indeed focus on quantitative descriptions and estimations of data. </a:t>
            </a:r>
          </a:p>
          <a:p>
            <a:r>
              <a:rPr lang="en-IN" dirty="0">
                <a:latin typeface="Times New Roman" panose="02020603050405020304" pitchFamily="18" charset="0"/>
                <a:cs typeface="Times New Roman" panose="02020603050405020304" pitchFamily="18" charset="0"/>
              </a:rPr>
              <a:t>Data visualization provides an important suite of tools for gaining a qualitative understanding. </a:t>
            </a:r>
          </a:p>
          <a:p>
            <a:r>
              <a:rPr lang="en-IN" dirty="0">
                <a:latin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 </a:t>
            </a:r>
          </a:p>
        </p:txBody>
      </p:sp>
    </p:spTree>
    <p:extLst>
      <p:ext uri="{BB962C8B-B14F-4D97-AF65-F5344CB8AC3E}">
        <p14:creationId xmlns:p14="http://schemas.microsoft.com/office/powerpoint/2010/main" val="177418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latin typeface="Times New Roman" panose="02020603050405020304" pitchFamily="18" charset="0"/>
                <a:cs typeface="Times New Roman" panose="02020603050405020304" pitchFamily="18" charset="0"/>
              </a:rPr>
              <a:t>Comparing Algorithm with prediction in the form of best accuracy result: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676401"/>
            <a:ext cx="7315200" cy="4632960"/>
          </a:xfrm>
        </p:spPr>
        <p:txBody>
          <a:bodyPr/>
          <a:lstStyle/>
          <a:p>
            <a:r>
              <a:rPr lang="en-IN" dirty="0">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with </a:t>
            </a:r>
            <a:r>
              <a:rPr lang="en-IN" dirty="0" err="1">
                <a:latin typeface="Times New Roman" panose="02020603050405020304" pitchFamily="18" charset="0"/>
                <a:cs typeface="Times New Roman" panose="02020603050405020304" pitchFamily="18" charset="0"/>
              </a:rPr>
              <a:t>scikit</a:t>
            </a:r>
            <a:r>
              <a:rPr lang="en-IN" dirty="0">
                <a:latin typeface="Times New Roman" panose="02020603050405020304" pitchFamily="18" charset="0"/>
                <a:cs typeface="Times New Roman" panose="02020603050405020304" pitchFamily="18" charset="0"/>
              </a:rPr>
              <a:t>-learn. </a:t>
            </a:r>
          </a:p>
          <a:p>
            <a:r>
              <a:rPr lang="en-IN" dirty="0">
                <a:latin typeface="Times New Roman" panose="02020603050405020304" pitchFamily="18" charset="0"/>
                <a:cs typeface="Times New Roman" panose="02020603050405020304" pitchFamily="18" charset="0"/>
              </a:rPr>
              <a:t>It can use this test harness as a template on your own machine learning problems and add more and different algorithms to compare. </a:t>
            </a:r>
          </a:p>
          <a:p>
            <a:r>
              <a:rPr lang="en-IN" dirty="0">
                <a:latin typeface="Times New Roman" panose="02020603050405020304" pitchFamily="18" charset="0"/>
                <a:cs typeface="Times New Roman" panose="02020603050405020304" pitchFamily="18" charset="0"/>
              </a:rPr>
              <a:t>Each model will have different performance characteristics. Using resampling methods like cross validation, you can get an estimate for how accurate each model may be on unseen data.</a:t>
            </a:r>
          </a:p>
        </p:txBody>
      </p:sp>
    </p:spTree>
    <p:extLst>
      <p:ext uri="{BB962C8B-B14F-4D97-AF65-F5344CB8AC3E}">
        <p14:creationId xmlns:p14="http://schemas.microsoft.com/office/powerpoint/2010/main" val="61592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Algorithm Explanation: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r>
              <a:rPr lang="en-IN" dirty="0">
                <a:latin typeface="Times New Roman" panose="02020603050405020304" pitchFamily="18" charset="0"/>
                <a:cs typeface="Times New Roman" panose="02020603050405020304" pitchFamily="18" charset="0"/>
              </a:rPr>
              <a:t>In machine learning and statistics, classification is a supervised learning approach in which the computer program learns from the data input given to it and then uses this learning to classify new observation. </a:t>
            </a:r>
          </a:p>
          <a:p>
            <a:r>
              <a:rPr lang="en-IN" dirty="0">
                <a:latin typeface="Times New Roman" panose="02020603050405020304" pitchFamily="18" charset="0"/>
                <a:cs typeface="Times New Roman" panose="02020603050405020304" pitchFamily="18" charset="0"/>
              </a:rPr>
              <a:t>This data set may simply be bi-class (like identifying whether the person is male or female or that the mail is spam or non-spam) or it may be multi-class too. </a:t>
            </a:r>
          </a:p>
          <a:p>
            <a:r>
              <a:rPr lang="en-IN" dirty="0">
                <a:latin typeface="Times New Roman" panose="02020603050405020304" pitchFamily="18" charset="0"/>
                <a:cs typeface="Times New Roman" panose="02020603050405020304" pitchFamily="18" charset="0"/>
              </a:rPr>
              <a:t>Some examples of classification problems are: speech recognition, handwriting recognition, bio metric identification, document classification </a:t>
            </a:r>
            <a:r>
              <a:rPr lang="en-IN" dirty="0" err="1">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80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219200" y="838200"/>
            <a:ext cx="7010399" cy="5775325"/>
          </a:xfrm>
          <a:prstGeom prst="rect">
            <a:avLst/>
          </a:prstGeom>
        </p:spPr>
      </p:pic>
      <p:sp>
        <p:nvSpPr>
          <p:cNvPr id="2" name="TextBox 1">
            <a:extLst>
              <a:ext uri="{FF2B5EF4-FFF2-40B4-BE49-F238E27FC236}">
                <a16:creationId xmlns:a16="http://schemas.microsoft.com/office/drawing/2014/main" id="{ADB10FC3-8FD4-43FA-A699-33F8BCD3EA36}"/>
              </a:ext>
            </a:extLst>
          </p:cNvPr>
          <p:cNvSpPr txBox="1"/>
          <p:nvPr/>
        </p:nvSpPr>
        <p:spPr>
          <a:xfrm>
            <a:off x="1143000" y="314980"/>
            <a:ext cx="2514600" cy="523220"/>
          </a:xfrm>
          <a:prstGeom prst="rect">
            <a:avLst/>
          </a:prstGeom>
          <a:noFill/>
        </p:spPr>
        <p:txBody>
          <a:bodyPr wrap="square" rtlCol="0">
            <a:spAutoFit/>
          </a:bodyPr>
          <a:lstStyle/>
          <a:p>
            <a:r>
              <a:rPr lang="en-IN" sz="2800" b="1" dirty="0">
                <a:solidFill>
                  <a:schemeClr val="tx2"/>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69174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r>
              <a:rPr lang="en-IN" dirty="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will be find out. This application can help to find the Prediction of Heart Attack.</a:t>
            </a:r>
          </a:p>
        </p:txBody>
      </p:sp>
    </p:spTree>
    <p:extLst>
      <p:ext uri="{BB962C8B-B14F-4D97-AF65-F5344CB8AC3E}">
        <p14:creationId xmlns:p14="http://schemas.microsoft.com/office/powerpoint/2010/main" val="340990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pPr marL="45720"/>
            <a:r>
              <a:rPr lang="en-IN" b="1"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pPr lvl="0"/>
            <a:r>
              <a:rPr lang="en-IN" dirty="0">
                <a:latin typeface="Times New Roman" panose="02020603050405020304" pitchFamily="18" charset="0"/>
                <a:cs typeface="Times New Roman" panose="02020603050405020304" pitchFamily="18" charset="0"/>
              </a:rPr>
              <a:t>Heart Attack prediction to connect with cloud.</a:t>
            </a:r>
          </a:p>
          <a:p>
            <a:pPr lvl="0"/>
            <a:r>
              <a:rPr lang="en-IN" dirty="0">
                <a:latin typeface="Times New Roman" panose="02020603050405020304" pitchFamily="18" charset="0"/>
                <a:cs typeface="Times New Roman" panose="02020603050405020304" pitchFamily="18" charset="0"/>
              </a:rPr>
              <a:t>To optimize the work to implement in Artificial Intelligence environment.</a:t>
            </a:r>
          </a:p>
        </p:txBody>
      </p:sp>
    </p:spTree>
    <p:extLst>
      <p:ext uri="{BB962C8B-B14F-4D97-AF65-F5344CB8AC3E}">
        <p14:creationId xmlns:p14="http://schemas.microsoft.com/office/powerpoint/2010/main" val="350847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	We report on a naturalistic study investigating the effects of routine driving on cardiovascular activation. We recruited 21 healthy young adults from a broad geographic area in the </a:t>
            </a:r>
            <a:r>
              <a:rPr lang="en-IN" dirty="0" err="1">
                <a:latin typeface="Times New Roman" panose="02020603050405020304" pitchFamily="18" charset="0"/>
                <a:cs typeface="Times New Roman" panose="02020603050405020304" pitchFamily="18" charset="0"/>
              </a:rPr>
              <a:t>Southwestern</a:t>
            </a:r>
            <a:r>
              <a:rPr lang="en-IN" dirty="0">
                <a:latin typeface="Times New Roman" panose="02020603050405020304" pitchFamily="18" charset="0"/>
                <a:cs typeface="Times New Roman" panose="02020603050405020304" pitchFamily="18" charset="0"/>
              </a:rPr>
              <a:t> United States. Using the participants’ own smartphones and </a:t>
            </a:r>
            <a:r>
              <a:rPr lang="en-IN" dirty="0" err="1">
                <a:latin typeface="Times New Roman" panose="02020603050405020304" pitchFamily="18" charset="0"/>
                <a:cs typeface="Times New Roman" panose="02020603050405020304" pitchFamily="18" charset="0"/>
              </a:rPr>
              <a:t>smartwatches</a:t>
            </a:r>
            <a:r>
              <a:rPr lang="en-IN" dirty="0">
                <a:latin typeface="Times New Roman" panose="02020603050405020304" pitchFamily="18" charset="0"/>
                <a:cs typeface="Times New Roman" panose="02020603050405020304" pitchFamily="18" charset="0"/>
              </a:rPr>
              <a:t>, we monitored for a week both their driving and non-driving activities. Monitoring included the continuous recording of a) heart rate throughout the day, b) hand motion during driving as a proxy of persistent texting, and c) contextualized driving data, complete with traffic and weather information. These high temporal resolution variables were complemented with the drivers’ biographic and psychometric profiles. Our analysis suggests that anxiety predisposition and high speeds are associated with significant cardiovascular activation on drivers, likely linked to sympathetic arousal. Surprisingly, these associations hold true under good weather, normal traffic, and with experienced drivers behind the wheel. The said findings call for attention to insidious effects of apparently benign drives even for people in their prime. Accordingly, our research contributes to intriguing new discourses on driving affect and personal health informatics. </a:t>
            </a:r>
          </a:p>
          <a:p>
            <a:r>
              <a:rPr lang="en-IN" dirty="0">
                <a:latin typeface="Times New Roman" panose="02020603050405020304" pitchFamily="18" charset="0"/>
                <a:cs typeface="Times New Roman" panose="02020603050405020304" pitchFamily="18" charset="0"/>
              </a:rPr>
              <a:t>Index Terms—cardiovascular activation, heart rate, sympathetic arousal, naturalistic driving studies, trait anxiety, driving speed, affective computing</a:t>
            </a:r>
          </a:p>
        </p:txBody>
      </p:sp>
    </p:spTree>
    <p:extLst>
      <p:ext uri="{BB962C8B-B14F-4D97-AF65-F5344CB8AC3E}">
        <p14:creationId xmlns:p14="http://schemas.microsoft.com/office/powerpoint/2010/main" val="369893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Disadvantages</a:t>
            </a:r>
            <a:r>
              <a:rPr lang="en-IN" b="1" dirty="0"/>
              <a:t>:</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They did not deploy the model.</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They analyze on only driver health.</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They did not use machine learning techniques.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Ineffective approach of this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34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Aims to develop a robust cardiovascular prediction model using supervised machine learning techniques.</a:t>
            </a:r>
            <a:r>
              <a:rPr lang="en-US" dirty="0">
                <a:latin typeface="Times New Roman" panose="02020603050405020304" pitchFamily="18" charset="0"/>
                <a:cs typeface="Times New Roman" panose="02020603050405020304" pitchFamily="18" charset="0"/>
              </a:rPr>
              <a:t> System to develop the project using machine learning algorithm. Recently, Machine learning and Artificial intelligence has plays a big role in various industries for their improvement and development. So we tried to implement Machine learning algorithm to diagnosis the cardiovascular disease. </a:t>
            </a:r>
            <a:r>
              <a:rPr lang="en-IN" dirty="0">
                <a:latin typeface="Times New Roman" panose="02020603050405020304" pitchFamily="18" charset="0"/>
                <a:cs typeface="Times New Roman" panose="02020603050405020304" pitchFamily="18" charset="0"/>
              </a:rPr>
              <a:t>The system will utilize a diverse and comprehensive dataset comprising patient records, clinical features, lifestyle habits, and historical medical data related to cardiovascular diseases. The primary objective is to create a predictive model that can accurately assess cardiovascular risk and aid healthcare professionals in making informed decisions regarding patient care and prevention strategies.</a:t>
            </a:r>
            <a:r>
              <a:rPr lang="en-US" dirty="0">
                <a:latin typeface="Times New Roman" panose="02020603050405020304" pitchFamily="18" charset="0"/>
                <a:cs typeface="Times New Roman" panose="02020603050405020304" pitchFamily="18" charset="0"/>
              </a:rPr>
              <a:t> We collected the previous record of patient who had the cardiovascular disease and who doesn’t had the disease and those who had symptoms. By collection those people information our machine is tried to identifies the pattern of the datasets by various performing calculations. After identifies the pattern using various </a:t>
            </a:r>
            <a:r>
              <a:rPr lang="en-IN" dirty="0">
                <a:latin typeface="Times New Roman" panose="02020603050405020304" pitchFamily="18" charset="0"/>
                <a:cs typeface="Times New Roman" panose="02020603050405020304" pitchFamily="18" charset="0"/>
              </a:rPr>
              <a:t>provide healthcare professionals with a powerful tool for early detection and risk stratification of cardiovascular diseases, ultimately leading to improved patient outcomes and reduced morbidity and mortality rates associated with these conditions.</a:t>
            </a:r>
            <a:r>
              <a:rPr lang="en-US" dirty="0">
                <a:latin typeface="Times New Roman" panose="02020603050405020304" pitchFamily="18" charset="0"/>
                <a:cs typeface="Times New Roman" panose="02020603050405020304" pitchFamily="18" charset="0"/>
              </a:rPr>
              <a:t> If we give an input it clearly show us that the person is affected or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46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pPr lvl="0"/>
            <a:r>
              <a:rPr lang="en-US" dirty="0">
                <a:latin typeface="Times New Roman" panose="02020603050405020304" pitchFamily="18" charset="0"/>
                <a:cs typeface="Times New Roman" panose="02020603050405020304" pitchFamily="18" charset="0"/>
              </a:rPr>
              <a:t>We build a framework based full-stack application for deployment purposes.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 collect the patient records for train the data.</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 compare more than two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40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7924800" cy="2209799"/>
          </a:xfrm>
        </p:spPr>
        <p:txBody>
          <a:bodyPr>
            <a:normAutofit/>
          </a:bodyPr>
          <a:lstStyle/>
          <a:p>
            <a:r>
              <a:rPr lang="en-US" b="1" dirty="0">
                <a:latin typeface="Times New Roman" panose="02020603050405020304" pitchFamily="18" charset="0"/>
                <a:cs typeface="Times New Roman" panose="02020603050405020304" pitchFamily="18" charset="0"/>
              </a:rPr>
              <a:t>Environmental Requirements: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447800"/>
            <a:ext cx="7924800" cy="4861560"/>
          </a:xfrm>
        </p:spPr>
        <p:txBody>
          <a:bodyPr/>
          <a:lstStyle/>
          <a:p>
            <a:pPr marL="45720" indent="0">
              <a:buNone/>
            </a:pPr>
            <a:r>
              <a:rPr lang="en-US" dirty="0">
                <a:latin typeface="Times New Roman" panose="02020603050405020304" pitchFamily="18" charset="0"/>
                <a:cs typeface="Times New Roman" panose="02020603050405020304" pitchFamily="18" charset="0"/>
              </a:rPr>
              <a:t>1. Software Requirements:</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Operating System 	: Windows </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Tool   			: Anaconda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pPr marL="45720" indent="0">
              <a:buNone/>
            </a:pPr>
            <a:endParaRPr lang="en-US"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2. Hardware requirements:</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Processor   		: Intel core i3</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Hard disk   		: minimum 300 GB</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RAM        		: minimum 4 GB</a:t>
            </a:r>
            <a:endParaRPr lang="en-IN" dirty="0">
              <a:latin typeface="Times New Roman" panose="02020603050405020304" pitchFamily="18" charset="0"/>
              <a:cs typeface="Times New Roman" panose="02020603050405020304" pitchFamily="18" charset="0"/>
            </a:endParaRPr>
          </a:p>
          <a:p>
            <a:pPr marL="4572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01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r>
              <a:rPr lang="en-IN"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r>
              <a:rPr lang="en-IN" b="1" dirty="0">
                <a:latin typeface="Times New Roman" panose="02020603050405020304" pitchFamily="18" charset="0"/>
                <a:cs typeface="Times New Roman" panose="02020603050405020304" pitchFamily="18" charset="0"/>
              </a:rPr>
              <a:t>Domain overview</a:t>
            </a:r>
          </a:p>
          <a:p>
            <a:r>
              <a:rPr lang="en-IN" dirty="0">
                <a:latin typeface="Times New Roman" panose="02020603050405020304" pitchFamily="18" charset="0"/>
                <a:cs typeface="Times New Roman" panose="02020603050405020304" pitchFamily="18" charset="0"/>
              </a:rPr>
              <a:t>Cardiovascular Prediction using Machine Learning is the system that is used to predict the diseases from the symptoms which are given by the patients or any user. The system processes the symptoms provided by the user as input and gives the output as the probability of the disease.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21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latin typeface="Times New Roman" panose="02020603050405020304" pitchFamily="18" charset="0"/>
                <a:cs typeface="Times New Roman" panose="02020603050405020304" pitchFamily="18" charset="0"/>
              </a:rPr>
              <a:t>MACHINE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828801"/>
            <a:ext cx="7315200" cy="4480560"/>
          </a:xfrm>
        </p:spPr>
        <p:txBody>
          <a:bodyPr>
            <a:noAutofit/>
          </a:bodyPr>
          <a:lstStyle/>
          <a:p>
            <a:pPr marL="320040" lvl="1" indent="0" algn="just">
              <a:buNone/>
            </a:pPr>
            <a:r>
              <a:rPr lang="en-IN" dirty="0">
                <a:latin typeface="Times New Roman" panose="02020603050405020304" pitchFamily="18" charset="0"/>
                <a:cs typeface="Times New Roman" panose="02020603050405020304" pitchFamily="18" charset="0"/>
              </a:rPr>
              <a:t>Machine learning is to predict the future from past data. Machine learning (ML) is a type of artificial intelligence (AI) that provides computers with the ability to learn without being explicitly programmed. 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 It feed the training data to an algorithm, and the algorithm uses this training data to give predictions on a new test data. Machine learning can be roughly separated in to three categories. There are supervised learning, unsupervised learning and reinforcement learning. Supervised learning program is both given the input data and the corresponding </a:t>
            </a:r>
            <a:r>
              <a:rPr lang="en-IN" dirty="0" err="1">
                <a:latin typeface="Times New Roman" panose="02020603050405020304" pitchFamily="18" charset="0"/>
                <a:cs typeface="Times New Roman" panose="02020603050405020304" pitchFamily="18" charset="0"/>
              </a:rPr>
              <a:t>labeling</a:t>
            </a:r>
            <a:r>
              <a:rPr lang="en-IN" dirty="0">
                <a:latin typeface="Times New Roman" panose="02020603050405020304" pitchFamily="18" charset="0"/>
                <a:cs typeface="Times New Roman" panose="02020603050405020304" pitchFamily="18" charset="0"/>
              </a:rPr>
              <a:t> to learn data has to be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by a human being beforehand. Unsupervised learning is no labels. It provided to the learning algorithm. This algorithm has to figure out the clustering of the input data. Finally, Reinforcement learning dynamically interacts with its environment and it receives positive or negative feedback to improve its performance.</a:t>
            </a:r>
          </a:p>
        </p:txBody>
      </p:sp>
    </p:spTree>
    <p:extLst>
      <p:ext uri="{BB962C8B-B14F-4D97-AF65-F5344CB8AC3E}">
        <p14:creationId xmlns:p14="http://schemas.microsoft.com/office/powerpoint/2010/main" val="992346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879</TotalTime>
  <Words>2325</Words>
  <Application>Microsoft Office PowerPoint</Application>
  <PresentationFormat>On-screen Show (4:3)</PresentationFormat>
  <Paragraphs>97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Bookman Old Style</vt:lpstr>
      <vt:lpstr>Rockwell</vt:lpstr>
      <vt:lpstr>Times New Roman</vt:lpstr>
      <vt:lpstr>Wingdings</vt:lpstr>
      <vt:lpstr>Perspective</vt:lpstr>
      <vt:lpstr>PANIMALAR ENGINEERING COLLEGE COMPUTER SCIENCE ENGINEERING  CARDIOVASCULAR PREDICTION USING SUPERVISED MACHINE LEARNING TECHNIQUES</vt:lpstr>
      <vt:lpstr>Abstract:</vt:lpstr>
      <vt:lpstr>Existing System:</vt:lpstr>
      <vt:lpstr>Disadvantages:</vt:lpstr>
      <vt:lpstr>Proposed System:</vt:lpstr>
      <vt:lpstr>Advantages:</vt:lpstr>
      <vt:lpstr>Environmental Requirements:   </vt:lpstr>
      <vt:lpstr>INTRODUCTION:</vt:lpstr>
      <vt:lpstr>MACHINE LEARNING:</vt:lpstr>
      <vt:lpstr>Preparing the Dataset :</vt:lpstr>
      <vt:lpstr>Literature survey:</vt:lpstr>
      <vt:lpstr>PowerPoint Presentation</vt:lpstr>
      <vt:lpstr>PowerPoint Presentation</vt:lpstr>
      <vt:lpstr>Objectives:</vt:lpstr>
      <vt:lpstr>Scope of the Project:</vt:lpstr>
      <vt:lpstr>List of Modules:</vt:lpstr>
      <vt:lpstr>PYTHON:</vt:lpstr>
      <vt:lpstr>System Architecture:</vt:lpstr>
      <vt:lpstr>Use Case Diagram:</vt:lpstr>
      <vt:lpstr>Class Diagram :</vt:lpstr>
      <vt:lpstr>Module description:</vt:lpstr>
      <vt:lpstr>Data Validation/ Cleaning/Preparing Process:</vt:lpstr>
      <vt:lpstr>Exploration data analysis of visualization</vt:lpstr>
      <vt:lpstr>Comparing Algorithm with prediction in the form of best accuracy result:</vt:lpstr>
      <vt:lpstr>Algorithm Explanation:</vt:lpstr>
      <vt:lpstr>PowerPoint Presentation</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Rithivasan S</cp:lastModifiedBy>
  <cp:revision>142</cp:revision>
  <dcterms:created xsi:type="dcterms:W3CDTF">2006-08-16T00:00:00Z</dcterms:created>
  <dcterms:modified xsi:type="dcterms:W3CDTF">2024-03-08T09:26:15Z</dcterms:modified>
</cp:coreProperties>
</file>