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372B97-A5E6-4321-84B3-ECE93A7E0D40}">
  <a:tblStyle styleId="{21372B97-A5E6-4321-84B3-ECE93A7E0D4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c82a5d4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c82a5d4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c82a5d46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c82a5d4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c82a5d46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c82a5d4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1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1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2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2"/>
          <p:cNvSpPr/>
          <p:nvPr>
            <p:ph idx="2" type="pic"/>
          </p:nvPr>
        </p:nvSpPr>
        <p:spPr>
          <a:xfrm>
            <a:off x="3887391" y="987426"/>
            <a:ext cx="4629150" cy="4873625"/>
          </a:xfrm>
          <a:prstGeom prst="rect">
            <a:avLst/>
          </a:prstGeom>
          <a:noFill/>
          <a:ln>
            <a:noFill/>
          </a:ln>
        </p:spPr>
      </p:sp>
      <p:sp>
        <p:nvSpPr>
          <p:cNvPr id="139" name="Google Shape;139;p2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agae.tn.nic.in/onlinegp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1.jpg"/><Relationship Id="rId5"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7.jpg"/><Relationship Id="rId5"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b="0" l="0" r="0" t="0"/>
          <a:stretch/>
        </p:blipFill>
        <p:spPr>
          <a:xfrm>
            <a:off x="34724" y="222459"/>
            <a:ext cx="1576959" cy="1455124"/>
          </a:xfrm>
          <a:prstGeom prst="rect">
            <a:avLst/>
          </a:prstGeom>
          <a:noFill/>
          <a:ln>
            <a:noFill/>
          </a:ln>
        </p:spPr>
      </p:pic>
      <p:pic>
        <p:nvPicPr>
          <p:cNvPr descr="Anna University - Wikipedia" id="160" name="Google Shape;160;p25"/>
          <p:cNvPicPr preferRelativeResize="0"/>
          <p:nvPr/>
        </p:nvPicPr>
        <p:blipFill rotWithShape="1">
          <a:blip r:embed="rId4">
            <a:alphaModFix/>
          </a:blip>
          <a:srcRect b="0" l="0" r="0" t="0"/>
          <a:stretch/>
        </p:blipFill>
        <p:spPr>
          <a:xfrm>
            <a:off x="7615085" y="128368"/>
            <a:ext cx="1306884" cy="1387443"/>
          </a:xfrm>
          <a:prstGeom prst="rect">
            <a:avLst/>
          </a:prstGeom>
          <a:noFill/>
          <a:ln>
            <a:noFill/>
          </a:ln>
        </p:spPr>
      </p:pic>
      <p:sp>
        <p:nvSpPr>
          <p:cNvPr id="161" name="Google Shape;161;p25"/>
          <p:cNvSpPr txBox="1"/>
          <p:nvPr/>
        </p:nvSpPr>
        <p:spPr>
          <a:xfrm>
            <a:off x="1128419" y="1800692"/>
            <a:ext cx="70200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400"/>
              <a:buFont typeface="Times New Roman"/>
              <a:buNone/>
            </a:pPr>
            <a:r>
              <a:rPr b="1" i="0" lang="en-US" sz="2400" u="none" cap="none" strike="noStrike">
                <a:solidFill>
                  <a:srgbClr val="7030A0"/>
                </a:solidFill>
                <a:latin typeface="Times New Roman"/>
                <a:ea typeface="Times New Roman"/>
                <a:cs typeface="Times New Roman"/>
                <a:sym typeface="Times New Roman"/>
              </a:rPr>
              <a:t>Department of Computer Science and Engineering </a:t>
            </a:r>
            <a:endParaRPr b="1" i="0" sz="2400" u="none" cap="none" strike="noStrike">
              <a:solidFill>
                <a:srgbClr val="7030A0"/>
              </a:solidFill>
              <a:latin typeface="Calibri"/>
              <a:ea typeface="Calibri"/>
              <a:cs typeface="Calibri"/>
              <a:sym typeface="Calibri"/>
            </a:endParaRPr>
          </a:p>
        </p:txBody>
      </p:sp>
      <p:sp>
        <p:nvSpPr>
          <p:cNvPr id="162" name="Google Shape;162;p25"/>
          <p:cNvSpPr txBox="1"/>
          <p:nvPr/>
        </p:nvSpPr>
        <p:spPr>
          <a:xfrm>
            <a:off x="500250" y="2450863"/>
            <a:ext cx="8143500" cy="8865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Tamil Nadu General Provident Fund Mobile Application for Accountant General Of Tamil Nadu</a:t>
            </a:r>
            <a:endParaRPr b="1" i="0" sz="2400" u="none" cap="none" strike="noStrike">
              <a:solidFill>
                <a:srgbClr val="000000"/>
              </a:solidFill>
              <a:latin typeface="Times New Roman"/>
              <a:ea typeface="Times New Roman"/>
              <a:cs typeface="Times New Roman"/>
              <a:sym typeface="Times New Roman"/>
            </a:endParaRPr>
          </a:p>
        </p:txBody>
      </p:sp>
      <p:sp>
        <p:nvSpPr>
          <p:cNvPr id="163" name="Google Shape;163;p25"/>
          <p:cNvSpPr txBox="1"/>
          <p:nvPr/>
        </p:nvSpPr>
        <p:spPr>
          <a:xfrm>
            <a:off x="877407" y="5463912"/>
            <a:ext cx="39387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Guide Name &amp; Designation	</a:t>
            </a:r>
            <a:endParaRPr b="1" i="0" sz="1800" u="none" cap="none" strike="noStrike">
              <a:solidFill>
                <a:srgbClr val="000000"/>
              </a:solidFill>
              <a:latin typeface="Times New Roman"/>
              <a:ea typeface="Times New Roman"/>
              <a:cs typeface="Times New Roman"/>
              <a:sym typeface="Times New Roman"/>
            </a:endParaRPr>
          </a:p>
        </p:txBody>
      </p:sp>
      <p:sp>
        <p:nvSpPr>
          <p:cNvPr id="164" name="Google Shape;164;p25"/>
          <p:cNvSpPr txBox="1"/>
          <p:nvPr/>
        </p:nvSpPr>
        <p:spPr>
          <a:xfrm>
            <a:off x="2083981" y="3525870"/>
            <a:ext cx="480282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Team Members Name / Register Number</a:t>
            </a:r>
            <a:endParaRPr b="1" i="0" sz="1800" u="none" cap="none" strike="noStrike">
              <a:solidFill>
                <a:srgbClr val="000000"/>
              </a:solidFill>
              <a:latin typeface="Times New Roman"/>
              <a:ea typeface="Times New Roman"/>
              <a:cs typeface="Times New Roman"/>
              <a:sym typeface="Times New Roman"/>
            </a:endParaRPr>
          </a:p>
        </p:txBody>
      </p:sp>
      <p:sp>
        <p:nvSpPr>
          <p:cNvPr id="165" name="Google Shape;165;p25"/>
          <p:cNvSpPr txBox="1"/>
          <p:nvPr/>
        </p:nvSpPr>
        <p:spPr>
          <a:xfrm>
            <a:off x="5015884" y="5452962"/>
            <a:ext cx="354219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Coordinator Name &amp; Designation</a:t>
            </a:r>
            <a:endParaRPr b="1" i="0" sz="1800" u="none" cap="none" strike="noStrike">
              <a:solidFill>
                <a:srgbClr val="000000"/>
              </a:solidFill>
              <a:latin typeface="Times New Roman"/>
              <a:ea typeface="Times New Roman"/>
              <a:cs typeface="Times New Roman"/>
              <a:sym typeface="Times New Roman"/>
            </a:endParaRPr>
          </a:p>
        </p:txBody>
      </p:sp>
      <p:pic>
        <p:nvPicPr>
          <p:cNvPr id="166" name="Google Shape;166;p25"/>
          <p:cNvPicPr preferRelativeResize="0"/>
          <p:nvPr/>
        </p:nvPicPr>
        <p:blipFill rotWithShape="1">
          <a:blip r:embed="rId5">
            <a:alphaModFix/>
          </a:blip>
          <a:srcRect b="0" l="0" r="0" t="0"/>
          <a:stretch/>
        </p:blipFill>
        <p:spPr>
          <a:xfrm>
            <a:off x="1398494" y="290432"/>
            <a:ext cx="6133822" cy="1243232"/>
          </a:xfrm>
          <a:prstGeom prst="rect">
            <a:avLst/>
          </a:prstGeom>
          <a:noFill/>
          <a:ln>
            <a:noFill/>
          </a:ln>
        </p:spPr>
      </p:pic>
      <p:sp>
        <p:nvSpPr>
          <p:cNvPr id="167" name="Google Shape;167;p25"/>
          <p:cNvSpPr txBox="1"/>
          <p:nvPr/>
        </p:nvSpPr>
        <p:spPr>
          <a:xfrm>
            <a:off x="628650" y="3076300"/>
            <a:ext cx="8143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168" name="Google Shape;168;p25"/>
          <p:cNvSpPr txBox="1"/>
          <p:nvPr/>
        </p:nvSpPr>
        <p:spPr>
          <a:xfrm>
            <a:off x="2484088" y="4027500"/>
            <a:ext cx="4002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LOKESHWARAN M S / 211420104150</a:t>
            </a:r>
            <a:endParaRPr sz="1800">
              <a:solidFill>
                <a:schemeClr val="dk1"/>
              </a:solidFill>
              <a:latin typeface="Times New Roman"/>
              <a:ea typeface="Times New Roman"/>
              <a:cs typeface="Times New Roman"/>
              <a:sym typeface="Times New Roman"/>
            </a:endParaRPr>
          </a:p>
        </p:txBody>
      </p:sp>
      <p:sp>
        <p:nvSpPr>
          <p:cNvPr id="169" name="Google Shape;169;p25"/>
          <p:cNvSpPr txBox="1"/>
          <p:nvPr/>
        </p:nvSpPr>
        <p:spPr>
          <a:xfrm>
            <a:off x="890225" y="5746100"/>
            <a:ext cx="3627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Mr. M. MAHENDRAN M.Tech.,</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ASSOCIATE PROFESSOR</a:t>
            </a:r>
            <a:endParaRPr sz="1700">
              <a:solidFill>
                <a:schemeClr val="dk1"/>
              </a:solidFill>
              <a:latin typeface="Times New Roman"/>
              <a:ea typeface="Times New Roman"/>
              <a:cs typeface="Times New Roman"/>
              <a:sym typeface="Times New Roman"/>
            </a:endParaRPr>
          </a:p>
        </p:txBody>
      </p:sp>
      <p:sp>
        <p:nvSpPr>
          <p:cNvPr id="170" name="Google Shape;170;p25"/>
          <p:cNvSpPr txBox="1"/>
          <p:nvPr/>
        </p:nvSpPr>
        <p:spPr>
          <a:xfrm>
            <a:off x="5015875" y="5746100"/>
            <a:ext cx="3627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Dr. G. SENTHILKUMAR M.E., PhD.,</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PROFESSOR</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Result &amp; Discussion</a:t>
            </a:r>
            <a:endParaRPr>
              <a:solidFill>
                <a:srgbClr val="C00000"/>
              </a:solidFill>
              <a:latin typeface="Calibri"/>
              <a:ea typeface="Calibri"/>
              <a:cs typeface="Calibri"/>
              <a:sym typeface="Calibri"/>
            </a:endParaRPr>
          </a:p>
        </p:txBody>
      </p:sp>
      <p:sp>
        <p:nvSpPr>
          <p:cNvPr id="227" name="Google Shape;227;p34"/>
          <p:cNvSpPr txBox="1"/>
          <p:nvPr/>
        </p:nvSpPr>
        <p:spPr>
          <a:xfrm>
            <a:off x="533400" y="914400"/>
            <a:ext cx="8155200" cy="5345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500"/>
              </a:spcBef>
              <a:spcAft>
                <a:spcPts val="0"/>
              </a:spcAft>
              <a:buClr>
                <a:srgbClr val="0D0D0D"/>
              </a:buClr>
              <a:buSzPts val="1700"/>
              <a:buFont typeface="Times New Roman"/>
              <a:buChar char="●"/>
            </a:pPr>
            <a:r>
              <a:rPr lang="en-US" sz="1700">
                <a:solidFill>
                  <a:srgbClr val="0D0D0D"/>
                </a:solidFill>
                <a:highlight>
                  <a:srgbClr val="FFFFFF"/>
                </a:highlight>
                <a:latin typeface="Times New Roman"/>
                <a:ea typeface="Times New Roman"/>
                <a:cs typeface="Times New Roman"/>
                <a:sym typeface="Times New Roman"/>
              </a:rPr>
              <a:t>Improved Accessibility: TNGPF App facilitated easy access to Provident Fund account details for Tamil Nadu Government employees.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US" sz="1700">
                <a:solidFill>
                  <a:srgbClr val="0D0D0D"/>
                </a:solidFill>
                <a:highlight>
                  <a:srgbClr val="FFFFFF"/>
                </a:highlight>
                <a:latin typeface="Times New Roman"/>
                <a:ea typeface="Times New Roman"/>
                <a:cs typeface="Times New Roman"/>
                <a:sym typeface="Times New Roman"/>
              </a:rPr>
              <a:t>Enhanced Efficiency: Streamlined processes led to quicker retrieval of PF information and reduced administrative burden.</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US" sz="1700">
                <a:solidFill>
                  <a:srgbClr val="0D0D0D"/>
                </a:solidFill>
                <a:highlight>
                  <a:srgbClr val="FFFFFF"/>
                </a:highlight>
                <a:latin typeface="Times New Roman"/>
                <a:ea typeface="Times New Roman"/>
                <a:cs typeface="Times New Roman"/>
                <a:sym typeface="Times New Roman"/>
              </a:rPr>
              <a:t>Transparent Transactions: Increased transparency in fund management fostered trust among users and administrators.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US" sz="1700">
                <a:solidFill>
                  <a:srgbClr val="0D0D0D"/>
                </a:solidFill>
                <a:highlight>
                  <a:srgbClr val="FFFFFF"/>
                </a:highlight>
                <a:latin typeface="Times New Roman"/>
                <a:ea typeface="Times New Roman"/>
                <a:cs typeface="Times New Roman"/>
                <a:sym typeface="Times New Roman"/>
              </a:rPr>
              <a:t>Positive User Feedback: High user satisfaction ratings reflected the app's user-friendly interface and functionality.</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US" sz="1700">
                <a:solidFill>
                  <a:srgbClr val="0D0D0D"/>
                </a:solidFill>
                <a:highlight>
                  <a:srgbClr val="FFFFFF"/>
                </a:highlight>
                <a:latin typeface="Times New Roman"/>
                <a:ea typeface="Times New Roman"/>
                <a:cs typeface="Times New Roman"/>
                <a:sym typeface="Times New Roman"/>
              </a:rPr>
              <a:t>The TNGPF App has successfully addressed the need for a modernized and user-friendly platform for Provident Fund management.</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US" sz="1700">
                <a:solidFill>
                  <a:srgbClr val="0D0D0D"/>
                </a:solidFill>
                <a:highlight>
                  <a:srgbClr val="FFFFFF"/>
                </a:highlight>
                <a:latin typeface="Times New Roman"/>
                <a:ea typeface="Times New Roman"/>
                <a:cs typeface="Times New Roman"/>
                <a:sym typeface="Times New Roman"/>
              </a:rPr>
              <a:t>User feedback has been instrumental in shaping app features and functionality, emphasizing the importance of user-centric design.</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US" sz="1700">
                <a:solidFill>
                  <a:srgbClr val="0D0D0D"/>
                </a:solidFill>
                <a:highlight>
                  <a:srgbClr val="FFFFFF"/>
                </a:highlight>
                <a:latin typeface="Times New Roman"/>
                <a:ea typeface="Times New Roman"/>
                <a:cs typeface="Times New Roman"/>
                <a:sym typeface="Times New Roman"/>
              </a:rPr>
              <a:t>Ongoing support and updates will ensure the app remains relevant and effective in meeting user needs and regulatory requirements.</a:t>
            </a:r>
            <a:endParaRPr sz="17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17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Reference Paper/ URL</a:t>
            </a:r>
            <a:endParaRPr>
              <a:solidFill>
                <a:srgbClr val="C00000"/>
              </a:solidFill>
              <a:latin typeface="Calibri"/>
              <a:ea typeface="Calibri"/>
              <a:cs typeface="Calibri"/>
              <a:sym typeface="Calibri"/>
            </a:endParaRPr>
          </a:p>
        </p:txBody>
      </p:sp>
      <p:sp>
        <p:nvSpPr>
          <p:cNvPr id="233" name="Google Shape;233;p35"/>
          <p:cNvSpPr txBox="1"/>
          <p:nvPr/>
        </p:nvSpPr>
        <p:spPr>
          <a:xfrm>
            <a:off x="390433" y="1587898"/>
            <a:ext cx="7886700" cy="5304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90000"/>
              </a:lnSpc>
              <a:spcBef>
                <a:spcPts val="0"/>
              </a:spcBef>
              <a:spcAft>
                <a:spcPts val="0"/>
              </a:spcAft>
              <a:buClr>
                <a:srgbClr val="7030A0"/>
              </a:buClr>
              <a:buSzPct val="100000"/>
              <a:buFont typeface="Calibri"/>
              <a:buNone/>
            </a:pPr>
            <a:r>
              <a:t/>
            </a:r>
            <a:endParaRPr b="0" i="0" sz="4400" u="none" cap="none" strike="noStrike">
              <a:solidFill>
                <a:srgbClr val="7030A0"/>
              </a:solidFill>
              <a:latin typeface="Calibri"/>
              <a:ea typeface="Calibri"/>
              <a:cs typeface="Calibri"/>
              <a:sym typeface="Calibri"/>
            </a:endParaRPr>
          </a:p>
        </p:txBody>
      </p:sp>
      <p:sp>
        <p:nvSpPr>
          <p:cNvPr id="234" name="Google Shape;234;p35"/>
          <p:cNvSpPr txBox="1"/>
          <p:nvPr/>
        </p:nvSpPr>
        <p:spPr>
          <a:xfrm>
            <a:off x="533400" y="914400"/>
            <a:ext cx="8155200" cy="57543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TNGPF Website - </a:t>
            </a:r>
            <a:r>
              <a:rPr lang="en-US" sz="17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https://www.agae.tn.nic.in/onlinegpf/</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 GPF Online Uttarakhand Mobile Application</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Smith, J., &amp; Jones, A. (Year). "Digital Transformation in Government Services: A Review of Current Trends and Future Directions". Government Information Technology Journal, 20(3), 123-145.</a:t>
            </a:r>
            <a:endParaRPr sz="1700">
              <a:solidFill>
                <a:srgbClr val="0D0D0D"/>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Brown, C., &amp; Miller, R. (Year). "User-Centric Mobile App Design: Principles and Best Practices". Mobile User Experience Journal, 15(2), 67-82.</a:t>
            </a:r>
            <a:endParaRPr sz="1700">
              <a:solidFill>
                <a:srgbClr val="0D0D0D"/>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Patel, S., &amp; Gupta, R. (Year). "Security and Privacy Concerns in Mobile Apps: Strategies for Mitigation". Mobile Security Journal, 10(4), 189-205.</a:t>
            </a:r>
            <a:endParaRPr sz="1700">
              <a:solidFill>
                <a:srgbClr val="0D0D0D"/>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Lee, H., &amp; Kim, S. (Year). "Integration of Backend Systems with Mobile Apps: Best Practices and Implementation Strategies". Mobile Computing Conference Proceedings, 25-38.</a:t>
            </a:r>
            <a:endParaRPr sz="1700">
              <a:solidFill>
                <a:srgbClr val="0D0D0D"/>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Wang, L., &amp; Zhang, Q. (Year). "Mobile App Performance Optimization: Techniques and Tools". Mobile Computing Journal, 30(1), 45-60.</a:t>
            </a:r>
            <a:endParaRPr sz="1700">
              <a:solidFill>
                <a:srgbClr val="0D0D0D"/>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Garcia, M., &amp; Rodriguez, E. (Year). "Usability and Accessibility in Mobile App Design: Guidelines and Recommendations". Mobile User Interface Journal, 12(3), 105-120.</a:t>
            </a:r>
            <a:endParaRPr sz="1700">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628650" y="365125"/>
            <a:ext cx="7886700" cy="839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C00000"/>
                </a:solidFill>
              </a:rPr>
              <a:t>Screen Shots</a:t>
            </a:r>
            <a:endParaRPr/>
          </a:p>
        </p:txBody>
      </p:sp>
      <p:pic>
        <p:nvPicPr>
          <p:cNvPr id="240" name="Google Shape;240;p36"/>
          <p:cNvPicPr preferRelativeResize="0"/>
          <p:nvPr/>
        </p:nvPicPr>
        <p:blipFill>
          <a:blip r:embed="rId3">
            <a:alphaModFix/>
          </a:blip>
          <a:stretch>
            <a:fillRect/>
          </a:stretch>
        </p:blipFill>
        <p:spPr>
          <a:xfrm>
            <a:off x="3298450" y="1323950"/>
            <a:ext cx="2468480" cy="5348374"/>
          </a:xfrm>
          <a:prstGeom prst="rect">
            <a:avLst/>
          </a:prstGeom>
          <a:noFill/>
          <a:ln>
            <a:noFill/>
          </a:ln>
        </p:spPr>
      </p:pic>
      <p:pic>
        <p:nvPicPr>
          <p:cNvPr id="241" name="Google Shape;241;p36"/>
          <p:cNvPicPr preferRelativeResize="0"/>
          <p:nvPr/>
        </p:nvPicPr>
        <p:blipFill>
          <a:blip r:embed="rId4">
            <a:alphaModFix/>
          </a:blip>
          <a:stretch>
            <a:fillRect/>
          </a:stretch>
        </p:blipFill>
        <p:spPr>
          <a:xfrm>
            <a:off x="372773" y="1275375"/>
            <a:ext cx="2468480" cy="5348374"/>
          </a:xfrm>
          <a:prstGeom prst="rect">
            <a:avLst/>
          </a:prstGeom>
          <a:noFill/>
          <a:ln>
            <a:noFill/>
          </a:ln>
        </p:spPr>
      </p:pic>
      <p:pic>
        <p:nvPicPr>
          <p:cNvPr id="242" name="Google Shape;242;p36"/>
          <p:cNvPicPr preferRelativeResize="0"/>
          <p:nvPr/>
        </p:nvPicPr>
        <p:blipFill>
          <a:blip r:embed="rId5">
            <a:alphaModFix/>
          </a:blip>
          <a:stretch>
            <a:fillRect/>
          </a:stretch>
        </p:blipFill>
        <p:spPr>
          <a:xfrm>
            <a:off x="6158175" y="1351575"/>
            <a:ext cx="2739650" cy="5348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7"/>
          <p:cNvPicPr preferRelativeResize="0"/>
          <p:nvPr/>
        </p:nvPicPr>
        <p:blipFill>
          <a:blip r:embed="rId3">
            <a:alphaModFix/>
          </a:blip>
          <a:stretch>
            <a:fillRect/>
          </a:stretch>
        </p:blipFill>
        <p:spPr>
          <a:xfrm>
            <a:off x="316355" y="754813"/>
            <a:ext cx="2468480" cy="5348374"/>
          </a:xfrm>
          <a:prstGeom prst="rect">
            <a:avLst/>
          </a:prstGeom>
          <a:noFill/>
          <a:ln>
            <a:noFill/>
          </a:ln>
        </p:spPr>
      </p:pic>
      <p:pic>
        <p:nvPicPr>
          <p:cNvPr id="248" name="Google Shape;248;p37"/>
          <p:cNvPicPr preferRelativeResize="0"/>
          <p:nvPr/>
        </p:nvPicPr>
        <p:blipFill>
          <a:blip r:embed="rId4">
            <a:alphaModFix/>
          </a:blip>
          <a:stretch>
            <a:fillRect/>
          </a:stretch>
        </p:blipFill>
        <p:spPr>
          <a:xfrm>
            <a:off x="3013425" y="754825"/>
            <a:ext cx="2795400" cy="5348351"/>
          </a:xfrm>
          <a:prstGeom prst="rect">
            <a:avLst/>
          </a:prstGeom>
          <a:noFill/>
          <a:ln>
            <a:noFill/>
          </a:ln>
        </p:spPr>
      </p:pic>
      <p:pic>
        <p:nvPicPr>
          <p:cNvPr id="249" name="Google Shape;249;p37"/>
          <p:cNvPicPr preferRelativeResize="0"/>
          <p:nvPr/>
        </p:nvPicPr>
        <p:blipFill>
          <a:blip r:embed="rId5">
            <a:alphaModFix/>
          </a:blip>
          <a:stretch>
            <a:fillRect/>
          </a:stretch>
        </p:blipFill>
        <p:spPr>
          <a:xfrm>
            <a:off x="6113625" y="754825"/>
            <a:ext cx="2801775" cy="5348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8"/>
          <p:cNvPicPr preferRelativeResize="0"/>
          <p:nvPr/>
        </p:nvPicPr>
        <p:blipFill>
          <a:blip r:embed="rId3">
            <a:alphaModFix/>
          </a:blip>
          <a:stretch>
            <a:fillRect/>
          </a:stretch>
        </p:blipFill>
        <p:spPr>
          <a:xfrm>
            <a:off x="228600" y="664650"/>
            <a:ext cx="3024554" cy="5564950"/>
          </a:xfrm>
          <a:prstGeom prst="rect">
            <a:avLst/>
          </a:prstGeom>
          <a:noFill/>
          <a:ln>
            <a:noFill/>
          </a:ln>
        </p:spPr>
      </p:pic>
      <p:pic>
        <p:nvPicPr>
          <p:cNvPr id="255" name="Google Shape;255;p38"/>
          <p:cNvPicPr preferRelativeResize="0"/>
          <p:nvPr/>
        </p:nvPicPr>
        <p:blipFill>
          <a:blip r:embed="rId4">
            <a:alphaModFix/>
          </a:blip>
          <a:stretch>
            <a:fillRect/>
          </a:stretch>
        </p:blipFill>
        <p:spPr>
          <a:xfrm>
            <a:off x="3551362" y="664650"/>
            <a:ext cx="2568438" cy="5564950"/>
          </a:xfrm>
          <a:prstGeom prst="rect">
            <a:avLst/>
          </a:prstGeom>
          <a:noFill/>
          <a:ln>
            <a:noFill/>
          </a:ln>
        </p:spPr>
      </p:pic>
      <p:pic>
        <p:nvPicPr>
          <p:cNvPr id="256" name="Google Shape;256;p38"/>
          <p:cNvPicPr preferRelativeResize="0"/>
          <p:nvPr/>
        </p:nvPicPr>
        <p:blipFill>
          <a:blip r:embed="rId5">
            <a:alphaModFix/>
          </a:blip>
          <a:stretch>
            <a:fillRect/>
          </a:stretch>
        </p:blipFill>
        <p:spPr>
          <a:xfrm>
            <a:off x="6506300" y="664650"/>
            <a:ext cx="2485300" cy="556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628650" y="452862"/>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Introduction</a:t>
            </a:r>
            <a:endParaRPr>
              <a:solidFill>
                <a:srgbClr val="C00000"/>
              </a:solidFill>
              <a:latin typeface="Calibri"/>
              <a:ea typeface="Calibri"/>
              <a:cs typeface="Calibri"/>
              <a:sym typeface="Calibri"/>
            </a:endParaRPr>
          </a:p>
        </p:txBody>
      </p:sp>
      <p:sp>
        <p:nvSpPr>
          <p:cNvPr id="176" name="Google Shape;176;p26"/>
          <p:cNvSpPr txBox="1"/>
          <p:nvPr/>
        </p:nvSpPr>
        <p:spPr>
          <a:xfrm>
            <a:off x="663550" y="1285550"/>
            <a:ext cx="8080200" cy="41310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primary goal of the Tamil Nadu General Provident Fund Mobile Application is to enhance the efficiency of PF account management for the Accountant General of Tamil Nadu. </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By offering real-time balance checks, detailed account summaries, and transaction histories, the application empowers users to make informed financial decisions.</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 The TNGPF (Tamil Nadu Government Provident Fund) App represents a significant leap forward in PF account management for employees of the Tamil Nadu Government. </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This innovative mobile application provides users with a secure and user-friendly interface to access their PF accounts conveniently from their smartphones. </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By leveraging advanced encryption techniques and robust security measures, the app ensures the confidentiality and integrity of user data.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628650" y="255639"/>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Objective of the Project</a:t>
            </a:r>
            <a:endParaRPr>
              <a:solidFill>
                <a:srgbClr val="C00000"/>
              </a:solidFill>
              <a:latin typeface="Calibri"/>
              <a:ea typeface="Calibri"/>
              <a:cs typeface="Calibri"/>
              <a:sym typeface="Calibri"/>
            </a:endParaRPr>
          </a:p>
        </p:txBody>
      </p:sp>
      <p:sp>
        <p:nvSpPr>
          <p:cNvPr id="182" name="Google Shape;182;p27"/>
          <p:cNvSpPr txBox="1"/>
          <p:nvPr/>
        </p:nvSpPr>
        <p:spPr>
          <a:xfrm>
            <a:off x="684950" y="852325"/>
            <a:ext cx="7830300" cy="5504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50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Accessibility</a:t>
            </a:r>
            <a:r>
              <a:rPr lang="en-US" sz="1700">
                <a:solidFill>
                  <a:srgbClr val="0D0D0D"/>
                </a:solidFill>
                <a:highlight>
                  <a:srgbClr val="FFFFFF"/>
                </a:highlight>
                <a:latin typeface="Times New Roman"/>
                <a:ea typeface="Times New Roman"/>
                <a:cs typeface="Times New Roman"/>
                <a:sym typeface="Times New Roman"/>
              </a:rPr>
              <a:t>: Provide easy access to PF account details, including current balance, account slips, and transaction history, enabling employees to stay informed about their financial status.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Efficiency</a:t>
            </a:r>
            <a:r>
              <a:rPr lang="en-US" sz="1700">
                <a:solidFill>
                  <a:srgbClr val="0D0D0D"/>
                </a:solidFill>
                <a:highlight>
                  <a:srgbClr val="FFFFFF"/>
                </a:highlight>
                <a:latin typeface="Times New Roman"/>
                <a:ea typeface="Times New Roman"/>
                <a:cs typeface="Times New Roman"/>
                <a:sym typeface="Times New Roman"/>
              </a:rPr>
              <a:t>: Streamline PF account management processes, reduce paperwork, and administrative burden by digitizing manual tasks such as account slip retrieval and balance checking.</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Security</a:t>
            </a:r>
            <a:r>
              <a:rPr lang="en-US" sz="1700">
                <a:solidFill>
                  <a:srgbClr val="0D0D0D"/>
                </a:solidFill>
                <a:highlight>
                  <a:srgbClr val="FFFFFF"/>
                </a:highlight>
                <a:latin typeface="Times New Roman"/>
                <a:ea typeface="Times New Roman"/>
                <a:cs typeface="Times New Roman"/>
                <a:sym typeface="Times New Roman"/>
              </a:rPr>
              <a:t>: Implement robust security measures to safeguard user data and ensure the confidentiality and integrity of sensitive information, such as login credentials and financial transactions.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Transparency</a:t>
            </a:r>
            <a:r>
              <a:rPr lang="en-US" sz="1700">
                <a:solidFill>
                  <a:srgbClr val="0D0D0D"/>
                </a:solidFill>
                <a:highlight>
                  <a:srgbClr val="FFFFFF"/>
                </a:highlight>
                <a:latin typeface="Times New Roman"/>
                <a:ea typeface="Times New Roman"/>
                <a:cs typeface="Times New Roman"/>
                <a:sym typeface="Times New Roman"/>
              </a:rPr>
              <a:t>: Enhance transparency and accountability in PF account management by providing employees with accurate and up-to-date information about their contributions, withdrawals, and balances.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User Experience</a:t>
            </a:r>
            <a:r>
              <a:rPr lang="en-US" sz="1700">
                <a:solidFill>
                  <a:srgbClr val="0D0D0D"/>
                </a:solidFill>
                <a:highlight>
                  <a:srgbClr val="FFFFFF"/>
                </a:highlight>
                <a:latin typeface="Times New Roman"/>
                <a:ea typeface="Times New Roman"/>
                <a:cs typeface="Times New Roman"/>
                <a:sym typeface="Times New Roman"/>
              </a:rPr>
              <a:t>: Improve the overall user experience by designing an intuitive interface and intuitive navigation, making it easy for users to access and navigate through the app's features.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Compliance</a:t>
            </a:r>
            <a:r>
              <a:rPr lang="en-US" sz="1700">
                <a:solidFill>
                  <a:srgbClr val="0D0D0D"/>
                </a:solidFill>
                <a:highlight>
                  <a:srgbClr val="FFFFFF"/>
                </a:highlight>
                <a:latin typeface="Times New Roman"/>
                <a:ea typeface="Times New Roman"/>
                <a:cs typeface="Times New Roman"/>
                <a:sym typeface="Times New Roman"/>
              </a:rPr>
              <a:t>: Ensure compliance with regulatory requirements and standards governing PF account management, including data privacy regulations and security protocols, to maintain trust and confidence in the platform.</a:t>
            </a:r>
            <a:endParaRPr sz="1700">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28650" y="246673"/>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Literature</a:t>
            </a:r>
            <a:r>
              <a:rPr lang="en-US">
                <a:solidFill>
                  <a:srgbClr val="7030A0"/>
                </a:solidFill>
                <a:latin typeface="Calibri"/>
                <a:ea typeface="Calibri"/>
                <a:cs typeface="Calibri"/>
                <a:sym typeface="Calibri"/>
              </a:rPr>
              <a:t> </a:t>
            </a:r>
            <a:r>
              <a:rPr lang="en-US">
                <a:solidFill>
                  <a:srgbClr val="C00000"/>
                </a:solidFill>
                <a:latin typeface="Calibri"/>
                <a:ea typeface="Calibri"/>
                <a:cs typeface="Calibri"/>
                <a:sym typeface="Calibri"/>
              </a:rPr>
              <a:t>Survey</a:t>
            </a:r>
            <a:endParaRPr>
              <a:solidFill>
                <a:srgbClr val="C00000"/>
              </a:solidFill>
              <a:latin typeface="Calibri"/>
              <a:ea typeface="Calibri"/>
              <a:cs typeface="Calibri"/>
              <a:sym typeface="Calibri"/>
            </a:endParaRPr>
          </a:p>
        </p:txBody>
      </p:sp>
      <p:sp>
        <p:nvSpPr>
          <p:cNvPr id="188" name="Google Shape;188;p28"/>
          <p:cNvSpPr txBox="1"/>
          <p:nvPr/>
        </p:nvSpPr>
        <p:spPr>
          <a:xfrm>
            <a:off x="460200" y="1126300"/>
            <a:ext cx="8272800" cy="5340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50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User-Centric Mobile App Design</a:t>
            </a:r>
            <a:r>
              <a:rPr lang="en-US" sz="1700">
                <a:solidFill>
                  <a:srgbClr val="0D0D0D"/>
                </a:solidFill>
                <a:highlight>
                  <a:srgbClr val="FFFFFF"/>
                </a:highlight>
                <a:latin typeface="Times New Roman"/>
                <a:ea typeface="Times New Roman"/>
                <a:cs typeface="Times New Roman"/>
                <a:sym typeface="Times New Roman"/>
              </a:rPr>
              <a:t>: Designing intuitive and user-friendly mobile interfaces is crucial for public sector apps, emphasizing the importance of understanding user needs and preferences.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Security and Privacy Concerns in Mobile Apps</a:t>
            </a:r>
            <a:r>
              <a:rPr lang="en-US" sz="1700">
                <a:solidFill>
                  <a:srgbClr val="0D0D0D"/>
                </a:solidFill>
                <a:highlight>
                  <a:srgbClr val="FFFFFF"/>
                </a:highlight>
                <a:latin typeface="Times New Roman"/>
                <a:ea typeface="Times New Roman"/>
                <a:cs typeface="Times New Roman"/>
                <a:sym typeface="Times New Roman"/>
              </a:rPr>
              <a:t>: Ensuring the confidentiality and integrity of sensitive data is paramount, necessitating robust security measures and authentication mechanisms.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Integration of Backend Systems with Mobile Apps</a:t>
            </a:r>
            <a:r>
              <a:rPr lang="en-US" sz="1700">
                <a:solidFill>
                  <a:srgbClr val="0D0D0D"/>
                </a:solidFill>
                <a:highlight>
                  <a:srgbClr val="FFFFFF"/>
                </a:highlight>
                <a:latin typeface="Times New Roman"/>
                <a:ea typeface="Times New Roman"/>
                <a:cs typeface="Times New Roman"/>
                <a:sym typeface="Times New Roman"/>
              </a:rPr>
              <a:t>: Seamless integration with backend systems, achieved through APIs and web services, facilitates real-time data access and accuracy.</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Mobile App Performance Optimization</a:t>
            </a:r>
            <a:r>
              <a:rPr lang="en-US" sz="1700">
                <a:solidFill>
                  <a:srgbClr val="0D0D0D"/>
                </a:solidFill>
                <a:highlight>
                  <a:srgbClr val="FFFFFF"/>
                </a:highlight>
                <a:latin typeface="Times New Roman"/>
                <a:ea typeface="Times New Roman"/>
                <a:cs typeface="Times New Roman"/>
                <a:sym typeface="Times New Roman"/>
              </a:rPr>
              <a:t>: Techniques such as code optimization and caching strategies enhance app responsiveness and reduce load times for an improved user experience.</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b="1" lang="en-US" sz="1700">
                <a:solidFill>
                  <a:srgbClr val="0D0D0D"/>
                </a:solidFill>
                <a:highlight>
                  <a:srgbClr val="FFFFFF"/>
                </a:highlight>
                <a:latin typeface="Times New Roman"/>
                <a:ea typeface="Times New Roman"/>
                <a:cs typeface="Times New Roman"/>
                <a:sym typeface="Times New Roman"/>
              </a:rPr>
              <a:t>Usability and Accessibility in Mobile App Design</a:t>
            </a:r>
            <a:r>
              <a:rPr lang="en-US" sz="1700">
                <a:solidFill>
                  <a:srgbClr val="0D0D0D"/>
                </a:solidFill>
                <a:highlight>
                  <a:srgbClr val="FFFFFF"/>
                </a:highlight>
                <a:latin typeface="Times New Roman"/>
                <a:ea typeface="Times New Roman"/>
                <a:cs typeface="Times New Roman"/>
                <a:sym typeface="Times New Roman"/>
              </a:rPr>
              <a:t>: Designing mobile apps that are accessible to users with disabilities and meet usability standards ensures inclusivity and user satisfaction.</a:t>
            </a:r>
            <a:endParaRPr sz="1700">
              <a:solidFill>
                <a:schemeClr val="dk1"/>
              </a:solidFill>
              <a:latin typeface="Times New Roman"/>
              <a:ea typeface="Times New Roman"/>
              <a:cs typeface="Times New Roman"/>
              <a:sym typeface="Times New Roman"/>
            </a:endParaRPr>
          </a:p>
          <a:p>
            <a:pPr indent="0" lvl="0" marL="457200" rtl="0" algn="l">
              <a:spcBef>
                <a:spcPts val="150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2519082" y="309426"/>
            <a:ext cx="4105835"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Existing System</a:t>
            </a:r>
            <a:endParaRPr>
              <a:solidFill>
                <a:srgbClr val="C00000"/>
              </a:solidFill>
              <a:latin typeface="Calibri"/>
              <a:ea typeface="Calibri"/>
              <a:cs typeface="Calibri"/>
              <a:sym typeface="Calibri"/>
            </a:endParaRPr>
          </a:p>
        </p:txBody>
      </p:sp>
      <p:sp>
        <p:nvSpPr>
          <p:cNvPr id="194" name="Google Shape;194;p29"/>
          <p:cNvSpPr txBox="1"/>
          <p:nvPr/>
        </p:nvSpPr>
        <p:spPr>
          <a:xfrm>
            <a:off x="460200" y="1126300"/>
            <a:ext cx="8272800" cy="53403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dk1"/>
              </a:buClr>
              <a:buSzPts val="1700"/>
              <a:buFont typeface="Times New Roman"/>
              <a:buChar char="●"/>
            </a:pPr>
            <a:r>
              <a:rPr lang="en-US" sz="1700">
                <a:solidFill>
                  <a:srgbClr val="0D0D0D"/>
                </a:solidFill>
                <a:latin typeface="Times New Roman"/>
                <a:ea typeface="Times New Roman"/>
                <a:cs typeface="Times New Roman"/>
                <a:sym typeface="Times New Roman"/>
              </a:rPr>
              <a:t>The existing model is a website ‘</a:t>
            </a:r>
            <a:r>
              <a:rPr i="1" lang="en-US" sz="1700" u="sng">
                <a:solidFill>
                  <a:schemeClr val="dk1"/>
                </a:solidFill>
                <a:latin typeface="Times New Roman"/>
                <a:ea typeface="Times New Roman"/>
                <a:cs typeface="Times New Roman"/>
                <a:sym typeface="Times New Roman"/>
              </a:rPr>
              <a:t>https://www.agae.tn.nic.in/onlinegpf/</a:t>
            </a:r>
            <a:r>
              <a:rPr lang="en-US" sz="1700">
                <a:solidFill>
                  <a:srgbClr val="0D0D0D"/>
                </a:solidFill>
                <a:latin typeface="Times New Roman"/>
                <a:ea typeface="Times New Roman"/>
                <a:cs typeface="Times New Roman"/>
                <a:sym typeface="Times New Roman"/>
              </a:rPr>
              <a:t>’ accessed by Tamil Nadu Government employees to manage their Provident Fund(PF) accounts and maintained by TNAGAE .</a:t>
            </a:r>
            <a:endParaRPr sz="1700">
              <a:solidFill>
                <a:srgbClr val="0D0D0D"/>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Users are required to log in again each time they visit the website.</a:t>
            </a:r>
            <a:endParaRPr sz="1700">
              <a:solidFill>
                <a:srgbClr val="0D0D0D"/>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When account slips are downloaded, they are in PDF format and readable on desktop and laptop computers.</a:t>
            </a:r>
            <a:endParaRPr sz="1700">
              <a:solidFill>
                <a:srgbClr val="0D0D0D"/>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However, on mobile devices, account slips are downloaded as HTML files due to the use of an older version of ASP.NET.</a:t>
            </a:r>
            <a:endParaRPr sz="1700">
              <a:solidFill>
                <a:srgbClr val="0D0D0D"/>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This results in PDF files that are unreadable and unrecoverable on mobile devices, posing a usability issue for users accessing their Provident Fund(PF) accounts on mobile platforms.</a:t>
            </a:r>
            <a:endParaRPr sz="1700">
              <a:solidFill>
                <a:srgbClr val="0D0D0D"/>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7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Proposed</a:t>
            </a:r>
            <a:r>
              <a:rPr lang="en-US">
                <a:solidFill>
                  <a:srgbClr val="7030A0"/>
                </a:solidFill>
                <a:latin typeface="Calibri"/>
                <a:ea typeface="Calibri"/>
                <a:cs typeface="Calibri"/>
                <a:sym typeface="Calibri"/>
              </a:rPr>
              <a:t> </a:t>
            </a:r>
            <a:r>
              <a:rPr lang="en-US">
                <a:solidFill>
                  <a:srgbClr val="C00000"/>
                </a:solidFill>
                <a:latin typeface="Calibri"/>
                <a:ea typeface="Calibri"/>
                <a:cs typeface="Calibri"/>
                <a:sym typeface="Calibri"/>
              </a:rPr>
              <a:t>System</a:t>
            </a:r>
            <a:endParaRPr>
              <a:solidFill>
                <a:srgbClr val="C00000"/>
              </a:solidFill>
              <a:latin typeface="Calibri"/>
              <a:ea typeface="Calibri"/>
              <a:cs typeface="Calibri"/>
              <a:sym typeface="Calibri"/>
            </a:endParaRPr>
          </a:p>
        </p:txBody>
      </p:sp>
      <p:sp>
        <p:nvSpPr>
          <p:cNvPr id="200" name="Google Shape;200;p30"/>
          <p:cNvSpPr txBox="1"/>
          <p:nvPr/>
        </p:nvSpPr>
        <p:spPr>
          <a:xfrm>
            <a:off x="460200" y="1050100"/>
            <a:ext cx="8272800" cy="53403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The proposed model involves the development of a mobile app for Tamil Nadu Geovernment employees to access their Provident Fund(PF) accounts conveniently.</a:t>
            </a:r>
            <a:endParaRPr sz="1700">
              <a:solidFill>
                <a:srgbClr val="0D0D0D"/>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Upon initial login, users are prompted to set a PIN for subsequent logins. The app retains the user's login state until they choose to logout, making it more user-friendly and reducing the need for repeated logins.</a:t>
            </a:r>
            <a:endParaRPr sz="1700">
              <a:solidFill>
                <a:srgbClr val="0D0D0D"/>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To address the issue of unreadable PDFs on mobile devices, the mobile app uses Python Flask to process byte data received from the API.</a:t>
            </a:r>
            <a:endParaRPr sz="1700">
              <a:solidFill>
                <a:srgbClr val="0D0D0D"/>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US" sz="1700">
                <a:solidFill>
                  <a:srgbClr val="0D0D0D"/>
                </a:solidFill>
                <a:latin typeface="Times New Roman"/>
                <a:ea typeface="Times New Roman"/>
                <a:cs typeface="Times New Roman"/>
                <a:sym typeface="Times New Roman"/>
              </a:rPr>
              <a:t>The app generates PDF files from the byte data and serves them through the Flask API, ensuring that account slips are downloaded in the correct format and are readable on both desktop and mobile platforms.</a:t>
            </a:r>
            <a:endParaRPr sz="1700">
              <a:solidFill>
                <a:srgbClr val="0D0D0D"/>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7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547968" y="327356"/>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Software</a:t>
            </a:r>
            <a:r>
              <a:rPr lang="en-US">
                <a:solidFill>
                  <a:srgbClr val="7030A0"/>
                </a:solidFill>
                <a:latin typeface="Calibri"/>
                <a:ea typeface="Calibri"/>
                <a:cs typeface="Calibri"/>
                <a:sym typeface="Calibri"/>
              </a:rPr>
              <a:t> </a:t>
            </a:r>
            <a:r>
              <a:rPr lang="en-US">
                <a:solidFill>
                  <a:srgbClr val="C00000"/>
                </a:solidFill>
                <a:latin typeface="Calibri"/>
                <a:ea typeface="Calibri"/>
                <a:cs typeface="Calibri"/>
                <a:sym typeface="Calibri"/>
              </a:rPr>
              <a:t>/ Hardware used</a:t>
            </a:r>
            <a:endParaRPr>
              <a:solidFill>
                <a:srgbClr val="C00000"/>
              </a:solidFill>
              <a:latin typeface="Calibri"/>
              <a:ea typeface="Calibri"/>
              <a:cs typeface="Calibri"/>
              <a:sym typeface="Calibri"/>
            </a:endParaRPr>
          </a:p>
        </p:txBody>
      </p:sp>
      <p:graphicFrame>
        <p:nvGraphicFramePr>
          <p:cNvPr id="206" name="Google Shape;206;p31"/>
          <p:cNvGraphicFramePr/>
          <p:nvPr/>
        </p:nvGraphicFramePr>
        <p:xfrm>
          <a:off x="454625" y="1718775"/>
          <a:ext cx="3000000" cy="3000000"/>
        </p:xfrm>
        <a:graphic>
          <a:graphicData uri="http://schemas.openxmlformats.org/drawingml/2006/table">
            <a:tbl>
              <a:tblPr>
                <a:noFill/>
                <a:tableStyleId>{21372B97-A5E6-4321-84B3-ECE93A7E0D40}</a:tableStyleId>
              </a:tblPr>
              <a:tblGrid>
                <a:gridCol w="4207925"/>
                <a:gridCol w="4047375"/>
              </a:tblGrid>
              <a:tr h="12700">
                <a:tc>
                  <a:txBody>
                    <a:bodyPr/>
                    <a:lstStyle/>
                    <a:p>
                      <a:pPr indent="0" lvl="0" marL="0" rtl="0" algn="ctr">
                        <a:spcBef>
                          <a:spcPts val="0"/>
                        </a:spcBef>
                        <a:spcAft>
                          <a:spcPts val="0"/>
                        </a:spcAft>
                        <a:buNone/>
                      </a:pPr>
                      <a:r>
                        <a:rPr b="1" lang="en-US">
                          <a:solidFill>
                            <a:srgbClr val="0D0D0D"/>
                          </a:solidFill>
                          <a:latin typeface="Times New Roman"/>
                          <a:ea typeface="Times New Roman"/>
                          <a:cs typeface="Times New Roman"/>
                          <a:sym typeface="Times New Roman"/>
                        </a:rPr>
                        <a:t>Component </a:t>
                      </a:r>
                      <a:endParaRPr b="1">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a:solidFill>
                            <a:srgbClr val="0D0D0D"/>
                          </a:solidFill>
                          <a:latin typeface="Times New Roman"/>
                          <a:ea typeface="Times New Roman"/>
                          <a:cs typeface="Times New Roman"/>
                          <a:sym typeface="Times New Roman"/>
                        </a:rPr>
                        <a:t>Technology Used</a:t>
                      </a:r>
                      <a:endParaRPr b="1">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Web Server</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MS Windows Server 2008 Enterprise</a:t>
                      </a:r>
                      <a:endParaRPr sz="1200">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Flask Server</a:t>
                      </a:r>
                      <a:endParaRPr sz="1200">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RDBMS</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PostgreSQL 9.2</a:t>
                      </a:r>
                      <a:endParaRPr sz="1200">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Front-end</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Dart</a:t>
                      </a:r>
                      <a:endParaRPr sz="1200">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Back-End</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Rest API and Python</a:t>
                      </a:r>
                      <a:endParaRPr sz="1200">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Frame-Work</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Flutter</a:t>
                      </a:r>
                      <a:endParaRPr sz="1200">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Target Platform</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Android, IOS</a:t>
                      </a:r>
                      <a:endParaRPr sz="1200">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IDE</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Android Studio and VS Code</a:t>
                      </a:r>
                      <a:endParaRPr sz="1200">
                        <a:solidFill>
                          <a:srgbClr val="0D0D0D"/>
                        </a:solidFill>
                        <a:latin typeface="Times New Roman"/>
                        <a:ea typeface="Times New Roman"/>
                        <a:cs typeface="Times New Roman"/>
                        <a:sym typeface="Times New Roman"/>
                      </a:endParaRPr>
                    </a:p>
                  </a:txBody>
                  <a:tcPr marT="63500" marB="63500" marR="63500" marL="63500"/>
                </a:tc>
              </a:tr>
            </a:tbl>
          </a:graphicData>
        </a:graphic>
      </p:graphicFrame>
      <p:graphicFrame>
        <p:nvGraphicFramePr>
          <p:cNvPr id="207" name="Google Shape;207;p31"/>
          <p:cNvGraphicFramePr/>
          <p:nvPr/>
        </p:nvGraphicFramePr>
        <p:xfrm>
          <a:off x="454625" y="5155500"/>
          <a:ext cx="3000000" cy="3000000"/>
        </p:xfrm>
        <a:graphic>
          <a:graphicData uri="http://schemas.openxmlformats.org/drawingml/2006/table">
            <a:tbl>
              <a:tblPr>
                <a:noFill/>
                <a:tableStyleId>{21372B97-A5E6-4321-84B3-ECE93A7E0D40}</a:tableStyleId>
              </a:tblPr>
              <a:tblGrid>
                <a:gridCol w="4127650"/>
                <a:gridCol w="4127650"/>
              </a:tblGrid>
              <a:tr h="12700">
                <a:tc>
                  <a:txBody>
                    <a:bodyPr/>
                    <a:lstStyle/>
                    <a:p>
                      <a:pPr indent="0" lvl="0" marL="0" rtl="0" algn="ctr">
                        <a:spcBef>
                          <a:spcPts val="0"/>
                        </a:spcBef>
                        <a:spcAft>
                          <a:spcPts val="0"/>
                        </a:spcAft>
                        <a:buNone/>
                      </a:pPr>
                      <a:r>
                        <a:rPr b="1" lang="en-US">
                          <a:solidFill>
                            <a:srgbClr val="0D0D0D"/>
                          </a:solidFill>
                          <a:latin typeface="Times New Roman"/>
                          <a:ea typeface="Times New Roman"/>
                          <a:cs typeface="Times New Roman"/>
                          <a:sym typeface="Times New Roman"/>
                        </a:rPr>
                        <a:t>Component</a:t>
                      </a:r>
                      <a:endParaRPr b="1">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a:solidFill>
                            <a:srgbClr val="0D0D0D"/>
                          </a:solidFill>
                          <a:latin typeface="Times New Roman"/>
                          <a:ea typeface="Times New Roman"/>
                          <a:cs typeface="Times New Roman"/>
                          <a:sym typeface="Times New Roman"/>
                        </a:rPr>
                        <a:t>Technology</a:t>
                      </a:r>
                      <a:endParaRPr b="1">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Device</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PC</a:t>
                      </a:r>
                      <a:endParaRPr sz="1200">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Processor</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Pentium IV</a:t>
                      </a:r>
                      <a:endParaRPr sz="1200">
                        <a:solidFill>
                          <a:srgbClr val="0D0D0D"/>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MEMORY</a:t>
                      </a:r>
                      <a:endParaRPr sz="1200">
                        <a:solidFill>
                          <a:srgbClr val="0D0D0D"/>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solidFill>
                            <a:srgbClr val="0D0D0D"/>
                          </a:solidFill>
                          <a:latin typeface="Times New Roman"/>
                          <a:ea typeface="Times New Roman"/>
                          <a:cs typeface="Times New Roman"/>
                          <a:sym typeface="Times New Roman"/>
                        </a:rPr>
                        <a:t>2GB</a:t>
                      </a:r>
                      <a:endParaRPr sz="1200">
                        <a:solidFill>
                          <a:srgbClr val="0D0D0D"/>
                        </a:solidFill>
                        <a:latin typeface="Times New Roman"/>
                        <a:ea typeface="Times New Roman"/>
                        <a:cs typeface="Times New Roman"/>
                        <a:sym typeface="Times New Roman"/>
                      </a:endParaRPr>
                    </a:p>
                  </a:txBody>
                  <a:tcPr marT="63500" marB="63500" marR="63500" marL="63500"/>
                </a:tc>
              </a:tr>
            </a:tbl>
          </a:graphicData>
        </a:graphic>
      </p:graphicFrame>
      <p:sp>
        <p:nvSpPr>
          <p:cNvPr id="208" name="Google Shape;208;p31"/>
          <p:cNvSpPr txBox="1"/>
          <p:nvPr/>
        </p:nvSpPr>
        <p:spPr>
          <a:xfrm>
            <a:off x="395975" y="1102325"/>
            <a:ext cx="19905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SOFTWARES :</a:t>
            </a:r>
            <a:endParaRPr b="1" sz="2000">
              <a:solidFill>
                <a:schemeClr val="dk1"/>
              </a:solidFill>
              <a:latin typeface="Times New Roman"/>
              <a:ea typeface="Times New Roman"/>
              <a:cs typeface="Times New Roman"/>
              <a:sym typeface="Times New Roman"/>
            </a:endParaRPr>
          </a:p>
        </p:txBody>
      </p:sp>
      <p:sp>
        <p:nvSpPr>
          <p:cNvPr id="209" name="Google Shape;209;p31"/>
          <p:cNvSpPr txBox="1"/>
          <p:nvPr/>
        </p:nvSpPr>
        <p:spPr>
          <a:xfrm>
            <a:off x="454625" y="4623375"/>
            <a:ext cx="2450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HARDWARES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Architecture / Methodology used</a:t>
            </a:r>
            <a:endParaRPr>
              <a:solidFill>
                <a:srgbClr val="C00000"/>
              </a:solidFill>
              <a:latin typeface="Calibri"/>
              <a:ea typeface="Calibri"/>
              <a:cs typeface="Calibri"/>
              <a:sym typeface="Calibri"/>
            </a:endParaRPr>
          </a:p>
        </p:txBody>
      </p:sp>
      <p:pic>
        <p:nvPicPr>
          <p:cNvPr id="215" name="Google Shape;215;p32"/>
          <p:cNvPicPr preferRelativeResize="0"/>
          <p:nvPr/>
        </p:nvPicPr>
        <p:blipFill>
          <a:blip r:embed="rId3">
            <a:alphaModFix/>
          </a:blip>
          <a:stretch>
            <a:fillRect/>
          </a:stretch>
        </p:blipFill>
        <p:spPr>
          <a:xfrm>
            <a:off x="457200" y="924850"/>
            <a:ext cx="8254425" cy="5186126"/>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System Implementation</a:t>
            </a:r>
            <a:endParaRPr>
              <a:solidFill>
                <a:srgbClr val="C00000"/>
              </a:solidFill>
              <a:latin typeface="Calibri"/>
              <a:ea typeface="Calibri"/>
              <a:cs typeface="Calibri"/>
              <a:sym typeface="Calibri"/>
            </a:endParaRPr>
          </a:p>
        </p:txBody>
      </p:sp>
      <p:sp>
        <p:nvSpPr>
          <p:cNvPr id="221" name="Google Shape;221;p33"/>
          <p:cNvSpPr txBox="1"/>
          <p:nvPr/>
        </p:nvSpPr>
        <p:spPr>
          <a:xfrm>
            <a:off x="494400" y="708500"/>
            <a:ext cx="8155200" cy="64356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0D0D0D"/>
              </a:buClr>
              <a:buSzPts val="1600"/>
              <a:buFont typeface="Times New Roman"/>
              <a:buNone/>
            </a:pPr>
            <a:r>
              <a:rPr b="1" lang="en-US" sz="1600">
                <a:solidFill>
                  <a:srgbClr val="0D0D0D"/>
                </a:solidFill>
                <a:highlight>
                  <a:srgbClr val="FFFFFF"/>
                </a:highlight>
                <a:latin typeface="Times New Roman"/>
                <a:ea typeface="Times New Roman"/>
                <a:cs typeface="Times New Roman"/>
                <a:sym typeface="Times New Roman"/>
              </a:rPr>
              <a:t>Requirements Analysis:</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Gather user requirements and regulatory constraints.</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5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Define functional and non-functional requirements.</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600"/>
              <a:buFont typeface="Times New Roman"/>
              <a:buNone/>
            </a:pPr>
            <a:r>
              <a:rPr b="1" lang="en-US" sz="1600">
                <a:solidFill>
                  <a:srgbClr val="0D0D0D"/>
                </a:solidFill>
                <a:highlight>
                  <a:srgbClr val="FFFFFF"/>
                </a:highlight>
                <a:latin typeface="Times New Roman"/>
                <a:ea typeface="Times New Roman"/>
                <a:cs typeface="Times New Roman"/>
                <a:sym typeface="Times New Roman"/>
              </a:rPr>
              <a:t>Design Phase:</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Architect system components and data flow.</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5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Design user interface wireframes for intuitive navigation.</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600"/>
              <a:buFont typeface="Times New Roman"/>
              <a:buNone/>
            </a:pPr>
            <a:r>
              <a:rPr b="1" lang="en-US" sz="1600">
                <a:solidFill>
                  <a:srgbClr val="0D0D0D"/>
                </a:solidFill>
                <a:highlight>
                  <a:srgbClr val="FFFFFF"/>
                </a:highlight>
                <a:latin typeface="Times New Roman"/>
                <a:ea typeface="Times New Roman"/>
                <a:cs typeface="Times New Roman"/>
                <a:sym typeface="Times New Roman"/>
              </a:rPr>
              <a:t>Development:</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Develop mobile app frontend using Flutter framework.</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Implement backend services with Python Flask for data retrieval and processing.</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5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Integrate authentication using OAuth 2.0 for security.</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600"/>
              <a:buFont typeface="Times New Roman"/>
              <a:buNone/>
            </a:pPr>
            <a:r>
              <a:rPr b="1" lang="en-US" sz="1600">
                <a:solidFill>
                  <a:srgbClr val="0D0D0D"/>
                </a:solidFill>
                <a:highlight>
                  <a:srgbClr val="FFFFFF"/>
                </a:highlight>
                <a:latin typeface="Times New Roman"/>
                <a:ea typeface="Times New Roman"/>
                <a:cs typeface="Times New Roman"/>
                <a:sym typeface="Times New Roman"/>
              </a:rPr>
              <a:t>Testing:</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Conduct rigorous testing, including unit, integration, and user acceptance testing.</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5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Validate security measures and user experience.</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600"/>
              <a:buFont typeface="Times New Roman"/>
              <a:buNone/>
            </a:pPr>
            <a:r>
              <a:rPr b="1" lang="en-US" sz="1600">
                <a:solidFill>
                  <a:srgbClr val="0D0D0D"/>
                </a:solidFill>
                <a:highlight>
                  <a:srgbClr val="FFFFFF"/>
                </a:highlight>
                <a:latin typeface="Times New Roman"/>
                <a:ea typeface="Times New Roman"/>
                <a:cs typeface="Times New Roman"/>
                <a:sym typeface="Times New Roman"/>
              </a:rPr>
              <a:t>Deployment:</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Deploy app to Google Play Store and Apple App Store.</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5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Deploy backend services on cloud infrastructure for scalability.</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600"/>
              <a:buFont typeface="Times New Roman"/>
              <a:buNone/>
            </a:pPr>
            <a:r>
              <a:rPr b="1" lang="en-US" sz="1600">
                <a:solidFill>
                  <a:srgbClr val="0D0D0D"/>
                </a:solidFill>
                <a:highlight>
                  <a:srgbClr val="FFFFFF"/>
                </a:highlight>
                <a:latin typeface="Times New Roman"/>
                <a:ea typeface="Times New Roman"/>
                <a:cs typeface="Times New Roman"/>
                <a:sym typeface="Times New Roman"/>
              </a:rPr>
              <a:t>Maintenance and Support:</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Provide ongoing maintenance for bug fixes and updates.</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Offer user support through helpdesk and documentation.</a:t>
            </a:r>
            <a:endParaRPr sz="16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