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ZMnfr/BnGvZy6bzKlwWFSgjVJ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7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7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7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6"/>
          <p:cNvSpPr/>
          <p:nvPr>
            <p:ph idx="2" type="pic"/>
          </p:nvPr>
        </p:nvSpPr>
        <p:spPr>
          <a:xfrm>
            <a:off x="5183188" y="987425"/>
            <a:ext cx="6172200" cy="4873625"/>
          </a:xfrm>
          <a:prstGeom prst="rect">
            <a:avLst/>
          </a:prstGeom>
          <a:noFill/>
          <a:ln>
            <a:noFill/>
          </a:ln>
        </p:spPr>
      </p:sp>
      <p:sp>
        <p:nvSpPr>
          <p:cNvPr id="60" name="Google Shape;60;p7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b="0" l="0" r="0" t="0"/>
          <a:stretch/>
        </p:blipFill>
        <p:spPr>
          <a:xfrm>
            <a:off x="1558725" y="222459"/>
            <a:ext cx="1576959" cy="1455124"/>
          </a:xfrm>
          <a:prstGeom prst="rect">
            <a:avLst/>
          </a:prstGeom>
          <a:noFill/>
          <a:ln>
            <a:noFill/>
          </a:ln>
        </p:spPr>
      </p:pic>
      <p:pic>
        <p:nvPicPr>
          <p:cNvPr descr="Anna University - Wikipedia" id="81" name="Google Shape;81;p17"/>
          <p:cNvPicPr preferRelativeResize="0"/>
          <p:nvPr/>
        </p:nvPicPr>
        <p:blipFill rotWithShape="1">
          <a:blip r:embed="rId4">
            <a:alphaModFix/>
          </a:blip>
          <a:srcRect b="0" l="0" r="0" t="0"/>
          <a:stretch/>
        </p:blipFill>
        <p:spPr>
          <a:xfrm>
            <a:off x="9139085" y="128369"/>
            <a:ext cx="1306884" cy="1387443"/>
          </a:xfrm>
          <a:prstGeom prst="rect">
            <a:avLst/>
          </a:prstGeom>
          <a:noFill/>
          <a:ln>
            <a:noFill/>
          </a:ln>
        </p:spPr>
      </p:pic>
      <p:sp>
        <p:nvSpPr>
          <p:cNvPr id="82" name="Google Shape;82;p17"/>
          <p:cNvSpPr txBox="1"/>
          <p:nvPr/>
        </p:nvSpPr>
        <p:spPr>
          <a:xfrm>
            <a:off x="2652419" y="1800693"/>
            <a:ext cx="7020042"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83" name="Google Shape;83;p17"/>
          <p:cNvSpPr txBox="1"/>
          <p:nvPr/>
        </p:nvSpPr>
        <p:spPr>
          <a:xfrm>
            <a:off x="2713851" y="2387097"/>
            <a:ext cx="6958610"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Time Series - Stock Price Prediction using Boosting algorithm ML Model</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Times New Roman"/>
              <a:ea typeface="Times New Roman"/>
              <a:cs typeface="Times New Roman"/>
              <a:sym typeface="Times New Roman"/>
            </a:endParaRPr>
          </a:p>
        </p:txBody>
      </p:sp>
      <p:sp>
        <p:nvSpPr>
          <p:cNvPr id="84" name="Google Shape;84;p17"/>
          <p:cNvSpPr txBox="1"/>
          <p:nvPr/>
        </p:nvSpPr>
        <p:spPr>
          <a:xfrm>
            <a:off x="2177592" y="5392454"/>
            <a:ext cx="3918408"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Guide Name &amp; Designation</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Dr.T.A.MOHANAPRAKASH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 M.Tech, Ph.D</a:t>
            </a:r>
            <a:r>
              <a:rPr b="1" i="0" lang="en-US" sz="1800" u="none" cap="none" strike="noStrike">
                <a:solidFill>
                  <a:srgbClr val="000000"/>
                </a:solidFill>
                <a:latin typeface="Times New Roman"/>
                <a:ea typeface="Times New Roman"/>
                <a:cs typeface="Times New Roman"/>
                <a:sym typeface="Times New Roman"/>
              </a:rPr>
              <a:t>	</a:t>
            </a:r>
            <a:endParaRPr b="1" i="0" sz="1800" u="none" cap="none" strike="noStrike">
              <a:solidFill>
                <a:srgbClr val="000000"/>
              </a:solidFill>
              <a:latin typeface="Times New Roman"/>
              <a:ea typeface="Times New Roman"/>
              <a:cs typeface="Times New Roman"/>
              <a:sym typeface="Times New Roman"/>
            </a:endParaRPr>
          </a:p>
        </p:txBody>
      </p:sp>
      <p:sp>
        <p:nvSpPr>
          <p:cNvPr id="85" name="Google Shape;85;p17"/>
          <p:cNvSpPr txBox="1"/>
          <p:nvPr/>
        </p:nvSpPr>
        <p:spPr>
          <a:xfrm>
            <a:off x="4121371" y="3598263"/>
            <a:ext cx="4042241" cy="8771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700" u="none" cap="none" strike="noStrike">
                <a:solidFill>
                  <a:srgbClr val="000000"/>
                </a:solidFill>
                <a:latin typeface="Times New Roman"/>
                <a:ea typeface="Times New Roman"/>
                <a:cs typeface="Times New Roman"/>
                <a:sym typeface="Times New Roman"/>
              </a:rPr>
              <a:t>KUMARESWAAR M   -  211420104142 </a:t>
            </a:r>
            <a:endParaRPr b="1" i="0" sz="1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US" sz="1700" u="none" cap="none" strike="noStrike">
                <a:solidFill>
                  <a:srgbClr val="000000"/>
                </a:solidFill>
                <a:latin typeface="Times New Roman"/>
                <a:ea typeface="Times New Roman"/>
                <a:cs typeface="Times New Roman"/>
                <a:sym typeface="Times New Roman"/>
              </a:rPr>
              <a:t>KRISHNAKUMAR M  -  211420104139</a:t>
            </a:r>
            <a:endParaRPr/>
          </a:p>
          <a:p>
            <a:pPr indent="0" lvl="0" marL="0" marR="0" rtl="0" algn="ctr">
              <a:lnSpc>
                <a:spcPct val="100000"/>
              </a:lnSpc>
              <a:spcBef>
                <a:spcPts val="0"/>
              </a:spcBef>
              <a:spcAft>
                <a:spcPts val="0"/>
              </a:spcAft>
              <a:buNone/>
            </a:pPr>
            <a:r>
              <a:rPr b="1" i="0" lang="en-US" sz="1700" u="none" cap="none" strike="noStrike">
                <a:solidFill>
                  <a:srgbClr val="000000"/>
                </a:solidFill>
                <a:latin typeface="Times New Roman"/>
                <a:ea typeface="Times New Roman"/>
                <a:cs typeface="Times New Roman"/>
                <a:sym typeface="Times New Roman"/>
              </a:rPr>
              <a:t>JAYAKUMAR S            -  211420104109</a:t>
            </a:r>
            <a:endParaRPr/>
          </a:p>
        </p:txBody>
      </p:sp>
      <p:sp>
        <p:nvSpPr>
          <p:cNvPr id="86" name="Google Shape;86;p17"/>
          <p:cNvSpPr txBox="1"/>
          <p:nvPr/>
        </p:nvSpPr>
        <p:spPr>
          <a:xfrm>
            <a:off x="6733257" y="5392454"/>
            <a:ext cx="4042240"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Coordinator Name &amp; Designation</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Dr.G.SENTHILKUMAR, M.C.A.,M.Phil.,M.E.,M.B.A.,Ph.D</a:t>
            </a:r>
            <a:endParaRPr b="1" i="0" sz="1400" u="none" cap="none" strike="noStrike">
              <a:solidFill>
                <a:srgbClr val="000000"/>
              </a:solidFill>
              <a:latin typeface="Times New Roman"/>
              <a:ea typeface="Times New Roman"/>
              <a:cs typeface="Times New Roman"/>
              <a:sym typeface="Times New Roman"/>
            </a:endParaRPr>
          </a:p>
        </p:txBody>
      </p:sp>
      <p:pic>
        <p:nvPicPr>
          <p:cNvPr id="87" name="Google Shape;87;p17"/>
          <p:cNvPicPr preferRelativeResize="0"/>
          <p:nvPr/>
        </p:nvPicPr>
        <p:blipFill rotWithShape="1">
          <a:blip r:embed="rId5">
            <a:alphaModFix/>
          </a:blip>
          <a:srcRect b="0" l="0" r="0" t="0"/>
          <a:stretch/>
        </p:blipFill>
        <p:spPr>
          <a:xfrm>
            <a:off x="2922494" y="290432"/>
            <a:ext cx="6133822" cy="1243232"/>
          </a:xfrm>
          <a:prstGeom prst="rect">
            <a:avLst/>
          </a:prstGeom>
          <a:noFill/>
          <a:ln>
            <a:noFill/>
          </a:ln>
        </p:spPr>
      </p:pic>
      <p:sp>
        <p:nvSpPr>
          <p:cNvPr id="88" name="Google Shape;8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888888"/>
              </a:buClr>
              <a:buSzPts val="1200"/>
              <a:buNone/>
            </a:pPr>
            <a:r>
              <a:rPr lang="en-US">
                <a:solidFill>
                  <a:srgbClr val="888888"/>
                </a:solidFill>
              </a:rPr>
              <a:t>26-03-2024</a:t>
            </a:r>
            <a:endParaRPr>
              <a:solidFill>
                <a:srgbClr val="888888"/>
              </a:solidFill>
            </a:endParaRPr>
          </a:p>
        </p:txBody>
      </p:sp>
      <p:sp>
        <p:nvSpPr>
          <p:cNvPr id="89" name="Google Shape;89;p17"/>
          <p:cNvSpPr txBox="1"/>
          <p:nvPr>
            <p:ph idx="12" type="sldNum"/>
          </p:nvPr>
        </p:nvSpPr>
        <p:spPr>
          <a:xfrm>
            <a:off x="7981950" y="6356352"/>
            <a:ext cx="23142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800"/>
              <a:buNone/>
            </a:pPr>
            <a:fld id="{00000000-1234-1234-1234-123412341234}" type="slidenum">
              <a:rPr b="1" lang="en-US" sz="1800">
                <a:solidFill>
                  <a:srgbClr val="000000"/>
                </a:solidFill>
              </a:rPr>
              <a:t>‹#›</a:t>
            </a:fld>
            <a:endParaRPr b="1"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838200" y="183039"/>
            <a:ext cx="10515600" cy="88884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Times New Roman"/>
              <a:buNone/>
            </a:pPr>
            <a:r>
              <a:rPr b="1" baseline="-25000" lang="en-US" sz="6000">
                <a:latin typeface="Times New Roman"/>
                <a:ea typeface="Times New Roman"/>
                <a:cs typeface="Times New Roman"/>
                <a:sym typeface="Times New Roman"/>
              </a:rPr>
              <a:t>System Architecture:</a:t>
            </a:r>
            <a:endParaRPr sz="6000">
              <a:latin typeface="Times New Roman"/>
              <a:ea typeface="Times New Roman"/>
              <a:cs typeface="Times New Roman"/>
              <a:sym typeface="Times New Roman"/>
            </a:endParaRPr>
          </a:p>
        </p:txBody>
      </p:sp>
      <p:sp>
        <p:nvSpPr>
          <p:cNvPr id="144" name="Google Shape;14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pic>
        <p:nvPicPr>
          <p:cNvPr id="145" name="Google Shape;145;p11"/>
          <p:cNvPicPr preferRelativeResize="0"/>
          <p:nvPr/>
        </p:nvPicPr>
        <p:blipFill rotWithShape="1">
          <a:blip r:embed="rId3">
            <a:alphaModFix/>
          </a:blip>
          <a:srcRect b="17247" l="0" r="0" t="18769"/>
          <a:stretch/>
        </p:blipFill>
        <p:spPr>
          <a:xfrm>
            <a:off x="2057400" y="2000250"/>
            <a:ext cx="7658099" cy="4011930"/>
          </a:xfrm>
          <a:prstGeom prst="rect">
            <a:avLst/>
          </a:prstGeom>
          <a:noFill/>
          <a:ln>
            <a:noFill/>
          </a:ln>
        </p:spPr>
      </p:pic>
      <p:pic>
        <p:nvPicPr>
          <p:cNvPr descr="Screenshot 2024-03-20 183707" id="146" name="Google Shape;146;p11"/>
          <p:cNvPicPr preferRelativeResize="0"/>
          <p:nvPr/>
        </p:nvPicPr>
        <p:blipFill rotWithShape="1">
          <a:blip r:embed="rId4">
            <a:alphaModFix/>
          </a:blip>
          <a:srcRect b="0" l="0" r="0" t="0"/>
          <a:stretch/>
        </p:blipFill>
        <p:spPr>
          <a:xfrm>
            <a:off x="1864360" y="1320746"/>
            <a:ext cx="8971806" cy="494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Software requirements:</a:t>
            </a:r>
            <a:endParaRPr/>
          </a:p>
        </p:txBody>
      </p:sp>
      <p:sp>
        <p:nvSpPr>
          <p:cNvPr id="152" name="Google Shape;15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	</a:t>
            </a:r>
            <a:r>
              <a:rPr lang="en-US">
                <a:latin typeface="Times New Roman"/>
                <a:ea typeface="Times New Roman"/>
                <a:cs typeface="Times New Roman"/>
                <a:sym typeface="Times New Roman"/>
              </a:rPr>
              <a:t>Python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Anaconda Navigator</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Python built-in modules </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Numpy</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Pandas</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Matplotlib</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Sklearn</a:t>
            </a:r>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	Seaborm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000"/>
              <a:buFont typeface="Times New Roman"/>
              <a:buNone/>
            </a:pPr>
            <a:r>
              <a:rPr b="1" lang="en-US">
                <a:latin typeface="Times New Roman"/>
                <a:ea typeface="Times New Roman"/>
                <a:cs typeface="Times New Roman"/>
                <a:sym typeface="Times New Roman"/>
              </a:rPr>
              <a:t>Hardware requirements:</a:t>
            </a:r>
            <a:endParaRPr b="1"/>
          </a:p>
        </p:txBody>
      </p:sp>
      <p:sp>
        <p:nvSpPr>
          <p:cNvPr id="158" name="Google Shape;15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150000"/>
              </a:lnSpc>
              <a:spcBef>
                <a:spcPts val="0"/>
              </a:spcBef>
              <a:spcAft>
                <a:spcPts val="0"/>
              </a:spcAft>
              <a:buClr>
                <a:schemeClr val="dk1"/>
              </a:buClr>
              <a:buSzPct val="100000"/>
              <a:buChar char="•"/>
            </a:pPr>
            <a:r>
              <a:rPr lang="en-US">
                <a:latin typeface="Times New Roman"/>
                <a:ea typeface="Times New Roman"/>
                <a:cs typeface="Times New Roman"/>
                <a:sym typeface="Times New Roman"/>
              </a:rPr>
              <a:t>OS – Windows 7, 8 and 10 (32 and 64 bit) </a:t>
            </a:r>
            <a:endParaRPr/>
          </a:p>
          <a:p>
            <a:pPr indent="-228600" lvl="0" marL="228600" rtl="0" algn="just">
              <a:lnSpc>
                <a:spcPct val="15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RAM – 4GB</a:t>
            </a:r>
            <a:endParaRPr/>
          </a:p>
          <a:p>
            <a:pPr indent="0" lvl="0" marL="0" rtl="0" algn="just">
              <a:lnSpc>
                <a:spcPct val="150000"/>
              </a:lnSpc>
              <a:spcBef>
                <a:spcPts val="1000"/>
              </a:spcBef>
              <a:spcAft>
                <a:spcPts val="0"/>
              </a:spcAft>
              <a:buClr>
                <a:schemeClr val="dk1"/>
              </a:buClr>
              <a:buSzPct val="100000"/>
              <a:buNone/>
            </a:pPr>
            <a:r>
              <a:rPr lang="en-US">
                <a:latin typeface="Times New Roman"/>
                <a:ea typeface="Times New Roman"/>
                <a:cs typeface="Times New Roman"/>
                <a:sym typeface="Times New Roman"/>
              </a:rPr>
              <a:t>Explantion:</a:t>
            </a:r>
            <a:endParaRPr/>
          </a:p>
          <a:p>
            <a:pPr indent="0" lvl="0" marL="0" rtl="0" algn="just">
              <a:lnSpc>
                <a:spcPct val="150000"/>
              </a:lnSpc>
              <a:spcBef>
                <a:spcPts val="1000"/>
              </a:spcBef>
              <a:spcAft>
                <a:spcPts val="0"/>
              </a:spcAft>
              <a:buClr>
                <a:schemeClr val="dk1"/>
              </a:buClr>
              <a:buSzPct val="100000"/>
              <a:buNone/>
            </a:pPr>
            <a:r>
              <a:rPr lang="en-US">
                <a:latin typeface="Times New Roman"/>
                <a:ea typeface="Times New Roman"/>
                <a:cs typeface="Times New Roman"/>
                <a:sym typeface="Times New Roman"/>
              </a:rPr>
              <a:t>This specification outlines the minimum system requirements for running the software on different versions of the Windows operating system. It indicates compatibility with Windows 7, 8, and 10, both 32-bit and 64-bit editions. Additionally, it specifies a minimum RAM (Random Access Memory) requirement of 4GB, ensuring smooth performance and adequate memory allocation for the software to operate effectively on these systems.</a:t>
            </a:r>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38200" y="147145"/>
            <a:ext cx="10515600" cy="88286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1800"/>
              <a:buNone/>
            </a:pPr>
            <a:r>
              <a:rPr b="1" lang="en-US">
                <a:latin typeface="Times New Roman"/>
                <a:ea typeface="Times New Roman"/>
                <a:cs typeface="Times New Roman"/>
                <a:sym typeface="Times New Roman"/>
              </a:rPr>
              <a:t>ALGORITHMS USED:</a:t>
            </a:r>
            <a:endParaRPr/>
          </a:p>
        </p:txBody>
      </p:sp>
      <p:sp>
        <p:nvSpPr>
          <p:cNvPr id="164" name="Google Shape;164;p23"/>
          <p:cNvSpPr txBox="1"/>
          <p:nvPr>
            <p:ph idx="1" type="body"/>
          </p:nvPr>
        </p:nvSpPr>
        <p:spPr>
          <a:xfrm>
            <a:off x="818560" y="935421"/>
            <a:ext cx="10711287" cy="5559972"/>
          </a:xfrm>
          <a:prstGeom prst="rect">
            <a:avLst/>
          </a:prstGeom>
          <a:noFill/>
          <a:ln>
            <a:noFill/>
          </a:ln>
        </p:spPr>
        <p:txBody>
          <a:bodyPr anchorCtr="0" anchor="t" bIns="45700" lIns="91425" spcFirstLastPara="1" rIns="91425" wrap="square" tIns="45700">
            <a:normAutofit fontScale="47500" lnSpcReduction="20000"/>
          </a:bodyPr>
          <a:lstStyle/>
          <a:p>
            <a:pPr indent="0" lvl="0" marL="114300" rtl="0" algn="just">
              <a:lnSpc>
                <a:spcPct val="150000"/>
              </a:lnSpc>
              <a:spcBef>
                <a:spcPts val="1000"/>
              </a:spcBef>
              <a:spcAft>
                <a:spcPts val="0"/>
              </a:spcAft>
              <a:buSzPct val="86124"/>
              <a:buNone/>
            </a:pPr>
            <a:r>
              <a:rPr b="1" lang="en-US" sz="4400">
                <a:latin typeface="Times New Roman"/>
                <a:ea typeface="Times New Roman"/>
                <a:cs typeface="Times New Roman"/>
                <a:sym typeface="Times New Roman"/>
              </a:rPr>
              <a:t>Boosting Algorithms</a:t>
            </a:r>
            <a:r>
              <a:rPr lang="en-US" sz="4400">
                <a:latin typeface="Times New Roman"/>
                <a:ea typeface="Times New Roman"/>
                <a:cs typeface="Times New Roman"/>
                <a:sym typeface="Times New Roman"/>
              </a:rPr>
              <a:t>: </a:t>
            </a:r>
            <a:endParaRPr/>
          </a:p>
          <a:p>
            <a:pPr indent="0" lvl="0" marL="114300" rtl="0" algn="just">
              <a:lnSpc>
                <a:spcPct val="150000"/>
              </a:lnSpc>
              <a:spcBef>
                <a:spcPts val="1000"/>
              </a:spcBef>
              <a:spcAft>
                <a:spcPts val="0"/>
              </a:spcAft>
              <a:buSzPct val="86124"/>
              <a:buNone/>
            </a:pPr>
            <a:r>
              <a:rPr lang="en-US" sz="4400">
                <a:latin typeface="Times New Roman"/>
                <a:ea typeface="Times New Roman"/>
                <a:cs typeface="Times New Roman"/>
                <a:sym typeface="Times New Roman"/>
              </a:rPr>
              <a:t> Boosting algorithms are a class of machine learning techniques that aim to enhance the predictive performance of models by combining the strengths of multiple weak learners. Weak learners, often simple decision trees, are sequentially trained on the data, with each subsequent learner focusing on the mistakes of its predecessors. The key idea is to assign higher weights to misclassified instances, thereby emphasizing their importance in subsequent iterations. Gradient Boosting, AdaBoost, and XG Boost are popular boosting algorithms. Gradient Boosting optimizes model errors by minimizing the gradient of the loss function, AdaBoost assigns varying weights to instances based on their classification success, and XG Boost extends these concepts with regularization and parallel processing capabilities. Boosting algorithms excel in improving predictive accuracy and are widely utilized in diverse machine learning applications.</a:t>
            </a:r>
            <a:endParaRPr/>
          </a:p>
          <a:p>
            <a:pPr indent="0" lvl="0" marL="114300" rtl="0" algn="just">
              <a:lnSpc>
                <a:spcPct val="150000"/>
              </a:lnSpc>
              <a:spcBef>
                <a:spcPts val="1000"/>
              </a:spcBef>
              <a:spcAft>
                <a:spcPts val="0"/>
              </a:spcAft>
              <a:buSzPct val="210526"/>
              <a:buNone/>
            </a:pPr>
            <a:r>
              <a:t/>
            </a:r>
            <a:endParaRPr sz="1800">
              <a:latin typeface="Times New Roman"/>
              <a:ea typeface="Times New Roman"/>
              <a:cs typeface="Times New Roman"/>
              <a:sym typeface="Times New Roman"/>
            </a:endParaRPr>
          </a:p>
          <a:p>
            <a:pPr indent="-228600" lvl="0" marL="457200" rtl="0" algn="just">
              <a:lnSpc>
                <a:spcPct val="150000"/>
              </a:lnSpc>
              <a:spcBef>
                <a:spcPts val="1000"/>
              </a:spcBef>
              <a:spcAft>
                <a:spcPts val="0"/>
              </a:spcAft>
              <a:buSzPct val="210526"/>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1800"/>
              <a:buNone/>
            </a:pPr>
            <a:r>
              <a:rPr b="1" lang="en-US" sz="3000">
                <a:latin typeface="Times New Roman"/>
                <a:ea typeface="Times New Roman"/>
                <a:cs typeface="Times New Roman"/>
                <a:sym typeface="Times New Roman"/>
              </a:rPr>
              <a:t>Algorithm Architecture</a:t>
            </a:r>
            <a:r>
              <a:rPr lang="en-US" sz="3000">
                <a:latin typeface="Times New Roman"/>
                <a:ea typeface="Times New Roman"/>
                <a:cs typeface="Times New Roman"/>
                <a:sym typeface="Times New Roman"/>
              </a:rPr>
              <a:t>: </a:t>
            </a:r>
            <a:endParaRPr/>
          </a:p>
        </p:txBody>
      </p:sp>
      <p:pic>
        <p:nvPicPr>
          <p:cNvPr id="170" name="Google Shape;170;p28"/>
          <p:cNvPicPr preferRelativeResize="0"/>
          <p:nvPr/>
        </p:nvPicPr>
        <p:blipFill rotWithShape="1">
          <a:blip r:embed="rId3">
            <a:alphaModFix/>
          </a:blip>
          <a:srcRect b="0" l="0" r="0" t="0"/>
          <a:stretch/>
        </p:blipFill>
        <p:spPr>
          <a:xfrm>
            <a:off x="2043405" y="2195930"/>
            <a:ext cx="6917964" cy="39810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6600"/>
              <a:buFont typeface="Times New Roman"/>
              <a:buNone/>
            </a:pPr>
            <a:r>
              <a:rPr b="1" baseline="-25000" lang="en-US" sz="6600">
                <a:latin typeface="Times New Roman"/>
                <a:ea typeface="Times New Roman"/>
                <a:cs typeface="Times New Roman"/>
                <a:sym typeface="Times New Roman"/>
              </a:rPr>
              <a:t>Con</a:t>
            </a:r>
            <a:r>
              <a:rPr b="1" baseline="-25000" lang="en-US" sz="6000">
                <a:latin typeface="Times New Roman"/>
                <a:ea typeface="Times New Roman"/>
                <a:cs typeface="Times New Roman"/>
                <a:sym typeface="Times New Roman"/>
              </a:rPr>
              <a:t>clusion</a:t>
            </a:r>
            <a:r>
              <a:rPr b="1" baseline="-25000" lang="en-US" sz="6600">
                <a:latin typeface="Times New Roman"/>
                <a:ea typeface="Times New Roman"/>
                <a:cs typeface="Times New Roman"/>
                <a:sym typeface="Times New Roman"/>
              </a:rPr>
              <a:t>:</a:t>
            </a:r>
            <a:endParaRPr sz="6600">
              <a:latin typeface="Times New Roman"/>
              <a:ea typeface="Times New Roman"/>
              <a:cs typeface="Times New Roman"/>
              <a:sym typeface="Times New Roman"/>
            </a:endParaRPr>
          </a:p>
        </p:txBody>
      </p:sp>
      <p:sp>
        <p:nvSpPr>
          <p:cNvPr id="176" name="Google Shape;176;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000"/>
              <a:buNone/>
            </a:pPr>
            <a:r>
              <a:rPr lang="en-US" sz="2200">
                <a:latin typeface="Times New Roman"/>
                <a:ea typeface="Times New Roman"/>
                <a:cs typeface="Times New Roman"/>
                <a:sym typeface="Times New Roman"/>
              </a:rPr>
              <a:t>The proposed system, leveraging advanced Machine Learning (ML) and diverse data sources, promises enhanced stock price forecasting in stock markets. Through sophisticated algorithms, real-time adaptability, and ethical compliance, this approach aims to significantly improve accuracy and reliability in predicting market trends and wealth outcomes.</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6000"/>
              <a:buFont typeface="Times New Roman"/>
              <a:buNone/>
            </a:pPr>
            <a:r>
              <a:rPr b="1" baseline="-25000" lang="en-US" sz="6000">
                <a:latin typeface="Times New Roman"/>
                <a:ea typeface="Times New Roman"/>
                <a:cs typeface="Times New Roman"/>
                <a:sym typeface="Times New Roman"/>
              </a:rPr>
              <a:t>Future Enhancement:</a:t>
            </a:r>
            <a:endParaRPr sz="6000">
              <a:latin typeface="Times New Roman"/>
              <a:ea typeface="Times New Roman"/>
              <a:cs typeface="Times New Roman"/>
              <a:sym typeface="Times New Roman"/>
            </a:endParaRPr>
          </a:p>
        </p:txBody>
      </p:sp>
      <p:sp>
        <p:nvSpPr>
          <p:cNvPr id="182" name="Google Shape;182;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SzPct val="108108"/>
              <a:buNone/>
            </a:pPr>
            <a:r>
              <a:rPr lang="en-US" sz="2400">
                <a:latin typeface="Times New Roman"/>
                <a:ea typeface="Times New Roman"/>
                <a:cs typeface="Times New Roman"/>
                <a:sym typeface="Times New Roman"/>
              </a:rPr>
              <a:t>Future enhancements for the project may include implementing advanced deep learning techniques for more accurate predictions, integrating natural language processing (NLP) for sentiment analysis from news and social media, incorporating blockchain technology for transparent and secure data transactions, expanding the platform to support additional financial instruments such as cryptocurrencies and commodities, enhancing user personalization features based on historical trading behavior, and leveraging cloud computing for improved scalability and performance. Additionally, exploring emerging technologies like quantum computing for even more sophisticated analysis and prediction capabilities could be considered for future development.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838200" y="365125"/>
            <a:ext cx="10515600" cy="4967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b="1" lang="en-US"/>
              <a:t>Screenshot:</a:t>
            </a:r>
            <a:endParaRPr/>
          </a:p>
        </p:txBody>
      </p:sp>
      <p:sp>
        <p:nvSpPr>
          <p:cNvPr id="188" name="Google Shape;188;p29"/>
          <p:cNvSpPr txBox="1"/>
          <p:nvPr>
            <p:ph idx="1" type="body"/>
          </p:nvPr>
        </p:nvSpPr>
        <p:spPr>
          <a:xfrm>
            <a:off x="838200" y="945931"/>
            <a:ext cx="10515600" cy="5546944"/>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t/>
            </a:r>
            <a:endParaRPr/>
          </a:p>
        </p:txBody>
      </p:sp>
      <p:pic>
        <p:nvPicPr>
          <p:cNvPr id="189" name="Google Shape;189;p29"/>
          <p:cNvPicPr preferRelativeResize="0"/>
          <p:nvPr/>
        </p:nvPicPr>
        <p:blipFill rotWithShape="1">
          <a:blip r:embed="rId3">
            <a:alphaModFix/>
          </a:blip>
          <a:srcRect b="0" l="0" r="0" t="0"/>
          <a:stretch/>
        </p:blipFill>
        <p:spPr>
          <a:xfrm>
            <a:off x="838200" y="945931"/>
            <a:ext cx="10515600" cy="55469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65515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b="1" lang="en-US"/>
              <a:t>Screenshot</a:t>
            </a:r>
            <a:r>
              <a:rPr lang="en-US"/>
              <a:t>:</a:t>
            </a:r>
            <a:endParaRPr/>
          </a:p>
        </p:txBody>
      </p:sp>
      <p:sp>
        <p:nvSpPr>
          <p:cNvPr id="195" name="Google Shape;19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196" name="Google Shape;196;p30"/>
          <p:cNvPicPr preferRelativeResize="0"/>
          <p:nvPr/>
        </p:nvPicPr>
        <p:blipFill rotWithShape="1">
          <a:blip r:embed="rId3">
            <a:alphaModFix/>
          </a:blip>
          <a:srcRect b="0" l="0" r="0" t="0"/>
          <a:stretch/>
        </p:blipFill>
        <p:spPr>
          <a:xfrm>
            <a:off x="739942" y="1260909"/>
            <a:ext cx="10712116" cy="49160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6"/>
          <p:cNvSpPr txBox="1"/>
          <p:nvPr>
            <p:ph type="title"/>
          </p:nvPr>
        </p:nvSpPr>
        <p:spPr>
          <a:xfrm>
            <a:off x="838200" y="113348"/>
            <a:ext cx="10515600" cy="8115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Times New Roman"/>
              <a:buNone/>
            </a:pPr>
            <a:r>
              <a:rPr b="1" baseline="-25000" lang="en-US" sz="7200">
                <a:latin typeface="Times New Roman"/>
                <a:ea typeface="Times New Roman"/>
                <a:cs typeface="Times New Roman"/>
                <a:sym typeface="Times New Roman"/>
              </a:rPr>
              <a:t>Reference:</a:t>
            </a:r>
            <a:endParaRPr sz="7200">
              <a:latin typeface="Times New Roman"/>
              <a:ea typeface="Times New Roman"/>
              <a:cs typeface="Times New Roman"/>
              <a:sym typeface="Times New Roman"/>
            </a:endParaRPr>
          </a:p>
        </p:txBody>
      </p:sp>
      <p:sp>
        <p:nvSpPr>
          <p:cNvPr id="202" name="Google Shape;202;p66"/>
          <p:cNvSpPr txBox="1"/>
          <p:nvPr>
            <p:ph idx="1" type="body"/>
          </p:nvPr>
        </p:nvSpPr>
        <p:spPr>
          <a:xfrm>
            <a:off x="817179" y="1145628"/>
            <a:ext cx="10515600" cy="5454869"/>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[1] RakhiMahant, TrilokNathPandey, Alok Kumar Jagadev, and SatchidanandaDehuri ―Optimized Radial Basis Functional Neural Network for Stock Index Prediction,‖ International Conference on Electrical, Electronics, and Optimization Techniques (ICEEOT) - 2016. </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[2] Kai Chen, Yi Zhou and FangyanDai ―A LSTM-based method for stock returns prediction: A case study of China stock market,‖ IEEE International Conference on Big Data,2015. </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[3] A.U.S.S Pradeep, SorenGoyal, J. A. Bloom, I. J. Cox, and M. Miller, ―Detection of statistical arbitrage using machine learning techniques in Indian Stock market,‖ IIT Kanpur, April 15, 2013.</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[4] Prashant S. Chavan, Prof. Dr. Shrishail. T. Patil ―Parameters for Stock Market Prediction,‖ Prashant S Chavan et al, Int.J.Computer Technology &amp; Applications, Vol 4 (2),337-340. </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[5] NeelimaBudhani, Dr. C. K. Jha, Sandeep K. Budhani―Prediction of Stock Market Using Artificial Neural Network,‖ International Conference on Soft Computing Techniques for Engineering and Technology (ICSCTET)- 2014. [6] SharvilKatariya, Saurabh Jain―Stock Price Trend Forecasting using Supervised Learning Methods.</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[7] DhirajMundada, GauravChhaparwal, SachinChaudhari, and TruptiBhamare― Stock Value Prediction System,‖ International Journal on Recent and Innovation Trends in Computing and Communication, April 2015 </a:t>
            </a:r>
            <a:endParaRPr/>
          </a:p>
          <a:p>
            <a:pPr indent="0" lvl="0" marL="0" rtl="0" algn="just">
              <a:lnSpc>
                <a:spcPct val="100000"/>
              </a:lnSpc>
              <a:spcBef>
                <a:spcPts val="0"/>
              </a:spcBef>
              <a:spcAft>
                <a:spcPts val="0"/>
              </a:spcAft>
              <a:buSzPts val="2000"/>
              <a:buNone/>
            </a:pPr>
            <a:r>
              <a:rPr lang="en-US" sz="2000">
                <a:latin typeface="Times New Roman"/>
                <a:ea typeface="Times New Roman"/>
                <a:cs typeface="Times New Roman"/>
                <a:sym typeface="Times New Roman"/>
              </a:rPr>
              <a:t>[8] Hochreiter, Sepp, and Jürgen Schmidhuber― Long short-term memory,‖ Neural computation 9.8 (1997): 1735-1780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Times New Roman"/>
              <a:buNone/>
            </a:pPr>
            <a:r>
              <a:rPr b="1" baseline="-25000" lang="en-US" sz="6600">
                <a:latin typeface="Times New Roman"/>
                <a:ea typeface="Times New Roman"/>
                <a:cs typeface="Times New Roman"/>
                <a:sym typeface="Times New Roman"/>
              </a:rPr>
              <a:t>Abstract:</a:t>
            </a:r>
            <a:endParaRPr sz="6600">
              <a:latin typeface="Times New Roman"/>
              <a:ea typeface="Times New Roman"/>
              <a:cs typeface="Times New Roman"/>
              <a:sym typeface="Times New Roman"/>
            </a:endParaRPr>
          </a:p>
        </p:txBody>
      </p:sp>
      <p:sp>
        <p:nvSpPr>
          <p:cNvPr id="95" name="Google Shape;95;p2"/>
          <p:cNvSpPr txBox="1"/>
          <p:nvPr>
            <p:ph idx="1" type="body"/>
          </p:nvPr>
        </p:nvSpPr>
        <p:spPr>
          <a:xfrm>
            <a:off x="838200" y="1825625"/>
            <a:ext cx="10515600" cy="477487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2000"/>
              <a:buNone/>
            </a:pPr>
            <a:r>
              <a:rPr lang="en-US" sz="2200">
                <a:latin typeface="Times New Roman"/>
                <a:ea typeface="Times New Roman"/>
                <a:cs typeface="Times New Roman"/>
                <a:sym typeface="Times New Roman"/>
              </a:rPr>
              <a:t>This study delves into the future landscape of stock price forecasting in stock markets, emphasizing the pivotal role of advanced Machine Learning (ML) techniques for precise AI-driven stock predictions. Leveraging sophisticated ML methodologies, this approach aims to bolster predictive models without explicitly mentioning specific algorithms. Advancements in ML models, real-time data processing, alternative data sources, and robust risk management strategies are pivotal factors driving improved AI-based stock predictions. However, it remains essential to complement AI-generated insights with comprehensive financial analysis and ensure ethical compliance in AI-driven wealth forecasting, given the inherent unpredictability of financial markets.</a:t>
            </a:r>
            <a:endParaRPr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idx="1" type="body"/>
          </p:nvPr>
        </p:nvSpPr>
        <p:spPr>
          <a:xfrm>
            <a:off x="838200" y="527901"/>
            <a:ext cx="10515600" cy="5649062"/>
          </a:xfrm>
          <a:prstGeom prst="rect">
            <a:avLst/>
          </a:prstGeom>
          <a:noFill/>
          <a:ln>
            <a:noFill/>
          </a:ln>
        </p:spPr>
        <p:txBody>
          <a:bodyPr anchorCtr="0" anchor="t" bIns="45700" lIns="91425" spcFirstLastPara="1" rIns="91425" wrap="square" tIns="45700">
            <a:normAutofit/>
          </a:bodyPr>
          <a:lstStyle/>
          <a:p>
            <a:pPr indent="0" lvl="0" marL="114300" rtl="0" algn="ctr">
              <a:lnSpc>
                <a:spcPct val="90000"/>
              </a:lnSpc>
              <a:spcBef>
                <a:spcPts val="1000"/>
              </a:spcBef>
              <a:spcAft>
                <a:spcPts val="0"/>
              </a:spcAft>
              <a:buSzPts val="1800"/>
              <a:buNone/>
            </a:pPr>
            <a:r>
              <a:t/>
            </a:r>
            <a:endParaRPr/>
          </a:p>
          <a:p>
            <a:pPr indent="0" lvl="0" marL="114300" rtl="0" algn="ctr">
              <a:lnSpc>
                <a:spcPct val="90000"/>
              </a:lnSpc>
              <a:spcBef>
                <a:spcPts val="1000"/>
              </a:spcBef>
              <a:spcAft>
                <a:spcPts val="0"/>
              </a:spcAft>
              <a:buSzPts val="1800"/>
              <a:buNone/>
            </a:pPr>
            <a:r>
              <a:t/>
            </a:r>
            <a:endParaRPr/>
          </a:p>
          <a:p>
            <a:pPr indent="0" lvl="0" marL="114300" rtl="0" algn="ctr">
              <a:lnSpc>
                <a:spcPct val="90000"/>
              </a:lnSpc>
              <a:spcBef>
                <a:spcPts val="1000"/>
              </a:spcBef>
              <a:spcAft>
                <a:spcPts val="0"/>
              </a:spcAft>
              <a:buSzPts val="1800"/>
              <a:buNone/>
            </a:pPr>
            <a:r>
              <a:t/>
            </a:r>
            <a:endParaRPr/>
          </a:p>
          <a:p>
            <a:pPr indent="0" lvl="0" marL="114300" rtl="0" algn="ctr">
              <a:lnSpc>
                <a:spcPct val="90000"/>
              </a:lnSpc>
              <a:spcBef>
                <a:spcPts val="1000"/>
              </a:spcBef>
              <a:spcAft>
                <a:spcPts val="0"/>
              </a:spcAft>
              <a:buSzPts val="1800"/>
              <a:buNone/>
            </a:pPr>
            <a:r>
              <a:t/>
            </a:r>
            <a:endParaRPr/>
          </a:p>
          <a:p>
            <a:pPr indent="0" lvl="0" marL="114300" rtl="0" algn="ctr">
              <a:lnSpc>
                <a:spcPct val="90000"/>
              </a:lnSpc>
              <a:spcBef>
                <a:spcPts val="1000"/>
              </a:spcBef>
              <a:spcAft>
                <a:spcPts val="0"/>
              </a:spcAft>
              <a:buSzPts val="1800"/>
              <a:buNone/>
            </a:pPr>
            <a:r>
              <a:rPr lang="en-US" sz="96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50000"/>
              </a:lnSpc>
              <a:spcBef>
                <a:spcPts val="0"/>
              </a:spcBef>
              <a:spcAft>
                <a:spcPts val="0"/>
              </a:spcAft>
              <a:buSzPct val="100000"/>
              <a:buNone/>
            </a:pPr>
            <a:r>
              <a:rPr lang="en-US" sz="2600">
                <a:latin typeface="Times New Roman"/>
                <a:ea typeface="Times New Roman"/>
                <a:cs typeface="Times New Roman"/>
                <a:sym typeface="Times New Roman"/>
              </a:rPr>
              <a:t>The introduction of advanced Machine Learning (ML) methodologies has revolutionized stock price forecasting in stock markets, presenting a promising avenue for accurate AI-driven predictions. This introduction sets the stage for exploring the transformative potential of ML techniques in predicting stock market trends without specifying particular algorithms. By harnessing the power of ML, this approach aims to revolutionize wealth forecasting, emphasizing the importance of technological advancements, real-time data processing, alternative data sources, and risk management strategies. It also highlights the need for comprehensive financial analysis and ethical considerations in navigating the dynamic and unpredictable landscape of financial markets.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Times New Roman"/>
                <a:ea typeface="Times New Roman"/>
                <a:cs typeface="Times New Roman"/>
                <a:sym typeface="Times New Roman"/>
              </a:rPr>
              <a:t>Objective:</a:t>
            </a:r>
            <a:endParaRPr/>
          </a:p>
        </p:txBody>
      </p:sp>
      <p:sp>
        <p:nvSpPr>
          <p:cNvPr id="107" name="Google Shape;10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just">
              <a:lnSpc>
                <a:spcPct val="150000"/>
              </a:lnSpc>
              <a:spcBef>
                <a:spcPts val="1000"/>
              </a:spcBef>
              <a:spcAft>
                <a:spcPts val="0"/>
              </a:spcAft>
              <a:buSzPts val="1800"/>
              <a:buNone/>
            </a:pPr>
            <a:r>
              <a:rPr lang="en-US" sz="2500">
                <a:latin typeface="Times New Roman"/>
                <a:ea typeface="Times New Roman"/>
                <a:cs typeface="Times New Roman"/>
                <a:sym typeface="Times New Roman"/>
              </a:rPr>
              <a:t>The future of stock market price forecasting relies on advanced Machine Learning (ML) models, including deep learning and sentiment analysis. ML-driven improvements, real-time data processing, and robust risk management will enhance AI-based stock predictions. Yet, balancing AI insights with comprehensive financial analysis and ensuring ethical compliance remain crucial due to market unpredictability.</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LITERATURE SURVEY</a:t>
            </a:r>
            <a:endParaRPr/>
          </a:p>
        </p:txBody>
      </p:sp>
      <p:sp>
        <p:nvSpPr>
          <p:cNvPr id="113" name="Google Shape;11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0" lvl="0" marL="114300" marR="367030" rtl="0" algn="just">
              <a:lnSpc>
                <a:spcPct val="150000"/>
              </a:lnSpc>
              <a:spcBef>
                <a:spcPts val="1000"/>
              </a:spcBef>
              <a:spcAft>
                <a:spcPts val="0"/>
              </a:spcAft>
              <a:buSzPct val="81447"/>
              <a:buNone/>
            </a:pPr>
            <a:r>
              <a:rPr b="1" lang="en-US" sz="2600">
                <a:latin typeface="Times New Roman"/>
                <a:ea typeface="Times New Roman"/>
                <a:cs typeface="Times New Roman"/>
                <a:sym typeface="Times New Roman"/>
              </a:rPr>
              <a:t>Title: A LSTM-based method for stock returns prediction: A case study of China stock market.</a:t>
            </a:r>
            <a:endParaRPr sz="2600">
              <a:latin typeface="Times New Roman"/>
              <a:ea typeface="Times New Roman"/>
              <a:cs typeface="Times New Roman"/>
              <a:sym typeface="Times New Roman"/>
            </a:endParaRPr>
          </a:p>
          <a:p>
            <a:pPr indent="-178434" lvl="0" marL="753745" marR="367030" rtl="0" algn="just">
              <a:lnSpc>
                <a:spcPct val="150000"/>
              </a:lnSpc>
              <a:spcBef>
                <a:spcPts val="1000"/>
              </a:spcBef>
              <a:spcAft>
                <a:spcPts val="0"/>
              </a:spcAft>
              <a:buSzPct val="117647"/>
              <a:buChar char="•"/>
            </a:pPr>
            <a:r>
              <a:rPr b="1" lang="en-US" sz="1800">
                <a:latin typeface="Times New Roman"/>
                <a:ea typeface="Times New Roman"/>
                <a:cs typeface="Times New Roman"/>
                <a:sym typeface="Times New Roman"/>
              </a:rPr>
              <a:t>    Author: Kai Chen,Yi Zhou and FangyanDai</a:t>
            </a:r>
            <a:endParaRPr sz="1800">
              <a:latin typeface="Times New Roman"/>
              <a:ea typeface="Times New Roman"/>
              <a:cs typeface="Times New Roman"/>
              <a:sym typeface="Times New Roman"/>
            </a:endParaRPr>
          </a:p>
          <a:p>
            <a:pPr indent="-178434" lvl="0" marL="753745" marR="367030" rtl="0" algn="just">
              <a:lnSpc>
                <a:spcPct val="150000"/>
              </a:lnSpc>
              <a:spcBef>
                <a:spcPts val="1000"/>
              </a:spcBef>
              <a:spcAft>
                <a:spcPts val="0"/>
              </a:spcAft>
              <a:buSzPct val="117647"/>
              <a:buChar char="•"/>
            </a:pPr>
            <a:r>
              <a:rPr b="1" lang="en-US" sz="1800">
                <a:latin typeface="Times New Roman"/>
                <a:ea typeface="Times New Roman"/>
                <a:cs typeface="Times New Roman"/>
                <a:sym typeface="Times New Roman"/>
              </a:rPr>
              <a:t>    Year: </a:t>
            </a:r>
            <a:r>
              <a:rPr lang="en-US" sz="1800">
                <a:latin typeface="Times New Roman"/>
                <a:ea typeface="Times New Roman"/>
                <a:cs typeface="Times New Roman"/>
                <a:sym typeface="Times New Roman"/>
              </a:rPr>
              <a:t>2022</a:t>
            </a:r>
            <a:endParaRPr sz="1800">
              <a:latin typeface="Times New Roman"/>
              <a:ea typeface="Times New Roman"/>
              <a:cs typeface="Times New Roman"/>
              <a:sym typeface="Times New Roman"/>
            </a:endParaRPr>
          </a:p>
          <a:p>
            <a:pPr indent="-178434" lvl="0" marL="753745" marR="367030" rtl="0" algn="just">
              <a:lnSpc>
                <a:spcPct val="150000"/>
              </a:lnSpc>
              <a:spcBef>
                <a:spcPts val="1000"/>
              </a:spcBef>
              <a:spcAft>
                <a:spcPts val="0"/>
              </a:spcAft>
              <a:buSzPct val="117647"/>
              <a:buChar char="•"/>
            </a:pP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 LSTM-based Method for Stock Returns Prediction: A Case Study of China Stock Market" by Kai Chen, Yi Zhou, and Fangyan Dai presents an approach using Long Short-Term Memory (LSTM) networks for predicting stock returns. LSTM networks are highlighted for their ability to capture long-term dependencies, particularly useful in time series prediction tasks like stock market forecasting. The paper likely details the training process of the LSTM network using historical China stock market data, aiming to predict future returns.</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ct val="7563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838200" y="556181"/>
            <a:ext cx="10515600" cy="113450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700">
                <a:latin typeface="Times New Roman"/>
                <a:ea typeface="Times New Roman"/>
                <a:cs typeface="Times New Roman"/>
                <a:sym typeface="Times New Roman"/>
              </a:rPr>
              <a:t>Title:Prediction of Stock Market Using Artificial Neural Network</a:t>
            </a:r>
            <a:br>
              <a:rPr lang="en-US" sz="4400">
                <a:latin typeface="Times New Roman"/>
                <a:ea typeface="Times New Roman"/>
                <a:cs typeface="Times New Roman"/>
                <a:sym typeface="Times New Roman"/>
              </a:rPr>
            </a:br>
            <a:endParaRPr/>
          </a:p>
        </p:txBody>
      </p:sp>
      <p:sp>
        <p:nvSpPr>
          <p:cNvPr id="119" name="Google Shape;119;p22"/>
          <p:cNvSpPr txBox="1"/>
          <p:nvPr>
            <p:ph idx="1" type="body"/>
          </p:nvPr>
        </p:nvSpPr>
        <p:spPr>
          <a:xfrm>
            <a:off x="838200" y="1310326"/>
            <a:ext cx="10515600" cy="4866637"/>
          </a:xfrm>
          <a:prstGeom prst="rect">
            <a:avLst/>
          </a:prstGeom>
          <a:noFill/>
          <a:ln>
            <a:noFill/>
          </a:ln>
        </p:spPr>
        <p:txBody>
          <a:bodyPr anchorCtr="0" anchor="t" bIns="45700" lIns="91425" spcFirstLastPara="1" rIns="91425" wrap="square" tIns="45700">
            <a:normAutofit/>
          </a:bodyPr>
          <a:lstStyle/>
          <a:p>
            <a:pPr indent="0" lvl="0" marL="114300" marR="367030" rtl="0" algn="just">
              <a:lnSpc>
                <a:spcPct val="150000"/>
              </a:lnSpc>
              <a:spcBef>
                <a:spcPts val="1000"/>
              </a:spcBef>
              <a:spcAft>
                <a:spcPts val="0"/>
              </a:spcAft>
              <a:buSzPts val="1800"/>
              <a:buNone/>
            </a:pPr>
            <a:r>
              <a:rPr b="1" lang="en-US" sz="1800">
                <a:latin typeface="Times New Roman"/>
                <a:ea typeface="Times New Roman"/>
                <a:cs typeface="Times New Roman"/>
                <a:sym typeface="Times New Roman"/>
              </a:rPr>
              <a:t>Author: Neelima Budhani,Dr. C. K.Jha,Sandeep K.Budhani</a:t>
            </a:r>
            <a:endParaRPr sz="1800">
              <a:latin typeface="Times New Roman"/>
              <a:ea typeface="Times New Roman"/>
              <a:cs typeface="Times New Roman"/>
              <a:sym typeface="Times New Roman"/>
            </a:endParaRPr>
          </a:p>
          <a:p>
            <a:pPr indent="-178434" lvl="0" marL="753745" marR="367030" rtl="0" algn="just">
              <a:lnSpc>
                <a:spcPct val="150000"/>
              </a:lnSpc>
              <a:spcBef>
                <a:spcPts val="1000"/>
              </a:spcBef>
              <a:spcAft>
                <a:spcPts val="0"/>
              </a:spcAft>
              <a:buSzPts val="1800"/>
              <a:buChar char="•"/>
            </a:pPr>
            <a:r>
              <a:rPr b="1" lang="en-US" sz="1800">
                <a:latin typeface="Times New Roman"/>
                <a:ea typeface="Times New Roman"/>
                <a:cs typeface="Times New Roman"/>
                <a:sym typeface="Times New Roman"/>
              </a:rPr>
              <a:t>    Year: </a:t>
            </a:r>
            <a:r>
              <a:rPr lang="en-US" sz="1800">
                <a:latin typeface="Times New Roman"/>
                <a:ea typeface="Times New Roman"/>
                <a:cs typeface="Times New Roman"/>
                <a:sym typeface="Times New Roman"/>
              </a:rPr>
              <a:t>2022  </a:t>
            </a:r>
            <a:endParaRPr sz="1800">
              <a:latin typeface="Times New Roman"/>
              <a:ea typeface="Times New Roman"/>
              <a:cs typeface="Times New Roman"/>
              <a:sym typeface="Times New Roman"/>
            </a:endParaRPr>
          </a:p>
          <a:p>
            <a:pPr indent="-178434" lvl="0" marL="753745" marR="367030" rtl="0" algn="just">
              <a:lnSpc>
                <a:spcPct val="150000"/>
              </a:lnSpc>
              <a:spcBef>
                <a:spcPts val="1000"/>
              </a:spcBef>
              <a:spcAft>
                <a:spcPts val="0"/>
              </a:spcAft>
              <a:buSzPts val="1800"/>
              <a:buChar char="•"/>
            </a:pPr>
            <a:r>
              <a:rPr lang="en-US" sz="1800">
                <a:latin typeface="Times New Roman"/>
                <a:ea typeface="Times New Roman"/>
                <a:cs typeface="Times New Roman"/>
                <a:sym typeface="Times New Roman"/>
              </a:rPr>
              <a:t> Prediction of Stock Market Using Artificial Neural Network" by Neelima Budhani, Dr. C.K. Jha, and Sandeep K. Budhani is likely a study focusing on using Artificial Neural Networks (ANNs) for stock market prediction. This paper, authored by the mentioned researchers, might delve into the application of ANNs, a type of machine learning algorithm inspired by the human brain's structure, to forecast stock market movements. Expect discussions on how ANNs can analyze historical market data to identify patterns and trends for predictive purposes.</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1"/>
            <a:ext cx="10515600" cy="10300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Times New Roman"/>
              <a:buNone/>
            </a:pPr>
            <a:r>
              <a:rPr b="1" baseline="-25000" lang="en-US" sz="6600">
                <a:latin typeface="Times New Roman"/>
                <a:ea typeface="Times New Roman"/>
                <a:cs typeface="Times New Roman"/>
                <a:sym typeface="Times New Roman"/>
              </a:rPr>
              <a:t>Existing system:</a:t>
            </a:r>
            <a:endParaRPr sz="6600">
              <a:latin typeface="Times New Roman"/>
              <a:ea typeface="Times New Roman"/>
              <a:cs typeface="Times New Roman"/>
              <a:sym typeface="Times New Roman"/>
            </a:endParaRPr>
          </a:p>
        </p:txBody>
      </p:sp>
      <p:sp>
        <p:nvSpPr>
          <p:cNvPr id="125" name="Google Shape;125;p7"/>
          <p:cNvSpPr txBox="1"/>
          <p:nvPr>
            <p:ph idx="1" type="body"/>
          </p:nvPr>
        </p:nvSpPr>
        <p:spPr>
          <a:xfrm>
            <a:off x="838200" y="1324303"/>
            <a:ext cx="10515600" cy="5213131"/>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4400"/>
              <a:buNone/>
            </a:pPr>
            <a:r>
              <a:t/>
            </a:r>
            <a:endParaRPr baseline="-25000" sz="3000">
              <a:latin typeface="Times New Roman"/>
              <a:ea typeface="Times New Roman"/>
              <a:cs typeface="Times New Roman"/>
              <a:sym typeface="Times New Roman"/>
            </a:endParaRPr>
          </a:p>
          <a:p>
            <a:pPr indent="0" lvl="0" marL="0" rtl="0" algn="just">
              <a:lnSpc>
                <a:spcPct val="150000"/>
              </a:lnSpc>
              <a:spcBef>
                <a:spcPts val="0"/>
              </a:spcBef>
              <a:spcAft>
                <a:spcPts val="0"/>
              </a:spcAft>
              <a:buSzPts val="4400"/>
              <a:buNone/>
            </a:pPr>
            <a:r>
              <a:t/>
            </a:r>
            <a:endParaRPr sz="3000"/>
          </a:p>
        </p:txBody>
      </p:sp>
      <p:sp>
        <p:nvSpPr>
          <p:cNvPr id="126" name="Google Shape;126;p7"/>
          <p:cNvSpPr txBox="1"/>
          <p:nvPr/>
        </p:nvSpPr>
        <p:spPr>
          <a:xfrm>
            <a:off x="578070" y="1702676"/>
            <a:ext cx="11183006" cy="482266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4400"/>
              <a:buFont typeface="Arial"/>
              <a:buNone/>
            </a:pPr>
            <a:r>
              <a:rPr b="0" baseline="-25000" i="0" lang="en-US" sz="3300" u="none" cap="none" strike="noStrike">
                <a:solidFill>
                  <a:srgbClr val="000000"/>
                </a:solidFill>
                <a:latin typeface="Times New Roman"/>
                <a:ea typeface="Times New Roman"/>
                <a:cs typeface="Times New Roman"/>
                <a:sym typeface="Times New Roman"/>
              </a:rPr>
              <a:t>The existing systems for stock price forecasting in stock markets involve statistical, quantitative, technical, and fundamental analysis, complemented by expert opinions and news analysis. However, these methods face challenges in adapting to market complexities, unexpected events, and may struggle to consistently outperform the market due to the efficient market hypothesis. There's a growing need to explore more advanced Machine Learning (ML) techniques and diverse data integration to enhance accuracy and adaptability in predicting market trends.</a:t>
            </a:r>
            <a:endParaRPr/>
          </a:p>
          <a:p>
            <a:pPr indent="0" lvl="0" marL="0" marR="0" rtl="0" algn="just">
              <a:lnSpc>
                <a:spcPct val="150000"/>
              </a:lnSpc>
              <a:spcBef>
                <a:spcPts val="0"/>
              </a:spcBef>
              <a:spcAft>
                <a:spcPts val="0"/>
              </a:spcAft>
              <a:buClr>
                <a:srgbClr val="000000"/>
              </a:buClr>
              <a:buSzPts val="4400"/>
              <a:buFont typeface="Arial"/>
              <a:buNone/>
            </a:pPr>
            <a:r>
              <a:t/>
            </a:r>
            <a:endParaRPr b="0" baseline="-25000" i="0" sz="33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4400"/>
              <a:buFont typeface="Arial"/>
              <a:buNone/>
            </a:pPr>
            <a:r>
              <a:t/>
            </a:r>
            <a:endParaRPr b="0" baseline="-25000" i="0" sz="33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4400"/>
              <a:buFont typeface="Arial"/>
              <a:buNone/>
            </a:pPr>
            <a:r>
              <a:t/>
            </a:r>
            <a:endParaRPr b="0" i="0" sz="3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Times New Roman"/>
              <a:buNone/>
            </a:pPr>
            <a:r>
              <a:rPr b="1" baseline="-25000" lang="en-US" sz="6000">
                <a:latin typeface="Times New Roman"/>
                <a:ea typeface="Times New Roman"/>
                <a:cs typeface="Times New Roman"/>
                <a:sym typeface="Times New Roman"/>
              </a:rPr>
              <a:t>Disadvantage:</a:t>
            </a:r>
            <a:endParaRPr sz="6000">
              <a:latin typeface="Times New Roman"/>
              <a:ea typeface="Times New Roman"/>
              <a:cs typeface="Times New Roman"/>
              <a:sym typeface="Times New Roman"/>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Limitations in Adaptability</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Complexity in Predictive Accuracy</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Risk of Financial Loss</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Inadequate Integration of Advanced Techniques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281043"/>
            <a:ext cx="10515600" cy="633358"/>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6600"/>
              <a:buFont typeface="Times New Roman"/>
              <a:buNone/>
            </a:pPr>
            <a:r>
              <a:rPr b="1" baseline="-25000" lang="en-US" sz="6600">
                <a:latin typeface="Times New Roman"/>
                <a:ea typeface="Times New Roman"/>
                <a:cs typeface="Times New Roman"/>
                <a:sym typeface="Times New Roman"/>
              </a:rPr>
              <a:t>Proposed system:</a:t>
            </a:r>
            <a:endParaRPr sz="6600">
              <a:latin typeface="Times New Roman"/>
              <a:ea typeface="Times New Roman"/>
              <a:cs typeface="Times New Roman"/>
              <a:sym typeface="Times New Roman"/>
            </a:endParaRPr>
          </a:p>
        </p:txBody>
      </p:sp>
      <p:sp>
        <p:nvSpPr>
          <p:cNvPr id="138" name="Google Shape;138;p9"/>
          <p:cNvSpPr txBox="1"/>
          <p:nvPr>
            <p:ph idx="1" type="body"/>
          </p:nvPr>
        </p:nvSpPr>
        <p:spPr>
          <a:xfrm>
            <a:off x="838200" y="1450428"/>
            <a:ext cx="10515600" cy="498190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94007"/>
              <a:buNone/>
            </a:pPr>
            <a:r>
              <a:rPr lang="en-US" sz="2300">
                <a:latin typeface="Times New Roman"/>
                <a:ea typeface="Times New Roman"/>
                <a:cs typeface="Times New Roman"/>
                <a:sym typeface="Times New Roman"/>
              </a:rPr>
              <a:t>The proposed system for improved stock price forecasting in stock markets integrates advanced Machine Learning (ML) techniques, alternative data sources, real-time analysis, and ethical compliance. By employing sophisticated ML algorithms, embracing diverse datasets, ensuring adaptability to changing market conditions, and focusing on transparency and ethical considerations, the system aims to enhance accuracy and reliability in predicting market trends and wealth forecasting.</a:t>
            </a:r>
            <a:endParaRPr/>
          </a:p>
          <a:p>
            <a:pPr indent="0" lvl="0" marL="0" rtl="0" algn="just">
              <a:lnSpc>
                <a:spcPct val="150000"/>
              </a:lnSpc>
              <a:spcBef>
                <a:spcPts val="0"/>
              </a:spcBef>
              <a:spcAft>
                <a:spcPts val="0"/>
              </a:spcAft>
              <a:buSzPct val="94007"/>
              <a:buNone/>
            </a:pPr>
            <a:r>
              <a:rPr b="1" lang="en-US" sz="2300">
                <a:latin typeface="Times New Roman"/>
                <a:ea typeface="Times New Roman"/>
                <a:cs typeface="Times New Roman"/>
                <a:sym typeface="Times New Roman"/>
              </a:rPr>
              <a:t>Advantages:</a:t>
            </a:r>
            <a:endParaRPr/>
          </a:p>
          <a:p>
            <a:pPr indent="-342900" lvl="0" marL="457200" rtl="0" algn="l">
              <a:lnSpc>
                <a:spcPct val="90000"/>
              </a:lnSpc>
              <a:spcBef>
                <a:spcPts val="1000"/>
              </a:spcBef>
              <a:spcAft>
                <a:spcPts val="0"/>
              </a:spcAft>
              <a:buSzPct val="84606"/>
              <a:buFont typeface="Arial"/>
              <a:buChar char="•"/>
            </a:pPr>
            <a:r>
              <a:rPr lang="en-US" sz="2300">
                <a:latin typeface="Times New Roman"/>
                <a:ea typeface="Times New Roman"/>
                <a:cs typeface="Times New Roman"/>
                <a:sym typeface="Times New Roman"/>
              </a:rPr>
              <a:t>       Enhanced Accuracy</a:t>
            </a:r>
            <a:endParaRPr/>
          </a:p>
          <a:p>
            <a:pPr indent="0" lvl="0" marL="114300" rtl="0" algn="l">
              <a:lnSpc>
                <a:spcPct val="90000"/>
              </a:lnSpc>
              <a:spcBef>
                <a:spcPts val="1000"/>
              </a:spcBef>
              <a:spcAft>
                <a:spcPts val="0"/>
              </a:spcAft>
              <a:buSzPct val="84606"/>
              <a:buNone/>
            </a:pPr>
            <a:r>
              <a:rPr lang="en-US" sz="2300">
                <a:latin typeface="Times New Roman"/>
                <a:ea typeface="Times New Roman"/>
                <a:cs typeface="Times New Roman"/>
                <a:sym typeface="Times New Roman"/>
              </a:rPr>
              <a:t>•	Improved Decision-making</a:t>
            </a:r>
            <a:endParaRPr/>
          </a:p>
          <a:p>
            <a:pPr indent="0" lvl="0" marL="114300" rtl="0" algn="l">
              <a:lnSpc>
                <a:spcPct val="90000"/>
              </a:lnSpc>
              <a:spcBef>
                <a:spcPts val="1000"/>
              </a:spcBef>
              <a:spcAft>
                <a:spcPts val="0"/>
              </a:spcAft>
              <a:buSzPct val="84606"/>
              <a:buNone/>
            </a:pPr>
            <a:r>
              <a:rPr lang="en-US" sz="2300">
                <a:latin typeface="Times New Roman"/>
                <a:ea typeface="Times New Roman"/>
                <a:cs typeface="Times New Roman"/>
                <a:sym typeface="Times New Roman"/>
              </a:rPr>
              <a:t>•	Enhanced Safety</a:t>
            </a:r>
            <a:endParaRPr/>
          </a:p>
          <a:p>
            <a:pPr indent="0" lvl="0" marL="114300" rtl="0" algn="l">
              <a:lnSpc>
                <a:spcPct val="90000"/>
              </a:lnSpc>
              <a:spcBef>
                <a:spcPts val="1000"/>
              </a:spcBef>
              <a:spcAft>
                <a:spcPts val="0"/>
              </a:spcAft>
              <a:buSzPct val="84606"/>
              <a:buNone/>
            </a:pPr>
            <a:r>
              <a:rPr lang="en-US" sz="2300">
                <a:latin typeface="Times New Roman"/>
                <a:ea typeface="Times New Roman"/>
                <a:cs typeface="Times New Roman"/>
                <a:sym typeface="Times New Roman"/>
              </a:rPr>
              <a:t>•	Early Detection</a:t>
            </a:r>
            <a:endParaRPr/>
          </a:p>
          <a:p>
            <a:pPr indent="0" lvl="0" marL="114300" rtl="0" algn="l">
              <a:lnSpc>
                <a:spcPct val="90000"/>
              </a:lnSpc>
              <a:spcBef>
                <a:spcPts val="1000"/>
              </a:spcBef>
              <a:spcAft>
                <a:spcPts val="0"/>
              </a:spcAft>
              <a:buSzPct val="84606"/>
              <a:buNone/>
            </a:pPr>
            <a:r>
              <a:rPr lang="en-US" sz="2300">
                <a:latin typeface="Times New Roman"/>
                <a:ea typeface="Times New Roman"/>
                <a:cs typeface="Times New Roman"/>
                <a:sym typeface="Times New Roman"/>
              </a:rPr>
              <a:t>•	Real-time Data Processing</a:t>
            </a:r>
            <a:endParaRPr/>
          </a:p>
          <a:p>
            <a:pPr indent="0" lvl="0" marL="0" rtl="0" algn="just">
              <a:lnSpc>
                <a:spcPct val="150000"/>
              </a:lnSpc>
              <a:spcBef>
                <a:spcPts val="0"/>
              </a:spcBef>
              <a:spcAft>
                <a:spcPts val="0"/>
              </a:spcAft>
              <a:buSzPct val="98280"/>
              <a:buNone/>
            </a:pPr>
            <a:r>
              <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2024-02-13T07:51:47Z</dcterms:created>
  <dc:creator>Admin</dc:creator>
</cp:coreProperties>
</file>